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5" r:id="rId6"/>
    <p:sldId id="276" r:id="rId7"/>
    <p:sldId id="261" r:id="rId8"/>
    <p:sldId id="274" r:id="rId9"/>
    <p:sldId id="259" r:id="rId10"/>
    <p:sldId id="270" r:id="rId11"/>
    <p:sldId id="266" r:id="rId12"/>
    <p:sldId id="269" r:id="rId13"/>
    <p:sldId id="271" r:id="rId14"/>
    <p:sldId id="277" r:id="rId15"/>
    <p:sldId id="263" r:id="rId16"/>
    <p:sldId id="268" r:id="rId17"/>
    <p:sldId id="260" r:id="rId18"/>
    <p:sldId id="264" r:id="rId19"/>
    <p:sldId id="267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171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1E6C-26A8-4E09-91B6-F6286A9E636A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3E9B-4D0F-4940-9AB7-74AE2AE0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6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还是想一下有意义的结论是什么？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在哪里发论文？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已发的论文是怎么样的？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对我们的论文参考？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3E9B-4D0F-4940-9AB7-74AE2AE0C6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8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关注研究：如何表征情绪、情感，如何解读不同的信号 （基础事实）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关注算法：如何更准实现情绪、情感识别 </a:t>
            </a:r>
            <a:r>
              <a:rPr lang="en-US" altLang="zh-CN" dirty="0" smtClean="0"/>
              <a:t>- affective computing</a:t>
            </a:r>
          </a:p>
          <a:p>
            <a:r>
              <a:rPr lang="zh-CN" altLang="en-US" dirty="0" smtClean="0"/>
              <a:t>关注应用：义肢、康复、游戏体验（心流）、冥想（正念）</a:t>
            </a:r>
            <a:r>
              <a:rPr lang="en-US" altLang="zh-CN" dirty="0" smtClean="0"/>
              <a:t>- brain</a:t>
            </a:r>
            <a:r>
              <a:rPr lang="en-US" altLang="zh-CN" baseline="0" dirty="0" smtClean="0"/>
              <a:t> computer interface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3E9B-4D0F-4940-9AB7-74AE2AE0C6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1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Csikszentmihalyi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M.: Flow: the psychology of optimal experience. Harper &amp; Row, New York (1990)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Ahmed, M. M. H.,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Silpasuwanchai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Niksirat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S., &amp; Ren, X. (2017). Understanding the Role of Human Senses in Interactive Meditation.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 Conference on Human Factors in Computing Systems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(pp.4960-4965). ACM.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3E9B-4D0F-4940-9AB7-74AE2AE0C6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to feedback and change emotion</a:t>
            </a:r>
            <a:r>
              <a:rPr lang="en-US" altLang="zh-CN" baseline="0" dirty="0" smtClean="0"/>
              <a:t> or moods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3E9B-4D0F-4940-9AB7-74AE2AE0C6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Tasking - Flow</a:t>
            </a:r>
          </a:p>
          <a:p>
            <a:r>
              <a:rPr lang="en-US" altLang="zh-CN" dirty="0" smtClean="0"/>
              <a:t>Meditation - mindfulness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3E9B-4D0F-4940-9AB7-74AE2AE0C6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7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我想怎么做？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自上而下的“感知”研究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高度个人化 ：语境（引导，联想）与 “物理差异”对内心状态影响　－“白色谎言”（设计的关注点）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有些认知容易改变，有些认知不容易受外界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</a:t>
            </a:r>
            <a:r>
              <a:rPr lang="zh-CN" altLang="en-US" dirty="0" smtClean="0"/>
              <a:t>导向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功能，意义与生态效度（康复、冥想、心流） </a:t>
            </a:r>
            <a:r>
              <a:rPr lang="en-US" altLang="zh-CN" dirty="0" smtClean="0"/>
              <a:t>– EEG</a:t>
            </a:r>
            <a:r>
              <a:rPr lang="zh-CN" altLang="en-US" dirty="0" smtClean="0"/>
              <a:t>作为状态引导或检验评估方法（如</a:t>
            </a:r>
            <a:r>
              <a:rPr lang="en-US" altLang="zh-CN" dirty="0" smtClean="0"/>
              <a:t>PASUSE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case study</a:t>
            </a:r>
            <a:r>
              <a:rPr lang="zh-CN" altLang="en-US" dirty="0" smtClean="0"/>
              <a:t>的规律总结）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（我主要是想学着怎么用和分析，并且思考如何用于设计过程，也可以考虑做设计现象的研究而后数据可视化，比如帮助人理解空间体验？）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3E9B-4D0F-4940-9AB7-74AE2AE0C6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6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4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1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6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3D00-0336-4861-82B4-DCADA4D51D4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D3E1-F336-4443-8359-65B511402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EEG Based Affective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Literature research 1024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0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Mind Balance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Lalor</a:t>
            </a:r>
            <a:r>
              <a:rPr lang="en-US" altLang="zh-CN" dirty="0"/>
              <a:t>, E., Kelly, S.P., Finucane, C., Burke, R., Reilly, R.B., </a:t>
            </a:r>
            <a:r>
              <a:rPr lang="en-US" altLang="zh-CN" dirty="0" err="1"/>
              <a:t>McDarby</a:t>
            </a:r>
            <a:r>
              <a:rPr lang="en-US" altLang="zh-CN" dirty="0"/>
              <a:t>, G.: Brain </a:t>
            </a:r>
            <a:r>
              <a:rPr lang="en-US" altLang="zh-CN" dirty="0" smtClean="0"/>
              <a:t>Computer Interface </a:t>
            </a:r>
            <a:r>
              <a:rPr lang="en-US" altLang="zh-CN" dirty="0"/>
              <a:t>based on the Steady-State VEP for Immersive Gaming Control. In: Graz </a:t>
            </a:r>
            <a:r>
              <a:rPr lang="en-US" altLang="zh-CN" dirty="0" smtClean="0"/>
              <a:t>BCI Workshop </a:t>
            </a:r>
            <a:r>
              <a:rPr lang="en-US" altLang="zh-CN" dirty="0"/>
              <a:t>(2004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Hjelm</a:t>
            </a:r>
            <a:r>
              <a:rPr lang="en-US" altLang="zh-CN" dirty="0"/>
              <a:t>, S.I., </a:t>
            </a:r>
            <a:r>
              <a:rPr lang="en-US" altLang="zh-CN" dirty="0" err="1"/>
              <a:t>Browall</a:t>
            </a:r>
            <a:r>
              <a:rPr lang="en-US" altLang="zh-CN" dirty="0"/>
              <a:t>, C.: </a:t>
            </a:r>
            <a:r>
              <a:rPr lang="en-US" altLang="zh-CN" dirty="0" err="1"/>
              <a:t>Brainball</a:t>
            </a:r>
            <a:r>
              <a:rPr lang="en-US" altLang="zh-CN" dirty="0"/>
              <a:t> – Using brain activity for cool competition. </a:t>
            </a:r>
            <a:r>
              <a:rPr lang="en-US" altLang="zh-CN" dirty="0" smtClean="0"/>
              <a:t>In: Proceedings </a:t>
            </a:r>
            <a:r>
              <a:rPr lang="en-US" altLang="zh-CN" dirty="0"/>
              <a:t>of </a:t>
            </a:r>
            <a:r>
              <a:rPr lang="en-US" altLang="zh-CN" dirty="0" err="1"/>
              <a:t>NordiCHI</a:t>
            </a:r>
            <a:r>
              <a:rPr lang="en-US" altLang="zh-CN" dirty="0"/>
              <a:t> (2000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Lin, T.A., John, L.R.: Quantifying Mental Relaxation with EEG for use in </a:t>
            </a:r>
            <a:r>
              <a:rPr lang="en-US" altLang="zh-CN" dirty="0" smtClean="0"/>
              <a:t>Computer Games</a:t>
            </a:r>
            <a:r>
              <a:rPr lang="en-US" altLang="zh-CN" dirty="0"/>
              <a:t>. In: International Conference on Internet Computing, pp. 409–415 (2006)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8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PsychicVR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85944" cy="4351338"/>
          </a:xfrm>
        </p:spPr>
        <p:txBody>
          <a:bodyPr/>
          <a:lstStyle/>
          <a:p>
            <a:r>
              <a:rPr lang="en-US" altLang="zh-CN" dirty="0" err="1"/>
              <a:t>Amores</a:t>
            </a:r>
            <a:r>
              <a:rPr lang="en-US" altLang="zh-CN" dirty="0"/>
              <a:t>, J., Benavides, X., &amp; </a:t>
            </a:r>
            <a:r>
              <a:rPr lang="en-US" altLang="zh-CN" dirty="0" err="1"/>
              <a:t>Maes</a:t>
            </a:r>
            <a:r>
              <a:rPr lang="en-US" altLang="zh-CN" dirty="0"/>
              <a:t>, P. (2016). </a:t>
            </a:r>
            <a:r>
              <a:rPr lang="en-US" altLang="zh-CN" dirty="0" err="1"/>
              <a:t>Psychicvr</a:t>
            </a:r>
            <a:r>
              <a:rPr lang="en-US" altLang="zh-CN" dirty="0"/>
              <a:t>: increasing mindfulness by using virtual reality and brain computer interfaces. 2-2.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9" y="1953852"/>
            <a:ext cx="4270121" cy="28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3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Neurofeedback Game for ADHD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59096" cy="4351338"/>
          </a:xfrm>
        </p:spPr>
        <p:txBody>
          <a:bodyPr/>
          <a:lstStyle/>
          <a:p>
            <a:r>
              <a:rPr lang="en-US" altLang="zh-CN" dirty="0" err="1"/>
              <a:t>Gündoğmuş</a:t>
            </a:r>
            <a:r>
              <a:rPr lang="en-US" altLang="zh-CN" dirty="0"/>
              <a:t>, E. (2006). Self-regulation of slow cortical potentials: a new treatment for children with attention-deficit/hyperactivity disorder. </a:t>
            </a:r>
            <a:r>
              <a:rPr lang="en-US" altLang="zh-CN" i="1" dirty="0"/>
              <a:t>Pediatrics,</a:t>
            </a:r>
            <a:r>
              <a:rPr lang="en-US" altLang="zh-CN" dirty="0"/>
              <a:t> </a:t>
            </a:r>
            <a:r>
              <a:rPr lang="en-US" altLang="zh-CN" i="1" dirty="0"/>
              <a:t>118</a:t>
            </a:r>
            <a:r>
              <a:rPr lang="en-US" altLang="zh-CN" dirty="0"/>
              <a:t>(5), 1530-40.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3528" t="29875" r="50890" b="35875"/>
          <a:stretch/>
        </p:blipFill>
        <p:spPr>
          <a:xfrm>
            <a:off x="5727192" y="2076486"/>
            <a:ext cx="5626608" cy="42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Motor Imagery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945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Berlin </a:t>
            </a:r>
            <a:r>
              <a:rPr lang="en-US" altLang="zh-CN" dirty="0"/>
              <a:t>Brain-Computer Interface [14] has used motor imagery to play Pacman </a:t>
            </a:r>
            <a:r>
              <a:rPr lang="en-US" altLang="zh-CN" dirty="0" smtClean="0"/>
              <a:t>and Pong </a:t>
            </a:r>
            <a:r>
              <a:rPr lang="en-US" altLang="zh-CN" dirty="0"/>
              <a:t>and similarly familiar games such as Tetris. Motor imagery applications </a:t>
            </a:r>
            <a:r>
              <a:rPr lang="en-US" altLang="zh-CN" dirty="0" smtClean="0"/>
              <a:t>exist for </a:t>
            </a:r>
            <a:r>
              <a:rPr lang="en-US" altLang="zh-CN" dirty="0"/>
              <a:t>a First-Person Shooter game [30], navigating a ball in an environment where </a:t>
            </a:r>
            <a:r>
              <a:rPr lang="en-US" altLang="zh-CN" dirty="0" smtClean="0"/>
              <a:t>the ball </a:t>
            </a:r>
            <a:r>
              <a:rPr lang="en-US" altLang="zh-CN" dirty="0"/>
              <a:t>has to jump over hills [24], navigating in Second Life [13] or other </a:t>
            </a:r>
            <a:r>
              <a:rPr lang="en-US" altLang="zh-CN" dirty="0" smtClean="0"/>
              <a:t>virtual environments</a:t>
            </a:r>
            <a:r>
              <a:rPr lang="en-US" altLang="zh-CN" dirty="0"/>
              <a:t>, or controlling Google Earth [34].</a:t>
            </a:r>
            <a:endParaRPr lang="zh-CN" altLang="en-US" dirty="0"/>
          </a:p>
        </p:txBody>
      </p:sp>
      <p:pic>
        <p:nvPicPr>
          <p:cNvPr id="2050" name="Picture 2" descr="“emotive gam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2" y="2357981"/>
            <a:ext cx="5842889" cy="328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0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incorporate EEG with interaction design?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Interaction effect measure </a:t>
            </a:r>
          </a:p>
          <a:p>
            <a:pPr marL="0" indent="0">
              <a:buNone/>
            </a:pPr>
            <a:r>
              <a:rPr lang="en-US" altLang="zh-CN" dirty="0" smtClean="0"/>
              <a:t>	(evaluate affect impact through physiological measures?</a:t>
            </a:r>
          </a:p>
          <a:p>
            <a:pPr marL="0" indent="0">
              <a:buNone/>
            </a:pPr>
            <a:r>
              <a:rPr lang="en-US" altLang="zh-CN" dirty="0" smtClean="0"/>
              <a:t>	(find indicators of state of mind with better ecological validity in design context?</a:t>
            </a:r>
          </a:p>
          <a:p>
            <a:r>
              <a:rPr lang="en-US" altLang="zh-CN" dirty="0" smtClean="0"/>
              <a:t>In-time adaptive </a:t>
            </a:r>
            <a:r>
              <a:rPr lang="en-US" altLang="zh-CN" dirty="0" smtClean="0"/>
              <a:t>design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(reveal feedback approaches – case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37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“color, emotion, </a:t>
            </a:r>
            <a:r>
              <a:rPr lang="en-US" altLang="zh-CN" b="1" dirty="0" smtClean="0"/>
              <a:t>EEG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Palmer, S. E., &amp; </a:t>
            </a:r>
            <a:r>
              <a:rPr lang="en-US" altLang="zh-CN" dirty="0" err="1"/>
              <a:t>Schloss</a:t>
            </a:r>
            <a:r>
              <a:rPr lang="en-US" altLang="zh-CN" dirty="0"/>
              <a:t>, K. B. (2010). An ecological valence theory of human color preference. </a:t>
            </a:r>
            <a:r>
              <a:rPr lang="en-US" altLang="zh-CN" i="1" dirty="0"/>
              <a:t>Proceedings of the National Academy of Sciences of the United States of America,</a:t>
            </a:r>
            <a:r>
              <a:rPr lang="en-US" altLang="zh-CN" dirty="0"/>
              <a:t> </a:t>
            </a:r>
            <a:r>
              <a:rPr lang="en-US" altLang="zh-CN" i="1" dirty="0"/>
              <a:t>107</a:t>
            </a:r>
            <a:r>
              <a:rPr lang="en-US" altLang="zh-CN" dirty="0"/>
              <a:t>(19), 8877-82.</a:t>
            </a:r>
            <a:endParaRPr lang="zh-CN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“Color preference arises from people’s average affective responses to color-associated objects”</a:t>
            </a:r>
          </a:p>
          <a:p>
            <a:pPr marL="0" indent="0">
              <a:buNone/>
            </a:pPr>
            <a:r>
              <a:rPr lang="en-US" altLang="zh-CN" dirty="0" smtClean="0"/>
              <a:t>“People like colors strongly associated with objects they like”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39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companies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/>
              <a:t> </a:t>
            </a:r>
            <a:r>
              <a:rPr lang="en-US" altLang="zh-CN" dirty="0" smtClean="0"/>
              <a:t>Microsoft</a:t>
            </a:r>
          </a:p>
          <a:p>
            <a:r>
              <a:rPr lang="en-US" altLang="zh-CN" dirty="0" smtClean="0"/>
              <a:t>Sony Nintendo</a:t>
            </a:r>
          </a:p>
          <a:p>
            <a:r>
              <a:rPr lang="en-US" altLang="zh-CN" dirty="0" err="1" smtClean="0"/>
              <a:t>Emotiv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NeuroSky</a:t>
            </a:r>
            <a:r>
              <a:rPr lang="en-US" altLang="zh-CN" dirty="0" smtClean="0"/>
              <a:t> OCZ</a:t>
            </a:r>
          </a:p>
        </p:txBody>
      </p:sp>
    </p:spTree>
    <p:extLst>
      <p:ext uri="{BB962C8B-B14F-4D97-AF65-F5344CB8AC3E}">
        <p14:creationId xmlns:p14="http://schemas.microsoft.com/office/powerpoint/2010/main" val="24885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Drive simulation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Tiwari, R. K., &amp; </a:t>
            </a:r>
            <a:r>
              <a:rPr lang="en-US" altLang="zh-CN" dirty="0" err="1"/>
              <a:t>Giripunje</a:t>
            </a:r>
            <a:r>
              <a:rPr lang="en-US" altLang="zh-CN" dirty="0"/>
              <a:t>, S. D. (2014). Design approach for </a:t>
            </a:r>
            <a:r>
              <a:rPr lang="en-US" altLang="zh-CN" dirty="0" err="1"/>
              <a:t>eeg</a:t>
            </a:r>
            <a:r>
              <a:rPr lang="en-US" altLang="zh-CN" dirty="0"/>
              <a:t>-based human computer interaction driver monitoring system. </a:t>
            </a:r>
            <a:r>
              <a:rPr lang="en-US" altLang="zh-CN" i="1" dirty="0" err="1"/>
              <a:t>Ijltet</a:t>
            </a:r>
            <a:r>
              <a:rPr lang="en-US" altLang="zh-CN" i="1" dirty="0"/>
              <a:t> Org,</a:t>
            </a:r>
            <a:r>
              <a:rPr lang="en-US" altLang="zh-CN" dirty="0"/>
              <a:t> </a:t>
            </a:r>
            <a:r>
              <a:rPr lang="en-US" altLang="zh-CN" i="1" dirty="0"/>
              <a:t>3</a:t>
            </a:r>
            <a:r>
              <a:rPr lang="en-US" altLang="zh-CN" dirty="0"/>
              <a:t>(4), 250-255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Haufe</a:t>
            </a:r>
            <a:r>
              <a:rPr lang="en-US" altLang="zh-CN" dirty="0"/>
              <a:t>, S., </a:t>
            </a:r>
            <a:r>
              <a:rPr lang="en-US" altLang="zh-CN" dirty="0" err="1"/>
              <a:t>Treder</a:t>
            </a:r>
            <a:r>
              <a:rPr lang="en-US" altLang="zh-CN" dirty="0"/>
              <a:t>, M. S., </a:t>
            </a:r>
            <a:r>
              <a:rPr lang="en-US" altLang="zh-CN" dirty="0" err="1"/>
              <a:t>Gugler</a:t>
            </a:r>
            <a:r>
              <a:rPr lang="en-US" altLang="zh-CN" dirty="0"/>
              <a:t>, M. F., </a:t>
            </a:r>
            <a:r>
              <a:rPr lang="en-US" altLang="zh-CN" dirty="0" err="1"/>
              <a:t>Sagebaum</a:t>
            </a:r>
            <a:r>
              <a:rPr lang="en-US" altLang="zh-CN" dirty="0"/>
              <a:t>, M., Curio, G., &amp; </a:t>
            </a:r>
            <a:r>
              <a:rPr lang="en-US" altLang="zh-CN" dirty="0" err="1"/>
              <a:t>Blankertz</a:t>
            </a:r>
            <a:r>
              <a:rPr lang="en-US" altLang="zh-CN" dirty="0"/>
              <a:t>, B. (2011). </a:t>
            </a:r>
            <a:r>
              <a:rPr lang="en-US" altLang="zh-CN" dirty="0" err="1"/>
              <a:t>Eeg</a:t>
            </a:r>
            <a:r>
              <a:rPr lang="en-US" altLang="zh-CN" dirty="0"/>
              <a:t> potentials predict upcoming emergency </a:t>
            </a:r>
            <a:r>
              <a:rPr lang="en-US" altLang="zh-CN" dirty="0" err="1"/>
              <a:t>brakings</a:t>
            </a:r>
            <a:r>
              <a:rPr lang="en-US" altLang="zh-CN" dirty="0"/>
              <a:t> during simulated driving. </a:t>
            </a:r>
            <a:r>
              <a:rPr lang="en-US" altLang="zh-CN" i="1" dirty="0"/>
              <a:t>Journal of Neural Engineering,</a:t>
            </a:r>
            <a:r>
              <a:rPr lang="en-US" altLang="zh-CN" dirty="0"/>
              <a:t> </a:t>
            </a:r>
            <a:r>
              <a:rPr lang="en-US" altLang="zh-CN" i="1" dirty="0"/>
              <a:t>8</a:t>
            </a:r>
            <a:r>
              <a:rPr lang="en-US" altLang="zh-CN" dirty="0"/>
              <a:t>(5), 056001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6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“virtual environment, mood, EEG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Rodríguez</a:t>
            </a:r>
            <a:r>
              <a:rPr lang="en-US" altLang="zh-CN" dirty="0"/>
              <a:t>, A., Rey, B., &amp; </a:t>
            </a:r>
            <a:r>
              <a:rPr lang="en-US" altLang="zh-CN" dirty="0" err="1"/>
              <a:t>Alcañiz</a:t>
            </a:r>
            <a:r>
              <a:rPr lang="en-US" altLang="zh-CN" dirty="0"/>
              <a:t>, M. (2013). Evaluating virtual reality mood induction procedures with portable </a:t>
            </a:r>
            <a:r>
              <a:rPr lang="en-US" altLang="zh-CN" dirty="0" err="1"/>
              <a:t>eeg</a:t>
            </a:r>
            <a:r>
              <a:rPr lang="en-US" altLang="zh-CN" dirty="0"/>
              <a:t> devices. </a:t>
            </a:r>
            <a:r>
              <a:rPr lang="en-US" altLang="zh-CN" i="1" dirty="0"/>
              <a:t>Studies in Health Technology &amp; Informatics,</a:t>
            </a:r>
            <a:r>
              <a:rPr lang="en-US" altLang="zh-CN" dirty="0"/>
              <a:t> </a:t>
            </a:r>
            <a:r>
              <a:rPr lang="en-US" altLang="zh-CN" i="1" dirty="0"/>
              <a:t>191</a:t>
            </a:r>
            <a:r>
              <a:rPr lang="en-US" altLang="zh-CN" dirty="0"/>
              <a:t>, 131.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graphic and environment ?)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99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Leslie, G., Picard, R., &amp; </a:t>
            </a:r>
            <a:r>
              <a:rPr lang="en-US" altLang="zh-CN" dirty="0" err="1"/>
              <a:t>Lui</a:t>
            </a:r>
            <a:r>
              <a:rPr lang="en-US" altLang="zh-CN" dirty="0"/>
              <a:t>, S. (2015). An EEG and Motion Capture Based Expressive Music Interface for Affective Neurofeedback. </a:t>
            </a:r>
            <a:r>
              <a:rPr lang="en-US" altLang="zh-CN" i="1" dirty="0"/>
              <a:t>The, International Workshop on Brain-Computer Interfacing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16" y="3708043"/>
            <a:ext cx="7703439" cy="3149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463"/>
            <a:ext cx="5050536" cy="21794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Related Keywords</a:t>
            </a:r>
            <a:r>
              <a:rPr lang="en-US" altLang="zh-CN" b="1" dirty="0"/>
              <a:t>:</a:t>
            </a:r>
            <a:endParaRPr lang="zh-CN" altLang="zh-CN" dirty="0"/>
          </a:p>
          <a:p>
            <a:r>
              <a:rPr lang="en-US" altLang="zh-CN" dirty="0"/>
              <a:t>“Affective, affect, emotion, mood</a:t>
            </a:r>
            <a:endParaRPr lang="zh-CN" altLang="zh-CN" dirty="0"/>
          </a:p>
          <a:p>
            <a:r>
              <a:rPr lang="en-US" altLang="zh-CN" dirty="0"/>
              <a:t>“Monitor, iteration, feedback, regulation</a:t>
            </a:r>
            <a:endParaRPr lang="zh-CN" altLang="zh-CN" dirty="0"/>
          </a:p>
          <a:p>
            <a:r>
              <a:rPr lang="en-US" altLang="zh-CN" dirty="0" smtClean="0"/>
              <a:t>“interaction design, BCI</a:t>
            </a:r>
            <a:endParaRPr lang="zh-CN" altLang="zh-CN" dirty="0"/>
          </a:p>
          <a:p>
            <a:r>
              <a:rPr lang="en-US" altLang="zh-CN" dirty="0"/>
              <a:t>“EEG, ERP</a:t>
            </a:r>
            <a:endParaRPr lang="zh-CN" altLang="zh-CN" dirty="0"/>
          </a:p>
          <a:p>
            <a:r>
              <a:rPr lang="en-US" altLang="zh-CN" dirty="0"/>
              <a:t>“Colors, light, visual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1904" y="1414463"/>
            <a:ext cx="5050536" cy="2179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Searching Keywords:</a:t>
            </a:r>
            <a:endParaRPr lang="zh-CN" altLang="zh-CN" dirty="0" smtClean="0"/>
          </a:p>
          <a:p>
            <a:r>
              <a:rPr lang="en-US" altLang="zh-CN" dirty="0" smtClean="0"/>
              <a:t>“affect/ affective/ mood, interaction design, EEG</a:t>
            </a:r>
          </a:p>
          <a:p>
            <a:r>
              <a:rPr lang="en-US" altLang="zh-CN" dirty="0" smtClean="0"/>
              <a:t>“emotion, interaction design, ERP</a:t>
            </a:r>
          </a:p>
          <a:p>
            <a:r>
              <a:rPr lang="en-US" altLang="zh-CN" dirty="0"/>
              <a:t>“interaction design, EEG </a:t>
            </a:r>
            <a:r>
              <a:rPr lang="en-US" altLang="zh-CN" dirty="0" smtClean="0"/>
              <a:t>based</a:t>
            </a:r>
          </a:p>
          <a:p>
            <a:r>
              <a:rPr lang="en-US" altLang="zh-CN" dirty="0" smtClean="0"/>
              <a:t>“brain computer interface, visual</a:t>
            </a:r>
            <a:endParaRPr lang="en-US" altLang="zh-CN" dirty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68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physiological approaches than EEG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Respriation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Overview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1700" y="1371600"/>
            <a:ext cx="10130556" cy="52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Passive brain activity – mental state </a:t>
            </a:r>
            <a:r>
              <a:rPr lang="en-US" altLang="zh-CN" dirty="0" smtClean="0"/>
              <a:t>– patterns recognition</a:t>
            </a:r>
            <a:endParaRPr lang="en-US" altLang="zh-CN" dirty="0" smtClean="0"/>
          </a:p>
          <a:p>
            <a:r>
              <a:rPr lang="en-US" altLang="zh-CN" dirty="0" smtClean="0"/>
              <a:t>Active brain activity – motor imagery – ERP(P300/ N400), VEP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1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Mental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7704" t="25625" r="24044" b="20125"/>
          <a:stretch/>
        </p:blipFill>
        <p:spPr>
          <a:xfrm>
            <a:off x="838200" y="1690688"/>
            <a:ext cx="4532377" cy="4893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7464" t="18125" r="35288" b="10875"/>
          <a:stretch/>
        </p:blipFill>
        <p:spPr>
          <a:xfrm>
            <a:off x="6251448" y="1540373"/>
            <a:ext cx="4846320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Affective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0879" t="33125" r="49202" b="12875"/>
          <a:stretch/>
        </p:blipFill>
        <p:spPr>
          <a:xfrm>
            <a:off x="2868279" y="1225297"/>
            <a:ext cx="7232793" cy="55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“EEG based interaction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err="1"/>
              <a:t>Sourina</a:t>
            </a:r>
            <a:r>
              <a:rPr lang="en-US" altLang="zh-CN" dirty="0"/>
              <a:t>, O., &amp; Liu, Y. (2015). </a:t>
            </a:r>
            <a:r>
              <a:rPr lang="en-US" altLang="zh-CN" i="1" dirty="0"/>
              <a:t>EEG-Based Serious Games</a:t>
            </a:r>
            <a:r>
              <a:rPr lang="en-US" altLang="zh-CN" dirty="0"/>
              <a:t>. </a:t>
            </a:r>
            <a:r>
              <a:rPr lang="en-US" altLang="zh-CN" i="1" dirty="0"/>
              <a:t>Subconscious Learning via Games and Social Media</a:t>
            </a:r>
            <a:r>
              <a:rPr lang="en-US" altLang="zh-CN" dirty="0"/>
              <a:t>. Springer Singapore.</a:t>
            </a:r>
            <a:endParaRPr lang="zh-CN" altLang="zh-CN" dirty="0"/>
          </a:p>
          <a:p>
            <a:r>
              <a:rPr lang="en-US" altLang="zh-CN" dirty="0" err="1"/>
              <a:t>Sourina</a:t>
            </a:r>
            <a:r>
              <a:rPr lang="en-US" altLang="zh-CN" dirty="0"/>
              <a:t>, O., Liu, Y., </a:t>
            </a:r>
            <a:r>
              <a:rPr lang="en-US" altLang="zh-CN" dirty="0" err="1"/>
              <a:t>Hou</a:t>
            </a:r>
            <a:r>
              <a:rPr lang="en-US" altLang="zh-CN" dirty="0"/>
              <a:t>, X., Wei, L. L., </a:t>
            </a:r>
            <a:r>
              <a:rPr lang="en-US" altLang="zh-CN" dirty="0" err="1"/>
              <a:t>Muellerwittig</a:t>
            </a:r>
            <a:r>
              <a:rPr lang="en-US" altLang="zh-CN" dirty="0"/>
              <a:t>, W., &amp; Wang, L., et al. (2016). Neuroscience Based Design: Fundamentals and Applications. </a:t>
            </a:r>
            <a:r>
              <a:rPr lang="en-US" altLang="zh-CN" i="1" dirty="0"/>
              <a:t>International Conference on </a:t>
            </a:r>
            <a:r>
              <a:rPr lang="en-US" altLang="zh-CN" i="1" dirty="0" err="1"/>
              <a:t>Cyberworlds</a:t>
            </a:r>
            <a:r>
              <a:rPr lang="en-US" altLang="zh-CN" dirty="0"/>
              <a:t> (pp.250-257). IEEE.</a:t>
            </a:r>
            <a:endParaRPr lang="zh-CN" altLang="zh-CN" dirty="0"/>
          </a:p>
          <a:p>
            <a:r>
              <a:rPr lang="en-US" altLang="zh-CN" dirty="0" err="1"/>
              <a:t>Sourina</a:t>
            </a:r>
            <a:r>
              <a:rPr lang="en-US" altLang="zh-CN" dirty="0"/>
              <a:t>, O., &amp; Liu, Y. (2014). </a:t>
            </a:r>
            <a:r>
              <a:rPr lang="en-US" altLang="zh-CN" i="1" dirty="0"/>
              <a:t>EEG-enabled Affective Human-Computer Interfaces</a:t>
            </a:r>
            <a:r>
              <a:rPr lang="en-US" altLang="zh-CN" dirty="0"/>
              <a:t>. </a:t>
            </a:r>
            <a:r>
              <a:rPr lang="en-US" altLang="zh-CN" i="1" dirty="0"/>
              <a:t>Universal Access in Human-Computer Interaction. Design and Development Methods for Universal Access</a:t>
            </a:r>
            <a:r>
              <a:rPr lang="en-US" altLang="zh-CN" dirty="0"/>
              <a:t>. Springer International Publishing.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8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8208" t="23125" r="47376" b="13124"/>
          <a:stretch/>
        </p:blipFill>
        <p:spPr>
          <a:xfrm>
            <a:off x="1522476" y="3167340"/>
            <a:ext cx="4573524" cy="3690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Affective games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/>
              <a:t>Bar” game – level change; </a:t>
            </a:r>
            <a:endParaRPr lang="zh-CN" altLang="zh-CN" dirty="0"/>
          </a:p>
          <a:p>
            <a:r>
              <a:rPr lang="en-US" altLang="zh-CN" dirty="0"/>
              <a:t>“Girl Twins” game – emotional companion, improve engagement; </a:t>
            </a:r>
            <a:endParaRPr lang="zh-CN" altLang="zh-CN" dirty="0"/>
          </a:p>
          <a:p>
            <a:r>
              <a:rPr lang="en-US" altLang="zh-CN" dirty="0"/>
              <a:t>adaptive advertisement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943" t="17374" r="45268" b="8875"/>
          <a:stretch/>
        </p:blipFill>
        <p:spPr>
          <a:xfrm>
            <a:off x="6028944" y="2954588"/>
            <a:ext cx="4498848" cy="3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Nijholt</a:t>
            </a:r>
            <a:r>
              <a:rPr lang="en-US" altLang="zh-CN" dirty="0"/>
              <a:t>, A., </a:t>
            </a:r>
            <a:r>
              <a:rPr lang="en-US" altLang="zh-CN" dirty="0" err="1"/>
              <a:t>Reuderink</a:t>
            </a:r>
            <a:r>
              <a:rPr lang="en-US" altLang="zh-CN" dirty="0"/>
              <a:t>, B., &amp; </a:t>
            </a:r>
            <a:r>
              <a:rPr lang="en-US" altLang="zh-CN" dirty="0" err="1"/>
              <a:t>Bos</a:t>
            </a:r>
            <a:r>
              <a:rPr lang="en-US" altLang="zh-CN" dirty="0"/>
              <a:t>, D. O. (2009). Turning Shortcomings into Challenges: Brain-Computer Interfaces for Games. </a:t>
            </a:r>
            <a:r>
              <a:rPr lang="en-US" altLang="zh-CN" i="1" dirty="0"/>
              <a:t>International Conference on Intelligent Technologies for Interactive Entertainment</a:t>
            </a:r>
            <a:r>
              <a:rPr lang="en-US" altLang="zh-CN" dirty="0"/>
              <a:t>(Vol.9, pp.153-168). Springer Berlin Heidelberg.</a:t>
            </a:r>
            <a:endParaRPr lang="zh-CN" altLang="zh-CN" dirty="0"/>
          </a:p>
          <a:p>
            <a:r>
              <a:rPr lang="en-US" altLang="zh-CN" dirty="0" err="1"/>
              <a:t>Gurkok</a:t>
            </a:r>
            <a:r>
              <a:rPr lang="en-US" altLang="zh-CN" dirty="0"/>
              <a:t>, H., </a:t>
            </a:r>
            <a:r>
              <a:rPr lang="en-US" altLang="zh-CN" dirty="0" err="1"/>
              <a:t>Nijholt</a:t>
            </a:r>
            <a:r>
              <a:rPr lang="en-US" altLang="zh-CN" dirty="0"/>
              <a:t>, A., &amp; </a:t>
            </a:r>
            <a:r>
              <a:rPr lang="en-US" altLang="zh-CN" dirty="0" err="1"/>
              <a:t>Poel</a:t>
            </a:r>
            <a:r>
              <a:rPr lang="en-US" altLang="zh-CN" dirty="0"/>
              <a:t>, M. (2017). </a:t>
            </a:r>
            <a:r>
              <a:rPr lang="en-US" altLang="zh-CN" i="1" dirty="0"/>
              <a:t>Brain-Computer Interface Games: Towards a Framework</a:t>
            </a:r>
            <a:r>
              <a:rPr lang="en-US" altLang="zh-CN" dirty="0"/>
              <a:t>. Springer Singapore.</a:t>
            </a:r>
            <a:endParaRPr lang="zh-CN" altLang="zh-CN" dirty="0"/>
          </a:p>
          <a:p>
            <a:r>
              <a:rPr lang="en-US" altLang="zh-CN" dirty="0" smtClean="0"/>
              <a:t>Mason</a:t>
            </a:r>
            <a:r>
              <a:rPr lang="en-US" altLang="zh-CN" dirty="0"/>
              <a:t>, S. G., &amp; Birch, G. E. (2003). A general framework for brain-computer interface design. </a:t>
            </a:r>
            <a:r>
              <a:rPr lang="en-US" altLang="zh-CN" i="1" dirty="0"/>
              <a:t>IEEE Transactions on Neural Systems &amp; Rehabilitation Engineering A Publication of the IEEE Engineering in Medicine &amp; Biology Society,</a:t>
            </a:r>
            <a:r>
              <a:rPr lang="en-US" altLang="zh-CN" dirty="0"/>
              <a:t> </a:t>
            </a:r>
            <a:r>
              <a:rPr lang="en-US" altLang="zh-CN" i="1" dirty="0"/>
              <a:t>11</a:t>
            </a:r>
            <a:r>
              <a:rPr lang="en-US" altLang="zh-CN" dirty="0"/>
              <a:t>(1), 70.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3017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750</Words>
  <Application>Microsoft Office PowerPoint</Application>
  <PresentationFormat>宽屏</PresentationFormat>
  <Paragraphs>95</Paragraphs>
  <Slides>20</Slides>
  <Notes>6</Notes>
  <HiddenSlides>5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EEG Based Affective Design</vt:lpstr>
      <vt:lpstr>Search Overview</vt:lpstr>
      <vt:lpstr>Search Overview</vt:lpstr>
      <vt:lpstr>Interaction</vt:lpstr>
      <vt:lpstr>Mental state</vt:lpstr>
      <vt:lpstr>Affective model</vt:lpstr>
      <vt:lpstr>“EEG based interaction design</vt:lpstr>
      <vt:lpstr>Affective games</vt:lpstr>
      <vt:lpstr>Game</vt:lpstr>
      <vt:lpstr>Mind Balance game</vt:lpstr>
      <vt:lpstr>PsychicVR</vt:lpstr>
      <vt:lpstr>Neurofeedback Game for ADHD </vt:lpstr>
      <vt:lpstr>Motor Imagery </vt:lpstr>
      <vt:lpstr>How to incorporate EEG with interaction design?</vt:lpstr>
      <vt:lpstr>“color, emotion, EEG</vt:lpstr>
      <vt:lpstr>Related companies</vt:lpstr>
      <vt:lpstr>Drive simulation</vt:lpstr>
      <vt:lpstr>“virtual environment, mood, EEG</vt:lpstr>
      <vt:lpstr>PowerPoint 演示文稿</vt:lpstr>
      <vt:lpstr>Other physiological approaches than EEG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Based Affective Design</dc:title>
  <dc:creator>Mingyan Yang</dc:creator>
  <cp:lastModifiedBy>Mingyan Yang</cp:lastModifiedBy>
  <cp:revision>24</cp:revision>
  <dcterms:created xsi:type="dcterms:W3CDTF">2017-10-22T04:03:36Z</dcterms:created>
  <dcterms:modified xsi:type="dcterms:W3CDTF">2017-10-25T07:27:39Z</dcterms:modified>
</cp:coreProperties>
</file>