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65" r:id="rId4"/>
  </p:sldMasterIdLst>
  <p:notesMasterIdLst>
    <p:notesMasterId r:id="rId12"/>
  </p:notesMasterIdLst>
  <p:handoutMasterIdLst>
    <p:handoutMasterId r:id="rId13"/>
  </p:handoutMasterIdLst>
  <p:sldIdLst>
    <p:sldId id="1752" r:id="rId5"/>
    <p:sldId id="1753" r:id="rId6"/>
    <p:sldId id="1754" r:id="rId7"/>
    <p:sldId id="1755" r:id="rId8"/>
    <p:sldId id="1756" r:id="rId9"/>
    <p:sldId id="1757" r:id="rId10"/>
    <p:sldId id="1758" r:id="rId11"/>
  </p:sldIdLst>
  <p:sldSz cx="10972800" cy="61722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  <p:embeddedFont>
      <p:font typeface="GeForce" panose="020B0604020202020204" charset="0"/>
      <p:regular r:id="rId22"/>
      <p:bold r:id="rId2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69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38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0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770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4630" algn="l" defTabSz="9138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1558" algn="l" defTabSz="9138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8480" algn="l" defTabSz="9138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5404" algn="l" defTabSz="9138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39">
          <p15:clr>
            <a:srgbClr val="A4A3A4"/>
          </p15:clr>
        </p15:guide>
        <p15:guide id="2" orient="horz" pos="3412">
          <p15:clr>
            <a:srgbClr val="A4A3A4"/>
          </p15:clr>
        </p15:guide>
        <p15:guide id="3" orient="horz" pos="2603">
          <p15:clr>
            <a:srgbClr val="A4A3A4"/>
          </p15:clr>
        </p15:guide>
        <p15:guide id="4" pos="1493">
          <p15:clr>
            <a:srgbClr val="A4A3A4"/>
          </p15:clr>
        </p15:guide>
        <p15:guide id="5" pos="6294">
          <p15:clr>
            <a:srgbClr val="A4A3A4"/>
          </p15:clr>
        </p15:guide>
        <p15:guide id="6" pos="40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71717"/>
    <a:srgbClr val="000000"/>
    <a:srgbClr val="666666"/>
    <a:srgbClr val="343434"/>
    <a:srgbClr val="2A2A2A"/>
    <a:srgbClr val="76B900"/>
    <a:srgbClr val="1DA300"/>
    <a:srgbClr val="414141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82" autoAdjust="0"/>
    <p:restoredTop sz="83844" autoAdjust="0"/>
  </p:normalViewPr>
  <p:slideViewPr>
    <p:cSldViewPr snapToGrid="0">
      <p:cViewPr>
        <p:scale>
          <a:sx n="100" d="100"/>
          <a:sy n="100" d="100"/>
        </p:scale>
        <p:origin x="-1710" y="-498"/>
      </p:cViewPr>
      <p:guideLst>
        <p:guide orient="horz" pos="939"/>
        <p:guide orient="horz" pos="3412"/>
        <p:guide orient="horz" pos="2603"/>
        <p:guide pos="1493"/>
        <p:guide pos="6294"/>
        <p:guide pos="40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267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66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3785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6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8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eworks.nvidia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eworks.nvidia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works.nvidia.com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eworks.nvidia.com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works.nvidia.com/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works.nvidia.com/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works.nvidia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\\netapp-hqmktg\creative\CAMPAIGN\2013_CAMPAIGNS\13_Tegra\13_TEGRA_NOTE\Wallpapers\New_TEN\TESS_METAL\Tess_Metal_Worm_shot_v0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0972799" cy="616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0972800" cy="617219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18984" y="4920942"/>
            <a:ext cx="9287125" cy="596890"/>
          </a:xfr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>
            <a:lvl1pPr marL="0" indent="0" algn="l">
              <a:lnSpc>
                <a:spcPct val="90000"/>
              </a:lnSpc>
              <a:buNone/>
              <a:defRPr lang="en-US" sz="2400" kern="1200" baseline="0" dirty="0">
                <a:solidFill>
                  <a:schemeClr val="accent1"/>
                </a:solidFill>
                <a:effectLst>
                  <a:outerShdw dist="508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lvl="0" algn="r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Month 01, 201X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18984" y="3554414"/>
            <a:ext cx="9287124" cy="1366528"/>
          </a:xfrm>
          <a:noFill/>
          <a:ln>
            <a:noFill/>
          </a:ln>
          <a:effectLst>
            <a:outerShdw dist="508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b">
            <a:noAutofit/>
          </a:bodyPr>
          <a:lstStyle>
            <a:lvl1pPr algn="l">
              <a:lnSpc>
                <a:spcPct val="80000"/>
              </a:lnSpc>
              <a:defRPr lang="en-US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GeForce" pitchFamily="2" charset="0"/>
              </a:defRPr>
            </a:lvl1pPr>
          </a:lstStyle>
          <a:p>
            <a:pPr lvl="0" algn="r">
              <a:lnSpc>
                <a:spcPct val="80000"/>
              </a:lnSpc>
            </a:pPr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97" y="1932167"/>
            <a:ext cx="1916622" cy="85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2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b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\\netapp-hqmktg\creative\CAMPAIGN\2013_CAMPAIGNS\13_Tegra\13_TEGRA_NOTE\Wallpapers\New_TEN\TESS_METAL\Tess_Metal_Worm_shot_v0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0972799" cy="616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0972800" cy="617219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 userDrawn="1"/>
        </p:nvSpPr>
        <p:spPr bwMode="auto">
          <a:xfrm>
            <a:off x="10198633" y="5588001"/>
            <a:ext cx="874530" cy="700258"/>
          </a:xfrm>
          <a:custGeom>
            <a:avLst/>
            <a:gdLst>
              <a:gd name="T0" fmla="*/ 552 w 552"/>
              <a:gd name="T1" fmla="*/ 442 h 442"/>
              <a:gd name="T2" fmla="*/ 552 w 552"/>
              <a:gd name="T3" fmla="*/ 0 h 442"/>
              <a:gd name="T4" fmla="*/ 220 w 552"/>
              <a:gd name="T5" fmla="*/ 0 h 442"/>
              <a:gd name="T6" fmla="*/ 0 w 552"/>
              <a:gd name="T7" fmla="*/ 442 h 442"/>
              <a:gd name="T8" fmla="*/ 552 w 552"/>
              <a:gd name="T9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" h="442">
                <a:moveTo>
                  <a:pt x="552" y="442"/>
                </a:moveTo>
                <a:lnTo>
                  <a:pt x="552" y="0"/>
                </a:lnTo>
                <a:lnTo>
                  <a:pt x="220" y="0"/>
                </a:lnTo>
                <a:lnTo>
                  <a:pt x="0" y="442"/>
                </a:lnTo>
                <a:lnTo>
                  <a:pt x="552" y="442"/>
                </a:lnTo>
                <a:close/>
              </a:path>
            </a:pathLst>
          </a:custGeom>
          <a:gradFill flip="none" rotWithShape="0">
            <a:gsLst>
              <a:gs pos="43000">
                <a:srgbClr val="000000">
                  <a:lumMod val="90000"/>
                  <a:lumOff val="10000"/>
                  <a:alpha val="50000"/>
                </a:srgbClr>
              </a:gs>
              <a:gs pos="1000">
                <a:srgbClr val="000000">
                  <a:lumMod val="81000"/>
                  <a:lumOff val="19000"/>
                  <a:alpha val="50000"/>
                </a:srgbClr>
              </a:gs>
            </a:gsLst>
            <a:lin ang="5400000" scaled="0"/>
            <a:tileRect/>
          </a:gradFill>
          <a:ln w="3175" cap="flat" cmpd="sng" algn="ctr">
            <a:solidFill>
              <a:srgbClr val="000000">
                <a:lumMod val="75000"/>
                <a:lumOff val="25000"/>
                <a:alpha val="71000"/>
              </a:srgbClr>
            </a:solidFill>
            <a:prstDash val="solid"/>
          </a:ln>
          <a:effectLst>
            <a:outerShdw blurRad="660400" sx="102000" sy="102000" algn="ctr" rotWithShape="0">
              <a:prstClr val="black"/>
            </a:outerShdw>
          </a:effectLst>
        </p:spPr>
        <p:txBody>
          <a:bodyPr lIns="91440" rIns="91440" rtlCol="0" anchor="ctr"/>
          <a:lstStyle/>
          <a:p>
            <a:pPr lvl="0" algn="ctr"/>
            <a:endParaRPr lang="en-US" sz="120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495714" y="5734417"/>
            <a:ext cx="426147" cy="317122"/>
            <a:chOff x="11542713" y="2905126"/>
            <a:chExt cx="3127376" cy="2327274"/>
          </a:xfrm>
          <a:solidFill>
            <a:schemeClr val="bg2"/>
          </a:solidFill>
          <a:effectLst>
            <a:outerShdw dist="38100" dir="2700000" algn="tl" rotWithShape="0">
              <a:prstClr val="black"/>
            </a:outerShdw>
          </a:effectLst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1542713" y="4268788"/>
              <a:ext cx="1885950" cy="963612"/>
            </a:xfrm>
            <a:custGeom>
              <a:avLst/>
              <a:gdLst>
                <a:gd name="T0" fmla="*/ 0 w 503"/>
                <a:gd name="T1" fmla="*/ 58 h 257"/>
                <a:gd name="T2" fmla="*/ 118 w 503"/>
                <a:gd name="T3" fmla="*/ 0 h 257"/>
                <a:gd name="T4" fmla="*/ 503 w 503"/>
                <a:gd name="T5" fmla="*/ 257 h 257"/>
                <a:gd name="T6" fmla="*/ 334 w 503"/>
                <a:gd name="T7" fmla="*/ 233 h 257"/>
                <a:gd name="T8" fmla="*/ 311 w 503"/>
                <a:gd name="T9" fmla="*/ 235 h 257"/>
                <a:gd name="T10" fmla="*/ 0 w 503"/>
                <a:gd name="T11" fmla="*/ 5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" h="257">
                  <a:moveTo>
                    <a:pt x="0" y="58"/>
                  </a:moveTo>
                  <a:cubicBezTo>
                    <a:pt x="40" y="38"/>
                    <a:pt x="84" y="16"/>
                    <a:pt x="118" y="0"/>
                  </a:cubicBezTo>
                  <a:cubicBezTo>
                    <a:pt x="211" y="118"/>
                    <a:pt x="362" y="215"/>
                    <a:pt x="503" y="257"/>
                  </a:cubicBezTo>
                  <a:cubicBezTo>
                    <a:pt x="334" y="233"/>
                    <a:pt x="334" y="233"/>
                    <a:pt x="334" y="233"/>
                  </a:cubicBezTo>
                  <a:cubicBezTo>
                    <a:pt x="311" y="235"/>
                    <a:pt x="311" y="235"/>
                    <a:pt x="311" y="235"/>
                  </a:cubicBezTo>
                  <a:cubicBezTo>
                    <a:pt x="165" y="190"/>
                    <a:pt x="70" y="120"/>
                    <a:pt x="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3020676" y="3252788"/>
              <a:ext cx="1649413" cy="1319212"/>
            </a:xfrm>
            <a:custGeom>
              <a:avLst/>
              <a:gdLst>
                <a:gd name="T0" fmla="*/ 93 w 440"/>
                <a:gd name="T1" fmla="*/ 211 h 352"/>
                <a:gd name="T2" fmla="*/ 342 w 440"/>
                <a:gd name="T3" fmla="*/ 96 h 352"/>
                <a:gd name="T4" fmla="*/ 363 w 440"/>
                <a:gd name="T5" fmla="*/ 67 h 352"/>
                <a:gd name="T6" fmla="*/ 440 w 440"/>
                <a:gd name="T7" fmla="*/ 48 h 352"/>
                <a:gd name="T8" fmla="*/ 440 w 440"/>
                <a:gd name="T9" fmla="*/ 48 h 352"/>
                <a:gd name="T10" fmla="*/ 0 w 440"/>
                <a:gd name="T11" fmla="*/ 195 h 352"/>
                <a:gd name="T12" fmla="*/ 40 w 440"/>
                <a:gd name="T13" fmla="*/ 275 h 352"/>
                <a:gd name="T14" fmla="*/ 107 w 440"/>
                <a:gd name="T15" fmla="*/ 352 h 352"/>
                <a:gd name="T16" fmla="*/ 89 w 440"/>
                <a:gd name="T17" fmla="*/ 214 h 352"/>
                <a:gd name="T18" fmla="*/ 93 w 440"/>
                <a:gd name="T19" fmla="*/ 21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0" h="352">
                  <a:moveTo>
                    <a:pt x="93" y="211"/>
                  </a:moveTo>
                  <a:cubicBezTo>
                    <a:pt x="157" y="147"/>
                    <a:pt x="244" y="104"/>
                    <a:pt x="342" y="96"/>
                  </a:cubicBezTo>
                  <a:cubicBezTo>
                    <a:pt x="363" y="67"/>
                    <a:pt x="363" y="67"/>
                    <a:pt x="363" y="67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189" y="0"/>
                    <a:pt x="0" y="195"/>
                  </a:cubicBezTo>
                  <a:cubicBezTo>
                    <a:pt x="0" y="195"/>
                    <a:pt x="11" y="231"/>
                    <a:pt x="40" y="275"/>
                  </a:cubicBezTo>
                  <a:cubicBezTo>
                    <a:pt x="56" y="300"/>
                    <a:pt x="78" y="328"/>
                    <a:pt x="107" y="352"/>
                  </a:cubicBezTo>
                  <a:cubicBezTo>
                    <a:pt x="90" y="267"/>
                    <a:pt x="89" y="216"/>
                    <a:pt x="89" y="214"/>
                  </a:cubicBezTo>
                  <a:cubicBezTo>
                    <a:pt x="90" y="213"/>
                    <a:pt x="91" y="212"/>
                    <a:pt x="93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2071351" y="2905126"/>
              <a:ext cx="2193925" cy="2319337"/>
            </a:xfrm>
            <a:custGeom>
              <a:avLst/>
              <a:gdLst>
                <a:gd name="T0" fmla="*/ 469 w 585"/>
                <a:gd name="T1" fmla="*/ 83 h 619"/>
                <a:gd name="T2" fmla="*/ 585 w 585"/>
                <a:gd name="T3" fmla="*/ 64 h 619"/>
                <a:gd name="T4" fmla="*/ 0 w 585"/>
                <a:gd name="T5" fmla="*/ 212 h 619"/>
                <a:gd name="T6" fmla="*/ 0 w 585"/>
                <a:gd name="T7" fmla="*/ 212 h 619"/>
                <a:gd name="T8" fmla="*/ 450 w 585"/>
                <a:gd name="T9" fmla="*/ 619 h 619"/>
                <a:gd name="T10" fmla="*/ 365 w 585"/>
                <a:gd name="T11" fmla="*/ 548 h 619"/>
                <a:gd name="T12" fmla="*/ 352 w 585"/>
                <a:gd name="T13" fmla="*/ 515 h 619"/>
                <a:gd name="T14" fmla="*/ 138 w 585"/>
                <a:gd name="T15" fmla="*/ 250 h 619"/>
                <a:gd name="T16" fmla="*/ 444 w 585"/>
                <a:gd name="T17" fmla="*/ 105 h 619"/>
                <a:gd name="T18" fmla="*/ 469 w 585"/>
                <a:gd name="T19" fmla="*/ 83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5" h="619">
                  <a:moveTo>
                    <a:pt x="469" y="83"/>
                  </a:moveTo>
                  <a:cubicBezTo>
                    <a:pt x="585" y="64"/>
                    <a:pt x="585" y="64"/>
                    <a:pt x="585" y="64"/>
                  </a:cubicBezTo>
                  <a:cubicBezTo>
                    <a:pt x="321" y="0"/>
                    <a:pt x="73" y="13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93" y="443"/>
                    <a:pt x="320" y="568"/>
                    <a:pt x="450" y="619"/>
                  </a:cubicBezTo>
                  <a:cubicBezTo>
                    <a:pt x="365" y="548"/>
                    <a:pt x="365" y="548"/>
                    <a:pt x="365" y="548"/>
                  </a:cubicBezTo>
                  <a:cubicBezTo>
                    <a:pt x="365" y="548"/>
                    <a:pt x="358" y="529"/>
                    <a:pt x="352" y="515"/>
                  </a:cubicBezTo>
                  <a:cubicBezTo>
                    <a:pt x="198" y="424"/>
                    <a:pt x="138" y="250"/>
                    <a:pt x="138" y="250"/>
                  </a:cubicBezTo>
                  <a:cubicBezTo>
                    <a:pt x="138" y="250"/>
                    <a:pt x="270" y="127"/>
                    <a:pt x="444" y="105"/>
                  </a:cubicBezTo>
                  <a:lnTo>
                    <a:pt x="469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12">
            <a:hlinkClick r:id="rId2"/>
          </p:cNvPr>
          <p:cNvSpPr/>
          <p:nvPr userDrawn="1"/>
        </p:nvSpPr>
        <p:spPr>
          <a:xfrm>
            <a:off x="4659464" y="5872528"/>
            <a:ext cx="1099753" cy="20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373717" y="1238399"/>
            <a:ext cx="10209868" cy="459293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Rectangle 14">
            <a:hlinkClick r:id="rId2"/>
          </p:cNvPr>
          <p:cNvSpPr/>
          <p:nvPr userDrawn="1"/>
        </p:nvSpPr>
        <p:spPr>
          <a:xfrm>
            <a:off x="4659464" y="5872528"/>
            <a:ext cx="1099753" cy="20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10972800" cy="164622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8" t="17535" r="21118" b="39185"/>
          <a:stretch/>
        </p:blipFill>
        <p:spPr bwMode="auto">
          <a:xfrm>
            <a:off x="0" y="0"/>
            <a:ext cx="10972801" cy="164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10972800" cy="1646223"/>
          </a:xfrm>
          <a:prstGeom prst="rect">
            <a:avLst/>
          </a:prstGeom>
          <a:gradFill>
            <a:gsLst>
              <a:gs pos="0">
                <a:srgbClr val="000000">
                  <a:alpha val="49000"/>
                </a:srgbClr>
              </a:gs>
              <a:gs pos="100000">
                <a:srgbClr val="000000">
                  <a:alpha val="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206345" y="1852585"/>
            <a:ext cx="5073710" cy="410896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Content Placeholder 15"/>
          <p:cNvSpPr>
            <a:spLocks noGrp="1"/>
          </p:cNvSpPr>
          <p:nvPr>
            <p:ph sz="quarter" idx="12"/>
          </p:nvPr>
        </p:nvSpPr>
        <p:spPr>
          <a:xfrm>
            <a:off x="5688993" y="1852585"/>
            <a:ext cx="5073710" cy="410896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Freeform 5"/>
          <p:cNvSpPr>
            <a:spLocks/>
          </p:cNvSpPr>
          <p:nvPr userDrawn="1"/>
        </p:nvSpPr>
        <p:spPr bwMode="auto">
          <a:xfrm>
            <a:off x="10198633" y="5588001"/>
            <a:ext cx="874530" cy="700258"/>
          </a:xfrm>
          <a:custGeom>
            <a:avLst/>
            <a:gdLst>
              <a:gd name="T0" fmla="*/ 552 w 552"/>
              <a:gd name="T1" fmla="*/ 442 h 442"/>
              <a:gd name="T2" fmla="*/ 552 w 552"/>
              <a:gd name="T3" fmla="*/ 0 h 442"/>
              <a:gd name="T4" fmla="*/ 220 w 552"/>
              <a:gd name="T5" fmla="*/ 0 h 442"/>
              <a:gd name="T6" fmla="*/ 0 w 552"/>
              <a:gd name="T7" fmla="*/ 442 h 442"/>
              <a:gd name="T8" fmla="*/ 552 w 552"/>
              <a:gd name="T9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" h="442">
                <a:moveTo>
                  <a:pt x="552" y="442"/>
                </a:moveTo>
                <a:lnTo>
                  <a:pt x="552" y="0"/>
                </a:lnTo>
                <a:lnTo>
                  <a:pt x="220" y="0"/>
                </a:lnTo>
                <a:lnTo>
                  <a:pt x="0" y="442"/>
                </a:lnTo>
                <a:lnTo>
                  <a:pt x="552" y="442"/>
                </a:lnTo>
                <a:close/>
              </a:path>
            </a:pathLst>
          </a:custGeom>
          <a:gradFill flip="none" rotWithShape="0">
            <a:gsLst>
              <a:gs pos="43000">
                <a:srgbClr val="000000">
                  <a:lumMod val="90000"/>
                  <a:lumOff val="10000"/>
                  <a:alpha val="50000"/>
                </a:srgbClr>
              </a:gs>
              <a:gs pos="1000">
                <a:srgbClr val="000000">
                  <a:lumMod val="81000"/>
                  <a:lumOff val="19000"/>
                  <a:alpha val="50000"/>
                </a:srgbClr>
              </a:gs>
            </a:gsLst>
            <a:lin ang="5400000" scaled="0"/>
            <a:tileRect/>
          </a:gradFill>
          <a:ln w="3175" cap="flat" cmpd="sng" algn="ctr">
            <a:solidFill>
              <a:srgbClr val="000000">
                <a:lumMod val="75000"/>
                <a:lumOff val="25000"/>
                <a:alpha val="71000"/>
              </a:srgbClr>
            </a:solidFill>
            <a:prstDash val="solid"/>
          </a:ln>
          <a:effectLst>
            <a:outerShdw blurRad="660400" sx="102000" sy="102000" algn="ctr" rotWithShape="0">
              <a:prstClr val="black"/>
            </a:outerShdw>
          </a:effectLst>
        </p:spPr>
        <p:txBody>
          <a:bodyPr lIns="91440" rIns="9144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0495714" y="5734417"/>
            <a:ext cx="426147" cy="317122"/>
            <a:chOff x="11542713" y="2905126"/>
            <a:chExt cx="3127376" cy="2327274"/>
          </a:xfrm>
          <a:solidFill>
            <a:schemeClr val="bg2"/>
          </a:solidFill>
          <a:effectLst>
            <a:outerShdw dist="38100" dir="2700000" algn="tl" rotWithShape="0">
              <a:prstClr val="black"/>
            </a:outerShdw>
          </a:effectLst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11542713" y="4268788"/>
              <a:ext cx="1885950" cy="963612"/>
            </a:xfrm>
            <a:custGeom>
              <a:avLst/>
              <a:gdLst>
                <a:gd name="T0" fmla="*/ 0 w 503"/>
                <a:gd name="T1" fmla="*/ 58 h 257"/>
                <a:gd name="T2" fmla="*/ 118 w 503"/>
                <a:gd name="T3" fmla="*/ 0 h 257"/>
                <a:gd name="T4" fmla="*/ 503 w 503"/>
                <a:gd name="T5" fmla="*/ 257 h 257"/>
                <a:gd name="T6" fmla="*/ 334 w 503"/>
                <a:gd name="T7" fmla="*/ 233 h 257"/>
                <a:gd name="T8" fmla="*/ 311 w 503"/>
                <a:gd name="T9" fmla="*/ 235 h 257"/>
                <a:gd name="T10" fmla="*/ 0 w 503"/>
                <a:gd name="T11" fmla="*/ 5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" h="257">
                  <a:moveTo>
                    <a:pt x="0" y="58"/>
                  </a:moveTo>
                  <a:cubicBezTo>
                    <a:pt x="40" y="38"/>
                    <a:pt x="84" y="16"/>
                    <a:pt x="118" y="0"/>
                  </a:cubicBezTo>
                  <a:cubicBezTo>
                    <a:pt x="211" y="118"/>
                    <a:pt x="362" y="215"/>
                    <a:pt x="503" y="257"/>
                  </a:cubicBezTo>
                  <a:cubicBezTo>
                    <a:pt x="334" y="233"/>
                    <a:pt x="334" y="233"/>
                    <a:pt x="334" y="233"/>
                  </a:cubicBezTo>
                  <a:cubicBezTo>
                    <a:pt x="311" y="235"/>
                    <a:pt x="311" y="235"/>
                    <a:pt x="311" y="235"/>
                  </a:cubicBezTo>
                  <a:cubicBezTo>
                    <a:pt x="165" y="190"/>
                    <a:pt x="70" y="120"/>
                    <a:pt x="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3020676" y="3252788"/>
              <a:ext cx="1649413" cy="1319212"/>
            </a:xfrm>
            <a:custGeom>
              <a:avLst/>
              <a:gdLst>
                <a:gd name="T0" fmla="*/ 93 w 440"/>
                <a:gd name="T1" fmla="*/ 211 h 352"/>
                <a:gd name="T2" fmla="*/ 342 w 440"/>
                <a:gd name="T3" fmla="*/ 96 h 352"/>
                <a:gd name="T4" fmla="*/ 363 w 440"/>
                <a:gd name="T5" fmla="*/ 67 h 352"/>
                <a:gd name="T6" fmla="*/ 440 w 440"/>
                <a:gd name="T7" fmla="*/ 48 h 352"/>
                <a:gd name="T8" fmla="*/ 440 w 440"/>
                <a:gd name="T9" fmla="*/ 48 h 352"/>
                <a:gd name="T10" fmla="*/ 0 w 440"/>
                <a:gd name="T11" fmla="*/ 195 h 352"/>
                <a:gd name="T12" fmla="*/ 40 w 440"/>
                <a:gd name="T13" fmla="*/ 275 h 352"/>
                <a:gd name="T14" fmla="*/ 107 w 440"/>
                <a:gd name="T15" fmla="*/ 352 h 352"/>
                <a:gd name="T16" fmla="*/ 89 w 440"/>
                <a:gd name="T17" fmla="*/ 214 h 352"/>
                <a:gd name="T18" fmla="*/ 93 w 440"/>
                <a:gd name="T19" fmla="*/ 21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0" h="352">
                  <a:moveTo>
                    <a:pt x="93" y="211"/>
                  </a:moveTo>
                  <a:cubicBezTo>
                    <a:pt x="157" y="147"/>
                    <a:pt x="244" y="104"/>
                    <a:pt x="342" y="96"/>
                  </a:cubicBezTo>
                  <a:cubicBezTo>
                    <a:pt x="363" y="67"/>
                    <a:pt x="363" y="67"/>
                    <a:pt x="363" y="67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189" y="0"/>
                    <a:pt x="0" y="195"/>
                  </a:cubicBezTo>
                  <a:cubicBezTo>
                    <a:pt x="0" y="195"/>
                    <a:pt x="11" y="231"/>
                    <a:pt x="40" y="275"/>
                  </a:cubicBezTo>
                  <a:cubicBezTo>
                    <a:pt x="56" y="300"/>
                    <a:pt x="78" y="328"/>
                    <a:pt x="107" y="352"/>
                  </a:cubicBezTo>
                  <a:cubicBezTo>
                    <a:pt x="90" y="267"/>
                    <a:pt x="89" y="216"/>
                    <a:pt x="89" y="214"/>
                  </a:cubicBezTo>
                  <a:cubicBezTo>
                    <a:pt x="90" y="213"/>
                    <a:pt x="91" y="212"/>
                    <a:pt x="93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12071351" y="2905126"/>
              <a:ext cx="2193925" cy="2319337"/>
            </a:xfrm>
            <a:custGeom>
              <a:avLst/>
              <a:gdLst>
                <a:gd name="T0" fmla="*/ 469 w 585"/>
                <a:gd name="T1" fmla="*/ 83 h 619"/>
                <a:gd name="T2" fmla="*/ 585 w 585"/>
                <a:gd name="T3" fmla="*/ 64 h 619"/>
                <a:gd name="T4" fmla="*/ 0 w 585"/>
                <a:gd name="T5" fmla="*/ 212 h 619"/>
                <a:gd name="T6" fmla="*/ 0 w 585"/>
                <a:gd name="T7" fmla="*/ 212 h 619"/>
                <a:gd name="T8" fmla="*/ 450 w 585"/>
                <a:gd name="T9" fmla="*/ 619 h 619"/>
                <a:gd name="T10" fmla="*/ 365 w 585"/>
                <a:gd name="T11" fmla="*/ 548 h 619"/>
                <a:gd name="T12" fmla="*/ 352 w 585"/>
                <a:gd name="T13" fmla="*/ 515 h 619"/>
                <a:gd name="T14" fmla="*/ 138 w 585"/>
                <a:gd name="T15" fmla="*/ 250 h 619"/>
                <a:gd name="T16" fmla="*/ 444 w 585"/>
                <a:gd name="T17" fmla="*/ 105 h 619"/>
                <a:gd name="T18" fmla="*/ 469 w 585"/>
                <a:gd name="T19" fmla="*/ 83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5" h="619">
                  <a:moveTo>
                    <a:pt x="469" y="83"/>
                  </a:moveTo>
                  <a:cubicBezTo>
                    <a:pt x="585" y="64"/>
                    <a:pt x="585" y="64"/>
                    <a:pt x="585" y="64"/>
                  </a:cubicBezTo>
                  <a:cubicBezTo>
                    <a:pt x="321" y="0"/>
                    <a:pt x="73" y="13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93" y="443"/>
                    <a:pt x="320" y="568"/>
                    <a:pt x="450" y="619"/>
                  </a:cubicBezTo>
                  <a:cubicBezTo>
                    <a:pt x="365" y="548"/>
                    <a:pt x="365" y="548"/>
                    <a:pt x="365" y="548"/>
                  </a:cubicBezTo>
                  <a:cubicBezTo>
                    <a:pt x="365" y="548"/>
                    <a:pt x="358" y="529"/>
                    <a:pt x="352" y="515"/>
                  </a:cubicBezTo>
                  <a:cubicBezTo>
                    <a:pt x="198" y="424"/>
                    <a:pt x="138" y="250"/>
                    <a:pt x="138" y="250"/>
                  </a:cubicBezTo>
                  <a:cubicBezTo>
                    <a:pt x="138" y="250"/>
                    <a:pt x="270" y="127"/>
                    <a:pt x="444" y="105"/>
                  </a:cubicBezTo>
                  <a:lnTo>
                    <a:pt x="469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Rectangle 20">
            <a:hlinkClick r:id="rId3"/>
          </p:cNvPr>
          <p:cNvSpPr/>
          <p:nvPr userDrawn="1"/>
        </p:nvSpPr>
        <p:spPr>
          <a:xfrm>
            <a:off x="4659464" y="5872528"/>
            <a:ext cx="1099753" cy="20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1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525977"/>
            <a:ext cx="10972800" cy="1646223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8" t="17535" r="21118" b="39185"/>
          <a:stretch/>
        </p:blipFill>
        <p:spPr bwMode="auto">
          <a:xfrm>
            <a:off x="-1" y="4525977"/>
            <a:ext cx="10972801" cy="164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4525977"/>
            <a:ext cx="10972800" cy="1646223"/>
          </a:xfrm>
          <a:prstGeom prst="rect">
            <a:avLst/>
          </a:prstGeom>
          <a:gradFill>
            <a:gsLst>
              <a:gs pos="0">
                <a:srgbClr val="000000">
                  <a:alpha val="49000"/>
                </a:srgbClr>
              </a:gs>
              <a:gs pos="100000">
                <a:srgbClr val="000000">
                  <a:alpha val="15000"/>
                </a:srgbClr>
              </a:gs>
            </a:gsLst>
            <a:lin ang="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48" y="4732321"/>
            <a:ext cx="10560106" cy="1233534"/>
          </a:xfrm>
          <a:effectLst>
            <a:outerShdw dist="50800" dir="2700000" algn="tl" rotWithShape="0">
              <a:prstClr val="black"/>
            </a:outerShdw>
          </a:effectLst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9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06348" y="7564"/>
            <a:ext cx="10560104" cy="1233544"/>
          </a:xfrm>
          <a:effectLst>
            <a:outerShdw dist="50800" dir="2700000" algn="tl" rotWithShape="0">
              <a:prstClr val="black"/>
            </a:outerShdw>
          </a:effectLst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>
            <a:off x="10198633" y="5588001"/>
            <a:ext cx="874530" cy="700258"/>
          </a:xfrm>
          <a:custGeom>
            <a:avLst/>
            <a:gdLst>
              <a:gd name="T0" fmla="*/ 552 w 552"/>
              <a:gd name="T1" fmla="*/ 442 h 442"/>
              <a:gd name="T2" fmla="*/ 552 w 552"/>
              <a:gd name="T3" fmla="*/ 0 h 442"/>
              <a:gd name="T4" fmla="*/ 220 w 552"/>
              <a:gd name="T5" fmla="*/ 0 h 442"/>
              <a:gd name="T6" fmla="*/ 0 w 552"/>
              <a:gd name="T7" fmla="*/ 442 h 442"/>
              <a:gd name="T8" fmla="*/ 552 w 552"/>
              <a:gd name="T9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" h="442">
                <a:moveTo>
                  <a:pt x="552" y="442"/>
                </a:moveTo>
                <a:lnTo>
                  <a:pt x="552" y="0"/>
                </a:lnTo>
                <a:lnTo>
                  <a:pt x="220" y="0"/>
                </a:lnTo>
                <a:lnTo>
                  <a:pt x="0" y="442"/>
                </a:lnTo>
                <a:lnTo>
                  <a:pt x="552" y="442"/>
                </a:lnTo>
                <a:close/>
              </a:path>
            </a:pathLst>
          </a:custGeom>
          <a:gradFill flip="none" rotWithShape="0">
            <a:gsLst>
              <a:gs pos="43000">
                <a:srgbClr val="000000">
                  <a:lumMod val="90000"/>
                  <a:lumOff val="10000"/>
                  <a:alpha val="50000"/>
                </a:srgbClr>
              </a:gs>
              <a:gs pos="1000">
                <a:srgbClr val="000000">
                  <a:lumMod val="81000"/>
                  <a:lumOff val="19000"/>
                  <a:alpha val="50000"/>
                </a:srgbClr>
              </a:gs>
            </a:gsLst>
            <a:lin ang="5400000" scaled="0"/>
            <a:tileRect/>
          </a:gradFill>
          <a:ln w="3175" cap="flat" cmpd="sng" algn="ctr">
            <a:solidFill>
              <a:srgbClr val="000000">
                <a:lumMod val="75000"/>
                <a:lumOff val="25000"/>
                <a:alpha val="71000"/>
              </a:srgbClr>
            </a:solidFill>
            <a:prstDash val="solid"/>
          </a:ln>
          <a:effectLst>
            <a:outerShdw blurRad="660400" sx="102000" sy="102000" algn="ctr" rotWithShape="0">
              <a:prstClr val="black"/>
            </a:outerShdw>
          </a:effectLst>
        </p:spPr>
        <p:txBody>
          <a:bodyPr lIns="91440" rIns="9144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495714" y="5734417"/>
            <a:ext cx="426147" cy="317122"/>
            <a:chOff x="11542713" y="2905126"/>
            <a:chExt cx="3127376" cy="2327274"/>
          </a:xfrm>
          <a:solidFill>
            <a:schemeClr val="bg2"/>
          </a:solidFill>
          <a:effectLst>
            <a:outerShdw dist="38100" dir="2700000" algn="tl" rotWithShape="0">
              <a:prstClr val="black"/>
            </a:outerShdw>
          </a:effectLst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1542713" y="4268788"/>
              <a:ext cx="1885950" cy="963612"/>
            </a:xfrm>
            <a:custGeom>
              <a:avLst/>
              <a:gdLst>
                <a:gd name="T0" fmla="*/ 0 w 503"/>
                <a:gd name="T1" fmla="*/ 58 h 257"/>
                <a:gd name="T2" fmla="*/ 118 w 503"/>
                <a:gd name="T3" fmla="*/ 0 h 257"/>
                <a:gd name="T4" fmla="*/ 503 w 503"/>
                <a:gd name="T5" fmla="*/ 257 h 257"/>
                <a:gd name="T6" fmla="*/ 334 w 503"/>
                <a:gd name="T7" fmla="*/ 233 h 257"/>
                <a:gd name="T8" fmla="*/ 311 w 503"/>
                <a:gd name="T9" fmla="*/ 235 h 257"/>
                <a:gd name="T10" fmla="*/ 0 w 503"/>
                <a:gd name="T11" fmla="*/ 5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" h="257">
                  <a:moveTo>
                    <a:pt x="0" y="58"/>
                  </a:moveTo>
                  <a:cubicBezTo>
                    <a:pt x="40" y="38"/>
                    <a:pt x="84" y="16"/>
                    <a:pt x="118" y="0"/>
                  </a:cubicBezTo>
                  <a:cubicBezTo>
                    <a:pt x="211" y="118"/>
                    <a:pt x="362" y="215"/>
                    <a:pt x="503" y="257"/>
                  </a:cubicBezTo>
                  <a:cubicBezTo>
                    <a:pt x="334" y="233"/>
                    <a:pt x="334" y="233"/>
                    <a:pt x="334" y="233"/>
                  </a:cubicBezTo>
                  <a:cubicBezTo>
                    <a:pt x="311" y="235"/>
                    <a:pt x="311" y="235"/>
                    <a:pt x="311" y="235"/>
                  </a:cubicBezTo>
                  <a:cubicBezTo>
                    <a:pt x="165" y="190"/>
                    <a:pt x="70" y="120"/>
                    <a:pt x="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3020676" y="3252788"/>
              <a:ext cx="1649413" cy="1319212"/>
            </a:xfrm>
            <a:custGeom>
              <a:avLst/>
              <a:gdLst>
                <a:gd name="T0" fmla="*/ 93 w 440"/>
                <a:gd name="T1" fmla="*/ 211 h 352"/>
                <a:gd name="T2" fmla="*/ 342 w 440"/>
                <a:gd name="T3" fmla="*/ 96 h 352"/>
                <a:gd name="T4" fmla="*/ 363 w 440"/>
                <a:gd name="T5" fmla="*/ 67 h 352"/>
                <a:gd name="T6" fmla="*/ 440 w 440"/>
                <a:gd name="T7" fmla="*/ 48 h 352"/>
                <a:gd name="T8" fmla="*/ 440 w 440"/>
                <a:gd name="T9" fmla="*/ 48 h 352"/>
                <a:gd name="T10" fmla="*/ 0 w 440"/>
                <a:gd name="T11" fmla="*/ 195 h 352"/>
                <a:gd name="T12" fmla="*/ 40 w 440"/>
                <a:gd name="T13" fmla="*/ 275 h 352"/>
                <a:gd name="T14" fmla="*/ 107 w 440"/>
                <a:gd name="T15" fmla="*/ 352 h 352"/>
                <a:gd name="T16" fmla="*/ 89 w 440"/>
                <a:gd name="T17" fmla="*/ 214 h 352"/>
                <a:gd name="T18" fmla="*/ 93 w 440"/>
                <a:gd name="T19" fmla="*/ 21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0" h="352">
                  <a:moveTo>
                    <a:pt x="93" y="211"/>
                  </a:moveTo>
                  <a:cubicBezTo>
                    <a:pt x="157" y="147"/>
                    <a:pt x="244" y="104"/>
                    <a:pt x="342" y="96"/>
                  </a:cubicBezTo>
                  <a:cubicBezTo>
                    <a:pt x="363" y="67"/>
                    <a:pt x="363" y="67"/>
                    <a:pt x="363" y="67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189" y="0"/>
                    <a:pt x="0" y="195"/>
                  </a:cubicBezTo>
                  <a:cubicBezTo>
                    <a:pt x="0" y="195"/>
                    <a:pt x="11" y="231"/>
                    <a:pt x="40" y="275"/>
                  </a:cubicBezTo>
                  <a:cubicBezTo>
                    <a:pt x="56" y="300"/>
                    <a:pt x="78" y="328"/>
                    <a:pt x="107" y="352"/>
                  </a:cubicBezTo>
                  <a:cubicBezTo>
                    <a:pt x="90" y="267"/>
                    <a:pt x="89" y="216"/>
                    <a:pt x="89" y="214"/>
                  </a:cubicBezTo>
                  <a:cubicBezTo>
                    <a:pt x="90" y="213"/>
                    <a:pt x="91" y="212"/>
                    <a:pt x="93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12071351" y="2905126"/>
              <a:ext cx="2193925" cy="2319337"/>
            </a:xfrm>
            <a:custGeom>
              <a:avLst/>
              <a:gdLst>
                <a:gd name="T0" fmla="*/ 469 w 585"/>
                <a:gd name="T1" fmla="*/ 83 h 619"/>
                <a:gd name="T2" fmla="*/ 585 w 585"/>
                <a:gd name="T3" fmla="*/ 64 h 619"/>
                <a:gd name="T4" fmla="*/ 0 w 585"/>
                <a:gd name="T5" fmla="*/ 212 h 619"/>
                <a:gd name="T6" fmla="*/ 0 w 585"/>
                <a:gd name="T7" fmla="*/ 212 h 619"/>
                <a:gd name="T8" fmla="*/ 450 w 585"/>
                <a:gd name="T9" fmla="*/ 619 h 619"/>
                <a:gd name="T10" fmla="*/ 365 w 585"/>
                <a:gd name="T11" fmla="*/ 548 h 619"/>
                <a:gd name="T12" fmla="*/ 352 w 585"/>
                <a:gd name="T13" fmla="*/ 515 h 619"/>
                <a:gd name="T14" fmla="*/ 138 w 585"/>
                <a:gd name="T15" fmla="*/ 250 h 619"/>
                <a:gd name="T16" fmla="*/ 444 w 585"/>
                <a:gd name="T17" fmla="*/ 105 h 619"/>
                <a:gd name="T18" fmla="*/ 469 w 585"/>
                <a:gd name="T19" fmla="*/ 83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5" h="619">
                  <a:moveTo>
                    <a:pt x="469" y="83"/>
                  </a:moveTo>
                  <a:cubicBezTo>
                    <a:pt x="585" y="64"/>
                    <a:pt x="585" y="64"/>
                    <a:pt x="585" y="64"/>
                  </a:cubicBezTo>
                  <a:cubicBezTo>
                    <a:pt x="321" y="0"/>
                    <a:pt x="73" y="13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93" y="443"/>
                    <a:pt x="320" y="568"/>
                    <a:pt x="450" y="619"/>
                  </a:cubicBezTo>
                  <a:cubicBezTo>
                    <a:pt x="365" y="548"/>
                    <a:pt x="365" y="548"/>
                    <a:pt x="365" y="548"/>
                  </a:cubicBezTo>
                  <a:cubicBezTo>
                    <a:pt x="365" y="548"/>
                    <a:pt x="358" y="529"/>
                    <a:pt x="352" y="515"/>
                  </a:cubicBezTo>
                  <a:cubicBezTo>
                    <a:pt x="198" y="424"/>
                    <a:pt x="138" y="250"/>
                    <a:pt x="138" y="250"/>
                  </a:cubicBezTo>
                  <a:cubicBezTo>
                    <a:pt x="138" y="250"/>
                    <a:pt x="270" y="127"/>
                    <a:pt x="444" y="105"/>
                  </a:cubicBezTo>
                  <a:lnTo>
                    <a:pt x="469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19">
            <a:hlinkClick r:id="rId2"/>
          </p:cNvPr>
          <p:cNvSpPr/>
          <p:nvPr userDrawn="1"/>
        </p:nvSpPr>
        <p:spPr>
          <a:xfrm>
            <a:off x="4659464" y="5872528"/>
            <a:ext cx="1099753" cy="20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entered Title - no b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\\netapp-hqmktg\creative\CAMPAIGN\2013_CAMPAIGNS\13_Tegra\13_TEGRA_NOTE\Wallpapers\New_TEN\TESS_METAL\Tess_Metal_Worm_shot_v0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0972799" cy="616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10972800" cy="617219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0972800" cy="164622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8" t="17535" r="21118" b="39185"/>
          <a:stretch/>
        </p:blipFill>
        <p:spPr bwMode="auto">
          <a:xfrm>
            <a:off x="0" y="0"/>
            <a:ext cx="10972801" cy="164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0972800" cy="1646223"/>
          </a:xfrm>
          <a:prstGeom prst="rect">
            <a:avLst/>
          </a:prstGeom>
          <a:gradFill>
            <a:gsLst>
              <a:gs pos="0">
                <a:srgbClr val="000000">
                  <a:alpha val="49000"/>
                </a:srgbClr>
              </a:gs>
              <a:gs pos="100000">
                <a:srgbClr val="000000">
                  <a:alpha val="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06348" y="206347"/>
            <a:ext cx="10560104" cy="1233544"/>
          </a:xfrm>
          <a:effectLst>
            <a:outerShdw dist="50800" dir="2700000" algn="tl" rotWithShape="0">
              <a:prstClr val="black"/>
            </a:outerShdw>
          </a:effectLst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mpl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peterson\Desktop\8-bit-big.ti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0972800" cy="617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10495714" y="5734417"/>
            <a:ext cx="426147" cy="317122"/>
            <a:chOff x="11542713" y="2905126"/>
            <a:chExt cx="3127376" cy="2327274"/>
          </a:xfrm>
          <a:solidFill>
            <a:schemeClr val="bg2"/>
          </a:solidFill>
          <a:effectLst>
            <a:outerShdw dist="38100" dir="2700000" algn="tl" rotWithShape="0">
              <a:prstClr val="black"/>
            </a:outerShdw>
          </a:effectLst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1542713" y="4268788"/>
              <a:ext cx="1885950" cy="963612"/>
            </a:xfrm>
            <a:custGeom>
              <a:avLst/>
              <a:gdLst>
                <a:gd name="T0" fmla="*/ 0 w 503"/>
                <a:gd name="T1" fmla="*/ 58 h 257"/>
                <a:gd name="T2" fmla="*/ 118 w 503"/>
                <a:gd name="T3" fmla="*/ 0 h 257"/>
                <a:gd name="T4" fmla="*/ 503 w 503"/>
                <a:gd name="T5" fmla="*/ 257 h 257"/>
                <a:gd name="T6" fmla="*/ 334 w 503"/>
                <a:gd name="T7" fmla="*/ 233 h 257"/>
                <a:gd name="T8" fmla="*/ 311 w 503"/>
                <a:gd name="T9" fmla="*/ 235 h 257"/>
                <a:gd name="T10" fmla="*/ 0 w 503"/>
                <a:gd name="T11" fmla="*/ 5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" h="257">
                  <a:moveTo>
                    <a:pt x="0" y="58"/>
                  </a:moveTo>
                  <a:cubicBezTo>
                    <a:pt x="40" y="38"/>
                    <a:pt x="84" y="16"/>
                    <a:pt x="118" y="0"/>
                  </a:cubicBezTo>
                  <a:cubicBezTo>
                    <a:pt x="211" y="118"/>
                    <a:pt x="362" y="215"/>
                    <a:pt x="503" y="257"/>
                  </a:cubicBezTo>
                  <a:cubicBezTo>
                    <a:pt x="334" y="233"/>
                    <a:pt x="334" y="233"/>
                    <a:pt x="334" y="233"/>
                  </a:cubicBezTo>
                  <a:cubicBezTo>
                    <a:pt x="311" y="235"/>
                    <a:pt x="311" y="235"/>
                    <a:pt x="311" y="235"/>
                  </a:cubicBezTo>
                  <a:cubicBezTo>
                    <a:pt x="165" y="190"/>
                    <a:pt x="70" y="120"/>
                    <a:pt x="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3020676" y="3252788"/>
              <a:ext cx="1649413" cy="1319212"/>
            </a:xfrm>
            <a:custGeom>
              <a:avLst/>
              <a:gdLst>
                <a:gd name="T0" fmla="*/ 93 w 440"/>
                <a:gd name="T1" fmla="*/ 211 h 352"/>
                <a:gd name="T2" fmla="*/ 342 w 440"/>
                <a:gd name="T3" fmla="*/ 96 h 352"/>
                <a:gd name="T4" fmla="*/ 363 w 440"/>
                <a:gd name="T5" fmla="*/ 67 h 352"/>
                <a:gd name="T6" fmla="*/ 440 w 440"/>
                <a:gd name="T7" fmla="*/ 48 h 352"/>
                <a:gd name="T8" fmla="*/ 440 w 440"/>
                <a:gd name="T9" fmla="*/ 48 h 352"/>
                <a:gd name="T10" fmla="*/ 0 w 440"/>
                <a:gd name="T11" fmla="*/ 195 h 352"/>
                <a:gd name="T12" fmla="*/ 40 w 440"/>
                <a:gd name="T13" fmla="*/ 275 h 352"/>
                <a:gd name="T14" fmla="*/ 107 w 440"/>
                <a:gd name="T15" fmla="*/ 352 h 352"/>
                <a:gd name="T16" fmla="*/ 89 w 440"/>
                <a:gd name="T17" fmla="*/ 214 h 352"/>
                <a:gd name="T18" fmla="*/ 93 w 440"/>
                <a:gd name="T19" fmla="*/ 21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0" h="352">
                  <a:moveTo>
                    <a:pt x="93" y="211"/>
                  </a:moveTo>
                  <a:cubicBezTo>
                    <a:pt x="157" y="147"/>
                    <a:pt x="244" y="104"/>
                    <a:pt x="342" y="96"/>
                  </a:cubicBezTo>
                  <a:cubicBezTo>
                    <a:pt x="363" y="67"/>
                    <a:pt x="363" y="67"/>
                    <a:pt x="363" y="67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189" y="0"/>
                    <a:pt x="0" y="195"/>
                  </a:cubicBezTo>
                  <a:cubicBezTo>
                    <a:pt x="0" y="195"/>
                    <a:pt x="11" y="231"/>
                    <a:pt x="40" y="275"/>
                  </a:cubicBezTo>
                  <a:cubicBezTo>
                    <a:pt x="56" y="300"/>
                    <a:pt x="78" y="328"/>
                    <a:pt x="107" y="352"/>
                  </a:cubicBezTo>
                  <a:cubicBezTo>
                    <a:pt x="90" y="267"/>
                    <a:pt x="89" y="216"/>
                    <a:pt x="89" y="214"/>
                  </a:cubicBezTo>
                  <a:cubicBezTo>
                    <a:pt x="90" y="213"/>
                    <a:pt x="91" y="212"/>
                    <a:pt x="93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2071351" y="2905126"/>
              <a:ext cx="2193925" cy="2319337"/>
            </a:xfrm>
            <a:custGeom>
              <a:avLst/>
              <a:gdLst>
                <a:gd name="T0" fmla="*/ 469 w 585"/>
                <a:gd name="T1" fmla="*/ 83 h 619"/>
                <a:gd name="T2" fmla="*/ 585 w 585"/>
                <a:gd name="T3" fmla="*/ 64 h 619"/>
                <a:gd name="T4" fmla="*/ 0 w 585"/>
                <a:gd name="T5" fmla="*/ 212 h 619"/>
                <a:gd name="T6" fmla="*/ 0 w 585"/>
                <a:gd name="T7" fmla="*/ 212 h 619"/>
                <a:gd name="T8" fmla="*/ 450 w 585"/>
                <a:gd name="T9" fmla="*/ 619 h 619"/>
                <a:gd name="T10" fmla="*/ 365 w 585"/>
                <a:gd name="T11" fmla="*/ 548 h 619"/>
                <a:gd name="T12" fmla="*/ 352 w 585"/>
                <a:gd name="T13" fmla="*/ 515 h 619"/>
                <a:gd name="T14" fmla="*/ 138 w 585"/>
                <a:gd name="T15" fmla="*/ 250 h 619"/>
                <a:gd name="T16" fmla="*/ 444 w 585"/>
                <a:gd name="T17" fmla="*/ 105 h 619"/>
                <a:gd name="T18" fmla="*/ 469 w 585"/>
                <a:gd name="T19" fmla="*/ 83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5" h="619">
                  <a:moveTo>
                    <a:pt x="469" y="83"/>
                  </a:moveTo>
                  <a:cubicBezTo>
                    <a:pt x="585" y="64"/>
                    <a:pt x="585" y="64"/>
                    <a:pt x="585" y="64"/>
                  </a:cubicBezTo>
                  <a:cubicBezTo>
                    <a:pt x="321" y="0"/>
                    <a:pt x="73" y="13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93" y="443"/>
                    <a:pt x="320" y="568"/>
                    <a:pt x="450" y="619"/>
                  </a:cubicBezTo>
                  <a:cubicBezTo>
                    <a:pt x="365" y="548"/>
                    <a:pt x="365" y="548"/>
                    <a:pt x="365" y="548"/>
                  </a:cubicBezTo>
                  <a:cubicBezTo>
                    <a:pt x="365" y="548"/>
                    <a:pt x="358" y="529"/>
                    <a:pt x="352" y="515"/>
                  </a:cubicBezTo>
                  <a:cubicBezTo>
                    <a:pt x="198" y="424"/>
                    <a:pt x="138" y="250"/>
                    <a:pt x="138" y="250"/>
                  </a:cubicBezTo>
                  <a:cubicBezTo>
                    <a:pt x="138" y="250"/>
                    <a:pt x="270" y="127"/>
                    <a:pt x="444" y="105"/>
                  </a:cubicBezTo>
                  <a:lnTo>
                    <a:pt x="469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06348" y="4869"/>
            <a:ext cx="10560104" cy="1233544"/>
          </a:xfrm>
          <a:effectLst>
            <a:outerShdw dist="50800" dir="2700000" algn="tl" rotWithShape="0">
              <a:prstClr val="black"/>
            </a:outerShdw>
          </a:effectLst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588558" y="5876516"/>
            <a:ext cx="17956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gameworks.nvidia.com | GDC 2015</a:t>
            </a:r>
            <a:endParaRPr lang="en-US" sz="800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>
            <a:hlinkClick r:id="rId3"/>
          </p:cNvPr>
          <p:cNvSpPr/>
          <p:nvPr userDrawn="1"/>
        </p:nvSpPr>
        <p:spPr>
          <a:xfrm>
            <a:off x="4659464" y="5872528"/>
            <a:ext cx="1099753" cy="20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mple_Background - no b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peterson\Desktop\8-bit-big.ti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0972800" cy="617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06348" y="0"/>
            <a:ext cx="10560104" cy="1233544"/>
          </a:xfrm>
          <a:effectLst>
            <a:outerShdw dist="50800" dir="2700000" algn="tl" rotWithShape="0">
              <a:prstClr val="black"/>
            </a:outerShdw>
          </a:effectLst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588558" y="5876516"/>
            <a:ext cx="17956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gameworks.nvidia.com | GDC 2015</a:t>
            </a:r>
            <a:endParaRPr lang="en-US" sz="800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Freeform 5"/>
          <p:cNvSpPr>
            <a:spLocks/>
          </p:cNvSpPr>
          <p:nvPr userDrawn="1"/>
        </p:nvSpPr>
        <p:spPr bwMode="auto">
          <a:xfrm>
            <a:off x="10198633" y="5588001"/>
            <a:ext cx="874530" cy="700258"/>
          </a:xfrm>
          <a:custGeom>
            <a:avLst/>
            <a:gdLst>
              <a:gd name="T0" fmla="*/ 552 w 552"/>
              <a:gd name="T1" fmla="*/ 442 h 442"/>
              <a:gd name="T2" fmla="*/ 552 w 552"/>
              <a:gd name="T3" fmla="*/ 0 h 442"/>
              <a:gd name="T4" fmla="*/ 220 w 552"/>
              <a:gd name="T5" fmla="*/ 0 h 442"/>
              <a:gd name="T6" fmla="*/ 0 w 552"/>
              <a:gd name="T7" fmla="*/ 442 h 442"/>
              <a:gd name="T8" fmla="*/ 552 w 552"/>
              <a:gd name="T9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" h="442">
                <a:moveTo>
                  <a:pt x="552" y="442"/>
                </a:moveTo>
                <a:lnTo>
                  <a:pt x="552" y="0"/>
                </a:lnTo>
                <a:lnTo>
                  <a:pt x="220" y="0"/>
                </a:lnTo>
                <a:lnTo>
                  <a:pt x="0" y="442"/>
                </a:lnTo>
                <a:lnTo>
                  <a:pt x="552" y="442"/>
                </a:lnTo>
                <a:close/>
              </a:path>
            </a:pathLst>
          </a:custGeom>
          <a:gradFill flip="none" rotWithShape="0">
            <a:gsLst>
              <a:gs pos="43000">
                <a:srgbClr val="000000">
                  <a:lumMod val="90000"/>
                  <a:lumOff val="10000"/>
                  <a:alpha val="50000"/>
                </a:srgbClr>
              </a:gs>
              <a:gs pos="1000">
                <a:srgbClr val="000000">
                  <a:lumMod val="81000"/>
                  <a:lumOff val="19000"/>
                  <a:alpha val="50000"/>
                </a:srgbClr>
              </a:gs>
            </a:gsLst>
            <a:lin ang="5400000" scaled="0"/>
            <a:tileRect/>
          </a:gradFill>
          <a:ln w="3175" cap="flat" cmpd="sng" algn="ctr">
            <a:solidFill>
              <a:srgbClr val="000000">
                <a:lumMod val="75000"/>
                <a:lumOff val="25000"/>
                <a:alpha val="71000"/>
              </a:srgbClr>
            </a:solidFill>
            <a:prstDash val="solid"/>
          </a:ln>
          <a:effectLst>
            <a:outerShdw blurRad="660400" sx="102000" sy="102000" algn="ctr" rotWithShape="0">
              <a:prstClr val="black"/>
            </a:outerShdw>
          </a:effectLst>
        </p:spPr>
        <p:txBody>
          <a:bodyPr lIns="91440" rIns="91440" rtlCol="0" anchor="ctr"/>
          <a:lstStyle/>
          <a:p>
            <a:pPr lvl="0" algn="ctr"/>
            <a:endParaRPr lang="en-US" sz="120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495714" y="5734417"/>
            <a:ext cx="426147" cy="317122"/>
            <a:chOff x="11542713" y="2905126"/>
            <a:chExt cx="3127376" cy="2327274"/>
          </a:xfrm>
          <a:solidFill>
            <a:schemeClr val="bg2"/>
          </a:solidFill>
          <a:effectLst>
            <a:outerShdw dist="38100" dir="2700000" algn="tl" rotWithShape="0">
              <a:prstClr val="black"/>
            </a:outerShdw>
          </a:effectLst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1542713" y="4268788"/>
              <a:ext cx="1885950" cy="963612"/>
            </a:xfrm>
            <a:custGeom>
              <a:avLst/>
              <a:gdLst>
                <a:gd name="T0" fmla="*/ 0 w 503"/>
                <a:gd name="T1" fmla="*/ 58 h 257"/>
                <a:gd name="T2" fmla="*/ 118 w 503"/>
                <a:gd name="T3" fmla="*/ 0 h 257"/>
                <a:gd name="T4" fmla="*/ 503 w 503"/>
                <a:gd name="T5" fmla="*/ 257 h 257"/>
                <a:gd name="T6" fmla="*/ 334 w 503"/>
                <a:gd name="T7" fmla="*/ 233 h 257"/>
                <a:gd name="T8" fmla="*/ 311 w 503"/>
                <a:gd name="T9" fmla="*/ 235 h 257"/>
                <a:gd name="T10" fmla="*/ 0 w 503"/>
                <a:gd name="T11" fmla="*/ 5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" h="257">
                  <a:moveTo>
                    <a:pt x="0" y="58"/>
                  </a:moveTo>
                  <a:cubicBezTo>
                    <a:pt x="40" y="38"/>
                    <a:pt x="84" y="16"/>
                    <a:pt x="118" y="0"/>
                  </a:cubicBezTo>
                  <a:cubicBezTo>
                    <a:pt x="211" y="118"/>
                    <a:pt x="362" y="215"/>
                    <a:pt x="503" y="257"/>
                  </a:cubicBezTo>
                  <a:cubicBezTo>
                    <a:pt x="334" y="233"/>
                    <a:pt x="334" y="233"/>
                    <a:pt x="334" y="233"/>
                  </a:cubicBezTo>
                  <a:cubicBezTo>
                    <a:pt x="311" y="235"/>
                    <a:pt x="311" y="235"/>
                    <a:pt x="311" y="235"/>
                  </a:cubicBezTo>
                  <a:cubicBezTo>
                    <a:pt x="165" y="190"/>
                    <a:pt x="70" y="120"/>
                    <a:pt x="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3020676" y="3252788"/>
              <a:ext cx="1649413" cy="1319212"/>
            </a:xfrm>
            <a:custGeom>
              <a:avLst/>
              <a:gdLst>
                <a:gd name="T0" fmla="*/ 93 w 440"/>
                <a:gd name="T1" fmla="*/ 211 h 352"/>
                <a:gd name="T2" fmla="*/ 342 w 440"/>
                <a:gd name="T3" fmla="*/ 96 h 352"/>
                <a:gd name="T4" fmla="*/ 363 w 440"/>
                <a:gd name="T5" fmla="*/ 67 h 352"/>
                <a:gd name="T6" fmla="*/ 440 w 440"/>
                <a:gd name="T7" fmla="*/ 48 h 352"/>
                <a:gd name="T8" fmla="*/ 440 w 440"/>
                <a:gd name="T9" fmla="*/ 48 h 352"/>
                <a:gd name="T10" fmla="*/ 0 w 440"/>
                <a:gd name="T11" fmla="*/ 195 h 352"/>
                <a:gd name="T12" fmla="*/ 40 w 440"/>
                <a:gd name="T13" fmla="*/ 275 h 352"/>
                <a:gd name="T14" fmla="*/ 107 w 440"/>
                <a:gd name="T15" fmla="*/ 352 h 352"/>
                <a:gd name="T16" fmla="*/ 89 w 440"/>
                <a:gd name="T17" fmla="*/ 214 h 352"/>
                <a:gd name="T18" fmla="*/ 93 w 440"/>
                <a:gd name="T19" fmla="*/ 21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0" h="352">
                  <a:moveTo>
                    <a:pt x="93" y="211"/>
                  </a:moveTo>
                  <a:cubicBezTo>
                    <a:pt x="157" y="147"/>
                    <a:pt x="244" y="104"/>
                    <a:pt x="342" y="96"/>
                  </a:cubicBezTo>
                  <a:cubicBezTo>
                    <a:pt x="363" y="67"/>
                    <a:pt x="363" y="67"/>
                    <a:pt x="363" y="67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189" y="0"/>
                    <a:pt x="0" y="195"/>
                  </a:cubicBezTo>
                  <a:cubicBezTo>
                    <a:pt x="0" y="195"/>
                    <a:pt x="11" y="231"/>
                    <a:pt x="40" y="275"/>
                  </a:cubicBezTo>
                  <a:cubicBezTo>
                    <a:pt x="56" y="300"/>
                    <a:pt x="78" y="328"/>
                    <a:pt x="107" y="352"/>
                  </a:cubicBezTo>
                  <a:cubicBezTo>
                    <a:pt x="90" y="267"/>
                    <a:pt x="89" y="216"/>
                    <a:pt x="89" y="214"/>
                  </a:cubicBezTo>
                  <a:cubicBezTo>
                    <a:pt x="90" y="213"/>
                    <a:pt x="91" y="212"/>
                    <a:pt x="93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2071351" y="2905126"/>
              <a:ext cx="2193925" cy="2319337"/>
            </a:xfrm>
            <a:custGeom>
              <a:avLst/>
              <a:gdLst>
                <a:gd name="T0" fmla="*/ 469 w 585"/>
                <a:gd name="T1" fmla="*/ 83 h 619"/>
                <a:gd name="T2" fmla="*/ 585 w 585"/>
                <a:gd name="T3" fmla="*/ 64 h 619"/>
                <a:gd name="T4" fmla="*/ 0 w 585"/>
                <a:gd name="T5" fmla="*/ 212 h 619"/>
                <a:gd name="T6" fmla="*/ 0 w 585"/>
                <a:gd name="T7" fmla="*/ 212 h 619"/>
                <a:gd name="T8" fmla="*/ 450 w 585"/>
                <a:gd name="T9" fmla="*/ 619 h 619"/>
                <a:gd name="T10" fmla="*/ 365 w 585"/>
                <a:gd name="T11" fmla="*/ 548 h 619"/>
                <a:gd name="T12" fmla="*/ 352 w 585"/>
                <a:gd name="T13" fmla="*/ 515 h 619"/>
                <a:gd name="T14" fmla="*/ 138 w 585"/>
                <a:gd name="T15" fmla="*/ 250 h 619"/>
                <a:gd name="T16" fmla="*/ 444 w 585"/>
                <a:gd name="T17" fmla="*/ 105 h 619"/>
                <a:gd name="T18" fmla="*/ 469 w 585"/>
                <a:gd name="T19" fmla="*/ 83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5" h="619">
                  <a:moveTo>
                    <a:pt x="469" y="83"/>
                  </a:moveTo>
                  <a:cubicBezTo>
                    <a:pt x="585" y="64"/>
                    <a:pt x="585" y="64"/>
                    <a:pt x="585" y="64"/>
                  </a:cubicBezTo>
                  <a:cubicBezTo>
                    <a:pt x="321" y="0"/>
                    <a:pt x="73" y="13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93" y="443"/>
                    <a:pt x="320" y="568"/>
                    <a:pt x="450" y="619"/>
                  </a:cubicBezTo>
                  <a:cubicBezTo>
                    <a:pt x="365" y="548"/>
                    <a:pt x="365" y="548"/>
                    <a:pt x="365" y="548"/>
                  </a:cubicBezTo>
                  <a:cubicBezTo>
                    <a:pt x="365" y="548"/>
                    <a:pt x="358" y="529"/>
                    <a:pt x="352" y="515"/>
                  </a:cubicBezTo>
                  <a:cubicBezTo>
                    <a:pt x="198" y="424"/>
                    <a:pt x="138" y="250"/>
                    <a:pt x="138" y="250"/>
                  </a:cubicBezTo>
                  <a:cubicBezTo>
                    <a:pt x="138" y="250"/>
                    <a:pt x="270" y="127"/>
                    <a:pt x="444" y="105"/>
                  </a:cubicBezTo>
                  <a:lnTo>
                    <a:pt x="469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11">
            <a:hlinkClick r:id="rId3"/>
          </p:cNvPr>
          <p:cNvSpPr/>
          <p:nvPr userDrawn="1"/>
        </p:nvSpPr>
        <p:spPr>
          <a:xfrm>
            <a:off x="4659464" y="5872528"/>
            <a:ext cx="1099753" cy="20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3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Simpl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\\netapp-hqmktg\creative\CAMPAIGN\2013_CAMPAIGNS\13_Tegra\13_TEGRA_NOTE\Wallpapers\New_TEN\TESS_METAL\Tess_Metal_Worm_shot_v0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0972800" cy="617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1"/>
            <a:ext cx="10972800" cy="617219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06348" y="4869"/>
            <a:ext cx="10560104" cy="1233544"/>
          </a:xfrm>
          <a:effectLst>
            <a:outerShdw dist="50800" dir="2700000" algn="tl" rotWithShape="0">
              <a:prstClr val="black"/>
            </a:outerShdw>
          </a:effectLst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10198633" y="5588001"/>
            <a:ext cx="874530" cy="700258"/>
          </a:xfrm>
          <a:custGeom>
            <a:avLst/>
            <a:gdLst>
              <a:gd name="T0" fmla="*/ 552 w 552"/>
              <a:gd name="T1" fmla="*/ 442 h 442"/>
              <a:gd name="T2" fmla="*/ 552 w 552"/>
              <a:gd name="T3" fmla="*/ 0 h 442"/>
              <a:gd name="T4" fmla="*/ 220 w 552"/>
              <a:gd name="T5" fmla="*/ 0 h 442"/>
              <a:gd name="T6" fmla="*/ 0 w 552"/>
              <a:gd name="T7" fmla="*/ 442 h 442"/>
              <a:gd name="T8" fmla="*/ 552 w 552"/>
              <a:gd name="T9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" h="442">
                <a:moveTo>
                  <a:pt x="552" y="442"/>
                </a:moveTo>
                <a:lnTo>
                  <a:pt x="552" y="0"/>
                </a:lnTo>
                <a:lnTo>
                  <a:pt x="220" y="0"/>
                </a:lnTo>
                <a:lnTo>
                  <a:pt x="0" y="442"/>
                </a:lnTo>
                <a:lnTo>
                  <a:pt x="552" y="442"/>
                </a:lnTo>
                <a:close/>
              </a:path>
            </a:pathLst>
          </a:custGeom>
          <a:gradFill flip="none" rotWithShape="0">
            <a:gsLst>
              <a:gs pos="43000">
                <a:srgbClr val="000000">
                  <a:lumMod val="90000"/>
                  <a:lumOff val="10000"/>
                  <a:alpha val="50000"/>
                </a:srgbClr>
              </a:gs>
              <a:gs pos="1000">
                <a:srgbClr val="000000">
                  <a:lumMod val="81000"/>
                  <a:lumOff val="19000"/>
                  <a:alpha val="50000"/>
                </a:srgbClr>
              </a:gs>
            </a:gsLst>
            <a:lin ang="5400000" scaled="0"/>
            <a:tileRect/>
          </a:gradFill>
          <a:ln w="3175" cap="flat" cmpd="sng" algn="ctr">
            <a:solidFill>
              <a:srgbClr val="000000">
                <a:lumMod val="75000"/>
                <a:lumOff val="25000"/>
                <a:alpha val="71000"/>
              </a:srgbClr>
            </a:solidFill>
            <a:prstDash val="solid"/>
          </a:ln>
          <a:effectLst>
            <a:outerShdw blurRad="660400" sx="102000" sy="102000" algn="ctr" rotWithShape="0">
              <a:prstClr val="black"/>
            </a:outerShdw>
          </a:effectLst>
        </p:spPr>
        <p:txBody>
          <a:bodyPr lIns="91440" rIns="91440" rtlCol="0" anchor="ctr"/>
          <a:lstStyle/>
          <a:p>
            <a:pPr lvl="0" algn="ctr"/>
            <a:endParaRPr lang="en-US" sz="120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0495714" y="5734417"/>
            <a:ext cx="426147" cy="317122"/>
            <a:chOff x="11542713" y="2905126"/>
            <a:chExt cx="3127376" cy="2327274"/>
          </a:xfrm>
          <a:solidFill>
            <a:schemeClr val="bg2"/>
          </a:solidFill>
          <a:effectLst>
            <a:outerShdw dist="38100" dir="2700000" algn="tl" rotWithShape="0">
              <a:prstClr val="black"/>
            </a:outerShdw>
          </a:effectLst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1542713" y="4268788"/>
              <a:ext cx="1885950" cy="963612"/>
            </a:xfrm>
            <a:custGeom>
              <a:avLst/>
              <a:gdLst>
                <a:gd name="T0" fmla="*/ 0 w 503"/>
                <a:gd name="T1" fmla="*/ 58 h 257"/>
                <a:gd name="T2" fmla="*/ 118 w 503"/>
                <a:gd name="T3" fmla="*/ 0 h 257"/>
                <a:gd name="T4" fmla="*/ 503 w 503"/>
                <a:gd name="T5" fmla="*/ 257 h 257"/>
                <a:gd name="T6" fmla="*/ 334 w 503"/>
                <a:gd name="T7" fmla="*/ 233 h 257"/>
                <a:gd name="T8" fmla="*/ 311 w 503"/>
                <a:gd name="T9" fmla="*/ 235 h 257"/>
                <a:gd name="T10" fmla="*/ 0 w 503"/>
                <a:gd name="T11" fmla="*/ 5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" h="257">
                  <a:moveTo>
                    <a:pt x="0" y="58"/>
                  </a:moveTo>
                  <a:cubicBezTo>
                    <a:pt x="40" y="38"/>
                    <a:pt x="84" y="16"/>
                    <a:pt x="118" y="0"/>
                  </a:cubicBezTo>
                  <a:cubicBezTo>
                    <a:pt x="211" y="118"/>
                    <a:pt x="362" y="215"/>
                    <a:pt x="503" y="257"/>
                  </a:cubicBezTo>
                  <a:cubicBezTo>
                    <a:pt x="334" y="233"/>
                    <a:pt x="334" y="233"/>
                    <a:pt x="334" y="233"/>
                  </a:cubicBezTo>
                  <a:cubicBezTo>
                    <a:pt x="311" y="235"/>
                    <a:pt x="311" y="235"/>
                    <a:pt x="311" y="235"/>
                  </a:cubicBezTo>
                  <a:cubicBezTo>
                    <a:pt x="165" y="190"/>
                    <a:pt x="70" y="120"/>
                    <a:pt x="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020676" y="3252788"/>
              <a:ext cx="1649413" cy="1319212"/>
            </a:xfrm>
            <a:custGeom>
              <a:avLst/>
              <a:gdLst>
                <a:gd name="T0" fmla="*/ 93 w 440"/>
                <a:gd name="T1" fmla="*/ 211 h 352"/>
                <a:gd name="T2" fmla="*/ 342 w 440"/>
                <a:gd name="T3" fmla="*/ 96 h 352"/>
                <a:gd name="T4" fmla="*/ 363 w 440"/>
                <a:gd name="T5" fmla="*/ 67 h 352"/>
                <a:gd name="T6" fmla="*/ 440 w 440"/>
                <a:gd name="T7" fmla="*/ 48 h 352"/>
                <a:gd name="T8" fmla="*/ 440 w 440"/>
                <a:gd name="T9" fmla="*/ 48 h 352"/>
                <a:gd name="T10" fmla="*/ 0 w 440"/>
                <a:gd name="T11" fmla="*/ 195 h 352"/>
                <a:gd name="T12" fmla="*/ 40 w 440"/>
                <a:gd name="T13" fmla="*/ 275 h 352"/>
                <a:gd name="T14" fmla="*/ 107 w 440"/>
                <a:gd name="T15" fmla="*/ 352 h 352"/>
                <a:gd name="T16" fmla="*/ 89 w 440"/>
                <a:gd name="T17" fmla="*/ 214 h 352"/>
                <a:gd name="T18" fmla="*/ 93 w 440"/>
                <a:gd name="T19" fmla="*/ 21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0" h="352">
                  <a:moveTo>
                    <a:pt x="93" y="211"/>
                  </a:moveTo>
                  <a:cubicBezTo>
                    <a:pt x="157" y="147"/>
                    <a:pt x="244" y="104"/>
                    <a:pt x="342" y="96"/>
                  </a:cubicBezTo>
                  <a:cubicBezTo>
                    <a:pt x="363" y="67"/>
                    <a:pt x="363" y="67"/>
                    <a:pt x="363" y="67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189" y="0"/>
                    <a:pt x="0" y="195"/>
                  </a:cubicBezTo>
                  <a:cubicBezTo>
                    <a:pt x="0" y="195"/>
                    <a:pt x="11" y="231"/>
                    <a:pt x="40" y="275"/>
                  </a:cubicBezTo>
                  <a:cubicBezTo>
                    <a:pt x="56" y="300"/>
                    <a:pt x="78" y="328"/>
                    <a:pt x="107" y="352"/>
                  </a:cubicBezTo>
                  <a:cubicBezTo>
                    <a:pt x="90" y="267"/>
                    <a:pt x="89" y="216"/>
                    <a:pt x="89" y="214"/>
                  </a:cubicBezTo>
                  <a:cubicBezTo>
                    <a:pt x="90" y="213"/>
                    <a:pt x="91" y="212"/>
                    <a:pt x="93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2071351" y="2905126"/>
              <a:ext cx="2193925" cy="2319337"/>
            </a:xfrm>
            <a:custGeom>
              <a:avLst/>
              <a:gdLst>
                <a:gd name="T0" fmla="*/ 469 w 585"/>
                <a:gd name="T1" fmla="*/ 83 h 619"/>
                <a:gd name="T2" fmla="*/ 585 w 585"/>
                <a:gd name="T3" fmla="*/ 64 h 619"/>
                <a:gd name="T4" fmla="*/ 0 w 585"/>
                <a:gd name="T5" fmla="*/ 212 h 619"/>
                <a:gd name="T6" fmla="*/ 0 w 585"/>
                <a:gd name="T7" fmla="*/ 212 h 619"/>
                <a:gd name="T8" fmla="*/ 450 w 585"/>
                <a:gd name="T9" fmla="*/ 619 h 619"/>
                <a:gd name="T10" fmla="*/ 365 w 585"/>
                <a:gd name="T11" fmla="*/ 548 h 619"/>
                <a:gd name="T12" fmla="*/ 352 w 585"/>
                <a:gd name="T13" fmla="*/ 515 h 619"/>
                <a:gd name="T14" fmla="*/ 138 w 585"/>
                <a:gd name="T15" fmla="*/ 250 h 619"/>
                <a:gd name="T16" fmla="*/ 444 w 585"/>
                <a:gd name="T17" fmla="*/ 105 h 619"/>
                <a:gd name="T18" fmla="*/ 469 w 585"/>
                <a:gd name="T19" fmla="*/ 83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5" h="619">
                  <a:moveTo>
                    <a:pt x="469" y="83"/>
                  </a:moveTo>
                  <a:cubicBezTo>
                    <a:pt x="585" y="64"/>
                    <a:pt x="585" y="64"/>
                    <a:pt x="585" y="64"/>
                  </a:cubicBezTo>
                  <a:cubicBezTo>
                    <a:pt x="321" y="0"/>
                    <a:pt x="73" y="13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93" y="443"/>
                    <a:pt x="320" y="568"/>
                    <a:pt x="450" y="619"/>
                  </a:cubicBezTo>
                  <a:cubicBezTo>
                    <a:pt x="365" y="548"/>
                    <a:pt x="365" y="548"/>
                    <a:pt x="365" y="548"/>
                  </a:cubicBezTo>
                  <a:cubicBezTo>
                    <a:pt x="365" y="548"/>
                    <a:pt x="358" y="529"/>
                    <a:pt x="352" y="515"/>
                  </a:cubicBezTo>
                  <a:cubicBezTo>
                    <a:pt x="198" y="424"/>
                    <a:pt x="138" y="250"/>
                    <a:pt x="138" y="250"/>
                  </a:cubicBezTo>
                  <a:cubicBezTo>
                    <a:pt x="138" y="250"/>
                    <a:pt x="270" y="127"/>
                    <a:pt x="444" y="105"/>
                  </a:cubicBezTo>
                  <a:lnTo>
                    <a:pt x="469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 userDrawn="1"/>
        </p:nvSpPr>
        <p:spPr>
          <a:xfrm>
            <a:off x="4588558" y="5876516"/>
            <a:ext cx="17956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gameworks.nvidia.com | GDC 2015</a:t>
            </a:r>
            <a:endParaRPr lang="en-US" sz="800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hlinkClick r:id="rId3"/>
          </p:cNvPr>
          <p:cNvSpPr/>
          <p:nvPr userDrawn="1"/>
        </p:nvSpPr>
        <p:spPr>
          <a:xfrm>
            <a:off x="4659464" y="5872528"/>
            <a:ext cx="1099753" cy="20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gameworks.nvidia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\\netapp-hqmktg\creative\CAMPAIGN\2013_CAMPAIGNS\13_Tegra\13_TEGRA_NOTE\Wallpapers\New_TEN\TESS_METAL\Tess_Metal_Worm_shot_v02.jp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0972800" cy="617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"/>
            <a:ext cx="10972800" cy="617219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10198633" y="5588001"/>
            <a:ext cx="874530" cy="700258"/>
          </a:xfrm>
          <a:custGeom>
            <a:avLst/>
            <a:gdLst>
              <a:gd name="T0" fmla="*/ 552 w 552"/>
              <a:gd name="T1" fmla="*/ 442 h 442"/>
              <a:gd name="T2" fmla="*/ 552 w 552"/>
              <a:gd name="T3" fmla="*/ 0 h 442"/>
              <a:gd name="T4" fmla="*/ 220 w 552"/>
              <a:gd name="T5" fmla="*/ 0 h 442"/>
              <a:gd name="T6" fmla="*/ 0 w 552"/>
              <a:gd name="T7" fmla="*/ 442 h 442"/>
              <a:gd name="T8" fmla="*/ 552 w 552"/>
              <a:gd name="T9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" h="442">
                <a:moveTo>
                  <a:pt x="552" y="442"/>
                </a:moveTo>
                <a:lnTo>
                  <a:pt x="552" y="0"/>
                </a:lnTo>
                <a:lnTo>
                  <a:pt x="220" y="0"/>
                </a:lnTo>
                <a:lnTo>
                  <a:pt x="0" y="442"/>
                </a:lnTo>
                <a:lnTo>
                  <a:pt x="552" y="442"/>
                </a:lnTo>
                <a:close/>
              </a:path>
            </a:pathLst>
          </a:custGeom>
          <a:gradFill flip="none" rotWithShape="0">
            <a:gsLst>
              <a:gs pos="43000">
                <a:srgbClr val="000000">
                  <a:lumMod val="90000"/>
                  <a:lumOff val="10000"/>
                  <a:alpha val="50000"/>
                </a:srgbClr>
              </a:gs>
              <a:gs pos="1000">
                <a:srgbClr val="000000">
                  <a:lumMod val="81000"/>
                  <a:lumOff val="19000"/>
                  <a:alpha val="50000"/>
                </a:srgbClr>
              </a:gs>
            </a:gsLst>
            <a:lin ang="5400000" scaled="0"/>
            <a:tileRect/>
          </a:gradFill>
          <a:ln w="3175" cap="flat" cmpd="sng" algn="ctr">
            <a:solidFill>
              <a:srgbClr val="000000">
                <a:lumMod val="75000"/>
                <a:lumOff val="25000"/>
                <a:alpha val="71000"/>
              </a:srgbClr>
            </a:solidFill>
            <a:prstDash val="solid"/>
          </a:ln>
          <a:effectLst>
            <a:outerShdw blurRad="660400" sx="102000" sy="102000" algn="ctr" rotWithShape="0">
              <a:prstClr val="black"/>
            </a:outerShdw>
          </a:effectLst>
        </p:spPr>
        <p:txBody>
          <a:bodyPr lIns="91440" rIns="91440" rtlCol="0" anchor="ctr"/>
          <a:lstStyle/>
          <a:p>
            <a:pPr lvl="0" algn="ctr"/>
            <a:endParaRPr lang="en-US" sz="120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495714" y="5734417"/>
            <a:ext cx="426147" cy="317122"/>
            <a:chOff x="11542713" y="2905126"/>
            <a:chExt cx="3127376" cy="2327274"/>
          </a:xfrm>
          <a:solidFill>
            <a:schemeClr val="bg2"/>
          </a:solidFill>
          <a:effectLst>
            <a:outerShdw dist="38100" dir="2700000" algn="tl" rotWithShape="0">
              <a:prstClr val="black"/>
            </a:outerShdw>
          </a:effectLst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1542713" y="4268788"/>
              <a:ext cx="1885950" cy="963612"/>
            </a:xfrm>
            <a:custGeom>
              <a:avLst/>
              <a:gdLst>
                <a:gd name="T0" fmla="*/ 0 w 503"/>
                <a:gd name="T1" fmla="*/ 58 h 257"/>
                <a:gd name="T2" fmla="*/ 118 w 503"/>
                <a:gd name="T3" fmla="*/ 0 h 257"/>
                <a:gd name="T4" fmla="*/ 503 w 503"/>
                <a:gd name="T5" fmla="*/ 257 h 257"/>
                <a:gd name="T6" fmla="*/ 334 w 503"/>
                <a:gd name="T7" fmla="*/ 233 h 257"/>
                <a:gd name="T8" fmla="*/ 311 w 503"/>
                <a:gd name="T9" fmla="*/ 235 h 257"/>
                <a:gd name="T10" fmla="*/ 0 w 503"/>
                <a:gd name="T11" fmla="*/ 5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" h="257">
                  <a:moveTo>
                    <a:pt x="0" y="58"/>
                  </a:moveTo>
                  <a:cubicBezTo>
                    <a:pt x="40" y="38"/>
                    <a:pt x="84" y="16"/>
                    <a:pt x="118" y="0"/>
                  </a:cubicBezTo>
                  <a:cubicBezTo>
                    <a:pt x="211" y="118"/>
                    <a:pt x="362" y="215"/>
                    <a:pt x="503" y="257"/>
                  </a:cubicBezTo>
                  <a:cubicBezTo>
                    <a:pt x="334" y="233"/>
                    <a:pt x="334" y="233"/>
                    <a:pt x="334" y="233"/>
                  </a:cubicBezTo>
                  <a:cubicBezTo>
                    <a:pt x="311" y="235"/>
                    <a:pt x="311" y="235"/>
                    <a:pt x="311" y="235"/>
                  </a:cubicBezTo>
                  <a:cubicBezTo>
                    <a:pt x="165" y="190"/>
                    <a:pt x="70" y="120"/>
                    <a:pt x="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3020676" y="3252788"/>
              <a:ext cx="1649413" cy="1319212"/>
            </a:xfrm>
            <a:custGeom>
              <a:avLst/>
              <a:gdLst>
                <a:gd name="T0" fmla="*/ 93 w 440"/>
                <a:gd name="T1" fmla="*/ 211 h 352"/>
                <a:gd name="T2" fmla="*/ 342 w 440"/>
                <a:gd name="T3" fmla="*/ 96 h 352"/>
                <a:gd name="T4" fmla="*/ 363 w 440"/>
                <a:gd name="T5" fmla="*/ 67 h 352"/>
                <a:gd name="T6" fmla="*/ 440 w 440"/>
                <a:gd name="T7" fmla="*/ 48 h 352"/>
                <a:gd name="T8" fmla="*/ 440 w 440"/>
                <a:gd name="T9" fmla="*/ 48 h 352"/>
                <a:gd name="T10" fmla="*/ 0 w 440"/>
                <a:gd name="T11" fmla="*/ 195 h 352"/>
                <a:gd name="T12" fmla="*/ 40 w 440"/>
                <a:gd name="T13" fmla="*/ 275 h 352"/>
                <a:gd name="T14" fmla="*/ 107 w 440"/>
                <a:gd name="T15" fmla="*/ 352 h 352"/>
                <a:gd name="T16" fmla="*/ 89 w 440"/>
                <a:gd name="T17" fmla="*/ 214 h 352"/>
                <a:gd name="T18" fmla="*/ 93 w 440"/>
                <a:gd name="T19" fmla="*/ 21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0" h="352">
                  <a:moveTo>
                    <a:pt x="93" y="211"/>
                  </a:moveTo>
                  <a:cubicBezTo>
                    <a:pt x="157" y="147"/>
                    <a:pt x="244" y="104"/>
                    <a:pt x="342" y="96"/>
                  </a:cubicBezTo>
                  <a:cubicBezTo>
                    <a:pt x="363" y="67"/>
                    <a:pt x="363" y="67"/>
                    <a:pt x="363" y="67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440" y="48"/>
                    <a:pt x="440" y="48"/>
                  </a:cubicBezTo>
                  <a:cubicBezTo>
                    <a:pt x="440" y="48"/>
                    <a:pt x="189" y="0"/>
                    <a:pt x="0" y="195"/>
                  </a:cubicBezTo>
                  <a:cubicBezTo>
                    <a:pt x="0" y="195"/>
                    <a:pt x="11" y="231"/>
                    <a:pt x="40" y="275"/>
                  </a:cubicBezTo>
                  <a:cubicBezTo>
                    <a:pt x="56" y="300"/>
                    <a:pt x="78" y="328"/>
                    <a:pt x="107" y="352"/>
                  </a:cubicBezTo>
                  <a:cubicBezTo>
                    <a:pt x="90" y="267"/>
                    <a:pt x="89" y="216"/>
                    <a:pt x="89" y="214"/>
                  </a:cubicBezTo>
                  <a:cubicBezTo>
                    <a:pt x="90" y="213"/>
                    <a:pt x="91" y="212"/>
                    <a:pt x="93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2071351" y="2905126"/>
              <a:ext cx="2193925" cy="2319337"/>
            </a:xfrm>
            <a:custGeom>
              <a:avLst/>
              <a:gdLst>
                <a:gd name="T0" fmla="*/ 469 w 585"/>
                <a:gd name="T1" fmla="*/ 83 h 619"/>
                <a:gd name="T2" fmla="*/ 585 w 585"/>
                <a:gd name="T3" fmla="*/ 64 h 619"/>
                <a:gd name="T4" fmla="*/ 0 w 585"/>
                <a:gd name="T5" fmla="*/ 212 h 619"/>
                <a:gd name="T6" fmla="*/ 0 w 585"/>
                <a:gd name="T7" fmla="*/ 212 h 619"/>
                <a:gd name="T8" fmla="*/ 450 w 585"/>
                <a:gd name="T9" fmla="*/ 619 h 619"/>
                <a:gd name="T10" fmla="*/ 365 w 585"/>
                <a:gd name="T11" fmla="*/ 548 h 619"/>
                <a:gd name="T12" fmla="*/ 352 w 585"/>
                <a:gd name="T13" fmla="*/ 515 h 619"/>
                <a:gd name="T14" fmla="*/ 138 w 585"/>
                <a:gd name="T15" fmla="*/ 250 h 619"/>
                <a:gd name="T16" fmla="*/ 444 w 585"/>
                <a:gd name="T17" fmla="*/ 105 h 619"/>
                <a:gd name="T18" fmla="*/ 469 w 585"/>
                <a:gd name="T19" fmla="*/ 83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5" h="619">
                  <a:moveTo>
                    <a:pt x="469" y="83"/>
                  </a:moveTo>
                  <a:cubicBezTo>
                    <a:pt x="585" y="64"/>
                    <a:pt x="585" y="64"/>
                    <a:pt x="585" y="64"/>
                  </a:cubicBezTo>
                  <a:cubicBezTo>
                    <a:pt x="321" y="0"/>
                    <a:pt x="73" y="131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93" y="443"/>
                    <a:pt x="320" y="568"/>
                    <a:pt x="450" y="619"/>
                  </a:cubicBezTo>
                  <a:cubicBezTo>
                    <a:pt x="365" y="548"/>
                    <a:pt x="365" y="548"/>
                    <a:pt x="365" y="548"/>
                  </a:cubicBezTo>
                  <a:cubicBezTo>
                    <a:pt x="365" y="548"/>
                    <a:pt x="358" y="529"/>
                    <a:pt x="352" y="515"/>
                  </a:cubicBezTo>
                  <a:cubicBezTo>
                    <a:pt x="198" y="424"/>
                    <a:pt x="138" y="250"/>
                    <a:pt x="138" y="250"/>
                  </a:cubicBezTo>
                  <a:cubicBezTo>
                    <a:pt x="138" y="250"/>
                    <a:pt x="270" y="127"/>
                    <a:pt x="444" y="105"/>
                  </a:cubicBezTo>
                  <a:lnTo>
                    <a:pt x="469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4588558" y="5876516"/>
            <a:ext cx="17956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u="none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gameworks.nvidia.com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 | GDC 2015</a:t>
            </a:r>
            <a:endParaRPr lang="en-US" sz="800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206345" y="4869"/>
            <a:ext cx="10560108" cy="123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6" tIns="45690" rIns="91386" bIns="4569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74394" y="1238399"/>
            <a:ext cx="10224012" cy="4592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6" tIns="45690" rIns="91386" bIns="45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1">
            <a:hlinkClick r:id="rId14"/>
          </p:cNvPr>
          <p:cNvSpPr/>
          <p:nvPr userDrawn="1"/>
        </p:nvSpPr>
        <p:spPr>
          <a:xfrm>
            <a:off x="4659464" y="5872528"/>
            <a:ext cx="1099753" cy="20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1341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85" r:id="rId1"/>
    <p:sldLayoutId id="2147483779" r:id="rId2"/>
    <p:sldLayoutId id="2147483780" r:id="rId3"/>
    <p:sldLayoutId id="2147483770" r:id="rId4"/>
    <p:sldLayoutId id="2147483771" r:id="rId5"/>
    <p:sldLayoutId id="2147483772" r:id="rId6"/>
    <p:sldLayoutId id="2147483773" r:id="rId7"/>
    <p:sldLayoutId id="2147483783" r:id="rId8"/>
    <p:sldLayoutId id="2147483776" r:id="rId9"/>
    <p:sldLayoutId id="2147483775" r:id="rId10"/>
    <p:sldLayoutId id="214748378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lang="en-US" sz="4800" b="1" kern="1200" cap="all" baseline="0" dirty="0" smtClean="0">
          <a:solidFill>
            <a:srgbClr val="FFFFFF"/>
          </a:solidFill>
          <a:latin typeface="GeForce" pitchFamily="50" charset="0"/>
          <a:ea typeface="+mn-ea"/>
          <a:cs typeface="+mn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693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386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078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7702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174625" indent="-174625" algn="l" rtl="0" fontAlgn="base">
        <a:lnSpc>
          <a:spcPct val="90000"/>
        </a:lnSpc>
        <a:spcBef>
          <a:spcPct val="20000"/>
        </a:spcBef>
        <a:spcAft>
          <a:spcPct val="0"/>
        </a:spcAft>
        <a:buSzPct val="100000"/>
        <a:buFontTx/>
        <a:buBlip>
          <a:blip r:embed="rId15"/>
        </a:buBlip>
        <a:defRPr sz="2000" b="0">
          <a:solidFill>
            <a:schemeClr val="bg2"/>
          </a:solidFill>
          <a:latin typeface="+mn-lt"/>
          <a:ea typeface="+mn-ea"/>
          <a:cs typeface="+mn-cs"/>
        </a:defRPr>
      </a:lvl1pPr>
      <a:lvl2pPr marL="463550" indent="-115888" algn="l" rtl="0" fontAlgn="base">
        <a:lnSpc>
          <a:spcPct val="90000"/>
        </a:lnSpc>
        <a:spcBef>
          <a:spcPct val="20000"/>
        </a:spcBef>
        <a:spcAft>
          <a:spcPct val="0"/>
        </a:spcAft>
        <a:buSzPct val="100000"/>
        <a:buFontTx/>
        <a:buBlip>
          <a:blip r:embed="rId15"/>
        </a:buBlip>
        <a:defRPr sz="1800" b="0" baseline="0">
          <a:solidFill>
            <a:schemeClr val="bg2"/>
          </a:solidFill>
          <a:latin typeface="+mn-lt"/>
        </a:defRPr>
      </a:lvl2pPr>
      <a:lvl3pPr marL="914400" indent="-112713" algn="l" rtl="0" fontAlgn="base">
        <a:spcBef>
          <a:spcPct val="20000"/>
        </a:spcBef>
        <a:spcAft>
          <a:spcPct val="0"/>
        </a:spcAft>
        <a:buSzPct val="100000"/>
        <a:buFontTx/>
        <a:buBlip>
          <a:blip r:embed="rId15"/>
        </a:buBlip>
        <a:defRPr sz="1600" b="0">
          <a:solidFill>
            <a:schemeClr val="bg2"/>
          </a:solidFill>
          <a:latin typeface="+mn-lt"/>
        </a:defRPr>
      </a:lvl3pPr>
      <a:lvl4pPr marL="1377950" indent="-125413" algn="l" rtl="0" fontAlgn="base">
        <a:spcBef>
          <a:spcPct val="20000"/>
        </a:spcBef>
        <a:spcAft>
          <a:spcPct val="0"/>
        </a:spcAft>
        <a:buFontTx/>
        <a:buBlip>
          <a:blip r:embed="rId15"/>
        </a:buBlip>
        <a:defRPr sz="1600">
          <a:solidFill>
            <a:schemeClr val="bg2"/>
          </a:solidFill>
          <a:latin typeface="+mn-lt"/>
        </a:defRPr>
      </a:lvl4pPr>
      <a:lvl5pPr marL="1828800" indent="-112713" algn="l" rtl="0" fontAlgn="base">
        <a:spcBef>
          <a:spcPct val="20000"/>
        </a:spcBef>
        <a:spcAft>
          <a:spcPct val="0"/>
        </a:spcAft>
        <a:buFontTx/>
        <a:buBlip>
          <a:blip r:embed="rId15"/>
        </a:buBlip>
        <a:defRPr sz="1600">
          <a:solidFill>
            <a:schemeClr val="bg2"/>
          </a:solidFill>
          <a:latin typeface="+mn-lt"/>
        </a:defRPr>
      </a:lvl5pPr>
      <a:lvl6pPr marL="2573392" indent="-22846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0307" indent="-22846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7234" indent="-22846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4159" indent="-22846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3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6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88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2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3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8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4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1"/>
          </p:nvPr>
        </p:nvSpPr>
        <p:spPr>
          <a:xfrm>
            <a:off x="373717" y="1238399"/>
            <a:ext cx="7301968" cy="4592930"/>
          </a:xfrm>
        </p:spPr>
        <p:txBody>
          <a:bodyPr/>
          <a:lstStyle/>
          <a:p>
            <a:pPr lvl="0"/>
            <a:r>
              <a:rPr lang="en-US" dirty="0" smtClean="0"/>
              <a:t>Beta version now available on Epic’s Github to UE4 licensees</a:t>
            </a:r>
          </a:p>
          <a:p>
            <a:pPr lvl="0"/>
            <a:endParaRPr lang="fr-FR" dirty="0" smtClean="0"/>
          </a:p>
          <a:p>
            <a:pPr lvl="0"/>
            <a:r>
              <a:rPr lang="fr-FR" dirty="0" err="1" smtClean="0"/>
              <a:t>Revoxelizes</a:t>
            </a:r>
            <a:r>
              <a:rPr lang="fr-FR" dirty="0" smtClean="0"/>
              <a:t> 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scene</a:t>
            </a:r>
            <a:r>
              <a:rPr lang="fr-FR" dirty="0" smtClean="0"/>
              <a:t> </a:t>
            </a:r>
            <a:r>
              <a:rPr lang="fr-FR" dirty="0" err="1" smtClean="0"/>
              <a:t>geometry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frame (for </a:t>
            </a:r>
            <a:r>
              <a:rPr lang="fr-FR" dirty="0" err="1" smtClean="0"/>
              <a:t>simplicity</a:t>
            </a:r>
            <a:r>
              <a:rPr lang="fr-FR" dirty="0" smtClean="0"/>
              <a:t>)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Can </a:t>
            </a:r>
            <a:r>
              <a:rPr lang="fr-FR" dirty="0" err="1" smtClean="0"/>
              <a:t>cast</a:t>
            </a:r>
            <a:r>
              <a:rPr lang="fr-FR" dirty="0" smtClean="0"/>
              <a:t> multi-</a:t>
            </a:r>
            <a:r>
              <a:rPr lang="fr-FR" dirty="0" err="1" smtClean="0"/>
              <a:t>bounce</a:t>
            </a:r>
            <a:r>
              <a:rPr lang="fr-FR" dirty="0" smtClean="0"/>
              <a:t> GI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emissive</a:t>
            </a:r>
            <a:r>
              <a:rPr lang="fr-FR" dirty="0" smtClean="0"/>
              <a:t> </a:t>
            </a:r>
            <a:r>
              <a:rPr lang="fr-FR" dirty="0" err="1" smtClean="0"/>
              <a:t>materials</a:t>
            </a:r>
            <a:r>
              <a:rPr lang="fr-FR" dirty="0" smtClean="0"/>
              <a:t> &amp; multiple lights (</a:t>
            </a:r>
            <a:r>
              <a:rPr lang="fr-FR" dirty="0" err="1" smtClean="0"/>
              <a:t>shadow</a:t>
            </a:r>
            <a:r>
              <a:rPr lang="fr-FR" dirty="0" smtClean="0"/>
              <a:t> </a:t>
            </a:r>
            <a:r>
              <a:rPr lang="fr-FR" dirty="0" err="1" smtClean="0"/>
              <a:t>mapped</a:t>
            </a:r>
            <a:r>
              <a:rPr lang="fr-FR" dirty="0" smtClean="0"/>
              <a:t> or not)</a:t>
            </a:r>
          </a:p>
          <a:p>
            <a:pPr lvl="0"/>
            <a:endParaRPr lang="fr-FR" dirty="0" smtClean="0"/>
          </a:p>
          <a:p>
            <a:pPr lvl="0"/>
            <a:r>
              <a:rPr lang="fr-FR" dirty="0" err="1" smtClean="0"/>
              <a:t>With</a:t>
            </a:r>
            <a:r>
              <a:rPr lang="fr-FR" dirty="0" smtClean="0"/>
              <a:t> the default </a:t>
            </a:r>
            <a:r>
              <a:rPr lang="fr-FR" dirty="0" err="1" smtClean="0"/>
              <a:t>parameters</a:t>
            </a:r>
            <a:r>
              <a:rPr lang="fr-FR" dirty="0" smtClean="0"/>
              <a:t>,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and look the </a:t>
            </a:r>
            <a:r>
              <a:rPr lang="fr-FR" dirty="0" err="1" smtClean="0"/>
              <a:t>same</a:t>
            </a:r>
            <a:r>
              <a:rPr lang="fr-FR" dirty="0" smtClean="0"/>
              <a:t> on all DX11 </a:t>
            </a:r>
            <a:r>
              <a:rPr lang="fr-FR" dirty="0" err="1" smtClean="0"/>
              <a:t>GPUs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scenes</a:t>
            </a:r>
            <a:r>
              <a:rPr lang="fr-FR" dirty="0" smtClean="0"/>
              <a:t> (</a:t>
            </a:r>
            <a:r>
              <a:rPr lang="fr-FR" dirty="0" err="1" smtClean="0"/>
              <a:t>Cornell</a:t>
            </a:r>
            <a:r>
              <a:rPr lang="fr-FR" dirty="0" smtClean="0"/>
              <a:t> Box and </a:t>
            </a:r>
            <a:r>
              <a:rPr lang="fr-FR" dirty="0" err="1" smtClean="0"/>
              <a:t>SciFiHallway</a:t>
            </a:r>
            <a:r>
              <a:rPr lang="fr-FR" dirty="0" smtClean="0"/>
              <a:t>) are </a:t>
            </a:r>
            <a:r>
              <a:rPr lang="fr-FR" dirty="0" err="1" smtClean="0"/>
              <a:t>provided</a:t>
            </a:r>
            <a:endParaRPr lang="fr-FR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VXGI in UE4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t="3297" r="21579" b="7966"/>
          <a:stretch/>
        </p:blipFill>
        <p:spPr bwMode="auto">
          <a:xfrm>
            <a:off x="7798777" y="2760784"/>
            <a:ext cx="3094893" cy="2839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746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73716" y="1238399"/>
            <a:ext cx="7433853" cy="4592930"/>
          </a:xfrm>
        </p:spPr>
        <p:txBody>
          <a:bodyPr/>
          <a:lstStyle/>
          <a:p>
            <a:r>
              <a:rPr lang="en-US" dirty="0" smtClean="0"/>
              <a:t>How to enable it</a:t>
            </a:r>
          </a:p>
          <a:p>
            <a:pPr lvl="1"/>
            <a:r>
              <a:rPr lang="en-US" dirty="0" smtClean="0"/>
              <a:t>Check “</a:t>
            </a:r>
            <a:r>
              <a:rPr lang="en-US" dirty="0" smtClean="0">
                <a:solidFill>
                  <a:srgbClr val="FFFFFF"/>
                </a:solidFill>
              </a:rPr>
              <a:t>VXGI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FF"/>
                </a:solidFill>
              </a:rPr>
              <a:t>Diffuse / Enable </a:t>
            </a:r>
            <a:r>
              <a:rPr lang="en-US" dirty="0" smtClean="0">
                <a:solidFill>
                  <a:srgbClr val="FFFFFF"/>
                </a:solidFill>
              </a:rPr>
              <a:t>Diffuse Tracing</a:t>
            </a:r>
            <a:r>
              <a:rPr lang="en-US" dirty="0" smtClean="0"/>
              <a:t>” </a:t>
            </a:r>
            <a:r>
              <a:rPr lang="en-US" dirty="0" smtClean="0"/>
              <a:t>in the </a:t>
            </a:r>
            <a:r>
              <a:rPr lang="en-US" dirty="0" err="1" smtClean="0"/>
              <a:t>PostProcessVolume</a:t>
            </a:r>
            <a:endParaRPr lang="en-US" dirty="0" smtClean="0"/>
          </a:p>
          <a:p>
            <a:pPr lvl="1"/>
            <a:r>
              <a:rPr lang="en-US" dirty="0" smtClean="0"/>
              <a:t>Check “</a:t>
            </a:r>
            <a:r>
              <a:rPr lang="en-US" dirty="0" smtClean="0">
                <a:solidFill>
                  <a:srgbClr val="FFFFFF"/>
                </a:solidFill>
              </a:rPr>
              <a:t>VXGI </a:t>
            </a:r>
            <a:r>
              <a:rPr lang="en-US" dirty="0">
                <a:solidFill>
                  <a:srgbClr val="FFFFFF"/>
                </a:solidFill>
              </a:rPr>
              <a:t>Indirect Lighting</a:t>
            </a:r>
            <a:r>
              <a:rPr lang="en-US" dirty="0"/>
              <a:t>” </a:t>
            </a:r>
            <a:r>
              <a:rPr lang="en-US" dirty="0" smtClean="0"/>
              <a:t>on </a:t>
            </a:r>
            <a:r>
              <a:rPr lang="en-US" u="sng" dirty="0"/>
              <a:t>real</a:t>
            </a:r>
            <a:r>
              <a:rPr lang="en-US" dirty="0"/>
              <a:t> lights and make them </a:t>
            </a:r>
            <a:r>
              <a:rPr lang="en-US" dirty="0" smtClean="0">
                <a:solidFill>
                  <a:srgbClr val="FFFFFF"/>
                </a:solidFill>
              </a:rPr>
              <a:t>Movable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Set console variable </a:t>
            </a:r>
            <a:r>
              <a:rPr lang="en-US" dirty="0"/>
              <a:t>“</a:t>
            </a:r>
            <a:r>
              <a:rPr lang="en-US" dirty="0" err="1">
                <a:solidFill>
                  <a:srgbClr val="FFFFFF"/>
                </a:solidFill>
              </a:rPr>
              <a:t>r.VXGI.DiffuseTracingEnable</a:t>
            </a:r>
            <a:r>
              <a:rPr lang="en-US" dirty="0">
                <a:solidFill>
                  <a:srgbClr val="FFFFFF"/>
                </a:solidFill>
              </a:rPr>
              <a:t> 1</a:t>
            </a:r>
            <a:r>
              <a:rPr lang="en-US" dirty="0" smtClean="0"/>
              <a:t>” (default)</a:t>
            </a:r>
            <a:endParaRPr lang="en-US" dirty="0" smtClean="0"/>
          </a:p>
          <a:p>
            <a:pPr lvl="1"/>
            <a:r>
              <a:rPr lang="en-US" dirty="0" smtClean="0"/>
              <a:t>Check “</a:t>
            </a:r>
            <a:r>
              <a:rPr lang="en-US" dirty="0" smtClean="0">
                <a:solidFill>
                  <a:srgbClr val="FFFFFF"/>
                </a:solidFill>
              </a:rPr>
              <a:t>Used </a:t>
            </a:r>
            <a:r>
              <a:rPr lang="en-US" dirty="0" smtClean="0">
                <a:solidFill>
                  <a:srgbClr val="FFFFFF"/>
                </a:solidFill>
              </a:rPr>
              <a:t>With </a:t>
            </a:r>
            <a:r>
              <a:rPr lang="en-US" dirty="0" smtClean="0">
                <a:solidFill>
                  <a:srgbClr val="FFFFFF"/>
                </a:solidFill>
              </a:rPr>
              <a:t>VXGI </a:t>
            </a:r>
            <a:r>
              <a:rPr lang="en-US" dirty="0" err="1" smtClean="0">
                <a:solidFill>
                  <a:srgbClr val="FFFFFF"/>
                </a:solidFill>
              </a:rPr>
              <a:t>Voxelization</a:t>
            </a:r>
            <a:r>
              <a:rPr lang="en-US" dirty="0" smtClean="0"/>
              <a:t>” on surface materials (default)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FFFF"/>
                </a:solidFill>
              </a:rPr>
              <a:t>VXGI </a:t>
            </a:r>
            <a:r>
              <a:rPr lang="en-US" dirty="0" smtClean="0">
                <a:solidFill>
                  <a:srgbClr val="FFFFFF"/>
                </a:solidFill>
              </a:rPr>
              <a:t>Opacity </a:t>
            </a:r>
            <a:r>
              <a:rPr lang="en-US" dirty="0" smtClean="0">
                <a:solidFill>
                  <a:srgbClr val="FFFFFF"/>
                </a:solidFill>
              </a:rPr>
              <a:t>Voxels</a:t>
            </a:r>
            <a:r>
              <a:rPr lang="en-US" dirty="0" smtClean="0"/>
              <a:t>” view mode to </a:t>
            </a:r>
            <a:r>
              <a:rPr lang="en-US" dirty="0" smtClean="0"/>
              <a:t>see if all </a:t>
            </a:r>
            <a:r>
              <a:rPr lang="en-US" dirty="0" smtClean="0"/>
              <a:t>objects </a:t>
            </a:r>
            <a:r>
              <a:rPr lang="en-US" dirty="0" smtClean="0"/>
              <a:t>are represented as occluders</a:t>
            </a:r>
          </a:p>
          <a:p>
            <a:pPr marL="347662" lvl="1" indent="0">
              <a:buNone/>
            </a:pPr>
            <a:endParaRPr lang="en-US" dirty="0" smtClean="0"/>
          </a:p>
          <a:p>
            <a:r>
              <a:rPr lang="en-US" dirty="0" smtClean="0"/>
              <a:t>Use “</a:t>
            </a:r>
            <a:r>
              <a:rPr lang="en-US" dirty="0" smtClean="0">
                <a:solidFill>
                  <a:srgbClr val="FFFFFF"/>
                </a:solidFill>
              </a:rPr>
              <a:t>VXGI </a:t>
            </a:r>
            <a:r>
              <a:rPr lang="en-US" dirty="0" smtClean="0">
                <a:solidFill>
                  <a:srgbClr val="FFFFFF"/>
                </a:solidFill>
              </a:rPr>
              <a:t>Emittance Voxels</a:t>
            </a:r>
            <a:r>
              <a:rPr lang="en-US" dirty="0" smtClean="0"/>
              <a:t>” </a:t>
            </a:r>
            <a:r>
              <a:rPr lang="en-US" dirty="0" smtClean="0"/>
              <a:t>view mode to </a:t>
            </a:r>
            <a:r>
              <a:rPr lang="en-US" dirty="0" smtClean="0"/>
              <a:t>see </a:t>
            </a:r>
            <a:r>
              <a:rPr lang="en-US" dirty="0" smtClean="0"/>
              <a:t>if directly lit surfaces </a:t>
            </a:r>
            <a:r>
              <a:rPr lang="en-US" dirty="0" smtClean="0"/>
              <a:t>and emissive objects are represented as emitters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VXGI BRING 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5" r="22879" b="12535"/>
          <a:stretch/>
        </p:blipFill>
        <p:spPr>
          <a:xfrm>
            <a:off x="7983415" y="95797"/>
            <a:ext cx="2971799" cy="2981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3987" r="22261" b="13105"/>
          <a:stretch/>
        </p:blipFill>
        <p:spPr>
          <a:xfrm>
            <a:off x="7983415" y="3245988"/>
            <a:ext cx="2998177" cy="2855873"/>
          </a:xfrm>
          <a:prstGeom prst="rect">
            <a:avLst/>
          </a:prstGeom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217" y="1977170"/>
            <a:ext cx="18573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26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73717" y="1191391"/>
            <a:ext cx="10209868" cy="434613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Main Console Variables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err="1" smtClean="0"/>
              <a:t>r.VXGI.MapSize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r.VXGI.Opacity6D</a:t>
            </a:r>
          </a:p>
          <a:p>
            <a:pPr marL="0" indent="0">
              <a:buNone/>
            </a:pPr>
            <a:r>
              <a:rPr lang="en-US" sz="1100" dirty="0"/>
              <a:t>r.VXGI.Emittance6D</a:t>
            </a:r>
          </a:p>
          <a:p>
            <a:pPr marL="0" indent="0">
              <a:buNone/>
            </a:pPr>
            <a:r>
              <a:rPr lang="en-US" sz="1100" dirty="0" err="1"/>
              <a:t>r.VXGI.NvidiaExtensionsEnable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 smtClean="0"/>
              <a:t>r.VXGI.StoreEmittanceInHdrFormat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r.VXGI.EmittanceStorageScale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r.VXGI.EmittanceInterpolationEnable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r.VXGI.HighQualityEmittanceDownsamplingEnable</a:t>
            </a:r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r.VXGI.DiffuseTracingEnable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r.VXGI.SpecularTracingEnable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r.VXGI.EmissiveMaterialsEnable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r.VXGI.DiffuseMaterialsEnable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r.VXGI.Range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 smtClean="0"/>
              <a:t>r.VXGI.DebugClipmapLevel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r.VXGI.AmbientOcclusionMode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r.VXGI.MultiBounceEnable</a:t>
            </a:r>
            <a:endParaRPr lang="en-US" sz="1100" dirty="0">
              <a:solidFill>
                <a:srgbClr val="FFFFFF"/>
              </a:solidFill>
            </a:endParaRP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VXGI </a:t>
            </a:r>
            <a:r>
              <a:rPr lang="fr-FR" dirty="0" err="1" smtClean="0"/>
              <a:t>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7887" y="1197927"/>
            <a:ext cx="226215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dirty="0" err="1" smtClean="0">
                <a:solidFill>
                  <a:srgbClr val="FFFFFF"/>
                </a:solidFill>
                <a:latin typeface="+mn-lt"/>
              </a:rPr>
              <a:t>Material</a:t>
            </a:r>
            <a:r>
              <a:rPr lang="fr-FR" dirty="0" smtClean="0">
                <a:solidFill>
                  <a:srgbClr val="FFFFFF"/>
                </a:solidFill>
                <a:latin typeface="+mn-lt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latin typeface="+mn-lt"/>
              </a:rPr>
              <a:t>Parameters</a:t>
            </a:r>
            <a:endParaRPr 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2409" y="1197927"/>
            <a:ext cx="281365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dirty="0" err="1" smtClean="0">
                <a:solidFill>
                  <a:srgbClr val="FFFFFF"/>
                </a:solidFill>
                <a:latin typeface="+mn-lt"/>
              </a:rPr>
              <a:t>Cone</a:t>
            </a:r>
            <a:r>
              <a:rPr lang="fr-FR" dirty="0" smtClean="0">
                <a:solidFill>
                  <a:srgbClr val="FFFFFF"/>
                </a:solidFill>
                <a:latin typeface="+mn-lt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latin typeface="+mn-lt"/>
              </a:rPr>
              <a:t>Tracing</a:t>
            </a:r>
            <a:r>
              <a:rPr lang="fr-FR" dirty="0" smtClean="0">
                <a:solidFill>
                  <a:srgbClr val="FFFFFF"/>
                </a:solidFill>
                <a:latin typeface="+mn-lt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latin typeface="+mn-lt"/>
              </a:rPr>
              <a:t>Parameters</a:t>
            </a:r>
            <a:endParaRPr lang="fr-FR" dirty="0" smtClean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348110" y="1217120"/>
            <a:ext cx="0" cy="357038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75720" y="1191391"/>
            <a:ext cx="0" cy="357038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55" y="1676399"/>
            <a:ext cx="31718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1676399"/>
            <a:ext cx="3171825" cy="4157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15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How to enable VXGI Reflections</a:t>
            </a:r>
          </a:p>
          <a:p>
            <a:pPr lvl="1"/>
            <a:r>
              <a:rPr lang="en-US" dirty="0" smtClean="0"/>
              <a:t>Set console variable “</a:t>
            </a:r>
            <a:r>
              <a:rPr lang="en-US" dirty="0" err="1" smtClean="0">
                <a:solidFill>
                  <a:srgbClr val="FFFFFF"/>
                </a:solidFill>
              </a:rPr>
              <a:t>r.VXGI.SpecularTracingEnable</a:t>
            </a:r>
            <a:r>
              <a:rPr lang="en-US" dirty="0" smtClean="0">
                <a:solidFill>
                  <a:srgbClr val="FFFFFF"/>
                </a:solidFill>
              </a:rPr>
              <a:t> 1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Check “</a:t>
            </a:r>
            <a:r>
              <a:rPr lang="en-US" dirty="0" smtClean="0">
                <a:solidFill>
                  <a:srgbClr val="FFFFFF"/>
                </a:solidFill>
              </a:rPr>
              <a:t>VXGI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FF"/>
                </a:solidFill>
              </a:rPr>
              <a:t>Specular / Enable Specular Tracing</a:t>
            </a:r>
            <a:r>
              <a:rPr lang="en-US" dirty="0" smtClean="0"/>
              <a:t>” in the </a:t>
            </a:r>
            <a:r>
              <a:rPr lang="en-US" dirty="0" err="1" smtClean="0"/>
              <a:t>PostProcessVolume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When enabled, VXGI Specular Tracing </a:t>
            </a:r>
          </a:p>
          <a:p>
            <a:pPr lvl="1"/>
            <a:r>
              <a:rPr lang="en-US" dirty="0" smtClean="0"/>
              <a:t>Disables </a:t>
            </a:r>
            <a:r>
              <a:rPr lang="en-US" dirty="0" smtClean="0"/>
              <a:t>SSR</a:t>
            </a:r>
            <a:endParaRPr lang="en-US" dirty="0" smtClean="0"/>
          </a:p>
          <a:p>
            <a:pPr lvl="1"/>
            <a:r>
              <a:rPr lang="en-US" dirty="0" smtClean="0"/>
              <a:t>Replaces SSR &amp; light probes with the VXGI Specular Tracing </a:t>
            </a:r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Can be combined with SSR if “</a:t>
            </a:r>
            <a:r>
              <a:rPr lang="en-US" dirty="0" err="1" smtClean="0">
                <a:solidFill>
                  <a:srgbClr val="FFFFFF"/>
                </a:solidFill>
              </a:rPr>
              <a:t>r.VXGI.CombineSpecularWithSSR</a:t>
            </a:r>
            <a:r>
              <a:rPr lang="en-US" dirty="0" smtClean="0">
                <a:solidFill>
                  <a:srgbClr val="FFFFFF"/>
                </a:solidFill>
              </a:rPr>
              <a:t> 1</a:t>
            </a:r>
            <a:r>
              <a:rPr lang="en-US" dirty="0" smtClean="0"/>
              <a:t>” is set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Limitation</a:t>
            </a:r>
          </a:p>
          <a:p>
            <a:pPr lvl="1"/>
            <a:r>
              <a:rPr lang="en-US" dirty="0" smtClean="0"/>
              <a:t>VXGI reflections are meant to render glossy reflections (roughness &gt;= 0.2 or so)</a:t>
            </a:r>
          </a:p>
          <a:p>
            <a:pPr lvl="1"/>
            <a:r>
              <a:rPr lang="en-US" dirty="0" smtClean="0"/>
              <a:t>VXGI cannot render non-glossy reflections well (e.g. perfect mirrors)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VXGI Reflections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6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73717" y="1207919"/>
            <a:ext cx="10209868" cy="4592930"/>
          </a:xfrm>
        </p:spPr>
        <p:txBody>
          <a:bodyPr/>
          <a:lstStyle/>
          <a:p>
            <a:r>
              <a:rPr lang="en-US" dirty="0" smtClean="0"/>
              <a:t>You can type the “</a:t>
            </a:r>
            <a:r>
              <a:rPr lang="en-US" dirty="0" err="1" smtClean="0">
                <a:solidFill>
                  <a:srgbClr val="FFFFFF"/>
                </a:solidFill>
              </a:rPr>
              <a:t>ProfileGPU</a:t>
            </a:r>
            <a:r>
              <a:rPr lang="en-US" dirty="0" smtClean="0"/>
              <a:t>” command </a:t>
            </a:r>
            <a:r>
              <a:rPr lang="en-US" dirty="0" smtClean="0"/>
              <a:t>to </a:t>
            </a:r>
            <a:r>
              <a:rPr lang="en-US" dirty="0" smtClean="0"/>
              <a:t>get a breakdown of the GPU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Output of “</a:t>
            </a:r>
            <a:r>
              <a:rPr lang="en-US" dirty="0" smtClean="0">
                <a:solidFill>
                  <a:srgbClr val="FFFFFF"/>
                </a:solidFill>
              </a:rPr>
              <a:t>stat unit</a:t>
            </a:r>
            <a:r>
              <a:rPr lang="en-US" dirty="0" smtClean="0"/>
              <a:t>” command also includes </a:t>
            </a:r>
            <a:r>
              <a:rPr lang="en-US" dirty="0" smtClean="0">
                <a:solidFill>
                  <a:srgbClr val="FFFFFF"/>
                </a:solidFill>
              </a:rPr>
              <a:t>VXGI WS</a:t>
            </a:r>
            <a:r>
              <a:rPr lang="en-US" dirty="0" smtClean="0"/>
              <a:t> (World-Space) and </a:t>
            </a:r>
            <a:r>
              <a:rPr lang="en-US" dirty="0" smtClean="0">
                <a:solidFill>
                  <a:srgbClr val="FFFFFF"/>
                </a:solidFill>
              </a:rPr>
              <a:t>VXGI SS</a:t>
            </a:r>
            <a:r>
              <a:rPr lang="en-US" dirty="0" smtClean="0"/>
              <a:t> (Screen-Space) GPU times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improve </a:t>
            </a:r>
            <a:r>
              <a:rPr lang="en-US" dirty="0" smtClean="0"/>
              <a:t>cone tracing </a:t>
            </a:r>
            <a:r>
              <a:rPr lang="en-US" dirty="0" smtClean="0"/>
              <a:t>performance, </a:t>
            </a:r>
            <a:r>
              <a:rPr lang="en-US" dirty="0" smtClean="0"/>
              <a:t>edit the </a:t>
            </a:r>
            <a:r>
              <a:rPr lang="en-US" dirty="0" err="1" smtClean="0"/>
              <a:t>PostProcessVolume</a:t>
            </a:r>
            <a:r>
              <a:rPr lang="en-US" dirty="0" smtClean="0"/>
              <a:t> settings:</a:t>
            </a:r>
            <a:endParaRPr lang="en-US" dirty="0" smtClean="0"/>
          </a:p>
          <a:p>
            <a:pPr lvl="1"/>
            <a:r>
              <a:rPr lang="en-US" dirty="0" smtClean="0"/>
              <a:t>Disable </a:t>
            </a:r>
            <a:r>
              <a:rPr lang="en-US" dirty="0" smtClean="0"/>
              <a:t>specular tracing</a:t>
            </a:r>
            <a:endParaRPr lang="en-US" dirty="0" smtClean="0"/>
          </a:p>
          <a:p>
            <a:pPr lvl="1"/>
            <a:r>
              <a:rPr lang="en-US" dirty="0" smtClean="0"/>
              <a:t>Set “</a:t>
            </a:r>
            <a:r>
              <a:rPr lang="en-US" dirty="0" smtClean="0">
                <a:solidFill>
                  <a:srgbClr val="FFFFFF"/>
                </a:solidFill>
              </a:rPr>
              <a:t>Diffuse </a:t>
            </a:r>
            <a:r>
              <a:rPr lang="en-US" dirty="0" smtClean="0">
                <a:solidFill>
                  <a:srgbClr val="FFFFFF"/>
                </a:solidFill>
              </a:rPr>
              <a:t>Tracing / Number of  </a:t>
            </a:r>
            <a:r>
              <a:rPr lang="en-US" dirty="0" smtClean="0">
                <a:solidFill>
                  <a:srgbClr val="FFFFFF"/>
                </a:solidFill>
              </a:rPr>
              <a:t>Cones</a:t>
            </a:r>
            <a:r>
              <a:rPr lang="en-US" dirty="0" smtClean="0"/>
              <a:t>” to 4</a:t>
            </a:r>
          </a:p>
          <a:p>
            <a:pPr lvl="1"/>
            <a:r>
              <a:rPr lang="en-US" dirty="0" smtClean="0"/>
              <a:t>Set “</a:t>
            </a:r>
            <a:r>
              <a:rPr lang="en-US" dirty="0" smtClean="0">
                <a:solidFill>
                  <a:srgbClr val="FFFFFF"/>
                </a:solidFill>
              </a:rPr>
              <a:t>Diffuse Tracing </a:t>
            </a:r>
            <a:r>
              <a:rPr lang="en-US" dirty="0" smtClean="0">
                <a:solidFill>
                  <a:srgbClr val="FFFFFF"/>
                </a:solidFill>
              </a:rPr>
              <a:t>/ Tracing Sparsity</a:t>
            </a:r>
            <a:r>
              <a:rPr lang="en-US" dirty="0" smtClean="0"/>
              <a:t>” to 4 (quarter-resolution tracing)</a:t>
            </a:r>
          </a:p>
          <a:p>
            <a:pPr lvl="1"/>
            <a:r>
              <a:rPr lang="en-US" dirty="0" smtClean="0"/>
              <a:t>Enable “</a:t>
            </a:r>
            <a:r>
              <a:rPr lang="en-US" dirty="0" smtClean="0">
                <a:solidFill>
                  <a:srgbClr val="FFFFFF"/>
                </a:solidFill>
              </a:rPr>
              <a:t>Diffuse Tracing </a:t>
            </a:r>
            <a:r>
              <a:rPr lang="en-US" dirty="0" smtClean="0">
                <a:solidFill>
                  <a:srgbClr val="FFFFFF"/>
                </a:solidFill>
              </a:rPr>
              <a:t>/ Use Temporal Filtering</a:t>
            </a:r>
            <a:r>
              <a:rPr lang="en-US" dirty="0" smtClean="0"/>
              <a:t>” </a:t>
            </a:r>
            <a:r>
              <a:rPr lang="en-US" dirty="0" smtClean="0"/>
              <a:t>(to remove flickering artifacts)</a:t>
            </a:r>
          </a:p>
          <a:p>
            <a:endParaRPr lang="en-US" dirty="0" smtClean="0"/>
          </a:p>
          <a:p>
            <a:r>
              <a:rPr lang="en-US" dirty="0" smtClean="0"/>
              <a:t>To improve </a:t>
            </a:r>
            <a:r>
              <a:rPr lang="en-US" dirty="0" err="1" smtClean="0"/>
              <a:t>voxelization</a:t>
            </a:r>
            <a:r>
              <a:rPr lang="en-US" dirty="0" smtClean="0"/>
              <a:t> performance, set these console variables:</a:t>
            </a:r>
            <a:endParaRPr lang="en-US" dirty="0" smtClean="0"/>
          </a:p>
          <a:p>
            <a:pPr lvl="1"/>
            <a:r>
              <a:rPr lang="en-US" dirty="0" smtClean="0"/>
              <a:t>Set </a:t>
            </a:r>
            <a:r>
              <a:rPr lang="en-US" dirty="0" smtClean="0"/>
              <a:t>“</a:t>
            </a:r>
            <a:r>
              <a:rPr lang="en-US" dirty="0" err="1" smtClean="0">
                <a:solidFill>
                  <a:srgbClr val="FFFFFF"/>
                </a:solidFill>
              </a:rPr>
              <a:t>r.VXGI.MapSize</a:t>
            </a:r>
            <a:r>
              <a:rPr lang="en-US" dirty="0" smtClean="0">
                <a:solidFill>
                  <a:srgbClr val="FFFFFF"/>
                </a:solidFill>
              </a:rPr>
              <a:t> 64</a:t>
            </a:r>
            <a:r>
              <a:rPr lang="en-US" dirty="0" smtClean="0"/>
              <a:t>” </a:t>
            </a:r>
            <a:r>
              <a:rPr lang="en-US" dirty="0" smtClean="0"/>
              <a:t>(to improve both voxelization and tracing performance)</a:t>
            </a:r>
          </a:p>
          <a:p>
            <a:pPr lvl="1"/>
            <a:r>
              <a:rPr lang="en-US" dirty="0"/>
              <a:t>Set </a:t>
            </a:r>
            <a:r>
              <a:rPr lang="en-US" dirty="0" smtClean="0"/>
              <a:t>“</a:t>
            </a:r>
            <a:r>
              <a:rPr lang="en-US" dirty="0" err="1" smtClean="0">
                <a:solidFill>
                  <a:srgbClr val="FFFFFF"/>
                </a:solidFill>
              </a:rPr>
              <a:t>r.VXGI.MultiBounceEnable</a:t>
            </a:r>
            <a:r>
              <a:rPr lang="en-US" dirty="0" smtClean="0">
                <a:solidFill>
                  <a:srgbClr val="FFFFFF"/>
                </a:solidFill>
              </a:rPr>
              <a:t> 0</a:t>
            </a:r>
            <a:r>
              <a:rPr lang="en-US" dirty="0" smtClean="0"/>
              <a:t>” </a:t>
            </a:r>
            <a:r>
              <a:rPr lang="en-US" dirty="0" smtClean="0"/>
              <a:t>(to improve voxelization performance)</a:t>
            </a:r>
          </a:p>
          <a:p>
            <a:pPr lvl="1"/>
            <a:r>
              <a:rPr lang="en-US" dirty="0"/>
              <a:t>Set </a:t>
            </a:r>
            <a:r>
              <a:rPr lang="en-US" dirty="0" smtClean="0"/>
              <a:t>“</a:t>
            </a:r>
            <a:r>
              <a:rPr lang="en-US" dirty="0" err="1" smtClean="0">
                <a:solidFill>
                  <a:srgbClr val="FFFFFF"/>
                </a:solidFill>
              </a:rPr>
              <a:t>r.VXGI.HighQualityEmittanceDownsamplingEnable</a:t>
            </a:r>
            <a:r>
              <a:rPr lang="en-US" dirty="0" smtClean="0">
                <a:solidFill>
                  <a:srgbClr val="FFFFFF"/>
                </a:solidFill>
              </a:rPr>
              <a:t> 0</a:t>
            </a:r>
            <a:r>
              <a:rPr lang="en-US" dirty="0"/>
              <a:t>”</a:t>
            </a:r>
            <a:r>
              <a:rPr lang="en-US" dirty="0" smtClean="0"/>
              <a:t> </a:t>
            </a:r>
            <a:r>
              <a:rPr lang="en-US" dirty="0"/>
              <a:t>(to improve voxelization performance)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knobs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7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430867" y="1162199"/>
            <a:ext cx="7684433" cy="4592930"/>
          </a:xfrm>
        </p:spPr>
        <p:txBody>
          <a:bodyPr/>
          <a:lstStyle/>
          <a:p>
            <a:r>
              <a:rPr lang="en-US" dirty="0"/>
              <a:t>When multi-bounce support is </a:t>
            </a:r>
            <a:r>
              <a:rPr lang="en-US" dirty="0" smtClean="0"/>
              <a:t>enabled, VXGI computes a 3D </a:t>
            </a:r>
            <a:r>
              <a:rPr lang="en-US" dirty="0" smtClean="0"/>
              <a:t>indirect irradiance </a:t>
            </a:r>
            <a:r>
              <a:rPr lang="en-US" dirty="0" smtClean="0"/>
              <a:t>map after voxelization</a:t>
            </a:r>
          </a:p>
          <a:p>
            <a:r>
              <a:rPr lang="en-US" dirty="0" smtClean="0"/>
              <a:t>Uses the irradiance map during voxelization on the </a:t>
            </a:r>
            <a:r>
              <a:rPr lang="en-US" dirty="0" smtClean="0">
                <a:solidFill>
                  <a:srgbClr val="FFFFFF"/>
                </a:solidFill>
              </a:rPr>
              <a:t>next </a:t>
            </a:r>
            <a:r>
              <a:rPr lang="en-US" dirty="0" smtClean="0"/>
              <a:t>frame</a:t>
            </a:r>
          </a:p>
          <a:p>
            <a:pPr lvl="1"/>
            <a:r>
              <a:rPr lang="en-US" dirty="0" smtClean="0"/>
              <a:t>Adds one more bounce on every frame</a:t>
            </a:r>
          </a:p>
          <a:p>
            <a:pPr lvl="1"/>
            <a:r>
              <a:rPr lang="en-US" dirty="0" smtClean="0"/>
              <a:t>Makes the whole scene appear in specular reflections</a:t>
            </a:r>
          </a:p>
          <a:p>
            <a:endParaRPr lang="en-US" dirty="0" smtClean="0"/>
          </a:p>
          <a:p>
            <a:r>
              <a:rPr lang="en-US" dirty="0" smtClean="0"/>
              <a:t>How to enable it:</a:t>
            </a:r>
          </a:p>
          <a:p>
            <a:pPr lvl="1"/>
            <a:r>
              <a:rPr lang="en-US" dirty="0" smtClean="0"/>
              <a:t>Set console </a:t>
            </a:r>
            <a:r>
              <a:rPr lang="en-US" dirty="0" err="1" smtClean="0"/>
              <a:t>varuable</a:t>
            </a:r>
            <a:r>
              <a:rPr lang="en-US" dirty="0" smtClean="0"/>
              <a:t> “</a:t>
            </a:r>
            <a:r>
              <a:rPr lang="en-US" dirty="0" err="1" smtClean="0">
                <a:solidFill>
                  <a:srgbClr val="FFFFFF"/>
                </a:solidFill>
              </a:rPr>
              <a:t>r.VXGI.MultiBounceEnable</a:t>
            </a:r>
            <a:r>
              <a:rPr lang="en-US" dirty="0" smtClean="0">
                <a:solidFill>
                  <a:srgbClr val="FFFFFF"/>
                </a:solidFill>
              </a:rPr>
              <a:t> 1</a:t>
            </a:r>
            <a:r>
              <a:rPr lang="en-US" dirty="0" smtClean="0"/>
              <a:t>”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smtClean="0"/>
              <a:t>Tune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FFFF"/>
                </a:solidFill>
              </a:rPr>
              <a:t>VXGI Diffuse / Multi-Bounce Irradiance Scale</a:t>
            </a:r>
            <a:r>
              <a:rPr lang="en-US" dirty="0" smtClean="0"/>
              <a:t>” in </a:t>
            </a:r>
            <a:r>
              <a:rPr lang="en-US" dirty="0" err="1" smtClean="0"/>
              <a:t>PostProcessVolume</a:t>
            </a:r>
            <a:r>
              <a:rPr lang="en-US" dirty="0" smtClean="0"/>
              <a:t> until </a:t>
            </a:r>
            <a:r>
              <a:rPr lang="en-US" dirty="0" smtClean="0"/>
              <a:t>it looks right</a:t>
            </a:r>
          </a:p>
          <a:p>
            <a:pPr lvl="2"/>
            <a:r>
              <a:rPr lang="en-US" dirty="0" smtClean="0"/>
              <a:t>Irradiance may blow up if this value is too high</a:t>
            </a:r>
          </a:p>
          <a:p>
            <a:pPr lvl="1"/>
            <a:r>
              <a:rPr lang="en-US" dirty="0" smtClean="0"/>
              <a:t>Use “</a:t>
            </a:r>
            <a:r>
              <a:rPr lang="en-US" dirty="0" smtClean="0">
                <a:solidFill>
                  <a:srgbClr val="FFFFFF"/>
                </a:solidFill>
              </a:rPr>
              <a:t>VXGI Irradiance Voxels</a:t>
            </a:r>
            <a:r>
              <a:rPr lang="en-US" dirty="0" smtClean="0"/>
              <a:t>”</a:t>
            </a:r>
            <a:r>
              <a:rPr lang="en-US" dirty="0"/>
              <a:t> view mode to see the indirect irradiance map</a:t>
            </a:r>
          </a:p>
          <a:p>
            <a:pPr lvl="1"/>
            <a:endParaRPr lang="fr-FR" dirty="0"/>
          </a:p>
          <a:p>
            <a:r>
              <a:rPr lang="en-US" dirty="0" smtClean="0"/>
              <a:t>Pictures on the right: </a:t>
            </a:r>
            <a:r>
              <a:rPr lang="en-US" dirty="0"/>
              <a:t>visualization </a:t>
            </a:r>
            <a:r>
              <a:rPr lang="en-US" dirty="0" smtClean="0"/>
              <a:t>of emittance voxels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Multi-bounce GI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4" y="3248024"/>
            <a:ext cx="29241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4" y="323848"/>
            <a:ext cx="2924176" cy="292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68502" y="2893932"/>
            <a:ext cx="1457450" cy="338554"/>
          </a:xfrm>
          <a:prstGeom prst="rect">
            <a:avLst/>
          </a:prstGeom>
          <a:solidFill>
            <a:srgbClr val="171717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Trebuchet MS" panose="020B0603020202020204" pitchFamily="34" charset="0"/>
              </a:rPr>
              <a:t>Single Bounce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54" y="5833645"/>
            <a:ext cx="1383712" cy="338554"/>
          </a:xfrm>
          <a:prstGeom prst="rect">
            <a:avLst/>
          </a:prstGeom>
          <a:solidFill>
            <a:srgbClr val="171717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Trebuchet MS" panose="020B0603020202020204" pitchFamily="34" charset="0"/>
              </a:rPr>
              <a:t>Multi-Bounce</a:t>
            </a:r>
          </a:p>
        </p:txBody>
      </p:sp>
    </p:spTree>
    <p:extLst>
      <p:ext uri="{BB962C8B-B14F-4D97-AF65-F5344CB8AC3E}">
        <p14:creationId xmlns:p14="http://schemas.microsoft.com/office/powerpoint/2010/main" val="101325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373716" y="1238399"/>
            <a:ext cx="7436783" cy="4592930"/>
          </a:xfrm>
        </p:spPr>
        <p:txBody>
          <a:bodyPr/>
          <a:lstStyle/>
          <a:p>
            <a:r>
              <a:rPr lang="en-US" dirty="0" smtClean="0"/>
              <a:t>VXGI is good at computing lighting (including soft shadows) from an arbitrary number of area lights of arbitrary shapes.</a:t>
            </a:r>
          </a:p>
          <a:p>
            <a:endParaRPr lang="en-US" dirty="0" smtClean="0"/>
          </a:p>
          <a:p>
            <a:r>
              <a:rPr lang="en-US" dirty="0" smtClean="0"/>
              <a:t>Using actual emissive surfaces is often better than faking them with traditional local lights.</a:t>
            </a:r>
          </a:p>
          <a:p>
            <a:endParaRPr lang="en-US" dirty="0" smtClean="0"/>
          </a:p>
          <a:p>
            <a:r>
              <a:rPr lang="en-US" dirty="0" smtClean="0"/>
              <a:t>For both performance and quality reasons, we recommend to </a:t>
            </a:r>
            <a:r>
              <a:rPr lang="en-US" dirty="0" smtClean="0">
                <a:solidFill>
                  <a:srgbClr val="FFFFFF"/>
                </a:solidFill>
              </a:rPr>
              <a:t>not use any fill lights </a:t>
            </a:r>
            <a:r>
              <a:rPr lang="en-US" dirty="0" smtClean="0"/>
              <a:t>when lighting scenes with VXGI.</a:t>
            </a:r>
          </a:p>
          <a:p>
            <a:endParaRPr lang="en-US" dirty="0"/>
          </a:p>
          <a:p>
            <a:r>
              <a:rPr lang="en-US" dirty="0" smtClean="0"/>
              <a:t>With multi-bounce support, the entire scene can be lit by area lights only.</a:t>
            </a:r>
          </a:p>
          <a:p>
            <a:endParaRPr lang="en-US" dirty="0"/>
          </a:p>
          <a:p>
            <a:r>
              <a:rPr lang="en-US" dirty="0" smtClean="0"/>
              <a:t>Pictures on the right: Cornell Box lit by one emissive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Lights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600" y="364557"/>
            <a:ext cx="2923200" cy="286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599" y="3306478"/>
            <a:ext cx="2923200" cy="286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068502" y="2893932"/>
            <a:ext cx="1457450" cy="338554"/>
          </a:xfrm>
          <a:prstGeom prst="rect">
            <a:avLst/>
          </a:prstGeom>
          <a:solidFill>
            <a:srgbClr val="171717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Trebuchet MS" panose="020B0603020202020204" pitchFamily="34" charset="0"/>
              </a:rPr>
              <a:t>Single Bounce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0254" y="5833645"/>
            <a:ext cx="1383712" cy="338554"/>
          </a:xfrm>
          <a:prstGeom prst="rect">
            <a:avLst/>
          </a:prstGeom>
          <a:solidFill>
            <a:srgbClr val="171717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Trebuchet MS" panose="020B0603020202020204" pitchFamily="34" charset="0"/>
              </a:rPr>
              <a:t>Multi-Bounce</a:t>
            </a:r>
          </a:p>
        </p:txBody>
      </p:sp>
    </p:spTree>
    <p:extLst>
      <p:ext uri="{BB962C8B-B14F-4D97-AF65-F5344CB8AC3E}">
        <p14:creationId xmlns:p14="http://schemas.microsoft.com/office/powerpoint/2010/main" val="336936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2_PPT_Temp_Corp_16x9_BLK_2007">
  <a:themeElements>
    <a:clrScheme name="Custom 1">
      <a:dk1>
        <a:srgbClr val="76B900"/>
      </a:dk1>
      <a:lt1>
        <a:srgbClr val="1DA300"/>
      </a:lt1>
      <a:dk2>
        <a:srgbClr val="158580"/>
      </a:dk2>
      <a:lt2>
        <a:srgbClr val="ABC800"/>
      </a:lt2>
      <a:accent1>
        <a:srgbClr val="7D7D7D"/>
      </a:accent1>
      <a:accent2>
        <a:srgbClr val="6362D0"/>
      </a:accent2>
      <a:accent3>
        <a:srgbClr val="AF2F21"/>
      </a:accent3>
      <a:accent4>
        <a:srgbClr val="8612A6"/>
      </a:accent4>
      <a:accent5>
        <a:srgbClr val="216FC5"/>
      </a:accent5>
      <a:accent6>
        <a:srgbClr val="1A9006"/>
      </a:accent6>
      <a:hlink>
        <a:srgbClr val="5D5D5D"/>
      </a:hlink>
      <a:folHlink>
        <a:srgbClr val="5D5D5D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bg2"/>
            </a:gs>
            <a:gs pos="100000">
              <a:schemeClr val="accent6"/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defRPr sz="2000" dirty="0" smtClean="0">
            <a:solidFill>
              <a:srgbClr val="FFFFFF"/>
            </a:solidFill>
            <a:latin typeface="Trebuchet MS" panose="020B0603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C74D894CDD9F40946ABAC708CD7B29" ma:contentTypeVersion="0" ma:contentTypeDescription="Create a new document." ma:contentTypeScope="" ma:versionID="d65f4ac0fe05b3a321ba2d44af38b1db">
  <xsd:schema xmlns:xsd="http://www.w3.org/2001/XMLSchema" xmlns:p="http://schemas.microsoft.com/office/2006/metadata/properties" targetNamespace="http://schemas.microsoft.com/office/2006/metadata/properties" ma:root="true" ma:fieldsID="46ce51841bcaebe75ae25adb2fb3cbe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7752D51-2BBE-45D5-85F7-E7412B752913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54638B2-924E-4E2C-80DA-AEC30A039E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4D31EE-A5B8-4377-96E8-A310BA4C28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129836</TotalTime>
  <Words>596</Words>
  <Application>Microsoft Office PowerPoint</Application>
  <PresentationFormat>Custom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GeForce</vt:lpstr>
      <vt:lpstr>12_PPT_Temp_Corp_16x9_BLK_2007</vt:lpstr>
      <vt:lpstr>VXGI in UE4</vt:lpstr>
      <vt:lpstr>VXGI BRING UP</vt:lpstr>
      <vt:lpstr>VXGI Parameters</vt:lpstr>
      <vt:lpstr>VXGI Reflections</vt:lpstr>
      <vt:lpstr>Performance knobs</vt:lpstr>
      <vt:lpstr>Multi-bounce GI</vt:lpstr>
      <vt:lpstr>Area Lights</vt:lpstr>
    </vt:vector>
  </TitlesOfParts>
  <Company>NVIDIA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NVIDIA</dc:creator>
  <cp:lastModifiedBy>Alexey Panteleev</cp:lastModifiedBy>
  <cp:revision>4033</cp:revision>
  <dcterms:created xsi:type="dcterms:W3CDTF">2009-06-14T16:40:09Z</dcterms:created>
  <dcterms:modified xsi:type="dcterms:W3CDTF">2015-08-10T11:16:42Z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0x010100DFC74D894CDD9F40946ABAC708CD7B29</vt:lpwstr>
  </property>
</Properties>
</file>