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91" r:id="rId3"/>
    <p:sldId id="292" r:id="rId4"/>
    <p:sldId id="257" r:id="rId5"/>
    <p:sldId id="258" r:id="rId6"/>
    <p:sldId id="259" r:id="rId7"/>
    <p:sldId id="262" r:id="rId8"/>
    <p:sldId id="261" r:id="rId9"/>
    <p:sldId id="260" r:id="rId10"/>
    <p:sldId id="263" r:id="rId11"/>
    <p:sldId id="264" r:id="rId12"/>
    <p:sldId id="267" r:id="rId13"/>
    <p:sldId id="265" r:id="rId14"/>
    <p:sldId id="266" r:id="rId15"/>
    <p:sldId id="268" r:id="rId16"/>
    <p:sldId id="269" r:id="rId17"/>
    <p:sldId id="271" r:id="rId18"/>
    <p:sldId id="272" r:id="rId19"/>
    <p:sldId id="273" r:id="rId20"/>
    <p:sldId id="274" r:id="rId21"/>
    <p:sldId id="275" r:id="rId22"/>
    <p:sldId id="276" r:id="rId23"/>
    <p:sldId id="277" r:id="rId24"/>
    <p:sldId id="293" r:id="rId25"/>
    <p:sldId id="270" r:id="rId26"/>
    <p:sldId id="29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10"/>
    <p:restoredTop sz="72789"/>
  </p:normalViewPr>
  <p:slideViewPr>
    <p:cSldViewPr snapToGrid="0" snapToObjects="1">
      <p:cViewPr varScale="1">
        <p:scale>
          <a:sx n="91" d="100"/>
          <a:sy n="91" d="100"/>
        </p:scale>
        <p:origin x="1464" y="18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B41404-5222-BF4B-9FC0-0EBA80C478C0}" type="datetimeFigureOut">
              <a:rPr lang="en-US" smtClean="0"/>
              <a:t>8/12/23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CEB8C8-C2D2-1243-9389-3769AACFC7C9}" type="slidenum">
              <a:rPr lang="en-US" smtClean="0"/>
              <a:t>‹#›</a:t>
            </a:fld>
            <a:endParaRPr lang="en-US"/>
          </a:p>
        </p:txBody>
      </p:sp>
    </p:spTree>
    <p:extLst>
      <p:ext uri="{BB962C8B-B14F-4D97-AF65-F5344CB8AC3E}">
        <p14:creationId xmlns:p14="http://schemas.microsoft.com/office/powerpoint/2010/main" val="2943508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 of the talk is explain what Mach-O is, what it looks like, and why/how you look at it</a:t>
            </a:r>
          </a:p>
          <a:p>
            <a:r>
              <a:rPr lang="en-US" dirty="0"/>
              <a:t>All iOS apps end up as Mach-O binaries.</a:t>
            </a:r>
          </a:p>
          <a:p>
            <a:endParaRPr lang="en-US" dirty="0"/>
          </a:p>
          <a:p>
            <a:r>
              <a:rPr lang="en-US" dirty="0"/>
              <a:t>*OS is shorthand for apple OSes</a:t>
            </a:r>
          </a:p>
        </p:txBody>
      </p:sp>
      <p:sp>
        <p:nvSpPr>
          <p:cNvPr id="4" name="Slide Number Placeholder 3"/>
          <p:cNvSpPr>
            <a:spLocks noGrp="1"/>
          </p:cNvSpPr>
          <p:nvPr>
            <p:ph type="sldNum" sz="quarter" idx="5"/>
          </p:nvPr>
        </p:nvSpPr>
        <p:spPr/>
        <p:txBody>
          <a:bodyPr/>
          <a:lstStyle/>
          <a:p>
            <a:fld id="{03CEB8C8-C2D2-1243-9389-3769AACFC7C9}" type="slidenum">
              <a:rPr lang="en-US" smtClean="0"/>
              <a:t>4</a:t>
            </a:fld>
            <a:endParaRPr lang="en-US"/>
          </a:p>
        </p:txBody>
      </p:sp>
    </p:spTree>
    <p:extLst>
      <p:ext uri="{BB962C8B-B14F-4D97-AF65-F5344CB8AC3E}">
        <p14:creationId xmlns:p14="http://schemas.microsoft.com/office/powerpoint/2010/main" val="377262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Begins with a magic number, can use this to determine endianness with MH_MAGIC being little endian and MH_CIGAM being big endian </a:t>
            </a:r>
          </a:p>
          <a:p>
            <a:endParaRPr lang="en-US" dirty="0"/>
          </a:p>
          <a:p>
            <a:r>
              <a:rPr lang="en-US" dirty="0"/>
              <a:t>File type defines what type of object this is, we will look at all the types</a:t>
            </a:r>
          </a:p>
          <a:p>
            <a:endParaRPr lang="en-US" dirty="0"/>
          </a:p>
          <a:p>
            <a:r>
              <a:rPr lang="en-US" dirty="0"/>
              <a:t>Flags is a 32bit field that are used by </a:t>
            </a:r>
            <a:r>
              <a:rPr lang="en-US" dirty="0" err="1"/>
              <a:t>dyld</a:t>
            </a:r>
            <a:r>
              <a:rPr lang="en-US" dirty="0"/>
              <a:t> and ld. Most flags are not super useful, either just used by </a:t>
            </a:r>
            <a:r>
              <a:rPr lang="en-US" dirty="0" err="1"/>
              <a:t>ld</a:t>
            </a:r>
            <a:r>
              <a:rPr lang="en-US" dirty="0"/>
              <a:t> or deprecated. Here are some ones you will probably see</a:t>
            </a:r>
          </a:p>
          <a:p>
            <a:pPr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MH_NOUNDEFS</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Fully Linked</a:t>
            </a:r>
          </a:p>
          <a:p>
            <a:pPr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MH_PIE</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0x00200000</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Position Independent executable</a:t>
            </a:r>
          </a:p>
          <a:p>
            <a:pPr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MH_HAS_OBJC</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Has Obj-C sections</a:t>
            </a:r>
          </a:p>
          <a:p>
            <a:pPr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MH_DYLDLINK</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Object meant for </a:t>
            </a:r>
            <a:r>
              <a:rPr lang="en-US" sz="1100" dirty="0" err="1">
                <a:effectLst/>
                <a:latin typeface="Calibri" panose="020F0502020204030204" pitchFamily="34" charset="0"/>
              </a:rPr>
              <a:t>dyld</a:t>
            </a:r>
            <a:r>
              <a:rPr lang="en-US" sz="1100" dirty="0">
                <a:effectLst/>
                <a:latin typeface="Calibri" panose="020F0502020204030204" pitchFamily="34" charset="0"/>
              </a:rPr>
              <a:t> linking</a:t>
            </a:r>
          </a:p>
          <a:p>
            <a:pPr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MH_TWOLEVEL</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Two Level linking</a:t>
            </a:r>
          </a:p>
          <a:p>
            <a:pPr marL="1143000" lvl="2" indent="-22860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Creates a namespace for linked libraries to avoid collisions</a:t>
            </a:r>
          </a:p>
          <a:p>
            <a:endParaRPr lang="en-US" dirty="0"/>
          </a:p>
        </p:txBody>
      </p:sp>
      <p:sp>
        <p:nvSpPr>
          <p:cNvPr id="4" name="Slide Number Placeholder 3"/>
          <p:cNvSpPr>
            <a:spLocks noGrp="1"/>
          </p:cNvSpPr>
          <p:nvPr>
            <p:ph type="sldNum" sz="quarter" idx="5"/>
          </p:nvPr>
        </p:nvSpPr>
        <p:spPr/>
        <p:txBody>
          <a:bodyPr/>
          <a:lstStyle/>
          <a:p>
            <a:fld id="{03CEB8C8-C2D2-1243-9389-3769AACFC7C9}" type="slidenum">
              <a:rPr lang="en-US" smtClean="0"/>
              <a:t>13</a:t>
            </a:fld>
            <a:endParaRPr lang="en-US"/>
          </a:p>
        </p:txBody>
      </p:sp>
    </p:spTree>
    <p:extLst>
      <p:ext uri="{BB962C8B-B14F-4D97-AF65-F5344CB8AC3E}">
        <p14:creationId xmlns:p14="http://schemas.microsoft.com/office/powerpoint/2010/main" val="2769774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MH_OBJECT</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Intermediate </a:t>
            </a:r>
            <a:r>
              <a:rPr lang="en-US" sz="1100" dirty="0" err="1">
                <a:effectLst/>
                <a:latin typeface="Calibri" panose="020F0502020204030204" pitchFamily="34" charset="0"/>
              </a:rPr>
              <a:t>compliaction</a:t>
            </a:r>
            <a:r>
              <a:rPr lang="en-US" sz="1100" dirty="0">
                <a:effectLst/>
                <a:latin typeface="Calibri" panose="020F0502020204030204" pitchFamily="34" charset="0"/>
              </a:rPr>
              <a:t> result from </a:t>
            </a:r>
            <a:r>
              <a:rPr lang="en-US" sz="1100" dirty="0" err="1">
                <a:effectLst/>
                <a:latin typeface="Calibri" panose="020F0502020204030204" pitchFamily="34" charset="0"/>
              </a:rPr>
              <a:t>gcc</a:t>
            </a:r>
            <a:r>
              <a:rPr lang="en-US" sz="1100" dirty="0">
                <a:effectLst/>
                <a:latin typeface="Calibri" panose="020F0502020204030204" pitchFamily="34" charset="0"/>
              </a:rPr>
              <a:t> -c</a:t>
            </a:r>
          </a:p>
          <a:p>
            <a:pPr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MH_EXECUTE</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Executable files</a:t>
            </a:r>
          </a:p>
          <a:p>
            <a:pPr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MH_FVMLIB</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Non relocatable library files</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No longer supported</a:t>
            </a:r>
          </a:p>
          <a:p>
            <a:pPr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MH_CORE</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Core dumps</a:t>
            </a:r>
          </a:p>
          <a:p>
            <a:pPr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MH_PRELOAD</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Preloaded executable file</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No longer supported by XNU Kernel</a:t>
            </a:r>
          </a:p>
          <a:p>
            <a:pPr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MH_DYLIB</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Dynamic Library file</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Must be loaded into an executable either implicitly by LC_LOAD commands or explicitly with </a:t>
            </a:r>
            <a:r>
              <a:rPr lang="en-US" sz="1100" dirty="0" err="1">
                <a:effectLst/>
                <a:latin typeface="Calibri" panose="020F0502020204030204" pitchFamily="34" charset="0"/>
              </a:rPr>
              <a:t>dlopen</a:t>
            </a:r>
            <a:endParaRPr lang="en-US" sz="1100" dirty="0">
              <a:effectLst/>
              <a:latin typeface="Calibri" panose="020F0502020204030204" pitchFamily="34" charset="0"/>
            </a:endParaRPr>
          </a:p>
          <a:p>
            <a:pPr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MH_DYLINKER</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The dynamic linker</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Typically </a:t>
            </a:r>
            <a:r>
              <a:rPr lang="en-US" sz="1100" dirty="0" err="1">
                <a:effectLst/>
                <a:latin typeface="Calibri" panose="020F0502020204030204" pitchFamily="34" charset="0"/>
              </a:rPr>
              <a:t>dyld</a:t>
            </a:r>
            <a:r>
              <a:rPr lang="en-US" sz="1100" dirty="0">
                <a:effectLst/>
                <a:latin typeface="Calibri" panose="020F0502020204030204" pitchFamily="34" charset="0"/>
              </a:rPr>
              <a:t> or </a:t>
            </a:r>
            <a:r>
              <a:rPr lang="en-US" sz="1100" dirty="0" err="1">
                <a:effectLst/>
                <a:latin typeface="Calibri" panose="020F0502020204030204" pitchFamily="34" charset="0"/>
              </a:rPr>
              <a:t>dyld_sim</a:t>
            </a:r>
            <a:r>
              <a:rPr lang="en-US" sz="1100" dirty="0">
                <a:effectLst/>
                <a:latin typeface="Calibri" panose="020F0502020204030204" pitchFamily="34" charset="0"/>
              </a:rPr>
              <a:t> for simulator</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Providing this can allow an executable to have a custom dynamic linker</a:t>
            </a:r>
          </a:p>
          <a:p>
            <a:pPr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MH_BUNDLE</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Plugin files generated by </a:t>
            </a:r>
            <a:r>
              <a:rPr lang="en-US" sz="1100" dirty="0" err="1">
                <a:effectLst/>
                <a:latin typeface="Calibri" panose="020F0502020204030204" pitchFamily="34" charset="0"/>
              </a:rPr>
              <a:t>gcc</a:t>
            </a:r>
            <a:r>
              <a:rPr lang="en-US" sz="1100" dirty="0">
                <a:effectLst/>
                <a:latin typeface="Calibri" panose="020F0502020204030204" pitchFamily="34" charset="0"/>
              </a:rPr>
              <a:t> -bundle</a:t>
            </a:r>
          </a:p>
          <a:p>
            <a:pPr marL="742950" lvl="1" indent="-285750" rtl="0" fontAlgn="ctr">
              <a:spcBef>
                <a:spcPts val="0"/>
              </a:spcBef>
              <a:spcAft>
                <a:spcPts val="0"/>
              </a:spcAft>
              <a:buFont typeface="Arial" panose="020B0604020202020204" pitchFamily="34" charset="0"/>
              <a:buChar char="•"/>
            </a:pPr>
            <a:r>
              <a:rPr lang="en-US" sz="1100" dirty="0" err="1">
                <a:effectLst/>
                <a:latin typeface="Calibri" panose="020F0502020204030204" pitchFamily="34" charset="0"/>
              </a:rPr>
              <a:t>Explictly</a:t>
            </a:r>
            <a:r>
              <a:rPr lang="en-US" sz="1100" dirty="0">
                <a:effectLst/>
                <a:latin typeface="Calibri" panose="020F0502020204030204" pitchFamily="34" charset="0"/>
              </a:rPr>
              <a:t> loaded by </a:t>
            </a:r>
            <a:r>
              <a:rPr lang="en-US" sz="1100" dirty="0" err="1">
                <a:effectLst/>
                <a:latin typeface="Calibri" panose="020F0502020204030204" pitchFamily="34" charset="0"/>
              </a:rPr>
              <a:t>dlopen</a:t>
            </a:r>
            <a:r>
              <a:rPr lang="en-US" sz="1100" dirty="0">
                <a:effectLst/>
                <a:latin typeface="Calibri" panose="020F0502020204030204" pitchFamily="34" charset="0"/>
              </a:rPr>
              <a:t> or </a:t>
            </a:r>
            <a:r>
              <a:rPr lang="en-US" sz="1100" dirty="0" err="1">
                <a:effectLst/>
                <a:latin typeface="Calibri" panose="020F0502020204030204" pitchFamily="34" charset="0"/>
              </a:rPr>
              <a:t>NSBundle</a:t>
            </a:r>
            <a:r>
              <a:rPr lang="en-US" sz="1100" dirty="0">
                <a:effectLst/>
                <a:latin typeface="Calibri" panose="020F0502020204030204" pitchFamily="34" charset="0"/>
              </a:rPr>
              <a:t> or Bundle(swift)</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Must be loaded explicitly into an executable</a:t>
            </a:r>
          </a:p>
          <a:p>
            <a:pPr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MH_DYLIB_STUB</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Linking stubs only, contains no code</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Was used for *OS SDK until TBD files</a:t>
            </a:r>
          </a:p>
          <a:p>
            <a:pPr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MH_DSYM</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Companion </a:t>
            </a:r>
            <a:r>
              <a:rPr lang="en-US" sz="1100" dirty="0" err="1">
                <a:effectLst/>
                <a:latin typeface="Calibri" panose="020F0502020204030204" pitchFamily="34" charset="0"/>
              </a:rPr>
              <a:t>dsym</a:t>
            </a:r>
            <a:r>
              <a:rPr lang="en-US" sz="1100" dirty="0">
                <a:effectLst/>
                <a:latin typeface="Calibri" panose="020F0502020204030204" pitchFamily="34" charset="0"/>
              </a:rPr>
              <a:t> files</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Generated by </a:t>
            </a:r>
            <a:r>
              <a:rPr lang="en-US" sz="1100" dirty="0" err="1">
                <a:effectLst/>
                <a:latin typeface="Calibri" panose="020F0502020204030204" pitchFamily="34" charset="0"/>
              </a:rPr>
              <a:t>gcc</a:t>
            </a:r>
            <a:r>
              <a:rPr lang="en-US" sz="1100" dirty="0">
                <a:effectLst/>
                <a:latin typeface="Calibri" panose="020F0502020204030204" pitchFamily="34" charset="0"/>
              </a:rPr>
              <a:t> -g</a:t>
            </a:r>
          </a:p>
          <a:p>
            <a:pPr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MH_KEXT_BUNDLE</a:t>
            </a:r>
          </a:p>
          <a:p>
            <a:pPr marL="742950" lvl="1" indent="-285750" rtl="0" fontAlgn="ctr">
              <a:spcBef>
                <a:spcPts val="0"/>
              </a:spcBef>
              <a:spcAft>
                <a:spcPts val="0"/>
              </a:spcAft>
              <a:buFont typeface="Arial" panose="020B0604020202020204" pitchFamily="34" charset="0"/>
              <a:buChar char="•"/>
            </a:pPr>
            <a:r>
              <a:rPr lang="en-US" sz="1100" dirty="0" err="1">
                <a:effectLst/>
                <a:latin typeface="Calibri" panose="020F0502020204030204" pitchFamily="34" charset="0"/>
              </a:rPr>
              <a:t>Kenrel</a:t>
            </a:r>
            <a:r>
              <a:rPr lang="en-US" sz="1100" dirty="0">
                <a:effectLst/>
                <a:latin typeface="Calibri" panose="020F0502020204030204" pitchFamily="34" charset="0"/>
              </a:rPr>
              <a:t> extension</a:t>
            </a:r>
          </a:p>
          <a:p>
            <a:endParaRPr lang="en-US" dirty="0"/>
          </a:p>
        </p:txBody>
      </p:sp>
      <p:sp>
        <p:nvSpPr>
          <p:cNvPr id="4" name="Slide Number Placeholder 3"/>
          <p:cNvSpPr>
            <a:spLocks noGrp="1"/>
          </p:cNvSpPr>
          <p:nvPr>
            <p:ph type="sldNum" sz="quarter" idx="5"/>
          </p:nvPr>
        </p:nvSpPr>
        <p:spPr/>
        <p:txBody>
          <a:bodyPr/>
          <a:lstStyle/>
          <a:p>
            <a:fld id="{03CEB8C8-C2D2-1243-9389-3769AACFC7C9}" type="slidenum">
              <a:rPr lang="en-US" smtClean="0"/>
              <a:t>14</a:t>
            </a:fld>
            <a:endParaRPr lang="en-US"/>
          </a:p>
        </p:txBody>
      </p:sp>
    </p:spTree>
    <p:extLst>
      <p:ext uri="{BB962C8B-B14F-4D97-AF65-F5344CB8AC3E}">
        <p14:creationId xmlns:p14="http://schemas.microsoft.com/office/powerpoint/2010/main" val="261511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now know that there are some segments with various sections in them and that these sections are inside these segments. But how do we know where </a:t>
            </a:r>
            <a:r>
              <a:rPr lang="en-US" dirty="0" err="1"/>
              <a:t>thse</a:t>
            </a:r>
            <a:r>
              <a:rPr lang="en-US" dirty="0"/>
              <a:t> segments are? And how do we know their memory protections?</a:t>
            </a:r>
          </a:p>
          <a:p>
            <a:endParaRPr lang="en-US" dirty="0"/>
          </a:p>
          <a:p>
            <a:r>
              <a:rPr lang="en-US" dirty="0"/>
              <a:t>We noted that these are not the only possible sections and segments that could exist. So these are not assumed hardcoded </a:t>
            </a:r>
            <a:r>
              <a:rPr lang="en-US" dirty="0" err="1"/>
              <a:t>structres</a:t>
            </a:r>
            <a:r>
              <a:rPr lang="en-US" dirty="0"/>
              <a:t> or values.</a:t>
            </a:r>
          </a:p>
          <a:p>
            <a:endParaRPr lang="en-US" dirty="0"/>
          </a:p>
          <a:p>
            <a:r>
              <a:rPr lang="en-US" dirty="0"/>
              <a:t>The answer is in the load commands</a:t>
            </a:r>
          </a:p>
        </p:txBody>
      </p:sp>
      <p:sp>
        <p:nvSpPr>
          <p:cNvPr id="4" name="Slide Number Placeholder 3"/>
          <p:cNvSpPr>
            <a:spLocks noGrp="1"/>
          </p:cNvSpPr>
          <p:nvPr>
            <p:ph type="sldNum" sz="quarter" idx="5"/>
          </p:nvPr>
        </p:nvSpPr>
        <p:spPr/>
        <p:txBody>
          <a:bodyPr/>
          <a:lstStyle/>
          <a:p>
            <a:fld id="{03CEB8C8-C2D2-1243-9389-3769AACFC7C9}" type="slidenum">
              <a:rPr lang="en-US" smtClean="0"/>
              <a:t>15</a:t>
            </a:fld>
            <a:endParaRPr lang="en-US"/>
          </a:p>
        </p:txBody>
      </p:sp>
    </p:spTree>
    <p:extLst>
      <p:ext uri="{BB962C8B-B14F-4D97-AF65-F5344CB8AC3E}">
        <p14:creationId xmlns:p14="http://schemas.microsoft.com/office/powerpoint/2010/main" val="875019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commands essentially layout the Mach O object</a:t>
            </a:r>
          </a:p>
          <a:p>
            <a:endParaRPr lang="en-US" dirty="0"/>
          </a:p>
          <a:p>
            <a:endParaRPr lang="en-US" dirty="0"/>
          </a:p>
          <a:p>
            <a:r>
              <a:rPr lang="en-US" dirty="0"/>
              <a:t>Due to the variable size of load commands, you need to iterate through them one by one.</a:t>
            </a:r>
          </a:p>
          <a:p>
            <a:endParaRPr lang="en-US" dirty="0"/>
          </a:p>
          <a:p>
            <a:r>
              <a:rPr lang="en-US" dirty="0"/>
              <a:t>There are a lot of load commands so we won’t go over them exhaustively. Instead we will look at a few common and important ones. </a:t>
            </a:r>
          </a:p>
        </p:txBody>
      </p:sp>
      <p:sp>
        <p:nvSpPr>
          <p:cNvPr id="4" name="Slide Number Placeholder 3"/>
          <p:cNvSpPr>
            <a:spLocks noGrp="1"/>
          </p:cNvSpPr>
          <p:nvPr>
            <p:ph type="sldNum" sz="quarter" idx="5"/>
          </p:nvPr>
        </p:nvSpPr>
        <p:spPr/>
        <p:txBody>
          <a:bodyPr/>
          <a:lstStyle/>
          <a:p>
            <a:fld id="{03CEB8C8-C2D2-1243-9389-3769AACFC7C9}" type="slidenum">
              <a:rPr lang="en-US" smtClean="0"/>
              <a:t>16</a:t>
            </a:fld>
            <a:endParaRPr lang="en-US"/>
          </a:p>
        </p:txBody>
      </p:sp>
    </p:spTree>
    <p:extLst>
      <p:ext uri="{BB962C8B-B14F-4D97-AF65-F5344CB8AC3E}">
        <p14:creationId xmlns:p14="http://schemas.microsoft.com/office/powerpoint/2010/main" val="198824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 command, with the type LC_SEGMENT, defines a segment of the Mach-O object. There is also a 64bit version of this command</a:t>
            </a:r>
          </a:p>
          <a:p>
            <a:endParaRPr lang="en-US" dirty="0"/>
          </a:p>
          <a:p>
            <a:r>
              <a:rPr lang="en-US" dirty="0"/>
              <a:t>It first has the segment name, next is the virtual memory address and size of the memory to map. Next is the offset in the file where the segment begins and its size. So we will be taking </a:t>
            </a:r>
            <a:r>
              <a:rPr lang="en-US" dirty="0" err="1"/>
              <a:t>fileOffset</a:t>
            </a:r>
            <a:r>
              <a:rPr lang="en-US" dirty="0"/>
              <a:t>-&gt;</a:t>
            </a:r>
            <a:r>
              <a:rPr lang="en-US" dirty="0" err="1"/>
              <a:t>fileOffset+fileSize</a:t>
            </a:r>
            <a:r>
              <a:rPr lang="en-US" dirty="0"/>
              <a:t> and then mapping it to </a:t>
            </a:r>
            <a:r>
              <a:rPr lang="en-US" dirty="0" err="1"/>
              <a:t>vmaddr</a:t>
            </a:r>
            <a:r>
              <a:rPr lang="en-US" dirty="0"/>
              <a:t>-&gt;</a:t>
            </a:r>
            <a:r>
              <a:rPr lang="en-US" dirty="0" err="1"/>
              <a:t>vmaddr+vmsize</a:t>
            </a:r>
            <a:endParaRPr lang="en-US" dirty="0"/>
          </a:p>
          <a:p>
            <a:r>
              <a:rPr lang="en-US" dirty="0" err="1"/>
              <a:t>Vmaddr</a:t>
            </a:r>
            <a:r>
              <a:rPr lang="en-US" dirty="0"/>
              <a:t> is where the image starts in memory if it is loaded into memory, reading off disk or </a:t>
            </a:r>
            <a:r>
              <a:rPr lang="en-US" dirty="0" err="1"/>
              <a:t>mmap</a:t>
            </a:r>
            <a:r>
              <a:rPr lang="en-US" dirty="0"/>
              <a:t> a disk image will not fill this value.</a:t>
            </a:r>
          </a:p>
          <a:p>
            <a:endParaRPr lang="en-US" dirty="0"/>
          </a:p>
          <a:p>
            <a:r>
              <a:rPr lang="en-US" dirty="0"/>
              <a:t>We next have the maximum and initial memory protections</a:t>
            </a:r>
          </a:p>
          <a:p>
            <a:endParaRPr lang="en-US" dirty="0"/>
          </a:p>
          <a:p>
            <a:r>
              <a:rPr lang="en-US" dirty="0"/>
              <a:t>Next we have the number of sections in the segment. If </a:t>
            </a:r>
            <a:r>
              <a:rPr lang="en-US" dirty="0" err="1"/>
              <a:t>nsects</a:t>
            </a:r>
            <a:r>
              <a:rPr lang="en-US" dirty="0"/>
              <a:t> &gt; 0 then there will be </a:t>
            </a:r>
            <a:r>
              <a:rPr lang="en-US" dirty="0" err="1"/>
              <a:t>nsects</a:t>
            </a:r>
            <a:r>
              <a:rPr lang="en-US" dirty="0"/>
              <a:t> section structs following this command.</a:t>
            </a:r>
          </a:p>
          <a:p>
            <a:r>
              <a:rPr lang="en-US" dirty="0" err="1"/>
              <a:t>Cmdsize</a:t>
            </a:r>
            <a:r>
              <a:rPr lang="en-US" dirty="0"/>
              <a:t> takes into account the amount of sections following the command so you don’t need to iterate through the sections to skip the command.</a:t>
            </a:r>
          </a:p>
          <a:p>
            <a:endParaRPr lang="en-US" dirty="0"/>
          </a:p>
          <a:p>
            <a:endParaRPr lang="en-US" dirty="0"/>
          </a:p>
        </p:txBody>
      </p:sp>
      <p:sp>
        <p:nvSpPr>
          <p:cNvPr id="4" name="Slide Number Placeholder 3"/>
          <p:cNvSpPr>
            <a:spLocks noGrp="1"/>
          </p:cNvSpPr>
          <p:nvPr>
            <p:ph type="sldNum" sz="quarter" idx="5"/>
          </p:nvPr>
        </p:nvSpPr>
        <p:spPr/>
        <p:txBody>
          <a:bodyPr/>
          <a:lstStyle/>
          <a:p>
            <a:fld id="{03CEB8C8-C2D2-1243-9389-3769AACFC7C9}" type="slidenum">
              <a:rPr lang="en-US" smtClean="0"/>
              <a:t>17</a:t>
            </a:fld>
            <a:endParaRPr lang="en-US"/>
          </a:p>
        </p:txBody>
      </p:sp>
    </p:spTree>
    <p:extLst>
      <p:ext uri="{BB962C8B-B14F-4D97-AF65-F5344CB8AC3E}">
        <p14:creationId xmlns:p14="http://schemas.microsoft.com/office/powerpoint/2010/main" val="3634692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section struct is also very similar to the and similarly has its offset and and size of the file to be mapped to a certain address</a:t>
            </a:r>
          </a:p>
          <a:p>
            <a:endParaRPr lang="en-US" dirty="0"/>
          </a:p>
          <a:p>
            <a:r>
              <a:rPr lang="en-US" dirty="0"/>
              <a:t>There are quite a few section types and attributes. So we won’t be going over them here but for example we can see a type might be like S_CSTRING_LITERALS which is a section that is a list of </a:t>
            </a:r>
            <a:r>
              <a:rPr lang="en-US" dirty="0" err="1"/>
              <a:t>cstrings</a:t>
            </a:r>
            <a:r>
              <a:rPr lang="en-US" dirty="0"/>
              <a:t>. Or S_ATTR_DEBUG which marks a section as a debug section.</a:t>
            </a:r>
          </a:p>
          <a:p>
            <a:endParaRPr lang="en-US" dirty="0"/>
          </a:p>
          <a:p>
            <a:r>
              <a:rPr lang="en-US" dirty="0"/>
              <a:t>Section types and attributes are defined in &lt;</a:t>
            </a:r>
            <a:r>
              <a:rPr lang="en-US" dirty="0" err="1"/>
              <a:t>mach</a:t>
            </a:r>
            <a:r>
              <a:rPr lang="en-US" dirty="0"/>
              <a:t>-o/</a:t>
            </a:r>
            <a:r>
              <a:rPr lang="en-US" dirty="0" err="1"/>
              <a:t>loader.h</a:t>
            </a:r>
            <a:r>
              <a:rPr lang="en-US" dirty="0"/>
              <a:t>&gt;</a:t>
            </a:r>
          </a:p>
          <a:p>
            <a:endParaRPr lang="en-US" dirty="0"/>
          </a:p>
          <a:p>
            <a:r>
              <a:rPr lang="en-US" dirty="0"/>
              <a:t>Sections are </a:t>
            </a:r>
            <a:r>
              <a:rPr lang="en-US" dirty="0" err="1"/>
              <a:t>naiive</a:t>
            </a:r>
            <a:r>
              <a:rPr lang="en-US" dirty="0"/>
              <a:t> in that there is nothing stopping sections from being defined outside of their segments or overlapping each other</a:t>
            </a:r>
          </a:p>
          <a:p>
            <a:endParaRPr lang="en-US" dirty="0"/>
          </a:p>
        </p:txBody>
      </p:sp>
      <p:sp>
        <p:nvSpPr>
          <p:cNvPr id="4" name="Slide Number Placeholder 3"/>
          <p:cNvSpPr>
            <a:spLocks noGrp="1"/>
          </p:cNvSpPr>
          <p:nvPr>
            <p:ph type="sldNum" sz="quarter" idx="5"/>
          </p:nvPr>
        </p:nvSpPr>
        <p:spPr/>
        <p:txBody>
          <a:bodyPr/>
          <a:lstStyle/>
          <a:p>
            <a:fld id="{03CEB8C8-C2D2-1243-9389-3769AACFC7C9}" type="slidenum">
              <a:rPr lang="en-US" smtClean="0"/>
              <a:t>18</a:t>
            </a:fld>
            <a:endParaRPr lang="en-US"/>
          </a:p>
        </p:txBody>
      </p:sp>
    </p:spTree>
    <p:extLst>
      <p:ext uri="{BB962C8B-B14F-4D97-AF65-F5344CB8AC3E}">
        <p14:creationId xmlns:p14="http://schemas.microsoft.com/office/powerpoint/2010/main" val="118888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LC_MAIN defines the entry point for an executable and initial stack size</a:t>
            </a:r>
          </a:p>
          <a:p>
            <a:endParaRPr lang="en-US" dirty="0"/>
          </a:p>
          <a:p>
            <a:endParaRPr lang="en-US" dirty="0"/>
          </a:p>
        </p:txBody>
      </p:sp>
      <p:sp>
        <p:nvSpPr>
          <p:cNvPr id="4" name="Slide Number Placeholder 3"/>
          <p:cNvSpPr>
            <a:spLocks noGrp="1"/>
          </p:cNvSpPr>
          <p:nvPr>
            <p:ph type="sldNum" sz="quarter" idx="5"/>
          </p:nvPr>
        </p:nvSpPr>
        <p:spPr/>
        <p:txBody>
          <a:bodyPr/>
          <a:lstStyle/>
          <a:p>
            <a:fld id="{03CEB8C8-C2D2-1243-9389-3769AACFC7C9}" type="slidenum">
              <a:rPr lang="en-US" smtClean="0"/>
              <a:t>19</a:t>
            </a:fld>
            <a:endParaRPr lang="en-US"/>
          </a:p>
        </p:txBody>
      </p:sp>
    </p:spTree>
    <p:extLst>
      <p:ext uri="{BB962C8B-B14F-4D97-AF65-F5344CB8AC3E}">
        <p14:creationId xmlns:p14="http://schemas.microsoft.com/office/powerpoint/2010/main" val="4245626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command will almost always be pointing to </a:t>
            </a:r>
            <a:r>
              <a:rPr lang="en-US" dirty="0" err="1"/>
              <a:t>dyld</a:t>
            </a:r>
            <a:r>
              <a:rPr lang="en-US" dirty="0"/>
              <a:t>. However it is interesting to note that you can supply a custom dynamic linker, you just need a path to the Mach-O object of type MH_DYLINKER. Apple uses this to specify when to use </a:t>
            </a:r>
            <a:r>
              <a:rPr lang="en-US" dirty="0" err="1"/>
              <a:t>dyld</a:t>
            </a:r>
            <a:r>
              <a:rPr lang="en-US" dirty="0"/>
              <a:t> for device vs simulator</a:t>
            </a:r>
          </a:p>
          <a:p>
            <a:endParaRPr lang="en-US" dirty="0"/>
          </a:p>
        </p:txBody>
      </p:sp>
      <p:sp>
        <p:nvSpPr>
          <p:cNvPr id="4" name="Slide Number Placeholder 3"/>
          <p:cNvSpPr>
            <a:spLocks noGrp="1"/>
          </p:cNvSpPr>
          <p:nvPr>
            <p:ph type="sldNum" sz="quarter" idx="5"/>
          </p:nvPr>
        </p:nvSpPr>
        <p:spPr/>
        <p:txBody>
          <a:bodyPr/>
          <a:lstStyle/>
          <a:p>
            <a:fld id="{03CEB8C8-C2D2-1243-9389-3769AACFC7C9}" type="slidenum">
              <a:rPr lang="en-US" smtClean="0"/>
              <a:t>20</a:t>
            </a:fld>
            <a:endParaRPr lang="en-US"/>
          </a:p>
        </p:txBody>
      </p:sp>
    </p:spTree>
    <p:extLst>
      <p:ext uri="{BB962C8B-B14F-4D97-AF65-F5344CB8AC3E}">
        <p14:creationId xmlns:p14="http://schemas.microsoft.com/office/powerpoint/2010/main" val="44653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LC_LOAD_DYLIB command tells </a:t>
            </a:r>
            <a:r>
              <a:rPr lang="en-US" dirty="0" err="1"/>
              <a:t>dyld</a:t>
            </a:r>
            <a:r>
              <a:rPr lang="en-US" dirty="0"/>
              <a:t> to load a particular </a:t>
            </a:r>
            <a:r>
              <a:rPr lang="en-US" dirty="0" err="1"/>
              <a:t>dylib</a:t>
            </a:r>
            <a:r>
              <a:rPr lang="en-US" dirty="0"/>
              <a:t> to resolve external symbols</a:t>
            </a:r>
          </a:p>
          <a:p>
            <a:r>
              <a:rPr lang="en-US" dirty="0"/>
              <a:t>There are multiple varieties such as load weak, load lazy, reexport.</a:t>
            </a:r>
          </a:p>
          <a:p>
            <a:endParaRPr lang="en-US" dirty="0"/>
          </a:p>
        </p:txBody>
      </p:sp>
      <p:sp>
        <p:nvSpPr>
          <p:cNvPr id="4" name="Slide Number Placeholder 3"/>
          <p:cNvSpPr>
            <a:spLocks noGrp="1"/>
          </p:cNvSpPr>
          <p:nvPr>
            <p:ph type="sldNum" sz="quarter" idx="5"/>
          </p:nvPr>
        </p:nvSpPr>
        <p:spPr/>
        <p:txBody>
          <a:bodyPr/>
          <a:lstStyle/>
          <a:p>
            <a:fld id="{03CEB8C8-C2D2-1243-9389-3769AACFC7C9}" type="slidenum">
              <a:rPr lang="en-US" smtClean="0"/>
              <a:t>21</a:t>
            </a:fld>
            <a:endParaRPr lang="en-US"/>
          </a:p>
        </p:txBody>
      </p:sp>
    </p:spTree>
    <p:extLst>
      <p:ext uri="{BB962C8B-B14F-4D97-AF65-F5344CB8AC3E}">
        <p14:creationId xmlns:p14="http://schemas.microsoft.com/office/powerpoint/2010/main" val="17498131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we see the LC commands defining the __TEXT seg and the sections within. I only showed the relation ship for the first segment as it was getting quite cluttered.</a:t>
            </a:r>
          </a:p>
          <a:p>
            <a:endParaRPr lang="en-US" dirty="0"/>
          </a:p>
          <a:p>
            <a:r>
              <a:rPr lang="en-US" dirty="0"/>
              <a:t>Here we can see the LC_SEGMENT and section structs defining the </a:t>
            </a:r>
            <a:r>
              <a:rPr lang="en-US" dirty="0" err="1"/>
              <a:t>structre</a:t>
            </a:r>
            <a:r>
              <a:rPr lang="en-US" dirty="0"/>
              <a:t> of the __TEXT segment and sections. For each segment in the file you would a LC_SEGMENT command, with some potential sections.</a:t>
            </a:r>
          </a:p>
          <a:p>
            <a:endParaRPr lang="en-US" dirty="0"/>
          </a:p>
          <a:p>
            <a:r>
              <a:rPr lang="en-US" dirty="0"/>
              <a:t>I am not aware if there is a guaranteed or defined order of the load commands</a:t>
            </a:r>
          </a:p>
          <a:p>
            <a:endParaRPr lang="en-US" dirty="0"/>
          </a:p>
          <a:p>
            <a:r>
              <a:rPr lang="en-US" dirty="0"/>
              <a:t>This is the overall </a:t>
            </a:r>
            <a:r>
              <a:rPr lang="en-US" dirty="0" err="1"/>
              <a:t>structre</a:t>
            </a:r>
            <a:r>
              <a:rPr lang="en-US" dirty="0"/>
              <a:t> of the Mach-O file. When your executable runs, the loader loads it up and </a:t>
            </a:r>
            <a:r>
              <a:rPr lang="en-US" dirty="0" err="1"/>
              <a:t>mmaps</a:t>
            </a:r>
            <a:r>
              <a:rPr lang="en-US" dirty="0"/>
              <a:t> the specified arch into memory, then iterates through the load commands as needed. </a:t>
            </a:r>
            <a:r>
              <a:rPr lang="en-US" dirty="0" err="1"/>
              <a:t>Dyld</a:t>
            </a:r>
            <a:r>
              <a:rPr lang="en-US" dirty="0"/>
              <a:t> will then look through the load commands to find out which </a:t>
            </a:r>
            <a:r>
              <a:rPr lang="en-US" dirty="0" err="1"/>
              <a:t>dylibs</a:t>
            </a:r>
            <a:r>
              <a:rPr lang="en-US" dirty="0"/>
              <a:t> to load and then perform any fix-ups, set __DATA_CONST to </a:t>
            </a:r>
            <a:r>
              <a:rPr lang="en-US" dirty="0" err="1"/>
              <a:t>readonly</a:t>
            </a:r>
            <a:r>
              <a:rPr lang="en-US" dirty="0"/>
              <a:t> if it exists, and then finish. Then the instruction pointed at by LC_MAIN is loaded</a:t>
            </a:r>
          </a:p>
        </p:txBody>
      </p:sp>
      <p:sp>
        <p:nvSpPr>
          <p:cNvPr id="4" name="Slide Number Placeholder 3"/>
          <p:cNvSpPr>
            <a:spLocks noGrp="1"/>
          </p:cNvSpPr>
          <p:nvPr>
            <p:ph type="sldNum" sz="quarter" idx="5"/>
          </p:nvPr>
        </p:nvSpPr>
        <p:spPr/>
        <p:txBody>
          <a:bodyPr/>
          <a:lstStyle/>
          <a:p>
            <a:fld id="{03CEB8C8-C2D2-1243-9389-3769AACFC7C9}" type="slidenum">
              <a:rPr lang="en-US" smtClean="0"/>
              <a:t>22</a:t>
            </a:fld>
            <a:endParaRPr lang="en-US"/>
          </a:p>
        </p:txBody>
      </p:sp>
    </p:spTree>
    <p:extLst>
      <p:ext uri="{BB962C8B-B14F-4D97-AF65-F5344CB8AC3E}">
        <p14:creationId xmlns:p14="http://schemas.microsoft.com/office/powerpoint/2010/main" val="3894370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CEB8C8-C2D2-1243-9389-3769AACFC7C9}" type="slidenum">
              <a:rPr lang="en-US" smtClean="0"/>
              <a:t>5</a:t>
            </a:fld>
            <a:endParaRPr lang="en-US"/>
          </a:p>
        </p:txBody>
      </p:sp>
    </p:spTree>
    <p:extLst>
      <p:ext uri="{BB962C8B-B14F-4D97-AF65-F5344CB8AC3E}">
        <p14:creationId xmlns:p14="http://schemas.microsoft.com/office/powerpoint/2010/main" val="4244787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to note that this code does more work than it needs to since we know that the </a:t>
            </a:r>
            <a:r>
              <a:rPr lang="en-US" dirty="0" err="1"/>
              <a:t>textSeg</a:t>
            </a:r>
            <a:r>
              <a:rPr lang="en-US" dirty="0"/>
              <a:t> starts at offset 0. However kept in the code to look for it as an example.</a:t>
            </a:r>
          </a:p>
          <a:p>
            <a:endParaRPr lang="en-US" dirty="0"/>
          </a:p>
          <a:p>
            <a:r>
              <a:rPr lang="en-US" dirty="0"/>
              <a:t>We ended up not doing this exact technique due to the overhead of reading the SDK of disk</a:t>
            </a:r>
          </a:p>
        </p:txBody>
      </p:sp>
      <p:sp>
        <p:nvSpPr>
          <p:cNvPr id="4" name="Slide Number Placeholder 3"/>
          <p:cNvSpPr>
            <a:spLocks noGrp="1"/>
          </p:cNvSpPr>
          <p:nvPr>
            <p:ph type="sldNum" sz="quarter" idx="5"/>
          </p:nvPr>
        </p:nvSpPr>
        <p:spPr/>
        <p:txBody>
          <a:bodyPr/>
          <a:lstStyle/>
          <a:p>
            <a:fld id="{03CEB8C8-C2D2-1243-9389-3769AACFC7C9}" type="slidenum">
              <a:rPr lang="en-US" smtClean="0"/>
              <a:t>23</a:t>
            </a:fld>
            <a:endParaRPr lang="en-US"/>
          </a:p>
        </p:txBody>
      </p:sp>
    </p:spTree>
    <p:extLst>
      <p:ext uri="{BB962C8B-B14F-4D97-AF65-F5344CB8AC3E}">
        <p14:creationId xmlns:p14="http://schemas.microsoft.com/office/powerpoint/2010/main" val="2803497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Mach-O is a binary format so at first a file is just a bunch of bytes. As we go through the talk we will fill in this block of bytes</a:t>
            </a:r>
          </a:p>
        </p:txBody>
      </p:sp>
      <p:sp>
        <p:nvSpPr>
          <p:cNvPr id="4" name="Slide Number Placeholder 3"/>
          <p:cNvSpPr>
            <a:spLocks noGrp="1"/>
          </p:cNvSpPr>
          <p:nvPr>
            <p:ph type="sldNum" sz="quarter" idx="5"/>
          </p:nvPr>
        </p:nvSpPr>
        <p:spPr/>
        <p:txBody>
          <a:bodyPr/>
          <a:lstStyle/>
          <a:p>
            <a:fld id="{03CEB8C8-C2D2-1243-9389-3769AACFC7C9}" type="slidenum">
              <a:rPr lang="en-US" smtClean="0"/>
              <a:t>6</a:t>
            </a:fld>
            <a:endParaRPr lang="en-US"/>
          </a:p>
        </p:txBody>
      </p:sp>
    </p:spTree>
    <p:extLst>
      <p:ext uri="{BB962C8B-B14F-4D97-AF65-F5344CB8AC3E}">
        <p14:creationId xmlns:p14="http://schemas.microsoft.com/office/powerpoint/2010/main" val="147745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 little confusing, but MACH-O files are typically Fat Binaries that contain Mach-O objects.</a:t>
            </a:r>
          </a:p>
          <a:p>
            <a:endParaRPr lang="en-US" sz="1400" dirty="0"/>
          </a:p>
          <a:p>
            <a:endParaRPr lang="en-US" sz="1400" dirty="0"/>
          </a:p>
          <a:p>
            <a:r>
              <a:rPr lang="en-US" sz="1400" dirty="0"/>
              <a:t>IIRC it is not strictly necessary to have a Fat header if the file only has one architecture, but in my </a:t>
            </a:r>
            <a:r>
              <a:rPr lang="en-US" sz="1400" dirty="0" err="1"/>
              <a:t>expirence</a:t>
            </a:r>
            <a:r>
              <a:rPr lang="en-US" sz="1400" dirty="0"/>
              <a:t> almost every file will have a fat header of some sort. </a:t>
            </a:r>
          </a:p>
        </p:txBody>
      </p:sp>
      <p:sp>
        <p:nvSpPr>
          <p:cNvPr id="4" name="Slide Number Placeholder 3"/>
          <p:cNvSpPr>
            <a:spLocks noGrp="1"/>
          </p:cNvSpPr>
          <p:nvPr>
            <p:ph type="sldNum" sz="quarter" idx="5"/>
          </p:nvPr>
        </p:nvSpPr>
        <p:spPr/>
        <p:txBody>
          <a:bodyPr/>
          <a:lstStyle/>
          <a:p>
            <a:fld id="{03CEB8C8-C2D2-1243-9389-3769AACFC7C9}" type="slidenum">
              <a:rPr lang="en-US" smtClean="0"/>
              <a:t>7</a:t>
            </a:fld>
            <a:endParaRPr lang="en-US"/>
          </a:p>
        </p:txBody>
      </p:sp>
    </p:spTree>
    <p:extLst>
      <p:ext uri="{BB962C8B-B14F-4D97-AF65-F5344CB8AC3E}">
        <p14:creationId xmlns:p14="http://schemas.microsoft.com/office/powerpoint/2010/main" val="3623918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 of the magic number: Can existence check that this is a FAT binary and can check for </a:t>
            </a:r>
            <a:r>
              <a:rPr lang="en-US" dirty="0" err="1"/>
              <a:t>endiannes</a:t>
            </a:r>
            <a:endParaRPr lang="en-US" dirty="0"/>
          </a:p>
          <a:p>
            <a:endParaRPr lang="en-US" dirty="0"/>
          </a:p>
          <a:p>
            <a:r>
              <a:rPr lang="en-US" dirty="0"/>
              <a:t>Each arch specification  contains the </a:t>
            </a:r>
            <a:r>
              <a:rPr lang="en-US" dirty="0" err="1"/>
              <a:t>cpu</a:t>
            </a:r>
            <a:r>
              <a:rPr lang="en-US" dirty="0"/>
              <a:t> type and subtype. The OS uses this to determine which slice to choose by grading and ranking the available </a:t>
            </a:r>
            <a:r>
              <a:rPr lang="en-US" dirty="0" err="1"/>
              <a:t>archs</a:t>
            </a:r>
            <a:r>
              <a:rPr lang="en-US" dirty="0"/>
              <a:t>.</a:t>
            </a:r>
          </a:p>
          <a:p>
            <a:endParaRPr lang="en-US" dirty="0"/>
          </a:p>
          <a:p>
            <a:r>
              <a:rPr lang="en-US" dirty="0"/>
              <a:t>Once it chooses a slice, it can use the offset and sizes field to determine what range of the file to </a:t>
            </a:r>
            <a:r>
              <a:rPr lang="en-US" dirty="0" err="1"/>
              <a:t>mmap</a:t>
            </a:r>
            <a:endParaRPr lang="en-US" dirty="0"/>
          </a:p>
          <a:p>
            <a:endParaRPr lang="en-US" dirty="0"/>
          </a:p>
          <a:p>
            <a:r>
              <a:rPr lang="en-US" dirty="0"/>
              <a:t>Each arch slice is aligned to an integer multiple of its underlying arch page size so it can be easily </a:t>
            </a:r>
            <a:r>
              <a:rPr lang="en-US" dirty="0" err="1"/>
              <a:t>mmaped</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3CEB8C8-C2D2-1243-9389-3769AACFC7C9}" type="slidenum">
              <a:rPr lang="en-US" smtClean="0"/>
              <a:t>8</a:t>
            </a:fld>
            <a:endParaRPr lang="en-US"/>
          </a:p>
        </p:txBody>
      </p:sp>
    </p:spTree>
    <p:extLst>
      <p:ext uri="{BB962C8B-B14F-4D97-AF65-F5344CB8AC3E}">
        <p14:creationId xmlns:p14="http://schemas.microsoft.com/office/powerpoint/2010/main" val="3344611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–v alongside –f will give you more words and constants instead of just the hex values</a:t>
            </a:r>
          </a:p>
        </p:txBody>
      </p:sp>
      <p:sp>
        <p:nvSpPr>
          <p:cNvPr id="4" name="Slide Number Placeholder 3"/>
          <p:cNvSpPr>
            <a:spLocks noGrp="1"/>
          </p:cNvSpPr>
          <p:nvPr>
            <p:ph type="sldNum" sz="quarter" idx="5"/>
          </p:nvPr>
        </p:nvSpPr>
        <p:spPr/>
        <p:txBody>
          <a:bodyPr/>
          <a:lstStyle/>
          <a:p>
            <a:fld id="{03CEB8C8-C2D2-1243-9389-3769AACFC7C9}" type="slidenum">
              <a:rPr lang="en-US" smtClean="0"/>
              <a:t>9</a:t>
            </a:fld>
            <a:endParaRPr lang="en-US"/>
          </a:p>
        </p:txBody>
      </p:sp>
    </p:spTree>
    <p:extLst>
      <p:ext uri="{BB962C8B-B14F-4D97-AF65-F5344CB8AC3E}">
        <p14:creationId xmlns:p14="http://schemas.microsoft.com/office/powerpoint/2010/main" val="1816914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fat header first, followed by two </a:t>
            </a:r>
            <a:r>
              <a:rPr lang="en-US" dirty="0" err="1"/>
              <a:t>archs</a:t>
            </a:r>
            <a:r>
              <a:rPr lang="en-US" dirty="0"/>
              <a:t> say 32bit and 64bit arm, and then the corresponding objects one after another with each arch specification pointing to where in the file the object starts</a:t>
            </a:r>
          </a:p>
        </p:txBody>
      </p:sp>
      <p:sp>
        <p:nvSpPr>
          <p:cNvPr id="4" name="Slide Number Placeholder 3"/>
          <p:cNvSpPr>
            <a:spLocks noGrp="1"/>
          </p:cNvSpPr>
          <p:nvPr>
            <p:ph type="sldNum" sz="quarter" idx="5"/>
          </p:nvPr>
        </p:nvSpPr>
        <p:spPr/>
        <p:txBody>
          <a:bodyPr/>
          <a:lstStyle/>
          <a:p>
            <a:fld id="{03CEB8C8-C2D2-1243-9389-3769AACFC7C9}" type="slidenum">
              <a:rPr lang="en-US" smtClean="0"/>
              <a:t>10</a:t>
            </a:fld>
            <a:endParaRPr lang="en-US"/>
          </a:p>
        </p:txBody>
      </p:sp>
    </p:spTree>
    <p:extLst>
      <p:ext uri="{BB962C8B-B14F-4D97-AF65-F5344CB8AC3E}">
        <p14:creationId xmlns:p14="http://schemas.microsoft.com/office/powerpoint/2010/main" val="1354104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will talk about the common segments and some of their sections.</a:t>
            </a:r>
          </a:p>
          <a:p>
            <a:r>
              <a:rPr lang="en-US" dirty="0"/>
              <a:t>All the well known sections and segments are in </a:t>
            </a:r>
            <a:r>
              <a:rPr lang="en-US" dirty="0" err="1"/>
              <a:t>loader.h</a:t>
            </a:r>
            <a:r>
              <a:rPr lang="en-US" dirty="0"/>
              <a:t> but there are some extra</a:t>
            </a:r>
          </a:p>
        </p:txBody>
      </p:sp>
      <p:sp>
        <p:nvSpPr>
          <p:cNvPr id="4" name="Slide Number Placeholder 3"/>
          <p:cNvSpPr>
            <a:spLocks noGrp="1"/>
          </p:cNvSpPr>
          <p:nvPr>
            <p:ph type="sldNum" sz="quarter" idx="5"/>
          </p:nvPr>
        </p:nvSpPr>
        <p:spPr/>
        <p:txBody>
          <a:bodyPr/>
          <a:lstStyle/>
          <a:p>
            <a:fld id="{03CEB8C8-C2D2-1243-9389-3769AACFC7C9}" type="slidenum">
              <a:rPr lang="en-US" smtClean="0"/>
              <a:t>11</a:t>
            </a:fld>
            <a:endParaRPr lang="en-US"/>
          </a:p>
        </p:txBody>
      </p:sp>
    </p:spTree>
    <p:extLst>
      <p:ext uri="{BB962C8B-B14F-4D97-AF65-F5344CB8AC3E}">
        <p14:creationId xmlns:p14="http://schemas.microsoft.com/office/powerpoint/2010/main" val="269073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init</a:t>
            </a:r>
            <a:r>
              <a:rPr lang="en-US" dirty="0"/>
              <a:t>/max)</a:t>
            </a:r>
          </a:p>
          <a:p>
            <a:endParaRPr lang="en-US" dirty="0"/>
          </a:p>
          <a:p>
            <a:r>
              <a:rPr lang="en-US" dirty="0"/>
              <a:t>Segments are slices of the file that will be </a:t>
            </a:r>
            <a:r>
              <a:rPr lang="en-US" dirty="0" err="1"/>
              <a:t>mmaped</a:t>
            </a:r>
            <a:r>
              <a:rPr lang="en-US" dirty="0"/>
              <a:t> defined by the segment load command and have initial and max memory protections assigned.</a:t>
            </a:r>
          </a:p>
          <a:p>
            <a:r>
              <a:rPr lang="en-US" dirty="0"/>
              <a:t>Sections are defined within segments after the segment load command</a:t>
            </a:r>
          </a:p>
          <a:p>
            <a:endParaRPr lang="en-US" dirty="0"/>
          </a:p>
          <a:p>
            <a:r>
              <a:rPr lang="en-US" dirty="0"/>
              <a:t>Page zero is only found in executables. Defines the first page of memory to have no perms.</a:t>
            </a:r>
          </a:p>
          <a:p>
            <a:r>
              <a:rPr lang="en-US" dirty="0"/>
              <a:t>Not actually mapped but is used to assign no perms to act as a null pointer trap. </a:t>
            </a:r>
          </a:p>
          <a:p>
            <a:r>
              <a:rPr lang="en-US" dirty="0"/>
              <a:t>In 64bit apps page zero occupies all of 32 bit address space to prevent mapping 32 bit libs into 64bit space and from </a:t>
            </a:r>
            <a:r>
              <a:rPr lang="en-US" dirty="0" err="1"/>
              <a:t>derefencing</a:t>
            </a:r>
            <a:r>
              <a:rPr lang="en-US" dirty="0"/>
              <a:t> 32bit pointers</a:t>
            </a:r>
          </a:p>
          <a:p>
            <a:endParaRPr lang="en-US" dirty="0"/>
          </a:p>
          <a:p>
            <a:r>
              <a:rPr lang="en-US" dirty="0"/>
              <a:t>Text is the first segment of the file and contains the program code. Starts at the beginning of the file and includes the </a:t>
            </a:r>
            <a:r>
              <a:rPr lang="en-US" dirty="0" err="1"/>
              <a:t>mach</a:t>
            </a:r>
            <a:r>
              <a:rPr lang="en-US" dirty="0"/>
              <a:t> header</a:t>
            </a:r>
          </a:p>
          <a:p>
            <a:r>
              <a:rPr lang="en-US" dirty="0"/>
              <a:t>All the contents of TEXT are what get codesigned, so you can embed read only data into __TEXT to ensure integrity with signing, but it will be executable.</a:t>
            </a:r>
          </a:p>
          <a:p>
            <a:r>
              <a:rPr lang="en-US" dirty="0"/>
              <a:t>The __</a:t>
            </a:r>
            <a:r>
              <a:rPr lang="en-US" dirty="0" err="1"/>
              <a:t>TEXT.__text</a:t>
            </a:r>
            <a:r>
              <a:rPr lang="en-US" dirty="0"/>
              <a:t> section contains the actual code. There are also sections for stubs, the stubs helpers, c strings, const data</a:t>
            </a:r>
          </a:p>
          <a:p>
            <a:endParaRPr lang="en-US" dirty="0"/>
          </a:p>
          <a:p>
            <a:r>
              <a:rPr lang="en-US" dirty="0"/>
              <a:t>__DATA is the segment for mutable data with __data containing the .</a:t>
            </a:r>
          </a:p>
          <a:p>
            <a:endParaRPr lang="en-US" dirty="0"/>
          </a:p>
          <a:p>
            <a:r>
              <a:rPr lang="en-US" dirty="0"/>
              <a:t>You might be wondering why __DATA_CONST is writeable.</a:t>
            </a:r>
          </a:p>
          <a:p>
            <a:endParaRPr lang="en-US" dirty="0"/>
          </a:p>
          <a:p>
            <a:r>
              <a:rPr lang="en-US" dirty="0"/>
              <a:t>__DATA_CONST is a segment that was added because __DATA did not have actual const sections. Instead it just had a section for data that was assumed to be const that contained the global offset table and symbol pointers. This was fixed in Darwin 19 with the __DATA_CONST which has the const data, initializers, the GOT and more, is not const upon loading so </a:t>
            </a:r>
            <a:r>
              <a:rPr lang="en-US" dirty="0" err="1"/>
              <a:t>dyld</a:t>
            </a:r>
            <a:r>
              <a:rPr lang="en-US" dirty="0"/>
              <a:t> can fix them up as needed, but then </a:t>
            </a:r>
            <a:r>
              <a:rPr lang="en-US" dirty="0" err="1"/>
              <a:t>mprotected</a:t>
            </a:r>
            <a:r>
              <a:rPr lang="en-US" dirty="0"/>
              <a:t> to be non-writeable afterwards. Note that you can still make __DATA__CONST writeable. In iOS 17 apple has now added support o make DATA_CONST actually const via DYLD flags and no longer writeable via </a:t>
            </a:r>
            <a:r>
              <a:rPr lang="en-US" dirty="0" err="1"/>
              <a:t>mprotect</a:t>
            </a:r>
            <a:r>
              <a:rPr lang="en-US" dirty="0"/>
              <a:t>. By default now when building with </a:t>
            </a:r>
            <a:r>
              <a:rPr lang="en-US" dirty="0" err="1"/>
              <a:t>xcode</a:t>
            </a:r>
            <a:r>
              <a:rPr lang="en-US" dirty="0"/>
              <a:t> the new SG_READ_ONLY flag is added which has the kernel stop the program from </a:t>
            </a:r>
            <a:r>
              <a:rPr lang="en-US" dirty="0" err="1"/>
              <a:t>mprotecting</a:t>
            </a:r>
            <a:r>
              <a:rPr lang="en-US" dirty="0"/>
              <a:t> </a:t>
            </a:r>
            <a:r>
              <a:rPr lang="en-US" dirty="0" err="1"/>
              <a:t>data_const</a:t>
            </a:r>
            <a:r>
              <a:rPr lang="en-US" dirty="0"/>
              <a:t> to writeable. However you can remove this flag from the binary if needed and then still make const writeable. However you would need to resign you code if you removed the flag.</a:t>
            </a:r>
          </a:p>
          <a:p>
            <a:endParaRPr lang="en-US" dirty="0"/>
          </a:p>
          <a:p>
            <a:r>
              <a:rPr lang="en-US" dirty="0"/>
              <a:t>__LINKEDIT is a generic container for file contents not in __TEXT or __DATA. It is not sectioned and is instead described by </a:t>
            </a:r>
            <a:r>
              <a:rPr lang="en-US" dirty="0" err="1"/>
              <a:t>linkedit_datac_commands</a:t>
            </a:r>
            <a:r>
              <a:rPr lang="en-US" dirty="0"/>
              <a:t> which only describe the offset into LINKEDIT and the size</a:t>
            </a:r>
          </a:p>
          <a:p>
            <a:endParaRPr lang="en-US" dirty="0"/>
          </a:p>
          <a:p>
            <a:r>
              <a:rPr lang="en-US" dirty="0"/>
              <a:t>Note that these aren’t the only possible segments and sections, more like the common/required ones. As you can see in the list to the right that there is also an OBJ-C segment that is possible to contain obj-c runtime info and other segments could be defined or added. Known segments can be found in &lt;</a:t>
            </a:r>
            <a:r>
              <a:rPr lang="en-US" dirty="0" err="1"/>
              <a:t>mach</a:t>
            </a:r>
            <a:r>
              <a:rPr lang="en-US" dirty="0"/>
              <a:t>-o/</a:t>
            </a:r>
            <a:r>
              <a:rPr lang="en-US" dirty="0" err="1"/>
              <a:t>loader.h</a:t>
            </a:r>
            <a:r>
              <a:rPr lang="en-US" dirty="0"/>
              <a:t>&gt;</a:t>
            </a:r>
          </a:p>
          <a:p>
            <a:endParaRPr lang="en-US" dirty="0"/>
          </a:p>
        </p:txBody>
      </p:sp>
      <p:sp>
        <p:nvSpPr>
          <p:cNvPr id="4" name="Slide Number Placeholder 3"/>
          <p:cNvSpPr>
            <a:spLocks noGrp="1"/>
          </p:cNvSpPr>
          <p:nvPr>
            <p:ph type="sldNum" sz="quarter" idx="5"/>
          </p:nvPr>
        </p:nvSpPr>
        <p:spPr/>
        <p:txBody>
          <a:bodyPr/>
          <a:lstStyle/>
          <a:p>
            <a:fld id="{03CEB8C8-C2D2-1243-9389-3769AACFC7C9}" type="slidenum">
              <a:rPr lang="en-US" smtClean="0"/>
              <a:t>12</a:t>
            </a:fld>
            <a:endParaRPr lang="en-US"/>
          </a:p>
        </p:txBody>
      </p:sp>
    </p:spTree>
    <p:extLst>
      <p:ext uri="{BB962C8B-B14F-4D97-AF65-F5344CB8AC3E}">
        <p14:creationId xmlns:p14="http://schemas.microsoft.com/office/powerpoint/2010/main" val="3869946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8/12/23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8/12/23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8/12/23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8/12/23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8/12/23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6AEF-AC0C-6D39-A5AD-56A096721D0D}"/>
              </a:ext>
            </a:extLst>
          </p:cNvPr>
          <p:cNvSpPr>
            <a:spLocks noGrp="1"/>
          </p:cNvSpPr>
          <p:nvPr>
            <p:ph type="ctrTitle"/>
          </p:nvPr>
        </p:nvSpPr>
        <p:spPr/>
        <p:txBody>
          <a:bodyPr/>
          <a:lstStyle/>
          <a:p>
            <a:r>
              <a:rPr lang="en-US" dirty="0"/>
              <a:t>DEMYSTIFY MACH-O</a:t>
            </a:r>
          </a:p>
        </p:txBody>
      </p:sp>
      <p:sp>
        <p:nvSpPr>
          <p:cNvPr id="3" name="Subtitle 2">
            <a:extLst>
              <a:ext uri="{FF2B5EF4-FFF2-40B4-BE49-F238E27FC236}">
                <a16:creationId xmlns:a16="http://schemas.microsoft.com/office/drawing/2014/main" id="{0193B2B1-D468-0A28-8C22-0FFFD9EA216B}"/>
              </a:ext>
            </a:extLst>
          </p:cNvPr>
          <p:cNvSpPr>
            <a:spLocks noGrp="1"/>
          </p:cNvSpPr>
          <p:nvPr>
            <p:ph type="subTitle" idx="1"/>
          </p:nvPr>
        </p:nvSpPr>
        <p:spPr/>
        <p:txBody>
          <a:bodyPr/>
          <a:lstStyle/>
          <a:p>
            <a:r>
              <a:rPr lang="en-US" dirty="0"/>
              <a:t>EXECUTABLES ON DARWIN</a:t>
            </a:r>
          </a:p>
        </p:txBody>
      </p:sp>
    </p:spTree>
    <p:extLst>
      <p:ext uri="{BB962C8B-B14F-4D97-AF65-F5344CB8AC3E}">
        <p14:creationId xmlns:p14="http://schemas.microsoft.com/office/powerpoint/2010/main" val="3229523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85FC-B1DA-5F92-D48C-F959287D57CC}"/>
              </a:ext>
            </a:extLst>
          </p:cNvPr>
          <p:cNvSpPr>
            <a:spLocks noGrp="1"/>
          </p:cNvSpPr>
          <p:nvPr>
            <p:ph type="title"/>
          </p:nvPr>
        </p:nvSpPr>
        <p:spPr/>
        <p:txBody>
          <a:bodyPr/>
          <a:lstStyle/>
          <a:p>
            <a:r>
              <a:rPr lang="en-US" dirty="0"/>
              <a:t>Mach-O File</a:t>
            </a:r>
          </a:p>
        </p:txBody>
      </p:sp>
      <p:sp>
        <p:nvSpPr>
          <p:cNvPr id="4" name="Rectangle 3">
            <a:extLst>
              <a:ext uri="{FF2B5EF4-FFF2-40B4-BE49-F238E27FC236}">
                <a16:creationId xmlns:a16="http://schemas.microsoft.com/office/drawing/2014/main" id="{489ADC2F-FEE8-7378-A352-FFBEDF204A6C}"/>
              </a:ext>
            </a:extLst>
          </p:cNvPr>
          <p:cNvSpPr/>
          <p:nvPr/>
        </p:nvSpPr>
        <p:spPr>
          <a:xfrm>
            <a:off x="4825139" y="1448123"/>
            <a:ext cx="2541722" cy="4888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0CFE6D6-FB20-91E8-D309-08F4A95D2774}"/>
              </a:ext>
            </a:extLst>
          </p:cNvPr>
          <p:cNvSpPr/>
          <p:nvPr/>
        </p:nvSpPr>
        <p:spPr>
          <a:xfrm>
            <a:off x="4825139" y="1448122"/>
            <a:ext cx="2541722" cy="2876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header</a:t>
            </a:r>
          </a:p>
        </p:txBody>
      </p:sp>
      <p:sp>
        <p:nvSpPr>
          <p:cNvPr id="6" name="Rectangle 5">
            <a:extLst>
              <a:ext uri="{FF2B5EF4-FFF2-40B4-BE49-F238E27FC236}">
                <a16:creationId xmlns:a16="http://schemas.microsoft.com/office/drawing/2014/main" id="{169E8B26-0359-FE58-C522-7B820FA1F3EB}"/>
              </a:ext>
            </a:extLst>
          </p:cNvPr>
          <p:cNvSpPr/>
          <p:nvPr/>
        </p:nvSpPr>
        <p:spPr>
          <a:xfrm>
            <a:off x="4825139" y="1740170"/>
            <a:ext cx="2541722" cy="28768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arch 0</a:t>
            </a:r>
          </a:p>
        </p:txBody>
      </p:sp>
      <p:sp>
        <p:nvSpPr>
          <p:cNvPr id="8" name="Rectangle 7">
            <a:extLst>
              <a:ext uri="{FF2B5EF4-FFF2-40B4-BE49-F238E27FC236}">
                <a16:creationId xmlns:a16="http://schemas.microsoft.com/office/drawing/2014/main" id="{448C1582-DADB-9356-D0DB-26C3077BBAB9}"/>
              </a:ext>
            </a:extLst>
          </p:cNvPr>
          <p:cNvSpPr/>
          <p:nvPr/>
        </p:nvSpPr>
        <p:spPr>
          <a:xfrm>
            <a:off x="4825139" y="2027856"/>
            <a:ext cx="2541722" cy="28768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arch 1</a:t>
            </a:r>
          </a:p>
        </p:txBody>
      </p:sp>
      <p:sp>
        <p:nvSpPr>
          <p:cNvPr id="9" name="Rectangle 8">
            <a:extLst>
              <a:ext uri="{FF2B5EF4-FFF2-40B4-BE49-F238E27FC236}">
                <a16:creationId xmlns:a16="http://schemas.microsoft.com/office/drawing/2014/main" id="{B93DD29E-FC46-D422-B456-7FFB81A3DD24}"/>
              </a:ext>
            </a:extLst>
          </p:cNvPr>
          <p:cNvSpPr/>
          <p:nvPr/>
        </p:nvSpPr>
        <p:spPr>
          <a:xfrm>
            <a:off x="4825139" y="2315543"/>
            <a:ext cx="2541722" cy="202398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Mach-O Object arch 0</a:t>
            </a:r>
          </a:p>
        </p:txBody>
      </p:sp>
      <p:sp>
        <p:nvSpPr>
          <p:cNvPr id="13" name="Rectangle 12">
            <a:extLst>
              <a:ext uri="{FF2B5EF4-FFF2-40B4-BE49-F238E27FC236}">
                <a16:creationId xmlns:a16="http://schemas.microsoft.com/office/drawing/2014/main" id="{87646558-8347-7603-6EE2-AE6A6D012206}"/>
              </a:ext>
            </a:extLst>
          </p:cNvPr>
          <p:cNvSpPr/>
          <p:nvPr/>
        </p:nvSpPr>
        <p:spPr>
          <a:xfrm>
            <a:off x="4825139" y="4312886"/>
            <a:ext cx="2541722" cy="202398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Mach-O Object arch 1</a:t>
            </a:r>
          </a:p>
        </p:txBody>
      </p:sp>
      <p:cxnSp>
        <p:nvCxnSpPr>
          <p:cNvPr id="28" name="Elbow Connector 27">
            <a:extLst>
              <a:ext uri="{FF2B5EF4-FFF2-40B4-BE49-F238E27FC236}">
                <a16:creationId xmlns:a16="http://schemas.microsoft.com/office/drawing/2014/main" id="{75BF1AE0-0362-08F1-32E7-D8D2F7C43E47}"/>
              </a:ext>
            </a:extLst>
          </p:cNvPr>
          <p:cNvCxnSpPr>
            <a:cxnSpLocks/>
          </p:cNvCxnSpPr>
          <p:nvPr/>
        </p:nvCxnSpPr>
        <p:spPr>
          <a:xfrm rot="5400000">
            <a:off x="4422313" y="1912716"/>
            <a:ext cx="415354" cy="390300"/>
          </a:xfrm>
          <a:prstGeom prst="bentConnector3">
            <a:avLst>
              <a:gd name="adj1" fmla="val -634"/>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7600557-5D6D-51DC-D304-897998F772D5}"/>
              </a:ext>
            </a:extLst>
          </p:cNvPr>
          <p:cNvCxnSpPr>
            <a:cxnSpLocks/>
          </p:cNvCxnSpPr>
          <p:nvPr/>
        </p:nvCxnSpPr>
        <p:spPr>
          <a:xfrm>
            <a:off x="4434840" y="2315543"/>
            <a:ext cx="3902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80DD71BA-FC74-BDE5-6DFA-6D9B0448F035}"/>
              </a:ext>
            </a:extLst>
          </p:cNvPr>
          <p:cNvCxnSpPr>
            <a:cxnSpLocks/>
          </p:cNvCxnSpPr>
          <p:nvPr/>
        </p:nvCxnSpPr>
        <p:spPr>
          <a:xfrm rot="5400000">
            <a:off x="3248882" y="2736627"/>
            <a:ext cx="2149982" cy="1002535"/>
          </a:xfrm>
          <a:prstGeom prst="bentConnector3">
            <a:avLst>
              <a:gd name="adj1" fmla="val -205"/>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9E6169B-F90E-02A4-6341-D6AE504F244E}"/>
              </a:ext>
            </a:extLst>
          </p:cNvPr>
          <p:cNvCxnSpPr>
            <a:cxnSpLocks/>
          </p:cNvCxnSpPr>
          <p:nvPr/>
        </p:nvCxnSpPr>
        <p:spPr>
          <a:xfrm>
            <a:off x="3836355" y="4312886"/>
            <a:ext cx="9887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58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C36D-0F50-EFA7-0825-BC9769F01823}"/>
              </a:ext>
            </a:extLst>
          </p:cNvPr>
          <p:cNvSpPr>
            <a:spLocks noGrp="1"/>
          </p:cNvSpPr>
          <p:nvPr>
            <p:ph type="title"/>
          </p:nvPr>
        </p:nvSpPr>
        <p:spPr/>
        <p:txBody>
          <a:bodyPr/>
          <a:lstStyle/>
          <a:p>
            <a:r>
              <a:rPr lang="en-US" dirty="0"/>
              <a:t>Mach-O Object</a:t>
            </a:r>
          </a:p>
        </p:txBody>
      </p:sp>
      <p:sp>
        <p:nvSpPr>
          <p:cNvPr id="3" name="Content Placeholder 2">
            <a:extLst>
              <a:ext uri="{FF2B5EF4-FFF2-40B4-BE49-F238E27FC236}">
                <a16:creationId xmlns:a16="http://schemas.microsoft.com/office/drawing/2014/main" id="{C6A77CE3-942F-1441-63FD-9E1F3FCBF252}"/>
              </a:ext>
            </a:extLst>
          </p:cNvPr>
          <p:cNvSpPr>
            <a:spLocks noGrp="1"/>
          </p:cNvSpPr>
          <p:nvPr>
            <p:ph idx="1"/>
          </p:nvPr>
        </p:nvSpPr>
        <p:spPr/>
        <p:txBody>
          <a:bodyPr>
            <a:normAutofit/>
          </a:bodyPr>
          <a:lstStyle/>
          <a:p>
            <a:r>
              <a:rPr lang="en-US" dirty="0"/>
              <a:t>The entire object is split into segments, each of which has their own memory protections and space to be mapped</a:t>
            </a:r>
          </a:p>
          <a:p>
            <a:r>
              <a:rPr lang="en-US" dirty="0"/>
              <a:t>A Mach-O objects begins with a header and then is followed by load commands. </a:t>
            </a:r>
          </a:p>
          <a:p>
            <a:r>
              <a:rPr lang="en-US" dirty="0"/>
              <a:t>The load commands define the segments of the file __TEXT, __DATA etc..</a:t>
            </a:r>
          </a:p>
          <a:p>
            <a:r>
              <a:rPr lang="en-US" dirty="0"/>
              <a:t>Segments can be split into sections</a:t>
            </a:r>
          </a:p>
          <a:p>
            <a:r>
              <a:rPr lang="en-US" dirty="0"/>
              <a:t>We will go through the definitions of each of these, they can all be found in &lt;</a:t>
            </a:r>
            <a:r>
              <a:rPr lang="en-US" dirty="0" err="1"/>
              <a:t>mach</a:t>
            </a:r>
            <a:r>
              <a:rPr lang="en-US" dirty="0"/>
              <a:t>-o/</a:t>
            </a:r>
            <a:r>
              <a:rPr lang="en-US" dirty="0" err="1"/>
              <a:t>loader.h</a:t>
            </a:r>
            <a:r>
              <a:rPr lang="en-US" dirty="0"/>
              <a:t>&gt;</a:t>
            </a:r>
          </a:p>
          <a:p>
            <a:r>
              <a:rPr lang="en-US" dirty="0"/>
              <a:t>Can use </a:t>
            </a:r>
            <a:r>
              <a:rPr lang="en-US" dirty="0" err="1"/>
              <a:t>otool</a:t>
            </a:r>
            <a:r>
              <a:rPr lang="en-US" dirty="0"/>
              <a:t> to view the various segments and sections of a file</a:t>
            </a:r>
          </a:p>
        </p:txBody>
      </p:sp>
    </p:spTree>
    <p:extLst>
      <p:ext uri="{BB962C8B-B14F-4D97-AF65-F5344CB8AC3E}">
        <p14:creationId xmlns:p14="http://schemas.microsoft.com/office/powerpoint/2010/main" val="346074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1F45-4D80-CB8B-B812-75A2BE6039D8}"/>
              </a:ext>
            </a:extLst>
          </p:cNvPr>
          <p:cNvSpPr>
            <a:spLocks noGrp="1"/>
          </p:cNvSpPr>
          <p:nvPr>
            <p:ph type="title"/>
          </p:nvPr>
        </p:nvSpPr>
        <p:spPr>
          <a:xfrm>
            <a:off x="1508959" y="48758"/>
            <a:ext cx="3282695" cy="1485900"/>
          </a:xfrm>
        </p:spPr>
        <p:txBody>
          <a:bodyPr>
            <a:normAutofit/>
          </a:bodyPr>
          <a:lstStyle/>
          <a:p>
            <a:r>
              <a:rPr lang="en-US" dirty="0"/>
              <a:t>Common Segments</a:t>
            </a:r>
          </a:p>
        </p:txBody>
      </p:sp>
      <p:sp>
        <p:nvSpPr>
          <p:cNvPr id="9" name="Content Placeholder 8">
            <a:extLst>
              <a:ext uri="{FF2B5EF4-FFF2-40B4-BE49-F238E27FC236}">
                <a16:creationId xmlns:a16="http://schemas.microsoft.com/office/drawing/2014/main" id="{7029BBC2-24F1-1914-A19C-0BC0812AC9F5}"/>
              </a:ext>
            </a:extLst>
          </p:cNvPr>
          <p:cNvSpPr>
            <a:spLocks noGrp="1"/>
          </p:cNvSpPr>
          <p:nvPr>
            <p:ph idx="1"/>
          </p:nvPr>
        </p:nvSpPr>
        <p:spPr>
          <a:xfrm>
            <a:off x="1070889" y="1427747"/>
            <a:ext cx="4158837" cy="5021179"/>
          </a:xfrm>
        </p:spPr>
        <p:txBody>
          <a:bodyPr>
            <a:normAutofit fontScale="70000" lnSpcReduction="20000"/>
          </a:bodyPr>
          <a:lstStyle/>
          <a:p>
            <a:r>
              <a:rPr lang="en-US" dirty="0"/>
              <a:t>__PAGEZERO (---/---)</a:t>
            </a:r>
          </a:p>
          <a:p>
            <a:r>
              <a:rPr lang="en-US" dirty="0"/>
              <a:t>__TEXT </a:t>
            </a:r>
          </a:p>
          <a:p>
            <a:pPr lvl="1"/>
            <a:r>
              <a:rPr lang="en-US" dirty="0"/>
              <a:t>(r-x/r-x) on iOS</a:t>
            </a:r>
          </a:p>
          <a:p>
            <a:pPr lvl="1"/>
            <a:r>
              <a:rPr lang="en-US" dirty="0"/>
              <a:t>(r-x/</a:t>
            </a:r>
            <a:r>
              <a:rPr lang="en-US" dirty="0" err="1"/>
              <a:t>rwx</a:t>
            </a:r>
            <a:r>
              <a:rPr lang="en-US" dirty="0"/>
              <a:t>) on macOS</a:t>
            </a:r>
          </a:p>
          <a:p>
            <a:pPr lvl="1"/>
            <a:r>
              <a:rPr lang="en-US" dirty="0"/>
              <a:t>__text, __stubs, __</a:t>
            </a:r>
            <a:r>
              <a:rPr lang="en-US" dirty="0" err="1"/>
              <a:t>cstring</a:t>
            </a:r>
            <a:endParaRPr lang="en-US" dirty="0"/>
          </a:p>
          <a:p>
            <a:r>
              <a:rPr lang="en-US" dirty="0"/>
              <a:t>__DATA</a:t>
            </a:r>
          </a:p>
          <a:p>
            <a:pPr lvl="1"/>
            <a:r>
              <a:rPr lang="en-US" dirty="0"/>
              <a:t>(</a:t>
            </a:r>
            <a:r>
              <a:rPr lang="en-US" dirty="0" err="1"/>
              <a:t>rw</a:t>
            </a:r>
            <a:r>
              <a:rPr lang="en-US" dirty="0"/>
              <a:t>-/</a:t>
            </a:r>
            <a:r>
              <a:rPr lang="en-US" dirty="0" err="1"/>
              <a:t>rw</a:t>
            </a:r>
            <a:r>
              <a:rPr lang="en-US" dirty="0"/>
              <a:t>-) on iOS</a:t>
            </a:r>
          </a:p>
          <a:p>
            <a:pPr lvl="1"/>
            <a:r>
              <a:rPr lang="en-US" dirty="0"/>
              <a:t>(</a:t>
            </a:r>
            <a:r>
              <a:rPr lang="en-US" dirty="0" err="1"/>
              <a:t>rw</a:t>
            </a:r>
            <a:r>
              <a:rPr lang="en-US" dirty="0"/>
              <a:t>-/</a:t>
            </a:r>
            <a:r>
              <a:rPr lang="en-US" dirty="0" err="1"/>
              <a:t>rwx</a:t>
            </a:r>
            <a:r>
              <a:rPr lang="en-US" dirty="0"/>
              <a:t>) on macOS</a:t>
            </a:r>
          </a:p>
          <a:p>
            <a:pPr lvl="1"/>
            <a:r>
              <a:rPr lang="en-US" dirty="0"/>
              <a:t>__data, __</a:t>
            </a:r>
            <a:r>
              <a:rPr lang="en-US" dirty="0" err="1"/>
              <a:t>bss</a:t>
            </a:r>
            <a:endParaRPr lang="en-US" dirty="0"/>
          </a:p>
          <a:p>
            <a:r>
              <a:rPr lang="en-US" dirty="0"/>
              <a:t>__DATA_CONST</a:t>
            </a:r>
          </a:p>
          <a:p>
            <a:pPr lvl="1"/>
            <a:r>
              <a:rPr lang="en-US" dirty="0"/>
              <a:t>(</a:t>
            </a:r>
            <a:r>
              <a:rPr lang="en-US" dirty="0" err="1"/>
              <a:t>rw</a:t>
            </a:r>
            <a:r>
              <a:rPr lang="en-US" dirty="0"/>
              <a:t>-/</a:t>
            </a:r>
            <a:r>
              <a:rPr lang="en-US" dirty="0" err="1"/>
              <a:t>rw</a:t>
            </a:r>
            <a:r>
              <a:rPr lang="en-US" dirty="0"/>
              <a:t>-) on iOS</a:t>
            </a:r>
          </a:p>
          <a:p>
            <a:pPr lvl="2"/>
            <a:r>
              <a:rPr lang="en-US" dirty="0"/>
              <a:t>(r--/r--) on iOS 17*</a:t>
            </a:r>
          </a:p>
          <a:p>
            <a:pPr lvl="1"/>
            <a:r>
              <a:rPr lang="en-US" dirty="0"/>
              <a:t>(</a:t>
            </a:r>
            <a:r>
              <a:rPr lang="en-US" dirty="0" err="1"/>
              <a:t>rw</a:t>
            </a:r>
            <a:r>
              <a:rPr lang="en-US" dirty="0"/>
              <a:t>-/</a:t>
            </a:r>
            <a:r>
              <a:rPr lang="en-US" dirty="0" err="1"/>
              <a:t>rwx</a:t>
            </a:r>
            <a:r>
              <a:rPr lang="en-US" dirty="0"/>
              <a:t>) on macOS</a:t>
            </a:r>
          </a:p>
          <a:p>
            <a:pPr lvl="1"/>
            <a:r>
              <a:rPr lang="en-US" dirty="0"/>
              <a:t>Is like __DATA, but </a:t>
            </a:r>
            <a:r>
              <a:rPr lang="en-US" dirty="0" err="1"/>
              <a:t>dyld</a:t>
            </a:r>
            <a:r>
              <a:rPr lang="en-US" dirty="0"/>
              <a:t> </a:t>
            </a:r>
            <a:r>
              <a:rPr lang="en-US" dirty="0" err="1"/>
              <a:t>mprotects</a:t>
            </a:r>
            <a:r>
              <a:rPr lang="en-US" dirty="0"/>
              <a:t> it to const once done loading</a:t>
            </a:r>
          </a:p>
          <a:p>
            <a:pPr lvl="1"/>
            <a:r>
              <a:rPr lang="en-US" dirty="0"/>
              <a:t>__const, __got, __</a:t>
            </a:r>
            <a:r>
              <a:rPr lang="en-US" dirty="0" err="1"/>
              <a:t>objc_classlist</a:t>
            </a:r>
            <a:endParaRPr lang="en-US" dirty="0"/>
          </a:p>
          <a:p>
            <a:pPr lvl="1"/>
            <a:r>
              <a:rPr lang="en-US" dirty="0"/>
              <a:t>“Fixed” with SG_READ_ONLY iOS 17</a:t>
            </a:r>
          </a:p>
          <a:p>
            <a:r>
              <a:rPr lang="en-US" dirty="0"/>
              <a:t>__LINKEDIT</a:t>
            </a:r>
          </a:p>
        </p:txBody>
      </p:sp>
      <p:pic>
        <p:nvPicPr>
          <p:cNvPr id="5" name="Content Placeholder 4" descr="Text&#10;&#10;Description automatically generated">
            <a:extLst>
              <a:ext uri="{FF2B5EF4-FFF2-40B4-BE49-F238E27FC236}">
                <a16:creationId xmlns:a16="http://schemas.microsoft.com/office/drawing/2014/main" id="{E8DFB134-F831-1F98-FDEF-CC15D0DE5BC3}"/>
              </a:ext>
            </a:extLst>
          </p:cNvPr>
          <p:cNvPicPr>
            <a:picLocks noChangeAspect="1"/>
          </p:cNvPicPr>
          <p:nvPr/>
        </p:nvPicPr>
        <p:blipFill>
          <a:blip r:embed="rId3"/>
          <a:stretch>
            <a:fillRect/>
          </a:stretch>
        </p:blipFill>
        <p:spPr>
          <a:xfrm>
            <a:off x="6210581" y="645106"/>
            <a:ext cx="4828365" cy="6092578"/>
          </a:xfrm>
          <a:prstGeom prst="rect">
            <a:avLst/>
          </a:prstGeom>
        </p:spPr>
      </p:pic>
    </p:spTree>
    <p:extLst>
      <p:ext uri="{BB962C8B-B14F-4D97-AF65-F5344CB8AC3E}">
        <p14:creationId xmlns:p14="http://schemas.microsoft.com/office/powerpoint/2010/main" val="156911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E5F6-8FD0-3ED9-7495-F1EF0AB17BCA}"/>
              </a:ext>
            </a:extLst>
          </p:cNvPr>
          <p:cNvSpPr>
            <a:spLocks noGrp="1"/>
          </p:cNvSpPr>
          <p:nvPr>
            <p:ph type="title"/>
          </p:nvPr>
        </p:nvSpPr>
        <p:spPr>
          <a:xfrm>
            <a:off x="1371600" y="685800"/>
            <a:ext cx="3282695" cy="1485900"/>
          </a:xfrm>
        </p:spPr>
        <p:txBody>
          <a:bodyPr>
            <a:normAutofit/>
          </a:bodyPr>
          <a:lstStyle/>
          <a:p>
            <a:r>
              <a:rPr lang="en-US" dirty="0"/>
              <a:t>Mach Header</a:t>
            </a:r>
          </a:p>
        </p:txBody>
      </p:sp>
      <p:sp>
        <p:nvSpPr>
          <p:cNvPr id="14" name="Content Placeholder 8">
            <a:extLst>
              <a:ext uri="{FF2B5EF4-FFF2-40B4-BE49-F238E27FC236}">
                <a16:creationId xmlns:a16="http://schemas.microsoft.com/office/drawing/2014/main" id="{85E4080A-D471-4129-04C7-660BB2E5D815}"/>
              </a:ext>
            </a:extLst>
          </p:cNvPr>
          <p:cNvSpPr>
            <a:spLocks noGrp="1"/>
          </p:cNvSpPr>
          <p:nvPr>
            <p:ph idx="1"/>
          </p:nvPr>
        </p:nvSpPr>
        <p:spPr>
          <a:xfrm>
            <a:off x="1371600" y="2286000"/>
            <a:ext cx="3282694" cy="3581400"/>
          </a:xfrm>
        </p:spPr>
        <p:txBody>
          <a:bodyPr>
            <a:normAutofit fontScale="77500" lnSpcReduction="20000"/>
          </a:bodyPr>
          <a:lstStyle/>
          <a:p>
            <a:r>
              <a:rPr lang="en-US" dirty="0"/>
              <a:t>Fixed size beginning with a magic number</a:t>
            </a:r>
          </a:p>
          <a:p>
            <a:r>
              <a:rPr lang="en-US" dirty="0"/>
              <a:t>Contains arch info</a:t>
            </a:r>
          </a:p>
          <a:p>
            <a:r>
              <a:rPr lang="en-US" dirty="0"/>
              <a:t>File type</a:t>
            </a:r>
          </a:p>
          <a:p>
            <a:r>
              <a:rPr lang="en-US" dirty="0"/>
              <a:t>Contains number of load commands that follow and how large the entire list is</a:t>
            </a:r>
          </a:p>
          <a:p>
            <a:pPr lvl="1"/>
            <a:r>
              <a:rPr lang="en-US" dirty="0"/>
              <a:t>Load commands can be of variable size</a:t>
            </a:r>
          </a:p>
          <a:p>
            <a:r>
              <a:rPr lang="en-US" dirty="0"/>
              <a:t>Flags</a:t>
            </a:r>
          </a:p>
          <a:p>
            <a:pPr lvl="1"/>
            <a:r>
              <a:rPr lang="en-US" dirty="0"/>
              <a:t>MH_NOUNDEFS, MH_PIE, MH_HAS_OBJC, MH_DYDLD_LINK, MH_TWOLEVEL</a:t>
            </a:r>
          </a:p>
          <a:p>
            <a:endParaRPr lang="en-US" dirty="0"/>
          </a:p>
        </p:txBody>
      </p:sp>
      <p:pic>
        <p:nvPicPr>
          <p:cNvPr id="5" name="Content Placeholder 4" descr="Text&#10;&#10;Description automatically generated">
            <a:extLst>
              <a:ext uri="{FF2B5EF4-FFF2-40B4-BE49-F238E27FC236}">
                <a16:creationId xmlns:a16="http://schemas.microsoft.com/office/drawing/2014/main" id="{CBB21D9E-E805-0E3C-E988-8E07685580A2}"/>
              </a:ext>
            </a:extLst>
          </p:cNvPr>
          <p:cNvPicPr>
            <a:picLocks noChangeAspect="1"/>
          </p:cNvPicPr>
          <p:nvPr/>
        </p:nvPicPr>
        <p:blipFill>
          <a:blip r:embed="rId3"/>
          <a:stretch>
            <a:fillRect/>
          </a:stretch>
        </p:blipFill>
        <p:spPr>
          <a:xfrm>
            <a:off x="5777641" y="645106"/>
            <a:ext cx="5024716" cy="5247747"/>
          </a:xfrm>
          <a:prstGeom prst="rect">
            <a:avLst/>
          </a:prstGeom>
        </p:spPr>
      </p:pic>
    </p:spTree>
    <p:extLst>
      <p:ext uri="{BB962C8B-B14F-4D97-AF65-F5344CB8AC3E}">
        <p14:creationId xmlns:p14="http://schemas.microsoft.com/office/powerpoint/2010/main" val="110516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BDA3-3A0C-C58D-D265-AA5AC3924B80}"/>
              </a:ext>
            </a:extLst>
          </p:cNvPr>
          <p:cNvSpPr>
            <a:spLocks noGrp="1"/>
          </p:cNvSpPr>
          <p:nvPr>
            <p:ph type="title"/>
          </p:nvPr>
        </p:nvSpPr>
        <p:spPr>
          <a:xfrm>
            <a:off x="1371600" y="685800"/>
            <a:ext cx="7483642" cy="1485900"/>
          </a:xfrm>
        </p:spPr>
        <p:txBody>
          <a:bodyPr vert="horz" lIns="91440" tIns="45720" rIns="91440" bIns="45720" rtlCol="0">
            <a:normAutofit/>
          </a:bodyPr>
          <a:lstStyle/>
          <a:p>
            <a:r>
              <a:rPr lang="en-US" cap="all" dirty="0"/>
              <a:t>Mach File Types</a:t>
            </a:r>
          </a:p>
        </p:txBody>
      </p:sp>
      <p:sp>
        <p:nvSpPr>
          <p:cNvPr id="22" name="Content Placeholder 21">
            <a:extLst>
              <a:ext uri="{FF2B5EF4-FFF2-40B4-BE49-F238E27FC236}">
                <a16:creationId xmlns:a16="http://schemas.microsoft.com/office/drawing/2014/main" id="{C010C90A-9DED-1F6C-A6BD-E4B7DEBB2959}"/>
              </a:ext>
            </a:extLst>
          </p:cNvPr>
          <p:cNvSpPr>
            <a:spLocks noGrp="1"/>
          </p:cNvSpPr>
          <p:nvPr>
            <p:ph idx="1"/>
          </p:nvPr>
        </p:nvSpPr>
        <p:spPr>
          <a:xfrm>
            <a:off x="1371600" y="2286000"/>
            <a:ext cx="3282694" cy="3581400"/>
          </a:xfrm>
        </p:spPr>
        <p:txBody>
          <a:bodyPr>
            <a:normAutofit/>
          </a:bodyPr>
          <a:lstStyle/>
          <a:p>
            <a:endParaRPr lang="en-US"/>
          </a:p>
        </p:txBody>
      </p:sp>
      <p:pic>
        <p:nvPicPr>
          <p:cNvPr id="5" name="Content Placeholder 4" descr="Text&#10;&#10;Description automatically generated">
            <a:extLst>
              <a:ext uri="{FF2B5EF4-FFF2-40B4-BE49-F238E27FC236}">
                <a16:creationId xmlns:a16="http://schemas.microsoft.com/office/drawing/2014/main" id="{32A7E34E-D384-BF42-3F86-F32EDF955837}"/>
              </a:ext>
            </a:extLst>
          </p:cNvPr>
          <p:cNvPicPr>
            <a:picLocks noChangeAspect="1"/>
          </p:cNvPicPr>
          <p:nvPr/>
        </p:nvPicPr>
        <p:blipFill>
          <a:blip r:embed="rId3"/>
          <a:stretch>
            <a:fillRect/>
          </a:stretch>
        </p:blipFill>
        <p:spPr>
          <a:xfrm>
            <a:off x="1829042" y="1563888"/>
            <a:ext cx="8533915" cy="4608312"/>
          </a:xfrm>
          <a:prstGeom prst="rect">
            <a:avLst/>
          </a:prstGeom>
        </p:spPr>
      </p:pic>
    </p:spTree>
    <p:extLst>
      <p:ext uri="{BB962C8B-B14F-4D97-AF65-F5344CB8AC3E}">
        <p14:creationId xmlns:p14="http://schemas.microsoft.com/office/powerpoint/2010/main" val="439834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85FC-B1DA-5F92-D48C-F959287D57CC}"/>
              </a:ext>
            </a:extLst>
          </p:cNvPr>
          <p:cNvSpPr>
            <a:spLocks noGrp="1"/>
          </p:cNvSpPr>
          <p:nvPr>
            <p:ph type="title"/>
          </p:nvPr>
        </p:nvSpPr>
        <p:spPr/>
        <p:txBody>
          <a:bodyPr/>
          <a:lstStyle/>
          <a:p>
            <a:r>
              <a:rPr lang="en-US" dirty="0"/>
              <a:t>Mach-O File</a:t>
            </a:r>
          </a:p>
        </p:txBody>
      </p:sp>
      <p:sp>
        <p:nvSpPr>
          <p:cNvPr id="4" name="Rectangle 3">
            <a:extLst>
              <a:ext uri="{FF2B5EF4-FFF2-40B4-BE49-F238E27FC236}">
                <a16:creationId xmlns:a16="http://schemas.microsoft.com/office/drawing/2014/main" id="{489ADC2F-FEE8-7378-A352-FFBEDF204A6C}"/>
              </a:ext>
            </a:extLst>
          </p:cNvPr>
          <p:cNvSpPr/>
          <p:nvPr/>
        </p:nvSpPr>
        <p:spPr>
          <a:xfrm>
            <a:off x="1825265" y="1448123"/>
            <a:ext cx="2541722" cy="4888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0CFE6D6-FB20-91E8-D309-08F4A95D2774}"/>
              </a:ext>
            </a:extLst>
          </p:cNvPr>
          <p:cNvSpPr/>
          <p:nvPr/>
        </p:nvSpPr>
        <p:spPr>
          <a:xfrm>
            <a:off x="1825265" y="1448122"/>
            <a:ext cx="2541722" cy="2876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header</a:t>
            </a:r>
          </a:p>
        </p:txBody>
      </p:sp>
      <p:sp>
        <p:nvSpPr>
          <p:cNvPr id="6" name="Rectangle 5">
            <a:extLst>
              <a:ext uri="{FF2B5EF4-FFF2-40B4-BE49-F238E27FC236}">
                <a16:creationId xmlns:a16="http://schemas.microsoft.com/office/drawing/2014/main" id="{169E8B26-0359-FE58-C522-7B820FA1F3EB}"/>
              </a:ext>
            </a:extLst>
          </p:cNvPr>
          <p:cNvSpPr/>
          <p:nvPr/>
        </p:nvSpPr>
        <p:spPr>
          <a:xfrm>
            <a:off x="1825265" y="1740170"/>
            <a:ext cx="2541722" cy="28768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arch 0</a:t>
            </a:r>
          </a:p>
        </p:txBody>
      </p:sp>
      <p:sp>
        <p:nvSpPr>
          <p:cNvPr id="8" name="Rectangle 7">
            <a:extLst>
              <a:ext uri="{FF2B5EF4-FFF2-40B4-BE49-F238E27FC236}">
                <a16:creationId xmlns:a16="http://schemas.microsoft.com/office/drawing/2014/main" id="{448C1582-DADB-9356-D0DB-26C3077BBAB9}"/>
              </a:ext>
            </a:extLst>
          </p:cNvPr>
          <p:cNvSpPr/>
          <p:nvPr/>
        </p:nvSpPr>
        <p:spPr>
          <a:xfrm>
            <a:off x="1825265" y="2027856"/>
            <a:ext cx="2541722" cy="28768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arch 1</a:t>
            </a:r>
          </a:p>
        </p:txBody>
      </p:sp>
      <p:sp>
        <p:nvSpPr>
          <p:cNvPr id="9" name="Rectangle 8">
            <a:extLst>
              <a:ext uri="{FF2B5EF4-FFF2-40B4-BE49-F238E27FC236}">
                <a16:creationId xmlns:a16="http://schemas.microsoft.com/office/drawing/2014/main" id="{B93DD29E-FC46-D422-B456-7FFB81A3DD24}"/>
              </a:ext>
            </a:extLst>
          </p:cNvPr>
          <p:cNvSpPr/>
          <p:nvPr/>
        </p:nvSpPr>
        <p:spPr>
          <a:xfrm>
            <a:off x="1825265" y="2315543"/>
            <a:ext cx="2541722" cy="202398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Mach-O Object arch 0</a:t>
            </a:r>
          </a:p>
        </p:txBody>
      </p:sp>
      <p:sp>
        <p:nvSpPr>
          <p:cNvPr id="13" name="Rectangle 12">
            <a:extLst>
              <a:ext uri="{FF2B5EF4-FFF2-40B4-BE49-F238E27FC236}">
                <a16:creationId xmlns:a16="http://schemas.microsoft.com/office/drawing/2014/main" id="{87646558-8347-7603-6EE2-AE6A6D012206}"/>
              </a:ext>
            </a:extLst>
          </p:cNvPr>
          <p:cNvSpPr/>
          <p:nvPr/>
        </p:nvSpPr>
        <p:spPr>
          <a:xfrm>
            <a:off x="1825265" y="4312886"/>
            <a:ext cx="2541722" cy="202398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Mach-O Object arch 1</a:t>
            </a:r>
          </a:p>
        </p:txBody>
      </p:sp>
      <p:cxnSp>
        <p:nvCxnSpPr>
          <p:cNvPr id="28" name="Elbow Connector 27">
            <a:extLst>
              <a:ext uri="{FF2B5EF4-FFF2-40B4-BE49-F238E27FC236}">
                <a16:creationId xmlns:a16="http://schemas.microsoft.com/office/drawing/2014/main" id="{75BF1AE0-0362-08F1-32E7-D8D2F7C43E47}"/>
              </a:ext>
            </a:extLst>
          </p:cNvPr>
          <p:cNvCxnSpPr>
            <a:cxnSpLocks/>
          </p:cNvCxnSpPr>
          <p:nvPr/>
        </p:nvCxnSpPr>
        <p:spPr>
          <a:xfrm rot="5400000">
            <a:off x="1422439" y="1912716"/>
            <a:ext cx="415354" cy="390300"/>
          </a:xfrm>
          <a:prstGeom prst="bentConnector3">
            <a:avLst>
              <a:gd name="adj1" fmla="val -209"/>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7600557-5D6D-51DC-D304-897998F772D5}"/>
              </a:ext>
            </a:extLst>
          </p:cNvPr>
          <p:cNvCxnSpPr>
            <a:cxnSpLocks/>
          </p:cNvCxnSpPr>
          <p:nvPr/>
        </p:nvCxnSpPr>
        <p:spPr>
          <a:xfrm>
            <a:off x="1434966" y="2315543"/>
            <a:ext cx="3902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80DD71BA-FC74-BDE5-6DFA-6D9B0448F035}"/>
              </a:ext>
            </a:extLst>
          </p:cNvPr>
          <p:cNvCxnSpPr>
            <a:cxnSpLocks/>
          </p:cNvCxnSpPr>
          <p:nvPr/>
        </p:nvCxnSpPr>
        <p:spPr>
          <a:xfrm rot="5400000">
            <a:off x="522222" y="3012283"/>
            <a:ext cx="2152424" cy="453668"/>
          </a:xfrm>
          <a:prstGeom prst="bentConnector3">
            <a:avLst>
              <a:gd name="adj1" fmla="val 1555"/>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9E6169B-F90E-02A4-6341-D6AE504F244E}"/>
              </a:ext>
            </a:extLst>
          </p:cNvPr>
          <p:cNvCxnSpPr>
            <a:cxnSpLocks/>
          </p:cNvCxnSpPr>
          <p:nvPr/>
        </p:nvCxnSpPr>
        <p:spPr>
          <a:xfrm>
            <a:off x="1371600" y="4312886"/>
            <a:ext cx="453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CFFC749-100C-806E-7E0A-2AAE187F1640}"/>
              </a:ext>
            </a:extLst>
          </p:cNvPr>
          <p:cNvSpPr/>
          <p:nvPr/>
        </p:nvSpPr>
        <p:spPr>
          <a:xfrm>
            <a:off x="7271563" y="1448122"/>
            <a:ext cx="2261937" cy="4888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3AABC02-9408-8417-6945-90F9A8AE5086}"/>
              </a:ext>
            </a:extLst>
          </p:cNvPr>
          <p:cNvCxnSpPr>
            <a:cxnSpLocks/>
          </p:cNvCxnSpPr>
          <p:nvPr/>
        </p:nvCxnSpPr>
        <p:spPr>
          <a:xfrm>
            <a:off x="4366987" y="4339525"/>
            <a:ext cx="2904576" cy="1997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0FB26C-CB18-EE39-1B39-D5B798141143}"/>
              </a:ext>
            </a:extLst>
          </p:cNvPr>
          <p:cNvCxnSpPr/>
          <p:nvPr/>
        </p:nvCxnSpPr>
        <p:spPr>
          <a:xfrm flipV="1">
            <a:off x="4366987" y="1448122"/>
            <a:ext cx="2904576" cy="867421"/>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0B4B8A2-547D-E4C2-50E7-ECC2F58D1D4B}"/>
              </a:ext>
            </a:extLst>
          </p:cNvPr>
          <p:cNvSpPr/>
          <p:nvPr/>
        </p:nvSpPr>
        <p:spPr>
          <a:xfrm>
            <a:off x="7271560" y="1448054"/>
            <a:ext cx="2261937" cy="2876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mach</a:t>
            </a:r>
            <a:r>
              <a:rPr lang="en-US" dirty="0"/>
              <a:t> header</a:t>
            </a:r>
          </a:p>
        </p:txBody>
      </p:sp>
      <p:sp>
        <p:nvSpPr>
          <p:cNvPr id="33" name="Rectangle 32">
            <a:extLst>
              <a:ext uri="{FF2B5EF4-FFF2-40B4-BE49-F238E27FC236}">
                <a16:creationId xmlns:a16="http://schemas.microsoft.com/office/drawing/2014/main" id="{40D6939E-0F89-3B51-3D4E-573A4DC2E3D2}"/>
              </a:ext>
            </a:extLst>
          </p:cNvPr>
          <p:cNvSpPr/>
          <p:nvPr/>
        </p:nvSpPr>
        <p:spPr>
          <a:xfrm>
            <a:off x="7271557" y="1735741"/>
            <a:ext cx="2261940" cy="86742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commands</a:t>
            </a:r>
          </a:p>
        </p:txBody>
      </p:sp>
      <p:cxnSp>
        <p:nvCxnSpPr>
          <p:cNvPr id="35" name="Straight Connector 34">
            <a:extLst>
              <a:ext uri="{FF2B5EF4-FFF2-40B4-BE49-F238E27FC236}">
                <a16:creationId xmlns:a16="http://schemas.microsoft.com/office/drawing/2014/main" id="{82411831-14F6-3D9E-FBF0-764132576C16}"/>
              </a:ext>
            </a:extLst>
          </p:cNvPr>
          <p:cNvCxnSpPr>
            <a:cxnSpLocks/>
          </p:cNvCxnSpPr>
          <p:nvPr/>
        </p:nvCxnSpPr>
        <p:spPr>
          <a:xfrm>
            <a:off x="9753600" y="1735741"/>
            <a:ext cx="0" cy="689736"/>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932A9CFE-0F3D-E457-D190-F2EB3F66B8D3}"/>
              </a:ext>
            </a:extLst>
          </p:cNvPr>
          <p:cNvSpPr txBox="1"/>
          <p:nvPr/>
        </p:nvSpPr>
        <p:spPr>
          <a:xfrm>
            <a:off x="9760670" y="1969837"/>
            <a:ext cx="1432230" cy="369332"/>
          </a:xfrm>
          <a:prstGeom prst="rect">
            <a:avLst/>
          </a:prstGeom>
          <a:noFill/>
        </p:spPr>
        <p:txBody>
          <a:bodyPr wrap="square" rtlCol="0">
            <a:spAutoFit/>
          </a:bodyPr>
          <a:lstStyle/>
          <a:p>
            <a:r>
              <a:rPr lang="en-US" dirty="0" err="1"/>
              <a:t>sizeofcmds</a:t>
            </a:r>
            <a:endParaRPr lang="en-US" dirty="0"/>
          </a:p>
        </p:txBody>
      </p:sp>
      <p:sp>
        <p:nvSpPr>
          <p:cNvPr id="40" name="Rectangle 39">
            <a:extLst>
              <a:ext uri="{FF2B5EF4-FFF2-40B4-BE49-F238E27FC236}">
                <a16:creationId xmlns:a16="http://schemas.microsoft.com/office/drawing/2014/main" id="{CF50FDEE-7D6F-C832-D7B7-CA307CB48072}"/>
              </a:ext>
            </a:extLst>
          </p:cNvPr>
          <p:cNvSpPr/>
          <p:nvPr/>
        </p:nvSpPr>
        <p:spPr>
          <a:xfrm>
            <a:off x="7271557" y="2540320"/>
            <a:ext cx="2261940" cy="990271"/>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__TEXT</a:t>
            </a:r>
          </a:p>
        </p:txBody>
      </p:sp>
      <p:sp>
        <p:nvSpPr>
          <p:cNvPr id="42" name="Rectangle 41">
            <a:extLst>
              <a:ext uri="{FF2B5EF4-FFF2-40B4-BE49-F238E27FC236}">
                <a16:creationId xmlns:a16="http://schemas.microsoft.com/office/drawing/2014/main" id="{2B6136F4-4DFD-11BB-A77A-62F49E57811E}"/>
              </a:ext>
            </a:extLst>
          </p:cNvPr>
          <p:cNvSpPr/>
          <p:nvPr/>
        </p:nvSpPr>
        <p:spPr>
          <a:xfrm>
            <a:off x="7271557" y="3463229"/>
            <a:ext cx="2261940" cy="990271"/>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__DATA</a:t>
            </a:r>
          </a:p>
        </p:txBody>
      </p:sp>
      <p:sp>
        <p:nvSpPr>
          <p:cNvPr id="44" name="Rectangle 43">
            <a:extLst>
              <a:ext uri="{FF2B5EF4-FFF2-40B4-BE49-F238E27FC236}">
                <a16:creationId xmlns:a16="http://schemas.microsoft.com/office/drawing/2014/main" id="{ECC75AAD-0B05-6C4F-2CF2-ED217F07AF2F}"/>
              </a:ext>
            </a:extLst>
          </p:cNvPr>
          <p:cNvSpPr/>
          <p:nvPr/>
        </p:nvSpPr>
        <p:spPr>
          <a:xfrm>
            <a:off x="7271557" y="4390660"/>
            <a:ext cx="2261940" cy="64432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__DATA_CONST</a:t>
            </a:r>
          </a:p>
        </p:txBody>
      </p:sp>
      <p:sp>
        <p:nvSpPr>
          <p:cNvPr id="46" name="Rectangle 45">
            <a:extLst>
              <a:ext uri="{FF2B5EF4-FFF2-40B4-BE49-F238E27FC236}">
                <a16:creationId xmlns:a16="http://schemas.microsoft.com/office/drawing/2014/main" id="{D2F06BA8-CBFA-2391-F0B6-1549307C1F32}"/>
              </a:ext>
            </a:extLst>
          </p:cNvPr>
          <p:cNvSpPr/>
          <p:nvPr/>
        </p:nvSpPr>
        <p:spPr>
          <a:xfrm>
            <a:off x="7271557" y="5034988"/>
            <a:ext cx="2261940" cy="130187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__LINKEDIT</a:t>
            </a:r>
          </a:p>
        </p:txBody>
      </p:sp>
      <p:cxnSp>
        <p:nvCxnSpPr>
          <p:cNvPr id="47" name="Straight Connector 46">
            <a:extLst>
              <a:ext uri="{FF2B5EF4-FFF2-40B4-BE49-F238E27FC236}">
                <a16:creationId xmlns:a16="http://schemas.microsoft.com/office/drawing/2014/main" id="{545F966C-8017-7C6C-20B9-1CD3E03C9A98}"/>
              </a:ext>
            </a:extLst>
          </p:cNvPr>
          <p:cNvCxnSpPr>
            <a:cxnSpLocks/>
          </p:cNvCxnSpPr>
          <p:nvPr/>
        </p:nvCxnSpPr>
        <p:spPr>
          <a:xfrm>
            <a:off x="9760670" y="2603161"/>
            <a:ext cx="0" cy="825839"/>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53F4C58-4FCB-E0CD-7D1E-B73420791542}"/>
              </a:ext>
            </a:extLst>
          </p:cNvPr>
          <p:cNvCxnSpPr>
            <a:cxnSpLocks/>
          </p:cNvCxnSpPr>
          <p:nvPr/>
        </p:nvCxnSpPr>
        <p:spPr>
          <a:xfrm>
            <a:off x="9760669" y="3475418"/>
            <a:ext cx="1" cy="915242"/>
          </a:xfrm>
          <a:prstGeom prst="line">
            <a:avLst/>
          </a:prstGeom>
          <a:ln w="28575"/>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A76170C-0499-8A1B-D32B-5C0711D064AF}"/>
              </a:ext>
            </a:extLst>
          </p:cNvPr>
          <p:cNvCxnSpPr>
            <a:cxnSpLocks/>
          </p:cNvCxnSpPr>
          <p:nvPr/>
        </p:nvCxnSpPr>
        <p:spPr>
          <a:xfrm>
            <a:off x="9760670" y="4453500"/>
            <a:ext cx="0" cy="581488"/>
          </a:xfrm>
          <a:prstGeom prst="line">
            <a:avLst/>
          </a:prstGeom>
          <a:ln w="28575"/>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BA54F3EB-B7C3-9B38-70BC-3F5856000177}"/>
              </a:ext>
            </a:extLst>
          </p:cNvPr>
          <p:cNvCxnSpPr>
            <a:cxnSpLocks/>
          </p:cNvCxnSpPr>
          <p:nvPr/>
        </p:nvCxnSpPr>
        <p:spPr>
          <a:xfrm>
            <a:off x="9753600" y="5097828"/>
            <a:ext cx="0" cy="1239039"/>
          </a:xfrm>
          <a:prstGeom prst="line">
            <a:avLst/>
          </a:prstGeom>
          <a:ln w="28575"/>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0FA3B8FE-7250-7668-C85D-1FC0DE343400}"/>
              </a:ext>
            </a:extLst>
          </p:cNvPr>
          <p:cNvSpPr txBox="1"/>
          <p:nvPr/>
        </p:nvSpPr>
        <p:spPr>
          <a:xfrm>
            <a:off x="10173324" y="3748373"/>
            <a:ext cx="1239309" cy="369332"/>
          </a:xfrm>
          <a:prstGeom prst="rect">
            <a:avLst/>
          </a:prstGeom>
          <a:noFill/>
        </p:spPr>
        <p:txBody>
          <a:bodyPr wrap="square" rtlCol="0">
            <a:spAutoFit/>
          </a:bodyPr>
          <a:lstStyle/>
          <a:p>
            <a:r>
              <a:rPr lang="en-US" dirty="0"/>
              <a:t>? </a:t>
            </a:r>
          </a:p>
        </p:txBody>
      </p:sp>
      <p:cxnSp>
        <p:nvCxnSpPr>
          <p:cNvPr id="66" name="Straight Connector 65">
            <a:extLst>
              <a:ext uri="{FF2B5EF4-FFF2-40B4-BE49-F238E27FC236}">
                <a16:creationId xmlns:a16="http://schemas.microsoft.com/office/drawing/2014/main" id="{3CD7019C-B8C8-EE93-8FAD-DE2FA69E1AA9}"/>
              </a:ext>
            </a:extLst>
          </p:cNvPr>
          <p:cNvCxnSpPr>
            <a:cxnSpLocks/>
          </p:cNvCxnSpPr>
          <p:nvPr/>
        </p:nvCxnSpPr>
        <p:spPr>
          <a:xfrm>
            <a:off x="9760670" y="3530591"/>
            <a:ext cx="0" cy="860069"/>
          </a:xfrm>
          <a:prstGeom prst="line">
            <a:avLst/>
          </a:prstGeom>
          <a:ln w="28575"/>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224EE88D-0CA4-2679-7E53-A47E506D0F95}"/>
              </a:ext>
            </a:extLst>
          </p:cNvPr>
          <p:cNvSpPr txBox="1"/>
          <p:nvPr/>
        </p:nvSpPr>
        <p:spPr>
          <a:xfrm>
            <a:off x="10173325" y="2963056"/>
            <a:ext cx="1239312" cy="369332"/>
          </a:xfrm>
          <a:prstGeom prst="rect">
            <a:avLst/>
          </a:prstGeom>
          <a:noFill/>
        </p:spPr>
        <p:txBody>
          <a:bodyPr wrap="square" rtlCol="0">
            <a:spAutoFit/>
          </a:bodyPr>
          <a:lstStyle/>
          <a:p>
            <a:r>
              <a:rPr lang="en-US" dirty="0"/>
              <a:t>? </a:t>
            </a:r>
          </a:p>
        </p:txBody>
      </p:sp>
      <p:sp>
        <p:nvSpPr>
          <p:cNvPr id="70" name="TextBox 69">
            <a:extLst>
              <a:ext uri="{FF2B5EF4-FFF2-40B4-BE49-F238E27FC236}">
                <a16:creationId xmlns:a16="http://schemas.microsoft.com/office/drawing/2014/main" id="{79A64AB4-9B3A-5A29-7054-11DE20A3E8CA}"/>
              </a:ext>
            </a:extLst>
          </p:cNvPr>
          <p:cNvSpPr txBox="1"/>
          <p:nvPr/>
        </p:nvSpPr>
        <p:spPr>
          <a:xfrm>
            <a:off x="10173324" y="4665577"/>
            <a:ext cx="1239306" cy="369332"/>
          </a:xfrm>
          <a:prstGeom prst="rect">
            <a:avLst/>
          </a:prstGeom>
          <a:noFill/>
        </p:spPr>
        <p:txBody>
          <a:bodyPr wrap="square" rtlCol="0">
            <a:spAutoFit/>
          </a:bodyPr>
          <a:lstStyle/>
          <a:p>
            <a:r>
              <a:rPr lang="en-US" dirty="0"/>
              <a:t>? </a:t>
            </a:r>
          </a:p>
        </p:txBody>
      </p:sp>
      <p:sp>
        <p:nvSpPr>
          <p:cNvPr id="72" name="TextBox 71">
            <a:extLst>
              <a:ext uri="{FF2B5EF4-FFF2-40B4-BE49-F238E27FC236}">
                <a16:creationId xmlns:a16="http://schemas.microsoft.com/office/drawing/2014/main" id="{BABD384F-3F64-EDAB-1646-5089CFB3D220}"/>
              </a:ext>
            </a:extLst>
          </p:cNvPr>
          <p:cNvSpPr txBox="1"/>
          <p:nvPr/>
        </p:nvSpPr>
        <p:spPr>
          <a:xfrm>
            <a:off x="10173323" y="5817959"/>
            <a:ext cx="1239300" cy="369332"/>
          </a:xfrm>
          <a:prstGeom prst="rect">
            <a:avLst/>
          </a:prstGeom>
          <a:noFill/>
        </p:spPr>
        <p:txBody>
          <a:bodyPr wrap="square" rtlCol="0">
            <a:spAutoFit/>
          </a:bodyPr>
          <a:lstStyle/>
          <a:p>
            <a:r>
              <a:rPr lang="en-US" dirty="0"/>
              <a:t>? </a:t>
            </a:r>
          </a:p>
        </p:txBody>
      </p:sp>
      <p:cxnSp>
        <p:nvCxnSpPr>
          <p:cNvPr id="74" name="Elbow Connector 73">
            <a:extLst>
              <a:ext uri="{FF2B5EF4-FFF2-40B4-BE49-F238E27FC236}">
                <a16:creationId xmlns:a16="http://schemas.microsoft.com/office/drawing/2014/main" id="{CD7546DF-339F-273C-DE58-E6D2EBE91C37}"/>
              </a:ext>
            </a:extLst>
          </p:cNvPr>
          <p:cNvCxnSpPr>
            <a:stCxn id="32" idx="3"/>
            <a:endCxn id="38" idx="0"/>
          </p:cNvCxnSpPr>
          <p:nvPr/>
        </p:nvCxnSpPr>
        <p:spPr>
          <a:xfrm>
            <a:off x="9533497" y="1591898"/>
            <a:ext cx="943288" cy="3779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67B19F77-5D18-98EA-F847-3E3360D81F4A}"/>
              </a:ext>
            </a:extLst>
          </p:cNvPr>
          <p:cNvSpPr/>
          <p:nvPr/>
        </p:nvSpPr>
        <p:spPr>
          <a:xfrm>
            <a:off x="7271557" y="2890780"/>
            <a:ext cx="2261940" cy="248848"/>
          </a:xfrm>
          <a:prstGeom prst="rect">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__text</a:t>
            </a:r>
          </a:p>
        </p:txBody>
      </p:sp>
      <p:sp>
        <p:nvSpPr>
          <p:cNvPr id="77" name="Rectangle 76">
            <a:extLst>
              <a:ext uri="{FF2B5EF4-FFF2-40B4-BE49-F238E27FC236}">
                <a16:creationId xmlns:a16="http://schemas.microsoft.com/office/drawing/2014/main" id="{64481C84-BF40-4371-D7AD-C13D1951A785}"/>
              </a:ext>
            </a:extLst>
          </p:cNvPr>
          <p:cNvSpPr/>
          <p:nvPr/>
        </p:nvSpPr>
        <p:spPr>
          <a:xfrm>
            <a:off x="7271557" y="3139627"/>
            <a:ext cx="2261940" cy="332477"/>
          </a:xfrm>
          <a:prstGeom prst="rect">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__stubs</a:t>
            </a:r>
          </a:p>
        </p:txBody>
      </p:sp>
      <p:sp>
        <p:nvSpPr>
          <p:cNvPr id="79" name="Rectangle 78">
            <a:extLst>
              <a:ext uri="{FF2B5EF4-FFF2-40B4-BE49-F238E27FC236}">
                <a16:creationId xmlns:a16="http://schemas.microsoft.com/office/drawing/2014/main" id="{5E5A99EF-6932-57DD-F22C-75843EEB6A51}"/>
              </a:ext>
            </a:extLst>
          </p:cNvPr>
          <p:cNvSpPr/>
          <p:nvPr/>
        </p:nvSpPr>
        <p:spPr>
          <a:xfrm>
            <a:off x="7271557" y="3796632"/>
            <a:ext cx="2261940" cy="399049"/>
          </a:xfrm>
          <a:prstGeom prst="rect">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__data</a:t>
            </a:r>
          </a:p>
        </p:txBody>
      </p:sp>
      <p:sp>
        <p:nvSpPr>
          <p:cNvPr id="81" name="Rectangle 80">
            <a:extLst>
              <a:ext uri="{FF2B5EF4-FFF2-40B4-BE49-F238E27FC236}">
                <a16:creationId xmlns:a16="http://schemas.microsoft.com/office/drawing/2014/main" id="{513F86AB-1ACC-2A56-72D7-89D7A2AE0638}"/>
              </a:ext>
            </a:extLst>
          </p:cNvPr>
          <p:cNvSpPr/>
          <p:nvPr/>
        </p:nvSpPr>
        <p:spPr>
          <a:xfrm>
            <a:off x="7271554" y="4194314"/>
            <a:ext cx="2261940" cy="248848"/>
          </a:xfrm>
          <a:prstGeom prst="rect">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__</a:t>
            </a:r>
            <a:r>
              <a:rPr lang="en-US" dirty="0" err="1"/>
              <a:t>bss</a:t>
            </a:r>
            <a:endParaRPr lang="en-US" dirty="0"/>
          </a:p>
        </p:txBody>
      </p:sp>
    </p:spTree>
    <p:extLst>
      <p:ext uri="{BB962C8B-B14F-4D97-AF65-F5344CB8AC3E}">
        <p14:creationId xmlns:p14="http://schemas.microsoft.com/office/powerpoint/2010/main" val="1901537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BF5A-11F0-EA80-A4A5-034CB6B22F4D}"/>
              </a:ext>
            </a:extLst>
          </p:cNvPr>
          <p:cNvSpPr>
            <a:spLocks noGrp="1"/>
          </p:cNvSpPr>
          <p:nvPr>
            <p:ph type="title"/>
          </p:nvPr>
        </p:nvSpPr>
        <p:spPr>
          <a:xfrm>
            <a:off x="881744" y="631372"/>
            <a:ext cx="3135086" cy="5606142"/>
          </a:xfrm>
        </p:spPr>
        <p:txBody>
          <a:bodyPr>
            <a:normAutofit/>
          </a:bodyPr>
          <a:lstStyle/>
          <a:p>
            <a:r>
              <a:rPr lang="en-US" dirty="0"/>
              <a:t>Load Commands</a:t>
            </a:r>
          </a:p>
        </p:txBody>
      </p:sp>
      <p:sp>
        <p:nvSpPr>
          <p:cNvPr id="10" name="Rectangle 9">
            <a:extLst>
              <a:ext uri="{FF2B5EF4-FFF2-40B4-BE49-F238E27FC236}">
                <a16:creationId xmlns:a16="http://schemas.microsoft.com/office/drawing/2014/main" id="{597649B1-EA54-4416-AAFC-FF408060C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2">
            <a:extLst>
              <a:ext uri="{FF2B5EF4-FFF2-40B4-BE49-F238E27FC236}">
                <a16:creationId xmlns:a16="http://schemas.microsoft.com/office/drawing/2014/main" id="{FD885944-CAE0-0885-ED1B-7EBB920A476E}"/>
              </a:ext>
            </a:extLst>
          </p:cNvPr>
          <p:cNvSpPr>
            <a:spLocks noGrp="1"/>
          </p:cNvSpPr>
          <p:nvPr>
            <p:ph idx="1"/>
          </p:nvPr>
        </p:nvSpPr>
        <p:spPr>
          <a:xfrm>
            <a:off x="4741595" y="631371"/>
            <a:ext cx="6797262" cy="3744685"/>
          </a:xfrm>
        </p:spPr>
        <p:txBody>
          <a:bodyPr>
            <a:normAutofit/>
          </a:bodyPr>
          <a:lstStyle/>
          <a:p>
            <a:r>
              <a:rPr lang="en-US" dirty="0"/>
              <a:t>Load commands define the segments and sections of the object</a:t>
            </a:r>
          </a:p>
          <a:p>
            <a:r>
              <a:rPr lang="en-US" dirty="0"/>
              <a:t>Load commands can also provide extra information or commands to programs like the loader and </a:t>
            </a:r>
            <a:r>
              <a:rPr lang="en-US" dirty="0" err="1"/>
              <a:t>dyld</a:t>
            </a:r>
            <a:endParaRPr lang="en-US" dirty="0"/>
          </a:p>
          <a:p>
            <a:pPr lvl="1"/>
            <a:r>
              <a:rPr lang="en-US" dirty="0"/>
              <a:t>For example, a command telling </a:t>
            </a:r>
            <a:r>
              <a:rPr lang="en-US" dirty="0" err="1"/>
              <a:t>dyld</a:t>
            </a:r>
            <a:r>
              <a:rPr lang="en-US" dirty="0"/>
              <a:t> to load a dynamic library</a:t>
            </a:r>
          </a:p>
          <a:p>
            <a:r>
              <a:rPr lang="en-US" dirty="0"/>
              <a:t>Load commands are variable in size and structure</a:t>
            </a:r>
          </a:p>
          <a:p>
            <a:r>
              <a:rPr lang="en-US" dirty="0"/>
              <a:t>Each load command starts with a command type and then the size of the command</a:t>
            </a:r>
          </a:p>
        </p:txBody>
      </p:sp>
      <p:pic>
        <p:nvPicPr>
          <p:cNvPr id="5" name="Picture 4" descr="Text&#10;&#10;Description automatically generated">
            <a:extLst>
              <a:ext uri="{FF2B5EF4-FFF2-40B4-BE49-F238E27FC236}">
                <a16:creationId xmlns:a16="http://schemas.microsoft.com/office/drawing/2014/main" id="{E0951100-705D-45F9-82CC-8791B1B91692}"/>
              </a:ext>
            </a:extLst>
          </p:cNvPr>
          <p:cNvPicPr>
            <a:picLocks noChangeAspect="1"/>
          </p:cNvPicPr>
          <p:nvPr/>
        </p:nvPicPr>
        <p:blipFill>
          <a:blip r:embed="rId3"/>
          <a:stretch>
            <a:fillRect/>
          </a:stretch>
        </p:blipFill>
        <p:spPr>
          <a:xfrm>
            <a:off x="4741595" y="4871571"/>
            <a:ext cx="6797262" cy="1044600"/>
          </a:xfrm>
          <a:prstGeom prst="rect">
            <a:avLst/>
          </a:prstGeom>
        </p:spPr>
      </p:pic>
    </p:spTree>
    <p:extLst>
      <p:ext uri="{BB962C8B-B14F-4D97-AF65-F5344CB8AC3E}">
        <p14:creationId xmlns:p14="http://schemas.microsoft.com/office/powerpoint/2010/main" val="2864068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715B-F1A8-5FE4-ED8B-A4BF307F286F}"/>
              </a:ext>
            </a:extLst>
          </p:cNvPr>
          <p:cNvSpPr>
            <a:spLocks noGrp="1"/>
          </p:cNvSpPr>
          <p:nvPr>
            <p:ph type="title"/>
          </p:nvPr>
        </p:nvSpPr>
        <p:spPr>
          <a:xfrm>
            <a:off x="1371600" y="685800"/>
            <a:ext cx="3282695" cy="1485900"/>
          </a:xfrm>
        </p:spPr>
        <p:txBody>
          <a:bodyPr vert="horz" lIns="91440" tIns="45720" rIns="91440" bIns="45720" rtlCol="0">
            <a:normAutofit/>
          </a:bodyPr>
          <a:lstStyle/>
          <a:p>
            <a:r>
              <a:rPr lang="en-US" sz="2800" cap="all"/>
              <a:t>LC_SEGMENT[_64]</a:t>
            </a:r>
          </a:p>
        </p:txBody>
      </p:sp>
      <p:sp>
        <p:nvSpPr>
          <p:cNvPr id="27" name="Content Placeholder 26">
            <a:extLst>
              <a:ext uri="{FF2B5EF4-FFF2-40B4-BE49-F238E27FC236}">
                <a16:creationId xmlns:a16="http://schemas.microsoft.com/office/drawing/2014/main" id="{4616D63B-03D8-13F0-BEBA-1E47A733A2E9}"/>
              </a:ext>
            </a:extLst>
          </p:cNvPr>
          <p:cNvSpPr>
            <a:spLocks noGrp="1"/>
          </p:cNvSpPr>
          <p:nvPr>
            <p:ph idx="1"/>
          </p:nvPr>
        </p:nvSpPr>
        <p:spPr>
          <a:xfrm>
            <a:off x="1371600" y="1434906"/>
            <a:ext cx="3282694" cy="5109294"/>
          </a:xfrm>
        </p:spPr>
        <p:txBody>
          <a:bodyPr>
            <a:normAutofit/>
          </a:bodyPr>
          <a:lstStyle/>
          <a:p>
            <a:r>
              <a:rPr lang="en-US" dirty="0"/>
              <a:t>The total mapped memory for this segment is </a:t>
            </a:r>
            <a:r>
              <a:rPr lang="en-US" dirty="0" err="1"/>
              <a:t>vmsize</a:t>
            </a:r>
            <a:endParaRPr lang="en-US" dirty="0"/>
          </a:p>
          <a:p>
            <a:r>
              <a:rPr lang="en-US" dirty="0"/>
              <a:t>Starting at </a:t>
            </a:r>
            <a:r>
              <a:rPr lang="en-US" dirty="0" err="1"/>
              <a:t>fileoff</a:t>
            </a:r>
            <a:r>
              <a:rPr lang="en-US" dirty="0"/>
              <a:t>, </a:t>
            </a:r>
            <a:r>
              <a:rPr lang="en-US" dirty="0" err="1"/>
              <a:t>filesize</a:t>
            </a:r>
            <a:r>
              <a:rPr lang="en-US" dirty="0"/>
              <a:t> bytes will be mapped to </a:t>
            </a:r>
            <a:r>
              <a:rPr lang="en-US" dirty="0" err="1"/>
              <a:t>vmaddr</a:t>
            </a:r>
            <a:endParaRPr lang="en-US" dirty="0"/>
          </a:p>
          <a:p>
            <a:pPr lvl="1"/>
            <a:r>
              <a:rPr lang="en-US" dirty="0" err="1"/>
              <a:t>vmaddr</a:t>
            </a:r>
            <a:r>
              <a:rPr lang="en-US" dirty="0"/>
              <a:t> is filled in when the Mach Object is in virtual memory</a:t>
            </a:r>
          </a:p>
          <a:p>
            <a:r>
              <a:rPr lang="en-US" dirty="0"/>
              <a:t>If </a:t>
            </a:r>
            <a:r>
              <a:rPr lang="en-US" dirty="0" err="1"/>
              <a:t>nsects</a:t>
            </a:r>
            <a:r>
              <a:rPr lang="en-US" dirty="0"/>
              <a:t> &gt; 0</a:t>
            </a:r>
          </a:p>
          <a:p>
            <a:pPr lvl="1"/>
            <a:r>
              <a:rPr lang="en-US" dirty="0"/>
              <a:t>There will be </a:t>
            </a:r>
            <a:r>
              <a:rPr lang="en-US" dirty="0" err="1"/>
              <a:t>nsects</a:t>
            </a:r>
            <a:r>
              <a:rPr lang="en-US" dirty="0"/>
              <a:t> section structs directly following this command</a:t>
            </a:r>
          </a:p>
          <a:p>
            <a:endParaRPr lang="en-US" dirty="0"/>
          </a:p>
        </p:txBody>
      </p:sp>
      <p:pic>
        <p:nvPicPr>
          <p:cNvPr id="5" name="Content Placeholder 4" descr="Text&#10;&#10;Description automatically generated">
            <a:extLst>
              <a:ext uri="{FF2B5EF4-FFF2-40B4-BE49-F238E27FC236}">
                <a16:creationId xmlns:a16="http://schemas.microsoft.com/office/drawing/2014/main" id="{C3375509-E057-49C4-51CE-FB7B27C35D0F}"/>
              </a:ext>
            </a:extLst>
          </p:cNvPr>
          <p:cNvPicPr>
            <a:picLocks noChangeAspect="1"/>
          </p:cNvPicPr>
          <p:nvPr/>
        </p:nvPicPr>
        <p:blipFill>
          <a:blip r:embed="rId3"/>
          <a:stretch>
            <a:fillRect/>
          </a:stretch>
        </p:blipFill>
        <p:spPr>
          <a:xfrm>
            <a:off x="5031467" y="1799701"/>
            <a:ext cx="6517065" cy="2938556"/>
          </a:xfrm>
          <a:prstGeom prst="rect">
            <a:avLst/>
          </a:prstGeom>
        </p:spPr>
      </p:pic>
    </p:spTree>
    <p:extLst>
      <p:ext uri="{BB962C8B-B14F-4D97-AF65-F5344CB8AC3E}">
        <p14:creationId xmlns:p14="http://schemas.microsoft.com/office/powerpoint/2010/main" val="3109853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7376F-12EC-A1DB-733F-829089511CB8}"/>
              </a:ext>
            </a:extLst>
          </p:cNvPr>
          <p:cNvSpPr>
            <a:spLocks noGrp="1"/>
          </p:cNvSpPr>
          <p:nvPr>
            <p:ph type="title"/>
          </p:nvPr>
        </p:nvSpPr>
        <p:spPr>
          <a:xfrm>
            <a:off x="1371600" y="685800"/>
            <a:ext cx="3282695" cy="1485900"/>
          </a:xfrm>
        </p:spPr>
        <p:txBody>
          <a:bodyPr>
            <a:normAutofit/>
          </a:bodyPr>
          <a:lstStyle/>
          <a:p>
            <a:r>
              <a:rPr lang="en-US" dirty="0"/>
              <a:t>section[_64]</a:t>
            </a:r>
          </a:p>
        </p:txBody>
      </p:sp>
      <p:sp>
        <p:nvSpPr>
          <p:cNvPr id="9" name="Content Placeholder 8">
            <a:extLst>
              <a:ext uri="{FF2B5EF4-FFF2-40B4-BE49-F238E27FC236}">
                <a16:creationId xmlns:a16="http://schemas.microsoft.com/office/drawing/2014/main" id="{66A8D183-817E-BA6A-E95B-3A845D558AF8}"/>
              </a:ext>
            </a:extLst>
          </p:cNvPr>
          <p:cNvSpPr>
            <a:spLocks noGrp="1"/>
          </p:cNvSpPr>
          <p:nvPr>
            <p:ph idx="1"/>
          </p:nvPr>
        </p:nvSpPr>
        <p:spPr>
          <a:xfrm>
            <a:off x="1371599" y="1868878"/>
            <a:ext cx="3524492" cy="2946190"/>
          </a:xfrm>
        </p:spPr>
        <p:txBody>
          <a:bodyPr>
            <a:normAutofit fontScale="92500" lnSpcReduction="10000"/>
          </a:bodyPr>
          <a:lstStyle/>
          <a:p>
            <a:r>
              <a:rPr lang="en-US" dirty="0"/>
              <a:t>Flags</a:t>
            </a:r>
          </a:p>
          <a:p>
            <a:pPr lvl="1"/>
            <a:r>
              <a:rPr lang="en-US" dirty="0"/>
              <a:t>8 least significant  bits determine section type</a:t>
            </a:r>
          </a:p>
          <a:p>
            <a:pPr lvl="2"/>
            <a:r>
              <a:rPr lang="en-US" dirty="0"/>
              <a:t>S_CSTRING_LITERALS</a:t>
            </a:r>
          </a:p>
          <a:p>
            <a:pPr lvl="1"/>
            <a:r>
              <a:rPr lang="en-US" dirty="0"/>
              <a:t>24 remaining bits determine attributes</a:t>
            </a:r>
          </a:p>
          <a:p>
            <a:pPr lvl="2"/>
            <a:r>
              <a:rPr lang="en-US" dirty="0"/>
              <a:t>S_ATTR_DEBUG</a:t>
            </a:r>
          </a:p>
          <a:p>
            <a:r>
              <a:rPr lang="en-US" dirty="0"/>
              <a:t>Sections are naïve</a:t>
            </a:r>
          </a:p>
        </p:txBody>
      </p:sp>
      <p:pic>
        <p:nvPicPr>
          <p:cNvPr id="5" name="Content Placeholder 4" descr="Text&#10;&#10;Description automatically generated">
            <a:extLst>
              <a:ext uri="{FF2B5EF4-FFF2-40B4-BE49-F238E27FC236}">
                <a16:creationId xmlns:a16="http://schemas.microsoft.com/office/drawing/2014/main" id="{C6D3CBBD-FD6D-87F5-015B-87F6ADFBF4F0}"/>
              </a:ext>
            </a:extLst>
          </p:cNvPr>
          <p:cNvPicPr>
            <a:picLocks noChangeAspect="1"/>
          </p:cNvPicPr>
          <p:nvPr/>
        </p:nvPicPr>
        <p:blipFill>
          <a:blip r:embed="rId3"/>
          <a:stretch>
            <a:fillRect/>
          </a:stretch>
        </p:blipFill>
        <p:spPr>
          <a:xfrm>
            <a:off x="5575477" y="1868877"/>
            <a:ext cx="6517065" cy="2800203"/>
          </a:xfrm>
          <a:prstGeom prst="rect">
            <a:avLst/>
          </a:prstGeom>
        </p:spPr>
      </p:pic>
      <p:sp>
        <p:nvSpPr>
          <p:cNvPr id="6" name="TextBox 5">
            <a:extLst>
              <a:ext uri="{FF2B5EF4-FFF2-40B4-BE49-F238E27FC236}">
                <a16:creationId xmlns:a16="http://schemas.microsoft.com/office/drawing/2014/main" id="{0505A6F8-8C30-F8D7-F598-427668852551}"/>
              </a:ext>
            </a:extLst>
          </p:cNvPr>
          <p:cNvSpPr txBox="1"/>
          <p:nvPr/>
        </p:nvSpPr>
        <p:spPr>
          <a:xfrm>
            <a:off x="1481559" y="4815068"/>
            <a:ext cx="10451940" cy="1200329"/>
          </a:xfrm>
          <a:prstGeom prst="rect">
            <a:avLst/>
          </a:prstGeom>
          <a:noFill/>
        </p:spPr>
        <p:txBody>
          <a:bodyPr wrap="square" rtlCol="0">
            <a:spAutoFit/>
          </a:bodyPr>
          <a:lstStyle/>
          <a:p>
            <a:r>
              <a:rPr lang="en-US" dirty="0"/>
              <a:t>Can create custom sections</a:t>
            </a:r>
          </a:p>
          <a:p>
            <a:r>
              <a:rPr lang="en-US" dirty="0"/>
              <a:t>	__attribute__((</a:t>
            </a:r>
            <a:r>
              <a:rPr lang="en-US" dirty="0" err="1"/>
              <a:t>used,section</a:t>
            </a:r>
            <a:r>
              <a:rPr lang="en-US" dirty="0"/>
              <a:t>(“SEGNAME, SECTNAME”))) in code</a:t>
            </a:r>
          </a:p>
          <a:p>
            <a:endParaRPr lang="en-US" dirty="0"/>
          </a:p>
          <a:p>
            <a:pPr lvl="1"/>
            <a:r>
              <a:rPr lang="en-US" dirty="0"/>
              <a:t>--</a:t>
            </a:r>
            <a:r>
              <a:rPr lang="en-US" dirty="0" err="1"/>
              <a:t>sectcreate</a:t>
            </a:r>
            <a:r>
              <a:rPr lang="en-US" dirty="0"/>
              <a:t> SEGNAME SECTNAME file to linker</a:t>
            </a:r>
          </a:p>
        </p:txBody>
      </p:sp>
    </p:spTree>
    <p:extLst>
      <p:ext uri="{BB962C8B-B14F-4D97-AF65-F5344CB8AC3E}">
        <p14:creationId xmlns:p14="http://schemas.microsoft.com/office/powerpoint/2010/main" val="720335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CD8182-CE0E-AAC9-E633-EE4D03CA8B87}"/>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7200" cap="all" dirty="0"/>
              <a:t>LC_MAIN</a:t>
            </a:r>
          </a:p>
        </p:txBody>
      </p:sp>
      <p:sp>
        <p:nvSpPr>
          <p:cNvPr id="16" name="Freeform 6">
            <a:extLst>
              <a:ext uri="{FF2B5EF4-FFF2-40B4-BE49-F238E27FC236}">
                <a16:creationId xmlns:a16="http://schemas.microsoft.com/office/drawing/2014/main" id="{D8BB75D5-93A7-4EC9-A2FB-DCBDE6DE3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5" name="Content Placeholder 4" descr="Text&#10;&#10;Description automatically generated">
            <a:extLst>
              <a:ext uri="{FF2B5EF4-FFF2-40B4-BE49-F238E27FC236}">
                <a16:creationId xmlns:a16="http://schemas.microsoft.com/office/drawing/2014/main" id="{76FE0BEF-1299-9495-0E75-0335A0DE0396}"/>
              </a:ext>
            </a:extLst>
          </p:cNvPr>
          <p:cNvPicPr>
            <a:picLocks noGrp="1" noChangeAspect="1"/>
          </p:cNvPicPr>
          <p:nvPr>
            <p:ph idx="1"/>
          </p:nvPr>
        </p:nvPicPr>
        <p:blipFill>
          <a:blip r:embed="rId3"/>
          <a:stretch>
            <a:fillRect/>
          </a:stretch>
        </p:blipFill>
        <p:spPr>
          <a:xfrm>
            <a:off x="1182862" y="1457540"/>
            <a:ext cx="9797173" cy="1970915"/>
          </a:xfrm>
          <a:prstGeom prst="rect">
            <a:avLst/>
          </a:prstGeom>
        </p:spPr>
      </p:pic>
    </p:spTree>
    <p:extLst>
      <p:ext uri="{BB962C8B-B14F-4D97-AF65-F5344CB8AC3E}">
        <p14:creationId xmlns:p14="http://schemas.microsoft.com/office/powerpoint/2010/main" val="367783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142F-40C7-998C-04EA-77F6E9451517}"/>
              </a:ext>
            </a:extLst>
          </p:cNvPr>
          <p:cNvSpPr>
            <a:spLocks noGrp="1"/>
          </p:cNvSpPr>
          <p:nvPr>
            <p:ph type="title"/>
          </p:nvPr>
        </p:nvSpPr>
        <p:spPr/>
        <p:txBody>
          <a:bodyPr>
            <a:normAutofit/>
          </a:bodyPr>
          <a:lstStyle/>
          <a:p>
            <a:r>
              <a:rPr lang="en-US" dirty="0"/>
              <a:t>Who am I?</a:t>
            </a:r>
          </a:p>
        </p:txBody>
      </p:sp>
      <p:sp>
        <p:nvSpPr>
          <p:cNvPr id="3" name="Content Placeholder 2">
            <a:extLst>
              <a:ext uri="{FF2B5EF4-FFF2-40B4-BE49-F238E27FC236}">
                <a16:creationId xmlns:a16="http://schemas.microsoft.com/office/drawing/2014/main" id="{04DFD15C-8C0B-C894-4EEE-F72C5409EEE7}"/>
              </a:ext>
            </a:extLst>
          </p:cNvPr>
          <p:cNvSpPr>
            <a:spLocks noGrp="1"/>
          </p:cNvSpPr>
          <p:nvPr>
            <p:ph idx="1"/>
          </p:nvPr>
        </p:nvSpPr>
        <p:spPr/>
        <p:txBody>
          <a:bodyPr/>
          <a:lstStyle/>
          <a:p>
            <a:r>
              <a:rPr lang="en-US" dirty="0" err="1"/>
              <a:t>Garrigan</a:t>
            </a:r>
            <a:r>
              <a:rPr lang="en-US" dirty="0"/>
              <a:t> Stafford</a:t>
            </a:r>
          </a:p>
          <a:p>
            <a:r>
              <a:rPr lang="en-US" dirty="0"/>
              <a:t>Engineer at Microsoft</a:t>
            </a:r>
          </a:p>
          <a:p>
            <a:r>
              <a:rPr lang="en-US" dirty="0"/>
              <a:t>Work on Intune MAM SDK, provides transparent security for iOS apps</a:t>
            </a:r>
          </a:p>
        </p:txBody>
      </p:sp>
    </p:spTree>
    <p:extLst>
      <p:ext uri="{BB962C8B-B14F-4D97-AF65-F5344CB8AC3E}">
        <p14:creationId xmlns:p14="http://schemas.microsoft.com/office/powerpoint/2010/main" val="3846379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7CBC9-9D06-11B7-D611-7254E894534D}"/>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7200" cap="all" dirty="0"/>
              <a:t>LC_LOAD_DYLINKER</a:t>
            </a:r>
          </a:p>
        </p:txBody>
      </p:sp>
      <p:sp>
        <p:nvSpPr>
          <p:cNvPr id="16" name="Freeform 6">
            <a:extLst>
              <a:ext uri="{FF2B5EF4-FFF2-40B4-BE49-F238E27FC236}">
                <a16:creationId xmlns:a16="http://schemas.microsoft.com/office/drawing/2014/main" id="{D8BB75D5-93A7-4EC9-A2FB-DCBDE6DE3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5" name="Content Placeholder 4" descr="Text&#10;&#10;Description automatically generated">
            <a:extLst>
              <a:ext uri="{FF2B5EF4-FFF2-40B4-BE49-F238E27FC236}">
                <a16:creationId xmlns:a16="http://schemas.microsoft.com/office/drawing/2014/main" id="{05690CA7-B3FB-DBE2-C3D1-885DE1455D85}"/>
              </a:ext>
            </a:extLst>
          </p:cNvPr>
          <p:cNvPicPr>
            <a:picLocks noGrp="1" noChangeAspect="1"/>
          </p:cNvPicPr>
          <p:nvPr>
            <p:ph idx="1"/>
          </p:nvPr>
        </p:nvPicPr>
        <p:blipFill>
          <a:blip r:embed="rId3"/>
          <a:stretch>
            <a:fillRect/>
          </a:stretch>
        </p:blipFill>
        <p:spPr>
          <a:xfrm>
            <a:off x="1182862" y="1316323"/>
            <a:ext cx="9797173" cy="2253349"/>
          </a:xfrm>
          <a:prstGeom prst="rect">
            <a:avLst/>
          </a:prstGeom>
        </p:spPr>
      </p:pic>
    </p:spTree>
    <p:extLst>
      <p:ext uri="{BB962C8B-B14F-4D97-AF65-F5344CB8AC3E}">
        <p14:creationId xmlns:p14="http://schemas.microsoft.com/office/powerpoint/2010/main" val="141225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2864F-7083-15D7-5349-575760469204}"/>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7200" cap="all"/>
              <a:t>LC_LOAD_DYLIB</a:t>
            </a:r>
          </a:p>
        </p:txBody>
      </p:sp>
      <p:sp>
        <p:nvSpPr>
          <p:cNvPr id="16" name="Freeform 6">
            <a:extLst>
              <a:ext uri="{FF2B5EF4-FFF2-40B4-BE49-F238E27FC236}">
                <a16:creationId xmlns:a16="http://schemas.microsoft.com/office/drawing/2014/main" id="{D8BB75D5-93A7-4EC9-A2FB-DCBDE6DE3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5" name="Content Placeholder 4" descr="Text&#10;&#10;Description automatically generated">
            <a:extLst>
              <a:ext uri="{FF2B5EF4-FFF2-40B4-BE49-F238E27FC236}">
                <a16:creationId xmlns:a16="http://schemas.microsoft.com/office/drawing/2014/main" id="{2EA63C4C-D508-15F2-2DEC-217967226141}"/>
              </a:ext>
            </a:extLst>
          </p:cNvPr>
          <p:cNvPicPr>
            <a:picLocks noGrp="1" noChangeAspect="1"/>
          </p:cNvPicPr>
          <p:nvPr>
            <p:ph idx="1"/>
          </p:nvPr>
        </p:nvPicPr>
        <p:blipFill>
          <a:blip r:embed="rId3"/>
          <a:stretch>
            <a:fillRect/>
          </a:stretch>
        </p:blipFill>
        <p:spPr>
          <a:xfrm>
            <a:off x="1182862" y="1328569"/>
            <a:ext cx="9797173" cy="2228857"/>
          </a:xfrm>
          <a:prstGeom prst="rect">
            <a:avLst/>
          </a:prstGeom>
        </p:spPr>
      </p:pic>
    </p:spTree>
    <p:extLst>
      <p:ext uri="{BB962C8B-B14F-4D97-AF65-F5344CB8AC3E}">
        <p14:creationId xmlns:p14="http://schemas.microsoft.com/office/powerpoint/2010/main" val="2916774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85FC-B1DA-5F92-D48C-F959287D57CC}"/>
              </a:ext>
            </a:extLst>
          </p:cNvPr>
          <p:cNvSpPr>
            <a:spLocks noGrp="1"/>
          </p:cNvSpPr>
          <p:nvPr>
            <p:ph type="title"/>
          </p:nvPr>
        </p:nvSpPr>
        <p:spPr/>
        <p:txBody>
          <a:bodyPr/>
          <a:lstStyle/>
          <a:p>
            <a:r>
              <a:rPr lang="en-US" dirty="0"/>
              <a:t>Mach-O File</a:t>
            </a:r>
          </a:p>
        </p:txBody>
      </p:sp>
      <p:sp>
        <p:nvSpPr>
          <p:cNvPr id="4" name="Rectangle 3">
            <a:extLst>
              <a:ext uri="{FF2B5EF4-FFF2-40B4-BE49-F238E27FC236}">
                <a16:creationId xmlns:a16="http://schemas.microsoft.com/office/drawing/2014/main" id="{489ADC2F-FEE8-7378-A352-FFBEDF204A6C}"/>
              </a:ext>
            </a:extLst>
          </p:cNvPr>
          <p:cNvSpPr/>
          <p:nvPr/>
        </p:nvSpPr>
        <p:spPr>
          <a:xfrm>
            <a:off x="1825265" y="1448123"/>
            <a:ext cx="2541722" cy="4888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0CFE6D6-FB20-91E8-D309-08F4A95D2774}"/>
              </a:ext>
            </a:extLst>
          </p:cNvPr>
          <p:cNvSpPr/>
          <p:nvPr/>
        </p:nvSpPr>
        <p:spPr>
          <a:xfrm>
            <a:off x="1825265" y="1448122"/>
            <a:ext cx="2541722" cy="2876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header</a:t>
            </a:r>
          </a:p>
        </p:txBody>
      </p:sp>
      <p:sp>
        <p:nvSpPr>
          <p:cNvPr id="6" name="Rectangle 5">
            <a:extLst>
              <a:ext uri="{FF2B5EF4-FFF2-40B4-BE49-F238E27FC236}">
                <a16:creationId xmlns:a16="http://schemas.microsoft.com/office/drawing/2014/main" id="{169E8B26-0359-FE58-C522-7B820FA1F3EB}"/>
              </a:ext>
            </a:extLst>
          </p:cNvPr>
          <p:cNvSpPr/>
          <p:nvPr/>
        </p:nvSpPr>
        <p:spPr>
          <a:xfrm>
            <a:off x="1825265" y="1740170"/>
            <a:ext cx="2541722" cy="28768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arch 0</a:t>
            </a:r>
          </a:p>
        </p:txBody>
      </p:sp>
      <p:sp>
        <p:nvSpPr>
          <p:cNvPr id="8" name="Rectangle 7">
            <a:extLst>
              <a:ext uri="{FF2B5EF4-FFF2-40B4-BE49-F238E27FC236}">
                <a16:creationId xmlns:a16="http://schemas.microsoft.com/office/drawing/2014/main" id="{448C1582-DADB-9356-D0DB-26C3077BBAB9}"/>
              </a:ext>
            </a:extLst>
          </p:cNvPr>
          <p:cNvSpPr/>
          <p:nvPr/>
        </p:nvSpPr>
        <p:spPr>
          <a:xfrm>
            <a:off x="1825265" y="2027856"/>
            <a:ext cx="2541722" cy="28768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arch 1</a:t>
            </a:r>
          </a:p>
        </p:txBody>
      </p:sp>
      <p:sp>
        <p:nvSpPr>
          <p:cNvPr id="9" name="Rectangle 8">
            <a:extLst>
              <a:ext uri="{FF2B5EF4-FFF2-40B4-BE49-F238E27FC236}">
                <a16:creationId xmlns:a16="http://schemas.microsoft.com/office/drawing/2014/main" id="{B93DD29E-FC46-D422-B456-7FFB81A3DD24}"/>
              </a:ext>
            </a:extLst>
          </p:cNvPr>
          <p:cNvSpPr/>
          <p:nvPr/>
        </p:nvSpPr>
        <p:spPr>
          <a:xfrm>
            <a:off x="1825265" y="2315543"/>
            <a:ext cx="2541722" cy="202398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Mach-O Object arch 0</a:t>
            </a:r>
          </a:p>
        </p:txBody>
      </p:sp>
      <p:sp>
        <p:nvSpPr>
          <p:cNvPr id="13" name="Rectangle 12">
            <a:extLst>
              <a:ext uri="{FF2B5EF4-FFF2-40B4-BE49-F238E27FC236}">
                <a16:creationId xmlns:a16="http://schemas.microsoft.com/office/drawing/2014/main" id="{87646558-8347-7603-6EE2-AE6A6D012206}"/>
              </a:ext>
            </a:extLst>
          </p:cNvPr>
          <p:cNvSpPr/>
          <p:nvPr/>
        </p:nvSpPr>
        <p:spPr>
          <a:xfrm>
            <a:off x="1825265" y="4312886"/>
            <a:ext cx="2541722" cy="202398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Mach-O Object arch 1</a:t>
            </a:r>
          </a:p>
        </p:txBody>
      </p:sp>
      <p:cxnSp>
        <p:nvCxnSpPr>
          <p:cNvPr id="28" name="Elbow Connector 27">
            <a:extLst>
              <a:ext uri="{FF2B5EF4-FFF2-40B4-BE49-F238E27FC236}">
                <a16:creationId xmlns:a16="http://schemas.microsoft.com/office/drawing/2014/main" id="{75BF1AE0-0362-08F1-32E7-D8D2F7C43E47}"/>
              </a:ext>
            </a:extLst>
          </p:cNvPr>
          <p:cNvCxnSpPr>
            <a:cxnSpLocks/>
          </p:cNvCxnSpPr>
          <p:nvPr/>
        </p:nvCxnSpPr>
        <p:spPr>
          <a:xfrm rot="5400000">
            <a:off x="1422439" y="1912716"/>
            <a:ext cx="415354" cy="390300"/>
          </a:xfrm>
          <a:prstGeom prst="bentConnector3">
            <a:avLst>
              <a:gd name="adj1" fmla="val -209"/>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7600557-5D6D-51DC-D304-897998F772D5}"/>
              </a:ext>
            </a:extLst>
          </p:cNvPr>
          <p:cNvCxnSpPr>
            <a:cxnSpLocks/>
          </p:cNvCxnSpPr>
          <p:nvPr/>
        </p:nvCxnSpPr>
        <p:spPr>
          <a:xfrm>
            <a:off x="1434966" y="2315543"/>
            <a:ext cx="3902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80DD71BA-FC74-BDE5-6DFA-6D9B0448F035}"/>
              </a:ext>
            </a:extLst>
          </p:cNvPr>
          <p:cNvCxnSpPr>
            <a:cxnSpLocks/>
          </p:cNvCxnSpPr>
          <p:nvPr/>
        </p:nvCxnSpPr>
        <p:spPr>
          <a:xfrm rot="5400000">
            <a:off x="522222" y="3012283"/>
            <a:ext cx="2152424" cy="453668"/>
          </a:xfrm>
          <a:prstGeom prst="bentConnector3">
            <a:avLst>
              <a:gd name="adj1" fmla="val 1555"/>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9E6169B-F90E-02A4-6341-D6AE504F244E}"/>
              </a:ext>
            </a:extLst>
          </p:cNvPr>
          <p:cNvCxnSpPr>
            <a:cxnSpLocks/>
          </p:cNvCxnSpPr>
          <p:nvPr/>
        </p:nvCxnSpPr>
        <p:spPr>
          <a:xfrm>
            <a:off x="1371600" y="4312886"/>
            <a:ext cx="453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CFFC749-100C-806E-7E0A-2AAE187F1640}"/>
              </a:ext>
            </a:extLst>
          </p:cNvPr>
          <p:cNvSpPr/>
          <p:nvPr/>
        </p:nvSpPr>
        <p:spPr>
          <a:xfrm>
            <a:off x="7271563" y="1448122"/>
            <a:ext cx="2261937" cy="5253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a:t>
            </a:r>
          </a:p>
        </p:txBody>
      </p:sp>
      <p:cxnSp>
        <p:nvCxnSpPr>
          <p:cNvPr id="25" name="Straight Connector 24">
            <a:extLst>
              <a:ext uri="{FF2B5EF4-FFF2-40B4-BE49-F238E27FC236}">
                <a16:creationId xmlns:a16="http://schemas.microsoft.com/office/drawing/2014/main" id="{53AABC02-9408-8417-6945-90F9A8AE5086}"/>
              </a:ext>
            </a:extLst>
          </p:cNvPr>
          <p:cNvCxnSpPr>
            <a:cxnSpLocks/>
          </p:cNvCxnSpPr>
          <p:nvPr/>
        </p:nvCxnSpPr>
        <p:spPr>
          <a:xfrm>
            <a:off x="4366987" y="4339525"/>
            <a:ext cx="2904576" cy="1997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0FB26C-CB18-EE39-1B39-D5B798141143}"/>
              </a:ext>
            </a:extLst>
          </p:cNvPr>
          <p:cNvCxnSpPr/>
          <p:nvPr/>
        </p:nvCxnSpPr>
        <p:spPr>
          <a:xfrm flipV="1">
            <a:off x="4366987" y="1448122"/>
            <a:ext cx="2904576" cy="867421"/>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0B4B8A2-547D-E4C2-50E7-ECC2F58D1D4B}"/>
              </a:ext>
            </a:extLst>
          </p:cNvPr>
          <p:cNvSpPr/>
          <p:nvPr/>
        </p:nvSpPr>
        <p:spPr>
          <a:xfrm>
            <a:off x="7271560" y="1448054"/>
            <a:ext cx="2261937" cy="2876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mach</a:t>
            </a:r>
            <a:r>
              <a:rPr lang="en-US" dirty="0"/>
              <a:t> header</a:t>
            </a:r>
          </a:p>
        </p:txBody>
      </p:sp>
      <p:sp>
        <p:nvSpPr>
          <p:cNvPr id="33" name="Rectangle 32">
            <a:extLst>
              <a:ext uri="{FF2B5EF4-FFF2-40B4-BE49-F238E27FC236}">
                <a16:creationId xmlns:a16="http://schemas.microsoft.com/office/drawing/2014/main" id="{40D6939E-0F89-3B51-3D4E-573A4DC2E3D2}"/>
              </a:ext>
            </a:extLst>
          </p:cNvPr>
          <p:cNvSpPr/>
          <p:nvPr/>
        </p:nvSpPr>
        <p:spPr>
          <a:xfrm>
            <a:off x="7271557" y="1735741"/>
            <a:ext cx="2261940" cy="2921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LC_SEG __TEXT</a:t>
            </a:r>
          </a:p>
        </p:txBody>
      </p:sp>
      <p:cxnSp>
        <p:nvCxnSpPr>
          <p:cNvPr id="35" name="Straight Connector 34">
            <a:extLst>
              <a:ext uri="{FF2B5EF4-FFF2-40B4-BE49-F238E27FC236}">
                <a16:creationId xmlns:a16="http://schemas.microsoft.com/office/drawing/2014/main" id="{82411831-14F6-3D9E-FBF0-764132576C16}"/>
              </a:ext>
            </a:extLst>
          </p:cNvPr>
          <p:cNvCxnSpPr>
            <a:cxnSpLocks/>
          </p:cNvCxnSpPr>
          <p:nvPr/>
        </p:nvCxnSpPr>
        <p:spPr>
          <a:xfrm>
            <a:off x="9753600" y="1735741"/>
            <a:ext cx="0" cy="1801938"/>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932A9CFE-0F3D-E457-D190-F2EB3F66B8D3}"/>
              </a:ext>
            </a:extLst>
          </p:cNvPr>
          <p:cNvSpPr txBox="1"/>
          <p:nvPr/>
        </p:nvSpPr>
        <p:spPr>
          <a:xfrm>
            <a:off x="9827201" y="2491824"/>
            <a:ext cx="1432230" cy="369332"/>
          </a:xfrm>
          <a:prstGeom prst="rect">
            <a:avLst/>
          </a:prstGeom>
          <a:noFill/>
        </p:spPr>
        <p:txBody>
          <a:bodyPr wrap="square" rtlCol="0">
            <a:spAutoFit/>
          </a:bodyPr>
          <a:lstStyle/>
          <a:p>
            <a:r>
              <a:rPr lang="en-US" dirty="0" err="1"/>
              <a:t>sizeofcmds</a:t>
            </a:r>
            <a:endParaRPr lang="en-US" dirty="0"/>
          </a:p>
        </p:txBody>
      </p:sp>
      <p:sp>
        <p:nvSpPr>
          <p:cNvPr id="40" name="Rectangle 39">
            <a:extLst>
              <a:ext uri="{FF2B5EF4-FFF2-40B4-BE49-F238E27FC236}">
                <a16:creationId xmlns:a16="http://schemas.microsoft.com/office/drawing/2014/main" id="{CF50FDEE-7D6F-C832-D7B7-CA307CB48072}"/>
              </a:ext>
            </a:extLst>
          </p:cNvPr>
          <p:cNvSpPr/>
          <p:nvPr/>
        </p:nvSpPr>
        <p:spPr>
          <a:xfrm>
            <a:off x="7271557" y="3599649"/>
            <a:ext cx="2261940" cy="102749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__TEXT</a:t>
            </a:r>
          </a:p>
        </p:txBody>
      </p:sp>
      <p:sp>
        <p:nvSpPr>
          <p:cNvPr id="42" name="Rectangle 41">
            <a:extLst>
              <a:ext uri="{FF2B5EF4-FFF2-40B4-BE49-F238E27FC236}">
                <a16:creationId xmlns:a16="http://schemas.microsoft.com/office/drawing/2014/main" id="{2B6136F4-4DFD-11BB-A77A-62F49E57811E}"/>
              </a:ext>
            </a:extLst>
          </p:cNvPr>
          <p:cNvSpPr/>
          <p:nvPr/>
        </p:nvSpPr>
        <p:spPr>
          <a:xfrm>
            <a:off x="7278625" y="4614654"/>
            <a:ext cx="2261940" cy="65512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__DATA</a:t>
            </a:r>
          </a:p>
        </p:txBody>
      </p:sp>
      <p:cxnSp>
        <p:nvCxnSpPr>
          <p:cNvPr id="74" name="Elbow Connector 73">
            <a:extLst>
              <a:ext uri="{FF2B5EF4-FFF2-40B4-BE49-F238E27FC236}">
                <a16:creationId xmlns:a16="http://schemas.microsoft.com/office/drawing/2014/main" id="{CD7546DF-339F-273C-DE58-E6D2EBE91C37}"/>
              </a:ext>
            </a:extLst>
          </p:cNvPr>
          <p:cNvCxnSpPr>
            <a:stCxn id="32" idx="3"/>
            <a:endCxn id="38" idx="0"/>
          </p:cNvCxnSpPr>
          <p:nvPr/>
        </p:nvCxnSpPr>
        <p:spPr>
          <a:xfrm>
            <a:off x="9533497" y="1591898"/>
            <a:ext cx="1009819" cy="8999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67B19F77-5D18-98EA-F847-3E3360D81F4A}"/>
              </a:ext>
            </a:extLst>
          </p:cNvPr>
          <p:cNvSpPr/>
          <p:nvPr/>
        </p:nvSpPr>
        <p:spPr>
          <a:xfrm>
            <a:off x="7271554" y="3966219"/>
            <a:ext cx="2261940" cy="248848"/>
          </a:xfrm>
          <a:prstGeom prst="rect">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__text</a:t>
            </a:r>
          </a:p>
        </p:txBody>
      </p:sp>
      <p:sp>
        <p:nvSpPr>
          <p:cNvPr id="77" name="Rectangle 76">
            <a:extLst>
              <a:ext uri="{FF2B5EF4-FFF2-40B4-BE49-F238E27FC236}">
                <a16:creationId xmlns:a16="http://schemas.microsoft.com/office/drawing/2014/main" id="{64481C84-BF40-4371-D7AD-C13D1951A785}"/>
              </a:ext>
            </a:extLst>
          </p:cNvPr>
          <p:cNvSpPr/>
          <p:nvPr/>
        </p:nvSpPr>
        <p:spPr>
          <a:xfrm>
            <a:off x="7276097" y="4224421"/>
            <a:ext cx="2261940" cy="332477"/>
          </a:xfrm>
          <a:prstGeom prst="rect">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__stubs</a:t>
            </a:r>
          </a:p>
        </p:txBody>
      </p:sp>
      <p:sp>
        <p:nvSpPr>
          <p:cNvPr id="7" name="Rectangle 6">
            <a:extLst>
              <a:ext uri="{FF2B5EF4-FFF2-40B4-BE49-F238E27FC236}">
                <a16:creationId xmlns:a16="http://schemas.microsoft.com/office/drawing/2014/main" id="{B7510C64-BB8C-FC27-A0DD-34CFFBE758F1}"/>
              </a:ext>
            </a:extLst>
          </p:cNvPr>
          <p:cNvSpPr/>
          <p:nvPr/>
        </p:nvSpPr>
        <p:spPr>
          <a:xfrm>
            <a:off x="7264494" y="2027575"/>
            <a:ext cx="2261940" cy="292115"/>
          </a:xfrm>
          <a:prstGeom prst="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SECT __text</a:t>
            </a:r>
          </a:p>
        </p:txBody>
      </p:sp>
      <p:sp>
        <p:nvSpPr>
          <p:cNvPr id="11" name="Rectangle 10">
            <a:extLst>
              <a:ext uri="{FF2B5EF4-FFF2-40B4-BE49-F238E27FC236}">
                <a16:creationId xmlns:a16="http://schemas.microsoft.com/office/drawing/2014/main" id="{3566B7BE-FC6D-F8DD-C052-DF075599566E}"/>
              </a:ext>
            </a:extLst>
          </p:cNvPr>
          <p:cNvSpPr/>
          <p:nvPr/>
        </p:nvSpPr>
        <p:spPr>
          <a:xfrm>
            <a:off x="7264494" y="2296158"/>
            <a:ext cx="2261940" cy="292115"/>
          </a:xfrm>
          <a:prstGeom prst="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SECT __stubs</a:t>
            </a:r>
          </a:p>
        </p:txBody>
      </p:sp>
      <p:sp>
        <p:nvSpPr>
          <p:cNvPr id="14" name="Rectangle 13">
            <a:extLst>
              <a:ext uri="{FF2B5EF4-FFF2-40B4-BE49-F238E27FC236}">
                <a16:creationId xmlns:a16="http://schemas.microsoft.com/office/drawing/2014/main" id="{428988B8-6463-6A32-A582-6CACE38488D0}"/>
              </a:ext>
            </a:extLst>
          </p:cNvPr>
          <p:cNvSpPr/>
          <p:nvPr/>
        </p:nvSpPr>
        <p:spPr>
          <a:xfrm>
            <a:off x="7264494" y="2569041"/>
            <a:ext cx="2261940" cy="2921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LC_LOAD_DYLIB</a:t>
            </a:r>
          </a:p>
        </p:txBody>
      </p:sp>
      <p:sp>
        <p:nvSpPr>
          <p:cNvPr id="16" name="Rectangle 15">
            <a:extLst>
              <a:ext uri="{FF2B5EF4-FFF2-40B4-BE49-F238E27FC236}">
                <a16:creationId xmlns:a16="http://schemas.microsoft.com/office/drawing/2014/main" id="{AE72FA88-6250-F2DC-D972-864B8645F2B2}"/>
              </a:ext>
            </a:extLst>
          </p:cNvPr>
          <p:cNvSpPr/>
          <p:nvPr/>
        </p:nvSpPr>
        <p:spPr>
          <a:xfrm>
            <a:off x="7271554" y="2861156"/>
            <a:ext cx="2247814" cy="75999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9" name="Straight Connector 18">
            <a:extLst>
              <a:ext uri="{FF2B5EF4-FFF2-40B4-BE49-F238E27FC236}">
                <a16:creationId xmlns:a16="http://schemas.microsoft.com/office/drawing/2014/main" id="{E9DCD02D-C87C-8CD5-4E47-B0BCBCB874CD}"/>
              </a:ext>
            </a:extLst>
          </p:cNvPr>
          <p:cNvCxnSpPr>
            <a:cxnSpLocks/>
          </p:cNvCxnSpPr>
          <p:nvPr/>
        </p:nvCxnSpPr>
        <p:spPr>
          <a:xfrm>
            <a:off x="7162800" y="2027575"/>
            <a:ext cx="0" cy="541466"/>
          </a:xfrm>
          <a:prstGeom prst="line">
            <a:avLst/>
          </a:prstGeom>
          <a:ln w="28575"/>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07FC986-1DE7-9FA6-40A1-4CDBB90650B6}"/>
              </a:ext>
            </a:extLst>
          </p:cNvPr>
          <p:cNvSpPr txBox="1"/>
          <p:nvPr/>
        </p:nvSpPr>
        <p:spPr>
          <a:xfrm>
            <a:off x="6309835" y="2097304"/>
            <a:ext cx="852965" cy="369332"/>
          </a:xfrm>
          <a:prstGeom prst="rect">
            <a:avLst/>
          </a:prstGeom>
          <a:noFill/>
        </p:spPr>
        <p:txBody>
          <a:bodyPr wrap="square" rtlCol="0">
            <a:spAutoFit/>
          </a:bodyPr>
          <a:lstStyle/>
          <a:p>
            <a:r>
              <a:rPr lang="en-US" dirty="0" err="1"/>
              <a:t>nsects</a:t>
            </a:r>
            <a:endParaRPr lang="en-US" dirty="0"/>
          </a:p>
        </p:txBody>
      </p:sp>
      <p:cxnSp>
        <p:nvCxnSpPr>
          <p:cNvPr id="27" name="Elbow Connector 26">
            <a:extLst>
              <a:ext uri="{FF2B5EF4-FFF2-40B4-BE49-F238E27FC236}">
                <a16:creationId xmlns:a16="http://schemas.microsoft.com/office/drawing/2014/main" id="{A8A2D5FD-D182-933C-5F0D-0D76D04D2AB7}"/>
              </a:ext>
            </a:extLst>
          </p:cNvPr>
          <p:cNvCxnSpPr>
            <a:cxnSpLocks/>
            <a:stCxn id="33" idx="1"/>
            <a:endCxn id="24" idx="0"/>
          </p:cNvCxnSpPr>
          <p:nvPr/>
        </p:nvCxnSpPr>
        <p:spPr>
          <a:xfrm rot="10800000" flipV="1">
            <a:off x="6736319" y="1881798"/>
            <a:ext cx="535239" cy="2155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134CD3-9B14-4431-59A1-C9D18CBE051D}"/>
              </a:ext>
            </a:extLst>
          </p:cNvPr>
          <p:cNvCxnSpPr>
            <a:cxnSpLocks/>
          </p:cNvCxnSpPr>
          <p:nvPr/>
        </p:nvCxnSpPr>
        <p:spPr>
          <a:xfrm>
            <a:off x="9753600" y="3621150"/>
            <a:ext cx="0" cy="1005993"/>
          </a:xfrm>
          <a:prstGeom prst="line">
            <a:avLst/>
          </a:prstGeom>
          <a:ln w="28575"/>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AEB1BAED-A649-48E1-51DE-AC7AC8B76F63}"/>
              </a:ext>
            </a:extLst>
          </p:cNvPr>
          <p:cNvSpPr txBox="1"/>
          <p:nvPr/>
        </p:nvSpPr>
        <p:spPr>
          <a:xfrm>
            <a:off x="9827201" y="3869796"/>
            <a:ext cx="2187414" cy="369332"/>
          </a:xfrm>
          <a:prstGeom prst="rect">
            <a:avLst/>
          </a:prstGeom>
          <a:noFill/>
        </p:spPr>
        <p:txBody>
          <a:bodyPr wrap="square" rtlCol="0">
            <a:spAutoFit/>
          </a:bodyPr>
          <a:lstStyle/>
          <a:p>
            <a:r>
              <a:rPr lang="en-US" dirty="0"/>
              <a:t>(</a:t>
            </a:r>
            <a:r>
              <a:rPr lang="en-US" dirty="0" err="1"/>
              <a:t>initProt</a:t>
            </a:r>
            <a:r>
              <a:rPr lang="en-US" dirty="0"/>
              <a:t>/</a:t>
            </a:r>
            <a:r>
              <a:rPr lang="en-US" dirty="0" err="1"/>
              <a:t>maxprot</a:t>
            </a:r>
            <a:r>
              <a:rPr lang="en-US" dirty="0"/>
              <a:t>)</a:t>
            </a:r>
          </a:p>
        </p:txBody>
      </p:sp>
      <p:cxnSp>
        <p:nvCxnSpPr>
          <p:cNvPr id="49" name="Elbow Connector 48">
            <a:extLst>
              <a:ext uri="{FF2B5EF4-FFF2-40B4-BE49-F238E27FC236}">
                <a16:creationId xmlns:a16="http://schemas.microsoft.com/office/drawing/2014/main" id="{B6898192-BDB3-9A02-A024-839CC38CD5D9}"/>
              </a:ext>
            </a:extLst>
          </p:cNvPr>
          <p:cNvCxnSpPr>
            <a:stCxn id="33" idx="3"/>
            <a:endCxn id="43" idx="0"/>
          </p:cNvCxnSpPr>
          <p:nvPr/>
        </p:nvCxnSpPr>
        <p:spPr>
          <a:xfrm>
            <a:off x="9533497" y="1881799"/>
            <a:ext cx="1387411" cy="19879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6B3AB91-00E0-9891-BEF2-C62819DF2447}"/>
              </a:ext>
            </a:extLst>
          </p:cNvPr>
          <p:cNvCxnSpPr/>
          <p:nvPr/>
        </p:nvCxnSpPr>
        <p:spPr>
          <a:xfrm>
            <a:off x="6318348" y="3598022"/>
            <a:ext cx="953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E9991641-8B57-F30E-FBBA-67F9B1052C90}"/>
              </a:ext>
            </a:extLst>
          </p:cNvPr>
          <p:cNvCxnSpPr>
            <a:stCxn id="33" idx="1"/>
          </p:cNvCxnSpPr>
          <p:nvPr/>
        </p:nvCxnSpPr>
        <p:spPr>
          <a:xfrm rot="10800000" flipV="1">
            <a:off x="6318353" y="1881798"/>
            <a:ext cx="953204" cy="173935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63BFD29-3BA5-C5BE-F04F-8CA96F485691}"/>
              </a:ext>
            </a:extLst>
          </p:cNvPr>
          <p:cNvSpPr txBox="1"/>
          <p:nvPr/>
        </p:nvSpPr>
        <p:spPr>
          <a:xfrm>
            <a:off x="5539447" y="2480291"/>
            <a:ext cx="742106" cy="369332"/>
          </a:xfrm>
          <a:prstGeom prst="rect">
            <a:avLst/>
          </a:prstGeom>
          <a:noFill/>
        </p:spPr>
        <p:txBody>
          <a:bodyPr wrap="square" rtlCol="0">
            <a:spAutoFit/>
          </a:bodyPr>
          <a:lstStyle/>
          <a:p>
            <a:r>
              <a:rPr lang="en-US" dirty="0" err="1"/>
              <a:t>fileoff</a:t>
            </a:r>
            <a:endParaRPr lang="en-US" dirty="0"/>
          </a:p>
        </p:txBody>
      </p:sp>
      <p:cxnSp>
        <p:nvCxnSpPr>
          <p:cNvPr id="62" name="Straight Arrow Connector 61">
            <a:extLst>
              <a:ext uri="{FF2B5EF4-FFF2-40B4-BE49-F238E27FC236}">
                <a16:creationId xmlns:a16="http://schemas.microsoft.com/office/drawing/2014/main" id="{01547BAA-6918-1E29-B2C1-9EAB013EAF51}"/>
              </a:ext>
            </a:extLst>
          </p:cNvPr>
          <p:cNvCxnSpPr>
            <a:cxnSpLocks/>
          </p:cNvCxnSpPr>
          <p:nvPr/>
        </p:nvCxnSpPr>
        <p:spPr>
          <a:xfrm>
            <a:off x="5539447" y="3966219"/>
            <a:ext cx="1725047" cy="10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764DE38F-E44B-087C-C481-F20BC780AB60}"/>
              </a:ext>
            </a:extLst>
          </p:cNvPr>
          <p:cNvCxnSpPr>
            <a:cxnSpLocks/>
          </p:cNvCxnSpPr>
          <p:nvPr/>
        </p:nvCxnSpPr>
        <p:spPr>
          <a:xfrm>
            <a:off x="5291528" y="4215067"/>
            <a:ext cx="1972965" cy="10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Elbow Connector 75">
            <a:extLst>
              <a:ext uri="{FF2B5EF4-FFF2-40B4-BE49-F238E27FC236}">
                <a16:creationId xmlns:a16="http://schemas.microsoft.com/office/drawing/2014/main" id="{03F8882D-0716-4E8C-767E-C96E14950167}"/>
              </a:ext>
            </a:extLst>
          </p:cNvPr>
          <p:cNvCxnSpPr>
            <a:stCxn id="7" idx="1"/>
          </p:cNvCxnSpPr>
          <p:nvPr/>
        </p:nvCxnSpPr>
        <p:spPr>
          <a:xfrm rot="10800000" flipV="1">
            <a:off x="5539448" y="2173633"/>
            <a:ext cx="1725047" cy="1787320"/>
          </a:xfrm>
          <a:prstGeom prst="bentConnector2">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6043CB52-46BA-CF70-0BEC-2DC800E87264}"/>
              </a:ext>
            </a:extLst>
          </p:cNvPr>
          <p:cNvCxnSpPr/>
          <p:nvPr/>
        </p:nvCxnSpPr>
        <p:spPr>
          <a:xfrm flipV="1">
            <a:off x="5284033" y="2438069"/>
            <a:ext cx="0" cy="1772235"/>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8A75E233-4881-40EF-053D-03906AB0E322}"/>
              </a:ext>
            </a:extLst>
          </p:cNvPr>
          <p:cNvCxnSpPr>
            <a:cxnSpLocks/>
            <a:stCxn id="11" idx="1"/>
          </p:cNvCxnSpPr>
          <p:nvPr/>
        </p:nvCxnSpPr>
        <p:spPr>
          <a:xfrm flipH="1">
            <a:off x="5276539" y="2442216"/>
            <a:ext cx="1987955" cy="0"/>
          </a:xfrm>
          <a:prstGeom prst="line">
            <a:avLst/>
          </a:prstGeom>
        </p:spPr>
        <p:style>
          <a:lnRef idx="1">
            <a:schemeClr val="dk1"/>
          </a:lnRef>
          <a:fillRef idx="0">
            <a:schemeClr val="dk1"/>
          </a:fillRef>
          <a:effectRef idx="0">
            <a:schemeClr val="dk1"/>
          </a:effectRef>
          <a:fontRef idx="minor">
            <a:schemeClr val="tx1"/>
          </a:fontRef>
        </p:style>
      </p:cxnSp>
      <p:sp>
        <p:nvSpPr>
          <p:cNvPr id="98" name="Rectangle 97">
            <a:extLst>
              <a:ext uri="{FF2B5EF4-FFF2-40B4-BE49-F238E27FC236}">
                <a16:creationId xmlns:a16="http://schemas.microsoft.com/office/drawing/2014/main" id="{761DC896-4955-B194-A06C-AB446C4FA24D}"/>
              </a:ext>
            </a:extLst>
          </p:cNvPr>
          <p:cNvSpPr/>
          <p:nvPr/>
        </p:nvSpPr>
        <p:spPr>
          <a:xfrm>
            <a:off x="7271554" y="5296321"/>
            <a:ext cx="2261940" cy="98846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__DATA_CONST</a:t>
            </a:r>
          </a:p>
        </p:txBody>
      </p:sp>
    </p:spTree>
    <p:extLst>
      <p:ext uri="{BB962C8B-B14F-4D97-AF65-F5344CB8AC3E}">
        <p14:creationId xmlns:p14="http://schemas.microsoft.com/office/powerpoint/2010/main" val="1633742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5C5B-DF15-7C02-536D-7B3B4938BD64}"/>
              </a:ext>
            </a:extLst>
          </p:cNvPr>
          <p:cNvSpPr>
            <a:spLocks noGrp="1"/>
          </p:cNvSpPr>
          <p:nvPr>
            <p:ph type="title"/>
          </p:nvPr>
        </p:nvSpPr>
        <p:spPr/>
        <p:txBody>
          <a:bodyPr/>
          <a:lstStyle/>
          <a:p>
            <a:r>
              <a:rPr lang="en-US" dirty="0"/>
              <a:t>Code Example</a:t>
            </a:r>
          </a:p>
        </p:txBody>
      </p:sp>
      <p:sp>
        <p:nvSpPr>
          <p:cNvPr id="3" name="Content Placeholder 2">
            <a:extLst>
              <a:ext uri="{FF2B5EF4-FFF2-40B4-BE49-F238E27FC236}">
                <a16:creationId xmlns:a16="http://schemas.microsoft.com/office/drawing/2014/main" id="{64E6C800-2B03-33A5-5F61-80B6B63A03CC}"/>
              </a:ext>
            </a:extLst>
          </p:cNvPr>
          <p:cNvSpPr>
            <a:spLocks noGrp="1"/>
          </p:cNvSpPr>
          <p:nvPr>
            <p:ph idx="1"/>
          </p:nvPr>
        </p:nvSpPr>
        <p:spPr/>
        <p:txBody>
          <a:bodyPr/>
          <a:lstStyle/>
          <a:p>
            <a:r>
              <a:rPr lang="en-US" dirty="0"/>
              <a:t>To show how to parse Mach-O, we will create a program that visualizes the Obj-C class hierarchy loaded into the process</a:t>
            </a:r>
          </a:p>
          <a:p>
            <a:r>
              <a:rPr lang="en-US" dirty="0"/>
              <a:t>In the samples shown, I have removed lots of error checking and other unrelated code for brevity</a:t>
            </a:r>
          </a:p>
          <a:p>
            <a:r>
              <a:rPr lang="en-US" dirty="0"/>
              <a:t>Assumed 64 bit for brevity</a:t>
            </a:r>
          </a:p>
        </p:txBody>
      </p:sp>
    </p:spTree>
    <p:extLst>
      <p:ext uri="{BB962C8B-B14F-4D97-AF65-F5344CB8AC3E}">
        <p14:creationId xmlns:p14="http://schemas.microsoft.com/office/powerpoint/2010/main" val="3309689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3F6C-5C78-FB42-C7B9-743DCDC53F00}"/>
              </a:ext>
            </a:extLst>
          </p:cNvPr>
          <p:cNvSpPr>
            <a:spLocks noGrp="1"/>
          </p:cNvSpPr>
          <p:nvPr>
            <p:ph type="title"/>
          </p:nvPr>
        </p:nvSpPr>
        <p:spPr/>
        <p:txBody>
          <a:bodyPr/>
          <a:lstStyle/>
          <a:p>
            <a:r>
              <a:rPr lang="en-US" dirty="0"/>
              <a:t>Obj-C Class </a:t>
            </a:r>
            <a:r>
              <a:rPr lang="en-US" dirty="0" err="1"/>
              <a:t>Hierachy</a:t>
            </a:r>
            <a:r>
              <a:rPr lang="en-US" dirty="0"/>
              <a:t> Exporter</a:t>
            </a:r>
          </a:p>
        </p:txBody>
      </p:sp>
      <p:sp>
        <p:nvSpPr>
          <p:cNvPr id="3" name="Content Placeholder 2">
            <a:extLst>
              <a:ext uri="{FF2B5EF4-FFF2-40B4-BE49-F238E27FC236}">
                <a16:creationId xmlns:a16="http://schemas.microsoft.com/office/drawing/2014/main" id="{46A8C216-4CDF-C1AF-03AE-A03A2633371D}"/>
              </a:ext>
            </a:extLst>
          </p:cNvPr>
          <p:cNvSpPr>
            <a:spLocks noGrp="1"/>
          </p:cNvSpPr>
          <p:nvPr>
            <p:ph idx="1"/>
          </p:nvPr>
        </p:nvSpPr>
        <p:spPr/>
        <p:txBody>
          <a:bodyPr/>
          <a:lstStyle/>
          <a:p>
            <a:r>
              <a:rPr lang="en-US" dirty="0"/>
              <a:t>Create a program that can parse all the modules loaded in memory and produce a graph showing its Obj-C Class hierarchy</a:t>
            </a:r>
          </a:p>
          <a:p>
            <a:r>
              <a:rPr lang="en-US" dirty="0"/>
              <a:t>Obj-C only has single inheritance and root object </a:t>
            </a:r>
            <a:r>
              <a:rPr lang="en-US" dirty="0" err="1"/>
              <a:t>NSObject</a:t>
            </a:r>
            <a:endParaRPr lang="en-US"/>
          </a:p>
          <a:p>
            <a:endParaRPr lang="en-US" dirty="0"/>
          </a:p>
        </p:txBody>
      </p:sp>
    </p:spTree>
    <p:extLst>
      <p:ext uri="{BB962C8B-B14F-4D97-AF65-F5344CB8AC3E}">
        <p14:creationId xmlns:p14="http://schemas.microsoft.com/office/powerpoint/2010/main" val="206067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7624C-6A61-DF23-19B8-95C79C734D6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E0D9F96-610F-A63D-C587-DE4BDEA910A8}"/>
              </a:ext>
            </a:extLst>
          </p:cNvPr>
          <p:cNvSpPr>
            <a:spLocks noGrp="1"/>
          </p:cNvSpPr>
          <p:nvPr>
            <p:ph idx="1"/>
          </p:nvPr>
        </p:nvSpPr>
        <p:spPr/>
        <p:txBody>
          <a:bodyPr>
            <a:normAutofit fontScale="92500" lnSpcReduction="20000"/>
          </a:bodyPr>
          <a:lstStyle/>
          <a:p>
            <a:r>
              <a:rPr lang="en-US" dirty="0"/>
              <a:t>Headers</a:t>
            </a:r>
          </a:p>
          <a:p>
            <a:pPr lvl="1"/>
            <a:r>
              <a:rPr lang="en-US" dirty="0"/>
              <a:t>&lt;</a:t>
            </a:r>
            <a:r>
              <a:rPr lang="en-US" dirty="0" err="1"/>
              <a:t>mach</a:t>
            </a:r>
            <a:r>
              <a:rPr lang="en-US" dirty="0"/>
              <a:t>-o/</a:t>
            </a:r>
            <a:r>
              <a:rPr lang="en-US" dirty="0" err="1"/>
              <a:t>loader.h</a:t>
            </a:r>
            <a:r>
              <a:rPr lang="en-US" dirty="0"/>
              <a:t>&gt; definitions of Mach-O Header, Load Commands, Segment names etc..</a:t>
            </a:r>
          </a:p>
          <a:p>
            <a:pPr lvl="1"/>
            <a:r>
              <a:rPr lang="en-US" dirty="0"/>
              <a:t>&lt;</a:t>
            </a:r>
            <a:r>
              <a:rPr lang="en-US" dirty="0" err="1"/>
              <a:t>mach</a:t>
            </a:r>
            <a:r>
              <a:rPr lang="en-US" dirty="0"/>
              <a:t>-o/</a:t>
            </a:r>
            <a:r>
              <a:rPr lang="en-US" dirty="0" err="1"/>
              <a:t>fat.h</a:t>
            </a:r>
            <a:r>
              <a:rPr lang="en-US" dirty="0"/>
              <a:t>&gt; definitions for Fat headers and arch slices</a:t>
            </a:r>
          </a:p>
          <a:p>
            <a:pPr lvl="1"/>
            <a:r>
              <a:rPr lang="en-US" dirty="0"/>
              <a:t>&lt;</a:t>
            </a:r>
            <a:r>
              <a:rPr lang="en-US" dirty="0" err="1"/>
              <a:t>mach</a:t>
            </a:r>
            <a:r>
              <a:rPr lang="en-US" dirty="0"/>
              <a:t>-o/</a:t>
            </a:r>
            <a:r>
              <a:rPr lang="en-US" dirty="0" err="1"/>
              <a:t>arch.h</a:t>
            </a:r>
            <a:r>
              <a:rPr lang="en-US" dirty="0"/>
              <a:t>&gt; APIs around selecting architectures</a:t>
            </a:r>
          </a:p>
          <a:p>
            <a:pPr lvl="1"/>
            <a:r>
              <a:rPr lang="en-US" dirty="0"/>
              <a:t>&lt;</a:t>
            </a:r>
            <a:r>
              <a:rPr lang="en-US" dirty="0" err="1"/>
              <a:t>mach</a:t>
            </a:r>
            <a:r>
              <a:rPr lang="en-US" dirty="0"/>
              <a:t>-o/</a:t>
            </a:r>
            <a:r>
              <a:rPr lang="en-US" dirty="0" err="1"/>
              <a:t>machine.h</a:t>
            </a:r>
            <a:r>
              <a:rPr lang="en-US" dirty="0"/>
              <a:t>&gt; CPU type and subtype definition</a:t>
            </a:r>
          </a:p>
          <a:p>
            <a:r>
              <a:rPr lang="en-US" dirty="0"/>
              <a:t>Tools</a:t>
            </a:r>
          </a:p>
          <a:p>
            <a:pPr lvl="1"/>
            <a:r>
              <a:rPr lang="en-US" dirty="0" err="1"/>
              <a:t>otool</a:t>
            </a:r>
            <a:r>
              <a:rPr lang="en-US" dirty="0"/>
              <a:t> – Command line utility to work with object files</a:t>
            </a:r>
          </a:p>
          <a:p>
            <a:pPr lvl="1"/>
            <a:r>
              <a:rPr lang="en-US" dirty="0" err="1"/>
              <a:t>lipo</a:t>
            </a:r>
            <a:r>
              <a:rPr lang="en-US" dirty="0"/>
              <a:t> – Command line utility to work with fat binaries</a:t>
            </a:r>
          </a:p>
          <a:p>
            <a:r>
              <a:rPr lang="en-US" dirty="0"/>
              <a:t>Books</a:t>
            </a:r>
          </a:p>
          <a:p>
            <a:pPr lvl="1"/>
            <a:r>
              <a:rPr lang="en-US" dirty="0"/>
              <a:t>*OS Internals: Volume 1 User Space by Jonathan Levin  </a:t>
            </a:r>
          </a:p>
        </p:txBody>
      </p:sp>
    </p:spTree>
    <p:extLst>
      <p:ext uri="{BB962C8B-B14F-4D97-AF65-F5344CB8AC3E}">
        <p14:creationId xmlns:p14="http://schemas.microsoft.com/office/powerpoint/2010/main" val="3433932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78D7-8CAB-9F3B-0EE4-14D2CB8F4C2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1F5B6EE-854A-4137-04EF-4630907E14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68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635B-9122-51F4-6FBC-528ADE605956}"/>
              </a:ext>
            </a:extLst>
          </p:cNvPr>
          <p:cNvSpPr>
            <a:spLocks noGrp="1"/>
          </p:cNvSpPr>
          <p:nvPr>
            <p:ph type="title"/>
          </p:nvPr>
        </p:nvSpPr>
        <p:spPr/>
        <p:txBody>
          <a:bodyPr/>
          <a:lstStyle/>
          <a:p>
            <a:r>
              <a:rPr lang="en-US" dirty="0"/>
              <a:t>Roadmap</a:t>
            </a:r>
            <a:br>
              <a:rPr lang="en-US" dirty="0"/>
            </a:br>
            <a:endParaRPr lang="en-US" dirty="0"/>
          </a:p>
        </p:txBody>
      </p:sp>
      <p:sp>
        <p:nvSpPr>
          <p:cNvPr id="3" name="Content Placeholder 2">
            <a:extLst>
              <a:ext uri="{FF2B5EF4-FFF2-40B4-BE49-F238E27FC236}">
                <a16:creationId xmlns:a16="http://schemas.microsoft.com/office/drawing/2014/main" id="{7E7C5FAD-9CDE-C3CA-FBB4-40D33C3D2D7C}"/>
              </a:ext>
            </a:extLst>
          </p:cNvPr>
          <p:cNvSpPr>
            <a:spLocks noGrp="1"/>
          </p:cNvSpPr>
          <p:nvPr>
            <p:ph idx="1"/>
          </p:nvPr>
        </p:nvSpPr>
        <p:spPr/>
        <p:txBody>
          <a:bodyPr/>
          <a:lstStyle/>
          <a:p>
            <a:r>
              <a:rPr lang="en-US" dirty="0"/>
              <a:t>What is Mach-O and why should you care?</a:t>
            </a:r>
          </a:p>
          <a:p>
            <a:r>
              <a:rPr lang="en-US" dirty="0"/>
              <a:t>Deep dive into the Mach-O format</a:t>
            </a:r>
          </a:p>
          <a:p>
            <a:r>
              <a:rPr lang="en-US" dirty="0"/>
              <a:t>Code example</a:t>
            </a:r>
          </a:p>
        </p:txBody>
      </p:sp>
    </p:spTree>
    <p:extLst>
      <p:ext uri="{BB962C8B-B14F-4D97-AF65-F5344CB8AC3E}">
        <p14:creationId xmlns:p14="http://schemas.microsoft.com/office/powerpoint/2010/main" val="1187363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0083-93F4-1566-B28D-E4AFBFF70D22}"/>
              </a:ext>
            </a:extLst>
          </p:cNvPr>
          <p:cNvSpPr>
            <a:spLocks noGrp="1"/>
          </p:cNvSpPr>
          <p:nvPr>
            <p:ph type="title"/>
          </p:nvPr>
        </p:nvSpPr>
        <p:spPr/>
        <p:txBody>
          <a:bodyPr/>
          <a:lstStyle/>
          <a:p>
            <a:r>
              <a:rPr lang="en-US" dirty="0"/>
              <a:t>What is Mach-O?</a:t>
            </a:r>
          </a:p>
        </p:txBody>
      </p:sp>
      <p:sp>
        <p:nvSpPr>
          <p:cNvPr id="3" name="Content Placeholder 2">
            <a:extLst>
              <a:ext uri="{FF2B5EF4-FFF2-40B4-BE49-F238E27FC236}">
                <a16:creationId xmlns:a16="http://schemas.microsoft.com/office/drawing/2014/main" id="{61B27C9B-AE42-B5E3-BEE8-60D30F690F75}"/>
              </a:ext>
            </a:extLst>
          </p:cNvPr>
          <p:cNvSpPr>
            <a:spLocks noGrp="1"/>
          </p:cNvSpPr>
          <p:nvPr>
            <p:ph idx="1"/>
          </p:nvPr>
        </p:nvSpPr>
        <p:spPr/>
        <p:txBody>
          <a:bodyPr/>
          <a:lstStyle/>
          <a:p>
            <a:r>
              <a:rPr lang="en-US" dirty="0"/>
              <a:t>Mach-O is the file format used to describe executables on Darwin Systems</a:t>
            </a:r>
          </a:p>
          <a:p>
            <a:pPr lvl="1"/>
            <a:r>
              <a:rPr lang="en-US" i="0" dirty="0"/>
              <a:t>MacOS, iOS, </a:t>
            </a:r>
            <a:r>
              <a:rPr lang="en-US" i="0" dirty="0" err="1"/>
              <a:t>tvOS</a:t>
            </a:r>
            <a:r>
              <a:rPr lang="en-US" i="0" dirty="0"/>
              <a:t>, </a:t>
            </a:r>
            <a:r>
              <a:rPr lang="en-US" i="0" dirty="0" err="1"/>
              <a:t>watchOS</a:t>
            </a:r>
            <a:endParaRPr lang="en-US" i="0" dirty="0"/>
          </a:p>
          <a:p>
            <a:r>
              <a:rPr lang="en-US" i="0" dirty="0"/>
              <a:t>Architecture Independent</a:t>
            </a:r>
          </a:p>
          <a:p>
            <a:r>
              <a:rPr lang="en-US" i="0" dirty="0"/>
              <a:t>All Swift and Obj-C apps on *OS will end up as a Mach-O object</a:t>
            </a:r>
          </a:p>
          <a:p>
            <a:pPr lvl="1"/>
            <a:r>
              <a:rPr lang="en-US" i="0" dirty="0"/>
              <a:t>Every program that doesn’t use an interpreter or VM will</a:t>
            </a:r>
          </a:p>
          <a:p>
            <a:endParaRPr lang="en-US" i="0" dirty="0"/>
          </a:p>
          <a:p>
            <a:pPr lvl="1"/>
            <a:endParaRPr lang="en-US" i="0" dirty="0"/>
          </a:p>
        </p:txBody>
      </p:sp>
    </p:spTree>
    <p:extLst>
      <p:ext uri="{BB962C8B-B14F-4D97-AF65-F5344CB8AC3E}">
        <p14:creationId xmlns:p14="http://schemas.microsoft.com/office/powerpoint/2010/main" val="595004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08BC-4A95-47FC-3630-2295976F465A}"/>
              </a:ext>
            </a:extLst>
          </p:cNvPr>
          <p:cNvSpPr>
            <a:spLocks noGrp="1"/>
          </p:cNvSpPr>
          <p:nvPr>
            <p:ph type="title"/>
          </p:nvPr>
        </p:nvSpPr>
        <p:spPr/>
        <p:txBody>
          <a:bodyPr/>
          <a:lstStyle/>
          <a:p>
            <a:r>
              <a:rPr lang="en-US" dirty="0"/>
              <a:t>Why look at Mach-O files?</a:t>
            </a:r>
          </a:p>
        </p:txBody>
      </p:sp>
      <p:sp>
        <p:nvSpPr>
          <p:cNvPr id="3" name="Content Placeholder 2">
            <a:extLst>
              <a:ext uri="{FF2B5EF4-FFF2-40B4-BE49-F238E27FC236}">
                <a16:creationId xmlns:a16="http://schemas.microsoft.com/office/drawing/2014/main" id="{AC91B7D8-3E86-B4AF-5478-B64359CDB48F}"/>
              </a:ext>
            </a:extLst>
          </p:cNvPr>
          <p:cNvSpPr>
            <a:spLocks noGrp="1"/>
          </p:cNvSpPr>
          <p:nvPr>
            <p:ph idx="1"/>
          </p:nvPr>
        </p:nvSpPr>
        <p:spPr/>
        <p:txBody>
          <a:bodyPr>
            <a:normAutofit/>
          </a:bodyPr>
          <a:lstStyle/>
          <a:p>
            <a:r>
              <a:rPr lang="en-US" dirty="0"/>
              <a:t>Reading executables at runtime</a:t>
            </a:r>
          </a:p>
          <a:p>
            <a:r>
              <a:rPr lang="en-US" dirty="0"/>
              <a:t>Custom build tooling</a:t>
            </a:r>
          </a:p>
          <a:p>
            <a:r>
              <a:rPr lang="en-US" dirty="0"/>
              <a:t>Disassembly</a:t>
            </a:r>
          </a:p>
          <a:p>
            <a:r>
              <a:rPr lang="en-US" dirty="0"/>
              <a:t>Hooking Symbol Tables</a:t>
            </a:r>
          </a:p>
          <a:p>
            <a:r>
              <a:rPr lang="en-US" dirty="0"/>
              <a:t>Reverse Engineering</a:t>
            </a:r>
          </a:p>
        </p:txBody>
      </p:sp>
    </p:spTree>
    <p:extLst>
      <p:ext uri="{BB962C8B-B14F-4D97-AF65-F5344CB8AC3E}">
        <p14:creationId xmlns:p14="http://schemas.microsoft.com/office/powerpoint/2010/main" val="3751243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85FC-B1DA-5F92-D48C-F959287D57CC}"/>
              </a:ext>
            </a:extLst>
          </p:cNvPr>
          <p:cNvSpPr>
            <a:spLocks noGrp="1"/>
          </p:cNvSpPr>
          <p:nvPr>
            <p:ph type="title"/>
          </p:nvPr>
        </p:nvSpPr>
        <p:spPr/>
        <p:txBody>
          <a:bodyPr/>
          <a:lstStyle/>
          <a:p>
            <a:r>
              <a:rPr lang="en-US" dirty="0"/>
              <a:t>Mach-O File</a:t>
            </a:r>
          </a:p>
        </p:txBody>
      </p:sp>
      <p:sp>
        <p:nvSpPr>
          <p:cNvPr id="4" name="Rectangle 3">
            <a:extLst>
              <a:ext uri="{FF2B5EF4-FFF2-40B4-BE49-F238E27FC236}">
                <a16:creationId xmlns:a16="http://schemas.microsoft.com/office/drawing/2014/main" id="{489ADC2F-FEE8-7378-A352-FFBEDF204A6C}"/>
              </a:ext>
            </a:extLst>
          </p:cNvPr>
          <p:cNvSpPr/>
          <p:nvPr/>
        </p:nvSpPr>
        <p:spPr>
          <a:xfrm>
            <a:off x="4825139" y="1448123"/>
            <a:ext cx="2541722" cy="5129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Bytes</a:t>
            </a:r>
          </a:p>
        </p:txBody>
      </p:sp>
    </p:spTree>
    <p:extLst>
      <p:ext uri="{BB962C8B-B14F-4D97-AF65-F5344CB8AC3E}">
        <p14:creationId xmlns:p14="http://schemas.microsoft.com/office/powerpoint/2010/main" val="289919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46E6-9F75-A555-9666-09A18564B7E8}"/>
              </a:ext>
            </a:extLst>
          </p:cNvPr>
          <p:cNvSpPr>
            <a:spLocks noGrp="1"/>
          </p:cNvSpPr>
          <p:nvPr>
            <p:ph type="title"/>
          </p:nvPr>
        </p:nvSpPr>
        <p:spPr/>
        <p:txBody>
          <a:bodyPr/>
          <a:lstStyle/>
          <a:p>
            <a:r>
              <a:rPr lang="en-US" dirty="0"/>
              <a:t>Fat Binaries</a:t>
            </a:r>
          </a:p>
        </p:txBody>
      </p:sp>
      <p:sp>
        <p:nvSpPr>
          <p:cNvPr id="3" name="Content Placeholder 2">
            <a:extLst>
              <a:ext uri="{FF2B5EF4-FFF2-40B4-BE49-F238E27FC236}">
                <a16:creationId xmlns:a16="http://schemas.microsoft.com/office/drawing/2014/main" id="{71015841-CC44-8808-1A9F-156F134E751D}"/>
              </a:ext>
            </a:extLst>
          </p:cNvPr>
          <p:cNvSpPr>
            <a:spLocks noGrp="1"/>
          </p:cNvSpPr>
          <p:nvPr>
            <p:ph idx="1"/>
          </p:nvPr>
        </p:nvSpPr>
        <p:spPr/>
        <p:txBody>
          <a:bodyPr>
            <a:normAutofit/>
          </a:bodyPr>
          <a:lstStyle/>
          <a:p>
            <a:r>
              <a:rPr lang="en-US" sz="1800" dirty="0"/>
              <a:t>Mach-O objects are typically contained in a fat binary</a:t>
            </a:r>
          </a:p>
          <a:p>
            <a:r>
              <a:rPr lang="en-US" sz="1800" dirty="0"/>
              <a:t>Packages multiple Mach-O objects for different architectures into one file</a:t>
            </a:r>
          </a:p>
          <a:p>
            <a:pPr lvl="1"/>
            <a:r>
              <a:rPr lang="en-US" sz="1800" dirty="0"/>
              <a:t>For example, providing both 32 and 64 bit versions</a:t>
            </a:r>
          </a:p>
          <a:p>
            <a:r>
              <a:rPr lang="en-US" sz="1800" dirty="0"/>
              <a:t>Once loaded, only the most compatible object is </a:t>
            </a:r>
            <a:r>
              <a:rPr lang="en-US" sz="1800" dirty="0" err="1"/>
              <a:t>mmaped</a:t>
            </a:r>
            <a:endParaRPr lang="en-US" sz="1800" dirty="0"/>
          </a:p>
          <a:p>
            <a:pPr lvl="1"/>
            <a:r>
              <a:rPr lang="en-US" sz="1800" dirty="0"/>
              <a:t>In memory footprint is only the needed object while file footprint can be much bigger</a:t>
            </a:r>
          </a:p>
          <a:p>
            <a:r>
              <a:rPr lang="en-US" sz="1800" dirty="0"/>
              <a:t>Binaries can be a fat binary even if they only have one architecture</a:t>
            </a:r>
          </a:p>
        </p:txBody>
      </p:sp>
    </p:spTree>
    <p:extLst>
      <p:ext uri="{BB962C8B-B14F-4D97-AF65-F5344CB8AC3E}">
        <p14:creationId xmlns:p14="http://schemas.microsoft.com/office/powerpoint/2010/main" val="145937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1DA9-0050-7444-1DBC-A1357CF6828F}"/>
              </a:ext>
            </a:extLst>
          </p:cNvPr>
          <p:cNvSpPr>
            <a:spLocks noGrp="1"/>
          </p:cNvSpPr>
          <p:nvPr>
            <p:ph type="title"/>
          </p:nvPr>
        </p:nvSpPr>
        <p:spPr>
          <a:xfrm>
            <a:off x="1023562" y="685800"/>
            <a:ext cx="10493524" cy="1485900"/>
          </a:xfrm>
        </p:spPr>
        <p:txBody>
          <a:bodyPr>
            <a:normAutofit/>
          </a:bodyPr>
          <a:lstStyle/>
          <a:p>
            <a:r>
              <a:rPr lang="en-US" dirty="0"/>
              <a:t>Fat Binaries</a:t>
            </a:r>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ADD260A-64BC-8C7B-A2EE-81632196B5FC}"/>
              </a:ext>
            </a:extLst>
          </p:cNvPr>
          <p:cNvSpPr>
            <a:spLocks noGrp="1"/>
          </p:cNvSpPr>
          <p:nvPr>
            <p:ph idx="1"/>
          </p:nvPr>
        </p:nvSpPr>
        <p:spPr>
          <a:xfrm>
            <a:off x="1023562" y="2286000"/>
            <a:ext cx="5072437" cy="3581400"/>
          </a:xfrm>
        </p:spPr>
        <p:txBody>
          <a:bodyPr>
            <a:normAutofit lnSpcReduction="10000"/>
          </a:bodyPr>
          <a:lstStyle/>
          <a:p>
            <a:r>
              <a:rPr lang="en-US" sz="1800" dirty="0"/>
              <a:t>Defined in &lt;</a:t>
            </a:r>
            <a:r>
              <a:rPr lang="en-US" sz="1800" dirty="0" err="1"/>
              <a:t>mach</a:t>
            </a:r>
            <a:r>
              <a:rPr lang="en-US" sz="1800" dirty="0"/>
              <a:t>-o/</a:t>
            </a:r>
            <a:r>
              <a:rPr lang="en-US" sz="1800" dirty="0" err="1"/>
              <a:t>fat.h</a:t>
            </a:r>
            <a:r>
              <a:rPr lang="en-US" sz="1800" dirty="0"/>
              <a:t>&gt;</a:t>
            </a:r>
          </a:p>
          <a:p>
            <a:r>
              <a:rPr lang="en-US" sz="1800" dirty="0"/>
              <a:t>If the file is a fat binary, it will start with a fat header</a:t>
            </a:r>
          </a:p>
          <a:p>
            <a:pPr lvl="1"/>
            <a:r>
              <a:rPr lang="en-US" sz="1800" dirty="0"/>
              <a:t>Can use magic number to determine if fat and for endianness</a:t>
            </a:r>
          </a:p>
          <a:p>
            <a:r>
              <a:rPr lang="en-US" sz="1800" dirty="0"/>
              <a:t>After the header follows </a:t>
            </a:r>
            <a:r>
              <a:rPr lang="en-US" sz="1800" dirty="0" err="1"/>
              <a:t>nfat_arch</a:t>
            </a:r>
            <a:r>
              <a:rPr lang="en-US" sz="1800" dirty="0"/>
              <a:t> number of </a:t>
            </a:r>
            <a:r>
              <a:rPr lang="en-US" sz="1800" dirty="0" err="1"/>
              <a:t>fat_arch</a:t>
            </a:r>
            <a:r>
              <a:rPr lang="en-US" sz="1800" dirty="0"/>
              <a:t> specifications</a:t>
            </a:r>
          </a:p>
          <a:p>
            <a:r>
              <a:rPr lang="en-US" sz="1800" dirty="0"/>
              <a:t>OS grades the slices and chooses most compatible</a:t>
            </a:r>
          </a:p>
          <a:p>
            <a:pPr lvl="1"/>
            <a:r>
              <a:rPr lang="en-US" sz="1800" dirty="0" err="1"/>
              <a:t>cpu_type_t</a:t>
            </a:r>
            <a:r>
              <a:rPr lang="en-US" sz="1800" dirty="0"/>
              <a:t> and </a:t>
            </a:r>
            <a:r>
              <a:rPr lang="en-US" sz="1800" dirty="0" err="1"/>
              <a:t>cpu_subtype_t</a:t>
            </a:r>
            <a:r>
              <a:rPr lang="en-US" sz="1800" dirty="0"/>
              <a:t> are defined in &lt;</a:t>
            </a:r>
            <a:r>
              <a:rPr lang="en-US" sz="1800" dirty="0" err="1"/>
              <a:t>mach</a:t>
            </a:r>
            <a:r>
              <a:rPr lang="en-US" sz="1800" dirty="0"/>
              <a:t>-o/</a:t>
            </a:r>
            <a:r>
              <a:rPr lang="en-US" sz="1800" dirty="0" err="1"/>
              <a:t>machine.h</a:t>
            </a:r>
            <a:r>
              <a:rPr lang="en-US" sz="1800" dirty="0"/>
              <a:t>&gt;</a:t>
            </a:r>
          </a:p>
          <a:p>
            <a:pPr lvl="1"/>
            <a:r>
              <a:rPr lang="en-US" sz="1800" dirty="0"/>
              <a:t>APIs for grading are in &lt;</a:t>
            </a:r>
            <a:r>
              <a:rPr lang="en-US" sz="1800" dirty="0" err="1"/>
              <a:t>mach</a:t>
            </a:r>
            <a:r>
              <a:rPr lang="en-US" sz="1800" dirty="0"/>
              <a:t>-o/</a:t>
            </a:r>
            <a:r>
              <a:rPr lang="en-US" sz="1800" dirty="0" err="1"/>
              <a:t>arch.h</a:t>
            </a:r>
            <a:r>
              <a:rPr lang="en-US" sz="1800" dirty="0"/>
              <a:t>&gt; </a:t>
            </a:r>
          </a:p>
        </p:txBody>
      </p:sp>
      <p:pic>
        <p:nvPicPr>
          <p:cNvPr id="5" name="Picture 4" descr="Text&#10;&#10;Description automatically generated">
            <a:extLst>
              <a:ext uri="{FF2B5EF4-FFF2-40B4-BE49-F238E27FC236}">
                <a16:creationId xmlns:a16="http://schemas.microsoft.com/office/drawing/2014/main" id="{57590D40-3883-BC08-2B15-C9E1A10E7AD4}"/>
              </a:ext>
            </a:extLst>
          </p:cNvPr>
          <p:cNvPicPr>
            <a:picLocks noChangeAspect="1"/>
          </p:cNvPicPr>
          <p:nvPr/>
        </p:nvPicPr>
        <p:blipFill>
          <a:blip r:embed="rId3"/>
          <a:stretch>
            <a:fillRect/>
          </a:stretch>
        </p:blipFill>
        <p:spPr>
          <a:xfrm>
            <a:off x="6095999" y="798163"/>
            <a:ext cx="5857262" cy="5374037"/>
          </a:xfrm>
          <a:prstGeom prst="rect">
            <a:avLst/>
          </a:prstGeom>
        </p:spPr>
      </p:pic>
      <p:sp>
        <p:nvSpPr>
          <p:cNvPr id="6" name="TextBox 5">
            <a:extLst>
              <a:ext uri="{FF2B5EF4-FFF2-40B4-BE49-F238E27FC236}">
                <a16:creationId xmlns:a16="http://schemas.microsoft.com/office/drawing/2014/main" id="{F62BF679-BABA-C638-FEC7-9A5DB831429C}"/>
              </a:ext>
            </a:extLst>
          </p:cNvPr>
          <p:cNvSpPr txBox="1"/>
          <p:nvPr/>
        </p:nvSpPr>
        <p:spPr>
          <a:xfrm>
            <a:off x="4122549" y="2495227"/>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566950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0453-B5B6-E033-E88F-A939B0967FEB}"/>
              </a:ext>
            </a:extLst>
          </p:cNvPr>
          <p:cNvSpPr>
            <a:spLocks noGrp="1"/>
          </p:cNvSpPr>
          <p:nvPr>
            <p:ph type="title"/>
          </p:nvPr>
        </p:nvSpPr>
        <p:spPr>
          <a:xfrm>
            <a:off x="1371600" y="685800"/>
            <a:ext cx="3282695" cy="1485900"/>
          </a:xfrm>
        </p:spPr>
        <p:txBody>
          <a:bodyPr>
            <a:normAutofit/>
          </a:bodyPr>
          <a:lstStyle/>
          <a:p>
            <a:r>
              <a:rPr lang="en-US" dirty="0"/>
              <a:t>Fat Binaries</a:t>
            </a:r>
          </a:p>
        </p:txBody>
      </p:sp>
      <p:sp>
        <p:nvSpPr>
          <p:cNvPr id="3" name="Content Placeholder 2">
            <a:extLst>
              <a:ext uri="{FF2B5EF4-FFF2-40B4-BE49-F238E27FC236}">
                <a16:creationId xmlns:a16="http://schemas.microsoft.com/office/drawing/2014/main" id="{1A35CFF6-6E2F-502F-A23B-0D01E16A24DD}"/>
              </a:ext>
            </a:extLst>
          </p:cNvPr>
          <p:cNvSpPr>
            <a:spLocks noGrp="1"/>
          </p:cNvSpPr>
          <p:nvPr>
            <p:ph idx="1"/>
          </p:nvPr>
        </p:nvSpPr>
        <p:spPr>
          <a:xfrm>
            <a:off x="1371600" y="2286000"/>
            <a:ext cx="3282694" cy="3581400"/>
          </a:xfrm>
        </p:spPr>
        <p:txBody>
          <a:bodyPr>
            <a:normAutofit/>
          </a:bodyPr>
          <a:lstStyle/>
          <a:p>
            <a:r>
              <a:rPr lang="en-US" dirty="0" err="1"/>
              <a:t>lipo</a:t>
            </a:r>
            <a:r>
              <a:rPr lang="en-US" dirty="0"/>
              <a:t> – command line tool to work with Fat binaries</a:t>
            </a:r>
          </a:p>
          <a:p>
            <a:r>
              <a:rPr lang="en-US" dirty="0" err="1"/>
              <a:t>otool</a:t>
            </a:r>
            <a:r>
              <a:rPr lang="en-US" dirty="0"/>
              <a:t> –f can be used to dump fat headers</a:t>
            </a:r>
          </a:p>
        </p:txBody>
      </p:sp>
      <p:pic>
        <p:nvPicPr>
          <p:cNvPr id="6" name="Picture 5" descr="A screenshot of a computer&#10;&#10;Description automatically generated">
            <a:extLst>
              <a:ext uri="{FF2B5EF4-FFF2-40B4-BE49-F238E27FC236}">
                <a16:creationId xmlns:a16="http://schemas.microsoft.com/office/drawing/2014/main" id="{B4CDDD81-7E96-C3AC-098A-6223F395F8FB}"/>
              </a:ext>
            </a:extLst>
          </p:cNvPr>
          <p:cNvPicPr>
            <a:picLocks noChangeAspect="1"/>
          </p:cNvPicPr>
          <p:nvPr/>
        </p:nvPicPr>
        <p:blipFill>
          <a:blip r:embed="rId3"/>
          <a:stretch>
            <a:fillRect/>
          </a:stretch>
        </p:blipFill>
        <p:spPr>
          <a:xfrm>
            <a:off x="5031467" y="1867811"/>
            <a:ext cx="6517065" cy="2802337"/>
          </a:xfrm>
          <a:prstGeom prst="rect">
            <a:avLst/>
          </a:prstGeom>
        </p:spPr>
      </p:pic>
    </p:spTree>
    <p:extLst>
      <p:ext uri="{BB962C8B-B14F-4D97-AF65-F5344CB8AC3E}">
        <p14:creationId xmlns:p14="http://schemas.microsoft.com/office/powerpoint/2010/main" val="357342353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3418</TotalTime>
  <Words>2916</Words>
  <Application>Microsoft Macintosh PowerPoint</Application>
  <PresentationFormat>Widescreen</PresentationFormat>
  <Paragraphs>322</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 New</vt:lpstr>
      <vt:lpstr>Franklin Gothic Book</vt:lpstr>
      <vt:lpstr>Crop</vt:lpstr>
      <vt:lpstr>DEMYSTIFY MACH-O</vt:lpstr>
      <vt:lpstr>Who am I?</vt:lpstr>
      <vt:lpstr>Roadmap </vt:lpstr>
      <vt:lpstr>What is Mach-O?</vt:lpstr>
      <vt:lpstr>Why look at Mach-O files?</vt:lpstr>
      <vt:lpstr>Mach-O File</vt:lpstr>
      <vt:lpstr>Fat Binaries</vt:lpstr>
      <vt:lpstr>Fat Binaries</vt:lpstr>
      <vt:lpstr>Fat Binaries</vt:lpstr>
      <vt:lpstr>Mach-O File</vt:lpstr>
      <vt:lpstr>Mach-O Object</vt:lpstr>
      <vt:lpstr>Common Segments</vt:lpstr>
      <vt:lpstr>Mach Header</vt:lpstr>
      <vt:lpstr>Mach File Types</vt:lpstr>
      <vt:lpstr>Mach-O File</vt:lpstr>
      <vt:lpstr>Load Commands</vt:lpstr>
      <vt:lpstr>LC_SEGMENT[_64]</vt:lpstr>
      <vt:lpstr>section[_64]</vt:lpstr>
      <vt:lpstr>LC_MAIN</vt:lpstr>
      <vt:lpstr>LC_LOAD_DYLINKER</vt:lpstr>
      <vt:lpstr>LC_LOAD_DYLIB</vt:lpstr>
      <vt:lpstr>Mach-O File</vt:lpstr>
      <vt:lpstr>Code Example</vt:lpstr>
      <vt:lpstr>Obj-C Class Hierachy Exporter</vt:lpstr>
      <vt:lpstr>Resources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DEMYSTIFY MACH-O</dc:title>
  <dc:creator>Garrigan Stafford</dc:creator>
  <cp:lastModifiedBy>Garrigan Stafford</cp:lastModifiedBy>
  <cp:revision>13</cp:revision>
  <dcterms:created xsi:type="dcterms:W3CDTF">2022-08-11T16:57:47Z</dcterms:created>
  <dcterms:modified xsi:type="dcterms:W3CDTF">2023-08-12T20:00:29Z</dcterms:modified>
</cp:coreProperties>
</file>