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3"/>
  </p:notesMasterIdLst>
  <p:handoutMasterIdLst>
    <p:handoutMasterId r:id="rId14"/>
  </p:handoutMasterIdLst>
  <p:sldIdLst>
    <p:sldId id="256" r:id="rId5"/>
    <p:sldId id="277" r:id="rId6"/>
    <p:sldId id="261" r:id="rId7"/>
    <p:sldId id="262" r:id="rId8"/>
    <p:sldId id="289" r:id="rId9"/>
    <p:sldId id="264" r:id="rId10"/>
    <p:sldId id="258"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18D"/>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661" autoAdjust="0"/>
  </p:normalViewPr>
  <p:slideViewPr>
    <p:cSldViewPr snapToGrid="0">
      <p:cViewPr varScale="1">
        <p:scale>
          <a:sx n="88" d="100"/>
          <a:sy n="88" d="100"/>
        </p:scale>
        <p:origin x="1470" y="8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die matos" userId="c92169810fd0f4b3" providerId="LiveId" clId="{2AB9DB14-6284-4E39-9C30-6AB0729225A6}"/>
    <pc:docChg chg="custSel delSld modSld">
      <pc:chgData name="Nudie matos" userId="c92169810fd0f4b3" providerId="LiveId" clId="{2AB9DB14-6284-4E39-9C30-6AB0729225A6}" dt="2024-06-24T01:53:21.555" v="1202" actId="20577"/>
      <pc:docMkLst>
        <pc:docMk/>
      </pc:docMkLst>
      <pc:sldChg chg="modNotesTx">
        <pc:chgData name="Nudie matos" userId="c92169810fd0f4b3" providerId="LiveId" clId="{2AB9DB14-6284-4E39-9C30-6AB0729225A6}" dt="2024-06-24T01:48:10.401" v="1109" actId="20577"/>
        <pc:sldMkLst>
          <pc:docMk/>
          <pc:sldMk cId="1642425379" sldId="256"/>
        </pc:sldMkLst>
      </pc:sldChg>
      <pc:sldChg chg="del">
        <pc:chgData name="Nudie matos" userId="c92169810fd0f4b3" providerId="LiveId" clId="{2AB9DB14-6284-4E39-9C30-6AB0729225A6}" dt="2024-06-24T01:37:49.393" v="7" actId="47"/>
        <pc:sldMkLst>
          <pc:docMk/>
          <pc:sldMk cId="566997565" sldId="260"/>
        </pc:sldMkLst>
      </pc:sldChg>
      <pc:sldChg chg="modNotesTx">
        <pc:chgData name="Nudie matos" userId="c92169810fd0f4b3" providerId="LiveId" clId="{2AB9DB14-6284-4E39-9C30-6AB0729225A6}" dt="2024-06-24T01:53:21.555" v="1202" actId="20577"/>
        <pc:sldMkLst>
          <pc:docMk/>
          <pc:sldMk cId="1738561688" sldId="261"/>
        </pc:sldMkLst>
      </pc:sldChg>
      <pc:sldChg chg="modNotesTx">
        <pc:chgData name="Nudie matos" userId="c92169810fd0f4b3" providerId="LiveId" clId="{2AB9DB14-6284-4E39-9C30-6AB0729225A6}" dt="2024-06-24T01:45:45.872" v="817" actId="33524"/>
        <pc:sldMkLst>
          <pc:docMk/>
          <pc:sldMk cId="1346372204" sldId="264"/>
        </pc:sldMkLst>
      </pc:sldChg>
      <pc:sldChg chg="del">
        <pc:chgData name="Nudie matos" userId="c92169810fd0f4b3" providerId="LiveId" clId="{2AB9DB14-6284-4E39-9C30-6AB0729225A6}" dt="2024-06-24T01:37:41.752" v="0" actId="47"/>
        <pc:sldMkLst>
          <pc:docMk/>
          <pc:sldMk cId="2121178069" sldId="266"/>
        </pc:sldMkLst>
      </pc:sldChg>
      <pc:sldChg chg="del">
        <pc:chgData name="Nudie matos" userId="c92169810fd0f4b3" providerId="LiveId" clId="{2AB9DB14-6284-4E39-9C30-6AB0729225A6}" dt="2024-06-24T01:37:44.894" v="2" actId="47"/>
        <pc:sldMkLst>
          <pc:docMk/>
          <pc:sldMk cId="4151694508" sldId="268"/>
        </pc:sldMkLst>
      </pc:sldChg>
      <pc:sldChg chg="del">
        <pc:chgData name="Nudie matos" userId="c92169810fd0f4b3" providerId="LiveId" clId="{2AB9DB14-6284-4E39-9C30-6AB0729225A6}" dt="2024-06-24T01:37:46.981" v="4" actId="47"/>
        <pc:sldMkLst>
          <pc:docMk/>
          <pc:sldMk cId="1472106130" sldId="270"/>
        </pc:sldMkLst>
      </pc:sldChg>
      <pc:sldChg chg="del">
        <pc:chgData name="Nudie matos" userId="c92169810fd0f4b3" providerId="LiveId" clId="{2AB9DB14-6284-4E39-9C30-6AB0729225A6}" dt="2024-06-24T01:37:52.873" v="11" actId="47"/>
        <pc:sldMkLst>
          <pc:docMk/>
          <pc:sldMk cId="920173932" sldId="275"/>
        </pc:sldMkLst>
      </pc:sldChg>
      <pc:sldChg chg="del">
        <pc:chgData name="Nudie matos" userId="c92169810fd0f4b3" providerId="LiveId" clId="{2AB9DB14-6284-4E39-9C30-6AB0729225A6}" dt="2024-06-24T01:37:54.270" v="12" actId="47"/>
        <pc:sldMkLst>
          <pc:docMk/>
          <pc:sldMk cId="2436493926" sldId="276"/>
        </pc:sldMkLst>
      </pc:sldChg>
      <pc:sldChg chg="del">
        <pc:chgData name="Nudie matos" userId="c92169810fd0f4b3" providerId="LiveId" clId="{2AB9DB14-6284-4E39-9C30-6AB0729225A6}" dt="2024-06-24T01:37:45.751" v="3" actId="47"/>
        <pc:sldMkLst>
          <pc:docMk/>
          <pc:sldMk cId="1417396711" sldId="280"/>
        </pc:sldMkLst>
      </pc:sldChg>
      <pc:sldChg chg="del">
        <pc:chgData name="Nudie matos" userId="c92169810fd0f4b3" providerId="LiveId" clId="{2AB9DB14-6284-4E39-9C30-6AB0729225A6}" dt="2024-06-24T01:37:50.182" v="8" actId="47"/>
        <pc:sldMkLst>
          <pc:docMk/>
          <pc:sldMk cId="3477453048" sldId="282"/>
        </pc:sldMkLst>
      </pc:sldChg>
      <pc:sldChg chg="del">
        <pc:chgData name="Nudie matos" userId="c92169810fd0f4b3" providerId="LiveId" clId="{2AB9DB14-6284-4E39-9C30-6AB0729225A6}" dt="2024-06-24T01:37:50.951" v="9" actId="47"/>
        <pc:sldMkLst>
          <pc:docMk/>
          <pc:sldMk cId="3396266754" sldId="283"/>
        </pc:sldMkLst>
      </pc:sldChg>
      <pc:sldChg chg="modNotesTx">
        <pc:chgData name="Nudie matos" userId="c92169810fd0f4b3" providerId="LiveId" clId="{2AB9DB14-6284-4E39-9C30-6AB0729225A6}" dt="2024-06-24T01:51:28.622" v="1116"/>
        <pc:sldMkLst>
          <pc:docMk/>
          <pc:sldMk cId="1844941827" sldId="289"/>
        </pc:sldMkLst>
      </pc:sldChg>
      <pc:sldChg chg="del">
        <pc:chgData name="Nudie matos" userId="c92169810fd0f4b3" providerId="LiveId" clId="{2AB9DB14-6284-4E39-9C30-6AB0729225A6}" dt="2024-06-24T01:37:52.005" v="10" actId="47"/>
        <pc:sldMkLst>
          <pc:docMk/>
          <pc:sldMk cId="1177824853" sldId="290"/>
        </pc:sldMkLst>
      </pc:sldChg>
      <pc:sldChg chg="del">
        <pc:chgData name="Nudie matos" userId="c92169810fd0f4b3" providerId="LiveId" clId="{2AB9DB14-6284-4E39-9C30-6AB0729225A6}" dt="2024-06-24T01:37:44.381" v="1" actId="47"/>
        <pc:sldMkLst>
          <pc:docMk/>
          <pc:sldMk cId="404854312" sldId="292"/>
        </pc:sldMkLst>
      </pc:sldChg>
      <pc:sldChg chg="del">
        <pc:chgData name="Nudie matos" userId="c92169810fd0f4b3" providerId="LiveId" clId="{2AB9DB14-6284-4E39-9C30-6AB0729225A6}" dt="2024-06-24T01:37:48.018" v="5" actId="47"/>
        <pc:sldMkLst>
          <pc:docMk/>
          <pc:sldMk cId="473871986" sldId="293"/>
        </pc:sldMkLst>
      </pc:sldChg>
      <pc:sldChg chg="del">
        <pc:chgData name="Nudie matos" userId="c92169810fd0f4b3" providerId="LiveId" clId="{2AB9DB14-6284-4E39-9C30-6AB0729225A6}" dt="2024-06-24T01:37:48.688" v="6" actId="47"/>
        <pc:sldMkLst>
          <pc:docMk/>
          <pc:sldMk cId="3084972071" sldId="294"/>
        </pc:sldMkLst>
      </pc:sldChg>
      <pc:sldMasterChg chg="delSldLayout">
        <pc:chgData name="Nudie matos" userId="c92169810fd0f4b3" providerId="LiveId" clId="{2AB9DB14-6284-4E39-9C30-6AB0729225A6}" dt="2024-06-24T01:37:48.018" v="5" actId="47"/>
        <pc:sldMasterMkLst>
          <pc:docMk/>
          <pc:sldMasterMk cId="1928452137" sldId="2147483666"/>
        </pc:sldMasterMkLst>
        <pc:sldLayoutChg chg="del">
          <pc:chgData name="Nudie matos" userId="c92169810fd0f4b3" providerId="LiveId" clId="{2AB9DB14-6284-4E39-9C30-6AB0729225A6}" dt="2024-06-24T01:37:45.751" v="3" actId="47"/>
          <pc:sldLayoutMkLst>
            <pc:docMk/>
            <pc:sldMasterMk cId="1928452137" sldId="2147483666"/>
            <pc:sldLayoutMk cId="4026250860" sldId="2147483685"/>
          </pc:sldLayoutMkLst>
        </pc:sldLayoutChg>
        <pc:sldLayoutChg chg="del">
          <pc:chgData name="Nudie matos" userId="c92169810fd0f4b3" providerId="LiveId" clId="{2AB9DB14-6284-4E39-9C30-6AB0729225A6}" dt="2024-06-24T01:37:48.018" v="5" actId="47"/>
          <pc:sldLayoutMkLst>
            <pc:docMk/>
            <pc:sldMasterMk cId="1928452137" sldId="2147483666"/>
            <pc:sldLayoutMk cId="2290034707" sldId="214748370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6/23/2024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today I will be presenting to the board two different approaches that deserve consideration when developing the next project.</a:t>
            </a:r>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469150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owner makes decisions on behalf of the customer or stakeholders in the team they have the final say (Atlassian, 2024). The product owners have the customers best interest in mind (Atlassian, 2024). They many crucial roles for example, they make and prioritize the backlog. The backlog is a list of tasks and requirements the product needs, Vital tasks will have higher priority in a backlog. Another job the product owner is responsible for is to set up a timeline for the SPRINT which is the time allocated to complete certain tasks on  the backlog. The Scrum master helps the team through the milestones and hosts 15-minute daily meetings where each member of the team describes their process for the day and how they plan on completing their task successfully. The development team creates and fixes the product, their job is to follow the user or customers requirement and to implement them to the maximum amount of accuracy. They will complete tasks from the backlog and communicate with the product owner to ensure customer satisfaction of the features implemented. The testers verify that what the developers made works as intended and that it meets the finished criteria the product owner is looking for. </a:t>
            </a:r>
          </a:p>
          <a:p>
            <a:endParaRPr lang="en-US" dirty="0"/>
          </a:p>
          <a:p>
            <a:r>
              <a:rPr lang="en-US" dirty="0"/>
              <a:t>The source for roles in </a:t>
            </a:r>
            <a:r>
              <a:rPr lang="en-US"/>
              <a:t>the slide. </a:t>
            </a:r>
            <a:r>
              <a:rPr lang="en-US" dirty="0"/>
              <a:t>Donato and Donato (2023)</a:t>
            </a:r>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497716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and shareholders or even only the product owner and shareholder will come together to discuss the vision for the project and its objectives. This allows the team or product owner an idea of what this project is going to look like and if the time frame is feasible. The planning stage is when the product owner can meet with users to gather user stories this can produce ideas or features that will make the final product more user friendly and overall, a better product. This stage is also where the product backlog and sprint planning come to life. After planning comes the development phase where the sprint is in full motion and the development team is creating and implementing. In the development cycle is also when tester are making sure everything being implemented is working as intended and they are documenting the process. After development at the end of the sprint comes the review phase, during this phase the team can identify what went well in the sprint and where they can optimize. Then the final step is the release, where the deliverables are given to the shareholders or relevant personnel. During this phase, they will also provide any support needed for the product. </a:t>
            </a:r>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257449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requirements are put into a single document that will be used as reference at every stage of the development process. This document has functional and nonfunctional requirements as is cost risks and completion times. The design stage a high-level design a detailed design is made where essential parts are decided such as traffic and precise design details (</a:t>
            </a:r>
            <a:r>
              <a:rPr lang="en-US" i="1" dirty="0"/>
              <a:t>The Waterfall Model: Advantages, Disadvantages, and When You Should Use It</a:t>
            </a:r>
            <a:r>
              <a:rPr lang="en-US" dirty="0"/>
              <a:t>, n.d.). The implementation phase is where the code is implemented, and solutions are tested. The verification phase is where the built product is tested against the design document to make sure that it meets the customers requirements. Finally, the maintenance is when the product is already live, and updates are made, features are added, and security measures are updated. </a:t>
            </a:r>
          </a:p>
          <a:p>
            <a:endParaRPr lang="en-US" dirty="0"/>
          </a:p>
          <a:p>
            <a:r>
              <a:rPr lang="en-US" dirty="0"/>
              <a:t>The implementation step would have been different using agile method. In this step The features being implemented in that SPTINT would be the only ones tested for release. On the contrary with the waterfall method in this stage all the solutions are being implemented at this step which is a longer process, where more things can go wrong.</a:t>
            </a:r>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399915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methods have their pros and cons, first we will discuss the advantages of the agile method. With the agile method, development teams can shift their priorities on short notice since their tasks are strategically made to be smaller and with a priority assigned. The product owner can add or delete certain tasks but can also update priorities which means the teams can drop a task for another. Another advantage this method has that makes it popular is that features are implemented frequently which means the teams gets more feedback. The cons for agile are that it requires a lot of communication and collaboration, and it must be at the forefront because without it this strategy starts to fall apart.  With the waterfall method the advantages are that the team can focus on one step of development at a time and if major changes are not made during the development process timelines are easier to estimate. The downside is that in a world where technology changes quickly changes will have to be made during the development process and that can cause problems since the program was designed whole. Changes can also put a dent on the delivery times because any changes made must be approved and the team can't move to the next phase of the project until the last one is finished. In my experience working with the SNHU travel project there are the biggest differences to consider when choosing a either approach for your next project.</a:t>
            </a:r>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140962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atlassian.com/"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Agile methodology</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err="1"/>
              <a:t>Aneudi</a:t>
            </a:r>
            <a:r>
              <a:rPr lang="en-US" dirty="0"/>
              <a:t> Matos</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index</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Agile Roles – 3</a:t>
            </a:r>
          </a:p>
          <a:p>
            <a:r>
              <a:rPr lang="en-US" dirty="0"/>
              <a:t>Agile Phases – 4</a:t>
            </a:r>
          </a:p>
          <a:p>
            <a:r>
              <a:rPr lang="en-US" dirty="0"/>
              <a:t>Waterfall – 5</a:t>
            </a:r>
          </a:p>
          <a:p>
            <a:r>
              <a:rPr lang="en-US" dirty="0"/>
              <a:t>Agile vs. Waterfall – 6 </a:t>
            </a:r>
          </a:p>
          <a:p>
            <a:r>
              <a:rPr lang="en-US" dirty="0"/>
              <a:t>References - 7</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2024</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Agile methodology</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Agile Roles</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2718968" y="4638893"/>
            <a:ext cx="2141764" cy="514350"/>
          </a:xfrm>
        </p:spPr>
        <p:txBody>
          <a:bodyPr/>
          <a:lstStyle/>
          <a:p>
            <a:r>
              <a:rPr lang="en-US" dirty="0"/>
              <a:t>Testers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916890" y="1433445"/>
            <a:ext cx="2141764" cy="514350"/>
          </a:xfrm>
        </p:spPr>
        <p:txBody>
          <a:bodyPr/>
          <a:lstStyle/>
          <a:p>
            <a:r>
              <a:rPr lang="en-US" dirty="0"/>
              <a:t>Product owner</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439636" y="2498657"/>
            <a:ext cx="2141764" cy="514350"/>
          </a:xfrm>
        </p:spPr>
        <p:txBody>
          <a:bodyPr/>
          <a:lstStyle/>
          <a:p>
            <a:r>
              <a:rPr lang="en-US" dirty="0"/>
              <a:t>Scrum master</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Has authority over the project</a:t>
            </a:r>
          </a:p>
          <a:p>
            <a:r>
              <a:rPr lang="en-US" dirty="0"/>
              <a:t>    Creates and organizes the plan</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Helps the team to reach milestones</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Create and fix the product</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Tests product</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2024</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Agile methodology</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
        <p:nvSpPr>
          <p:cNvPr id="16" name="Text Placeholder 5">
            <a:extLst>
              <a:ext uri="{FF2B5EF4-FFF2-40B4-BE49-F238E27FC236}">
                <a16:creationId xmlns:a16="http://schemas.microsoft.com/office/drawing/2014/main" id="{84CB2F9D-5FA7-119C-0BAE-73E3EA9F5F61}"/>
              </a:ext>
            </a:extLst>
          </p:cNvPr>
          <p:cNvSpPr txBox="1">
            <a:spLocks/>
          </p:cNvSpPr>
          <p:nvPr/>
        </p:nvSpPr>
        <p:spPr>
          <a:xfrm>
            <a:off x="2061127" y="3528370"/>
            <a:ext cx="2141764" cy="514350"/>
          </a:xfrm>
          <a:prstGeom prst="rect">
            <a:avLst/>
          </a:prstGeom>
        </p:spPr>
        <p:txBody>
          <a:bodyPr vert="horz" lIns="91440" tIns="45720" rIns="91440" bIns="4572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600" kern="1200" cap="all" spc="1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Development</a:t>
            </a:r>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460745"/>
            <a:ext cx="8421688" cy="1325563"/>
          </a:xfrm>
        </p:spPr>
        <p:txBody>
          <a:bodyPr/>
          <a:lstStyle/>
          <a:p>
            <a:r>
              <a:rPr lang="en-US" dirty="0"/>
              <a:t>Agile Phases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664" y="1941320"/>
            <a:ext cx="4031945" cy="365125"/>
          </a:xfrm>
        </p:spPr>
        <p:txBody>
          <a:bodyPr vert="horz" lIns="91440" tIns="45720" rIns="91440" bIns="45720" rtlCol="0" anchor="t">
            <a:normAutofit lnSpcReduction="10000"/>
          </a:bodyPr>
          <a:lstStyle/>
          <a:p>
            <a:r>
              <a:rPr lang="en-US" dirty="0"/>
              <a:t>1. INITIATION</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518757" y="2448545"/>
            <a:ext cx="4031030" cy="1057308"/>
          </a:xfrm>
        </p:spPr>
        <p:txBody>
          <a:bodyPr/>
          <a:lstStyle/>
          <a:p>
            <a:r>
              <a:rPr lang="en-US" dirty="0"/>
              <a:t>IDENTIFY PROJECT VISION AND ASSIGN ROLES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2228" y="1942119"/>
            <a:ext cx="4031945" cy="365125"/>
          </a:xfrm>
        </p:spPr>
        <p:txBody>
          <a:bodyPr>
            <a:normAutofit lnSpcReduction="10000"/>
          </a:bodyPr>
          <a:lstStyle/>
          <a:p>
            <a:r>
              <a:rPr lang="en-US" dirty="0"/>
              <a:t>2. PLANNING</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2228" y="2457062"/>
            <a:ext cx="4031030" cy="1057308"/>
          </a:xfrm>
        </p:spPr>
        <p:txBody>
          <a:bodyPr/>
          <a:lstStyle/>
          <a:p>
            <a:r>
              <a:rPr lang="en-US" dirty="0"/>
              <a:t>USER STORIES AND CREATE PRODUCT BACKLOG</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565427" y="3465390"/>
            <a:ext cx="4031945" cy="365125"/>
          </a:xfrm>
        </p:spPr>
        <p:txBody>
          <a:bodyPr>
            <a:normAutofit lnSpcReduction="10000"/>
          </a:bodyPr>
          <a:lstStyle/>
          <a:p>
            <a:r>
              <a:rPr lang="en-US" dirty="0"/>
              <a:t>3. DEVELOPMENT</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66342" y="3994044"/>
            <a:ext cx="4031030" cy="1057308"/>
          </a:xfrm>
        </p:spPr>
        <p:txBody>
          <a:bodyPr/>
          <a:lstStyle/>
          <a:p>
            <a:r>
              <a:rPr lang="en-US" dirty="0"/>
              <a:t>COMPLETING TASKS FROM THE BAKCLOG</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594627" y="3465390"/>
            <a:ext cx="4031945" cy="365125"/>
          </a:xfrm>
        </p:spPr>
        <p:txBody>
          <a:bodyPr>
            <a:normAutofit lnSpcReduction="10000"/>
          </a:bodyPr>
          <a:lstStyle/>
          <a:p>
            <a:r>
              <a:rPr lang="en-US" dirty="0"/>
              <a:t>4. REVIEW</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2228" y="3937776"/>
            <a:ext cx="4031030" cy="1057308"/>
          </a:xfrm>
        </p:spPr>
        <p:txBody>
          <a:bodyPr/>
          <a:lstStyle/>
          <a:p>
            <a:r>
              <a:rPr lang="en-US" dirty="0"/>
              <a:t>ASESS THE SPRINT</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2024</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Agile methodology</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11" name="Text Placeholder 8">
            <a:extLst>
              <a:ext uri="{FF2B5EF4-FFF2-40B4-BE49-F238E27FC236}">
                <a16:creationId xmlns:a16="http://schemas.microsoft.com/office/drawing/2014/main" id="{68325FFD-0DDF-D307-57F4-A51E8CA54549}"/>
              </a:ext>
            </a:extLst>
          </p:cNvPr>
          <p:cNvSpPr txBox="1">
            <a:spLocks/>
          </p:cNvSpPr>
          <p:nvPr/>
        </p:nvSpPr>
        <p:spPr>
          <a:xfrm>
            <a:off x="4080027" y="4728307"/>
            <a:ext cx="4031945"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5. RELEASE</a:t>
            </a:r>
          </a:p>
        </p:txBody>
      </p:sp>
      <p:sp>
        <p:nvSpPr>
          <p:cNvPr id="12" name="Text Placeholder 7">
            <a:extLst>
              <a:ext uri="{FF2B5EF4-FFF2-40B4-BE49-F238E27FC236}">
                <a16:creationId xmlns:a16="http://schemas.microsoft.com/office/drawing/2014/main" id="{56550043-F2FA-BBC8-BDEE-85A6F3BC352A}"/>
              </a:ext>
            </a:extLst>
          </p:cNvPr>
          <p:cNvSpPr txBox="1">
            <a:spLocks/>
          </p:cNvSpPr>
          <p:nvPr/>
        </p:nvSpPr>
        <p:spPr>
          <a:xfrm>
            <a:off x="4112184" y="5118929"/>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DELIVER PRODUCT FEATURES AND PROVIDE SOPPORT</a:t>
            </a:r>
          </a:p>
          <a:p>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Waterfall</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18447" y="1086888"/>
            <a:ext cx="5433204" cy="365125"/>
          </a:xfrm>
        </p:spPr>
        <p:txBody>
          <a:bodyPr vert="horz" lIns="91440" tIns="45720" rIns="91440" bIns="45720" rtlCol="0" anchor="t">
            <a:normAutofit lnSpcReduction="10000"/>
          </a:bodyPr>
          <a:lstStyle/>
          <a:p>
            <a:r>
              <a:rPr lang="en-US" dirty="0"/>
              <a:t>Requirements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19680" y="1478887"/>
            <a:ext cx="5431971" cy="557950"/>
          </a:xfrm>
        </p:spPr>
        <p:txBody>
          <a:bodyPr>
            <a:normAutofit/>
          </a:bodyPr>
          <a:lstStyle/>
          <a:p>
            <a:r>
              <a:rPr lang="en-US" dirty="0"/>
              <a:t>The project needs and scope is evaluated</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18447" y="2053459"/>
            <a:ext cx="5433204" cy="365125"/>
          </a:xfrm>
        </p:spPr>
        <p:txBody>
          <a:bodyPr>
            <a:normAutofit lnSpcReduction="10000"/>
          </a:bodyPr>
          <a:lstStyle/>
          <a:p>
            <a:r>
              <a:rPr lang="en-US" dirty="0"/>
              <a:t>Design</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19680" y="2447487"/>
            <a:ext cx="5431971" cy="557950"/>
          </a:xfrm>
        </p:spPr>
        <p:txBody>
          <a:bodyPr/>
          <a:lstStyle/>
          <a:p>
            <a:r>
              <a:rPr lang="en-US" dirty="0"/>
              <a:t>Design document is created in detail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18447" y="3065353"/>
            <a:ext cx="5433204" cy="365125"/>
          </a:xfrm>
        </p:spPr>
        <p:txBody>
          <a:bodyPr>
            <a:normAutofit lnSpcReduction="10000"/>
          </a:bodyPr>
          <a:lstStyle/>
          <a:p>
            <a:r>
              <a:rPr lang="en-US" dirty="0"/>
              <a:t>Implementation</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18021" y="3420615"/>
            <a:ext cx="5431971" cy="557950"/>
          </a:xfrm>
        </p:spPr>
        <p:txBody>
          <a:bodyPr/>
          <a:lstStyle/>
          <a:p>
            <a:r>
              <a:rPr lang="en-US" dirty="0"/>
              <a:t>Code is designed created documented and implemented</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18021" y="3993994"/>
            <a:ext cx="5433630" cy="375963"/>
          </a:xfrm>
        </p:spPr>
        <p:txBody>
          <a:bodyPr>
            <a:normAutofit/>
          </a:bodyPr>
          <a:lstStyle/>
          <a:p>
            <a:r>
              <a:rPr lang="en-US" dirty="0"/>
              <a:t>Verification</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8021" y="4416089"/>
            <a:ext cx="5431971" cy="557950"/>
          </a:xfrm>
        </p:spPr>
        <p:txBody>
          <a:bodyPr/>
          <a:lstStyle/>
          <a:p>
            <a:r>
              <a:rPr lang="en-US" dirty="0"/>
              <a:t>Tests are deployed to verify it meets requirements </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2024</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Agile methodology</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
        <p:nvSpPr>
          <p:cNvPr id="12" name="Text Placeholder 8">
            <a:extLst>
              <a:ext uri="{FF2B5EF4-FFF2-40B4-BE49-F238E27FC236}">
                <a16:creationId xmlns:a16="http://schemas.microsoft.com/office/drawing/2014/main" id="{B148D37A-CB37-032F-95B5-4BE7A8A57690}"/>
              </a:ext>
            </a:extLst>
          </p:cNvPr>
          <p:cNvSpPr txBox="1">
            <a:spLocks/>
          </p:cNvSpPr>
          <p:nvPr/>
        </p:nvSpPr>
        <p:spPr>
          <a:xfrm>
            <a:off x="5916362" y="4866643"/>
            <a:ext cx="5433630" cy="3759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Maintenance</a:t>
            </a:r>
          </a:p>
        </p:txBody>
      </p:sp>
      <p:sp>
        <p:nvSpPr>
          <p:cNvPr id="13" name="Text Placeholder 9">
            <a:extLst>
              <a:ext uri="{FF2B5EF4-FFF2-40B4-BE49-F238E27FC236}">
                <a16:creationId xmlns:a16="http://schemas.microsoft.com/office/drawing/2014/main" id="{F5E24858-A19E-5EF0-949B-9552E8A56AC6}"/>
              </a:ext>
            </a:extLst>
          </p:cNvPr>
          <p:cNvSpPr txBox="1">
            <a:spLocks/>
          </p:cNvSpPr>
          <p:nvPr/>
        </p:nvSpPr>
        <p:spPr>
          <a:xfrm>
            <a:off x="5916362" y="5240853"/>
            <a:ext cx="5431971" cy="55795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Updates are made and deployed</a:t>
            </a:r>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Agile vs. Waterfall</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US" noProof="1"/>
              <a:t>Pros and cons </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2024</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Agile methodology</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References</a:t>
            </a:r>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2024</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dirty="0"/>
              <a:t>Agile methodology</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8</a:t>
            </a:fld>
            <a:endParaRPr lang="en-US" dirty="0"/>
          </a:p>
        </p:txBody>
      </p:sp>
      <p:sp>
        <p:nvSpPr>
          <p:cNvPr id="17" name="Rectangle 1">
            <a:extLst>
              <a:ext uri="{FF2B5EF4-FFF2-40B4-BE49-F238E27FC236}">
                <a16:creationId xmlns:a16="http://schemas.microsoft.com/office/drawing/2014/main" id="{190B7E42-4B62-AB98-5189-B7F6FA288196}"/>
              </a:ext>
            </a:extLst>
          </p:cNvPr>
          <p:cNvSpPr>
            <a:spLocks noGrp="1" noChangeArrowheads="1"/>
          </p:cNvSpPr>
          <p:nvPr>
            <p:ph type="body" sz="quarter" idx="15"/>
          </p:nvPr>
        </p:nvSpPr>
        <p:spPr bwMode="auto">
          <a:xfrm>
            <a:off x="2654322" y="136525"/>
            <a:ext cx="65307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cs typeface="Times New Roman" panose="02020603050405020304" pitchFamily="18" charset="0"/>
              </a:rPr>
              <a:t>Atlassian. (2024, January 31). </a:t>
            </a:r>
            <a:r>
              <a:rPr kumimoji="0" lang="en-US" altLang="en-US" b="0" i="1" u="none" strike="noStrike" cap="none" normalizeH="0" baseline="0" dirty="0">
                <a:ln>
                  <a:noFill/>
                </a:ln>
                <a:solidFill>
                  <a:schemeClr val="tx1"/>
                </a:solidFill>
                <a:effectLst/>
                <a:cs typeface="Times New Roman" panose="02020603050405020304" pitchFamily="18" charset="0"/>
              </a:rPr>
              <a:t>The beginner’s guide to scrum and agile 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cs typeface="Times New Roman" panose="02020603050405020304" pitchFamily="18" charset="0"/>
              </a:rPr>
              <a:t>     management - Work Life by Atlassian</a:t>
            </a:r>
            <a:r>
              <a:rPr kumimoji="0" lang="en-US" altLang="en-US" b="0" i="0" u="none" strike="noStrike" cap="none" normalizeH="0" baseline="0" dirty="0">
                <a:ln>
                  <a:noFill/>
                </a:ln>
                <a:solidFill>
                  <a:schemeClr val="tx1"/>
                </a:solidFill>
                <a:effectLst/>
                <a:cs typeface="Times New Roman" panose="02020603050405020304" pitchFamily="18" charset="0"/>
              </a:rPr>
              <a:t>. Work Life by Atlassian. </a:t>
            </a:r>
            <a:r>
              <a:rPr kumimoji="0" lang="en-US" altLang="en-US" b="0" i="0" u="none" strike="noStrike" cap="none" normalizeH="0" baseline="0" dirty="0">
                <a:ln>
                  <a:noFill/>
                </a:ln>
                <a:solidFill>
                  <a:schemeClr val="tx1"/>
                </a:solidFill>
                <a:effectLst/>
                <a:cs typeface="Times New Roman" panose="02020603050405020304" pitchFamily="18" charset="0"/>
                <a:hlinkClick r:id="rId2"/>
              </a:rPr>
              <a:t>https://www.atlassian.com</a:t>
            </a:r>
            <a:endParaRPr kumimoji="0" lang="en-US" altLang="en-US" b="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cs typeface="Times New Roman" panose="02020603050405020304" pitchFamily="18" charset="0"/>
              </a:rPr>
              <a:t>     </a:t>
            </a:r>
            <a:r>
              <a:rPr kumimoji="0" lang="en-US" altLang="en-US" b="0" i="0" u="none" strike="noStrike" cap="none" normalizeH="0" baseline="0" dirty="0">
                <a:ln>
                  <a:noFill/>
                </a:ln>
                <a:solidFill>
                  <a:schemeClr val="tx1"/>
                </a:solidFill>
                <a:effectLst/>
                <a:cs typeface="Times New Roman" panose="02020603050405020304" pitchFamily="18" charset="0"/>
              </a:rPr>
              <a:t>/blog/project-management/beginners-guide-scrum-and-agile-project-management</a:t>
            </a:r>
            <a:endParaRPr kumimoji="0" lang="en-US" altLang="en-US" b="0" i="0" u="none" strike="noStrike" cap="none" normalizeH="0" baseline="0" dirty="0">
              <a:ln>
                <a:noFill/>
              </a:ln>
              <a:solidFill>
                <a:schemeClr val="tx1"/>
              </a:solidFill>
              <a:effectLst/>
            </a:endParaRPr>
          </a:p>
        </p:txBody>
      </p:sp>
      <p:sp>
        <p:nvSpPr>
          <p:cNvPr id="20" name="Rectangle 2">
            <a:extLst>
              <a:ext uri="{FF2B5EF4-FFF2-40B4-BE49-F238E27FC236}">
                <a16:creationId xmlns:a16="http://schemas.microsoft.com/office/drawing/2014/main" id="{F463435A-684F-852E-18F7-AB17EDFCB68E}"/>
              </a:ext>
            </a:extLst>
          </p:cNvPr>
          <p:cNvSpPr>
            <a:spLocks noChangeArrowheads="1"/>
          </p:cNvSpPr>
          <p:nvPr/>
        </p:nvSpPr>
        <p:spPr bwMode="auto">
          <a:xfrm>
            <a:off x="2679447" y="1003758"/>
            <a:ext cx="683310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cs typeface="Times New Roman" panose="02020603050405020304" pitchFamily="18" charset="0"/>
              </a:rPr>
              <a:t>Donato, H., &amp; Donato, H. (2023, November 13). What are the phases of scrum?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cs typeface="Times New Roman" panose="02020603050405020304" pitchFamily="18" charset="0"/>
              </a:rPr>
              <a:t>     </a:t>
            </a:r>
            <a:r>
              <a:rPr kumimoji="0" lang="en-US" altLang="en-US" sz="1400" b="0" i="1" u="none" strike="noStrike" cap="none" normalizeH="0" baseline="0" dirty="0" err="1">
                <a:ln>
                  <a:noFill/>
                </a:ln>
                <a:solidFill>
                  <a:schemeClr val="tx1"/>
                </a:solidFill>
                <a:effectLst/>
                <a:cs typeface="Times New Roman" panose="02020603050405020304" pitchFamily="18" charset="0"/>
              </a:rPr>
              <a:t>Workamajig</a:t>
            </a:r>
            <a:r>
              <a:rPr kumimoji="0" lang="en-US" altLang="en-US" sz="1400" b="0" i="0" u="none" strike="noStrike" cap="none" normalizeH="0" baseline="0" dirty="0">
                <a:ln>
                  <a:noFill/>
                </a:ln>
                <a:solidFill>
                  <a:schemeClr val="tx1"/>
                </a:solidFill>
                <a:effectLst/>
                <a:cs typeface="Times New Roman" panose="02020603050405020304" pitchFamily="18" charset="0"/>
              </a:rPr>
              <a:t>. https://www.workamajig.com/blog/scrum-methodology-guide/scrum-phases</a:t>
            </a:r>
            <a:endParaRPr kumimoji="0" lang="en-US" altLang="en-US" sz="1400" b="0" i="0" u="none" strike="noStrike" cap="none" normalizeH="0" baseline="0" dirty="0">
              <a:ln>
                <a:noFill/>
              </a:ln>
              <a:solidFill>
                <a:schemeClr val="tx1"/>
              </a:solidFill>
              <a:effectLst/>
            </a:endParaRPr>
          </a:p>
        </p:txBody>
      </p:sp>
      <p:sp>
        <p:nvSpPr>
          <p:cNvPr id="21" name="Rectangle 3">
            <a:extLst>
              <a:ext uri="{FF2B5EF4-FFF2-40B4-BE49-F238E27FC236}">
                <a16:creationId xmlns:a16="http://schemas.microsoft.com/office/drawing/2014/main" id="{54043906-1BC3-7F8A-BB68-D2A95EF3B17F}"/>
              </a:ext>
            </a:extLst>
          </p:cNvPr>
          <p:cNvSpPr>
            <a:spLocks noChangeArrowheads="1"/>
          </p:cNvSpPr>
          <p:nvPr/>
        </p:nvSpPr>
        <p:spPr bwMode="auto">
          <a:xfrm>
            <a:off x="2006260" y="1655547"/>
            <a:ext cx="782684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400" b="0" i="1" u="none" strike="noStrike" cap="none" normalizeH="0" baseline="0" dirty="0">
                <a:ln>
                  <a:noFill/>
                </a:ln>
                <a:solidFill>
                  <a:schemeClr val="tx1"/>
                </a:solidFill>
                <a:effectLst/>
                <a:cs typeface="Times New Roman" panose="02020603050405020304" pitchFamily="18" charset="0"/>
              </a:rPr>
              <a:t>Waterfall Model: Advantages, disadvantages, and when you should use it</a:t>
            </a:r>
            <a:r>
              <a:rPr kumimoji="0" lang="en-US" altLang="en-US" sz="1400" b="0" i="0" u="none" strike="noStrike" cap="none" normalizeH="0" baseline="0" dirty="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cs typeface="Times New Roman" panose="02020603050405020304" pitchFamily="18" charset="0"/>
              </a:rPr>
              <a:t>     </a:t>
            </a:r>
            <a:r>
              <a:rPr kumimoji="0" lang="en-US" altLang="en-US" sz="1400" b="0" i="0" u="none" strike="noStrike" cap="none" normalizeH="0" baseline="0" dirty="0">
                <a:ln>
                  <a:noFill/>
                </a:ln>
                <a:solidFill>
                  <a:schemeClr val="tx1"/>
                </a:solidFill>
                <a:effectLst/>
                <a:cs typeface="Times New Roman" panose="02020603050405020304" pitchFamily="18" charset="0"/>
              </a:rPr>
              <a:t> (n.d.). IBM Developer. https://developer.ibm.com/articles/waterfall-model-advantages-disadvantages/</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143</TotalTime>
  <Words>1237</Words>
  <Application>Microsoft Office PowerPoint</Application>
  <PresentationFormat>Widescreen</PresentationFormat>
  <Paragraphs>82</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Tenorite</vt:lpstr>
      <vt:lpstr>Times New Roman</vt:lpstr>
      <vt:lpstr>Monoline</vt:lpstr>
      <vt:lpstr>Agile methodology</vt:lpstr>
      <vt:lpstr>index</vt:lpstr>
      <vt:lpstr>Agile Roles</vt:lpstr>
      <vt:lpstr>Agile Phases</vt:lpstr>
      <vt:lpstr>Waterfall</vt:lpstr>
      <vt:lpstr>Agile vs. Waterfall</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Nudie matos</dc:creator>
  <cp:lastModifiedBy>Nudie matos</cp:lastModifiedBy>
  <cp:revision>1</cp:revision>
  <dcterms:created xsi:type="dcterms:W3CDTF">2024-06-23T23:29:37Z</dcterms:created>
  <dcterms:modified xsi:type="dcterms:W3CDTF">2024-06-24T01:53:23Z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