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embeddedFontLst>
    <p:embeddedFont>
      <p:font typeface="Technika" panose="020B0604020202020204" charset="-18"/>
      <p:regular r:id="rId12"/>
      <p:bold r:id="rId13"/>
      <p:italic r:id="rId14"/>
      <p:boldItalic r:id="rId15"/>
    </p:embeddedFont>
    <p:embeddedFont>
      <p:font typeface="Technika-Bold" panose="00000600000000000000" charset="-18"/>
      <p:regular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2" d="100"/>
          <a:sy n="82" d="100"/>
        </p:scale>
        <p:origin x="243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" b="-9"/>
          <a:stretch/>
        </p:blipFill>
        <p:spPr>
          <a:xfrm>
            <a:off x="0" y="0"/>
            <a:ext cx="10076688" cy="75573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5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en-US" sz="4800" b="1" i="0" u="none" strike="noStrike" baseline="0" dirty="0">
                <a:latin typeface="Technika-Bold" panose="00000600000000000000" pitchFamily="50" charset="-18"/>
              </a:rPr>
              <a:t>PRESENTATION TITLE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en-US" sz="4800" b="1" i="0" u="none" strike="noStrike" baseline="0" dirty="0">
                <a:latin typeface="Technika-Bold" panose="00000600000000000000" pitchFamily="50" charset="-18"/>
              </a:rPr>
              <a:t>SUBTITLE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6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/>
              <a:t>FACULTIES, INSTITUTES AND OTHER PARTS</a:t>
            </a:r>
            <a:br>
              <a:rPr lang="en-US" dirty="0"/>
            </a:br>
            <a:r>
              <a:rPr lang="en-US" dirty="0"/>
              <a:t>AUTHOR/TITLE</a:t>
            </a:r>
            <a:r>
              <a:rPr lang="cs-CZ" dirty="0"/>
              <a:t> </a:t>
            </a:r>
            <a:r>
              <a:rPr lang="en-US" dirty="0"/>
              <a:t>NAME</a:t>
            </a:r>
            <a:r>
              <a:rPr lang="cs-CZ" dirty="0"/>
              <a:t> </a:t>
            </a:r>
            <a:r>
              <a:rPr lang="en-US" dirty="0"/>
              <a:t>SURNAME</a:t>
            </a:r>
            <a:br>
              <a:rPr lang="en-US" dirty="0"/>
            </a:br>
            <a:r>
              <a:rPr lang="en-US" dirty="0"/>
              <a:t>DATE</a:t>
            </a:r>
            <a:endParaRPr lang="cs-CZ" dirty="0"/>
          </a:p>
        </p:txBody>
      </p:sp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1" y="27000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" b="-10"/>
          <a:stretch/>
        </p:blipFill>
        <p:spPr>
          <a:xfrm>
            <a:off x="0" y="1"/>
            <a:ext cx="10076688" cy="7557503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002" y="27000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5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en-US" sz="4800" b="1" i="0" u="none" strike="noStrike" baseline="0" dirty="0">
                <a:latin typeface="Technika-Bold" panose="00000600000000000000" pitchFamily="50" charset="-18"/>
              </a:rPr>
              <a:t>PRESENTATION TITLE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en-US" sz="4800" b="1" i="0" u="none" strike="noStrike" baseline="0" dirty="0">
                <a:latin typeface="Technika-Bold" panose="00000600000000000000" pitchFamily="50" charset="-18"/>
              </a:rPr>
              <a:t>SUBTITLE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6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/>
              <a:t>FACULTIES, INSTITUTES AND OTHER PARTS</a:t>
            </a:r>
            <a:br>
              <a:rPr lang="en-US" dirty="0"/>
            </a:br>
            <a:r>
              <a:rPr lang="en-US" dirty="0"/>
              <a:t>AUTHOR/TITLE</a:t>
            </a:r>
            <a:r>
              <a:rPr lang="cs-CZ" dirty="0"/>
              <a:t> </a:t>
            </a:r>
            <a:r>
              <a:rPr lang="en-US" dirty="0"/>
              <a:t>NAME</a:t>
            </a:r>
            <a:r>
              <a:rPr lang="cs-CZ" dirty="0"/>
              <a:t> </a:t>
            </a:r>
            <a:r>
              <a:rPr lang="en-US" dirty="0"/>
              <a:t>SURNAME</a:t>
            </a:r>
            <a:br>
              <a:rPr lang="en-US" dirty="0"/>
            </a:br>
            <a:r>
              <a:rPr lang="en-US" dirty="0"/>
              <a:t>DATE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en-US" dirty="0"/>
              <a:t>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80000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en-US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200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en-US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3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en-US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002" y="27000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Capacitated</a:t>
            </a:r>
            <a:r>
              <a:rPr lang="cs-CZ" dirty="0"/>
              <a:t> </a:t>
            </a:r>
            <a:r>
              <a:rPr lang="cs-CZ" dirty="0" err="1"/>
              <a:t>Arc</a:t>
            </a:r>
            <a:r>
              <a:rPr lang="cs-CZ" dirty="0"/>
              <a:t> </a:t>
            </a:r>
            <a:r>
              <a:rPr lang="cs-CZ" dirty="0" err="1"/>
              <a:t>Routing</a:t>
            </a:r>
            <a:r>
              <a:rPr lang="cs-CZ" dirty="0"/>
              <a:t> </a:t>
            </a:r>
            <a:r>
              <a:rPr lang="cs-CZ" dirty="0" err="1"/>
              <a:t>Problem</a:t>
            </a:r>
            <a:endParaRPr lang="en-US" dirty="0"/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Matouš Pelikán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2C1F91-D0C8-54F9-79FC-823A3427C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999" y="1510638"/>
            <a:ext cx="7736694" cy="908471"/>
          </a:xfrm>
        </p:spPr>
        <p:txBody>
          <a:bodyPr>
            <a:normAutofit/>
          </a:bodyPr>
          <a:lstStyle/>
          <a:p>
            <a:r>
              <a:rPr lang="cs-CZ" sz="4400" dirty="0"/>
              <a:t>IREANN </a:t>
            </a:r>
            <a:r>
              <a:rPr lang="cs-CZ" sz="4400" dirty="0" err="1"/>
              <a:t>extension</a:t>
            </a:r>
            <a:endParaRPr lang="cs-CZ" sz="44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1090513-7F5D-C80D-AB7A-3D3E092F1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999" y="2639253"/>
            <a:ext cx="7736693" cy="401945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err="1"/>
              <a:t>Algorithm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en-US" dirty="0"/>
              <a:t>to be extended with a mechanism that identifies high-level solution components on the fly during the evolutionary process</a:t>
            </a: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U</a:t>
            </a:r>
            <a:r>
              <a:rPr lang="en-US" dirty="0"/>
              <a:t>se them as new elements that can be used in the priority lists</a:t>
            </a: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err="1"/>
              <a:t>Mechanism</a:t>
            </a:r>
            <a:r>
              <a:rPr lang="en-US" dirty="0"/>
              <a:t> looks for similar patterns in population of candidates among the individuals with the best fitness score and them treats those parts the same way as it treats individual edges</a:t>
            </a:r>
            <a:endParaRPr lang="cs-CZ" dirty="0"/>
          </a:p>
          <a:p>
            <a:pPr marL="800067" lvl="1" indent="-342900" algn="l">
              <a:buFont typeface="Arial" panose="020B0604020202020204" pitchFamily="34" charset="0"/>
              <a:buChar char="•"/>
            </a:pPr>
            <a:r>
              <a:rPr lang="cs-CZ" dirty="0" err="1"/>
              <a:t>Determine</a:t>
            </a:r>
            <a:r>
              <a:rPr lang="cs-CZ" dirty="0"/>
              <a:t> </a:t>
            </a:r>
            <a:r>
              <a:rPr lang="cs-CZ" dirty="0" err="1"/>
              <a:t>optimal</a:t>
            </a:r>
            <a:r>
              <a:rPr lang="cs-CZ" dirty="0"/>
              <a:t> </a:t>
            </a:r>
            <a:r>
              <a:rPr lang="cs-CZ" dirty="0" err="1"/>
              <a:t>size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such </a:t>
            </a:r>
            <a:r>
              <a:rPr lang="cs-CZ" dirty="0" err="1"/>
              <a:t>parts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2857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>
            <a:extLst>
              <a:ext uri="{FF2B5EF4-FFF2-40B4-BE49-F238E27FC236}">
                <a16:creationId xmlns:a16="http://schemas.microsoft.com/office/drawing/2014/main" id="{34519D2A-F426-8C30-BBA7-8F52DC6CD63C}"/>
              </a:ext>
            </a:extLst>
          </p:cNvPr>
          <p:cNvSpPr txBox="1"/>
          <p:nvPr/>
        </p:nvSpPr>
        <p:spPr>
          <a:xfrm>
            <a:off x="922149" y="1193284"/>
            <a:ext cx="85825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 err="1">
                <a:latin typeface="+mj-lt"/>
              </a:rPr>
              <a:t>Problem</a:t>
            </a:r>
            <a:r>
              <a:rPr lang="cs-CZ" sz="3200" dirty="0"/>
              <a:t> </a:t>
            </a:r>
            <a:r>
              <a:rPr lang="cs-CZ" sz="3200" dirty="0" err="1"/>
              <a:t>Definition</a:t>
            </a:r>
            <a:r>
              <a:rPr lang="cs-CZ" sz="3200" dirty="0"/>
              <a:t> – </a:t>
            </a:r>
            <a:r>
              <a:rPr lang="cs-CZ" sz="3200" dirty="0" err="1"/>
              <a:t>Capacitated</a:t>
            </a:r>
            <a:r>
              <a:rPr lang="cs-CZ" sz="3200" dirty="0"/>
              <a:t> </a:t>
            </a:r>
            <a:r>
              <a:rPr lang="cs-CZ" sz="3200" dirty="0" err="1"/>
              <a:t>arc</a:t>
            </a:r>
            <a:r>
              <a:rPr lang="cs-CZ" sz="3200" dirty="0"/>
              <a:t> </a:t>
            </a:r>
            <a:r>
              <a:rPr lang="cs-CZ" sz="3200" dirty="0" err="1"/>
              <a:t>routing</a:t>
            </a:r>
            <a:r>
              <a:rPr lang="cs-CZ" sz="3200" dirty="0"/>
              <a:t> problém (CARP) 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8B209116-F038-F93B-8393-18E8D6D79668}"/>
              </a:ext>
            </a:extLst>
          </p:cNvPr>
          <p:cNvSpPr txBox="1"/>
          <p:nvPr/>
        </p:nvSpPr>
        <p:spPr>
          <a:xfrm>
            <a:off x="922149" y="2572505"/>
            <a:ext cx="80876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b="1" dirty="0" err="1"/>
              <a:t>Less</a:t>
            </a:r>
            <a:r>
              <a:rPr lang="cs-CZ" sz="2400" b="1" dirty="0"/>
              <a:t> </a:t>
            </a:r>
            <a:r>
              <a:rPr lang="cs-CZ" sz="2400" b="1" dirty="0" err="1"/>
              <a:t>studied</a:t>
            </a:r>
            <a:r>
              <a:rPr lang="cs-CZ" sz="2400" b="1" dirty="0"/>
              <a:t> </a:t>
            </a:r>
            <a:r>
              <a:rPr lang="cs-CZ" sz="2400" b="1" dirty="0" err="1"/>
              <a:t>than</a:t>
            </a:r>
            <a:r>
              <a:rPr lang="cs-CZ" sz="2400" b="1" dirty="0"/>
              <a:t> </a:t>
            </a:r>
            <a:r>
              <a:rPr lang="cs-CZ" sz="2400" b="1" dirty="0" err="1"/>
              <a:t>vehicle</a:t>
            </a:r>
            <a:r>
              <a:rPr lang="cs-CZ" sz="2400" b="1" dirty="0"/>
              <a:t> </a:t>
            </a:r>
            <a:r>
              <a:rPr lang="cs-CZ" sz="2400" b="1" dirty="0" err="1"/>
              <a:t>routing</a:t>
            </a:r>
            <a:r>
              <a:rPr lang="cs-CZ" sz="2400" b="1" dirty="0"/>
              <a:t> </a:t>
            </a:r>
            <a:r>
              <a:rPr lang="cs-CZ" sz="2400" b="1" dirty="0" err="1"/>
              <a:t>problems</a:t>
            </a:r>
            <a:r>
              <a:rPr lang="cs-CZ" sz="2400" b="1" dirty="0"/>
              <a:t> (</a:t>
            </a:r>
            <a:r>
              <a:rPr lang="cs-CZ" sz="2400" b="1" dirty="0" err="1"/>
              <a:t>travelling</a:t>
            </a:r>
            <a:r>
              <a:rPr lang="cs-CZ" sz="2400" b="1" dirty="0"/>
              <a:t> </a:t>
            </a:r>
            <a:r>
              <a:rPr lang="cs-CZ" sz="2400" b="1" dirty="0" err="1"/>
              <a:t>saleman</a:t>
            </a:r>
            <a:r>
              <a:rPr lang="cs-CZ" sz="2400" b="1" dirty="0"/>
              <a:t> problém)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b="1" dirty="0" err="1"/>
              <a:t>Combinatorial</a:t>
            </a:r>
            <a:r>
              <a:rPr lang="cs-CZ" sz="2400" b="1" dirty="0"/>
              <a:t> </a:t>
            </a:r>
            <a:r>
              <a:rPr lang="cs-CZ" sz="2400" b="1" dirty="0" err="1"/>
              <a:t>optimization</a:t>
            </a:r>
            <a:r>
              <a:rPr lang="cs-CZ" sz="2400" b="1" dirty="0"/>
              <a:t> </a:t>
            </a:r>
            <a:r>
              <a:rPr lang="cs-CZ" sz="2400" b="1" dirty="0" err="1"/>
              <a:t>problem</a:t>
            </a:r>
            <a:r>
              <a:rPr lang="cs-CZ" sz="2400" b="1" dirty="0"/>
              <a:t> </a:t>
            </a:r>
            <a:r>
              <a:rPr lang="cs-CZ" sz="2400" b="1" dirty="0" err="1"/>
              <a:t>defined</a:t>
            </a:r>
            <a:r>
              <a:rPr lang="cs-CZ" sz="2400" b="1" dirty="0"/>
              <a:t> in a </a:t>
            </a:r>
            <a:r>
              <a:rPr lang="cs-CZ" sz="2400" b="1" dirty="0" err="1"/>
              <a:t>connected</a:t>
            </a:r>
            <a:r>
              <a:rPr lang="cs-CZ" sz="2400" b="1" dirty="0"/>
              <a:t> </a:t>
            </a:r>
            <a:r>
              <a:rPr lang="cs-CZ" sz="2400" b="1" dirty="0" err="1"/>
              <a:t>undirected</a:t>
            </a:r>
            <a:r>
              <a:rPr lang="cs-CZ" sz="2400" b="1" dirty="0"/>
              <a:t> </a:t>
            </a:r>
            <a:r>
              <a:rPr lang="cs-CZ" sz="2400" b="1" dirty="0" err="1"/>
              <a:t>graph</a:t>
            </a:r>
            <a:endParaRPr lang="cs-CZ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b="1" dirty="0" err="1"/>
              <a:t>Edges</a:t>
            </a:r>
            <a:r>
              <a:rPr lang="cs-CZ" sz="2400" b="1" dirty="0"/>
              <a:t> </a:t>
            </a:r>
            <a:r>
              <a:rPr lang="cs-CZ" sz="2400" b="1" dirty="0" err="1"/>
              <a:t>have</a:t>
            </a:r>
            <a:r>
              <a:rPr lang="cs-CZ" sz="2400" b="1" dirty="0"/>
              <a:t> non-negative </a:t>
            </a:r>
            <a:r>
              <a:rPr lang="cs-CZ" sz="2400" b="1" dirty="0" err="1"/>
              <a:t>costs</a:t>
            </a:r>
            <a:r>
              <a:rPr lang="cs-CZ" sz="2400" b="1" dirty="0"/>
              <a:t> and </a:t>
            </a:r>
            <a:r>
              <a:rPr lang="cs-CZ" sz="2400" b="1" dirty="0" err="1"/>
              <a:t>demands</a:t>
            </a:r>
            <a:endParaRPr lang="cs-CZ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b="1" dirty="0" err="1"/>
              <a:t>Fleet</a:t>
            </a:r>
            <a:r>
              <a:rPr lang="cs-CZ" sz="2400" b="1" dirty="0"/>
              <a:t> </a:t>
            </a:r>
            <a:r>
              <a:rPr lang="cs-CZ" sz="2400" b="1" dirty="0" err="1"/>
              <a:t>of</a:t>
            </a:r>
            <a:r>
              <a:rPr lang="cs-CZ" sz="2400" b="1" dirty="0"/>
              <a:t> </a:t>
            </a:r>
            <a:r>
              <a:rPr lang="cs-CZ" sz="2400" b="1" dirty="0" err="1"/>
              <a:t>vehicles</a:t>
            </a:r>
            <a:r>
              <a:rPr lang="cs-CZ" sz="2400" b="1" dirty="0"/>
              <a:t> </a:t>
            </a:r>
            <a:r>
              <a:rPr lang="cs-CZ" sz="2400" b="1" dirty="0" err="1"/>
              <a:t>with</a:t>
            </a:r>
            <a:r>
              <a:rPr lang="cs-CZ" sz="2400" b="1" dirty="0"/>
              <a:t> limited </a:t>
            </a:r>
            <a:r>
              <a:rPr lang="cs-CZ" sz="2400" b="1" dirty="0" err="1"/>
              <a:t>capacity</a:t>
            </a:r>
            <a:r>
              <a:rPr lang="cs-CZ" sz="2400" b="1" dirty="0"/>
              <a:t> </a:t>
            </a:r>
            <a:r>
              <a:rPr lang="cs-CZ" sz="2400" b="1" dirty="0" err="1"/>
              <a:t>that</a:t>
            </a:r>
            <a:r>
              <a:rPr lang="cs-CZ" sz="2400" b="1" dirty="0"/>
              <a:t> </a:t>
            </a:r>
            <a:r>
              <a:rPr lang="cs-CZ" sz="2400" b="1" dirty="0" err="1"/>
              <a:t>must</a:t>
            </a:r>
            <a:r>
              <a:rPr lang="cs-CZ" sz="2400" b="1" dirty="0"/>
              <a:t> </a:t>
            </a:r>
            <a:r>
              <a:rPr lang="cs-CZ" sz="2400" b="1" dirty="0" err="1"/>
              <a:t>service</a:t>
            </a:r>
            <a:r>
              <a:rPr lang="cs-CZ" sz="2400" b="1" dirty="0"/>
              <a:t> </a:t>
            </a:r>
            <a:r>
              <a:rPr lang="cs-CZ" sz="2400" b="1" dirty="0" err="1"/>
              <a:t>all</a:t>
            </a:r>
            <a:r>
              <a:rPr lang="cs-CZ" sz="2400" b="1" dirty="0"/>
              <a:t> </a:t>
            </a:r>
            <a:r>
              <a:rPr lang="cs-CZ" sz="2400" b="1" dirty="0" err="1"/>
              <a:t>edges</a:t>
            </a:r>
            <a:r>
              <a:rPr lang="cs-CZ" sz="2400" b="1" dirty="0"/>
              <a:t> </a:t>
            </a:r>
            <a:r>
              <a:rPr lang="cs-CZ" sz="2400" b="1" dirty="0" err="1"/>
              <a:t>with</a:t>
            </a:r>
            <a:r>
              <a:rPr lang="cs-CZ" sz="2400" b="1" dirty="0"/>
              <a:t> positive </a:t>
            </a:r>
            <a:r>
              <a:rPr lang="cs-CZ" sz="2400" b="1" dirty="0" err="1"/>
              <a:t>demand</a:t>
            </a:r>
            <a:r>
              <a:rPr lang="cs-CZ" sz="2400" b="1" dirty="0"/>
              <a:t> (</a:t>
            </a:r>
            <a:r>
              <a:rPr lang="cs-CZ" sz="2400" b="1" dirty="0" err="1"/>
              <a:t>required</a:t>
            </a:r>
            <a:r>
              <a:rPr lang="cs-CZ" sz="2400" b="1" dirty="0"/>
              <a:t> </a:t>
            </a:r>
            <a:r>
              <a:rPr lang="cs-CZ" sz="2400" b="1" dirty="0" err="1"/>
              <a:t>edges</a:t>
            </a:r>
            <a:r>
              <a:rPr lang="cs-CZ" sz="24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b="1" dirty="0" err="1"/>
              <a:t>Objective</a:t>
            </a:r>
            <a:r>
              <a:rPr lang="cs-CZ" sz="2400" b="1" dirty="0"/>
              <a:t>: </a:t>
            </a:r>
            <a:r>
              <a:rPr lang="cs-CZ" sz="2400" b="1" dirty="0" err="1"/>
              <a:t>search</a:t>
            </a:r>
            <a:r>
              <a:rPr lang="cs-CZ" sz="2400" b="1" dirty="0"/>
              <a:t> </a:t>
            </a:r>
            <a:r>
              <a:rPr lang="cs-CZ" sz="2400" b="1" dirty="0" err="1"/>
              <a:t>for</a:t>
            </a:r>
            <a:r>
              <a:rPr lang="cs-CZ" sz="2400" b="1" dirty="0"/>
              <a:t> a set </a:t>
            </a:r>
            <a:r>
              <a:rPr lang="cs-CZ" sz="2400" b="1" dirty="0" err="1"/>
              <a:t>of</a:t>
            </a:r>
            <a:r>
              <a:rPr lang="cs-CZ" sz="2400" b="1" dirty="0"/>
              <a:t> minimum </a:t>
            </a:r>
            <a:r>
              <a:rPr lang="cs-CZ" sz="2400" b="1" dirty="0" err="1"/>
              <a:t>cost</a:t>
            </a:r>
            <a:r>
              <a:rPr lang="cs-CZ" sz="2400" b="1" dirty="0"/>
              <a:t> </a:t>
            </a:r>
            <a:r>
              <a:rPr lang="cs-CZ" sz="2400" b="1" dirty="0" err="1"/>
              <a:t>tours</a:t>
            </a:r>
            <a:r>
              <a:rPr lang="cs-CZ" sz="2400" b="1" dirty="0"/>
              <a:t> </a:t>
            </a:r>
            <a:r>
              <a:rPr lang="cs-CZ" sz="2400" b="1" dirty="0" err="1"/>
              <a:t>that</a:t>
            </a:r>
            <a:r>
              <a:rPr lang="cs-CZ" sz="2400" b="1" dirty="0"/>
              <a:t> </a:t>
            </a:r>
            <a:r>
              <a:rPr lang="cs-CZ" sz="2400" b="1" dirty="0" err="1"/>
              <a:t>begin</a:t>
            </a:r>
            <a:r>
              <a:rPr lang="cs-CZ" sz="2400" b="1" dirty="0"/>
              <a:t> and end in a </a:t>
            </a:r>
            <a:r>
              <a:rPr lang="cs-CZ" sz="2400" b="1" dirty="0" err="1"/>
              <a:t>distinguished</a:t>
            </a:r>
            <a:r>
              <a:rPr lang="cs-CZ" sz="2400" b="1" dirty="0"/>
              <a:t> node, </a:t>
            </a:r>
            <a:r>
              <a:rPr lang="cs-CZ" sz="2400" b="1" dirty="0" err="1"/>
              <a:t>called</a:t>
            </a:r>
            <a:r>
              <a:rPr lang="cs-CZ" sz="2400" b="1" dirty="0"/>
              <a:t> depot, </a:t>
            </a:r>
            <a:r>
              <a:rPr lang="cs-CZ" sz="2400" b="1" dirty="0" err="1"/>
              <a:t>while</a:t>
            </a:r>
            <a:r>
              <a:rPr lang="cs-CZ" sz="2400" b="1" dirty="0"/>
              <a:t> </a:t>
            </a:r>
            <a:r>
              <a:rPr lang="cs-CZ" sz="2400" b="1" dirty="0" err="1"/>
              <a:t>satisfying</a:t>
            </a:r>
            <a:r>
              <a:rPr lang="cs-CZ" sz="2400" b="1" dirty="0"/>
              <a:t> </a:t>
            </a:r>
            <a:r>
              <a:rPr lang="cs-CZ" sz="2400" b="1" dirty="0" err="1"/>
              <a:t>all</a:t>
            </a:r>
            <a:r>
              <a:rPr lang="cs-CZ" sz="2400" b="1" dirty="0"/>
              <a:t> </a:t>
            </a:r>
            <a:r>
              <a:rPr lang="cs-CZ" sz="2400" b="1" dirty="0" err="1"/>
              <a:t>the</a:t>
            </a:r>
            <a:r>
              <a:rPr lang="cs-CZ" sz="2400" b="1" dirty="0"/>
              <a:t> </a:t>
            </a:r>
            <a:r>
              <a:rPr lang="cs-CZ" sz="2400" b="1" dirty="0" err="1"/>
              <a:t>demands</a:t>
            </a:r>
            <a:r>
              <a:rPr lang="cs-CZ" sz="2400" b="1" dirty="0"/>
              <a:t> </a:t>
            </a:r>
            <a:r>
              <a:rPr lang="cs-CZ" sz="2400" b="1" dirty="0" err="1"/>
              <a:t>of</a:t>
            </a:r>
            <a:r>
              <a:rPr lang="cs-CZ" sz="2400" b="1" dirty="0"/>
              <a:t> </a:t>
            </a:r>
            <a:r>
              <a:rPr lang="cs-CZ" sz="2400" b="1" dirty="0" err="1"/>
              <a:t>requried</a:t>
            </a:r>
            <a:r>
              <a:rPr lang="cs-CZ" sz="2400" b="1" dirty="0"/>
              <a:t> </a:t>
            </a:r>
            <a:r>
              <a:rPr lang="cs-CZ" sz="2400" b="1" dirty="0" err="1"/>
              <a:t>edges</a:t>
            </a:r>
            <a:endParaRPr lang="cs-CZ" sz="2400" b="1" dirty="0"/>
          </a:p>
        </p:txBody>
      </p:sp>
    </p:spTree>
    <p:extLst>
      <p:ext uri="{BB962C8B-B14F-4D97-AF65-F5344CB8AC3E}">
        <p14:creationId xmlns:p14="http://schemas.microsoft.com/office/powerpoint/2010/main" val="419908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8DA6D8-F7FF-7CE3-ED2F-C96295C7C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829" y="1331082"/>
            <a:ext cx="7736694" cy="1446663"/>
          </a:xfrm>
        </p:spPr>
        <p:txBody>
          <a:bodyPr/>
          <a:lstStyle/>
          <a:p>
            <a:r>
              <a:rPr lang="cs-CZ" dirty="0"/>
              <a:t>CARP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959C1FC-1408-5163-4896-E1D168061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83" y="4080256"/>
            <a:ext cx="4592870" cy="2539996"/>
          </a:xfrm>
          <a:prstGeom prst="rect">
            <a:avLst/>
          </a:prstGeom>
        </p:spPr>
      </p:pic>
      <p:pic>
        <p:nvPicPr>
          <p:cNvPr id="7" name="Obrázek 6" descr="Obsah obrázku obloha&#10;&#10;Popis byl vytvořen automaticky">
            <a:extLst>
              <a:ext uri="{FF2B5EF4-FFF2-40B4-BE49-F238E27FC236}">
                <a16:creationId xmlns:a16="http://schemas.microsoft.com/office/drawing/2014/main" id="{4C73500C-71AF-FDCF-D012-92A71C901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928" y="4080256"/>
            <a:ext cx="4592870" cy="2539996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30356306-F031-F372-C0A8-7A07FBB1A481}"/>
              </a:ext>
            </a:extLst>
          </p:cNvPr>
          <p:cNvSpPr txBox="1"/>
          <p:nvPr/>
        </p:nvSpPr>
        <p:spPr>
          <a:xfrm>
            <a:off x="1364072" y="6764733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Example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task</a:t>
            </a:r>
            <a:r>
              <a:rPr lang="cs-CZ" dirty="0"/>
              <a:t> input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D0F1FD22-0528-A9DF-3EB9-3B1BE9B3D457}"/>
              </a:ext>
            </a:extLst>
          </p:cNvPr>
          <p:cNvSpPr txBox="1"/>
          <p:nvPr/>
        </p:nvSpPr>
        <p:spPr>
          <a:xfrm>
            <a:off x="5751513" y="6764733"/>
            <a:ext cx="371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One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many </a:t>
            </a:r>
            <a:r>
              <a:rPr lang="cs-CZ" dirty="0" err="1"/>
              <a:t>possible</a:t>
            </a:r>
            <a:r>
              <a:rPr lang="cs-CZ" dirty="0"/>
              <a:t> </a:t>
            </a:r>
            <a:r>
              <a:rPr lang="cs-CZ" dirty="0" err="1"/>
              <a:t>solutions</a:t>
            </a:r>
            <a:r>
              <a:rPr lang="cs-CZ" dirty="0"/>
              <a:t> 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6BF059C-4A79-0EC3-8009-2B0511B08857}"/>
              </a:ext>
            </a:extLst>
          </p:cNvPr>
          <p:cNvSpPr txBox="1"/>
          <p:nvPr/>
        </p:nvSpPr>
        <p:spPr>
          <a:xfrm>
            <a:off x="895149" y="2221011"/>
            <a:ext cx="77682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000" dirty="0" err="1"/>
              <a:t>Edges</a:t>
            </a:r>
            <a:r>
              <a:rPr lang="cs-CZ" sz="2000" dirty="0"/>
              <a:t> in </a:t>
            </a:r>
            <a:r>
              <a:rPr lang="cs-CZ" sz="2000" dirty="0" err="1"/>
              <a:t>bold</a:t>
            </a:r>
            <a:r>
              <a:rPr lang="cs-CZ" sz="2000" dirty="0"/>
              <a:t> are </a:t>
            </a:r>
            <a:r>
              <a:rPr lang="cs-CZ" sz="2000" dirty="0" err="1"/>
              <a:t>required</a:t>
            </a:r>
            <a:r>
              <a:rPr lang="cs-CZ" sz="2000" dirty="0"/>
              <a:t> and </a:t>
            </a:r>
            <a:r>
              <a:rPr lang="cs-CZ" sz="2000" dirty="0" err="1"/>
              <a:t>have</a:t>
            </a:r>
            <a:r>
              <a:rPr lang="cs-CZ" sz="2000" dirty="0"/>
              <a:t> to </a:t>
            </a:r>
            <a:r>
              <a:rPr lang="cs-CZ" sz="2000" dirty="0" err="1"/>
              <a:t>be</a:t>
            </a:r>
            <a:r>
              <a:rPr lang="cs-CZ" sz="2000" dirty="0"/>
              <a:t> </a:t>
            </a:r>
            <a:r>
              <a:rPr lang="cs-CZ" sz="2000" dirty="0" err="1"/>
              <a:t>included</a:t>
            </a:r>
            <a:r>
              <a:rPr lang="cs-CZ" sz="2000" dirty="0"/>
              <a:t> in </a:t>
            </a:r>
            <a:r>
              <a:rPr lang="cs-CZ" sz="2000" dirty="0" err="1"/>
              <a:t>final</a:t>
            </a:r>
            <a:r>
              <a:rPr lang="cs-CZ" sz="2000" dirty="0"/>
              <a:t> tour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2000" dirty="0" err="1"/>
              <a:t>Required</a:t>
            </a:r>
            <a:r>
              <a:rPr lang="cs-CZ" sz="2000" dirty="0"/>
              <a:t> </a:t>
            </a:r>
            <a:r>
              <a:rPr lang="cs-CZ" sz="2000" dirty="0" err="1"/>
              <a:t>edges</a:t>
            </a:r>
            <a:r>
              <a:rPr lang="cs-CZ" sz="2000" dirty="0"/>
              <a:t> </a:t>
            </a:r>
            <a:r>
              <a:rPr lang="cs-CZ" sz="2000" dirty="0" err="1"/>
              <a:t>have</a:t>
            </a:r>
            <a:r>
              <a:rPr lang="cs-CZ" sz="2000" dirty="0"/>
              <a:t> </a:t>
            </a:r>
            <a:r>
              <a:rPr lang="cs-CZ" sz="2000" dirty="0" err="1"/>
              <a:t>associated</a:t>
            </a:r>
            <a:r>
              <a:rPr lang="cs-CZ" sz="2000" dirty="0"/>
              <a:t> </a:t>
            </a:r>
            <a:r>
              <a:rPr lang="cs-CZ" sz="2000" dirty="0" err="1"/>
              <a:t>cost</a:t>
            </a:r>
            <a:r>
              <a:rPr lang="cs-CZ" sz="2000" dirty="0"/>
              <a:t> </a:t>
            </a:r>
            <a:r>
              <a:rPr lang="cs-CZ" sz="2000" dirty="0" err="1"/>
              <a:t>for</a:t>
            </a:r>
            <a:r>
              <a:rPr lang="cs-CZ" sz="2000" dirty="0"/>
              <a:t> </a:t>
            </a:r>
            <a:r>
              <a:rPr lang="cs-CZ" sz="2000" dirty="0" err="1"/>
              <a:t>their</a:t>
            </a:r>
            <a:r>
              <a:rPr lang="cs-CZ" sz="2000" dirty="0"/>
              <a:t> </a:t>
            </a:r>
            <a:r>
              <a:rPr lang="cs-CZ" sz="2000" dirty="0" err="1"/>
              <a:t>traversal</a:t>
            </a:r>
            <a:r>
              <a:rPr lang="cs-CZ" sz="2000" dirty="0"/>
              <a:t> and </a:t>
            </a:r>
            <a:r>
              <a:rPr lang="cs-CZ" sz="2000" dirty="0" err="1"/>
              <a:t>specific</a:t>
            </a:r>
            <a:r>
              <a:rPr lang="cs-CZ" sz="2000" dirty="0"/>
              <a:t> </a:t>
            </a:r>
            <a:r>
              <a:rPr lang="cs-CZ" sz="2000" dirty="0" err="1"/>
              <a:t>demand</a:t>
            </a:r>
            <a:r>
              <a:rPr lang="cs-CZ" sz="2000" dirty="0"/>
              <a:t> </a:t>
            </a:r>
            <a:r>
              <a:rPr lang="cs-CZ" sz="2000" dirty="0" err="1"/>
              <a:t>which</a:t>
            </a:r>
            <a:r>
              <a:rPr lang="cs-CZ" sz="2000" dirty="0"/>
              <a:t> a </a:t>
            </a:r>
            <a:r>
              <a:rPr lang="cs-CZ" sz="2000" dirty="0" err="1"/>
              <a:t>vehicle</a:t>
            </a:r>
            <a:r>
              <a:rPr lang="cs-CZ" sz="2000" dirty="0"/>
              <a:t> has to </a:t>
            </a:r>
            <a:r>
              <a:rPr lang="cs-CZ" sz="2000" dirty="0" err="1"/>
              <a:t>satisfy</a:t>
            </a:r>
            <a:endParaRPr lang="cs-CZ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000" dirty="0" err="1"/>
              <a:t>Dotted</a:t>
            </a:r>
            <a:r>
              <a:rPr lang="cs-CZ" sz="2000" dirty="0"/>
              <a:t> lines are </a:t>
            </a:r>
            <a:r>
              <a:rPr lang="cs-CZ" sz="2000" dirty="0" err="1"/>
              <a:t>optional</a:t>
            </a:r>
            <a:r>
              <a:rPr lang="cs-CZ" sz="2000" dirty="0"/>
              <a:t> and </a:t>
            </a:r>
            <a:r>
              <a:rPr lang="cs-CZ" sz="2000" dirty="0" err="1"/>
              <a:t>have</a:t>
            </a:r>
            <a:r>
              <a:rPr lang="cs-CZ" sz="2000" dirty="0"/>
              <a:t> </a:t>
            </a:r>
            <a:r>
              <a:rPr lang="cs-CZ" sz="2000" dirty="0" err="1"/>
              <a:t>only</a:t>
            </a:r>
            <a:r>
              <a:rPr lang="cs-CZ" sz="2000" dirty="0"/>
              <a:t> </a:t>
            </a:r>
            <a:r>
              <a:rPr lang="cs-CZ" sz="2000" dirty="0" err="1"/>
              <a:t>their</a:t>
            </a:r>
            <a:r>
              <a:rPr lang="cs-CZ" sz="2000" dirty="0"/>
              <a:t> </a:t>
            </a:r>
            <a:r>
              <a:rPr lang="cs-CZ" sz="2000" dirty="0" err="1"/>
              <a:t>cost</a:t>
            </a:r>
            <a:r>
              <a:rPr lang="cs-CZ" sz="2000" dirty="0"/>
              <a:t> </a:t>
            </a:r>
            <a:r>
              <a:rPr lang="cs-CZ" sz="2000" dirty="0" err="1"/>
              <a:t>specified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27216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8D1925-AC6F-BC2E-3F2B-E8308DB8A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1422500"/>
            <a:ext cx="7736694" cy="876083"/>
          </a:xfrm>
        </p:spPr>
        <p:txBody>
          <a:bodyPr/>
          <a:lstStyle/>
          <a:p>
            <a:r>
              <a:rPr lang="cs-CZ" dirty="0" err="1"/>
              <a:t>Existing</a:t>
            </a:r>
            <a:r>
              <a:rPr lang="cs-CZ" dirty="0"/>
              <a:t> </a:t>
            </a:r>
            <a:r>
              <a:rPr lang="cs-CZ" dirty="0" err="1"/>
              <a:t>methods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D47BD07-4A09-2257-6825-74449AB5F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2426246"/>
            <a:ext cx="8282114" cy="525236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err="1"/>
              <a:t>Large</a:t>
            </a:r>
            <a:r>
              <a:rPr lang="cs-CZ" dirty="0"/>
              <a:t> </a:t>
            </a:r>
            <a:r>
              <a:rPr lang="cs-CZ" dirty="0" err="1"/>
              <a:t>instances</a:t>
            </a:r>
            <a:r>
              <a:rPr lang="cs-CZ" dirty="0"/>
              <a:t> </a:t>
            </a:r>
            <a:r>
              <a:rPr lang="cs-CZ" dirty="0" err="1"/>
              <a:t>usually</a:t>
            </a:r>
            <a:r>
              <a:rPr lang="cs-CZ" dirty="0"/>
              <a:t> </a:t>
            </a:r>
            <a:r>
              <a:rPr lang="cs-CZ" dirty="0" err="1"/>
              <a:t>solved</a:t>
            </a:r>
            <a:r>
              <a:rPr lang="cs-CZ" dirty="0"/>
              <a:t> by </a:t>
            </a:r>
            <a:r>
              <a:rPr lang="cs-CZ" dirty="0" err="1"/>
              <a:t>metaheuristic</a:t>
            </a:r>
            <a:r>
              <a:rPr lang="cs-CZ" dirty="0"/>
              <a:t> </a:t>
            </a:r>
            <a:r>
              <a:rPr lang="cs-CZ" dirty="0" err="1"/>
              <a:t>approaches</a:t>
            </a:r>
            <a:endParaRPr lang="cs-CZ" dirty="0"/>
          </a:p>
          <a:p>
            <a:pPr marL="800067" lvl="1" indent="-342900" algn="l">
              <a:buFont typeface="Arial" panose="020B0604020202020204" pitchFamily="34" charset="0"/>
              <a:buChar char="•"/>
            </a:pPr>
            <a:r>
              <a:rPr lang="cs-CZ" dirty="0"/>
              <a:t>Ant-</a:t>
            </a:r>
            <a:r>
              <a:rPr lang="cs-CZ" dirty="0" err="1"/>
              <a:t>colony</a:t>
            </a:r>
            <a:r>
              <a:rPr lang="cs-CZ" dirty="0"/>
              <a:t> </a:t>
            </a:r>
            <a:r>
              <a:rPr lang="cs-CZ" dirty="0" err="1"/>
              <a:t>metaheuristic</a:t>
            </a:r>
            <a:r>
              <a:rPr lang="cs-CZ" dirty="0"/>
              <a:t> - </a:t>
            </a:r>
            <a:r>
              <a:rPr lang="en-US" dirty="0"/>
              <a:t> inspired by ant colonies that finds the best solution by making probabilistic choices based on a pheromone trail.</a:t>
            </a:r>
            <a:endParaRPr lang="cs-CZ" dirty="0"/>
          </a:p>
          <a:p>
            <a:pPr marL="800067" lvl="1" indent="-342900" algn="l">
              <a:buFont typeface="Arial" panose="020B0604020202020204" pitchFamily="34" charset="0"/>
              <a:buChar char="•"/>
            </a:pPr>
            <a:r>
              <a:rPr lang="cs-CZ" dirty="0"/>
              <a:t>Tabu </a:t>
            </a:r>
            <a:r>
              <a:rPr lang="cs-CZ" dirty="0" err="1"/>
              <a:t>search</a:t>
            </a:r>
            <a:r>
              <a:rPr lang="cs-CZ" dirty="0"/>
              <a:t> - </a:t>
            </a:r>
            <a:r>
              <a:rPr lang="en-US" dirty="0"/>
              <a:t>avoids local optima by preventing revisiting "tabu" solutions.</a:t>
            </a:r>
            <a:endParaRPr lang="cs-CZ" dirty="0"/>
          </a:p>
          <a:p>
            <a:pPr marL="800067" lvl="1" indent="-342900" algn="l">
              <a:buFont typeface="Arial" panose="020B0604020202020204" pitchFamily="34" charset="0"/>
              <a:buChar char="•"/>
            </a:pPr>
            <a:r>
              <a:rPr lang="cs-CZ" dirty="0" err="1"/>
              <a:t>Iterated</a:t>
            </a:r>
            <a:r>
              <a:rPr lang="cs-CZ" dirty="0"/>
              <a:t> </a:t>
            </a:r>
            <a:r>
              <a:rPr lang="cs-CZ" dirty="0" err="1"/>
              <a:t>local</a:t>
            </a:r>
            <a:r>
              <a:rPr lang="cs-CZ" dirty="0"/>
              <a:t> </a:t>
            </a:r>
            <a:r>
              <a:rPr lang="cs-CZ" dirty="0" err="1"/>
              <a:t>search</a:t>
            </a:r>
            <a:r>
              <a:rPr lang="cs-CZ" dirty="0"/>
              <a:t> – </a:t>
            </a:r>
            <a:r>
              <a:rPr lang="cs-CZ" dirty="0" err="1"/>
              <a:t>iteratively</a:t>
            </a:r>
            <a:r>
              <a:rPr lang="cs-CZ" dirty="0"/>
              <a:t> </a:t>
            </a:r>
            <a:r>
              <a:rPr lang="en-US" dirty="0"/>
              <a:t> improves solutions through iterative local search and occasional perturbation to escape local optima.</a:t>
            </a:r>
            <a:endParaRPr lang="cs-CZ" dirty="0"/>
          </a:p>
          <a:p>
            <a:pPr marL="800067" lvl="1" indent="-342900" algn="l">
              <a:buFont typeface="Arial" panose="020B0604020202020204" pitchFamily="34" charset="0"/>
              <a:buChar char="•"/>
            </a:pPr>
            <a:r>
              <a:rPr lang="cs-CZ" dirty="0" err="1"/>
              <a:t>Genetic</a:t>
            </a:r>
            <a:r>
              <a:rPr lang="cs-CZ" dirty="0"/>
              <a:t> </a:t>
            </a:r>
            <a:r>
              <a:rPr lang="cs-CZ" dirty="0" err="1"/>
              <a:t>algorihms</a:t>
            </a:r>
            <a:r>
              <a:rPr lang="cs-CZ" dirty="0"/>
              <a:t> - </a:t>
            </a:r>
            <a:r>
              <a:rPr lang="en-US" dirty="0"/>
              <a:t>inspired by the principles of natural selection and genetics that finds the best solution by iteratively recombining, mutating, and selecting a population of candidate solutions.</a:t>
            </a:r>
            <a:endParaRPr lang="cs-CZ" dirty="0"/>
          </a:p>
          <a:p>
            <a:pPr marL="800067" lvl="1" indent="-342900" algn="l">
              <a:buFont typeface="Arial" panose="020B0604020202020204" pitchFamily="34" charset="0"/>
              <a:buChar char="•"/>
            </a:pPr>
            <a:r>
              <a:rPr lang="cs-CZ" dirty="0"/>
              <a:t>Many </a:t>
            </a:r>
            <a:r>
              <a:rPr lang="cs-CZ" dirty="0" err="1"/>
              <a:t>others</a:t>
            </a:r>
            <a:r>
              <a:rPr lang="cs-CZ" dirty="0"/>
              <a:t> </a:t>
            </a:r>
            <a:r>
              <a:rPr lang="cs-CZ" dirty="0" err="1"/>
              <a:t>including</a:t>
            </a:r>
            <a:r>
              <a:rPr lang="cs-CZ" dirty="0"/>
              <a:t> </a:t>
            </a:r>
            <a:r>
              <a:rPr lang="cs-CZ" dirty="0" err="1"/>
              <a:t>simulated</a:t>
            </a:r>
            <a:r>
              <a:rPr lang="cs-CZ" dirty="0"/>
              <a:t> </a:t>
            </a:r>
            <a:r>
              <a:rPr lang="cs-CZ" dirty="0" err="1"/>
              <a:t>annealing</a:t>
            </a:r>
            <a:r>
              <a:rPr lang="cs-CZ" dirty="0"/>
              <a:t>, </a:t>
            </a:r>
            <a:r>
              <a:rPr lang="cs-CZ" dirty="0" err="1"/>
              <a:t>variable</a:t>
            </a:r>
            <a:r>
              <a:rPr lang="cs-CZ" dirty="0"/>
              <a:t> </a:t>
            </a:r>
            <a:r>
              <a:rPr lang="cs-CZ" dirty="0" err="1"/>
              <a:t>neighborhood</a:t>
            </a:r>
            <a:r>
              <a:rPr lang="cs-CZ" dirty="0"/>
              <a:t> </a:t>
            </a:r>
            <a:r>
              <a:rPr lang="cs-CZ" dirty="0" err="1"/>
              <a:t>search</a:t>
            </a:r>
            <a:r>
              <a:rPr lang="cs-CZ" dirty="0"/>
              <a:t>, </a:t>
            </a:r>
            <a:r>
              <a:rPr lang="cs-CZ" dirty="0" err="1"/>
              <a:t>guided</a:t>
            </a:r>
            <a:r>
              <a:rPr lang="cs-CZ" dirty="0"/>
              <a:t> </a:t>
            </a:r>
            <a:r>
              <a:rPr lang="cs-CZ" dirty="0" err="1"/>
              <a:t>neighborhood</a:t>
            </a:r>
            <a:r>
              <a:rPr lang="cs-CZ" dirty="0"/>
              <a:t> </a:t>
            </a:r>
            <a:r>
              <a:rPr lang="cs-CZ" dirty="0" err="1"/>
              <a:t>search</a:t>
            </a:r>
            <a:endParaRPr lang="cs-CZ" dirty="0"/>
          </a:p>
          <a:p>
            <a:pPr marL="800067" lvl="1" indent="-342900" algn="l">
              <a:buFont typeface="Arial" panose="020B0604020202020204" pitchFamily="34" charset="0"/>
              <a:buChar char="•"/>
            </a:pPr>
            <a:endParaRPr lang="cs-CZ" dirty="0"/>
          </a:p>
          <a:p>
            <a:pPr marL="800067" lvl="1" indent="-342900" algn="l">
              <a:buFont typeface="Arial" panose="020B0604020202020204" pitchFamily="34" charset="0"/>
              <a:buChar char="•"/>
            </a:pPr>
            <a:endParaRPr lang="cs-CZ" dirty="0"/>
          </a:p>
          <a:p>
            <a:pPr lvl="1" algn="l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3272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78A663-E9D3-DF36-2C73-9727900DF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1330222"/>
            <a:ext cx="7736694" cy="825749"/>
          </a:xfrm>
        </p:spPr>
        <p:txBody>
          <a:bodyPr/>
          <a:lstStyle/>
          <a:p>
            <a:r>
              <a:rPr lang="cs-CZ" dirty="0"/>
              <a:t>MAENS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4A3C411-896B-8943-3C83-A9ED4E72C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2543139"/>
            <a:ext cx="7736693" cy="3977302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err="1"/>
              <a:t>Our</a:t>
            </a:r>
            <a:r>
              <a:rPr lang="cs-CZ" dirty="0"/>
              <a:t> </a:t>
            </a:r>
            <a:r>
              <a:rPr lang="cs-CZ" dirty="0" err="1"/>
              <a:t>approach</a:t>
            </a:r>
            <a:r>
              <a:rPr lang="cs-CZ" dirty="0"/>
              <a:t> </a:t>
            </a:r>
            <a:r>
              <a:rPr lang="cs-CZ" dirty="0" err="1"/>
              <a:t>will</a:t>
            </a:r>
            <a:r>
              <a:rPr lang="cs-CZ" dirty="0"/>
              <a:t> </a:t>
            </a:r>
            <a:r>
              <a:rPr lang="cs-CZ" dirty="0" err="1"/>
              <a:t>draw</a:t>
            </a:r>
            <a:r>
              <a:rPr lang="cs-CZ" dirty="0"/>
              <a:t> </a:t>
            </a:r>
            <a:r>
              <a:rPr lang="cs-CZ" dirty="0" err="1"/>
              <a:t>inspiration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MAENS </a:t>
            </a:r>
            <a:r>
              <a:rPr lang="cs-CZ" dirty="0" err="1"/>
              <a:t>algorithm</a:t>
            </a:r>
            <a:r>
              <a:rPr lang="cs-CZ" dirty="0"/>
              <a:t> and </a:t>
            </a:r>
            <a:r>
              <a:rPr lang="cs-CZ" dirty="0" err="1"/>
              <a:t>its</a:t>
            </a:r>
            <a:r>
              <a:rPr lang="cs-CZ" dirty="0"/>
              <a:t> </a:t>
            </a:r>
            <a:r>
              <a:rPr lang="cs-CZ" dirty="0" err="1"/>
              <a:t>operators</a:t>
            </a: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M</a:t>
            </a:r>
            <a:r>
              <a:rPr lang="en-US" dirty="0"/>
              <a:t>emetic algorithm with extended neighborhood search</a:t>
            </a: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err="1"/>
              <a:t>Traditional</a:t>
            </a:r>
            <a:r>
              <a:rPr lang="cs-CZ" dirty="0"/>
              <a:t> </a:t>
            </a:r>
            <a:r>
              <a:rPr lang="cs-CZ" dirty="0" err="1"/>
              <a:t>move</a:t>
            </a:r>
            <a:r>
              <a:rPr lang="cs-CZ" dirty="0"/>
              <a:t> </a:t>
            </a:r>
            <a:r>
              <a:rPr lang="cs-CZ" dirty="0" err="1"/>
              <a:t>operators</a:t>
            </a:r>
            <a:r>
              <a:rPr lang="cs-CZ" dirty="0"/>
              <a:t>:</a:t>
            </a:r>
          </a:p>
          <a:p>
            <a:pPr marL="800067" lvl="1" indent="-342900" algn="l">
              <a:buFont typeface="Arial" panose="020B0604020202020204" pitchFamily="34" charset="0"/>
              <a:buChar char="•"/>
            </a:pPr>
            <a:r>
              <a:rPr lang="cs-CZ" dirty="0"/>
              <a:t>Single </a:t>
            </a:r>
            <a:r>
              <a:rPr lang="cs-CZ" dirty="0" err="1"/>
              <a:t>insertion</a:t>
            </a:r>
            <a:endParaRPr lang="cs-CZ" dirty="0"/>
          </a:p>
          <a:p>
            <a:pPr marL="800067" lvl="1" indent="-342900" algn="l">
              <a:buFont typeface="Arial" panose="020B0604020202020204" pitchFamily="34" charset="0"/>
              <a:buChar char="•"/>
            </a:pPr>
            <a:r>
              <a:rPr lang="cs-CZ" dirty="0"/>
              <a:t>Double </a:t>
            </a:r>
            <a:r>
              <a:rPr lang="cs-CZ" dirty="0" err="1"/>
              <a:t>insertion</a:t>
            </a:r>
            <a:endParaRPr lang="cs-CZ" dirty="0"/>
          </a:p>
          <a:p>
            <a:pPr marL="800067" lvl="1" indent="-342900" algn="l">
              <a:buFont typeface="Arial" panose="020B0604020202020204" pitchFamily="34" charset="0"/>
              <a:buChar char="•"/>
            </a:pPr>
            <a:r>
              <a:rPr lang="cs-CZ" dirty="0"/>
              <a:t>Swap</a:t>
            </a:r>
          </a:p>
          <a:p>
            <a:pPr marL="800067" lvl="1" indent="-342900" algn="l">
              <a:buFont typeface="Arial" panose="020B0604020202020204" pitchFamily="34" charset="0"/>
              <a:buChar char="•"/>
            </a:pPr>
            <a:r>
              <a:rPr lang="cs-CZ" dirty="0"/>
              <a:t>2-opt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Novel MS (</a:t>
            </a:r>
            <a:r>
              <a:rPr lang="cs-CZ" dirty="0" err="1"/>
              <a:t>Merge</a:t>
            </a:r>
            <a:r>
              <a:rPr lang="cs-CZ" dirty="0"/>
              <a:t>-split) </a:t>
            </a:r>
            <a:r>
              <a:rPr lang="cs-CZ" dirty="0" err="1"/>
              <a:t>operator</a:t>
            </a:r>
            <a:endParaRPr lang="cs-CZ" dirty="0"/>
          </a:p>
          <a:p>
            <a:pPr marL="800067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capable of searching using large step sizes and is less likely to become trapped in locally optimal solutions</a:t>
            </a: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FE8A9A92-4D17-0319-E39A-3586DDBFE35E}"/>
              </a:ext>
            </a:extLst>
          </p:cNvPr>
          <p:cNvSpPr txBox="1"/>
          <p:nvPr/>
        </p:nvSpPr>
        <p:spPr>
          <a:xfrm>
            <a:off x="4056023" y="1419930"/>
            <a:ext cx="360632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K. Tang, Y. Mei and X. Yao, "Memetic Algorithm With Extended Neighborhood Search for Capacitated Arc Routing Problems," in IEEE Transactions on Evolutionary Computation, vol. 13, no. 5, pp. 1151-1166, Oct. 2009</a:t>
            </a:r>
            <a:endParaRPr lang="cs-CZ" sz="1050" dirty="0"/>
          </a:p>
        </p:txBody>
      </p:sp>
    </p:spTree>
    <p:extLst>
      <p:ext uri="{BB962C8B-B14F-4D97-AF65-F5344CB8AC3E}">
        <p14:creationId xmlns:p14="http://schemas.microsoft.com/office/powerpoint/2010/main" val="245658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81D841-20A2-6612-762B-1416380DB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999" y="1288278"/>
            <a:ext cx="7736694" cy="817360"/>
          </a:xfrm>
        </p:spPr>
        <p:txBody>
          <a:bodyPr/>
          <a:lstStyle/>
          <a:p>
            <a:r>
              <a:rPr lang="cs-CZ" dirty="0"/>
              <a:t>CARP </a:t>
            </a:r>
            <a:r>
              <a:rPr lang="cs-CZ" dirty="0" err="1"/>
              <a:t>benchmarks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AF5FBCF-9147-0C95-D090-34C79845C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2468500"/>
            <a:ext cx="7736693" cy="48467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err="1"/>
              <a:t>Number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public testing </a:t>
            </a:r>
            <a:r>
              <a:rPr lang="cs-CZ" dirty="0" err="1"/>
              <a:t>instances</a:t>
            </a:r>
            <a:r>
              <a:rPr lang="cs-CZ" dirty="0"/>
              <a:t> are </a:t>
            </a:r>
            <a:r>
              <a:rPr lang="cs-CZ" dirty="0" err="1"/>
              <a:t>available</a:t>
            </a: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Updated lower and upper bound values and integer solutions for well-known CARP benchmark instances</a:t>
            </a:r>
            <a:r>
              <a:rPr lang="cs-CZ" dirty="0"/>
              <a:t>, </a:t>
            </a:r>
            <a:r>
              <a:rPr lang="en-US" dirty="0"/>
              <a:t>including the</a:t>
            </a:r>
            <a:r>
              <a:rPr lang="cs-CZ" dirty="0"/>
              <a:t> </a:t>
            </a:r>
            <a:r>
              <a:rPr lang="en-US" dirty="0"/>
              <a:t>KSHS, GDB, BBCM, EGL, EGL-large, and BMCV</a:t>
            </a:r>
            <a:r>
              <a:rPr lang="cs-CZ" dirty="0"/>
              <a:t> are </a:t>
            </a:r>
            <a:r>
              <a:rPr lang="cs-CZ" dirty="0" err="1"/>
              <a:t>all</a:t>
            </a:r>
            <a:r>
              <a:rPr lang="cs-CZ" dirty="0"/>
              <a:t> </a:t>
            </a:r>
            <a:r>
              <a:rPr lang="cs-CZ" dirty="0" err="1"/>
              <a:t>widely</a:t>
            </a:r>
            <a:r>
              <a:rPr lang="cs-CZ" dirty="0"/>
              <a:t> </a:t>
            </a:r>
            <a:r>
              <a:rPr lang="cs-CZ" dirty="0" err="1"/>
              <a:t>accessible</a:t>
            </a: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Most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research</a:t>
            </a:r>
            <a:r>
              <a:rPr lang="cs-CZ" dirty="0"/>
              <a:t> </a:t>
            </a:r>
            <a:r>
              <a:rPr lang="cs-CZ" dirty="0" err="1"/>
              <a:t>reports</a:t>
            </a:r>
            <a:r>
              <a:rPr lang="cs-CZ" dirty="0"/>
              <a:t> </a:t>
            </a:r>
            <a:r>
              <a:rPr lang="cs-CZ" dirty="0" err="1"/>
              <a:t>their</a:t>
            </a:r>
            <a:r>
              <a:rPr lang="cs-CZ" dirty="0"/>
              <a:t> </a:t>
            </a:r>
            <a:r>
              <a:rPr lang="cs-CZ" dirty="0" err="1"/>
              <a:t>result</a:t>
            </a:r>
            <a:r>
              <a:rPr lang="cs-CZ" dirty="0"/>
              <a:t> on these </a:t>
            </a:r>
            <a:r>
              <a:rPr lang="cs-CZ" dirty="0" err="1"/>
              <a:t>datasets</a:t>
            </a:r>
            <a:r>
              <a:rPr lang="cs-CZ" dirty="0"/>
              <a:t> -&gt; </a:t>
            </a:r>
            <a:r>
              <a:rPr lang="cs-CZ" dirty="0" err="1"/>
              <a:t>easy</a:t>
            </a:r>
            <a:r>
              <a:rPr lang="cs-CZ" dirty="0"/>
              <a:t> </a:t>
            </a:r>
            <a:r>
              <a:rPr lang="cs-CZ" dirty="0" err="1"/>
              <a:t>comparison</a:t>
            </a: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err="1"/>
              <a:t>This</a:t>
            </a:r>
            <a:r>
              <a:rPr lang="cs-CZ" dirty="0"/>
              <a:t> testing data </a:t>
            </a:r>
            <a:r>
              <a:rPr lang="cs-CZ" dirty="0" err="1"/>
              <a:t>varies</a:t>
            </a:r>
            <a:r>
              <a:rPr lang="cs-CZ" dirty="0"/>
              <a:t> in </a:t>
            </a:r>
            <a:r>
              <a:rPr lang="cs-CZ" dirty="0" err="1"/>
              <a:t>number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vehicles</a:t>
            </a:r>
            <a:r>
              <a:rPr lang="cs-CZ" dirty="0"/>
              <a:t>, </a:t>
            </a:r>
            <a:r>
              <a:rPr lang="cs-CZ" dirty="0" err="1"/>
              <a:t>number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required</a:t>
            </a:r>
            <a:r>
              <a:rPr lang="cs-CZ" dirty="0"/>
              <a:t> </a:t>
            </a:r>
            <a:r>
              <a:rPr lang="cs-CZ" dirty="0" err="1"/>
              <a:t>edges</a:t>
            </a:r>
            <a:r>
              <a:rPr lang="cs-CZ" dirty="0"/>
              <a:t> and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proportion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required</a:t>
            </a:r>
            <a:r>
              <a:rPr lang="cs-CZ" dirty="0"/>
              <a:t> </a:t>
            </a:r>
            <a:r>
              <a:rPr lang="cs-CZ" dirty="0" err="1"/>
              <a:t>edges</a:t>
            </a:r>
            <a:r>
              <a:rPr lang="cs-CZ" dirty="0"/>
              <a:t> to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total</a:t>
            </a:r>
            <a:r>
              <a:rPr lang="cs-CZ" dirty="0"/>
              <a:t> </a:t>
            </a:r>
            <a:r>
              <a:rPr lang="cs-CZ" dirty="0" err="1"/>
              <a:t>number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edges</a:t>
            </a:r>
            <a:endParaRPr lang="cs-CZ" dirty="0"/>
          </a:p>
          <a:p>
            <a:pPr marL="800067" lvl="1" indent="-342900" algn="l">
              <a:buFont typeface="Arial" panose="020B0604020202020204" pitchFamily="34" charset="0"/>
              <a:buChar char="•"/>
            </a:pPr>
            <a:r>
              <a:rPr lang="cs-CZ" dirty="0" err="1"/>
              <a:t>Number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edges</a:t>
            </a:r>
            <a:r>
              <a:rPr lang="cs-CZ" dirty="0"/>
              <a:t> </a:t>
            </a:r>
            <a:r>
              <a:rPr lang="cs-CZ" dirty="0" err="1"/>
              <a:t>goes</a:t>
            </a:r>
            <a:r>
              <a:rPr lang="cs-CZ" dirty="0"/>
              <a:t> up to 200 in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biggest</a:t>
            </a:r>
            <a:r>
              <a:rPr lang="cs-CZ" dirty="0"/>
              <a:t> </a:t>
            </a:r>
            <a:r>
              <a:rPr lang="cs-CZ" dirty="0" err="1"/>
              <a:t>instances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098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C81879-1379-D92E-4484-951D5FE5F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999" y="1363778"/>
            <a:ext cx="7736694" cy="808971"/>
          </a:xfrm>
        </p:spPr>
        <p:txBody>
          <a:bodyPr/>
          <a:lstStyle/>
          <a:p>
            <a:r>
              <a:rPr lang="cs-CZ" dirty="0"/>
              <a:t>IREANN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AB3C54D-7847-DB18-E0C3-AB8DABF2B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999" y="2359557"/>
            <a:ext cx="7736693" cy="496736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E</a:t>
            </a:r>
            <a:r>
              <a:rPr lang="en-US" dirty="0" err="1"/>
              <a:t>fficient</a:t>
            </a:r>
            <a:r>
              <a:rPr lang="en-US" dirty="0"/>
              <a:t> evolutionary algorithm for routing problems</a:t>
            </a: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IREANN </a:t>
            </a:r>
            <a:r>
              <a:rPr lang="cs-CZ" dirty="0" err="1"/>
              <a:t>represents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foundation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our</a:t>
            </a:r>
            <a:r>
              <a:rPr lang="cs-CZ" dirty="0"/>
              <a:t> CARP </a:t>
            </a:r>
            <a:r>
              <a:rPr lang="cs-CZ" dirty="0" err="1"/>
              <a:t>implementation</a:t>
            </a: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IREANN </a:t>
            </a:r>
            <a:r>
              <a:rPr lang="cs-CZ" dirty="0" err="1"/>
              <a:t>was</a:t>
            </a:r>
            <a:r>
              <a:rPr lang="cs-CZ" dirty="0"/>
              <a:t> </a:t>
            </a:r>
            <a:r>
              <a:rPr lang="cs-CZ" dirty="0" err="1"/>
              <a:t>originally</a:t>
            </a:r>
            <a:r>
              <a:rPr lang="cs-CZ" dirty="0"/>
              <a:t> </a:t>
            </a:r>
            <a:r>
              <a:rPr lang="cs-CZ" dirty="0" err="1"/>
              <a:t>proposed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Traveling</a:t>
            </a:r>
            <a:r>
              <a:rPr lang="cs-CZ" dirty="0"/>
              <a:t> </a:t>
            </a:r>
            <a:r>
              <a:rPr lang="cs-CZ" dirty="0" err="1"/>
              <a:t>salesman</a:t>
            </a:r>
            <a:r>
              <a:rPr lang="cs-CZ" dirty="0"/>
              <a:t> problém (TSP)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err="1"/>
              <a:t>Principal</a:t>
            </a:r>
            <a:r>
              <a:rPr lang="cs-CZ" dirty="0"/>
              <a:t> </a:t>
            </a:r>
            <a:r>
              <a:rPr lang="cs-CZ" dirty="0" err="1"/>
              <a:t>components</a:t>
            </a:r>
            <a:r>
              <a:rPr lang="cs-CZ" dirty="0"/>
              <a:t>:</a:t>
            </a:r>
          </a:p>
          <a:p>
            <a:pPr marL="800067" lvl="1" indent="-342900" algn="l">
              <a:buFont typeface="Arial" panose="020B0604020202020204" pitchFamily="34" charset="0"/>
              <a:buChar char="•"/>
            </a:pPr>
            <a:r>
              <a:rPr lang="cs-CZ" dirty="0" err="1"/>
              <a:t>Indirect</a:t>
            </a:r>
            <a:r>
              <a:rPr lang="cs-CZ" dirty="0"/>
              <a:t> </a:t>
            </a:r>
            <a:r>
              <a:rPr lang="cs-CZ" dirty="0" err="1"/>
              <a:t>representation</a:t>
            </a:r>
            <a:endParaRPr lang="cs-CZ" dirty="0"/>
          </a:p>
          <a:p>
            <a:pPr marL="800067" lvl="1" indent="-342900" algn="l">
              <a:buFont typeface="Arial" panose="020B0604020202020204" pitchFamily="34" charset="0"/>
              <a:buChar char="•"/>
            </a:pPr>
            <a:r>
              <a:rPr lang="cs-CZ" dirty="0" err="1"/>
              <a:t>Extended</a:t>
            </a:r>
            <a:r>
              <a:rPr lang="cs-CZ" dirty="0"/>
              <a:t> </a:t>
            </a:r>
            <a:r>
              <a:rPr lang="cs-CZ" dirty="0" err="1"/>
              <a:t>nearest</a:t>
            </a:r>
            <a:r>
              <a:rPr lang="cs-CZ" dirty="0"/>
              <a:t> </a:t>
            </a:r>
            <a:r>
              <a:rPr lang="cs-CZ" dirty="0" err="1"/>
              <a:t>neighbor</a:t>
            </a:r>
            <a:r>
              <a:rPr lang="cs-CZ" dirty="0"/>
              <a:t> </a:t>
            </a:r>
            <a:r>
              <a:rPr lang="cs-CZ" dirty="0" err="1"/>
              <a:t>contructive</a:t>
            </a:r>
            <a:r>
              <a:rPr lang="cs-CZ" dirty="0"/>
              <a:t> </a:t>
            </a:r>
            <a:r>
              <a:rPr lang="cs-CZ" dirty="0" err="1"/>
              <a:t>procedure</a:t>
            </a:r>
            <a:r>
              <a:rPr lang="cs-CZ" dirty="0"/>
              <a:t> (NNCP)</a:t>
            </a:r>
          </a:p>
          <a:p>
            <a:pPr marL="800067" lvl="1" indent="-342900" algn="l">
              <a:buFont typeface="Arial" panose="020B0604020202020204" pitchFamily="34" charset="0"/>
              <a:buChar char="•"/>
            </a:pPr>
            <a:r>
              <a:rPr lang="cs-CZ" dirty="0"/>
              <a:t>Crossover </a:t>
            </a:r>
            <a:r>
              <a:rPr lang="cs-CZ" dirty="0" err="1"/>
              <a:t>operator</a:t>
            </a:r>
            <a:endParaRPr lang="cs-CZ" dirty="0"/>
          </a:p>
          <a:p>
            <a:pPr marL="800067" lvl="1" indent="-342900" algn="l">
              <a:buFont typeface="Arial" panose="020B0604020202020204" pitchFamily="34" charset="0"/>
              <a:buChar char="•"/>
            </a:pPr>
            <a:r>
              <a:rPr lang="cs-CZ" dirty="0" err="1"/>
              <a:t>Evolutionary</a:t>
            </a:r>
            <a:r>
              <a:rPr lang="cs-CZ" dirty="0"/>
              <a:t> </a:t>
            </a:r>
            <a:r>
              <a:rPr lang="cs-CZ" dirty="0" err="1"/>
              <a:t>algorithm</a:t>
            </a:r>
            <a:endParaRPr lang="cs-CZ" dirty="0"/>
          </a:p>
          <a:p>
            <a:pPr marL="1257232" lvl="2" indent="-342900" algn="l">
              <a:buFont typeface="Arial" panose="020B0604020202020204" pitchFamily="34" charset="0"/>
              <a:buChar char="•"/>
            </a:pPr>
            <a:r>
              <a:rPr lang="cs-CZ" dirty="0"/>
              <a:t>Standard </a:t>
            </a:r>
            <a:r>
              <a:rPr lang="cs-CZ" dirty="0" err="1"/>
              <a:t>iterated</a:t>
            </a:r>
            <a:r>
              <a:rPr lang="cs-CZ" dirty="0"/>
              <a:t> </a:t>
            </a:r>
            <a:r>
              <a:rPr lang="cs-CZ" dirty="0" err="1"/>
              <a:t>evolutionary</a:t>
            </a:r>
            <a:r>
              <a:rPr lang="cs-CZ" dirty="0"/>
              <a:t> </a:t>
            </a:r>
            <a:r>
              <a:rPr lang="cs-CZ" dirty="0" err="1"/>
              <a:t>process</a:t>
            </a:r>
            <a:r>
              <a:rPr lang="cs-CZ" dirty="0"/>
              <a:t> </a:t>
            </a:r>
            <a:r>
              <a:rPr lang="cs-CZ" dirty="0" err="1"/>
              <a:t>involving</a:t>
            </a:r>
            <a:r>
              <a:rPr lang="cs-CZ" dirty="0"/>
              <a:t> </a:t>
            </a:r>
            <a:r>
              <a:rPr lang="cs-CZ" dirty="0" err="1"/>
              <a:t>selection</a:t>
            </a:r>
            <a:r>
              <a:rPr lang="cs-CZ" dirty="0"/>
              <a:t>, </a:t>
            </a:r>
            <a:r>
              <a:rPr lang="cs-CZ" dirty="0" err="1"/>
              <a:t>mutation</a:t>
            </a:r>
            <a:r>
              <a:rPr lang="cs-CZ" dirty="0"/>
              <a:t>, crossover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6CE80126-8A67-5E88-F5A2-A53F8A091862}"/>
              </a:ext>
            </a:extLst>
          </p:cNvPr>
          <p:cNvSpPr txBox="1"/>
          <p:nvPr/>
        </p:nvSpPr>
        <p:spPr>
          <a:xfrm>
            <a:off x="4731392" y="1314470"/>
            <a:ext cx="364082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Jiří</a:t>
            </a:r>
            <a:r>
              <a:rPr lang="en-US" sz="900" dirty="0"/>
              <a:t> </a:t>
            </a:r>
            <a:r>
              <a:rPr lang="en-US" sz="900" dirty="0" err="1"/>
              <a:t>Kubalík</a:t>
            </a:r>
            <a:r>
              <a:rPr lang="en-US" sz="900" dirty="0"/>
              <a:t> and Michal </a:t>
            </a:r>
            <a:r>
              <a:rPr lang="en-US" sz="900" dirty="0" err="1"/>
              <a:t>Snížek</a:t>
            </a:r>
            <a:r>
              <a:rPr lang="en-US" sz="900" dirty="0"/>
              <a:t>, A novel evolutionary algorithm with indirect representation and extended nearest neighbor constructive procedure for solving routing problems, 2014 14th International Conference on Intelligent Systems Design and Applications, IEEE, 2014, pp. 156–161.</a:t>
            </a:r>
            <a:endParaRPr lang="cs-CZ" sz="900" dirty="0"/>
          </a:p>
        </p:txBody>
      </p:sp>
    </p:spTree>
    <p:extLst>
      <p:ext uri="{BB962C8B-B14F-4D97-AF65-F5344CB8AC3E}">
        <p14:creationId xmlns:p14="http://schemas.microsoft.com/office/powerpoint/2010/main" val="3480419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BD0B48-FD68-DCAA-E292-0A7C31015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1372167"/>
            <a:ext cx="7736694" cy="1446663"/>
          </a:xfrm>
        </p:spPr>
        <p:txBody>
          <a:bodyPr/>
          <a:lstStyle/>
          <a:p>
            <a:r>
              <a:rPr lang="cs-CZ" dirty="0"/>
              <a:t>IREANN</a:t>
            </a:r>
            <a:br>
              <a:rPr lang="cs-CZ" dirty="0"/>
            </a:br>
            <a:r>
              <a:rPr lang="cs-CZ" sz="2800" dirty="0" err="1"/>
              <a:t>Constructive</a:t>
            </a:r>
            <a:r>
              <a:rPr lang="cs-CZ" sz="2800" dirty="0"/>
              <a:t> </a:t>
            </a:r>
            <a:r>
              <a:rPr lang="cs-CZ" sz="2800" dirty="0" err="1"/>
              <a:t>procedure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34676E2-50B4-A056-9DC4-82B5EE2AC7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	 	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2928055-36C6-7F05-55CA-D5E607B5507B}"/>
              </a:ext>
            </a:extLst>
          </p:cNvPr>
          <p:cNvSpPr txBox="1"/>
          <p:nvPr/>
        </p:nvSpPr>
        <p:spPr>
          <a:xfrm>
            <a:off x="901088" y="2550234"/>
            <a:ext cx="80945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In </a:t>
            </a:r>
            <a:r>
              <a:rPr lang="cs-CZ" dirty="0" err="1"/>
              <a:t>each</a:t>
            </a:r>
            <a:r>
              <a:rPr lang="cs-CZ" dirty="0"/>
              <a:t> step, </a:t>
            </a:r>
            <a:r>
              <a:rPr lang="cs-CZ" dirty="0" err="1"/>
              <a:t>an</a:t>
            </a:r>
            <a:r>
              <a:rPr lang="cs-CZ" dirty="0"/>
              <a:t> element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priority list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picked</a:t>
            </a:r>
            <a:r>
              <a:rPr lang="cs-CZ" dirty="0"/>
              <a:t> and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component</a:t>
            </a:r>
            <a:r>
              <a:rPr lang="cs-CZ" dirty="0"/>
              <a:t> </a:t>
            </a:r>
            <a:r>
              <a:rPr lang="cs-CZ" dirty="0" err="1"/>
              <a:t>it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part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connected</a:t>
            </a:r>
            <a:r>
              <a:rPr lang="cs-CZ" dirty="0"/>
              <a:t> to </a:t>
            </a:r>
            <a:r>
              <a:rPr lang="cs-CZ" dirty="0" err="1"/>
              <a:t>another</a:t>
            </a:r>
            <a:r>
              <a:rPr lang="cs-CZ" dirty="0"/>
              <a:t> </a:t>
            </a:r>
            <a:r>
              <a:rPr lang="cs-CZ" dirty="0" err="1"/>
              <a:t>component</a:t>
            </a:r>
            <a:r>
              <a:rPr lang="cs-CZ" dirty="0"/>
              <a:t> via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nearest</a:t>
            </a:r>
            <a:r>
              <a:rPr lang="cs-CZ" dirty="0"/>
              <a:t> </a:t>
            </a:r>
            <a:r>
              <a:rPr lang="cs-CZ" dirty="0" err="1"/>
              <a:t>neighbor</a:t>
            </a:r>
            <a:r>
              <a:rPr lang="cs-CZ" dirty="0"/>
              <a:t> </a:t>
            </a:r>
            <a:r>
              <a:rPr lang="cs-CZ" dirty="0" err="1"/>
              <a:t>heuristic</a:t>
            </a: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number of solutions that can be constructed using the NNCP is limited</a:t>
            </a: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optimum might get unreachable with the NNCP</a:t>
            </a:r>
            <a:endParaRPr lang="cs-CZ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F05630A0-869C-895B-3778-00868A627EE7}"/>
              </a:ext>
            </a:extLst>
          </p:cNvPr>
          <p:cNvSpPr txBox="1"/>
          <p:nvPr/>
        </p:nvSpPr>
        <p:spPr>
          <a:xfrm>
            <a:off x="852401" y="4510487"/>
            <a:ext cx="3126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{</a:t>
            </a:r>
            <a:r>
              <a:rPr lang="en-US" sz="1800" dirty="0"/>
              <a:t>A, J, C, E, I, F, B, H, </a:t>
            </a:r>
            <a:r>
              <a:rPr lang="en-US" sz="1800" b="1" dirty="0"/>
              <a:t>G, D</a:t>
            </a:r>
            <a:r>
              <a:rPr lang="en-US" dirty="0"/>
              <a:t>}</a:t>
            </a:r>
          </a:p>
          <a:p>
            <a:endParaRPr lang="cs-CZ" dirty="0"/>
          </a:p>
        </p:txBody>
      </p:sp>
      <p:grpSp>
        <p:nvGrpSpPr>
          <p:cNvPr id="22" name="Group 18">
            <a:extLst>
              <a:ext uri="{FF2B5EF4-FFF2-40B4-BE49-F238E27FC236}">
                <a16:creationId xmlns:a16="http://schemas.microsoft.com/office/drawing/2014/main" id="{BE73849C-C8B6-F4A3-50EB-726CA136A6E0}"/>
              </a:ext>
            </a:extLst>
          </p:cNvPr>
          <p:cNvGrpSpPr/>
          <p:nvPr/>
        </p:nvGrpSpPr>
        <p:grpSpPr>
          <a:xfrm>
            <a:off x="852401" y="4822907"/>
            <a:ext cx="8369920" cy="2188981"/>
            <a:chOff x="323528" y="2276872"/>
            <a:chExt cx="8369920" cy="2188981"/>
          </a:xfrm>
        </p:grpSpPr>
        <p:grpSp>
          <p:nvGrpSpPr>
            <p:cNvPr id="23" name="Group 15">
              <a:extLst>
                <a:ext uri="{FF2B5EF4-FFF2-40B4-BE49-F238E27FC236}">
                  <a16:creationId xmlns:a16="http://schemas.microsoft.com/office/drawing/2014/main" id="{9438B869-83DF-639E-47C1-EB856E02BC7E}"/>
                </a:ext>
              </a:extLst>
            </p:cNvPr>
            <p:cNvGrpSpPr/>
            <p:nvPr/>
          </p:nvGrpSpPr>
          <p:grpSpPr>
            <a:xfrm>
              <a:off x="323528" y="2276872"/>
              <a:ext cx="1440000" cy="2188981"/>
              <a:chOff x="323528" y="2852936"/>
              <a:chExt cx="1440000" cy="2188981"/>
            </a:xfrm>
          </p:grpSpPr>
          <p:pic>
            <p:nvPicPr>
              <p:cNvPr id="36" name="Picture 3" descr="nn_AJ.png">
                <a:extLst>
                  <a:ext uri="{FF2B5EF4-FFF2-40B4-BE49-F238E27FC236}">
                    <a16:creationId xmlns:a16="http://schemas.microsoft.com/office/drawing/2014/main" id="{0CBEBB8F-B13D-D870-32F4-742739EEEE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23528" y="3212981"/>
                <a:ext cx="1440000" cy="1828936"/>
              </a:xfrm>
              <a:prstGeom prst="rect">
                <a:avLst/>
              </a:prstGeom>
            </p:spPr>
          </p:pic>
          <p:sp>
            <p:nvSpPr>
              <p:cNvPr id="37" name="TextBox 8">
                <a:extLst>
                  <a:ext uri="{FF2B5EF4-FFF2-40B4-BE49-F238E27FC236}">
                    <a16:creationId xmlns:a16="http://schemas.microsoft.com/office/drawing/2014/main" id="{77434DF2-BEFA-5319-3802-36383979204E}"/>
                  </a:ext>
                </a:extLst>
              </p:cNvPr>
              <p:cNvSpPr txBox="1"/>
              <p:nvPr/>
            </p:nvSpPr>
            <p:spPr>
              <a:xfrm>
                <a:off x="323528" y="2852936"/>
                <a:ext cx="4417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A, J</a:t>
                </a:r>
              </a:p>
            </p:txBody>
          </p:sp>
        </p:grpSp>
        <p:grpSp>
          <p:nvGrpSpPr>
            <p:cNvPr id="24" name="Group 16">
              <a:extLst>
                <a:ext uri="{FF2B5EF4-FFF2-40B4-BE49-F238E27FC236}">
                  <a16:creationId xmlns:a16="http://schemas.microsoft.com/office/drawing/2014/main" id="{3A30C5D6-C515-32B7-20CF-D0E6FC319EE2}"/>
                </a:ext>
              </a:extLst>
            </p:cNvPr>
            <p:cNvGrpSpPr/>
            <p:nvPr/>
          </p:nvGrpSpPr>
          <p:grpSpPr>
            <a:xfrm>
              <a:off x="5213411" y="2276872"/>
              <a:ext cx="1450789" cy="2188981"/>
              <a:chOff x="2051720" y="2852936"/>
              <a:chExt cx="1450789" cy="2188981"/>
            </a:xfrm>
          </p:grpSpPr>
          <p:pic>
            <p:nvPicPr>
              <p:cNvPr id="34" name="Picture 4" descr="nn_BH.png">
                <a:extLst>
                  <a:ext uri="{FF2B5EF4-FFF2-40B4-BE49-F238E27FC236}">
                    <a16:creationId xmlns:a16="http://schemas.microsoft.com/office/drawing/2014/main" id="{4A5D12EE-5BFB-0F56-6CBB-EAE2C66791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051720" y="3212981"/>
                <a:ext cx="1440000" cy="1828936"/>
              </a:xfrm>
              <a:prstGeom prst="rect">
                <a:avLst/>
              </a:prstGeom>
            </p:spPr>
          </p:pic>
          <p:sp>
            <p:nvSpPr>
              <p:cNvPr id="35" name="TextBox 9">
                <a:extLst>
                  <a:ext uri="{FF2B5EF4-FFF2-40B4-BE49-F238E27FC236}">
                    <a16:creationId xmlns:a16="http://schemas.microsoft.com/office/drawing/2014/main" id="{52457356-CD94-DE3C-DFCF-9E1731E38F36}"/>
                  </a:ext>
                </a:extLst>
              </p:cNvPr>
              <p:cNvSpPr txBox="1"/>
              <p:nvPr/>
            </p:nvSpPr>
            <p:spPr>
              <a:xfrm>
                <a:off x="2055703" y="2852936"/>
                <a:ext cx="14468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A, J, C, E, I, F, </a:t>
                </a:r>
                <a:r>
                  <a:rPr lang="en-US" sz="1400" b="1"/>
                  <a:t>B, H</a:t>
                </a:r>
              </a:p>
            </p:txBody>
          </p:sp>
        </p:grpSp>
        <p:grpSp>
          <p:nvGrpSpPr>
            <p:cNvPr id="25" name="Group 17">
              <a:extLst>
                <a:ext uri="{FF2B5EF4-FFF2-40B4-BE49-F238E27FC236}">
                  <a16:creationId xmlns:a16="http://schemas.microsoft.com/office/drawing/2014/main" id="{625FA215-5F9D-253E-25D8-84B7E05AD757}"/>
                </a:ext>
              </a:extLst>
            </p:cNvPr>
            <p:cNvGrpSpPr/>
            <p:nvPr/>
          </p:nvGrpSpPr>
          <p:grpSpPr>
            <a:xfrm>
              <a:off x="1953489" y="2276872"/>
              <a:ext cx="1440000" cy="2188981"/>
              <a:chOff x="3718627" y="2852936"/>
              <a:chExt cx="1440000" cy="2188981"/>
            </a:xfrm>
          </p:grpSpPr>
          <p:pic>
            <p:nvPicPr>
              <p:cNvPr id="32" name="Picture 5" descr="nn_CE.png">
                <a:extLst>
                  <a:ext uri="{FF2B5EF4-FFF2-40B4-BE49-F238E27FC236}">
                    <a16:creationId xmlns:a16="http://schemas.microsoft.com/office/drawing/2014/main" id="{D528AC79-CD79-C111-41E1-5F5BEE7B17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718627" y="3212981"/>
                <a:ext cx="1440000" cy="1828936"/>
              </a:xfrm>
              <a:prstGeom prst="rect">
                <a:avLst/>
              </a:prstGeom>
            </p:spPr>
          </p:pic>
          <p:sp>
            <p:nvSpPr>
              <p:cNvPr id="33" name="TextBox 10">
                <a:extLst>
                  <a:ext uri="{FF2B5EF4-FFF2-40B4-BE49-F238E27FC236}">
                    <a16:creationId xmlns:a16="http://schemas.microsoft.com/office/drawing/2014/main" id="{645E021F-4A9D-6ED1-DD79-F4F6C7B52A48}"/>
                  </a:ext>
                </a:extLst>
              </p:cNvPr>
              <p:cNvSpPr txBox="1"/>
              <p:nvPr/>
            </p:nvSpPr>
            <p:spPr>
              <a:xfrm>
                <a:off x="3718627" y="2852936"/>
                <a:ext cx="7841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A, J, </a:t>
                </a:r>
                <a:r>
                  <a:rPr lang="en-US" sz="1400" b="1"/>
                  <a:t>C, E</a:t>
                </a:r>
              </a:p>
            </p:txBody>
          </p:sp>
        </p:grpSp>
        <p:grpSp>
          <p:nvGrpSpPr>
            <p:cNvPr id="26" name="Group 18">
              <a:extLst>
                <a:ext uri="{FF2B5EF4-FFF2-40B4-BE49-F238E27FC236}">
                  <a16:creationId xmlns:a16="http://schemas.microsoft.com/office/drawing/2014/main" id="{E2439ED7-D870-4C13-8AA4-FE44126394B9}"/>
                </a:ext>
              </a:extLst>
            </p:cNvPr>
            <p:cNvGrpSpPr/>
            <p:nvPr/>
          </p:nvGrpSpPr>
          <p:grpSpPr>
            <a:xfrm>
              <a:off x="3583450" y="2276872"/>
              <a:ext cx="1440000" cy="2188981"/>
              <a:chOff x="5219132" y="2852936"/>
              <a:chExt cx="1440000" cy="2188981"/>
            </a:xfrm>
          </p:grpSpPr>
          <p:pic>
            <p:nvPicPr>
              <p:cNvPr id="30" name="Picture 6" descr="nn_FI.png">
                <a:extLst>
                  <a:ext uri="{FF2B5EF4-FFF2-40B4-BE49-F238E27FC236}">
                    <a16:creationId xmlns:a16="http://schemas.microsoft.com/office/drawing/2014/main" id="{D1C7E6E3-2D85-CB0B-631B-91854259BE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219132" y="3212981"/>
                <a:ext cx="1440000" cy="1828936"/>
              </a:xfrm>
              <a:prstGeom prst="rect">
                <a:avLst/>
              </a:prstGeom>
            </p:spPr>
          </p:pic>
          <p:sp>
            <p:nvSpPr>
              <p:cNvPr id="31" name="TextBox 11">
                <a:extLst>
                  <a:ext uri="{FF2B5EF4-FFF2-40B4-BE49-F238E27FC236}">
                    <a16:creationId xmlns:a16="http://schemas.microsoft.com/office/drawing/2014/main" id="{16914CB4-FF47-C383-B16E-969AECB38924}"/>
                  </a:ext>
                </a:extLst>
              </p:cNvPr>
              <p:cNvSpPr txBox="1"/>
              <p:nvPr/>
            </p:nvSpPr>
            <p:spPr>
              <a:xfrm>
                <a:off x="5219132" y="2852936"/>
                <a:ext cx="11254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A, J, C, E, </a:t>
                </a:r>
                <a:r>
                  <a:rPr lang="en-US" sz="1400" b="1"/>
                  <a:t>I, F</a:t>
                </a:r>
              </a:p>
            </p:txBody>
          </p:sp>
        </p:grpSp>
        <p:grpSp>
          <p:nvGrpSpPr>
            <p:cNvPr id="27" name="Group 13">
              <a:extLst>
                <a:ext uri="{FF2B5EF4-FFF2-40B4-BE49-F238E27FC236}">
                  <a16:creationId xmlns:a16="http://schemas.microsoft.com/office/drawing/2014/main" id="{93B5AA70-68A8-65FD-0F77-084009F9C581}"/>
                </a:ext>
              </a:extLst>
            </p:cNvPr>
            <p:cNvGrpSpPr/>
            <p:nvPr/>
          </p:nvGrpSpPr>
          <p:grpSpPr>
            <a:xfrm>
              <a:off x="6854162" y="2276872"/>
              <a:ext cx="1839286" cy="2188981"/>
              <a:chOff x="6854162" y="2852936"/>
              <a:chExt cx="1839286" cy="2188981"/>
            </a:xfrm>
          </p:grpSpPr>
          <p:pic>
            <p:nvPicPr>
              <p:cNvPr id="28" name="Picture 7" descr="nn_GD.png">
                <a:extLst>
                  <a:ext uri="{FF2B5EF4-FFF2-40B4-BE49-F238E27FC236}">
                    <a16:creationId xmlns:a16="http://schemas.microsoft.com/office/drawing/2014/main" id="{5D3F4F99-5562-1D82-D193-B77D5D22A8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854162" y="3212981"/>
                <a:ext cx="1440000" cy="1828936"/>
              </a:xfrm>
              <a:prstGeom prst="rect">
                <a:avLst/>
              </a:prstGeom>
            </p:spPr>
          </p:pic>
          <p:sp>
            <p:nvSpPr>
              <p:cNvPr id="29" name="TextBox 12">
                <a:extLst>
                  <a:ext uri="{FF2B5EF4-FFF2-40B4-BE49-F238E27FC236}">
                    <a16:creationId xmlns:a16="http://schemas.microsoft.com/office/drawing/2014/main" id="{1EC46105-48C1-F40B-7481-D87839884DF6}"/>
                  </a:ext>
                </a:extLst>
              </p:cNvPr>
              <p:cNvSpPr txBox="1"/>
              <p:nvPr/>
            </p:nvSpPr>
            <p:spPr>
              <a:xfrm>
                <a:off x="6854162" y="2852936"/>
                <a:ext cx="1839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A, J, C, E, I, F, B, H, </a:t>
                </a:r>
                <a:r>
                  <a:rPr lang="en-US" sz="1400" b="1" dirty="0"/>
                  <a:t>G, 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8990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E2AEFA-F604-DD0A-F4D3-1A49BE7B1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1397334"/>
            <a:ext cx="7736694" cy="859306"/>
          </a:xfrm>
        </p:spPr>
        <p:txBody>
          <a:bodyPr/>
          <a:lstStyle/>
          <a:p>
            <a:r>
              <a:rPr lang="cs-CZ" dirty="0"/>
              <a:t>IREANN </a:t>
            </a:r>
            <a:r>
              <a:rPr lang="cs-CZ" dirty="0" err="1"/>
              <a:t>for</a:t>
            </a:r>
            <a:r>
              <a:rPr lang="cs-CZ" dirty="0"/>
              <a:t> CARP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DB3D0F2-C8DF-CE4E-DE73-63848111A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2543139"/>
            <a:ext cx="7736693" cy="363954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err="1"/>
              <a:t>Deals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edges</a:t>
            </a:r>
            <a:r>
              <a:rPr lang="cs-CZ" dirty="0"/>
              <a:t> </a:t>
            </a:r>
            <a:r>
              <a:rPr lang="cs-CZ" dirty="0" err="1"/>
              <a:t>instead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nodes</a:t>
            </a: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err="1"/>
              <a:t>Modifications</a:t>
            </a:r>
            <a:r>
              <a:rPr lang="cs-CZ" dirty="0"/>
              <a:t> to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constructive</a:t>
            </a:r>
            <a:r>
              <a:rPr lang="cs-CZ" dirty="0"/>
              <a:t> </a:t>
            </a:r>
            <a:r>
              <a:rPr lang="cs-CZ" dirty="0" err="1"/>
              <a:t>procedure</a:t>
            </a:r>
            <a:r>
              <a:rPr lang="cs-CZ" dirty="0"/>
              <a:t> are </a:t>
            </a:r>
            <a:r>
              <a:rPr lang="cs-CZ" dirty="0" err="1"/>
              <a:t>needed</a:t>
            </a:r>
            <a:endParaRPr lang="cs-CZ" dirty="0"/>
          </a:p>
          <a:p>
            <a:pPr marL="800067" lvl="1" indent="-342900" algn="l">
              <a:buFont typeface="Arial" panose="020B0604020202020204" pitchFamily="34" charset="0"/>
              <a:buChar char="•"/>
            </a:pPr>
            <a:r>
              <a:rPr lang="cs-CZ" dirty="0" err="1"/>
              <a:t>Distinguish</a:t>
            </a:r>
            <a:r>
              <a:rPr lang="cs-CZ" dirty="0"/>
              <a:t> </a:t>
            </a:r>
            <a:r>
              <a:rPr lang="cs-CZ" dirty="0" err="1"/>
              <a:t>which</a:t>
            </a:r>
            <a:r>
              <a:rPr lang="cs-CZ" dirty="0"/>
              <a:t> </a:t>
            </a:r>
            <a:r>
              <a:rPr lang="cs-CZ" dirty="0" err="1"/>
              <a:t>ends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an</a:t>
            </a:r>
            <a:r>
              <a:rPr lang="cs-CZ" dirty="0"/>
              <a:t> </a:t>
            </a:r>
            <a:r>
              <a:rPr lang="cs-CZ" dirty="0" err="1"/>
              <a:t>edge</a:t>
            </a:r>
            <a:r>
              <a:rPr lang="cs-CZ" dirty="0"/>
              <a:t> </a:t>
            </a:r>
            <a:r>
              <a:rPr lang="cs-CZ" dirty="0" err="1"/>
              <a:t>have</a:t>
            </a:r>
            <a:r>
              <a:rPr lang="cs-CZ" dirty="0"/>
              <a:t> to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considered</a:t>
            </a:r>
            <a:r>
              <a:rPr lang="cs-CZ" dirty="0"/>
              <a:t> as </a:t>
            </a:r>
            <a:r>
              <a:rPr lang="cs-CZ" dirty="0" err="1"/>
              <a:t>possible</a:t>
            </a:r>
            <a:r>
              <a:rPr lang="cs-CZ" dirty="0"/>
              <a:t> </a:t>
            </a:r>
            <a:r>
              <a:rPr lang="cs-CZ" dirty="0" err="1"/>
              <a:t>candidates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expansion</a:t>
            </a: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MS </a:t>
            </a:r>
            <a:r>
              <a:rPr lang="cs-CZ" dirty="0" err="1"/>
              <a:t>operator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MAENS</a:t>
            </a:r>
          </a:p>
          <a:p>
            <a:pPr marL="800067" lvl="1" indent="-342900" algn="l">
              <a:buFont typeface="Arial" panose="020B0604020202020204" pitchFamily="34" charset="0"/>
              <a:buChar char="•"/>
            </a:pPr>
            <a:r>
              <a:rPr lang="cs-CZ" dirty="0" err="1"/>
              <a:t>Randomly</a:t>
            </a:r>
            <a:r>
              <a:rPr lang="cs-CZ" dirty="0"/>
              <a:t> </a:t>
            </a:r>
            <a:r>
              <a:rPr lang="cs-CZ" dirty="0" err="1"/>
              <a:t>selects</a:t>
            </a:r>
            <a:r>
              <a:rPr lang="cs-CZ" dirty="0"/>
              <a:t> </a:t>
            </a:r>
            <a:r>
              <a:rPr lang="cs-CZ" i="1" dirty="0"/>
              <a:t>p</a:t>
            </a:r>
            <a:r>
              <a:rPr lang="cs-CZ" dirty="0"/>
              <a:t> </a:t>
            </a:r>
            <a:r>
              <a:rPr lang="cs-CZ" dirty="0" err="1"/>
              <a:t>routes</a:t>
            </a:r>
            <a:r>
              <a:rPr lang="cs-CZ" dirty="0"/>
              <a:t>, </a:t>
            </a:r>
            <a:r>
              <a:rPr lang="cs-CZ" dirty="0" err="1"/>
              <a:t>creates</a:t>
            </a:r>
            <a:r>
              <a:rPr lang="cs-CZ" dirty="0"/>
              <a:t> 5 </a:t>
            </a:r>
            <a:r>
              <a:rPr lang="cs-CZ" dirty="0" err="1"/>
              <a:t>different</a:t>
            </a:r>
            <a:r>
              <a:rPr lang="cs-CZ" dirty="0"/>
              <a:t> </a:t>
            </a:r>
            <a:r>
              <a:rPr lang="cs-CZ" dirty="0" err="1"/>
              <a:t>ordered</a:t>
            </a:r>
            <a:r>
              <a:rPr lang="cs-CZ" dirty="0"/>
              <a:t> </a:t>
            </a:r>
            <a:r>
              <a:rPr lang="cs-CZ" dirty="0" err="1"/>
              <a:t>lists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tasks</a:t>
            </a:r>
            <a:r>
              <a:rPr lang="cs-CZ" dirty="0"/>
              <a:t>, </a:t>
            </a:r>
            <a:r>
              <a:rPr lang="cs-CZ" dirty="0" err="1"/>
              <a:t>which</a:t>
            </a:r>
            <a:r>
              <a:rPr lang="cs-CZ" dirty="0"/>
              <a:t> are </a:t>
            </a:r>
            <a:r>
              <a:rPr lang="cs-CZ" dirty="0" err="1"/>
              <a:t>then</a:t>
            </a:r>
            <a:r>
              <a:rPr lang="cs-CZ" dirty="0"/>
              <a:t> </a:t>
            </a:r>
            <a:r>
              <a:rPr lang="cs-CZ" dirty="0" err="1"/>
              <a:t>passed</a:t>
            </a:r>
            <a:r>
              <a:rPr lang="cs-CZ" dirty="0"/>
              <a:t> to </a:t>
            </a:r>
            <a:r>
              <a:rPr lang="cs-CZ" dirty="0" err="1"/>
              <a:t>an</a:t>
            </a:r>
            <a:r>
              <a:rPr lang="cs-CZ" dirty="0"/>
              <a:t> </a:t>
            </a:r>
            <a:r>
              <a:rPr lang="cs-CZ" dirty="0" err="1"/>
              <a:t>exact</a:t>
            </a:r>
            <a:r>
              <a:rPr lang="cs-CZ" dirty="0"/>
              <a:t> </a:t>
            </a:r>
            <a:r>
              <a:rPr lang="cs-CZ" dirty="0" err="1"/>
              <a:t>splitting</a:t>
            </a:r>
            <a:r>
              <a:rPr lang="cs-CZ" dirty="0"/>
              <a:t> </a:t>
            </a:r>
            <a:r>
              <a:rPr lang="cs-CZ" dirty="0" err="1"/>
              <a:t>procedure</a:t>
            </a:r>
            <a:r>
              <a:rPr lang="cs-CZ" dirty="0"/>
              <a:t> </a:t>
            </a:r>
            <a:r>
              <a:rPr lang="cs-CZ" dirty="0" err="1"/>
              <a:t>which</a:t>
            </a:r>
            <a:r>
              <a:rPr lang="cs-CZ" dirty="0"/>
              <a:t> </a:t>
            </a:r>
            <a:r>
              <a:rPr lang="cs-CZ" dirty="0" err="1"/>
              <a:t>outputs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best</a:t>
            </a:r>
            <a:r>
              <a:rPr lang="cs-CZ" dirty="0"/>
              <a:t> </a:t>
            </a:r>
            <a:r>
              <a:rPr lang="cs-CZ" dirty="0" err="1"/>
              <a:t>one</a:t>
            </a:r>
            <a:r>
              <a:rPr lang="cs-CZ" dirty="0"/>
              <a:t> </a:t>
            </a:r>
            <a:r>
              <a:rPr lang="cs-CZ" dirty="0" err="1"/>
              <a:t>according</a:t>
            </a:r>
            <a:r>
              <a:rPr lang="cs-CZ" dirty="0"/>
              <a:t> to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objective</a:t>
            </a:r>
            <a:r>
              <a:rPr lang="cs-CZ" dirty="0"/>
              <a:t> </a:t>
            </a:r>
            <a:r>
              <a:rPr lang="cs-CZ" dirty="0" err="1"/>
              <a:t>function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109849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EN.potx" id="{31B9A49A-93B2-47C3-B420-5175C9CFF6AC}" vid="{132A1726-9142-4B5F-A074-254CA1B02F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SABLONA CVUT_PowerPoint prezentace_verze AJ</Template>
  <TotalTime>618</TotalTime>
  <Words>811</Words>
  <Application>Microsoft Office PowerPoint</Application>
  <PresentationFormat>Předvádění na obrazovce (4:3)</PresentationFormat>
  <Paragraphs>72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Technika</vt:lpstr>
      <vt:lpstr>Arial</vt:lpstr>
      <vt:lpstr>Technika-Bold</vt:lpstr>
      <vt:lpstr>Motiv Office</vt:lpstr>
      <vt:lpstr>Capacitated Arc Routing Problem</vt:lpstr>
      <vt:lpstr>Prezentace aplikace PowerPoint</vt:lpstr>
      <vt:lpstr>CARP</vt:lpstr>
      <vt:lpstr>Existing methods</vt:lpstr>
      <vt:lpstr>MAENS</vt:lpstr>
      <vt:lpstr>CARP benchmarks</vt:lpstr>
      <vt:lpstr>IREANN</vt:lpstr>
      <vt:lpstr>IREANN Constructive procedure</vt:lpstr>
      <vt:lpstr>IREANN for CARP</vt:lpstr>
      <vt:lpstr>IREANN extension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Capacitated Arc Routing Problem</dc:title>
  <dc:creator>Pelikan, Matous</dc:creator>
  <cp:lastModifiedBy>Pelikan, Matous</cp:lastModifiedBy>
  <cp:revision>4</cp:revision>
  <dcterms:created xsi:type="dcterms:W3CDTF">2023-02-11T14:24:14Z</dcterms:created>
  <dcterms:modified xsi:type="dcterms:W3CDTF">2023-02-12T14:16:11Z</dcterms:modified>
</cp:coreProperties>
</file>