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49" r:id="rId6"/>
    <p:sldId id="350" r:id="rId7"/>
    <p:sldId id="351" r:id="rId8"/>
    <p:sldId id="352" r:id="rId9"/>
    <p:sldId id="353" r:id="rId10"/>
  </p:sldIdLst>
  <p:sldSz cx="10085388" cy="683895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Ignacio" initials="JI" lastIdx="1" clrIdx="0">
    <p:extLst>
      <p:ext uri="{19B8F6BF-5375-455C-9EA6-DF929625EA0E}">
        <p15:presenceInfo xmlns:p15="http://schemas.microsoft.com/office/powerpoint/2012/main" userId="Jose Igna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F2"/>
    <a:srgbClr val="1C9737"/>
    <a:srgbClr val="E8E8E8"/>
    <a:srgbClr val="93D92B"/>
    <a:srgbClr val="EBF8D8"/>
    <a:srgbClr val="3F9C35"/>
    <a:srgbClr val="1F9F2E"/>
    <a:srgbClr val="FEDB82"/>
    <a:srgbClr val="FEE8B0"/>
    <a:srgbClr val="00A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 autoAdjust="0"/>
  </p:normalViewPr>
  <p:slideViewPr>
    <p:cSldViewPr snapToGrid="0" snapToObjects="1">
      <p:cViewPr varScale="1">
        <p:scale>
          <a:sx n="76" d="100"/>
          <a:sy n="76" d="100"/>
        </p:scale>
        <p:origin x="936" y="64"/>
      </p:cViewPr>
      <p:guideLst>
        <p:guide orient="horz" pos="2154"/>
        <p:guide pos="3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4742"/>
    </p:cViewPr>
  </p:sorterViewPr>
  <p:notesViewPr>
    <p:cSldViewPr snapToGrid="0" snapToObjects="1">
      <p:cViewPr varScale="1">
        <p:scale>
          <a:sx n="52" d="100"/>
          <a:sy n="52" d="100"/>
        </p:scale>
        <p:origin x="268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98D8-EE51-4F0D-95C5-ACDF39AD00D1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5C85F-9004-4FDC-AA7E-5C93A79117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3946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ACFF-92EB-4A26-BC10-F0EBBEB41AC9}" type="datetimeFigureOut">
              <a:rPr lang="es-ES" smtClean="0"/>
              <a:t>20/04/2020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54113" y="1143000"/>
            <a:ext cx="4549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65B5-5BB2-43A1-9E1D-0ED9D0665C8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6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405" y="2124509"/>
            <a:ext cx="8572580" cy="1465942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10" y="3875405"/>
            <a:ext cx="7059771" cy="1747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60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270" y="1595757"/>
            <a:ext cx="9076850" cy="45133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09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74155" y="273877"/>
            <a:ext cx="2411039" cy="5835271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35789" y="273877"/>
            <a:ext cx="7070277" cy="5835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25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768541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270" y="1595757"/>
            <a:ext cx="9076850" cy="45133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926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677" y="4394661"/>
            <a:ext cx="8572580" cy="135829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6677" y="2898639"/>
            <a:ext cx="8572580" cy="14960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01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5788" y="1595757"/>
            <a:ext cx="4739783" cy="4513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43660" y="1595757"/>
            <a:ext cx="4741533" cy="4513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250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4270" y="1530849"/>
            <a:ext cx="4456131" cy="63798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4270" y="2168834"/>
            <a:ext cx="4456131" cy="39403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23239" y="1530849"/>
            <a:ext cx="4457881" cy="63798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23239" y="2168834"/>
            <a:ext cx="4457881" cy="39403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47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4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65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69" y="272292"/>
            <a:ext cx="3318024" cy="11588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43107" y="272294"/>
            <a:ext cx="5638012" cy="58368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4269" y="1431116"/>
            <a:ext cx="3318024" cy="4678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241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807" y="4787265"/>
            <a:ext cx="6051233" cy="56516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6807" y="611073"/>
            <a:ext cx="6051233" cy="4103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6807" y="5352429"/>
            <a:ext cx="6051233" cy="802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20/04/2020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95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52838"/>
            <a:ext cx="10085389" cy="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tadeandalucia.es/agriculturaypesca/observatorio/servlet/FrontController?action=Static&amp;subsector=19&amp;url=subsector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1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6.png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ORT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4" y="-8945"/>
            <a:ext cx="10172746" cy="69049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1211" y="2865477"/>
            <a:ext cx="846415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SPANISH </a:t>
            </a:r>
          </a:p>
          <a:p>
            <a:pPr lvl="0" algn="ctr"/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BERRIES MARKET ANALYSIS</a:t>
            </a:r>
            <a:endParaRPr lang="es-E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8" y="490504"/>
            <a:ext cx="2895600" cy="901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873" y="5921053"/>
            <a:ext cx="518762" cy="5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Weekly Spanish prices paid to farmers in euros per kilogram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3FF608-285F-463C-9ADF-250D5E1325BB}"/>
              </a:ext>
            </a:extLst>
          </p:cNvPr>
          <p:cNvSpPr/>
          <p:nvPr/>
        </p:nvSpPr>
        <p:spPr>
          <a:xfrm>
            <a:off x="19518" y="2359965"/>
            <a:ext cx="436104" cy="201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78A9E2-D90F-4998-9676-A0A4D50D49F9}"/>
              </a:ext>
            </a:extLst>
          </p:cNvPr>
          <p:cNvSpPr txBox="1"/>
          <p:nvPr/>
        </p:nvSpPr>
        <p:spPr>
          <a:xfrm>
            <a:off x="711000" y="1254403"/>
            <a:ext cx="805962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Source: </a:t>
            </a:r>
            <a:r>
              <a:rPr lang="en-US" sz="1700" dirty="0">
                <a:hlinkClick r:id="rId2"/>
              </a:rPr>
              <a:t>Junta de Andalucía</a:t>
            </a:r>
            <a:r>
              <a:rPr lang="en-US" sz="17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kind: weekly prices of raspberry fruit paid to farmers (at the farm gate)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Historical depth: +4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Cumulated </a:t>
            </a:r>
            <a:r>
              <a:rPr lang="en-US" dirty="0"/>
              <a:t>average price of the year for evolution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Boxplot graph showing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Box covering interquartile range (Q1/25</a:t>
            </a:r>
            <a:r>
              <a:rPr lang="en-US" sz="1400" baseline="30000" dirty="0"/>
              <a:t>th</a:t>
            </a:r>
            <a:r>
              <a:rPr lang="en-US" sz="1400" dirty="0"/>
              <a:t> percentile – Q3/75</a:t>
            </a:r>
            <a:r>
              <a:rPr lang="en-US" sz="1400" baseline="30000" dirty="0"/>
              <a:t>th</a:t>
            </a:r>
            <a:r>
              <a:rPr lang="en-US" sz="1400" dirty="0"/>
              <a:t> percentile)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Edges for minimum -</a:t>
            </a:r>
            <a:r>
              <a:rPr lang="es-ES" sz="1400" dirty="0"/>
              <a:t>Q1 -1.5*IQR- and máximum -Q3 + 1.5*IQR-)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Points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outliers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48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Spanish raspberry fruit insights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65304B-3951-411C-9FC7-867CB4DF4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808630" y="2912063"/>
            <a:ext cx="3786831" cy="27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EEA9B0-2F07-460D-B18A-B292154A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138812" y="417526"/>
            <a:ext cx="3412620" cy="2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669BBB-90A5-4F9A-8193-B0ACEB75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77947" y="2879976"/>
            <a:ext cx="3756201" cy="278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n de RASPBERRY .PNG">
            <a:extLst>
              <a:ext uri="{FF2B5EF4-FFF2-40B4-BE49-F238E27FC236}">
                <a16:creationId xmlns:a16="http://schemas.microsoft.com/office/drawing/2014/main" id="{E1439EEC-D777-4ADD-ABBB-6EBFE987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05" y="89914"/>
            <a:ext cx="565829" cy="5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8A4872B3-62B6-486D-8603-0E9831E5E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06744"/>
              </p:ext>
            </p:extLst>
          </p:nvPr>
        </p:nvGraphicFramePr>
        <p:xfrm>
          <a:off x="523875" y="785813"/>
          <a:ext cx="46164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Worksheet" r:id="rId7" imgW="4616388" imgH="1847719" progId="Excel.Sheet.12">
                  <p:embed/>
                </p:oleObj>
              </mc:Choice>
              <mc:Fallback>
                <p:oleObj name="Worksheet" r:id="rId7" imgW="4616388" imgH="1847719" progId="Excel.Shee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8B8B674-371A-4C58-9FFC-4AD292E85B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" y="785813"/>
                        <a:ext cx="461645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7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Spanish strawberry fruit insights</a:t>
            </a:r>
          </a:p>
        </p:txBody>
      </p:sp>
      <p:pic>
        <p:nvPicPr>
          <p:cNvPr id="14" name="Picture 10" descr="Resultado de imagen de STRAWBERRY .PNG">
            <a:extLst>
              <a:ext uri="{FF2B5EF4-FFF2-40B4-BE49-F238E27FC236}">
                <a16:creationId xmlns:a16="http://schemas.microsoft.com/office/drawing/2014/main" id="{2B8097A8-1138-44EA-8BEC-B4E1E101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82" y="110687"/>
            <a:ext cx="501802" cy="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F53B697-665A-40DC-A723-16C12A1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764711" y="2912063"/>
            <a:ext cx="3874669" cy="272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4693360-783C-4FDE-A126-16F6F949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138813" y="417526"/>
            <a:ext cx="3412619" cy="253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17D9B10-8DEA-43F5-BA0B-58062EF1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977948" y="2879976"/>
            <a:ext cx="3756199" cy="278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8B8B674-371A-4C58-9FFC-4AD292E85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39234"/>
              </p:ext>
            </p:extLst>
          </p:nvPr>
        </p:nvGraphicFramePr>
        <p:xfrm>
          <a:off x="523875" y="785813"/>
          <a:ext cx="46164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Worksheet" r:id="rId7" imgW="4616388" imgH="1847719" progId="Excel.Sheet.12">
                  <p:embed/>
                </p:oleObj>
              </mc:Choice>
              <mc:Fallback>
                <p:oleObj name="Worksheet" r:id="rId7" imgW="4616388" imgH="18477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" y="785813"/>
                        <a:ext cx="461645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5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Spanish blueberry fruit insights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310B47B-8AFA-4791-B7E5-7263B1DA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04" y="52010"/>
            <a:ext cx="560479" cy="56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E101D75-7799-498B-A9D6-B2C3B232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759830" y="2912063"/>
            <a:ext cx="3884429" cy="272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391E094-A000-48A4-9B38-32CB1776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138812" y="353518"/>
            <a:ext cx="3412619" cy="253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CAA32F3-0450-4A21-B5FE-89363C26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977947" y="2879976"/>
            <a:ext cx="3756199" cy="278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988D28C-8F39-479B-8A4E-7A5B60ECBEDD}"/>
              </a:ext>
            </a:extLst>
          </p:cNvPr>
          <p:cNvSpPr/>
          <p:nvPr/>
        </p:nvSpPr>
        <p:spPr>
          <a:xfrm>
            <a:off x="2921641" y="3419475"/>
            <a:ext cx="1702965" cy="139580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B2C0FEAC-E56A-453A-9D5D-BB6C6C876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428314"/>
              </p:ext>
            </p:extLst>
          </p:nvPr>
        </p:nvGraphicFramePr>
        <p:xfrm>
          <a:off x="523875" y="785813"/>
          <a:ext cx="46164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r:id="rId7" imgW="4616388" imgH="1847719" progId="Excel.Sheet.12">
                  <p:embed/>
                </p:oleObj>
              </mc:Choice>
              <mc:Fallback>
                <p:oleObj name="Worksheet" r:id="rId7" imgW="4616388" imgH="1847719" progId="Excel.Sheet.12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8A4872B3-62B6-486D-8603-0E9831E5E0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" y="785813"/>
                        <a:ext cx="461645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3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ORT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4" y="-8945"/>
            <a:ext cx="10172746" cy="6904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8" y="490504"/>
            <a:ext cx="2895600" cy="901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873" y="5921053"/>
            <a:ext cx="518762" cy="5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2230d44-cabd-418a-96f6-a869c97982a5" xsi:nil="true"/>
    <SharedWithUsers xmlns="69fe40ef-e0c9-4f9a-be7f-a5aceeb93a81">
      <UserInfo>
        <DisplayName>Rafael Guitian</DisplayName>
        <AccountId>67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F7BB22738E044ABE01A95ECD8E680B" ma:contentTypeVersion="9" ma:contentTypeDescription="Crear nuevo documento." ma:contentTypeScope="" ma:versionID="2e35b110c9c6926e59df55f2e24a6870">
  <xsd:schema xmlns:xsd="http://www.w3.org/2001/XMLSchema" xmlns:xs="http://www.w3.org/2001/XMLSchema" xmlns:p="http://schemas.microsoft.com/office/2006/metadata/properties" xmlns:ns2="69fe40ef-e0c9-4f9a-be7f-a5aceeb93a81" xmlns:ns3="52230d44-cabd-418a-96f6-a869c97982a5" targetNamespace="http://schemas.microsoft.com/office/2006/metadata/properties" ma:root="true" ma:fieldsID="3f209e5f585aac224998edd09601e13d" ns2:_="" ns3:_="">
    <xsd:import namespace="69fe40ef-e0c9-4f9a-be7f-a5aceeb93a81"/>
    <xsd:import namespace="52230d44-cabd-418a-96f6-a869c97982a5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e40ef-e0c9-4f9a-be7f-a5aceeb93a81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30d44-cabd-418a-96f6-a869c9798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6" nillable="true" ma:displayName="Estado de aprobación" ma:internalName="_x0024_Resources_x003a_core_x002c_Signoff_Status_x003b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8A29E5-8742-4BFB-9F02-73B23A443F07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52230d44-cabd-418a-96f6-a869c97982a5"/>
    <ds:schemaRef ds:uri="http://schemas.openxmlformats.org/package/2006/metadata/core-properties"/>
    <ds:schemaRef ds:uri="http://schemas.microsoft.com/office/infopath/2007/PartnerControls"/>
    <ds:schemaRef ds:uri="69fe40ef-e0c9-4f9a-be7f-a5aceeb93a81"/>
  </ds:schemaRefs>
</ds:datastoreItem>
</file>

<file path=customXml/itemProps2.xml><?xml version="1.0" encoding="utf-8"?>
<ds:datastoreItem xmlns:ds="http://schemas.openxmlformats.org/officeDocument/2006/customXml" ds:itemID="{47BD7C9C-0D0F-48C7-92E7-4791AE96E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7663DC-B99B-4D1B-BBA1-D8E2E31FF4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e40ef-e0c9-4f9a-be7f-a5aceeb93a81"/>
    <ds:schemaRef ds:uri="52230d44-cabd-418a-96f6-a869c9798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33729</TotalTime>
  <Words>99</Words>
  <Application>Microsoft Office PowerPoint</Application>
  <PresentationFormat>Personalizado</PresentationFormat>
  <Paragraphs>14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Tema de Office</vt:lpstr>
      <vt:lpstr>Worksheet</vt:lpstr>
      <vt:lpstr>Microsoft Excel Worksheet</vt:lpstr>
      <vt:lpstr>Presentación de PowerPoint</vt:lpstr>
      <vt:lpstr>Weekly Spanish prices paid to farmers in euros per kilogram</vt:lpstr>
      <vt:lpstr>Spanish raspberry fruit insights</vt:lpstr>
      <vt:lpstr>Spanish strawberry fruit insights</vt:lpstr>
      <vt:lpstr>Spanish blueberry fruit insights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Marcos Atozqui</cp:lastModifiedBy>
  <cp:revision>397</cp:revision>
  <dcterms:created xsi:type="dcterms:W3CDTF">2017-03-15T14:06:58Z</dcterms:created>
  <dcterms:modified xsi:type="dcterms:W3CDTF">2020-04-20T10:10:19Z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0x01010063F7BB22738E044ABE01A95ECD8E680B</vt:lpwstr>
  </property>
  <property fmtid="{D5CDD505-2E9C-101B-9397-08002B2CF9AE}" pid="3" name="AuthorIds_UIVersion_33792">
    <vt:lpwstr>19</vt:lpwstr>
  </property>
  <property fmtid="{D5CDD505-2E9C-101B-9397-08002B2CF9AE}" pid="4" name="AuthorIds_UIVersion_34304">
    <vt:lpwstr>19</vt:lpwstr>
  </property>
  <property fmtid="{D5CDD505-2E9C-101B-9397-08002B2CF9AE}" pid="5" name="AuthorIds_UIVersion_36352">
    <vt:lpwstr>19</vt:lpwstr>
  </property>
</Properties>
</file>