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35" r:id="rId5"/>
    <p:sldId id="349" r:id="rId6"/>
    <p:sldId id="350" r:id="rId7"/>
    <p:sldId id="351" r:id="rId8"/>
    <p:sldId id="352" r:id="rId9"/>
    <p:sldId id="353" r:id="rId10"/>
  </p:sldIdLst>
  <p:sldSz cx="10085388" cy="683895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15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 Ignacio" initials="JI" lastIdx="1" clrIdx="0">
    <p:extLst>
      <p:ext uri="{19B8F6BF-5375-455C-9EA6-DF929625EA0E}">
        <p15:presenceInfo xmlns:p15="http://schemas.microsoft.com/office/powerpoint/2012/main" userId="Jose Ignac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F2"/>
    <a:srgbClr val="1C9737"/>
    <a:srgbClr val="E8E8E8"/>
    <a:srgbClr val="93D92B"/>
    <a:srgbClr val="EBF8D8"/>
    <a:srgbClr val="3F9C35"/>
    <a:srgbClr val="1F9F2E"/>
    <a:srgbClr val="FEDB82"/>
    <a:srgbClr val="FEE8B0"/>
    <a:srgbClr val="00A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13" autoAdjust="0"/>
    <p:restoredTop sz="94660" autoAdjust="0"/>
  </p:normalViewPr>
  <p:slideViewPr>
    <p:cSldViewPr snapToGrid="0" snapToObjects="1">
      <p:cViewPr varScale="1">
        <p:scale>
          <a:sx n="111" d="100"/>
          <a:sy n="111" d="100"/>
        </p:scale>
        <p:origin x="780" y="96"/>
      </p:cViewPr>
      <p:guideLst>
        <p:guide orient="horz" pos="2154"/>
        <p:guide pos="31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4742"/>
    </p:cViewPr>
  </p:sorterViewPr>
  <p:notesViewPr>
    <p:cSldViewPr snapToGrid="0" snapToObjects="1">
      <p:cViewPr varScale="1">
        <p:scale>
          <a:sx n="52" d="100"/>
          <a:sy n="52" d="100"/>
        </p:scale>
        <p:origin x="268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798D8-EE51-4F0D-95C5-ACDF39AD00D1}" type="datetimeFigureOut">
              <a:rPr lang="es-ES" smtClean="0"/>
              <a:pPr/>
              <a:t>27/02/2020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5C85F-9004-4FDC-AA7E-5C93A791177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3946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BACFF-92EB-4A26-BC10-F0EBBEB41AC9}" type="datetimeFigureOut">
              <a:rPr lang="es-ES" smtClean="0"/>
              <a:t>27/02/2020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54113" y="1143000"/>
            <a:ext cx="4549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565B5-5BB2-43A1-9E1D-0ED9D0665C8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867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6405" y="2124509"/>
            <a:ext cx="8572580" cy="1465942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10" y="3875405"/>
            <a:ext cx="7059771" cy="1747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27/02/2020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6606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270" y="273875"/>
            <a:ext cx="9076850" cy="1139825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4270" y="1595757"/>
            <a:ext cx="9076850" cy="45133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27/02/2020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4095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74155" y="273877"/>
            <a:ext cx="2411039" cy="5835271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35789" y="273877"/>
            <a:ext cx="7070277" cy="583527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27/02/2020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252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270" y="273875"/>
            <a:ext cx="9076850" cy="768541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4270" y="1595757"/>
            <a:ext cx="9076850" cy="45133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27/02/2020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1926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677" y="4394661"/>
            <a:ext cx="8572580" cy="135829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6677" y="2898639"/>
            <a:ext cx="8572580" cy="14960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27/02/2020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7019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270" y="273875"/>
            <a:ext cx="9076850" cy="1139825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35788" y="1595757"/>
            <a:ext cx="4739783" cy="45133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443660" y="1595757"/>
            <a:ext cx="4741533" cy="45133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27/02/2020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9250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270" y="273875"/>
            <a:ext cx="9076850" cy="1139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4270" y="1530849"/>
            <a:ext cx="4456131" cy="63798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4270" y="2168834"/>
            <a:ext cx="4456131" cy="39403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23239" y="1530849"/>
            <a:ext cx="4457881" cy="63798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23239" y="2168834"/>
            <a:ext cx="4457881" cy="39403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27/02/2020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477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270" y="273875"/>
            <a:ext cx="9076850" cy="1139825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27/02/2020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843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27/02/2020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7653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269" y="272292"/>
            <a:ext cx="3318024" cy="115882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43107" y="272294"/>
            <a:ext cx="5638012" cy="58368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4269" y="1431116"/>
            <a:ext cx="3318024" cy="46780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27/02/2020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4241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807" y="4787265"/>
            <a:ext cx="6051233" cy="56516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6807" y="611073"/>
            <a:ext cx="6051233" cy="4103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6807" y="5352429"/>
            <a:ext cx="6051233" cy="802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27/02/2020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9951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052838"/>
            <a:ext cx="10085389" cy="7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0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untadeandalucia.es/agriculturaypesca/observatorio/servlet/FrontController?action=Static&amp;subsector=19&amp;url=subsector.j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6.png"/><Relationship Id="rId7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11.png"/><Relationship Id="rId7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6.png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PORTAD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44" y="-8945"/>
            <a:ext cx="10172746" cy="690491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11211" y="2865477"/>
            <a:ext cx="846415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s-E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SPANISH </a:t>
            </a:r>
          </a:p>
          <a:p>
            <a:pPr lvl="0" algn="ctr"/>
            <a:r>
              <a:rPr lang="es-E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BERRIES MARKET ANALYSIS</a:t>
            </a:r>
            <a:endParaRPr lang="es-E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88" y="490504"/>
            <a:ext cx="2895600" cy="9017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873" y="5921053"/>
            <a:ext cx="518762" cy="51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3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82D10-FBD0-4B8F-95AC-4EE0C9A8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70" y="159575"/>
            <a:ext cx="9076850" cy="433491"/>
          </a:xfrm>
        </p:spPr>
        <p:txBody>
          <a:bodyPr/>
          <a:lstStyle/>
          <a:p>
            <a:r>
              <a:rPr lang="en-US" sz="2000" b="1" dirty="0">
                <a:solidFill>
                  <a:srgbClr val="1F9F2E"/>
                </a:solidFill>
                <a:latin typeface="Arial"/>
                <a:ea typeface="+mn-ea"/>
                <a:cs typeface="Arial"/>
              </a:rPr>
              <a:t>Weekly Spanish prices paid to farmers in euros per kilogram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43FF608-285F-463C-9ADF-250D5E1325BB}"/>
              </a:ext>
            </a:extLst>
          </p:cNvPr>
          <p:cNvSpPr/>
          <p:nvPr/>
        </p:nvSpPr>
        <p:spPr>
          <a:xfrm>
            <a:off x="19518" y="2359965"/>
            <a:ext cx="436104" cy="2019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F78A9E2-D90F-4998-9676-A0A4D50D49F9}"/>
              </a:ext>
            </a:extLst>
          </p:cNvPr>
          <p:cNvSpPr txBox="1"/>
          <p:nvPr/>
        </p:nvSpPr>
        <p:spPr>
          <a:xfrm>
            <a:off x="711000" y="1254403"/>
            <a:ext cx="8059620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Data Source: </a:t>
            </a:r>
            <a:r>
              <a:rPr lang="en-US" sz="1700" dirty="0">
                <a:hlinkClick r:id="rId2"/>
              </a:rPr>
              <a:t>Junta de Andalucía</a:t>
            </a:r>
            <a:r>
              <a:rPr lang="en-US" sz="17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Data kind: weekly prices of raspberry fruit paid to farmers (at the farm gate)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Historical depth: +4 years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Cumulated </a:t>
            </a:r>
            <a:r>
              <a:rPr lang="en-US" dirty="0"/>
              <a:t>average price of the year for evolution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Boxplot graph showing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Box covering interquartile range (Q1/25</a:t>
            </a:r>
            <a:r>
              <a:rPr lang="en-US" sz="1400" baseline="30000" dirty="0"/>
              <a:t>th</a:t>
            </a:r>
            <a:r>
              <a:rPr lang="en-US" sz="1400" dirty="0"/>
              <a:t> percentile – Q3/75</a:t>
            </a:r>
            <a:r>
              <a:rPr lang="en-US" sz="1400" baseline="30000" dirty="0"/>
              <a:t>th</a:t>
            </a:r>
            <a:r>
              <a:rPr lang="en-US" sz="1400" dirty="0"/>
              <a:t> percentile)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Edges for minimum -</a:t>
            </a:r>
            <a:r>
              <a:rPr lang="es-ES" sz="1400" dirty="0"/>
              <a:t>Q1 -1.5*IQR- and máximum -Q3 + 1.5*IQR-)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Points</a:t>
            </a:r>
            <a:r>
              <a:rPr lang="es-ES" sz="1400" dirty="0"/>
              <a:t> </a:t>
            </a:r>
            <a:r>
              <a:rPr lang="es-ES" sz="1400" dirty="0" err="1"/>
              <a:t>for</a:t>
            </a:r>
            <a:r>
              <a:rPr lang="es-ES" sz="1400" dirty="0"/>
              <a:t> </a:t>
            </a:r>
            <a:r>
              <a:rPr lang="es-ES" sz="1400" dirty="0" err="1"/>
              <a:t>outliers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48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82D10-FBD0-4B8F-95AC-4EE0C9A8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70" y="159575"/>
            <a:ext cx="9076850" cy="433491"/>
          </a:xfrm>
        </p:spPr>
        <p:txBody>
          <a:bodyPr/>
          <a:lstStyle/>
          <a:p>
            <a:r>
              <a:rPr lang="en-US" sz="2000" b="1" dirty="0">
                <a:solidFill>
                  <a:srgbClr val="1F9F2E"/>
                </a:solidFill>
                <a:latin typeface="Arial"/>
                <a:ea typeface="+mn-ea"/>
                <a:cs typeface="Arial"/>
              </a:rPr>
              <a:t>Spanish raspberry fruit insights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265304B-3951-411C-9FC7-867CB4DF4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659791" y="2912063"/>
            <a:ext cx="4084510" cy="272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1EEA9B0-2F07-460D-B18A-B292154A8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945945" y="417526"/>
            <a:ext cx="3798356" cy="253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F669BBB-90A5-4F9A-8193-B0ACEB75E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765662" y="2879976"/>
            <a:ext cx="4180772" cy="278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esultado de imagen de RASPBERRY .PNG">
            <a:extLst>
              <a:ext uri="{FF2B5EF4-FFF2-40B4-BE49-F238E27FC236}">
                <a16:creationId xmlns:a16="http://schemas.microsoft.com/office/drawing/2014/main" id="{E1439EEC-D777-4ADD-ABBB-6EBFE9875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605" y="89914"/>
            <a:ext cx="565829" cy="56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4333E8C9-F724-4C74-AB3F-B8C7F3D474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940710"/>
              </p:ext>
            </p:extLst>
          </p:nvPr>
        </p:nvGraphicFramePr>
        <p:xfrm>
          <a:off x="623094" y="751674"/>
          <a:ext cx="441960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Worksheet" r:id="rId7" imgW="4419772" imgH="1914487" progId="Excel.Sheet.12">
                  <p:embed/>
                </p:oleObj>
              </mc:Choice>
              <mc:Fallback>
                <p:oleObj name="Worksheet" r:id="rId7" imgW="4419772" imgH="1914487" progId="Excel.Sheet.12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7F223A9A-89A0-479E-9E10-1B9BE8DF6D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3094" y="751674"/>
                        <a:ext cx="4419600" cy="191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574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82D10-FBD0-4B8F-95AC-4EE0C9A8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70" y="159575"/>
            <a:ext cx="9076850" cy="433491"/>
          </a:xfrm>
        </p:spPr>
        <p:txBody>
          <a:bodyPr/>
          <a:lstStyle/>
          <a:p>
            <a:r>
              <a:rPr lang="en-US" sz="2000" b="1" dirty="0">
                <a:solidFill>
                  <a:srgbClr val="1F9F2E"/>
                </a:solidFill>
                <a:latin typeface="Arial"/>
                <a:ea typeface="+mn-ea"/>
                <a:cs typeface="Arial"/>
              </a:rPr>
              <a:t>Spanish strawberry fruit insights</a:t>
            </a:r>
          </a:p>
        </p:txBody>
      </p:sp>
      <p:pic>
        <p:nvPicPr>
          <p:cNvPr id="14" name="Picture 10" descr="Resultado de imagen de STRAWBERRY .PNG">
            <a:extLst>
              <a:ext uri="{FF2B5EF4-FFF2-40B4-BE49-F238E27FC236}">
                <a16:creationId xmlns:a16="http://schemas.microsoft.com/office/drawing/2014/main" id="{2B8097A8-1138-44EA-8BEC-B4E1E101F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082" y="110687"/>
            <a:ext cx="501802" cy="50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F53B697-665A-40DC-A723-16C12A17A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659792" y="2912063"/>
            <a:ext cx="4084507" cy="272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F4693360-783C-4FDE-A126-16F6F949F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5945945" y="417526"/>
            <a:ext cx="3798355" cy="253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517D9B10-8DEA-43F5-BA0B-58062EF12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765662" y="2879976"/>
            <a:ext cx="4180771" cy="278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B8B8B674-371A-4C58-9FFC-4AD292E85B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500924"/>
              </p:ext>
            </p:extLst>
          </p:nvPr>
        </p:nvGraphicFramePr>
        <p:xfrm>
          <a:off x="622800" y="752400"/>
          <a:ext cx="441960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Worksheet" r:id="rId7" imgW="4419772" imgH="1914487" progId="Excel.Sheet.12">
                  <p:embed/>
                </p:oleObj>
              </mc:Choice>
              <mc:Fallback>
                <p:oleObj name="Worksheet" r:id="rId7" imgW="4419772" imgH="191448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2800" y="752400"/>
                        <a:ext cx="4419600" cy="191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953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82D10-FBD0-4B8F-95AC-4EE0C9A8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70" y="159575"/>
            <a:ext cx="9076850" cy="433491"/>
          </a:xfrm>
        </p:spPr>
        <p:txBody>
          <a:bodyPr/>
          <a:lstStyle/>
          <a:p>
            <a:r>
              <a:rPr lang="en-US" sz="2000" b="1" dirty="0">
                <a:solidFill>
                  <a:srgbClr val="1F9F2E"/>
                </a:solidFill>
                <a:latin typeface="Arial"/>
                <a:ea typeface="+mn-ea"/>
                <a:cs typeface="Arial"/>
              </a:rPr>
              <a:t>Spanish blueberry fruit insights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5310B47B-8AFA-4791-B7E5-7263B1DA7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904" y="52010"/>
            <a:ext cx="560479" cy="56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BE101D75-7799-498B-A9D6-B2C3B2320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659792" y="2912063"/>
            <a:ext cx="4084507" cy="272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5391E094-A000-48A4-9B38-32CB17767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5945945" y="417526"/>
            <a:ext cx="3798355" cy="253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8CAA32F3-0450-4A21-B5FE-89363C265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765662" y="2879976"/>
            <a:ext cx="4180771" cy="278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A016007A-A138-4D67-A6E6-BD0830115A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515116"/>
              </p:ext>
            </p:extLst>
          </p:nvPr>
        </p:nvGraphicFramePr>
        <p:xfrm>
          <a:off x="622800" y="752400"/>
          <a:ext cx="441960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7" imgW="4419772" imgH="1914487" progId="Excel.Sheet.12">
                  <p:embed/>
                </p:oleObj>
              </mc:Choice>
              <mc:Fallback>
                <p:oleObj name="Worksheet" r:id="rId7" imgW="4419772" imgH="191448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2800" y="752400"/>
                        <a:ext cx="4419600" cy="191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03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PORTAD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44" y="-8945"/>
            <a:ext cx="10172746" cy="690491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88" y="490504"/>
            <a:ext cx="2895600" cy="9017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873" y="5921053"/>
            <a:ext cx="518762" cy="51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1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3F7BB22738E044ABE01A95ECD8E680B" ma:contentTypeVersion="9" ma:contentTypeDescription="Crear nuevo documento." ma:contentTypeScope="" ma:versionID="2e35b110c9c6926e59df55f2e24a6870">
  <xsd:schema xmlns:xsd="http://www.w3.org/2001/XMLSchema" xmlns:xs="http://www.w3.org/2001/XMLSchema" xmlns:p="http://schemas.microsoft.com/office/2006/metadata/properties" xmlns:ns2="69fe40ef-e0c9-4f9a-be7f-a5aceeb93a81" xmlns:ns3="52230d44-cabd-418a-96f6-a869c97982a5" targetNamespace="http://schemas.microsoft.com/office/2006/metadata/properties" ma:root="true" ma:fieldsID="3f209e5f585aac224998edd09601e13d" ns2:_="" ns3:_="">
    <xsd:import namespace="69fe40ef-e0c9-4f9a-be7f-a5aceeb93a81"/>
    <xsd:import namespace="52230d44-cabd-418a-96f6-a869c97982a5"/>
    <xsd:element name="properties">
      <xsd:complexType>
        <xsd:sequence>
          <xsd:element name="documentManagement">
            <xsd:complexType>
              <xsd:all>
                <xsd:element ref="ns2:SharedWithDetails" minOccurs="0"/>
                <xsd:element ref="ns2:SharedWithUser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fe40ef-e0c9-4f9a-be7f-a5aceeb93a81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230d44-cabd-418a-96f6-a869c9798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Flow_SignoffStatus" ma:index="16" nillable="true" ma:displayName="Estado de aprobación" ma:internalName="_x0024_Resources_x003a_core_x002c_Signoff_Status_x003b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52230d44-cabd-418a-96f6-a869c97982a5" xsi:nil="true"/>
    <SharedWithUsers xmlns="69fe40ef-e0c9-4f9a-be7f-a5aceeb93a81">
      <UserInfo>
        <DisplayName>Rafael Guitian</DisplayName>
        <AccountId>67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F7663DC-B99B-4D1B-BBA1-D8E2E31FF4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fe40ef-e0c9-4f9a-be7f-a5aceeb93a81"/>
    <ds:schemaRef ds:uri="52230d44-cabd-418a-96f6-a869c97982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BD7C9C-0D0F-48C7-92E7-4791AE96ED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8A29E5-8742-4BFB-9F02-73B23A443F07}">
  <ds:schemaRefs>
    <ds:schemaRef ds:uri="http://www.w3.org/XML/1998/namespace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52230d44-cabd-418a-96f6-a869c97982a5"/>
    <ds:schemaRef ds:uri="http://schemas.openxmlformats.org/package/2006/metadata/core-properties"/>
    <ds:schemaRef ds:uri="http://schemas.microsoft.com/office/infopath/2007/PartnerControls"/>
    <ds:schemaRef ds:uri="69fe40ef-e0c9-4f9a-be7f-a5aceeb93a8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33672</TotalTime>
  <Words>99</Words>
  <Application>Microsoft Office PowerPoint</Application>
  <PresentationFormat>Personalizado</PresentationFormat>
  <Paragraphs>14</Paragraphs>
  <Slides>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Tema de Office</vt:lpstr>
      <vt:lpstr>Hoja de cálculo de Microsoft Excel</vt:lpstr>
      <vt:lpstr>Presentación de PowerPoint</vt:lpstr>
      <vt:lpstr>Weekly Spanish prices paid to farmers in euros per kilogram</vt:lpstr>
      <vt:lpstr>Spanish raspberry fruit insights</vt:lpstr>
      <vt:lpstr>Spanish strawberry fruit insights</vt:lpstr>
      <vt:lpstr>Spanish blueberry fruit insights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Marcos Atozqui</cp:lastModifiedBy>
  <cp:revision>350</cp:revision>
  <dcterms:created xsi:type="dcterms:W3CDTF">2017-03-15T14:06:58Z</dcterms:created>
  <dcterms:modified xsi:type="dcterms:W3CDTF">2020-02-27T15:32:47Z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0x01010063F7BB22738E044ABE01A95ECD8E680B</vt:lpwstr>
  </property>
  <property fmtid="{D5CDD505-2E9C-101B-9397-08002B2CF9AE}" pid="3" name="AuthorIds_UIVersion_33792">
    <vt:lpwstr>19</vt:lpwstr>
  </property>
  <property fmtid="{D5CDD505-2E9C-101B-9397-08002B2CF9AE}" pid="4" name="AuthorIds_UIVersion_34304">
    <vt:lpwstr>19</vt:lpwstr>
  </property>
  <property fmtid="{D5CDD505-2E9C-101B-9397-08002B2CF9AE}" pid="5" name="AuthorIds_UIVersion_36352">
    <vt:lpwstr>19</vt:lpwstr>
  </property>
</Properties>
</file>