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2" r:id="rId1"/>
  </p:sldMasterIdLst>
  <p:notesMasterIdLst>
    <p:notesMasterId r:id="rId22"/>
  </p:notesMasterIdLst>
  <p:sldIdLst>
    <p:sldId id="256" r:id="rId2"/>
    <p:sldId id="286" r:id="rId3"/>
    <p:sldId id="258" r:id="rId4"/>
    <p:sldId id="259" r:id="rId5"/>
    <p:sldId id="287" r:id="rId6"/>
    <p:sldId id="260" r:id="rId7"/>
    <p:sldId id="289" r:id="rId8"/>
    <p:sldId id="290" r:id="rId9"/>
    <p:sldId id="288" r:id="rId10"/>
    <p:sldId id="261" r:id="rId11"/>
    <p:sldId id="263" r:id="rId12"/>
    <p:sldId id="285" r:id="rId13"/>
    <p:sldId id="277" r:id="rId14"/>
    <p:sldId id="278" r:id="rId15"/>
    <p:sldId id="279" r:id="rId16"/>
    <p:sldId id="280" r:id="rId17"/>
    <p:sldId id="291" r:id="rId18"/>
    <p:sldId id="281" r:id="rId19"/>
    <p:sldId id="282" r:id="rId20"/>
    <p:sldId id="275" r:id="rId2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5036"/>
    <a:srgbClr val="C1D6FF"/>
    <a:srgbClr val="699BFF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67844E-A207-4D32-9492-CA8C9E85476D}" type="doc">
      <dgm:prSet loTypeId="urn:microsoft.com/office/officeart/2005/8/layout/h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FECC0099-58B6-4342-ABAD-5120B0AAB6F1}">
      <dgm:prSet phldrT="[Texto]"/>
      <dgm:spPr>
        <a:ln>
          <a:noFill/>
        </a:ln>
      </dgm:spPr>
      <dgm:t>
        <a:bodyPr/>
        <a:lstStyle/>
        <a:p>
          <a:r>
            <a:rPr lang="es-CL" dirty="0" smtClean="0"/>
            <a:t>Propuesta</a:t>
          </a:r>
          <a:endParaRPr lang="es-CL" dirty="0"/>
        </a:p>
      </dgm:t>
    </dgm:pt>
    <dgm:pt modelId="{B441D41B-4242-4803-A76F-7889B7222808}" type="parTrans" cxnId="{A356CCA0-494D-4FDE-9A17-9AC0940A1610}">
      <dgm:prSet/>
      <dgm:spPr/>
      <dgm:t>
        <a:bodyPr/>
        <a:lstStyle/>
        <a:p>
          <a:endParaRPr lang="es-CL"/>
        </a:p>
      </dgm:t>
    </dgm:pt>
    <dgm:pt modelId="{B2132E2E-8953-46B7-82FF-D5481C68D13F}" type="sibTrans" cxnId="{A356CCA0-494D-4FDE-9A17-9AC0940A1610}">
      <dgm:prSet/>
      <dgm:spPr/>
      <dgm:t>
        <a:bodyPr/>
        <a:lstStyle/>
        <a:p>
          <a:endParaRPr lang="es-CL"/>
        </a:p>
      </dgm:t>
    </dgm:pt>
    <dgm:pt modelId="{2CEB3E99-AC91-40DC-B3D1-B44B8D79981F}">
      <dgm:prSet phldrT="[Texto]"/>
      <dgm:spPr/>
      <dgm:t>
        <a:bodyPr/>
        <a:lstStyle/>
        <a:p>
          <a:r>
            <a:rPr lang="es-CL" dirty="0" smtClean="0"/>
            <a:t>Lunes 25 de abril</a:t>
          </a:r>
          <a:endParaRPr lang="es-CL" dirty="0"/>
        </a:p>
      </dgm:t>
    </dgm:pt>
    <dgm:pt modelId="{9FCDBC70-D952-46D0-A63F-A6934B24E925}" type="parTrans" cxnId="{C03A94A6-488B-48F9-8BD6-9661B37708B8}">
      <dgm:prSet/>
      <dgm:spPr/>
      <dgm:t>
        <a:bodyPr/>
        <a:lstStyle/>
        <a:p>
          <a:endParaRPr lang="es-CL"/>
        </a:p>
      </dgm:t>
    </dgm:pt>
    <dgm:pt modelId="{3E3766E5-5436-44C1-8D62-D8EC0F7D75D3}" type="sibTrans" cxnId="{C03A94A6-488B-48F9-8BD6-9661B37708B8}">
      <dgm:prSet/>
      <dgm:spPr/>
      <dgm:t>
        <a:bodyPr/>
        <a:lstStyle/>
        <a:p>
          <a:endParaRPr lang="es-CL"/>
        </a:p>
      </dgm:t>
    </dgm:pt>
    <dgm:pt modelId="{7B15EEEE-AE66-4EED-9CD2-BFCFD7C17165}">
      <dgm:prSet phldrT="[Texto]"/>
      <dgm:spPr>
        <a:ln>
          <a:noFill/>
        </a:ln>
      </dgm:spPr>
      <dgm:t>
        <a:bodyPr/>
        <a:lstStyle/>
        <a:p>
          <a:r>
            <a:rPr lang="es-CL" dirty="0" smtClean="0"/>
            <a:t>Evaluación</a:t>
          </a:r>
          <a:endParaRPr lang="es-CL" dirty="0"/>
        </a:p>
      </dgm:t>
    </dgm:pt>
    <dgm:pt modelId="{B80A8272-8600-42BA-AA4D-CB71FDF0EA02}" type="parTrans" cxnId="{BE64DE44-3D12-46CC-B3C6-D52044FA791E}">
      <dgm:prSet/>
      <dgm:spPr/>
      <dgm:t>
        <a:bodyPr/>
        <a:lstStyle/>
        <a:p>
          <a:endParaRPr lang="es-CL"/>
        </a:p>
      </dgm:t>
    </dgm:pt>
    <dgm:pt modelId="{B3610626-315B-433D-AF9B-962676DD1257}" type="sibTrans" cxnId="{BE64DE44-3D12-46CC-B3C6-D52044FA791E}">
      <dgm:prSet/>
      <dgm:spPr/>
      <dgm:t>
        <a:bodyPr/>
        <a:lstStyle/>
        <a:p>
          <a:endParaRPr lang="es-CL"/>
        </a:p>
      </dgm:t>
    </dgm:pt>
    <dgm:pt modelId="{A0FE027E-2215-438E-ABDE-75D11F548C09}">
      <dgm:prSet phldrT="[Texto]"/>
      <dgm:spPr/>
      <dgm:t>
        <a:bodyPr/>
        <a:lstStyle/>
        <a:p>
          <a:r>
            <a:rPr lang="es-CL" dirty="0" smtClean="0"/>
            <a:t>Miércoles 27 de abril</a:t>
          </a:r>
          <a:endParaRPr lang="es-CL" dirty="0"/>
        </a:p>
      </dgm:t>
    </dgm:pt>
    <dgm:pt modelId="{BB5F491B-95DD-4E95-80D1-02DEC1078929}" type="parTrans" cxnId="{AD887A14-2AA7-4559-8DB3-5AD00444E4B7}">
      <dgm:prSet/>
      <dgm:spPr/>
      <dgm:t>
        <a:bodyPr/>
        <a:lstStyle/>
        <a:p>
          <a:endParaRPr lang="es-CL"/>
        </a:p>
      </dgm:t>
    </dgm:pt>
    <dgm:pt modelId="{745BB0D7-123D-41F6-8DA3-C4B8C2AC8765}" type="sibTrans" cxnId="{AD887A14-2AA7-4559-8DB3-5AD00444E4B7}">
      <dgm:prSet/>
      <dgm:spPr/>
      <dgm:t>
        <a:bodyPr/>
        <a:lstStyle/>
        <a:p>
          <a:endParaRPr lang="es-CL"/>
        </a:p>
      </dgm:t>
    </dgm:pt>
    <dgm:pt modelId="{F4692AE5-843C-4C51-9DB7-39E9F32163FA}">
      <dgm:prSet phldrT="[Texto]"/>
      <dgm:spPr>
        <a:ln>
          <a:noFill/>
        </a:ln>
      </dgm:spPr>
      <dgm:t>
        <a:bodyPr/>
        <a:lstStyle/>
        <a:p>
          <a:r>
            <a:rPr lang="es-CL" dirty="0" smtClean="0"/>
            <a:t>Entrega a Profesor Guía</a:t>
          </a:r>
          <a:endParaRPr lang="es-CL" dirty="0"/>
        </a:p>
      </dgm:t>
    </dgm:pt>
    <dgm:pt modelId="{33E250D5-F567-4C80-943B-4A42E104CF22}" type="parTrans" cxnId="{F38B5278-AC69-450A-948C-9883AE8D91EF}">
      <dgm:prSet/>
      <dgm:spPr/>
      <dgm:t>
        <a:bodyPr/>
        <a:lstStyle/>
        <a:p>
          <a:endParaRPr lang="es-CL"/>
        </a:p>
      </dgm:t>
    </dgm:pt>
    <dgm:pt modelId="{3604AC39-FCE0-4239-99BA-09D99F3CC200}" type="sibTrans" cxnId="{F38B5278-AC69-450A-948C-9883AE8D91EF}">
      <dgm:prSet/>
      <dgm:spPr/>
      <dgm:t>
        <a:bodyPr/>
        <a:lstStyle/>
        <a:p>
          <a:endParaRPr lang="es-CL"/>
        </a:p>
      </dgm:t>
    </dgm:pt>
    <dgm:pt modelId="{AA9AA729-62F1-4C1F-B6E2-2A8BDA246BA8}">
      <dgm:prSet phldrT="[Texto]"/>
      <dgm:spPr/>
      <dgm:t>
        <a:bodyPr/>
        <a:lstStyle/>
        <a:p>
          <a:r>
            <a:rPr lang="es-CL" dirty="0" smtClean="0"/>
            <a:t>Viernes 24 de junio</a:t>
          </a:r>
          <a:endParaRPr lang="es-CL" dirty="0"/>
        </a:p>
      </dgm:t>
    </dgm:pt>
    <dgm:pt modelId="{3F24F548-CAAB-4064-BC30-631177D5EADF}" type="parTrans" cxnId="{23B9F59E-AB0D-4CED-8E56-C9BE64DE4481}">
      <dgm:prSet/>
      <dgm:spPr/>
      <dgm:t>
        <a:bodyPr/>
        <a:lstStyle/>
        <a:p>
          <a:endParaRPr lang="es-CL"/>
        </a:p>
      </dgm:t>
    </dgm:pt>
    <dgm:pt modelId="{3FE966E3-0C59-4A3D-89E9-E90705963280}" type="sibTrans" cxnId="{23B9F59E-AB0D-4CED-8E56-C9BE64DE4481}">
      <dgm:prSet/>
      <dgm:spPr/>
      <dgm:t>
        <a:bodyPr/>
        <a:lstStyle/>
        <a:p>
          <a:endParaRPr lang="es-CL"/>
        </a:p>
      </dgm:t>
    </dgm:pt>
    <dgm:pt modelId="{5B84B445-074B-4FFD-B9C2-65DA9DDA8F6C}">
      <dgm:prSet phldrT="[Texto]"/>
      <dgm:spPr>
        <a:ln>
          <a:noFill/>
        </a:ln>
      </dgm:spPr>
      <dgm:t>
        <a:bodyPr/>
        <a:lstStyle/>
        <a:p>
          <a:r>
            <a:rPr lang="es-CL" dirty="0" smtClean="0"/>
            <a:t>Entrega Final de CC6908</a:t>
          </a:r>
          <a:endParaRPr lang="es-CL" dirty="0"/>
        </a:p>
      </dgm:t>
    </dgm:pt>
    <dgm:pt modelId="{22CB472F-0087-48CB-85AD-8755ED518A6A}" type="parTrans" cxnId="{EB59F720-E147-4020-A8DE-93A18BB352BD}">
      <dgm:prSet/>
      <dgm:spPr/>
      <dgm:t>
        <a:bodyPr/>
        <a:lstStyle/>
        <a:p>
          <a:endParaRPr lang="es-CL"/>
        </a:p>
      </dgm:t>
    </dgm:pt>
    <dgm:pt modelId="{51B01FC0-1F71-4554-9B7E-176E812D5562}" type="sibTrans" cxnId="{EB59F720-E147-4020-A8DE-93A18BB352BD}">
      <dgm:prSet/>
      <dgm:spPr/>
      <dgm:t>
        <a:bodyPr/>
        <a:lstStyle/>
        <a:p>
          <a:endParaRPr lang="es-CL"/>
        </a:p>
      </dgm:t>
    </dgm:pt>
    <dgm:pt modelId="{4D16548A-6A1E-43AA-A7CF-1A6E3CC1FB9E}">
      <dgm:prSet phldrT="[Texto]"/>
      <dgm:spPr>
        <a:ln>
          <a:noFill/>
        </a:ln>
      </dgm:spPr>
      <dgm:t>
        <a:bodyPr/>
        <a:lstStyle/>
        <a:p>
          <a:r>
            <a:rPr lang="es-CL" dirty="0" smtClean="0"/>
            <a:t>Evaluación</a:t>
          </a:r>
          <a:endParaRPr lang="es-CL" dirty="0"/>
        </a:p>
      </dgm:t>
    </dgm:pt>
    <dgm:pt modelId="{B3FDA779-BF12-44B2-9236-FDF63873A2C7}" type="parTrans" cxnId="{77B2C79A-D8BB-4CCF-A2BA-4999E8442532}">
      <dgm:prSet/>
      <dgm:spPr/>
      <dgm:t>
        <a:bodyPr/>
        <a:lstStyle/>
        <a:p>
          <a:endParaRPr lang="es-CL"/>
        </a:p>
      </dgm:t>
    </dgm:pt>
    <dgm:pt modelId="{14855439-A721-44B3-8FA1-4E1DE631EF95}" type="sibTrans" cxnId="{77B2C79A-D8BB-4CCF-A2BA-4999E8442532}">
      <dgm:prSet/>
      <dgm:spPr/>
      <dgm:t>
        <a:bodyPr/>
        <a:lstStyle/>
        <a:p>
          <a:endParaRPr lang="es-CL"/>
        </a:p>
      </dgm:t>
    </dgm:pt>
    <dgm:pt modelId="{C34F07A8-EE30-400D-B771-76A9FAAB20F6}">
      <dgm:prSet/>
      <dgm:spPr/>
      <dgm:t>
        <a:bodyPr/>
        <a:lstStyle/>
        <a:p>
          <a:r>
            <a:rPr lang="es-CL" dirty="0" smtClean="0"/>
            <a:t>Viernes 8 de julio</a:t>
          </a:r>
          <a:endParaRPr lang="es-CL" dirty="0"/>
        </a:p>
      </dgm:t>
    </dgm:pt>
    <dgm:pt modelId="{3FA8FBDB-7BA6-4494-8CBC-5A9CDC7BFC84}" type="parTrans" cxnId="{EB12EC00-7B25-4401-99E8-7B6F337A3846}">
      <dgm:prSet/>
      <dgm:spPr/>
      <dgm:t>
        <a:bodyPr/>
        <a:lstStyle/>
        <a:p>
          <a:endParaRPr lang="es-CL"/>
        </a:p>
      </dgm:t>
    </dgm:pt>
    <dgm:pt modelId="{01453850-2D27-45BC-928F-0153A4B728EB}" type="sibTrans" cxnId="{EB12EC00-7B25-4401-99E8-7B6F337A3846}">
      <dgm:prSet/>
      <dgm:spPr/>
      <dgm:t>
        <a:bodyPr/>
        <a:lstStyle/>
        <a:p>
          <a:endParaRPr lang="es-CL"/>
        </a:p>
      </dgm:t>
    </dgm:pt>
    <dgm:pt modelId="{EAFC6890-4392-4A06-B4BD-1D0B1B5CB370}">
      <dgm:prSet/>
      <dgm:spPr/>
      <dgm:t>
        <a:bodyPr/>
        <a:lstStyle/>
        <a:p>
          <a:r>
            <a:rPr lang="es-CL" dirty="0" smtClean="0"/>
            <a:t>Viernes 29 de julio</a:t>
          </a:r>
          <a:endParaRPr lang="es-CL" dirty="0"/>
        </a:p>
      </dgm:t>
    </dgm:pt>
    <dgm:pt modelId="{43C8C021-7974-455A-BC78-03BBEC8B8EE9}" type="parTrans" cxnId="{BEF4964D-060B-4615-96FD-B3788325BA54}">
      <dgm:prSet/>
      <dgm:spPr/>
      <dgm:t>
        <a:bodyPr/>
        <a:lstStyle/>
        <a:p>
          <a:endParaRPr lang="es-CL"/>
        </a:p>
      </dgm:t>
    </dgm:pt>
    <dgm:pt modelId="{6607B79F-973F-49AF-A60F-8CE2C9951098}" type="sibTrans" cxnId="{BEF4964D-060B-4615-96FD-B3788325BA54}">
      <dgm:prSet/>
      <dgm:spPr/>
      <dgm:t>
        <a:bodyPr/>
        <a:lstStyle/>
        <a:p>
          <a:endParaRPr lang="es-CL"/>
        </a:p>
      </dgm:t>
    </dgm:pt>
    <dgm:pt modelId="{AC3485E5-7D28-48CC-96CE-91AE5D80ABE7}" type="pres">
      <dgm:prSet presAssocID="{3B67844E-A207-4D32-9492-CA8C9E85476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L"/>
        </a:p>
      </dgm:t>
    </dgm:pt>
    <dgm:pt modelId="{847C8C68-EB11-4832-83D2-7D86C9B72A57}" type="pres">
      <dgm:prSet presAssocID="{FECC0099-58B6-4342-ABAD-5120B0AAB6F1}" presName="composite" presStyleCnt="0"/>
      <dgm:spPr/>
      <dgm:t>
        <a:bodyPr/>
        <a:lstStyle/>
        <a:p>
          <a:endParaRPr lang="es-CL"/>
        </a:p>
      </dgm:t>
    </dgm:pt>
    <dgm:pt modelId="{61217BCD-200B-4E10-A34C-89E61FFDA23E}" type="pres">
      <dgm:prSet presAssocID="{FECC0099-58B6-4342-ABAD-5120B0AAB6F1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B829E3F4-5E38-44B1-9A4B-CB4AC83C3B0B}" type="pres">
      <dgm:prSet presAssocID="{FECC0099-58B6-4342-ABAD-5120B0AAB6F1}" presName="desTx" presStyleLbl="alignAccFollowNode1" presStyleIdx="0" presStyleCnt="5" custLinFactNeighborX="439" custLinFactNeighborY="-131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0C470521-AA2F-49CC-902A-79023D8D5EAA}" type="pres">
      <dgm:prSet presAssocID="{B2132E2E-8953-46B7-82FF-D5481C68D13F}" presName="space" presStyleCnt="0"/>
      <dgm:spPr/>
      <dgm:t>
        <a:bodyPr/>
        <a:lstStyle/>
        <a:p>
          <a:endParaRPr lang="es-CL"/>
        </a:p>
      </dgm:t>
    </dgm:pt>
    <dgm:pt modelId="{CFA09778-74AE-481F-A505-D92821BFFA98}" type="pres">
      <dgm:prSet presAssocID="{7B15EEEE-AE66-4EED-9CD2-BFCFD7C17165}" presName="composite" presStyleCnt="0"/>
      <dgm:spPr/>
      <dgm:t>
        <a:bodyPr/>
        <a:lstStyle/>
        <a:p>
          <a:endParaRPr lang="es-CL"/>
        </a:p>
      </dgm:t>
    </dgm:pt>
    <dgm:pt modelId="{39D43CFA-88C4-445D-BDD9-1D26307DD90E}" type="pres">
      <dgm:prSet presAssocID="{7B15EEEE-AE66-4EED-9CD2-BFCFD7C17165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AD2E3B51-742B-43B0-906A-2070E86BDB75}" type="pres">
      <dgm:prSet presAssocID="{7B15EEEE-AE66-4EED-9CD2-BFCFD7C17165}" presName="desTx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538D70BD-1672-417B-B813-D780413BE4DF}" type="pres">
      <dgm:prSet presAssocID="{B3610626-315B-433D-AF9B-962676DD1257}" presName="space" presStyleCnt="0"/>
      <dgm:spPr/>
      <dgm:t>
        <a:bodyPr/>
        <a:lstStyle/>
        <a:p>
          <a:endParaRPr lang="es-CL"/>
        </a:p>
      </dgm:t>
    </dgm:pt>
    <dgm:pt modelId="{119A09AA-DA9C-46AA-B815-30821D94548D}" type="pres">
      <dgm:prSet presAssocID="{F4692AE5-843C-4C51-9DB7-39E9F32163FA}" presName="composite" presStyleCnt="0"/>
      <dgm:spPr/>
      <dgm:t>
        <a:bodyPr/>
        <a:lstStyle/>
        <a:p>
          <a:endParaRPr lang="es-CL"/>
        </a:p>
      </dgm:t>
    </dgm:pt>
    <dgm:pt modelId="{D216E1CF-54E2-4CD5-9AC9-81EE58974C32}" type="pres">
      <dgm:prSet presAssocID="{F4692AE5-843C-4C51-9DB7-39E9F32163FA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816C0C93-0EE3-4688-AFCB-59FAABD46E94}" type="pres">
      <dgm:prSet presAssocID="{F4692AE5-843C-4C51-9DB7-39E9F32163FA}" presName="desTx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9DC83247-15ED-4F02-A12C-BF298368BAC8}" type="pres">
      <dgm:prSet presAssocID="{3604AC39-FCE0-4239-99BA-09D99F3CC200}" presName="space" presStyleCnt="0"/>
      <dgm:spPr/>
      <dgm:t>
        <a:bodyPr/>
        <a:lstStyle/>
        <a:p>
          <a:endParaRPr lang="es-CL"/>
        </a:p>
      </dgm:t>
    </dgm:pt>
    <dgm:pt modelId="{12D4D998-569E-4CBE-91BB-11CFB787ACDB}" type="pres">
      <dgm:prSet presAssocID="{5B84B445-074B-4FFD-B9C2-65DA9DDA8F6C}" presName="composite" presStyleCnt="0"/>
      <dgm:spPr/>
      <dgm:t>
        <a:bodyPr/>
        <a:lstStyle/>
        <a:p>
          <a:endParaRPr lang="es-CL"/>
        </a:p>
      </dgm:t>
    </dgm:pt>
    <dgm:pt modelId="{994EB967-895F-41F6-913A-00EB12F515EC}" type="pres">
      <dgm:prSet presAssocID="{5B84B445-074B-4FFD-B9C2-65DA9DDA8F6C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AE3ED16A-3EC3-4F6D-9FA7-55C822BC586F}" type="pres">
      <dgm:prSet presAssocID="{5B84B445-074B-4FFD-B9C2-65DA9DDA8F6C}" presName="desTx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6A1EAB61-70B9-4438-BC7F-CE3938477C01}" type="pres">
      <dgm:prSet presAssocID="{51B01FC0-1F71-4554-9B7E-176E812D5562}" presName="space" presStyleCnt="0"/>
      <dgm:spPr/>
      <dgm:t>
        <a:bodyPr/>
        <a:lstStyle/>
        <a:p>
          <a:endParaRPr lang="es-CL"/>
        </a:p>
      </dgm:t>
    </dgm:pt>
    <dgm:pt modelId="{DC688A72-65F6-4177-9BCF-52CEEB161340}" type="pres">
      <dgm:prSet presAssocID="{4D16548A-6A1E-43AA-A7CF-1A6E3CC1FB9E}" presName="composite" presStyleCnt="0"/>
      <dgm:spPr/>
      <dgm:t>
        <a:bodyPr/>
        <a:lstStyle/>
        <a:p>
          <a:endParaRPr lang="es-CL"/>
        </a:p>
      </dgm:t>
    </dgm:pt>
    <dgm:pt modelId="{5C95B9B4-5EEB-4C9B-9C92-817289453089}" type="pres">
      <dgm:prSet presAssocID="{4D16548A-6A1E-43AA-A7CF-1A6E3CC1FB9E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69FC4801-F2AE-4194-BB68-6129FB321EE4}" type="pres">
      <dgm:prSet presAssocID="{4D16548A-6A1E-43AA-A7CF-1A6E3CC1FB9E}" presName="desTx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23B9F59E-AB0D-4CED-8E56-C9BE64DE4481}" srcId="{F4692AE5-843C-4C51-9DB7-39E9F32163FA}" destId="{AA9AA729-62F1-4C1F-B6E2-2A8BDA246BA8}" srcOrd="0" destOrd="0" parTransId="{3F24F548-CAAB-4064-BC30-631177D5EADF}" sibTransId="{3FE966E3-0C59-4A3D-89E9-E90705963280}"/>
    <dgm:cxn modelId="{0CAE41B4-727D-4995-8023-1227B00B6585}" type="presOf" srcId="{AA9AA729-62F1-4C1F-B6E2-2A8BDA246BA8}" destId="{816C0C93-0EE3-4688-AFCB-59FAABD46E94}" srcOrd="0" destOrd="0" presId="urn:microsoft.com/office/officeart/2005/8/layout/hList1"/>
    <dgm:cxn modelId="{74B723F5-4B8A-485E-8B8B-27DC7432AC02}" type="presOf" srcId="{A0FE027E-2215-438E-ABDE-75D11F548C09}" destId="{AD2E3B51-742B-43B0-906A-2070E86BDB75}" srcOrd="0" destOrd="0" presId="urn:microsoft.com/office/officeart/2005/8/layout/hList1"/>
    <dgm:cxn modelId="{ED55A23B-4FC3-4C6F-8891-821ABC1741AD}" type="presOf" srcId="{5B84B445-074B-4FFD-B9C2-65DA9DDA8F6C}" destId="{994EB967-895F-41F6-913A-00EB12F515EC}" srcOrd="0" destOrd="0" presId="urn:microsoft.com/office/officeart/2005/8/layout/hList1"/>
    <dgm:cxn modelId="{8DC74F7D-B126-4F4E-A60C-4FAE27FD90DA}" type="presOf" srcId="{7B15EEEE-AE66-4EED-9CD2-BFCFD7C17165}" destId="{39D43CFA-88C4-445D-BDD9-1D26307DD90E}" srcOrd="0" destOrd="0" presId="urn:microsoft.com/office/officeart/2005/8/layout/hList1"/>
    <dgm:cxn modelId="{6E5050FA-7A44-40A2-BB6E-C408A99648F8}" type="presOf" srcId="{FECC0099-58B6-4342-ABAD-5120B0AAB6F1}" destId="{61217BCD-200B-4E10-A34C-89E61FFDA23E}" srcOrd="0" destOrd="0" presId="urn:microsoft.com/office/officeart/2005/8/layout/hList1"/>
    <dgm:cxn modelId="{AD887A14-2AA7-4559-8DB3-5AD00444E4B7}" srcId="{7B15EEEE-AE66-4EED-9CD2-BFCFD7C17165}" destId="{A0FE027E-2215-438E-ABDE-75D11F548C09}" srcOrd="0" destOrd="0" parTransId="{BB5F491B-95DD-4E95-80D1-02DEC1078929}" sibTransId="{745BB0D7-123D-41F6-8DA3-C4B8C2AC8765}"/>
    <dgm:cxn modelId="{C03A94A6-488B-48F9-8BD6-9661B37708B8}" srcId="{FECC0099-58B6-4342-ABAD-5120B0AAB6F1}" destId="{2CEB3E99-AC91-40DC-B3D1-B44B8D79981F}" srcOrd="0" destOrd="0" parTransId="{9FCDBC70-D952-46D0-A63F-A6934B24E925}" sibTransId="{3E3766E5-5436-44C1-8D62-D8EC0F7D75D3}"/>
    <dgm:cxn modelId="{F41DFDFF-C847-49AA-91E4-55F2ED9182BA}" type="presOf" srcId="{EAFC6890-4392-4A06-B4BD-1D0B1B5CB370}" destId="{69FC4801-F2AE-4194-BB68-6129FB321EE4}" srcOrd="0" destOrd="0" presId="urn:microsoft.com/office/officeart/2005/8/layout/hList1"/>
    <dgm:cxn modelId="{77B2C79A-D8BB-4CCF-A2BA-4999E8442532}" srcId="{3B67844E-A207-4D32-9492-CA8C9E85476D}" destId="{4D16548A-6A1E-43AA-A7CF-1A6E3CC1FB9E}" srcOrd="4" destOrd="0" parTransId="{B3FDA779-BF12-44B2-9236-FDF63873A2C7}" sibTransId="{14855439-A721-44B3-8FA1-4E1DE631EF95}"/>
    <dgm:cxn modelId="{BEF4964D-060B-4615-96FD-B3788325BA54}" srcId="{4D16548A-6A1E-43AA-A7CF-1A6E3CC1FB9E}" destId="{EAFC6890-4392-4A06-B4BD-1D0B1B5CB370}" srcOrd="0" destOrd="0" parTransId="{43C8C021-7974-455A-BC78-03BBEC8B8EE9}" sibTransId="{6607B79F-973F-49AF-A60F-8CE2C9951098}"/>
    <dgm:cxn modelId="{A6CEDDEB-3BF1-4524-A91C-A64FAC8A944A}" type="presOf" srcId="{F4692AE5-843C-4C51-9DB7-39E9F32163FA}" destId="{D216E1CF-54E2-4CD5-9AC9-81EE58974C32}" srcOrd="0" destOrd="0" presId="urn:microsoft.com/office/officeart/2005/8/layout/hList1"/>
    <dgm:cxn modelId="{A34B0F51-2045-43E5-A37B-746E09C4554D}" type="presOf" srcId="{C34F07A8-EE30-400D-B771-76A9FAAB20F6}" destId="{AE3ED16A-3EC3-4F6D-9FA7-55C822BC586F}" srcOrd="0" destOrd="0" presId="urn:microsoft.com/office/officeart/2005/8/layout/hList1"/>
    <dgm:cxn modelId="{A356CCA0-494D-4FDE-9A17-9AC0940A1610}" srcId="{3B67844E-A207-4D32-9492-CA8C9E85476D}" destId="{FECC0099-58B6-4342-ABAD-5120B0AAB6F1}" srcOrd="0" destOrd="0" parTransId="{B441D41B-4242-4803-A76F-7889B7222808}" sibTransId="{B2132E2E-8953-46B7-82FF-D5481C68D13F}"/>
    <dgm:cxn modelId="{4A7AEFA0-C406-4BB8-A6CA-1206DE7B2F77}" type="presOf" srcId="{3B67844E-A207-4D32-9492-CA8C9E85476D}" destId="{AC3485E5-7D28-48CC-96CE-91AE5D80ABE7}" srcOrd="0" destOrd="0" presId="urn:microsoft.com/office/officeart/2005/8/layout/hList1"/>
    <dgm:cxn modelId="{EB12EC00-7B25-4401-99E8-7B6F337A3846}" srcId="{5B84B445-074B-4FFD-B9C2-65DA9DDA8F6C}" destId="{C34F07A8-EE30-400D-B771-76A9FAAB20F6}" srcOrd="0" destOrd="0" parTransId="{3FA8FBDB-7BA6-4494-8CBC-5A9CDC7BFC84}" sibTransId="{01453850-2D27-45BC-928F-0153A4B728EB}"/>
    <dgm:cxn modelId="{F38B5278-AC69-450A-948C-9883AE8D91EF}" srcId="{3B67844E-A207-4D32-9492-CA8C9E85476D}" destId="{F4692AE5-843C-4C51-9DB7-39E9F32163FA}" srcOrd="2" destOrd="0" parTransId="{33E250D5-F567-4C80-943B-4A42E104CF22}" sibTransId="{3604AC39-FCE0-4239-99BA-09D99F3CC200}"/>
    <dgm:cxn modelId="{DF6AB0F9-32FA-4BE1-A528-00E29C557653}" type="presOf" srcId="{4D16548A-6A1E-43AA-A7CF-1A6E3CC1FB9E}" destId="{5C95B9B4-5EEB-4C9B-9C92-817289453089}" srcOrd="0" destOrd="0" presId="urn:microsoft.com/office/officeart/2005/8/layout/hList1"/>
    <dgm:cxn modelId="{901B735F-EA86-4C55-B396-CE33F93B2063}" type="presOf" srcId="{2CEB3E99-AC91-40DC-B3D1-B44B8D79981F}" destId="{B829E3F4-5E38-44B1-9A4B-CB4AC83C3B0B}" srcOrd="0" destOrd="0" presId="urn:microsoft.com/office/officeart/2005/8/layout/hList1"/>
    <dgm:cxn modelId="{EB59F720-E147-4020-A8DE-93A18BB352BD}" srcId="{3B67844E-A207-4D32-9492-CA8C9E85476D}" destId="{5B84B445-074B-4FFD-B9C2-65DA9DDA8F6C}" srcOrd="3" destOrd="0" parTransId="{22CB472F-0087-48CB-85AD-8755ED518A6A}" sibTransId="{51B01FC0-1F71-4554-9B7E-176E812D5562}"/>
    <dgm:cxn modelId="{BE64DE44-3D12-46CC-B3C6-D52044FA791E}" srcId="{3B67844E-A207-4D32-9492-CA8C9E85476D}" destId="{7B15EEEE-AE66-4EED-9CD2-BFCFD7C17165}" srcOrd="1" destOrd="0" parTransId="{B80A8272-8600-42BA-AA4D-CB71FDF0EA02}" sibTransId="{B3610626-315B-433D-AF9B-962676DD1257}"/>
    <dgm:cxn modelId="{69C8C147-F515-4C8D-8BB1-89E9BF003CA0}" type="presParOf" srcId="{AC3485E5-7D28-48CC-96CE-91AE5D80ABE7}" destId="{847C8C68-EB11-4832-83D2-7D86C9B72A57}" srcOrd="0" destOrd="0" presId="urn:microsoft.com/office/officeart/2005/8/layout/hList1"/>
    <dgm:cxn modelId="{BD711E09-4807-4295-B87E-AA3DD6A8B3C2}" type="presParOf" srcId="{847C8C68-EB11-4832-83D2-7D86C9B72A57}" destId="{61217BCD-200B-4E10-A34C-89E61FFDA23E}" srcOrd="0" destOrd="0" presId="urn:microsoft.com/office/officeart/2005/8/layout/hList1"/>
    <dgm:cxn modelId="{2FC2B4A2-D374-4326-B3DE-29570F56AB96}" type="presParOf" srcId="{847C8C68-EB11-4832-83D2-7D86C9B72A57}" destId="{B829E3F4-5E38-44B1-9A4B-CB4AC83C3B0B}" srcOrd="1" destOrd="0" presId="urn:microsoft.com/office/officeart/2005/8/layout/hList1"/>
    <dgm:cxn modelId="{7B1B32AE-44E1-47E6-BC2A-BA8E4253B2B3}" type="presParOf" srcId="{AC3485E5-7D28-48CC-96CE-91AE5D80ABE7}" destId="{0C470521-AA2F-49CC-902A-79023D8D5EAA}" srcOrd="1" destOrd="0" presId="urn:microsoft.com/office/officeart/2005/8/layout/hList1"/>
    <dgm:cxn modelId="{CE252954-6801-42CF-A150-49F5783FE05C}" type="presParOf" srcId="{AC3485E5-7D28-48CC-96CE-91AE5D80ABE7}" destId="{CFA09778-74AE-481F-A505-D92821BFFA98}" srcOrd="2" destOrd="0" presId="urn:microsoft.com/office/officeart/2005/8/layout/hList1"/>
    <dgm:cxn modelId="{FEF0884F-D556-458D-B229-1751BF7E5FE3}" type="presParOf" srcId="{CFA09778-74AE-481F-A505-D92821BFFA98}" destId="{39D43CFA-88C4-445D-BDD9-1D26307DD90E}" srcOrd="0" destOrd="0" presId="urn:microsoft.com/office/officeart/2005/8/layout/hList1"/>
    <dgm:cxn modelId="{80BA25A9-3FEA-41E8-A1D6-47A76A55744C}" type="presParOf" srcId="{CFA09778-74AE-481F-A505-D92821BFFA98}" destId="{AD2E3B51-742B-43B0-906A-2070E86BDB75}" srcOrd="1" destOrd="0" presId="urn:microsoft.com/office/officeart/2005/8/layout/hList1"/>
    <dgm:cxn modelId="{165EA175-504C-4368-9492-393F3CDFBBC7}" type="presParOf" srcId="{AC3485E5-7D28-48CC-96CE-91AE5D80ABE7}" destId="{538D70BD-1672-417B-B813-D780413BE4DF}" srcOrd="3" destOrd="0" presId="urn:microsoft.com/office/officeart/2005/8/layout/hList1"/>
    <dgm:cxn modelId="{FF8EEF8C-7D4F-4242-935F-26930050BBE0}" type="presParOf" srcId="{AC3485E5-7D28-48CC-96CE-91AE5D80ABE7}" destId="{119A09AA-DA9C-46AA-B815-30821D94548D}" srcOrd="4" destOrd="0" presId="urn:microsoft.com/office/officeart/2005/8/layout/hList1"/>
    <dgm:cxn modelId="{BB98B9ED-F916-44C6-BCD0-21147ACA9A32}" type="presParOf" srcId="{119A09AA-DA9C-46AA-B815-30821D94548D}" destId="{D216E1CF-54E2-4CD5-9AC9-81EE58974C32}" srcOrd="0" destOrd="0" presId="urn:microsoft.com/office/officeart/2005/8/layout/hList1"/>
    <dgm:cxn modelId="{7EFAE3EA-0B2D-4E31-B986-5A02798A970B}" type="presParOf" srcId="{119A09AA-DA9C-46AA-B815-30821D94548D}" destId="{816C0C93-0EE3-4688-AFCB-59FAABD46E94}" srcOrd="1" destOrd="0" presId="urn:microsoft.com/office/officeart/2005/8/layout/hList1"/>
    <dgm:cxn modelId="{DB0DB3AD-0DA5-4F51-AA2D-9894BEFD1A52}" type="presParOf" srcId="{AC3485E5-7D28-48CC-96CE-91AE5D80ABE7}" destId="{9DC83247-15ED-4F02-A12C-BF298368BAC8}" srcOrd="5" destOrd="0" presId="urn:microsoft.com/office/officeart/2005/8/layout/hList1"/>
    <dgm:cxn modelId="{019CF8F9-5109-47A8-926D-86C0B8E34EC1}" type="presParOf" srcId="{AC3485E5-7D28-48CC-96CE-91AE5D80ABE7}" destId="{12D4D998-569E-4CBE-91BB-11CFB787ACDB}" srcOrd="6" destOrd="0" presId="urn:microsoft.com/office/officeart/2005/8/layout/hList1"/>
    <dgm:cxn modelId="{A570E025-3F29-4053-9349-79316DFE0745}" type="presParOf" srcId="{12D4D998-569E-4CBE-91BB-11CFB787ACDB}" destId="{994EB967-895F-41F6-913A-00EB12F515EC}" srcOrd="0" destOrd="0" presId="urn:microsoft.com/office/officeart/2005/8/layout/hList1"/>
    <dgm:cxn modelId="{E27ECC67-D0F2-4914-BD0F-F4D4A98BD65B}" type="presParOf" srcId="{12D4D998-569E-4CBE-91BB-11CFB787ACDB}" destId="{AE3ED16A-3EC3-4F6D-9FA7-55C822BC586F}" srcOrd="1" destOrd="0" presId="urn:microsoft.com/office/officeart/2005/8/layout/hList1"/>
    <dgm:cxn modelId="{1E5D15F1-1A83-4C3F-91F0-503ACA7BA65C}" type="presParOf" srcId="{AC3485E5-7D28-48CC-96CE-91AE5D80ABE7}" destId="{6A1EAB61-70B9-4438-BC7F-CE3938477C01}" srcOrd="7" destOrd="0" presId="urn:microsoft.com/office/officeart/2005/8/layout/hList1"/>
    <dgm:cxn modelId="{D2F1398E-EE11-40FE-81F3-6D1C0F8755E1}" type="presParOf" srcId="{AC3485E5-7D28-48CC-96CE-91AE5D80ABE7}" destId="{DC688A72-65F6-4177-9BCF-52CEEB161340}" srcOrd="8" destOrd="0" presId="urn:microsoft.com/office/officeart/2005/8/layout/hList1"/>
    <dgm:cxn modelId="{C5E083CC-51BD-4837-9273-75FC17A95914}" type="presParOf" srcId="{DC688A72-65F6-4177-9BCF-52CEEB161340}" destId="{5C95B9B4-5EEB-4C9B-9C92-817289453089}" srcOrd="0" destOrd="0" presId="urn:microsoft.com/office/officeart/2005/8/layout/hList1"/>
    <dgm:cxn modelId="{49E7B2A8-528D-457F-91C1-BA66AF6A12BF}" type="presParOf" srcId="{DC688A72-65F6-4177-9BCF-52CEEB161340}" destId="{69FC4801-F2AE-4194-BB68-6129FB321EE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217BCD-200B-4E10-A34C-89E61FFDA23E}">
      <dsp:nvSpPr>
        <dsp:cNvPr id="0" name=""/>
        <dsp:cNvSpPr/>
      </dsp:nvSpPr>
      <dsp:spPr>
        <a:xfrm>
          <a:off x="3643" y="1735670"/>
          <a:ext cx="1396603" cy="485778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1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 w="9525" cap="flat" cmpd="sng" algn="ctr">
          <a:noFill/>
          <a:prstDash val="solid"/>
        </a:ln>
        <a:effectLst>
          <a:outerShdw blurRad="50800" dist="50800" dir="5400000" algn="t" rotWithShape="0">
            <a:srgbClr val="000000">
              <a:alpha val="60000"/>
            </a:srgbClr>
          </a:outerShdw>
        </a:effectLst>
        <a:scene3d>
          <a:camera prst="isometricBottomUp" fov="0">
            <a:rot lat="0" lon="0" rev="0"/>
          </a:camera>
          <a:lightRig rig="soft" dir="b">
            <a:rot lat="0" lon="0" rev="9000000"/>
          </a:lightRig>
        </a:scene3d>
        <a:sp3d contourW="35000" prstMaterial="matte">
          <a:bevelT w="45000" h="38100" prst="convex"/>
          <a:contourClr>
            <a:schemeClr val="accent1">
              <a:hueOff val="0"/>
              <a:satOff val="0"/>
              <a:lumOff val="0"/>
              <a:alphaOff val="0"/>
              <a:tint val="10000"/>
              <a:satMod val="13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400" kern="1200" dirty="0" smtClean="0"/>
            <a:t>Propuesta</a:t>
          </a:r>
          <a:endParaRPr lang="es-CL" sz="1400" kern="1200" dirty="0"/>
        </a:p>
      </dsp:txBody>
      <dsp:txXfrm>
        <a:off x="3643" y="1735670"/>
        <a:ext cx="1396603" cy="485778"/>
      </dsp:txXfrm>
    </dsp:sp>
    <dsp:sp modelId="{B829E3F4-5E38-44B1-9A4B-CB4AC83C3B0B}">
      <dsp:nvSpPr>
        <dsp:cNvPr id="0" name=""/>
        <dsp:cNvSpPr/>
      </dsp:nvSpPr>
      <dsp:spPr>
        <a:xfrm>
          <a:off x="9774" y="2220643"/>
          <a:ext cx="1396603" cy="6148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400" kern="1200" dirty="0" smtClean="0"/>
            <a:t>Lunes 25 de abril</a:t>
          </a:r>
          <a:endParaRPr lang="es-CL" sz="1400" kern="1200" dirty="0"/>
        </a:p>
      </dsp:txBody>
      <dsp:txXfrm>
        <a:off x="9774" y="2220643"/>
        <a:ext cx="1396603" cy="614879"/>
      </dsp:txXfrm>
    </dsp:sp>
    <dsp:sp modelId="{39D43CFA-88C4-445D-BDD9-1D26307DD90E}">
      <dsp:nvSpPr>
        <dsp:cNvPr id="0" name=""/>
        <dsp:cNvSpPr/>
      </dsp:nvSpPr>
      <dsp:spPr>
        <a:xfrm>
          <a:off x="1595770" y="1735670"/>
          <a:ext cx="1396603" cy="485778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1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 w="9525" cap="flat" cmpd="sng" algn="ctr">
          <a:noFill/>
          <a:prstDash val="solid"/>
        </a:ln>
        <a:effectLst>
          <a:outerShdw blurRad="50800" dist="50800" dir="5400000" algn="t" rotWithShape="0">
            <a:srgbClr val="000000">
              <a:alpha val="60000"/>
            </a:srgbClr>
          </a:outerShdw>
        </a:effectLst>
        <a:scene3d>
          <a:camera prst="isometricBottomUp" fov="0">
            <a:rot lat="0" lon="0" rev="0"/>
          </a:camera>
          <a:lightRig rig="soft" dir="b">
            <a:rot lat="0" lon="0" rev="9000000"/>
          </a:lightRig>
        </a:scene3d>
        <a:sp3d contourW="35000" prstMaterial="matte">
          <a:bevelT w="45000" h="38100" prst="convex"/>
          <a:contourClr>
            <a:schemeClr val="accent1">
              <a:hueOff val="0"/>
              <a:satOff val="0"/>
              <a:lumOff val="0"/>
              <a:alphaOff val="0"/>
              <a:tint val="10000"/>
              <a:satMod val="13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400" kern="1200" dirty="0" smtClean="0"/>
            <a:t>Evaluación</a:t>
          </a:r>
          <a:endParaRPr lang="es-CL" sz="1400" kern="1200" dirty="0"/>
        </a:p>
      </dsp:txBody>
      <dsp:txXfrm>
        <a:off x="1595770" y="1735670"/>
        <a:ext cx="1396603" cy="485778"/>
      </dsp:txXfrm>
    </dsp:sp>
    <dsp:sp modelId="{AD2E3B51-742B-43B0-906A-2070E86BDB75}">
      <dsp:nvSpPr>
        <dsp:cNvPr id="0" name=""/>
        <dsp:cNvSpPr/>
      </dsp:nvSpPr>
      <dsp:spPr>
        <a:xfrm>
          <a:off x="1595770" y="2221449"/>
          <a:ext cx="1396603" cy="6148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400" kern="1200" dirty="0" smtClean="0"/>
            <a:t>Miércoles 27 de abril</a:t>
          </a:r>
          <a:endParaRPr lang="es-CL" sz="1400" kern="1200" dirty="0"/>
        </a:p>
      </dsp:txBody>
      <dsp:txXfrm>
        <a:off x="1595770" y="2221449"/>
        <a:ext cx="1396603" cy="614879"/>
      </dsp:txXfrm>
    </dsp:sp>
    <dsp:sp modelId="{D216E1CF-54E2-4CD5-9AC9-81EE58974C32}">
      <dsp:nvSpPr>
        <dsp:cNvPr id="0" name=""/>
        <dsp:cNvSpPr/>
      </dsp:nvSpPr>
      <dsp:spPr>
        <a:xfrm>
          <a:off x="3187898" y="1735670"/>
          <a:ext cx="1396603" cy="485778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1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 w="9525" cap="flat" cmpd="sng" algn="ctr">
          <a:noFill/>
          <a:prstDash val="solid"/>
        </a:ln>
        <a:effectLst>
          <a:outerShdw blurRad="50800" dist="50800" dir="5400000" algn="t" rotWithShape="0">
            <a:srgbClr val="000000">
              <a:alpha val="60000"/>
            </a:srgbClr>
          </a:outerShdw>
        </a:effectLst>
        <a:scene3d>
          <a:camera prst="isometricBottomUp" fov="0">
            <a:rot lat="0" lon="0" rev="0"/>
          </a:camera>
          <a:lightRig rig="soft" dir="b">
            <a:rot lat="0" lon="0" rev="9000000"/>
          </a:lightRig>
        </a:scene3d>
        <a:sp3d contourW="35000" prstMaterial="matte">
          <a:bevelT w="45000" h="38100" prst="convex"/>
          <a:contourClr>
            <a:schemeClr val="accent1">
              <a:hueOff val="0"/>
              <a:satOff val="0"/>
              <a:lumOff val="0"/>
              <a:alphaOff val="0"/>
              <a:tint val="10000"/>
              <a:satMod val="13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400" kern="1200" dirty="0" smtClean="0"/>
            <a:t>Entrega a Profesor Guía</a:t>
          </a:r>
          <a:endParaRPr lang="es-CL" sz="1400" kern="1200" dirty="0"/>
        </a:p>
      </dsp:txBody>
      <dsp:txXfrm>
        <a:off x="3187898" y="1735670"/>
        <a:ext cx="1396603" cy="485778"/>
      </dsp:txXfrm>
    </dsp:sp>
    <dsp:sp modelId="{816C0C93-0EE3-4688-AFCB-59FAABD46E94}">
      <dsp:nvSpPr>
        <dsp:cNvPr id="0" name=""/>
        <dsp:cNvSpPr/>
      </dsp:nvSpPr>
      <dsp:spPr>
        <a:xfrm>
          <a:off x="3187898" y="2221449"/>
          <a:ext cx="1396603" cy="6148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400" kern="1200" dirty="0" smtClean="0"/>
            <a:t>Viernes 24 de junio</a:t>
          </a:r>
          <a:endParaRPr lang="es-CL" sz="1400" kern="1200" dirty="0"/>
        </a:p>
      </dsp:txBody>
      <dsp:txXfrm>
        <a:off x="3187898" y="2221449"/>
        <a:ext cx="1396603" cy="614879"/>
      </dsp:txXfrm>
    </dsp:sp>
    <dsp:sp modelId="{994EB967-895F-41F6-913A-00EB12F515EC}">
      <dsp:nvSpPr>
        <dsp:cNvPr id="0" name=""/>
        <dsp:cNvSpPr/>
      </dsp:nvSpPr>
      <dsp:spPr>
        <a:xfrm>
          <a:off x="4780026" y="1735670"/>
          <a:ext cx="1396603" cy="485778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1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 w="9525" cap="flat" cmpd="sng" algn="ctr">
          <a:noFill/>
          <a:prstDash val="solid"/>
        </a:ln>
        <a:effectLst>
          <a:outerShdw blurRad="50800" dist="50800" dir="5400000" algn="t" rotWithShape="0">
            <a:srgbClr val="000000">
              <a:alpha val="60000"/>
            </a:srgbClr>
          </a:outerShdw>
        </a:effectLst>
        <a:scene3d>
          <a:camera prst="isometricBottomUp" fov="0">
            <a:rot lat="0" lon="0" rev="0"/>
          </a:camera>
          <a:lightRig rig="soft" dir="b">
            <a:rot lat="0" lon="0" rev="9000000"/>
          </a:lightRig>
        </a:scene3d>
        <a:sp3d contourW="35000" prstMaterial="matte">
          <a:bevelT w="45000" h="38100" prst="convex"/>
          <a:contourClr>
            <a:schemeClr val="accent1">
              <a:hueOff val="0"/>
              <a:satOff val="0"/>
              <a:lumOff val="0"/>
              <a:alphaOff val="0"/>
              <a:tint val="10000"/>
              <a:satMod val="13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400" kern="1200" dirty="0" smtClean="0"/>
            <a:t>Entrega Final de CC6908</a:t>
          </a:r>
          <a:endParaRPr lang="es-CL" sz="1400" kern="1200" dirty="0"/>
        </a:p>
      </dsp:txBody>
      <dsp:txXfrm>
        <a:off x="4780026" y="1735670"/>
        <a:ext cx="1396603" cy="485778"/>
      </dsp:txXfrm>
    </dsp:sp>
    <dsp:sp modelId="{AE3ED16A-3EC3-4F6D-9FA7-55C822BC586F}">
      <dsp:nvSpPr>
        <dsp:cNvPr id="0" name=""/>
        <dsp:cNvSpPr/>
      </dsp:nvSpPr>
      <dsp:spPr>
        <a:xfrm>
          <a:off x="4780026" y="2221449"/>
          <a:ext cx="1396603" cy="6148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400" kern="1200" dirty="0" smtClean="0"/>
            <a:t>Viernes 8 de julio</a:t>
          </a:r>
          <a:endParaRPr lang="es-CL" sz="1400" kern="1200" dirty="0"/>
        </a:p>
      </dsp:txBody>
      <dsp:txXfrm>
        <a:off x="4780026" y="2221449"/>
        <a:ext cx="1396603" cy="614879"/>
      </dsp:txXfrm>
    </dsp:sp>
    <dsp:sp modelId="{5C95B9B4-5EEB-4C9B-9C92-817289453089}">
      <dsp:nvSpPr>
        <dsp:cNvPr id="0" name=""/>
        <dsp:cNvSpPr/>
      </dsp:nvSpPr>
      <dsp:spPr>
        <a:xfrm>
          <a:off x="6372153" y="1735670"/>
          <a:ext cx="1396603" cy="485778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1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 w="9525" cap="flat" cmpd="sng" algn="ctr">
          <a:noFill/>
          <a:prstDash val="solid"/>
        </a:ln>
        <a:effectLst>
          <a:outerShdw blurRad="50800" dist="50800" dir="5400000" algn="t" rotWithShape="0">
            <a:srgbClr val="000000">
              <a:alpha val="60000"/>
            </a:srgbClr>
          </a:outerShdw>
        </a:effectLst>
        <a:scene3d>
          <a:camera prst="isometricBottomUp" fov="0">
            <a:rot lat="0" lon="0" rev="0"/>
          </a:camera>
          <a:lightRig rig="soft" dir="b">
            <a:rot lat="0" lon="0" rev="9000000"/>
          </a:lightRig>
        </a:scene3d>
        <a:sp3d contourW="35000" prstMaterial="matte">
          <a:bevelT w="45000" h="38100" prst="convex"/>
          <a:contourClr>
            <a:schemeClr val="accent1">
              <a:hueOff val="0"/>
              <a:satOff val="0"/>
              <a:lumOff val="0"/>
              <a:alphaOff val="0"/>
              <a:tint val="10000"/>
              <a:satMod val="13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400" kern="1200" dirty="0" smtClean="0"/>
            <a:t>Evaluación</a:t>
          </a:r>
          <a:endParaRPr lang="es-CL" sz="1400" kern="1200" dirty="0"/>
        </a:p>
      </dsp:txBody>
      <dsp:txXfrm>
        <a:off x="6372153" y="1735670"/>
        <a:ext cx="1396603" cy="485778"/>
      </dsp:txXfrm>
    </dsp:sp>
    <dsp:sp modelId="{69FC4801-F2AE-4194-BB68-6129FB321EE4}">
      <dsp:nvSpPr>
        <dsp:cNvPr id="0" name=""/>
        <dsp:cNvSpPr/>
      </dsp:nvSpPr>
      <dsp:spPr>
        <a:xfrm>
          <a:off x="6372153" y="2221449"/>
          <a:ext cx="1396603" cy="6148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400" kern="1200" dirty="0" smtClean="0"/>
            <a:t>Viernes 29 de julio</a:t>
          </a:r>
          <a:endParaRPr lang="es-CL" sz="1400" kern="1200" dirty="0"/>
        </a:p>
      </dsp:txBody>
      <dsp:txXfrm>
        <a:off x="6372153" y="2221449"/>
        <a:ext cx="1396603" cy="6148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ACEE9-E761-4C6F-8CA1-EBD61BBBED07}" type="datetimeFigureOut">
              <a:rPr lang="es-ES" smtClean="0"/>
              <a:pPr/>
              <a:t>07/04/2016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1702C-95BA-4564-AADB-CEBF233A5D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3611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2249-4187-42DC-A261-0CBFE444DE41}" type="datetime1">
              <a:rPr lang="es-ES" smtClean="0"/>
              <a:t>07/04/2016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C20A941-8B74-483F-99A6-CB12C39A7C78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5734-EAB5-4819-8831-8320DD88DE73}" type="datetime1">
              <a:rPr lang="es-ES" smtClean="0"/>
              <a:t>07/04/2016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A941-8B74-483F-99A6-CB12C39A7C7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89872-30F9-4929-89B8-2AE4A6E7F19B}" type="datetime1">
              <a:rPr lang="es-ES" smtClean="0"/>
              <a:t>07/04/2016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A941-8B74-483F-99A6-CB12C39A7C7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35F7-0DCA-4086-85CA-64554C9D9567}" type="datetime1">
              <a:rPr lang="es-ES" smtClean="0"/>
              <a:t>07/04/2016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A941-8B74-483F-99A6-CB12C39A7C78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D15B6-F351-4D9B-82F0-0B952C55C1F3}" type="datetime1">
              <a:rPr lang="es-ES" smtClean="0"/>
              <a:t>07/04/2016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C20A941-8B74-483F-99A6-CB12C39A7C7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A1827-9B02-4C6B-840D-C962A6528DF2}" type="datetime1">
              <a:rPr lang="es-ES" smtClean="0"/>
              <a:t>07/04/2016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A941-8B74-483F-99A6-CB12C39A7C78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C7A-B6C8-4435-88E2-3E3772C5CF2D}" type="datetime1">
              <a:rPr lang="es-ES" smtClean="0"/>
              <a:t>07/04/2016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A941-8B74-483F-99A6-CB12C39A7C78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2BDF-8655-407C-B1C0-E6173D2D83F2}" type="datetime1">
              <a:rPr lang="es-ES" smtClean="0"/>
              <a:t>07/04/2016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A941-8B74-483F-99A6-CB12C39A7C7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814D-CEAB-4778-AC35-9CC249403BD5}" type="datetime1">
              <a:rPr lang="es-ES" smtClean="0"/>
              <a:t>07/04/2016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A941-8B74-483F-99A6-CB12C39A7C7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8D18-3C3E-409E-82F0-537AB3F1D9E0}" type="datetime1">
              <a:rPr lang="es-ES" smtClean="0"/>
              <a:t>07/04/2016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A941-8B74-483F-99A6-CB12C39A7C78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46FC-4DE7-4B1E-8806-87DEB4BEDA43}" type="datetime1">
              <a:rPr lang="es-ES" smtClean="0"/>
              <a:t>07/04/2016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C20A941-8B74-483F-99A6-CB12C39A7C78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E10D004-C4AB-4948-8CE6-24842FD533B1}" type="datetime1">
              <a:rPr lang="es-ES" smtClean="0"/>
              <a:t>07/04/2016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C20A941-8B74-483F-99A6-CB12C39A7C7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María Cecilia </a:t>
            </a:r>
            <a:r>
              <a:rPr lang="es-CL" dirty="0" err="1" smtClean="0"/>
              <a:t>Bastarrica</a:t>
            </a:r>
            <a:endParaRPr lang="es-CL" dirty="0" smtClean="0"/>
          </a:p>
          <a:p>
            <a:r>
              <a:rPr lang="es-CL" dirty="0" smtClean="0"/>
              <a:t>30 de marzo de 2016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Trabajo de Título: Hitos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dirty="0"/>
              <a:t>Objetivos de Introducción al Trabajo de Título (CC6908)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9C20A941-8B74-483F-99A6-CB12C39A7C78}" type="slidenum">
              <a:rPr lang="es-ES" smtClean="0"/>
              <a:pPr/>
              <a:t>10</a:t>
            </a:fld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L" dirty="0" smtClean="0"/>
              <a:t>Comprobar la factibilidad del tema</a:t>
            </a:r>
          </a:p>
          <a:p>
            <a:r>
              <a:rPr lang="es-CL" dirty="0" smtClean="0"/>
              <a:t>Profundizar en el estudio teórico del área</a:t>
            </a:r>
          </a:p>
          <a:p>
            <a:r>
              <a:rPr lang="es-CL" dirty="0" smtClean="0"/>
              <a:t>Estudio y/o experimentación con distintas alternativas de solución</a:t>
            </a:r>
          </a:p>
          <a:p>
            <a:r>
              <a:rPr lang="es-CL" dirty="0" smtClean="0"/>
              <a:t>Planificación de los pasos a seguir en la realización de la memoria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 smtClean="0"/>
              <a:t>Objetivos de Trabajo de Título (CC6909)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9C20A941-8B74-483F-99A6-CB12C39A7C78}" type="slidenum">
              <a:rPr lang="es-ES" smtClean="0"/>
              <a:pPr/>
              <a:t>11</a:t>
            </a:fld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L" dirty="0" smtClean="0"/>
              <a:t>Desarrollar el trabajo planificado</a:t>
            </a:r>
          </a:p>
          <a:p>
            <a:pPr lvl="1"/>
            <a:r>
              <a:rPr lang="es-CL" dirty="0" smtClean="0"/>
              <a:t>Resolver el problema planteado</a:t>
            </a:r>
          </a:p>
          <a:p>
            <a:pPr lvl="1"/>
            <a:r>
              <a:rPr lang="es-CL" dirty="0" smtClean="0"/>
              <a:t>Aplicando la tecnología seleccionada</a:t>
            </a:r>
          </a:p>
          <a:p>
            <a:pPr lvl="1"/>
            <a:r>
              <a:rPr lang="es-CL" dirty="0" smtClean="0"/>
              <a:t>Siguiendo la metodología definida</a:t>
            </a:r>
          </a:p>
          <a:p>
            <a:pPr lvl="1"/>
            <a:r>
              <a:rPr lang="es-CL" dirty="0" smtClean="0"/>
              <a:t>Comprobando que se ha resuelto el problema</a:t>
            </a:r>
          </a:p>
          <a:p>
            <a:r>
              <a:rPr lang="es-CL" dirty="0" smtClean="0"/>
              <a:t>Escribir el informe final</a:t>
            </a:r>
          </a:p>
          <a:p>
            <a:pPr lvl="1"/>
            <a:r>
              <a:rPr lang="es-CL" dirty="0" smtClean="0"/>
              <a:t>Reportar toda la experiencia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Caminos Alternativos de Titulación</a:t>
            </a:r>
            <a:endParaRPr lang="es-CL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625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Caminos Alternativos</a:t>
            </a:r>
            <a:endParaRPr lang="es-CL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A941-8B74-483F-99A6-CB12C39A7C78}" type="slidenum">
              <a:rPr lang="es-ES" smtClean="0"/>
              <a:pPr/>
              <a:t>13</a:t>
            </a:fld>
            <a:endParaRPr lang="es-ES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L" dirty="0" smtClean="0"/>
              <a:t>Memoria de Título</a:t>
            </a:r>
          </a:p>
          <a:p>
            <a:r>
              <a:rPr lang="es-CL" dirty="0" smtClean="0"/>
              <a:t>Doble Titulación (dos especialidades)</a:t>
            </a:r>
          </a:p>
          <a:p>
            <a:r>
              <a:rPr lang="es-CL" dirty="0" smtClean="0"/>
              <a:t>Doble Titulación (magister)</a:t>
            </a:r>
          </a:p>
          <a:p>
            <a:r>
              <a:rPr lang="es-CL" dirty="0" smtClean="0"/>
              <a:t>Vía rápida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27601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Memoria de Título (CC6910)</a:t>
            </a:r>
            <a:endParaRPr lang="es-CL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A941-8B74-483F-99A6-CB12C39A7C78}" type="slidenum">
              <a:rPr lang="es-ES" smtClean="0"/>
              <a:pPr/>
              <a:t>14</a:t>
            </a:fld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L" dirty="0" smtClean="0"/>
              <a:t>Al comenzar Introducción al Trabajo de Título, se debe solicitar </a:t>
            </a:r>
            <a:r>
              <a:rPr lang="es-CL" dirty="0"/>
              <a:t>el </a:t>
            </a:r>
            <a:r>
              <a:rPr lang="es-CL" dirty="0" smtClean="0"/>
              <a:t>cambio a la Escuela de Ingeniería</a:t>
            </a:r>
          </a:p>
          <a:p>
            <a:r>
              <a:rPr lang="es-CL" dirty="0" smtClean="0"/>
              <a:t>Dura </a:t>
            </a:r>
            <a:r>
              <a:rPr lang="es-CL" dirty="0"/>
              <a:t>tres semestres</a:t>
            </a:r>
          </a:p>
          <a:p>
            <a:r>
              <a:rPr lang="es-CL" dirty="0"/>
              <a:t>Tiene carácter de investigación</a:t>
            </a:r>
          </a:p>
          <a:p>
            <a:r>
              <a:rPr lang="es-CL" dirty="0"/>
              <a:t>Solamente “buenos” alumnos </a:t>
            </a:r>
            <a:r>
              <a:rPr lang="es-CL" dirty="0" smtClean="0"/>
              <a:t>son autorizados</a:t>
            </a:r>
            <a:endParaRPr lang="es-CL" dirty="0"/>
          </a:p>
          <a:p>
            <a:r>
              <a:rPr lang="es-CL" dirty="0"/>
              <a:t>Nota de titulación:</a:t>
            </a:r>
          </a:p>
          <a:p>
            <a:pPr lvl="1"/>
            <a:r>
              <a:rPr lang="es-CL" dirty="0"/>
              <a:t>½ - nota de presentación</a:t>
            </a:r>
          </a:p>
          <a:p>
            <a:pPr lvl="1"/>
            <a:r>
              <a:rPr lang="es-CL" dirty="0"/>
              <a:t>½ - nota de la memoria</a:t>
            </a:r>
          </a:p>
          <a:p>
            <a:pPr marL="0" indent="0">
              <a:buNone/>
            </a:pPr>
            <a:endParaRPr lang="es-CL" dirty="0"/>
          </a:p>
        </p:txBody>
      </p:sp>
      <p:sp>
        <p:nvSpPr>
          <p:cNvPr id="5" name="4 Rectángulo"/>
          <p:cNvSpPr/>
          <p:nvPr/>
        </p:nvSpPr>
        <p:spPr>
          <a:xfrm rot="20216814">
            <a:off x="4681733" y="4732458"/>
            <a:ext cx="362310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Raro actualmente</a:t>
            </a:r>
            <a:endParaRPr lang="es-ES" sz="32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5466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Doble Titulación (dos especialidades</a:t>
            </a:r>
            <a:r>
              <a:rPr lang="es-CL" dirty="0" smtClean="0"/>
              <a:t>)</a:t>
            </a:r>
            <a:endParaRPr lang="es-CL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A941-8B74-483F-99A6-CB12C39A7C78}" type="slidenum">
              <a:rPr lang="es-ES" smtClean="0"/>
              <a:pPr/>
              <a:t>15</a:t>
            </a:fld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"/>
          </p:nvPr>
        </p:nvSpPr>
        <p:spPr>
          <a:xfrm>
            <a:off x="457200" y="1507232"/>
            <a:ext cx="8229600" cy="5018112"/>
          </a:xfrm>
        </p:spPr>
        <p:txBody>
          <a:bodyPr>
            <a:normAutofit fontScale="92500"/>
          </a:bodyPr>
          <a:lstStyle/>
          <a:p>
            <a:r>
              <a:rPr lang="es-CL" dirty="0" smtClean="0"/>
              <a:t>Memoria con contribución para ambas especialidades</a:t>
            </a:r>
          </a:p>
          <a:p>
            <a:pPr lvl="1"/>
            <a:r>
              <a:rPr lang="es-CL" sz="2200" dirty="0" smtClean="0"/>
              <a:t>Propuesta aprobada en ambos departamentos</a:t>
            </a:r>
          </a:p>
          <a:p>
            <a:r>
              <a:rPr lang="es-CL" dirty="0" smtClean="0"/>
              <a:t>Un profesor guía en cada departamento</a:t>
            </a:r>
          </a:p>
          <a:p>
            <a:r>
              <a:rPr lang="es-CL" dirty="0" smtClean="0"/>
              <a:t>Inscribir </a:t>
            </a:r>
          </a:p>
          <a:p>
            <a:pPr lvl="1"/>
            <a:r>
              <a:rPr lang="es-CL" sz="2200" dirty="0" smtClean="0"/>
              <a:t>Introducción al Trabajo de Título en ambas especialidades</a:t>
            </a:r>
          </a:p>
          <a:p>
            <a:pPr lvl="1"/>
            <a:r>
              <a:rPr lang="es-CL" sz="2200" dirty="0" smtClean="0"/>
              <a:t>Trabajo de Título sólo en una de las especialidades</a:t>
            </a:r>
          </a:p>
          <a:p>
            <a:pPr lvl="1"/>
            <a:r>
              <a:rPr lang="es-CL" sz="2200" dirty="0" smtClean="0"/>
              <a:t>Avisar en ambas especialidades para que consideren al guía de la otra especialidad al fijar la comisión</a:t>
            </a:r>
          </a:p>
          <a:p>
            <a:r>
              <a:rPr lang="es-CL" dirty="0" smtClean="0"/>
              <a:t>Hay una única defensa</a:t>
            </a:r>
          </a:p>
          <a:p>
            <a:pPr lvl="1"/>
            <a:r>
              <a:rPr lang="es-CL" sz="2200" dirty="0" smtClean="0"/>
              <a:t>Los dos profesores guía</a:t>
            </a:r>
          </a:p>
          <a:p>
            <a:pPr lvl="1"/>
            <a:r>
              <a:rPr lang="es-CL" sz="2200" dirty="0" smtClean="0"/>
              <a:t>Otros dos profesores de la comisión</a:t>
            </a:r>
          </a:p>
          <a:p>
            <a:pPr lvl="1"/>
            <a:r>
              <a:rPr lang="es-CL" sz="2200" dirty="0" smtClean="0"/>
              <a:t>Actas separadas posiblemente con una nota de titulación distinta para cada especialidad (distinta nota de presentación)</a:t>
            </a:r>
          </a:p>
        </p:txBody>
      </p:sp>
    </p:spTree>
    <p:extLst>
      <p:ext uri="{BB962C8B-B14F-4D97-AF65-F5344CB8AC3E}">
        <p14:creationId xmlns:p14="http://schemas.microsoft.com/office/powerpoint/2010/main" val="198855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274638"/>
            <a:ext cx="8147248" cy="1143000"/>
          </a:xfrm>
        </p:spPr>
        <p:txBody>
          <a:bodyPr>
            <a:noAutofit/>
          </a:bodyPr>
          <a:lstStyle/>
          <a:p>
            <a:r>
              <a:rPr lang="es-CL" sz="3600" dirty="0"/>
              <a:t>Doble Titulación (Magister en Ciencias)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A941-8B74-483F-99A6-CB12C39A7C78}" type="slidenum">
              <a:rPr lang="es-ES" smtClean="0"/>
              <a:pPr/>
              <a:t>16</a:t>
            </a:fld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CL" sz="2500" dirty="0" smtClean="0"/>
              <a:t>Egresados de ingeniería</a:t>
            </a:r>
          </a:p>
          <a:p>
            <a:r>
              <a:rPr lang="es-CL" sz="2500" dirty="0" smtClean="0"/>
              <a:t>Congelar ingeniería</a:t>
            </a:r>
          </a:p>
          <a:p>
            <a:r>
              <a:rPr lang="es-CL" sz="2500" dirty="0" smtClean="0"/>
              <a:t>Postular al magister</a:t>
            </a:r>
          </a:p>
          <a:p>
            <a:pPr lvl="1"/>
            <a:r>
              <a:rPr lang="es-CL" sz="2200" dirty="0" smtClean="0"/>
              <a:t>Licenciatura tramitada</a:t>
            </a:r>
          </a:p>
          <a:p>
            <a:pPr lvl="1"/>
            <a:r>
              <a:rPr lang="es-CL" sz="2200" dirty="0" smtClean="0"/>
              <a:t>“Buenos alumnos”</a:t>
            </a:r>
          </a:p>
          <a:p>
            <a:pPr lvl="2"/>
            <a:r>
              <a:rPr lang="es-CL" sz="1900" dirty="0" smtClean="0"/>
              <a:t>Buenas notas (5,5 referencial)</a:t>
            </a:r>
          </a:p>
          <a:p>
            <a:pPr lvl="2"/>
            <a:r>
              <a:rPr lang="es-CL" sz="1900" dirty="0" smtClean="0"/>
              <a:t>Opcional cartas de recomendación</a:t>
            </a:r>
          </a:p>
          <a:p>
            <a:r>
              <a:rPr lang="es-CL" sz="2500" dirty="0"/>
              <a:t>Cursar Metodología de la Investigación</a:t>
            </a:r>
          </a:p>
          <a:p>
            <a:r>
              <a:rPr lang="es-CL" sz="2500" dirty="0"/>
              <a:t>Cursar algún curso obligatorio del magister si no los hubiesen cursado</a:t>
            </a:r>
          </a:p>
          <a:p>
            <a:pPr lvl="1"/>
            <a:r>
              <a:rPr lang="es-CL" sz="2200" dirty="0"/>
              <a:t>90 UD de cursos de la lista indicada en la página </a:t>
            </a:r>
            <a:r>
              <a:rPr lang="es-CL" sz="2200" dirty="0" smtClean="0"/>
              <a:t>web</a:t>
            </a:r>
          </a:p>
        </p:txBody>
      </p:sp>
    </p:spTree>
    <p:extLst>
      <p:ext uri="{BB962C8B-B14F-4D97-AF65-F5344CB8AC3E}">
        <p14:creationId xmlns:p14="http://schemas.microsoft.com/office/powerpoint/2010/main" val="258055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1143000"/>
          </a:xfrm>
        </p:spPr>
        <p:txBody>
          <a:bodyPr>
            <a:normAutofit fontScale="90000"/>
          </a:bodyPr>
          <a:lstStyle/>
          <a:p>
            <a:r>
              <a:rPr lang="es-CL" dirty="0"/>
              <a:t>Doble Titulación (Magister en Ciencias)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A941-8B74-483F-99A6-CB12C39A7C78}" type="slidenum">
              <a:rPr lang="es-ES" smtClean="0"/>
              <a:pPr/>
              <a:t>17</a:t>
            </a:fld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L" sz="2500" dirty="0"/>
              <a:t>Cursar </a:t>
            </a:r>
          </a:p>
          <a:p>
            <a:pPr lvl="1">
              <a:lnSpc>
                <a:spcPct val="90000"/>
              </a:lnSpc>
            </a:pPr>
            <a:r>
              <a:rPr lang="es-CL" sz="2000" dirty="0"/>
              <a:t>Tesis I: propuesta de tesis (aprobada) + charla de tesis I</a:t>
            </a:r>
          </a:p>
          <a:p>
            <a:pPr lvl="1">
              <a:lnSpc>
                <a:spcPct val="90000"/>
              </a:lnSpc>
            </a:pPr>
            <a:r>
              <a:rPr lang="es-CL" sz="2000" dirty="0"/>
              <a:t>Tesis II: charla de tesis II + entrega final del </a:t>
            </a:r>
            <a:r>
              <a:rPr lang="es-CL" sz="2000" dirty="0" smtClean="0"/>
              <a:t>informe</a:t>
            </a:r>
            <a:endParaRPr lang="es-CL" sz="2500" dirty="0" smtClean="0"/>
          </a:p>
          <a:p>
            <a:r>
              <a:rPr lang="es-CL" sz="2500" dirty="0" smtClean="0"/>
              <a:t>Comisión </a:t>
            </a:r>
            <a:r>
              <a:rPr lang="es-CL" sz="2500" dirty="0"/>
              <a:t>de tesis</a:t>
            </a:r>
          </a:p>
          <a:p>
            <a:pPr lvl="1"/>
            <a:r>
              <a:rPr lang="es-CL" sz="2000" dirty="0"/>
              <a:t>Profesor guía + dos integrantes locales + un profesor externo</a:t>
            </a:r>
          </a:p>
          <a:p>
            <a:pPr lvl="1"/>
            <a:r>
              <a:rPr lang="es-CL" sz="2000" dirty="0"/>
              <a:t>Se fija al entregar el documento final</a:t>
            </a:r>
          </a:p>
          <a:p>
            <a:pPr lvl="1"/>
            <a:r>
              <a:rPr lang="es-CL" sz="2000" dirty="0"/>
              <a:t>El profesor guía puede sugerir nombres</a:t>
            </a:r>
          </a:p>
          <a:p>
            <a:pPr lvl="2"/>
            <a:r>
              <a:rPr lang="es-CL" sz="1900" dirty="0"/>
              <a:t>Relativos al tema</a:t>
            </a:r>
          </a:p>
          <a:p>
            <a:pPr lvl="2"/>
            <a:r>
              <a:rPr lang="es-CL" sz="1900" dirty="0"/>
              <a:t>Sin conflictos de </a:t>
            </a:r>
            <a:r>
              <a:rPr lang="es-CL" sz="1900" dirty="0" smtClean="0"/>
              <a:t>interés</a:t>
            </a:r>
          </a:p>
          <a:p>
            <a:r>
              <a:rPr lang="es-CL" sz="2500" dirty="0" smtClean="0"/>
              <a:t>En la defensa se obtienen ambos títulos</a:t>
            </a:r>
            <a:endParaRPr lang="es-CL" sz="2500" dirty="0"/>
          </a:p>
          <a:p>
            <a:pPr lvl="1"/>
            <a:r>
              <a:rPr lang="es-CL" sz="2200" dirty="0" smtClean="0"/>
              <a:t>Nota de ingeniería</a:t>
            </a:r>
          </a:p>
          <a:p>
            <a:pPr lvl="2"/>
            <a:r>
              <a:rPr lang="es-CL" sz="1900" dirty="0" smtClean="0"/>
              <a:t>2/3 presentación + 1/3 memoria (tesis)</a:t>
            </a:r>
          </a:p>
          <a:p>
            <a:pPr lvl="1"/>
            <a:r>
              <a:rPr lang="es-CL" sz="2200" dirty="0" smtClean="0"/>
              <a:t>Nota de magister</a:t>
            </a:r>
            <a:endParaRPr lang="es-CL" sz="2200" dirty="0"/>
          </a:p>
          <a:p>
            <a:pPr lvl="2"/>
            <a:r>
              <a:rPr lang="es-CL" sz="1900" dirty="0" smtClean="0"/>
              <a:t>1/2 </a:t>
            </a:r>
            <a:r>
              <a:rPr lang="es-CL" sz="1900" dirty="0"/>
              <a:t>presentación + </a:t>
            </a:r>
            <a:r>
              <a:rPr lang="es-CL" sz="1900" dirty="0" smtClean="0"/>
              <a:t>1/2 </a:t>
            </a:r>
            <a:r>
              <a:rPr lang="es-CL" sz="1900" dirty="0"/>
              <a:t>tesis</a:t>
            </a:r>
          </a:p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14945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Vía Rápida</a:t>
            </a:r>
            <a:endParaRPr lang="es-C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A941-8B74-483F-99A6-CB12C39A7C78}" type="slidenum">
              <a:rPr lang="es-ES" smtClean="0"/>
              <a:pPr/>
              <a:t>18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s-CL" dirty="0" smtClean="0"/>
              <a:t>Toda la memoria en un solo semestre</a:t>
            </a:r>
          </a:p>
          <a:p>
            <a:r>
              <a:rPr lang="es-CL" dirty="0" smtClean="0"/>
              <a:t>Quienes tengan trabajo muy adelantado </a:t>
            </a:r>
          </a:p>
          <a:p>
            <a:pPr lvl="1"/>
            <a:r>
              <a:rPr lang="es-CL" dirty="0" smtClean="0"/>
              <a:t>desarrollo del trabajo</a:t>
            </a:r>
          </a:p>
          <a:p>
            <a:pPr lvl="1"/>
            <a:r>
              <a:rPr lang="es-CL" dirty="0" smtClean="0"/>
              <a:t>documento de la memoria</a:t>
            </a:r>
          </a:p>
          <a:p>
            <a:r>
              <a:rPr lang="es-CL" dirty="0" smtClean="0"/>
              <a:t>Durante la primera semana de clases, se debe presentar el documento de memoria con el avance</a:t>
            </a:r>
          </a:p>
          <a:p>
            <a:r>
              <a:rPr lang="es-CL" dirty="0" smtClean="0"/>
              <a:t>Se espera que contenga </a:t>
            </a:r>
          </a:p>
          <a:p>
            <a:pPr lvl="1"/>
            <a:r>
              <a:rPr lang="es-CL" dirty="0" smtClean="0"/>
              <a:t>todo lo exigido al informe final de CC6908</a:t>
            </a:r>
          </a:p>
          <a:p>
            <a:pPr lvl="1"/>
            <a:r>
              <a:rPr lang="es-CL" dirty="0" smtClean="0"/>
              <a:t>avance comprobable del desarrollo del trabajo de título</a:t>
            </a:r>
          </a:p>
          <a:p>
            <a:pPr lvl="1"/>
            <a:r>
              <a:rPr lang="es-CL" dirty="0" smtClean="0"/>
              <a:t>un documento que reporte todo lo anterior</a:t>
            </a:r>
          </a:p>
          <a:p>
            <a:pPr lvl="2"/>
            <a:r>
              <a:rPr lang="es-CL" dirty="0" smtClean="0"/>
              <a:t>en general tiene entre 20 y 30 páginas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3790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Prórroga</a:t>
            </a:r>
            <a:endParaRPr lang="es-CL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A941-8B74-483F-99A6-CB12C39A7C78}" type="slidenum">
              <a:rPr lang="es-ES" smtClean="0"/>
              <a:pPr/>
              <a:t>19</a:t>
            </a:fld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33528"/>
          </a:xfrm>
        </p:spPr>
        <p:txBody>
          <a:bodyPr>
            <a:normAutofit fontScale="92500" lnSpcReduction="10000"/>
          </a:bodyPr>
          <a:lstStyle/>
          <a:p>
            <a:r>
              <a:rPr lang="es-CL" dirty="0" smtClean="0"/>
              <a:t>Sólo existe la posibilidad de pedir prórroga para la entrega final de la memoria completa</a:t>
            </a:r>
          </a:p>
          <a:p>
            <a:r>
              <a:rPr lang="es-CL" dirty="0" smtClean="0"/>
              <a:t>Es necesario tener una causa justificada</a:t>
            </a:r>
          </a:p>
          <a:p>
            <a:r>
              <a:rPr lang="es-CL" dirty="0" smtClean="0"/>
              <a:t>El profesor guía debe escribir y firmar una carta donde respalda la solicitud de prórroga</a:t>
            </a:r>
          </a:p>
          <a:p>
            <a:r>
              <a:rPr lang="es-CL" dirty="0" smtClean="0"/>
              <a:t>El alumno también debe escribir una carta</a:t>
            </a:r>
          </a:p>
          <a:p>
            <a:pPr lvl="1"/>
            <a:r>
              <a:rPr lang="es-CL" sz="2200" dirty="0" smtClean="0"/>
              <a:t>describir las causas del retraso</a:t>
            </a:r>
          </a:p>
          <a:p>
            <a:pPr lvl="1"/>
            <a:r>
              <a:rPr lang="es-CL" sz="2200" dirty="0" smtClean="0"/>
              <a:t>convencer que en el tiempo extra será capaz de terminar</a:t>
            </a:r>
          </a:p>
          <a:p>
            <a:r>
              <a:rPr lang="es-CL" dirty="0" smtClean="0"/>
              <a:t>La prórroga normal</a:t>
            </a:r>
          </a:p>
          <a:p>
            <a:pPr lvl="1"/>
            <a:r>
              <a:rPr lang="es-CL" sz="2200" dirty="0" smtClean="0"/>
              <a:t>dura a lo sumo 2 meses</a:t>
            </a:r>
          </a:p>
          <a:p>
            <a:pPr lvl="1"/>
            <a:r>
              <a:rPr lang="es-CL" sz="2200" dirty="0" smtClean="0"/>
              <a:t>es (no) aprobada por el coordinador de titulación</a:t>
            </a:r>
          </a:p>
          <a:p>
            <a:r>
              <a:rPr lang="es-CL" dirty="0" smtClean="0"/>
              <a:t>Una segunda prórroga sólo puede ser autorizada por la Escuela de Ingeniería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83837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Proceso Estándar de Titulación</a:t>
            </a:r>
            <a:endParaRPr lang="es-CL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7489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smtClean="0"/>
              <a:t>¡Mucha Suerte!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9413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4293096"/>
            <a:ext cx="2534657" cy="1807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¿Qué es una Memoria?</a:t>
            </a:r>
            <a:endParaRPr lang="es-ES" dirty="0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9C20A941-8B74-483F-99A6-CB12C39A7C78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Una memoria es un trabajo típico de ingeniero en computación</a:t>
            </a:r>
          </a:p>
          <a:p>
            <a:pPr lvl="1"/>
            <a:r>
              <a:rPr lang="es-CL" dirty="0" smtClean="0"/>
              <a:t>resolución de un problema aplicando ciencias de la computación</a:t>
            </a:r>
          </a:p>
          <a:p>
            <a:pPr lvl="1"/>
            <a:r>
              <a:rPr lang="es-CL" smtClean="0"/>
              <a:t>trabajo </a:t>
            </a:r>
            <a:r>
              <a:rPr lang="es-CL" dirty="0" smtClean="0"/>
              <a:t>que puede abordar un ingeniero en computación pero no alguien con menor formación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3836236"/>
            <a:ext cx="2825596" cy="2179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1663" y="4124268"/>
            <a:ext cx="1896361" cy="1637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852004">
            <a:off x="6450868" y="4106307"/>
            <a:ext cx="1706888" cy="170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Características del Problema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9C20A941-8B74-483F-99A6-CB12C39A7C78}" type="slidenum">
              <a:rPr lang="es-ES" smtClean="0"/>
              <a:pPr/>
              <a:t>4</a:t>
            </a:fld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L" dirty="0" smtClean="0"/>
              <a:t>Interesante</a:t>
            </a:r>
          </a:p>
          <a:p>
            <a:pPr lvl="1"/>
            <a:r>
              <a:rPr lang="es-CL" dirty="0" smtClean="0"/>
              <a:t>Complejidad del problema</a:t>
            </a:r>
          </a:p>
          <a:p>
            <a:pPr lvl="1"/>
            <a:r>
              <a:rPr lang="es-CL" dirty="0" smtClean="0"/>
              <a:t>Tecnología usada en su resolución</a:t>
            </a:r>
          </a:p>
          <a:p>
            <a:r>
              <a:rPr lang="es-CL" dirty="0" smtClean="0"/>
              <a:t>Novedoso</a:t>
            </a:r>
          </a:p>
          <a:p>
            <a:pPr lvl="1"/>
            <a:r>
              <a:rPr lang="es-CL" dirty="0" smtClean="0"/>
              <a:t>La solución no tiene que ser evidente</a:t>
            </a:r>
          </a:p>
          <a:p>
            <a:pPr lvl="1"/>
            <a:r>
              <a:rPr lang="es-CL" dirty="0" smtClean="0"/>
              <a:t>No tiene que existir una solución estándar</a:t>
            </a:r>
          </a:p>
          <a:p>
            <a:r>
              <a:rPr lang="es-CL" dirty="0" smtClean="0"/>
              <a:t>Tamaño razonable</a:t>
            </a:r>
          </a:p>
          <a:p>
            <a:pPr lvl="1"/>
            <a:r>
              <a:rPr lang="es-CL" dirty="0" smtClean="0"/>
              <a:t>Un semestre de trabajo</a:t>
            </a:r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¿Con qué profesor trabajar?</a:t>
            </a:r>
            <a:endParaRPr lang="es-CL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A941-8B74-483F-99A6-CB12C39A7C78}" type="slidenum">
              <a:rPr lang="es-ES" smtClean="0"/>
              <a:pPr/>
              <a:t>5</a:t>
            </a:fld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s-CL" dirty="0" smtClean="0"/>
              <a:t>Profesor del DCC</a:t>
            </a:r>
          </a:p>
          <a:p>
            <a:pPr lvl="1"/>
            <a:r>
              <a:rPr lang="es-CL" dirty="0" smtClean="0"/>
              <a:t>Si se tiene un profesor guía de otro departamento, igual se requiere un </a:t>
            </a:r>
            <a:r>
              <a:rPr lang="es-CL" dirty="0" err="1" smtClean="0"/>
              <a:t>co</a:t>
            </a:r>
            <a:r>
              <a:rPr lang="es-CL" dirty="0" smtClean="0"/>
              <a:t>-guía del DCC</a:t>
            </a:r>
          </a:p>
          <a:p>
            <a:pPr lvl="1"/>
            <a:r>
              <a:rPr lang="es-CL" dirty="0" smtClean="0"/>
              <a:t>También pueden ser algunos profesores </a:t>
            </a:r>
            <a:r>
              <a:rPr lang="es-CL" dirty="0" err="1" smtClean="0"/>
              <a:t>part</a:t>
            </a:r>
            <a:r>
              <a:rPr lang="es-CL" dirty="0" smtClean="0"/>
              <a:t>-time</a:t>
            </a:r>
          </a:p>
          <a:p>
            <a:r>
              <a:rPr lang="es-CL" dirty="0" smtClean="0"/>
              <a:t>Alguien interesado en el tema</a:t>
            </a:r>
          </a:p>
          <a:p>
            <a:pPr lvl="1"/>
            <a:r>
              <a:rPr lang="es-CL" dirty="0" smtClean="0"/>
              <a:t>El tema lo propone el alumno y el profesor acepta</a:t>
            </a:r>
          </a:p>
          <a:p>
            <a:pPr lvl="1"/>
            <a:r>
              <a:rPr lang="es-CL" dirty="0" smtClean="0"/>
              <a:t>El tema lo propone el profesor y el alumno acepta</a:t>
            </a:r>
          </a:p>
          <a:p>
            <a:r>
              <a:rPr lang="es-CL" dirty="0" smtClean="0"/>
              <a:t>Afinidad personal</a:t>
            </a:r>
          </a:p>
          <a:p>
            <a:r>
              <a:rPr lang="es-CL" dirty="0" smtClean="0"/>
              <a:t>Disponibilidad de tiempo para guiar la memoria</a:t>
            </a:r>
          </a:p>
          <a:p>
            <a:r>
              <a:rPr lang="es-CL" dirty="0" smtClean="0"/>
              <a:t>Coincidencia de estilos de guía</a:t>
            </a:r>
          </a:p>
          <a:p>
            <a:pPr lvl="1"/>
            <a:r>
              <a:rPr lang="es-CL" dirty="0" smtClean="0"/>
              <a:t>Muy involucrado o que brinda mucha libertad</a:t>
            </a:r>
          </a:p>
        </p:txBody>
      </p:sp>
    </p:spTree>
    <p:extLst>
      <p:ext uri="{BB962C8B-B14F-4D97-AF65-F5344CB8AC3E}">
        <p14:creationId xmlns:p14="http://schemas.microsoft.com/office/powerpoint/2010/main" val="344066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Propuesta de Memoria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9C20A941-8B74-483F-99A6-CB12C39A7C78}" type="slidenum">
              <a:rPr lang="es-ES" smtClean="0"/>
              <a:pPr/>
              <a:t>6</a:t>
            </a:fld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s-CL" dirty="0" smtClean="0"/>
              <a:t>Motivación</a:t>
            </a:r>
          </a:p>
          <a:p>
            <a:r>
              <a:rPr lang="es-CL" dirty="0" smtClean="0"/>
              <a:t>(Breve) discusión sobre posibles soluciones</a:t>
            </a:r>
          </a:p>
          <a:p>
            <a:r>
              <a:rPr lang="es-CL" dirty="0" smtClean="0"/>
              <a:t>Objetivos</a:t>
            </a:r>
          </a:p>
          <a:p>
            <a:pPr lvl="1"/>
            <a:r>
              <a:rPr lang="es-CL" dirty="0" smtClean="0"/>
              <a:t>Un objetivo general</a:t>
            </a:r>
          </a:p>
          <a:p>
            <a:pPr lvl="1"/>
            <a:r>
              <a:rPr lang="es-CL" dirty="0" smtClean="0"/>
              <a:t>Una lista de objetivos específicos</a:t>
            </a:r>
          </a:p>
          <a:p>
            <a:r>
              <a:rPr lang="es-CL" dirty="0" smtClean="0"/>
              <a:t>Metodología (opcional)</a:t>
            </a:r>
          </a:p>
          <a:p>
            <a:r>
              <a:rPr lang="es-CL" dirty="0" smtClean="0"/>
              <a:t>Referencias bibliográficas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663440" y="2119313"/>
            <a:ext cx="4085024" cy="3605212"/>
          </a:xfrm>
        </p:spPr>
        <p:txBody>
          <a:bodyPr>
            <a:normAutofit fontScale="92500"/>
          </a:bodyPr>
          <a:lstStyle/>
          <a:p>
            <a:r>
              <a:rPr lang="es-CL" dirty="0" smtClean="0"/>
              <a:t>Se entrega la semana 7</a:t>
            </a:r>
          </a:p>
          <a:p>
            <a:r>
              <a:rPr lang="es-CL" dirty="0"/>
              <a:t>F</a:t>
            </a:r>
            <a:r>
              <a:rPr lang="es-CL" dirty="0" smtClean="0"/>
              <a:t>irmada por el profesor guía y por el alumno</a:t>
            </a:r>
          </a:p>
          <a:p>
            <a:r>
              <a:rPr lang="es-CL" dirty="0" smtClean="0"/>
              <a:t>Entre 5 y 10 páginas</a:t>
            </a:r>
          </a:p>
          <a:p>
            <a:endParaRPr lang="es-CL" dirty="0"/>
          </a:p>
          <a:p>
            <a:r>
              <a:rPr lang="es-CL" dirty="0" smtClean="0"/>
              <a:t>Aprobado, reprobado, observaciones</a:t>
            </a: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10 Grupo"/>
          <p:cNvGrpSpPr/>
          <p:nvPr/>
        </p:nvGrpSpPr>
        <p:grpSpPr>
          <a:xfrm>
            <a:off x="4644008" y="2708920"/>
            <a:ext cx="2808312" cy="2817604"/>
            <a:chOff x="4644008" y="2708920"/>
            <a:chExt cx="2808312" cy="281760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6 Rectángulo redondeado"/>
            <p:cNvSpPr/>
            <p:nvPr/>
          </p:nvSpPr>
          <p:spPr>
            <a:xfrm>
              <a:off x="4644008" y="2708920"/>
              <a:ext cx="2808312" cy="2448272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" name="7 CuadroTexto"/>
            <p:cNvSpPr txBox="1"/>
            <p:nvPr/>
          </p:nvSpPr>
          <p:spPr>
            <a:xfrm>
              <a:off x="5557173" y="5157192"/>
              <a:ext cx="1031051" cy="369332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s-CL" dirty="0" smtClean="0"/>
                <a:t>CC6909</a:t>
              </a:r>
              <a:endParaRPr lang="es-CL" dirty="0"/>
            </a:p>
          </p:txBody>
        </p:sp>
      </p:grpSp>
      <p:grpSp>
        <p:nvGrpSpPr>
          <p:cNvPr id="10" name="9 Grupo"/>
          <p:cNvGrpSpPr/>
          <p:nvPr/>
        </p:nvGrpSpPr>
        <p:grpSpPr>
          <a:xfrm>
            <a:off x="827584" y="2708920"/>
            <a:ext cx="3744416" cy="2817604"/>
            <a:chOff x="827584" y="2708920"/>
            <a:chExt cx="3744416" cy="281760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" name="5 Rectángulo redondeado"/>
            <p:cNvSpPr/>
            <p:nvPr/>
          </p:nvSpPr>
          <p:spPr>
            <a:xfrm>
              <a:off x="827584" y="2708920"/>
              <a:ext cx="3744416" cy="2448272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" name="8 CuadroTexto"/>
            <p:cNvSpPr txBox="1"/>
            <p:nvPr/>
          </p:nvSpPr>
          <p:spPr>
            <a:xfrm>
              <a:off x="2195736" y="5157192"/>
              <a:ext cx="1031051" cy="369332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s-CL" dirty="0" smtClean="0"/>
                <a:t>CC6908</a:t>
              </a:r>
              <a:endParaRPr lang="es-CL" dirty="0"/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Hitos del Proceso de Titulación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A941-8B74-483F-99A6-CB12C39A7C78}" type="slidenum">
              <a:rPr lang="es-ES" smtClean="0"/>
              <a:pPr/>
              <a:t>7</a:t>
            </a:fld>
            <a:endParaRPr lang="es-ES"/>
          </a:p>
        </p:txBody>
      </p:sp>
      <p:grpSp>
        <p:nvGrpSpPr>
          <p:cNvPr id="3" name="2 Grupo"/>
          <p:cNvGrpSpPr/>
          <p:nvPr/>
        </p:nvGrpSpPr>
        <p:grpSpPr>
          <a:xfrm>
            <a:off x="399737" y="2119313"/>
            <a:ext cx="8596045" cy="3603625"/>
            <a:chOff x="399737" y="2119313"/>
            <a:chExt cx="8596045" cy="360362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2" name="11 Flecha derecha"/>
            <p:cNvSpPr/>
            <p:nvPr/>
          </p:nvSpPr>
          <p:spPr>
            <a:xfrm>
              <a:off x="1040869" y="2119313"/>
              <a:ext cx="7313780" cy="3603625"/>
            </a:xfrm>
            <a:prstGeom prst="rightArrow">
              <a:avLst/>
            </a:prstGeom>
            <a:solidFill>
              <a:srgbClr val="C1D6FF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12 Forma libre"/>
            <p:cNvSpPr/>
            <p:nvPr/>
          </p:nvSpPr>
          <p:spPr>
            <a:xfrm>
              <a:off x="399737" y="3200400"/>
              <a:ext cx="937750" cy="1441450"/>
            </a:xfrm>
            <a:custGeom>
              <a:avLst/>
              <a:gdLst>
                <a:gd name="connsiteX0" fmla="*/ 0 w 937750"/>
                <a:gd name="connsiteY0" fmla="*/ 156295 h 1441450"/>
                <a:gd name="connsiteX1" fmla="*/ 156295 w 937750"/>
                <a:gd name="connsiteY1" fmla="*/ 0 h 1441450"/>
                <a:gd name="connsiteX2" fmla="*/ 781455 w 937750"/>
                <a:gd name="connsiteY2" fmla="*/ 0 h 1441450"/>
                <a:gd name="connsiteX3" fmla="*/ 937750 w 937750"/>
                <a:gd name="connsiteY3" fmla="*/ 156295 h 1441450"/>
                <a:gd name="connsiteX4" fmla="*/ 937750 w 937750"/>
                <a:gd name="connsiteY4" fmla="*/ 1285155 h 1441450"/>
                <a:gd name="connsiteX5" fmla="*/ 781455 w 937750"/>
                <a:gd name="connsiteY5" fmla="*/ 1441450 h 1441450"/>
                <a:gd name="connsiteX6" fmla="*/ 156295 w 937750"/>
                <a:gd name="connsiteY6" fmla="*/ 1441450 h 1441450"/>
                <a:gd name="connsiteX7" fmla="*/ 0 w 937750"/>
                <a:gd name="connsiteY7" fmla="*/ 1285155 h 1441450"/>
                <a:gd name="connsiteX8" fmla="*/ 0 w 937750"/>
                <a:gd name="connsiteY8" fmla="*/ 156295 h 144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7750" h="1441450">
                  <a:moveTo>
                    <a:pt x="0" y="156295"/>
                  </a:moveTo>
                  <a:cubicBezTo>
                    <a:pt x="0" y="69976"/>
                    <a:pt x="69976" y="0"/>
                    <a:pt x="156295" y="0"/>
                  </a:cubicBezTo>
                  <a:lnTo>
                    <a:pt x="781455" y="0"/>
                  </a:lnTo>
                  <a:cubicBezTo>
                    <a:pt x="867774" y="0"/>
                    <a:pt x="937750" y="69976"/>
                    <a:pt x="937750" y="156295"/>
                  </a:cubicBezTo>
                  <a:lnTo>
                    <a:pt x="937750" y="1285155"/>
                  </a:lnTo>
                  <a:cubicBezTo>
                    <a:pt x="937750" y="1371474"/>
                    <a:pt x="867774" y="1441450"/>
                    <a:pt x="781455" y="1441450"/>
                  </a:cubicBezTo>
                  <a:lnTo>
                    <a:pt x="156295" y="1441450"/>
                  </a:lnTo>
                  <a:cubicBezTo>
                    <a:pt x="69976" y="1441450"/>
                    <a:pt x="0" y="1371474"/>
                    <a:pt x="0" y="1285155"/>
                  </a:cubicBezTo>
                  <a:lnTo>
                    <a:pt x="0" y="156295"/>
                  </a:lnTo>
                  <a:close/>
                </a:path>
              </a:pathLst>
            </a:custGeom>
            <a:solidFill>
              <a:srgbClr val="EA5036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57" tIns="76257" rIns="76257" bIns="76257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L" sz="800" kern="1200" dirty="0" smtClean="0">
                  <a:solidFill>
                    <a:schemeClr val="tx1"/>
                  </a:solidFill>
                </a:rPr>
                <a:t>Propuesta de tema de memoria</a:t>
              </a:r>
              <a:endParaRPr lang="es-CL" sz="800" kern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13 Forma libre"/>
            <p:cNvSpPr/>
            <p:nvPr/>
          </p:nvSpPr>
          <p:spPr>
            <a:xfrm>
              <a:off x="1493779" y="3200400"/>
              <a:ext cx="937750" cy="1441450"/>
            </a:xfrm>
            <a:custGeom>
              <a:avLst/>
              <a:gdLst>
                <a:gd name="connsiteX0" fmla="*/ 0 w 937750"/>
                <a:gd name="connsiteY0" fmla="*/ 156295 h 1441450"/>
                <a:gd name="connsiteX1" fmla="*/ 156295 w 937750"/>
                <a:gd name="connsiteY1" fmla="*/ 0 h 1441450"/>
                <a:gd name="connsiteX2" fmla="*/ 781455 w 937750"/>
                <a:gd name="connsiteY2" fmla="*/ 0 h 1441450"/>
                <a:gd name="connsiteX3" fmla="*/ 937750 w 937750"/>
                <a:gd name="connsiteY3" fmla="*/ 156295 h 1441450"/>
                <a:gd name="connsiteX4" fmla="*/ 937750 w 937750"/>
                <a:gd name="connsiteY4" fmla="*/ 1285155 h 1441450"/>
                <a:gd name="connsiteX5" fmla="*/ 781455 w 937750"/>
                <a:gd name="connsiteY5" fmla="*/ 1441450 h 1441450"/>
                <a:gd name="connsiteX6" fmla="*/ 156295 w 937750"/>
                <a:gd name="connsiteY6" fmla="*/ 1441450 h 1441450"/>
                <a:gd name="connsiteX7" fmla="*/ 0 w 937750"/>
                <a:gd name="connsiteY7" fmla="*/ 1285155 h 1441450"/>
                <a:gd name="connsiteX8" fmla="*/ 0 w 937750"/>
                <a:gd name="connsiteY8" fmla="*/ 156295 h 144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7750" h="1441450">
                  <a:moveTo>
                    <a:pt x="0" y="156295"/>
                  </a:moveTo>
                  <a:cubicBezTo>
                    <a:pt x="0" y="69976"/>
                    <a:pt x="69976" y="0"/>
                    <a:pt x="156295" y="0"/>
                  </a:cubicBezTo>
                  <a:lnTo>
                    <a:pt x="781455" y="0"/>
                  </a:lnTo>
                  <a:cubicBezTo>
                    <a:pt x="867774" y="0"/>
                    <a:pt x="937750" y="69976"/>
                    <a:pt x="937750" y="156295"/>
                  </a:cubicBezTo>
                  <a:lnTo>
                    <a:pt x="937750" y="1285155"/>
                  </a:lnTo>
                  <a:cubicBezTo>
                    <a:pt x="937750" y="1371474"/>
                    <a:pt x="867774" y="1441450"/>
                    <a:pt x="781455" y="1441450"/>
                  </a:cubicBezTo>
                  <a:lnTo>
                    <a:pt x="156295" y="1441450"/>
                  </a:lnTo>
                  <a:cubicBezTo>
                    <a:pt x="69976" y="1441450"/>
                    <a:pt x="0" y="1371474"/>
                    <a:pt x="0" y="1285155"/>
                  </a:cubicBezTo>
                  <a:lnTo>
                    <a:pt x="0" y="156295"/>
                  </a:lnTo>
                  <a:close/>
                </a:path>
              </a:pathLst>
            </a:custGeom>
            <a:solidFill>
              <a:srgbClr val="EA5036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57" tIns="76257" rIns="76257" bIns="76257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L" sz="800" kern="1200" dirty="0" smtClean="0">
                  <a:solidFill>
                    <a:schemeClr val="tx1"/>
                  </a:solidFill>
                </a:rPr>
                <a:t>Aprobación-Observaciones-Reprobación</a:t>
              </a:r>
              <a:endParaRPr lang="es-CL" sz="800" kern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14 Forma libre"/>
            <p:cNvSpPr/>
            <p:nvPr/>
          </p:nvSpPr>
          <p:spPr>
            <a:xfrm>
              <a:off x="2587821" y="3200400"/>
              <a:ext cx="937750" cy="1441450"/>
            </a:xfrm>
            <a:custGeom>
              <a:avLst/>
              <a:gdLst>
                <a:gd name="connsiteX0" fmla="*/ 0 w 937750"/>
                <a:gd name="connsiteY0" fmla="*/ 156295 h 1441450"/>
                <a:gd name="connsiteX1" fmla="*/ 156295 w 937750"/>
                <a:gd name="connsiteY1" fmla="*/ 0 h 1441450"/>
                <a:gd name="connsiteX2" fmla="*/ 781455 w 937750"/>
                <a:gd name="connsiteY2" fmla="*/ 0 h 1441450"/>
                <a:gd name="connsiteX3" fmla="*/ 937750 w 937750"/>
                <a:gd name="connsiteY3" fmla="*/ 156295 h 1441450"/>
                <a:gd name="connsiteX4" fmla="*/ 937750 w 937750"/>
                <a:gd name="connsiteY4" fmla="*/ 1285155 h 1441450"/>
                <a:gd name="connsiteX5" fmla="*/ 781455 w 937750"/>
                <a:gd name="connsiteY5" fmla="*/ 1441450 h 1441450"/>
                <a:gd name="connsiteX6" fmla="*/ 156295 w 937750"/>
                <a:gd name="connsiteY6" fmla="*/ 1441450 h 1441450"/>
                <a:gd name="connsiteX7" fmla="*/ 0 w 937750"/>
                <a:gd name="connsiteY7" fmla="*/ 1285155 h 1441450"/>
                <a:gd name="connsiteX8" fmla="*/ 0 w 937750"/>
                <a:gd name="connsiteY8" fmla="*/ 156295 h 144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7750" h="1441450">
                  <a:moveTo>
                    <a:pt x="0" y="156295"/>
                  </a:moveTo>
                  <a:cubicBezTo>
                    <a:pt x="0" y="69976"/>
                    <a:pt x="69976" y="0"/>
                    <a:pt x="156295" y="0"/>
                  </a:cubicBezTo>
                  <a:lnTo>
                    <a:pt x="781455" y="0"/>
                  </a:lnTo>
                  <a:cubicBezTo>
                    <a:pt x="867774" y="0"/>
                    <a:pt x="937750" y="69976"/>
                    <a:pt x="937750" y="156295"/>
                  </a:cubicBezTo>
                  <a:lnTo>
                    <a:pt x="937750" y="1285155"/>
                  </a:lnTo>
                  <a:cubicBezTo>
                    <a:pt x="937750" y="1371474"/>
                    <a:pt x="867774" y="1441450"/>
                    <a:pt x="781455" y="1441450"/>
                  </a:cubicBezTo>
                  <a:lnTo>
                    <a:pt x="156295" y="1441450"/>
                  </a:lnTo>
                  <a:cubicBezTo>
                    <a:pt x="69976" y="1441450"/>
                    <a:pt x="0" y="1371474"/>
                    <a:pt x="0" y="1285155"/>
                  </a:cubicBezTo>
                  <a:lnTo>
                    <a:pt x="0" y="156295"/>
                  </a:lnTo>
                  <a:close/>
                </a:path>
              </a:pathLst>
            </a:custGeom>
            <a:solidFill>
              <a:srgbClr val="EA5036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57" tIns="76257" rIns="76257" bIns="76257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L" sz="800" kern="1200" dirty="0" smtClean="0">
                  <a:solidFill>
                    <a:schemeClr val="tx1"/>
                  </a:solidFill>
                </a:rPr>
                <a:t>Informe final del CC6908</a:t>
              </a:r>
              <a:endParaRPr lang="es-CL" sz="800" kern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15 Forma libre"/>
            <p:cNvSpPr/>
            <p:nvPr/>
          </p:nvSpPr>
          <p:spPr>
            <a:xfrm>
              <a:off x="3681863" y="3200400"/>
              <a:ext cx="937750" cy="1441450"/>
            </a:xfrm>
            <a:custGeom>
              <a:avLst/>
              <a:gdLst>
                <a:gd name="connsiteX0" fmla="*/ 0 w 937750"/>
                <a:gd name="connsiteY0" fmla="*/ 156295 h 1441450"/>
                <a:gd name="connsiteX1" fmla="*/ 156295 w 937750"/>
                <a:gd name="connsiteY1" fmla="*/ 0 h 1441450"/>
                <a:gd name="connsiteX2" fmla="*/ 781455 w 937750"/>
                <a:gd name="connsiteY2" fmla="*/ 0 h 1441450"/>
                <a:gd name="connsiteX3" fmla="*/ 937750 w 937750"/>
                <a:gd name="connsiteY3" fmla="*/ 156295 h 1441450"/>
                <a:gd name="connsiteX4" fmla="*/ 937750 w 937750"/>
                <a:gd name="connsiteY4" fmla="*/ 1285155 h 1441450"/>
                <a:gd name="connsiteX5" fmla="*/ 781455 w 937750"/>
                <a:gd name="connsiteY5" fmla="*/ 1441450 h 1441450"/>
                <a:gd name="connsiteX6" fmla="*/ 156295 w 937750"/>
                <a:gd name="connsiteY6" fmla="*/ 1441450 h 1441450"/>
                <a:gd name="connsiteX7" fmla="*/ 0 w 937750"/>
                <a:gd name="connsiteY7" fmla="*/ 1285155 h 1441450"/>
                <a:gd name="connsiteX8" fmla="*/ 0 w 937750"/>
                <a:gd name="connsiteY8" fmla="*/ 156295 h 144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7750" h="1441450">
                  <a:moveTo>
                    <a:pt x="0" y="156295"/>
                  </a:moveTo>
                  <a:cubicBezTo>
                    <a:pt x="0" y="69976"/>
                    <a:pt x="69976" y="0"/>
                    <a:pt x="156295" y="0"/>
                  </a:cubicBezTo>
                  <a:lnTo>
                    <a:pt x="781455" y="0"/>
                  </a:lnTo>
                  <a:cubicBezTo>
                    <a:pt x="867774" y="0"/>
                    <a:pt x="937750" y="69976"/>
                    <a:pt x="937750" y="156295"/>
                  </a:cubicBezTo>
                  <a:lnTo>
                    <a:pt x="937750" y="1285155"/>
                  </a:lnTo>
                  <a:cubicBezTo>
                    <a:pt x="937750" y="1371474"/>
                    <a:pt x="867774" y="1441450"/>
                    <a:pt x="781455" y="1441450"/>
                  </a:cubicBezTo>
                  <a:lnTo>
                    <a:pt x="156295" y="1441450"/>
                  </a:lnTo>
                  <a:cubicBezTo>
                    <a:pt x="69976" y="1441450"/>
                    <a:pt x="0" y="1371474"/>
                    <a:pt x="0" y="1285155"/>
                  </a:cubicBezTo>
                  <a:lnTo>
                    <a:pt x="0" y="156295"/>
                  </a:lnTo>
                  <a:close/>
                </a:path>
              </a:pathLst>
            </a:custGeom>
            <a:solidFill>
              <a:srgbClr val="EA5036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57" tIns="76257" rIns="76257" bIns="76257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L" sz="800" kern="1200" dirty="0" smtClean="0">
                  <a:solidFill>
                    <a:schemeClr val="tx1"/>
                  </a:solidFill>
                </a:rPr>
                <a:t>Aprobación-Reprobación</a:t>
              </a:r>
              <a:endParaRPr lang="es-CL" sz="800" kern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16 Forma libre"/>
            <p:cNvSpPr/>
            <p:nvPr/>
          </p:nvSpPr>
          <p:spPr>
            <a:xfrm>
              <a:off x="4775905" y="3200400"/>
              <a:ext cx="937750" cy="1441450"/>
            </a:xfrm>
            <a:custGeom>
              <a:avLst/>
              <a:gdLst>
                <a:gd name="connsiteX0" fmla="*/ 0 w 937750"/>
                <a:gd name="connsiteY0" fmla="*/ 156295 h 1441450"/>
                <a:gd name="connsiteX1" fmla="*/ 156295 w 937750"/>
                <a:gd name="connsiteY1" fmla="*/ 0 h 1441450"/>
                <a:gd name="connsiteX2" fmla="*/ 781455 w 937750"/>
                <a:gd name="connsiteY2" fmla="*/ 0 h 1441450"/>
                <a:gd name="connsiteX3" fmla="*/ 937750 w 937750"/>
                <a:gd name="connsiteY3" fmla="*/ 156295 h 1441450"/>
                <a:gd name="connsiteX4" fmla="*/ 937750 w 937750"/>
                <a:gd name="connsiteY4" fmla="*/ 1285155 h 1441450"/>
                <a:gd name="connsiteX5" fmla="*/ 781455 w 937750"/>
                <a:gd name="connsiteY5" fmla="*/ 1441450 h 1441450"/>
                <a:gd name="connsiteX6" fmla="*/ 156295 w 937750"/>
                <a:gd name="connsiteY6" fmla="*/ 1441450 h 1441450"/>
                <a:gd name="connsiteX7" fmla="*/ 0 w 937750"/>
                <a:gd name="connsiteY7" fmla="*/ 1285155 h 1441450"/>
                <a:gd name="connsiteX8" fmla="*/ 0 w 937750"/>
                <a:gd name="connsiteY8" fmla="*/ 156295 h 144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7750" h="1441450">
                  <a:moveTo>
                    <a:pt x="0" y="156295"/>
                  </a:moveTo>
                  <a:cubicBezTo>
                    <a:pt x="0" y="69976"/>
                    <a:pt x="69976" y="0"/>
                    <a:pt x="156295" y="0"/>
                  </a:cubicBezTo>
                  <a:lnTo>
                    <a:pt x="781455" y="0"/>
                  </a:lnTo>
                  <a:cubicBezTo>
                    <a:pt x="867774" y="0"/>
                    <a:pt x="937750" y="69976"/>
                    <a:pt x="937750" y="156295"/>
                  </a:cubicBezTo>
                  <a:lnTo>
                    <a:pt x="937750" y="1285155"/>
                  </a:lnTo>
                  <a:cubicBezTo>
                    <a:pt x="937750" y="1371474"/>
                    <a:pt x="867774" y="1441450"/>
                    <a:pt x="781455" y="1441450"/>
                  </a:cubicBezTo>
                  <a:lnTo>
                    <a:pt x="156295" y="1441450"/>
                  </a:lnTo>
                  <a:cubicBezTo>
                    <a:pt x="69976" y="1441450"/>
                    <a:pt x="0" y="1371474"/>
                    <a:pt x="0" y="1285155"/>
                  </a:cubicBezTo>
                  <a:lnTo>
                    <a:pt x="0" y="156295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57" tIns="76257" rIns="76257" bIns="76257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L" sz="800" kern="1200" dirty="0" smtClean="0">
                  <a:solidFill>
                    <a:schemeClr val="tx1"/>
                  </a:solidFill>
                </a:rPr>
                <a:t>Desarrollo de la memoria</a:t>
              </a:r>
              <a:endParaRPr lang="es-CL" sz="800" kern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17 Forma libre"/>
            <p:cNvSpPr/>
            <p:nvPr/>
          </p:nvSpPr>
          <p:spPr>
            <a:xfrm>
              <a:off x="5869947" y="3200400"/>
              <a:ext cx="937750" cy="1441450"/>
            </a:xfrm>
            <a:custGeom>
              <a:avLst/>
              <a:gdLst>
                <a:gd name="connsiteX0" fmla="*/ 0 w 937750"/>
                <a:gd name="connsiteY0" fmla="*/ 156295 h 1441450"/>
                <a:gd name="connsiteX1" fmla="*/ 156295 w 937750"/>
                <a:gd name="connsiteY1" fmla="*/ 0 h 1441450"/>
                <a:gd name="connsiteX2" fmla="*/ 781455 w 937750"/>
                <a:gd name="connsiteY2" fmla="*/ 0 h 1441450"/>
                <a:gd name="connsiteX3" fmla="*/ 937750 w 937750"/>
                <a:gd name="connsiteY3" fmla="*/ 156295 h 1441450"/>
                <a:gd name="connsiteX4" fmla="*/ 937750 w 937750"/>
                <a:gd name="connsiteY4" fmla="*/ 1285155 h 1441450"/>
                <a:gd name="connsiteX5" fmla="*/ 781455 w 937750"/>
                <a:gd name="connsiteY5" fmla="*/ 1441450 h 1441450"/>
                <a:gd name="connsiteX6" fmla="*/ 156295 w 937750"/>
                <a:gd name="connsiteY6" fmla="*/ 1441450 h 1441450"/>
                <a:gd name="connsiteX7" fmla="*/ 0 w 937750"/>
                <a:gd name="connsiteY7" fmla="*/ 1285155 h 1441450"/>
                <a:gd name="connsiteX8" fmla="*/ 0 w 937750"/>
                <a:gd name="connsiteY8" fmla="*/ 156295 h 144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7750" h="1441450">
                  <a:moveTo>
                    <a:pt x="0" y="156295"/>
                  </a:moveTo>
                  <a:cubicBezTo>
                    <a:pt x="0" y="69976"/>
                    <a:pt x="69976" y="0"/>
                    <a:pt x="156295" y="0"/>
                  </a:cubicBezTo>
                  <a:lnTo>
                    <a:pt x="781455" y="0"/>
                  </a:lnTo>
                  <a:cubicBezTo>
                    <a:pt x="867774" y="0"/>
                    <a:pt x="937750" y="69976"/>
                    <a:pt x="937750" y="156295"/>
                  </a:cubicBezTo>
                  <a:lnTo>
                    <a:pt x="937750" y="1285155"/>
                  </a:lnTo>
                  <a:cubicBezTo>
                    <a:pt x="937750" y="1371474"/>
                    <a:pt x="867774" y="1441450"/>
                    <a:pt x="781455" y="1441450"/>
                  </a:cubicBezTo>
                  <a:lnTo>
                    <a:pt x="156295" y="1441450"/>
                  </a:lnTo>
                  <a:cubicBezTo>
                    <a:pt x="69976" y="1441450"/>
                    <a:pt x="0" y="1371474"/>
                    <a:pt x="0" y="1285155"/>
                  </a:cubicBezTo>
                  <a:lnTo>
                    <a:pt x="0" y="156295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57" tIns="76257" rIns="76257" bIns="76257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L" sz="800" kern="1200" dirty="0" smtClean="0">
                  <a:solidFill>
                    <a:schemeClr val="tx1"/>
                  </a:solidFill>
                </a:rPr>
                <a:t>Entrega del informe final de memoria</a:t>
              </a:r>
              <a:endParaRPr lang="es-CL" sz="800" kern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18 Forma libre"/>
            <p:cNvSpPr/>
            <p:nvPr/>
          </p:nvSpPr>
          <p:spPr>
            <a:xfrm>
              <a:off x="6963990" y="3200400"/>
              <a:ext cx="937750" cy="1441450"/>
            </a:xfrm>
            <a:custGeom>
              <a:avLst/>
              <a:gdLst>
                <a:gd name="connsiteX0" fmla="*/ 0 w 937750"/>
                <a:gd name="connsiteY0" fmla="*/ 156295 h 1441450"/>
                <a:gd name="connsiteX1" fmla="*/ 156295 w 937750"/>
                <a:gd name="connsiteY1" fmla="*/ 0 h 1441450"/>
                <a:gd name="connsiteX2" fmla="*/ 781455 w 937750"/>
                <a:gd name="connsiteY2" fmla="*/ 0 h 1441450"/>
                <a:gd name="connsiteX3" fmla="*/ 937750 w 937750"/>
                <a:gd name="connsiteY3" fmla="*/ 156295 h 1441450"/>
                <a:gd name="connsiteX4" fmla="*/ 937750 w 937750"/>
                <a:gd name="connsiteY4" fmla="*/ 1285155 h 1441450"/>
                <a:gd name="connsiteX5" fmla="*/ 781455 w 937750"/>
                <a:gd name="connsiteY5" fmla="*/ 1441450 h 1441450"/>
                <a:gd name="connsiteX6" fmla="*/ 156295 w 937750"/>
                <a:gd name="connsiteY6" fmla="*/ 1441450 h 1441450"/>
                <a:gd name="connsiteX7" fmla="*/ 0 w 937750"/>
                <a:gd name="connsiteY7" fmla="*/ 1285155 h 1441450"/>
                <a:gd name="connsiteX8" fmla="*/ 0 w 937750"/>
                <a:gd name="connsiteY8" fmla="*/ 156295 h 144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7750" h="1441450">
                  <a:moveTo>
                    <a:pt x="0" y="156295"/>
                  </a:moveTo>
                  <a:cubicBezTo>
                    <a:pt x="0" y="69976"/>
                    <a:pt x="69976" y="0"/>
                    <a:pt x="156295" y="0"/>
                  </a:cubicBezTo>
                  <a:lnTo>
                    <a:pt x="781455" y="0"/>
                  </a:lnTo>
                  <a:cubicBezTo>
                    <a:pt x="867774" y="0"/>
                    <a:pt x="937750" y="69976"/>
                    <a:pt x="937750" y="156295"/>
                  </a:cubicBezTo>
                  <a:lnTo>
                    <a:pt x="937750" y="1285155"/>
                  </a:lnTo>
                  <a:cubicBezTo>
                    <a:pt x="937750" y="1371474"/>
                    <a:pt x="867774" y="1441450"/>
                    <a:pt x="781455" y="1441450"/>
                  </a:cubicBezTo>
                  <a:lnTo>
                    <a:pt x="156295" y="1441450"/>
                  </a:lnTo>
                  <a:cubicBezTo>
                    <a:pt x="69976" y="1441450"/>
                    <a:pt x="0" y="1371474"/>
                    <a:pt x="0" y="1285155"/>
                  </a:cubicBezTo>
                  <a:lnTo>
                    <a:pt x="0" y="156295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57" tIns="76257" rIns="76257" bIns="76257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L" sz="800" kern="1200" dirty="0" smtClean="0">
                  <a:solidFill>
                    <a:schemeClr val="tx1"/>
                  </a:solidFill>
                </a:rPr>
                <a:t>Evaluación: Nota</a:t>
              </a:r>
              <a:endParaRPr lang="es-CL" sz="800" kern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19 Forma libre"/>
            <p:cNvSpPr/>
            <p:nvPr/>
          </p:nvSpPr>
          <p:spPr>
            <a:xfrm>
              <a:off x="8058032" y="3200400"/>
              <a:ext cx="937750" cy="1441450"/>
            </a:xfrm>
            <a:custGeom>
              <a:avLst/>
              <a:gdLst>
                <a:gd name="connsiteX0" fmla="*/ 0 w 937750"/>
                <a:gd name="connsiteY0" fmla="*/ 156295 h 1441450"/>
                <a:gd name="connsiteX1" fmla="*/ 156295 w 937750"/>
                <a:gd name="connsiteY1" fmla="*/ 0 h 1441450"/>
                <a:gd name="connsiteX2" fmla="*/ 781455 w 937750"/>
                <a:gd name="connsiteY2" fmla="*/ 0 h 1441450"/>
                <a:gd name="connsiteX3" fmla="*/ 937750 w 937750"/>
                <a:gd name="connsiteY3" fmla="*/ 156295 h 1441450"/>
                <a:gd name="connsiteX4" fmla="*/ 937750 w 937750"/>
                <a:gd name="connsiteY4" fmla="*/ 1285155 h 1441450"/>
                <a:gd name="connsiteX5" fmla="*/ 781455 w 937750"/>
                <a:gd name="connsiteY5" fmla="*/ 1441450 h 1441450"/>
                <a:gd name="connsiteX6" fmla="*/ 156295 w 937750"/>
                <a:gd name="connsiteY6" fmla="*/ 1441450 h 1441450"/>
                <a:gd name="connsiteX7" fmla="*/ 0 w 937750"/>
                <a:gd name="connsiteY7" fmla="*/ 1285155 h 1441450"/>
                <a:gd name="connsiteX8" fmla="*/ 0 w 937750"/>
                <a:gd name="connsiteY8" fmla="*/ 156295 h 144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7750" h="1441450">
                  <a:moveTo>
                    <a:pt x="0" y="156295"/>
                  </a:moveTo>
                  <a:cubicBezTo>
                    <a:pt x="0" y="69976"/>
                    <a:pt x="69976" y="0"/>
                    <a:pt x="156295" y="0"/>
                  </a:cubicBezTo>
                  <a:lnTo>
                    <a:pt x="781455" y="0"/>
                  </a:lnTo>
                  <a:cubicBezTo>
                    <a:pt x="867774" y="0"/>
                    <a:pt x="937750" y="69976"/>
                    <a:pt x="937750" y="156295"/>
                  </a:cubicBezTo>
                  <a:lnTo>
                    <a:pt x="937750" y="1285155"/>
                  </a:lnTo>
                  <a:cubicBezTo>
                    <a:pt x="937750" y="1371474"/>
                    <a:pt x="867774" y="1441450"/>
                    <a:pt x="781455" y="1441450"/>
                  </a:cubicBezTo>
                  <a:lnTo>
                    <a:pt x="156295" y="1441450"/>
                  </a:lnTo>
                  <a:cubicBezTo>
                    <a:pt x="69976" y="1441450"/>
                    <a:pt x="0" y="1371474"/>
                    <a:pt x="0" y="1285155"/>
                  </a:cubicBezTo>
                  <a:lnTo>
                    <a:pt x="0" y="156295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57" tIns="76257" rIns="76257" bIns="76257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L" sz="800" kern="1200" dirty="0" smtClean="0"/>
                <a:t>Examen de grado</a:t>
              </a:r>
              <a:endParaRPr lang="es-CL" sz="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1877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12 Grupo"/>
          <p:cNvGrpSpPr/>
          <p:nvPr/>
        </p:nvGrpSpPr>
        <p:grpSpPr>
          <a:xfrm>
            <a:off x="3779912" y="2852936"/>
            <a:ext cx="4968552" cy="2304256"/>
            <a:chOff x="3707904" y="2852936"/>
            <a:chExt cx="5112568" cy="23042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9" name="8 Rectángulo redondeado"/>
            <p:cNvSpPr/>
            <p:nvPr/>
          </p:nvSpPr>
          <p:spPr>
            <a:xfrm>
              <a:off x="3707904" y="2852936"/>
              <a:ext cx="5112568" cy="1656184"/>
            </a:xfrm>
            <a:prstGeom prst="roundRect">
              <a:avLst/>
            </a:prstGeom>
            <a:solidFill>
              <a:srgbClr val="FFCCCC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" name="10 CuadroTexto"/>
            <p:cNvSpPr txBox="1"/>
            <p:nvPr/>
          </p:nvSpPr>
          <p:spPr>
            <a:xfrm>
              <a:off x="5541362" y="4787860"/>
              <a:ext cx="1445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 smtClean="0"/>
                <a:t>TENTATIVO</a:t>
              </a:r>
              <a:endParaRPr lang="es-CL" dirty="0"/>
            </a:p>
          </p:txBody>
        </p:sp>
      </p:grpSp>
      <p:grpSp>
        <p:nvGrpSpPr>
          <p:cNvPr id="12" name="11 Grupo"/>
          <p:cNvGrpSpPr/>
          <p:nvPr/>
        </p:nvGrpSpPr>
        <p:grpSpPr>
          <a:xfrm>
            <a:off x="395536" y="2852936"/>
            <a:ext cx="3384376" cy="2304256"/>
            <a:chOff x="323528" y="2852936"/>
            <a:chExt cx="3384376" cy="23042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" name="7 Rectángulo redondeado"/>
            <p:cNvSpPr/>
            <p:nvPr/>
          </p:nvSpPr>
          <p:spPr>
            <a:xfrm>
              <a:off x="323528" y="2852936"/>
              <a:ext cx="3384376" cy="16561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" name="9 CuadroTexto"/>
            <p:cNvSpPr txBox="1"/>
            <p:nvPr/>
          </p:nvSpPr>
          <p:spPr>
            <a:xfrm>
              <a:off x="1673315" y="4787860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 smtClean="0"/>
                <a:t>FIJO</a:t>
              </a:r>
              <a:endParaRPr lang="es-CL" dirty="0"/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Cronograma Otoño 2016</a:t>
            </a:r>
            <a:endParaRPr lang="es-CL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A941-8B74-483F-99A6-CB12C39A7C78}" type="slidenum">
              <a:rPr lang="es-ES" smtClean="0"/>
              <a:pPr/>
              <a:t>8</a:t>
            </a:fld>
            <a:endParaRPr lang="es-ES"/>
          </a:p>
        </p:txBody>
      </p:sp>
      <p:graphicFrame>
        <p:nvGraphicFramePr>
          <p:cNvPr id="7" name="6 Marcador de contenido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307755776"/>
              </p:ext>
            </p:extLst>
          </p:nvPr>
        </p:nvGraphicFramePr>
        <p:xfrm>
          <a:off x="688032" y="1447800"/>
          <a:ext cx="77724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79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Propuesta de tema de memoria</a:t>
            </a:r>
            <a:endParaRPr lang="es-CL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A941-8B74-483F-99A6-CB12C39A7C78}" type="slidenum">
              <a:rPr lang="es-ES" smtClean="0"/>
              <a:pPr/>
              <a:t>9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3566138" y="1412776"/>
            <a:ext cx="1260140" cy="576064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300" dirty="0" smtClean="0"/>
              <a:t>Inscribir CC6908</a:t>
            </a:r>
            <a:endParaRPr lang="es-CL" sz="1300" dirty="0"/>
          </a:p>
        </p:txBody>
      </p:sp>
      <p:grpSp>
        <p:nvGrpSpPr>
          <p:cNvPr id="10" name="9 Grupo"/>
          <p:cNvGrpSpPr/>
          <p:nvPr/>
        </p:nvGrpSpPr>
        <p:grpSpPr>
          <a:xfrm>
            <a:off x="2752298" y="2417822"/>
            <a:ext cx="2887821" cy="590135"/>
            <a:chOff x="2771800" y="3137902"/>
            <a:chExt cx="3960440" cy="958969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8" name="7 Rectángulo"/>
            <p:cNvSpPr/>
            <p:nvPr/>
          </p:nvSpPr>
          <p:spPr>
            <a:xfrm>
              <a:off x="5004048" y="3137902"/>
              <a:ext cx="1728192" cy="936104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300" dirty="0" smtClean="0"/>
                <a:t>Seleccionar profesor guía</a:t>
              </a:r>
              <a:endParaRPr lang="es-CL" sz="1300" dirty="0"/>
            </a:p>
          </p:txBody>
        </p:sp>
        <p:sp>
          <p:nvSpPr>
            <p:cNvPr id="9" name="8 Rectángulo"/>
            <p:cNvSpPr/>
            <p:nvPr/>
          </p:nvSpPr>
          <p:spPr>
            <a:xfrm>
              <a:off x="2771800" y="3160767"/>
              <a:ext cx="1728192" cy="936104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300" dirty="0" smtClean="0"/>
                <a:t>Seleccionar tema de memoria</a:t>
              </a:r>
              <a:endParaRPr lang="es-CL" sz="1300" dirty="0"/>
            </a:p>
          </p:txBody>
        </p:sp>
      </p:grpSp>
      <p:cxnSp>
        <p:nvCxnSpPr>
          <p:cNvPr id="12" name="11 Conector recto"/>
          <p:cNvCxnSpPr/>
          <p:nvPr/>
        </p:nvCxnSpPr>
        <p:spPr>
          <a:xfrm>
            <a:off x="2699792" y="2204864"/>
            <a:ext cx="299283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2699792" y="3284984"/>
            <a:ext cx="299283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Rectángulo"/>
          <p:cNvSpPr/>
          <p:nvPr/>
        </p:nvSpPr>
        <p:spPr>
          <a:xfrm>
            <a:off x="3566138" y="3578421"/>
            <a:ext cx="1260140" cy="576064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300" dirty="0" smtClean="0"/>
              <a:t>Escribir propuesta</a:t>
            </a:r>
            <a:endParaRPr lang="es-CL" sz="1300" dirty="0"/>
          </a:p>
        </p:txBody>
      </p:sp>
      <p:sp>
        <p:nvSpPr>
          <p:cNvPr id="17" name="16 Rombo"/>
          <p:cNvSpPr/>
          <p:nvPr/>
        </p:nvSpPr>
        <p:spPr>
          <a:xfrm>
            <a:off x="3720280" y="4509120"/>
            <a:ext cx="951856" cy="864096"/>
          </a:xfrm>
          <a:prstGeom prst="diamon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600" dirty="0">
              <a:solidFill>
                <a:schemeClr val="tx1"/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3794716" y="4757082"/>
            <a:ext cx="802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000" dirty="0"/>
              <a:t>Profesor </a:t>
            </a:r>
            <a:r>
              <a:rPr lang="es-CL" sz="1000" dirty="0" smtClean="0"/>
              <a:t>aprueba</a:t>
            </a:r>
            <a:endParaRPr lang="es-CL" sz="1000" dirty="0"/>
          </a:p>
        </p:txBody>
      </p:sp>
      <p:sp>
        <p:nvSpPr>
          <p:cNvPr id="19" name="18 Rectángulo"/>
          <p:cNvSpPr/>
          <p:nvPr/>
        </p:nvSpPr>
        <p:spPr>
          <a:xfrm>
            <a:off x="5148064" y="4653136"/>
            <a:ext cx="1260140" cy="576064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300" dirty="0" smtClean="0"/>
              <a:t>Entregar propuesta</a:t>
            </a:r>
            <a:endParaRPr lang="es-CL" sz="1300" dirty="0"/>
          </a:p>
        </p:txBody>
      </p:sp>
      <p:sp>
        <p:nvSpPr>
          <p:cNvPr id="20" name="19 Rombo"/>
          <p:cNvSpPr/>
          <p:nvPr/>
        </p:nvSpPr>
        <p:spPr>
          <a:xfrm>
            <a:off x="5302206" y="5445224"/>
            <a:ext cx="951856" cy="864096"/>
          </a:xfrm>
          <a:prstGeom prst="diamon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600" dirty="0">
              <a:solidFill>
                <a:schemeClr val="tx1"/>
              </a:solidFill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5376642" y="5676200"/>
            <a:ext cx="802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000" dirty="0" smtClean="0"/>
              <a:t>Propuesta aprobada</a:t>
            </a:r>
            <a:endParaRPr lang="es-CL" sz="1000" dirty="0"/>
          </a:p>
        </p:txBody>
      </p:sp>
      <p:cxnSp>
        <p:nvCxnSpPr>
          <p:cNvPr id="24" name="23 Conector recto de flecha"/>
          <p:cNvCxnSpPr>
            <a:stCxn id="7" idx="2"/>
          </p:cNvCxnSpPr>
          <p:nvPr/>
        </p:nvCxnSpPr>
        <p:spPr>
          <a:xfrm>
            <a:off x="4196208" y="1988840"/>
            <a:ext cx="0" cy="2160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>
            <a:endCxn id="9" idx="0"/>
          </p:cNvCxnSpPr>
          <p:nvPr/>
        </p:nvCxnSpPr>
        <p:spPr>
          <a:xfrm>
            <a:off x="3382368" y="2204864"/>
            <a:ext cx="0" cy="22702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>
            <a:endCxn id="8" idx="0"/>
          </p:cNvCxnSpPr>
          <p:nvPr/>
        </p:nvCxnSpPr>
        <p:spPr>
          <a:xfrm>
            <a:off x="5010049" y="2204864"/>
            <a:ext cx="0" cy="21295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 de flecha"/>
          <p:cNvCxnSpPr>
            <a:stCxn id="9" idx="2"/>
          </p:cNvCxnSpPr>
          <p:nvPr/>
        </p:nvCxnSpPr>
        <p:spPr>
          <a:xfrm>
            <a:off x="3382368" y="3007957"/>
            <a:ext cx="0" cy="27702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 de flecha"/>
          <p:cNvCxnSpPr>
            <a:stCxn id="8" idx="2"/>
          </p:cNvCxnSpPr>
          <p:nvPr/>
        </p:nvCxnSpPr>
        <p:spPr>
          <a:xfrm>
            <a:off x="5010049" y="2993886"/>
            <a:ext cx="0" cy="29109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 de flecha"/>
          <p:cNvCxnSpPr>
            <a:endCxn id="14" idx="0"/>
          </p:cNvCxnSpPr>
          <p:nvPr/>
        </p:nvCxnSpPr>
        <p:spPr>
          <a:xfrm>
            <a:off x="4196208" y="3284984"/>
            <a:ext cx="0" cy="2934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 de flecha"/>
          <p:cNvCxnSpPr>
            <a:stCxn id="14" idx="2"/>
            <a:endCxn id="17" idx="0"/>
          </p:cNvCxnSpPr>
          <p:nvPr/>
        </p:nvCxnSpPr>
        <p:spPr>
          <a:xfrm>
            <a:off x="4196208" y="4154485"/>
            <a:ext cx="0" cy="3546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>
            <a:stCxn id="17" idx="3"/>
            <a:endCxn id="19" idx="1"/>
          </p:cNvCxnSpPr>
          <p:nvPr/>
        </p:nvCxnSpPr>
        <p:spPr>
          <a:xfrm>
            <a:off x="4672136" y="4941168"/>
            <a:ext cx="47592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 de flecha"/>
          <p:cNvCxnSpPr>
            <a:stCxn id="19" idx="2"/>
            <a:endCxn id="20" idx="0"/>
          </p:cNvCxnSpPr>
          <p:nvPr/>
        </p:nvCxnSpPr>
        <p:spPr>
          <a:xfrm>
            <a:off x="5778134" y="5229200"/>
            <a:ext cx="0" cy="2160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angular"/>
          <p:cNvCxnSpPr>
            <a:stCxn id="17" idx="1"/>
            <a:endCxn id="14" idx="1"/>
          </p:cNvCxnSpPr>
          <p:nvPr/>
        </p:nvCxnSpPr>
        <p:spPr>
          <a:xfrm rot="10800000">
            <a:off x="3566138" y="3866454"/>
            <a:ext cx="154142" cy="1074715"/>
          </a:xfrm>
          <a:prstGeom prst="bentConnector3">
            <a:avLst>
              <a:gd name="adj1" fmla="val 24830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43 Rombo"/>
          <p:cNvSpPr/>
          <p:nvPr/>
        </p:nvSpPr>
        <p:spPr>
          <a:xfrm>
            <a:off x="2267744" y="5445224"/>
            <a:ext cx="951856" cy="864096"/>
          </a:xfrm>
          <a:prstGeom prst="diamon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600" dirty="0">
              <a:solidFill>
                <a:schemeClr val="tx1"/>
              </a:solidFill>
            </a:endParaRPr>
          </a:p>
        </p:txBody>
      </p:sp>
      <p:sp>
        <p:nvSpPr>
          <p:cNvPr id="45" name="44 CuadroTexto"/>
          <p:cNvSpPr txBox="1"/>
          <p:nvPr/>
        </p:nvSpPr>
        <p:spPr>
          <a:xfrm>
            <a:off x="2342180" y="5693186"/>
            <a:ext cx="802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000" dirty="0" smtClean="0"/>
              <a:t>Propuesta reprobada</a:t>
            </a:r>
            <a:endParaRPr lang="es-CL" sz="1000" dirty="0"/>
          </a:p>
        </p:txBody>
      </p:sp>
      <p:cxnSp>
        <p:nvCxnSpPr>
          <p:cNvPr id="47" name="46 Conector recto de flecha"/>
          <p:cNvCxnSpPr>
            <a:stCxn id="20" idx="1"/>
            <a:endCxn id="44" idx="3"/>
          </p:cNvCxnSpPr>
          <p:nvPr/>
        </p:nvCxnSpPr>
        <p:spPr>
          <a:xfrm flipH="1">
            <a:off x="3219600" y="5877272"/>
            <a:ext cx="208260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54 Elipse"/>
          <p:cNvSpPr/>
          <p:nvPr/>
        </p:nvSpPr>
        <p:spPr>
          <a:xfrm>
            <a:off x="2590280" y="1538790"/>
            <a:ext cx="324036" cy="3240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58" name="57 Grupo"/>
          <p:cNvGrpSpPr/>
          <p:nvPr/>
        </p:nvGrpSpPr>
        <p:grpSpPr>
          <a:xfrm>
            <a:off x="7452320" y="5715254"/>
            <a:ext cx="324036" cy="324036"/>
            <a:chOff x="7992380" y="1844824"/>
            <a:chExt cx="324036" cy="324036"/>
          </a:xfrm>
        </p:grpSpPr>
        <p:sp>
          <p:nvSpPr>
            <p:cNvPr id="56" name="55 Elipse"/>
            <p:cNvSpPr/>
            <p:nvPr/>
          </p:nvSpPr>
          <p:spPr>
            <a:xfrm>
              <a:off x="7992380" y="1844824"/>
              <a:ext cx="324036" cy="32403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7" name="56 Elipse"/>
            <p:cNvSpPr/>
            <p:nvPr/>
          </p:nvSpPr>
          <p:spPr>
            <a:xfrm>
              <a:off x="8035289" y="1880828"/>
              <a:ext cx="238218" cy="25202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59" name="58 Grupo"/>
          <p:cNvGrpSpPr/>
          <p:nvPr/>
        </p:nvGrpSpPr>
        <p:grpSpPr>
          <a:xfrm>
            <a:off x="1115616" y="5733256"/>
            <a:ext cx="324036" cy="324036"/>
            <a:chOff x="7992380" y="1844824"/>
            <a:chExt cx="324036" cy="324036"/>
          </a:xfrm>
        </p:grpSpPr>
        <p:sp>
          <p:nvSpPr>
            <p:cNvPr id="60" name="59 Elipse"/>
            <p:cNvSpPr/>
            <p:nvPr/>
          </p:nvSpPr>
          <p:spPr>
            <a:xfrm>
              <a:off x="7992380" y="1844824"/>
              <a:ext cx="324036" cy="32403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1" name="60 Elipse"/>
            <p:cNvSpPr/>
            <p:nvPr/>
          </p:nvSpPr>
          <p:spPr>
            <a:xfrm>
              <a:off x="8035289" y="1880828"/>
              <a:ext cx="238218" cy="25202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cxnSp>
        <p:nvCxnSpPr>
          <p:cNvPr id="63" name="62 Conector recto de flecha"/>
          <p:cNvCxnSpPr>
            <a:stCxn id="55" idx="6"/>
            <a:endCxn id="7" idx="1"/>
          </p:cNvCxnSpPr>
          <p:nvPr/>
        </p:nvCxnSpPr>
        <p:spPr>
          <a:xfrm>
            <a:off x="2914316" y="1700808"/>
            <a:ext cx="65182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64 Conector recto de flecha"/>
          <p:cNvCxnSpPr>
            <a:stCxn id="44" idx="1"/>
            <a:endCxn id="60" idx="6"/>
          </p:cNvCxnSpPr>
          <p:nvPr/>
        </p:nvCxnSpPr>
        <p:spPr>
          <a:xfrm flipH="1">
            <a:off x="1439652" y="5877272"/>
            <a:ext cx="828092" cy="1800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66 Conector recto de flecha"/>
          <p:cNvCxnSpPr>
            <a:stCxn id="20" idx="3"/>
            <a:endCxn id="56" idx="2"/>
          </p:cNvCxnSpPr>
          <p:nvPr/>
        </p:nvCxnSpPr>
        <p:spPr>
          <a:xfrm>
            <a:off x="6254062" y="5877272"/>
            <a:ext cx="119825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67 CuadroTexto"/>
          <p:cNvSpPr txBox="1"/>
          <p:nvPr/>
        </p:nvSpPr>
        <p:spPr>
          <a:xfrm>
            <a:off x="1763688" y="5898177"/>
            <a:ext cx="4014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000" dirty="0" smtClean="0"/>
              <a:t>SI</a:t>
            </a:r>
            <a:endParaRPr lang="es-CL" sz="1000" dirty="0"/>
          </a:p>
        </p:txBody>
      </p:sp>
      <p:sp>
        <p:nvSpPr>
          <p:cNvPr id="69" name="68 CuadroTexto"/>
          <p:cNvSpPr txBox="1"/>
          <p:nvPr/>
        </p:nvSpPr>
        <p:spPr>
          <a:xfrm>
            <a:off x="1633965" y="4437112"/>
            <a:ext cx="1281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000" dirty="0" smtClean="0"/>
              <a:t>NO</a:t>
            </a:r>
            <a:br>
              <a:rPr lang="es-CL" sz="1000" dirty="0" smtClean="0"/>
            </a:br>
            <a:r>
              <a:rPr lang="es-CL" sz="1000" dirty="0" smtClean="0"/>
              <a:t>(Observaciones)</a:t>
            </a:r>
            <a:endParaRPr lang="es-CL" sz="1000" dirty="0"/>
          </a:p>
        </p:txBody>
      </p:sp>
      <p:sp>
        <p:nvSpPr>
          <p:cNvPr id="70" name="69 CuadroTexto"/>
          <p:cNvSpPr txBox="1"/>
          <p:nvPr/>
        </p:nvSpPr>
        <p:spPr>
          <a:xfrm>
            <a:off x="6390208" y="5898177"/>
            <a:ext cx="4014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000" dirty="0" smtClean="0"/>
              <a:t>SI</a:t>
            </a:r>
            <a:endParaRPr lang="es-CL" sz="1000" dirty="0"/>
          </a:p>
        </p:txBody>
      </p:sp>
      <p:sp>
        <p:nvSpPr>
          <p:cNvPr id="71" name="70 CuadroTexto"/>
          <p:cNvSpPr txBox="1"/>
          <p:nvPr/>
        </p:nvSpPr>
        <p:spPr>
          <a:xfrm>
            <a:off x="3274357" y="4962074"/>
            <a:ext cx="4014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000" dirty="0" smtClean="0"/>
              <a:t>NO</a:t>
            </a:r>
            <a:endParaRPr lang="es-CL" sz="1000" dirty="0"/>
          </a:p>
        </p:txBody>
      </p:sp>
      <p:sp>
        <p:nvSpPr>
          <p:cNvPr id="72" name="71 CuadroTexto"/>
          <p:cNvSpPr txBox="1"/>
          <p:nvPr/>
        </p:nvSpPr>
        <p:spPr>
          <a:xfrm>
            <a:off x="4659620" y="5898177"/>
            <a:ext cx="4014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000" dirty="0" smtClean="0"/>
              <a:t>NO</a:t>
            </a:r>
            <a:endParaRPr lang="es-CL" sz="1000" dirty="0"/>
          </a:p>
        </p:txBody>
      </p:sp>
      <p:sp>
        <p:nvSpPr>
          <p:cNvPr id="73" name="72 CuadroTexto"/>
          <p:cNvSpPr txBox="1"/>
          <p:nvPr/>
        </p:nvSpPr>
        <p:spPr>
          <a:xfrm>
            <a:off x="4659620" y="4962074"/>
            <a:ext cx="4014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000" dirty="0" smtClean="0"/>
              <a:t>SI</a:t>
            </a:r>
            <a:endParaRPr lang="es-CL" sz="1000" dirty="0"/>
          </a:p>
        </p:txBody>
      </p:sp>
      <p:cxnSp>
        <p:nvCxnSpPr>
          <p:cNvPr id="75" name="74 Conector angular"/>
          <p:cNvCxnSpPr>
            <a:stCxn id="44" idx="0"/>
            <a:endCxn id="14" idx="1"/>
          </p:cNvCxnSpPr>
          <p:nvPr/>
        </p:nvCxnSpPr>
        <p:spPr>
          <a:xfrm rot="5400000" flipH="1" flipV="1">
            <a:off x="2365520" y="4244606"/>
            <a:ext cx="1578771" cy="822466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82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Equida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19243</TotalTime>
  <Words>900</Words>
  <Application>Microsoft Office PowerPoint</Application>
  <PresentationFormat>Presentación en pantalla (4:3)</PresentationFormat>
  <Paragraphs>185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Equidad</vt:lpstr>
      <vt:lpstr>Trabajo de Título: Hitos</vt:lpstr>
      <vt:lpstr>Proceso Estándar de Titulación</vt:lpstr>
      <vt:lpstr>¿Qué es una Memoria?</vt:lpstr>
      <vt:lpstr>Características del Problema</vt:lpstr>
      <vt:lpstr>¿Con qué profesor trabajar?</vt:lpstr>
      <vt:lpstr>Propuesta de Memoria</vt:lpstr>
      <vt:lpstr>Hitos del Proceso de Titulación</vt:lpstr>
      <vt:lpstr>Cronograma Otoño 2016</vt:lpstr>
      <vt:lpstr>Propuesta de tema de memoria</vt:lpstr>
      <vt:lpstr>Objetivos de Introducción al Trabajo de Título (CC6908)</vt:lpstr>
      <vt:lpstr>Objetivos de Trabajo de Título (CC6909)</vt:lpstr>
      <vt:lpstr>Caminos Alternativos de Titulación</vt:lpstr>
      <vt:lpstr>Caminos Alternativos</vt:lpstr>
      <vt:lpstr>Memoria de Título (CC6910)</vt:lpstr>
      <vt:lpstr>Doble Titulación (dos especialidades)</vt:lpstr>
      <vt:lpstr>Doble Titulación (Magister en Ciencias)</vt:lpstr>
      <vt:lpstr>Doble Titulación (Magister en Ciencias)</vt:lpstr>
      <vt:lpstr>Vía Rápida</vt:lpstr>
      <vt:lpstr>Prórroga</vt:lpstr>
      <vt:lpstr>¡Mucha Suerte!</vt:lpstr>
    </vt:vector>
  </TitlesOfParts>
  <Company>U. de Chile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Memoria de Titulación: Hitos</dc:title>
  <dc:creator>cecilia</dc:creator>
  <cp:lastModifiedBy>Cecilia Bastarrica</cp:lastModifiedBy>
  <cp:revision>718</cp:revision>
  <dcterms:created xsi:type="dcterms:W3CDTF">2009-10-16T12:16:16Z</dcterms:created>
  <dcterms:modified xsi:type="dcterms:W3CDTF">2016-04-07T18:58:25Z</dcterms:modified>
</cp:coreProperties>
</file>