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8" r:id="rId3"/>
    <p:sldId id="259" r:id="rId4"/>
    <p:sldId id="297" r:id="rId5"/>
    <p:sldId id="298" r:id="rId6"/>
    <p:sldId id="299" r:id="rId7"/>
    <p:sldId id="300" r:id="rId8"/>
    <p:sldId id="301" r:id="rId9"/>
    <p:sldId id="303" r:id="rId10"/>
    <p:sldId id="30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D14836-FFF9-4ADE-9FBE-9AEEB2AA403A}">
  <a:tblStyle styleId="{FED14836-FFF9-4ADE-9FBE-9AEEB2AA40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05"/>
    <p:restoredTop sz="94686"/>
  </p:normalViewPr>
  <p:slideViewPr>
    <p:cSldViewPr snapToGrid="0" snapToObjects="1">
      <p:cViewPr varScale="1">
        <p:scale>
          <a:sx n="138" d="100"/>
          <a:sy n="138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0146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3830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833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9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pet98/NKmPo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de-DE" sz="2800" spc="-1" dirty="0" err="1">
                <a:solidFill>
                  <a:schemeClr val="bg1"/>
                </a:solidFill>
                <a:latin typeface="Barlow Semi Condensed SemiBold"/>
                <a:ea typeface="Barlow Semi Condensed SemiBold"/>
              </a:rPr>
              <a:t>Natürlichsprachliche</a:t>
            </a:r>
            <a:r>
              <a:rPr lang="de-DE" sz="2800" spc="-1" dirty="0">
                <a:solidFill>
                  <a:schemeClr val="bg1"/>
                </a:solidFill>
                <a:latin typeface="Barlow Semi Condensed SemiBold"/>
                <a:ea typeface="Barlow Semi Condensed SemiBold"/>
              </a:rPr>
              <a:t> Kommunikation mit Produktionsmaschinen on Edge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DC8E1-B944-DE4F-8079-50F00B5A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650" y="751888"/>
            <a:ext cx="6020700" cy="924512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11F21121-C275-C04A-8D81-5D1671331F37}"/>
              </a:ext>
            </a:extLst>
          </p:cNvPr>
          <p:cNvSpPr/>
          <p:nvPr/>
        </p:nvSpPr>
        <p:spPr>
          <a:xfrm>
            <a:off x="2601163" y="1676400"/>
            <a:ext cx="4236120" cy="2939400"/>
          </a:xfrm>
          <a:prstGeom prst="roundRect">
            <a:avLst>
              <a:gd name="adj" fmla="val 8594"/>
            </a:avLst>
          </a:prstGeom>
          <a:blipFill rotWithShape="0">
            <a:blip r:embed="rId2"/>
            <a:stretch>
              <a:fillRect/>
            </a:stretch>
          </a:blip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2706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4892408" y="339525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Konzept</a:t>
            </a:r>
            <a:r>
              <a:rPr lang="en" dirty="0"/>
              <a:t>/ </a:t>
            </a:r>
            <a:br>
              <a:rPr lang="en" dirty="0"/>
            </a:br>
            <a:r>
              <a:rPr lang="en" dirty="0"/>
              <a:t>Tech Stack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835624" y="339525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779418" y="339525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Einleitung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779418" y="26443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835617" y="26443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Inhalt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4891816" y="26443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779418" y="156120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835617" y="156120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4891816" y="156120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779418" y="197325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  <a:endCxn id="478" idx="1"/>
          </p:cNvCxnSpPr>
          <p:nvPr/>
        </p:nvCxnSpPr>
        <p:spPr>
          <a:xfrm>
            <a:off x="2835617" y="197325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  <a:endCxn id="480" idx="1"/>
          </p:cNvCxnSpPr>
          <p:nvPr/>
        </p:nvCxnSpPr>
        <p:spPr>
          <a:xfrm>
            <a:off x="4891816" y="197325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27"/>
          <p:cNvSpPr/>
          <p:nvPr/>
        </p:nvSpPr>
        <p:spPr>
          <a:xfrm>
            <a:off x="902867" y="166771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2968348" y="168311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71;p27">
            <a:extLst>
              <a:ext uri="{FF2B5EF4-FFF2-40B4-BE49-F238E27FC236}">
                <a16:creationId xmlns:a16="http://schemas.microsoft.com/office/drawing/2014/main" id="{058AA18A-61B0-4A4F-AF5A-9F2E8B9F0F92}"/>
              </a:ext>
            </a:extLst>
          </p:cNvPr>
          <p:cNvSpPr txBox="1">
            <a:spLocks/>
          </p:cNvSpPr>
          <p:nvPr/>
        </p:nvSpPr>
        <p:spPr>
          <a:xfrm>
            <a:off x="6855614" y="339525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de-DE" dirty="0"/>
              <a:t>Demo</a:t>
            </a:r>
          </a:p>
        </p:txBody>
      </p:sp>
      <p:sp>
        <p:nvSpPr>
          <p:cNvPr id="41" name="Google Shape;480;p27">
            <a:extLst>
              <a:ext uri="{FF2B5EF4-FFF2-40B4-BE49-F238E27FC236}">
                <a16:creationId xmlns:a16="http://schemas.microsoft.com/office/drawing/2014/main" id="{F77A72AF-0435-0B4C-BE54-F15643D7A612}"/>
              </a:ext>
            </a:extLst>
          </p:cNvPr>
          <p:cNvSpPr txBox="1">
            <a:spLocks/>
          </p:cNvSpPr>
          <p:nvPr/>
        </p:nvSpPr>
        <p:spPr>
          <a:xfrm>
            <a:off x="6855022" y="264433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4"/>
                </a:solidFill>
              </a:rPr>
              <a:t>04</a:t>
            </a:r>
          </a:p>
        </p:txBody>
      </p:sp>
      <p:cxnSp>
        <p:nvCxnSpPr>
          <p:cNvPr id="43" name="Google Shape;486;p27">
            <a:extLst>
              <a:ext uri="{FF2B5EF4-FFF2-40B4-BE49-F238E27FC236}">
                <a16:creationId xmlns:a16="http://schemas.microsoft.com/office/drawing/2014/main" id="{60C7C0AB-662C-C541-B28A-F44CE13300D2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855022" y="197325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1B014C5E-1C66-CF45-BF06-05B57CBEF229}"/>
              </a:ext>
            </a:extLst>
          </p:cNvPr>
          <p:cNvSpPr txBox="1"/>
          <p:nvPr/>
        </p:nvSpPr>
        <p:spPr>
          <a:xfrm>
            <a:off x="7928577" y="251677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50" name="Google Shape;483;p27">
            <a:extLst>
              <a:ext uri="{FF2B5EF4-FFF2-40B4-BE49-F238E27FC236}">
                <a16:creationId xmlns:a16="http://schemas.microsoft.com/office/drawing/2014/main" id="{7129A33A-856D-6D46-95D0-AB1694A04F55}"/>
              </a:ext>
            </a:extLst>
          </p:cNvPr>
          <p:cNvSpPr/>
          <p:nvPr/>
        </p:nvSpPr>
        <p:spPr>
          <a:xfrm>
            <a:off x="6849090" y="1544574"/>
            <a:ext cx="824100" cy="8241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1" name="Google Shape;9919;p58">
            <a:extLst>
              <a:ext uri="{FF2B5EF4-FFF2-40B4-BE49-F238E27FC236}">
                <a16:creationId xmlns:a16="http://schemas.microsoft.com/office/drawing/2014/main" id="{C951D095-6435-7D43-9D58-7D613385A414}"/>
              </a:ext>
            </a:extLst>
          </p:cNvPr>
          <p:cNvGrpSpPr/>
          <p:nvPr/>
        </p:nvGrpSpPr>
        <p:grpSpPr>
          <a:xfrm>
            <a:off x="4970294" y="1683110"/>
            <a:ext cx="680138" cy="612998"/>
            <a:chOff x="4675986" y="2745684"/>
            <a:chExt cx="381346" cy="368644"/>
          </a:xfrm>
        </p:grpSpPr>
        <p:sp>
          <p:nvSpPr>
            <p:cNvPr id="52" name="Google Shape;9920;p58">
              <a:extLst>
                <a:ext uri="{FF2B5EF4-FFF2-40B4-BE49-F238E27FC236}">
                  <a16:creationId xmlns:a16="http://schemas.microsoft.com/office/drawing/2014/main" id="{F095D4B4-EBDE-EE41-B5D1-5A2924595398}"/>
                </a:ext>
              </a:extLst>
            </p:cNvPr>
            <p:cNvSpPr/>
            <p:nvPr/>
          </p:nvSpPr>
          <p:spPr>
            <a:xfrm>
              <a:off x="4828918" y="2895345"/>
              <a:ext cx="69226" cy="69258"/>
            </a:xfrm>
            <a:custGeom>
              <a:avLst/>
              <a:gdLst/>
              <a:ahLst/>
              <a:cxnLst/>
              <a:rect l="l" t="t" r="r" b="b"/>
              <a:pathLst>
                <a:path w="2180" h="2181" extrusionOk="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3" name="Google Shape;9921;p58">
              <a:extLst>
                <a:ext uri="{FF2B5EF4-FFF2-40B4-BE49-F238E27FC236}">
                  <a16:creationId xmlns:a16="http://schemas.microsoft.com/office/drawing/2014/main" id="{9890C73A-6502-1E4C-87C6-F560F54E3495}"/>
                </a:ext>
              </a:extLst>
            </p:cNvPr>
            <p:cNvSpPr/>
            <p:nvPr/>
          </p:nvSpPr>
          <p:spPr>
            <a:xfrm>
              <a:off x="4675986" y="2745684"/>
              <a:ext cx="381346" cy="368644"/>
            </a:xfrm>
            <a:custGeom>
              <a:avLst/>
              <a:gdLst/>
              <a:ahLst/>
              <a:cxnLst/>
              <a:rect l="l" t="t" r="r" b="b"/>
              <a:pathLst>
                <a:path w="12009" h="11609" extrusionOk="0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2" name="Google Shape;9829;p58">
            <a:extLst>
              <a:ext uri="{FF2B5EF4-FFF2-40B4-BE49-F238E27FC236}">
                <a16:creationId xmlns:a16="http://schemas.microsoft.com/office/drawing/2014/main" id="{2F515C8C-30D2-104C-9A17-7953CF7E3C94}"/>
              </a:ext>
            </a:extLst>
          </p:cNvPr>
          <p:cNvGrpSpPr/>
          <p:nvPr/>
        </p:nvGrpSpPr>
        <p:grpSpPr>
          <a:xfrm>
            <a:off x="7087330" y="1648886"/>
            <a:ext cx="341307" cy="621114"/>
            <a:chOff x="2656082" y="2287427"/>
            <a:chExt cx="207582" cy="359594"/>
          </a:xfrm>
          <a:solidFill>
            <a:schemeClr val="bg2"/>
          </a:solidFill>
        </p:grpSpPr>
        <p:sp>
          <p:nvSpPr>
            <p:cNvPr id="63" name="Google Shape;9830;p58">
              <a:extLst>
                <a:ext uri="{FF2B5EF4-FFF2-40B4-BE49-F238E27FC236}">
                  <a16:creationId xmlns:a16="http://schemas.microsoft.com/office/drawing/2014/main" id="{43E3C595-40F6-D546-90CA-41A989DC662B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64" name="Google Shape;9831;p58">
              <a:extLst>
                <a:ext uri="{FF2B5EF4-FFF2-40B4-BE49-F238E27FC236}">
                  <a16:creationId xmlns:a16="http://schemas.microsoft.com/office/drawing/2014/main" id="{0FAFEBB2-5484-0D41-93C5-83FFE98230CB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65" name="Google Shape;9832;p58">
              <a:extLst>
                <a:ext uri="{FF2B5EF4-FFF2-40B4-BE49-F238E27FC236}">
                  <a16:creationId xmlns:a16="http://schemas.microsoft.com/office/drawing/2014/main" id="{34DDCAB0-1B90-914A-97A5-208FC8E75234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66" name="Google Shape;9833;p58">
              <a:extLst>
                <a:ext uri="{FF2B5EF4-FFF2-40B4-BE49-F238E27FC236}">
                  <a16:creationId xmlns:a16="http://schemas.microsoft.com/office/drawing/2014/main" id="{51A332E7-ADD1-E948-A4DD-ACC8604971BC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793416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Unser Aufgabe war eine </a:t>
            </a:r>
            <a:r>
              <a:rPr lang="de-DE" dirty="0" err="1"/>
              <a:t>natürlichsprachliche</a:t>
            </a:r>
            <a:r>
              <a:rPr lang="de-DE" dirty="0"/>
              <a:t> Schnittstelle „on Edge“ zu entwickeln, welche durch eine mobile Applikation realisiert wurde.</a:t>
            </a:r>
          </a:p>
          <a:p>
            <a:pPr marL="0" lvl="0" indent="0">
              <a:buNone/>
            </a:pPr>
            <a:r>
              <a:rPr lang="de-DE" dirty="0"/>
              <a:t>Diese App ermöglicht die Kommunikation zwischen einem Nutzer und einer Produktionsmaschine.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Einleitung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1D1E2A1-EF83-554E-959B-6885AAFA218F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sp useBgFill="1">
        <p:nvSpPr>
          <p:cNvPr id="13" name="Raute 12">
            <a:extLst>
              <a:ext uri="{FF2B5EF4-FFF2-40B4-BE49-F238E27FC236}">
                <a16:creationId xmlns:a16="http://schemas.microsoft.com/office/drawing/2014/main" id="{8CD13183-3969-6E4E-BD68-24DB7C2BDFB0}"/>
              </a:ext>
            </a:extLst>
          </p:cNvPr>
          <p:cNvSpPr/>
          <p:nvPr/>
        </p:nvSpPr>
        <p:spPr>
          <a:xfrm>
            <a:off x="991950" y="2577231"/>
            <a:ext cx="412595" cy="427928"/>
          </a:xfrm>
          <a:prstGeom prst="diamond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 useBgFill="1">
        <p:nvSpPr>
          <p:cNvPr id="14" name="Raute 13">
            <a:extLst>
              <a:ext uri="{FF2B5EF4-FFF2-40B4-BE49-F238E27FC236}">
                <a16:creationId xmlns:a16="http://schemas.microsoft.com/office/drawing/2014/main" id="{2E7CC751-054D-834C-A1B7-644652BDE489}"/>
              </a:ext>
            </a:extLst>
          </p:cNvPr>
          <p:cNvSpPr/>
          <p:nvPr/>
        </p:nvSpPr>
        <p:spPr>
          <a:xfrm>
            <a:off x="3212902" y="2577231"/>
            <a:ext cx="412595" cy="427928"/>
          </a:xfrm>
          <a:prstGeom prst="diamond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 useBgFill="1">
        <p:nvSpPr>
          <p:cNvPr id="15" name="Raute 14">
            <a:extLst>
              <a:ext uri="{FF2B5EF4-FFF2-40B4-BE49-F238E27FC236}">
                <a16:creationId xmlns:a16="http://schemas.microsoft.com/office/drawing/2014/main" id="{89882920-ED42-AA48-9CDF-F9E0F1D611EB}"/>
              </a:ext>
            </a:extLst>
          </p:cNvPr>
          <p:cNvSpPr/>
          <p:nvPr/>
        </p:nvSpPr>
        <p:spPr>
          <a:xfrm>
            <a:off x="5433854" y="2571750"/>
            <a:ext cx="412595" cy="427928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 useBgFill="1">
        <p:nvSpPr>
          <p:cNvPr id="16" name="Raute 15">
            <a:extLst>
              <a:ext uri="{FF2B5EF4-FFF2-40B4-BE49-F238E27FC236}">
                <a16:creationId xmlns:a16="http://schemas.microsoft.com/office/drawing/2014/main" id="{854EA46C-3565-DC4A-A243-43DF95F75BD8}"/>
              </a:ext>
            </a:extLst>
          </p:cNvPr>
          <p:cNvSpPr/>
          <p:nvPr/>
        </p:nvSpPr>
        <p:spPr>
          <a:xfrm>
            <a:off x="7654806" y="2569009"/>
            <a:ext cx="412595" cy="427928"/>
          </a:xfrm>
          <a:prstGeom prst="diamond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AF06089-1E56-9149-9DB8-5BF1A43F5F4B}"/>
              </a:ext>
            </a:extLst>
          </p:cNvPr>
          <p:cNvCxnSpPr>
            <a:cxnSpLocks/>
          </p:cNvCxnSpPr>
          <p:nvPr/>
        </p:nvCxnSpPr>
        <p:spPr>
          <a:xfrm flipV="1">
            <a:off x="1499332" y="2791195"/>
            <a:ext cx="1636961" cy="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937EC9B-3E01-D444-A010-33ED8522FDC6}"/>
              </a:ext>
            </a:extLst>
          </p:cNvPr>
          <p:cNvCxnSpPr>
            <a:cxnSpLocks/>
          </p:cNvCxnSpPr>
          <p:nvPr/>
        </p:nvCxnSpPr>
        <p:spPr>
          <a:xfrm flipV="1">
            <a:off x="3702106" y="2785714"/>
            <a:ext cx="1636961" cy="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3EC9B40-3A82-7B44-949C-54E3B0CC1DA7}"/>
              </a:ext>
            </a:extLst>
          </p:cNvPr>
          <p:cNvCxnSpPr>
            <a:cxnSpLocks/>
          </p:cNvCxnSpPr>
          <p:nvPr/>
        </p:nvCxnSpPr>
        <p:spPr>
          <a:xfrm flipV="1">
            <a:off x="5932147" y="2782973"/>
            <a:ext cx="1636961" cy="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F8249275-D5C2-D14E-9F99-F90E311202BE}"/>
              </a:ext>
            </a:extLst>
          </p:cNvPr>
          <p:cNvCxnSpPr>
            <a:cxnSpLocks/>
          </p:cNvCxnSpPr>
          <p:nvPr/>
        </p:nvCxnSpPr>
        <p:spPr>
          <a:xfrm flipH="1">
            <a:off x="1193183" y="3067913"/>
            <a:ext cx="5064" cy="5370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6CE07673-7B3B-7D40-8923-20DED97A5932}"/>
              </a:ext>
            </a:extLst>
          </p:cNvPr>
          <p:cNvCxnSpPr>
            <a:cxnSpLocks/>
          </p:cNvCxnSpPr>
          <p:nvPr/>
        </p:nvCxnSpPr>
        <p:spPr>
          <a:xfrm flipH="1">
            <a:off x="3419199" y="1983795"/>
            <a:ext cx="5064" cy="53702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D85063A6-4458-B44A-B8C0-6748CC1F5F6D}"/>
              </a:ext>
            </a:extLst>
          </p:cNvPr>
          <p:cNvCxnSpPr>
            <a:cxnSpLocks/>
          </p:cNvCxnSpPr>
          <p:nvPr/>
        </p:nvCxnSpPr>
        <p:spPr>
          <a:xfrm flipH="1">
            <a:off x="5637619" y="3067913"/>
            <a:ext cx="5064" cy="5370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582CADF8-EB7E-8141-836B-6B9595A1BC65}"/>
              </a:ext>
            </a:extLst>
          </p:cNvPr>
          <p:cNvCxnSpPr>
            <a:cxnSpLocks/>
          </p:cNvCxnSpPr>
          <p:nvPr/>
        </p:nvCxnSpPr>
        <p:spPr>
          <a:xfrm flipH="1">
            <a:off x="7861103" y="1983795"/>
            <a:ext cx="5064" cy="537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6AF81971-7BE8-264E-9150-7D761FD71EA4}"/>
              </a:ext>
            </a:extLst>
          </p:cNvPr>
          <p:cNvSpPr txBox="1"/>
          <p:nvPr/>
        </p:nvSpPr>
        <p:spPr>
          <a:xfrm>
            <a:off x="360281" y="3683255"/>
            <a:ext cx="2546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pc="-1" dirty="0">
                <a:solidFill>
                  <a:schemeClr val="bg1"/>
                </a:solidFill>
              </a:rPr>
              <a:t>Mitarbeiter will Daten von der Produktionsmaschine erfahren</a:t>
            </a:r>
          </a:p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D18C876-1CAE-C64D-BB9A-92452FBE9D0E}"/>
              </a:ext>
            </a:extLst>
          </p:cNvPr>
          <p:cNvSpPr txBox="1"/>
          <p:nvPr/>
        </p:nvSpPr>
        <p:spPr>
          <a:xfrm>
            <a:off x="2491013" y="1199318"/>
            <a:ext cx="2422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pc="-1" dirty="0">
                <a:solidFill>
                  <a:schemeClr val="bg1"/>
                </a:solidFill>
              </a:rPr>
              <a:t>Er startet den </a:t>
            </a:r>
            <a:r>
              <a:rPr lang="de-DE" spc="-1" dirty="0" err="1">
                <a:solidFill>
                  <a:schemeClr val="bg1"/>
                </a:solidFill>
              </a:rPr>
              <a:t>Chatbot</a:t>
            </a:r>
            <a:r>
              <a:rPr lang="de-DE" spc="-1" dirty="0">
                <a:solidFill>
                  <a:schemeClr val="bg1"/>
                </a:solidFill>
              </a:rPr>
              <a:t> zur Kommunikation mit der Produktionsmaschine</a:t>
            </a:r>
          </a:p>
          <a:p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A268346-B1D0-894A-B8ED-A16B3D1AFC6D}"/>
              </a:ext>
            </a:extLst>
          </p:cNvPr>
          <p:cNvSpPr txBox="1"/>
          <p:nvPr/>
        </p:nvSpPr>
        <p:spPr>
          <a:xfrm>
            <a:off x="4572000" y="3645768"/>
            <a:ext cx="2844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pc="-1" dirty="0">
                <a:solidFill>
                  <a:schemeClr val="bg1"/>
                </a:solidFill>
              </a:rPr>
              <a:t>Mitarbeiter stellt dem </a:t>
            </a:r>
            <a:r>
              <a:rPr lang="de-DE" spc="-1" dirty="0" err="1">
                <a:solidFill>
                  <a:schemeClr val="bg1"/>
                </a:solidFill>
              </a:rPr>
              <a:t>Chatbot</a:t>
            </a:r>
            <a:r>
              <a:rPr lang="de-DE" spc="-1" dirty="0">
                <a:solidFill>
                  <a:schemeClr val="bg1"/>
                </a:solidFill>
              </a:rPr>
              <a:t> eine Frage zu den Daten die er erfahren möchte per Textnachricht oder per Sprachanfrage</a:t>
            </a:r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FFF35F4-2A72-3842-AA7F-BD12EC8335B1}"/>
              </a:ext>
            </a:extLst>
          </p:cNvPr>
          <p:cNvSpPr txBox="1"/>
          <p:nvPr/>
        </p:nvSpPr>
        <p:spPr>
          <a:xfrm>
            <a:off x="6650010" y="1234641"/>
            <a:ext cx="2422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pc="-1" dirty="0">
                <a:solidFill>
                  <a:schemeClr val="bg1"/>
                </a:solidFill>
              </a:rPr>
              <a:t>Der </a:t>
            </a:r>
            <a:r>
              <a:rPr lang="de-DE" spc="-1" dirty="0" err="1">
                <a:solidFill>
                  <a:schemeClr val="bg1"/>
                </a:solidFill>
              </a:rPr>
              <a:t>Chatbot</a:t>
            </a:r>
            <a:r>
              <a:rPr lang="de-DE" spc="-1" dirty="0">
                <a:solidFill>
                  <a:schemeClr val="bg1"/>
                </a:solidFill>
              </a:rPr>
              <a:t> antwortet mit den geforderten Daten mit einer Chatnachricht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6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30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75F469C-3A2F-9D49-B241-B10F595AD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DC3EA6A1-1253-3B46-A534-DFDD9955006A}"/>
              </a:ext>
            </a:extLst>
          </p:cNvPr>
          <p:cNvSpPr/>
          <p:nvPr/>
        </p:nvSpPr>
        <p:spPr>
          <a:xfrm>
            <a:off x="5383440" y="1335600"/>
            <a:ext cx="3187440" cy="994680"/>
          </a:xfrm>
          <a:prstGeom prst="rect">
            <a:avLst/>
          </a:prstGeom>
          <a:solidFill>
            <a:schemeClr val="accent3"/>
          </a:solidFill>
          <a:ln w="25560">
            <a:solidFill>
              <a:schemeClr val="accent4">
                <a:lumOff val="35263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de-DE" sz="3700" b="0" strike="noStrike" spc="-1">
                <a:solidFill>
                  <a:srgbClr val="F6F6F6"/>
                </a:solidFill>
                <a:latin typeface="Arial"/>
                <a:ea typeface="Arial"/>
              </a:rPr>
              <a:t>Backend</a:t>
            </a:r>
            <a:endParaRPr lang="de-DE" sz="37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F83A5177-9CB6-124D-BB12-182C9F3668AC}"/>
              </a:ext>
            </a:extLst>
          </p:cNvPr>
          <p:cNvSpPr/>
          <p:nvPr/>
        </p:nvSpPr>
        <p:spPr>
          <a:xfrm>
            <a:off x="571680" y="1383120"/>
            <a:ext cx="3187440" cy="994680"/>
          </a:xfrm>
          <a:prstGeom prst="rect">
            <a:avLst/>
          </a:prstGeom>
          <a:solidFill>
            <a:schemeClr val="accent3"/>
          </a:solidFill>
          <a:ln w="25560">
            <a:solidFill>
              <a:schemeClr val="accent4">
                <a:lumOff val="35263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de-DE" sz="3700" b="0" strike="noStrike" spc="-1">
                <a:solidFill>
                  <a:srgbClr val="F3F3F3"/>
                </a:solidFill>
                <a:latin typeface="Arial"/>
                <a:ea typeface="Arial"/>
              </a:rPr>
              <a:t>Frontend</a:t>
            </a:r>
            <a:endParaRPr lang="de-DE" sz="3700" b="0" strike="noStrike" spc="-1">
              <a:latin typeface="Arial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E7861CD6-EC92-3742-8F24-BD1BF9D5800F}"/>
              </a:ext>
            </a:extLst>
          </p:cNvPr>
          <p:cNvSpPr/>
          <p:nvPr/>
        </p:nvSpPr>
        <p:spPr>
          <a:xfrm>
            <a:off x="5383440" y="2379240"/>
            <a:ext cx="3187440" cy="2078280"/>
          </a:xfrm>
          <a:prstGeom prst="rect">
            <a:avLst/>
          </a:prstGeom>
          <a:solidFill>
            <a:schemeClr val="accent4">
              <a:lumOff val="19999"/>
            </a:schemeClr>
          </a:solidFill>
          <a:ln w="25560">
            <a:solidFill>
              <a:schemeClr val="accent4">
                <a:lumOff val="35263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>
            <a:noAutofit/>
          </a:bodyPr>
          <a:lstStyle/>
          <a:p>
            <a:pPr marL="140400" indent="-138960">
              <a:lnSpc>
                <a:spcPct val="160000"/>
              </a:lnSpc>
              <a:buClr>
                <a:srgbClr val="1E1E1E"/>
              </a:buClr>
              <a:buFont typeface="Symbol"/>
              <a:buChar char=""/>
            </a:pPr>
            <a:r>
              <a:rPr lang="de-DE" sz="1400" b="0" strike="noStrike" spc="-1" dirty="0">
                <a:solidFill>
                  <a:srgbClr val="1E1E1E"/>
                </a:solidFill>
                <a:latin typeface="Arial"/>
                <a:ea typeface="Arial"/>
              </a:rPr>
              <a:t>API Request vom Frontend </a:t>
            </a:r>
            <a:endParaRPr lang="de-DE" sz="1400" b="0" strike="noStrike" spc="-1" dirty="0">
              <a:latin typeface="Arial"/>
            </a:endParaRPr>
          </a:p>
          <a:p>
            <a:pPr marL="140400" indent="-138960">
              <a:lnSpc>
                <a:spcPct val="160000"/>
              </a:lnSpc>
              <a:buClr>
                <a:srgbClr val="1E1E1E"/>
              </a:buClr>
              <a:buFont typeface="Symbol"/>
              <a:buChar char=""/>
            </a:pPr>
            <a:r>
              <a:rPr lang="de-DE" sz="1400" b="0" strike="noStrike" spc="-1" dirty="0">
                <a:solidFill>
                  <a:srgbClr val="1E1E1E"/>
                </a:solidFill>
                <a:latin typeface="Arial"/>
                <a:ea typeface="Arial"/>
              </a:rPr>
              <a:t>verlangte Daten werden aus einer Datei ausgelesen und oder Sprache-zu-Text</a:t>
            </a:r>
            <a:endParaRPr lang="de-DE" sz="1400" b="0" strike="noStrike" spc="-1" dirty="0">
              <a:latin typeface="Arial"/>
            </a:endParaRPr>
          </a:p>
          <a:p>
            <a:pPr marL="140400" indent="-138960">
              <a:lnSpc>
                <a:spcPct val="160000"/>
              </a:lnSpc>
              <a:buClr>
                <a:srgbClr val="1E1E1E"/>
              </a:buClr>
              <a:buFont typeface="Symbol"/>
              <a:buChar char=""/>
            </a:pPr>
            <a:r>
              <a:rPr lang="de-DE" sz="1400" b="0" strike="noStrike" spc="-1" dirty="0">
                <a:solidFill>
                  <a:srgbClr val="1E1E1E"/>
                </a:solidFill>
                <a:latin typeface="Arial"/>
                <a:ea typeface="Arial"/>
              </a:rPr>
              <a:t>Daten werden an das Frontend geschickt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4BD97EB5-177E-A447-B5E2-35751AFACB14}"/>
              </a:ext>
            </a:extLst>
          </p:cNvPr>
          <p:cNvSpPr/>
          <p:nvPr/>
        </p:nvSpPr>
        <p:spPr>
          <a:xfrm>
            <a:off x="571680" y="2441880"/>
            <a:ext cx="3187440" cy="2015280"/>
          </a:xfrm>
          <a:prstGeom prst="rect">
            <a:avLst/>
          </a:prstGeom>
          <a:solidFill>
            <a:schemeClr val="accent4">
              <a:lumOff val="19999"/>
            </a:schemeClr>
          </a:solidFill>
          <a:ln w="25560">
            <a:solidFill>
              <a:schemeClr val="accent4">
                <a:lumOff val="35263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>
            <a:noAutofit/>
          </a:bodyPr>
          <a:lstStyle/>
          <a:p>
            <a:pPr marL="140400" indent="-138960">
              <a:lnSpc>
                <a:spcPct val="190000"/>
              </a:lnSpc>
              <a:buClr>
                <a:srgbClr val="1E1E1E"/>
              </a:buClr>
              <a:buFont typeface="Symbol"/>
              <a:buChar char=""/>
            </a:pPr>
            <a:r>
              <a:rPr lang="de-DE" sz="1400" b="0" strike="noStrike" spc="-1" dirty="0">
                <a:solidFill>
                  <a:srgbClr val="1E1E1E"/>
                </a:solidFill>
                <a:latin typeface="Arial"/>
                <a:ea typeface="Arial"/>
              </a:rPr>
              <a:t>Nutzer kann Anfrage über Chat oder Voice stellen</a:t>
            </a:r>
            <a:endParaRPr lang="de-DE" sz="1400" b="0" strike="noStrike" spc="-1" dirty="0">
              <a:latin typeface="Arial"/>
            </a:endParaRPr>
          </a:p>
          <a:p>
            <a:pPr marL="140400" indent="-138960">
              <a:lnSpc>
                <a:spcPct val="190000"/>
              </a:lnSpc>
              <a:buClr>
                <a:srgbClr val="1E1E1E"/>
              </a:buClr>
              <a:buFont typeface="Symbol"/>
              <a:buChar char=""/>
            </a:pPr>
            <a:r>
              <a:rPr lang="de-DE" sz="1400" b="0" strike="noStrike" spc="-1" dirty="0" err="1">
                <a:solidFill>
                  <a:srgbClr val="1E1E1E"/>
                </a:solidFill>
                <a:latin typeface="Arial"/>
                <a:ea typeface="Arial"/>
              </a:rPr>
              <a:t>Nlp.js</a:t>
            </a:r>
            <a:r>
              <a:rPr lang="de-DE" sz="1400" b="0" strike="noStrike" spc="-1" dirty="0">
                <a:solidFill>
                  <a:srgbClr val="1E1E1E"/>
                </a:solidFill>
                <a:latin typeface="Arial"/>
                <a:ea typeface="Arial"/>
              </a:rPr>
              <a:t> </a:t>
            </a:r>
            <a:r>
              <a:rPr lang="de-DE" sz="1400" b="0" strike="noStrike" spc="-1" dirty="0" err="1">
                <a:solidFill>
                  <a:srgbClr val="1E1E1E"/>
                </a:solidFill>
                <a:latin typeface="Arial"/>
                <a:ea typeface="Arial"/>
              </a:rPr>
              <a:t>Intentanalyse</a:t>
            </a:r>
            <a:endParaRPr lang="de-DE" sz="1400" b="0" strike="noStrike" spc="-1" dirty="0">
              <a:latin typeface="Arial"/>
            </a:endParaRPr>
          </a:p>
          <a:p>
            <a:pPr marL="140400" indent="-138960">
              <a:lnSpc>
                <a:spcPct val="190000"/>
              </a:lnSpc>
              <a:buClr>
                <a:srgbClr val="1E1E1E"/>
              </a:buClr>
              <a:buFont typeface="Symbol"/>
              <a:buChar char=""/>
            </a:pPr>
            <a:r>
              <a:rPr lang="de-DE" sz="1400" b="0" strike="noStrike" spc="-1" dirty="0">
                <a:solidFill>
                  <a:srgbClr val="1E1E1E"/>
                </a:solidFill>
                <a:latin typeface="Arial"/>
                <a:ea typeface="Arial"/>
              </a:rPr>
              <a:t>API Request an Backend </a:t>
            </a:r>
            <a:endParaRPr lang="de-DE" sz="1400" b="0" strike="noStrike" spc="-1" dirty="0">
              <a:latin typeface="Arial"/>
            </a:endParaRPr>
          </a:p>
          <a:p>
            <a:pPr marL="140400" indent="-138960">
              <a:lnSpc>
                <a:spcPct val="190000"/>
              </a:lnSpc>
              <a:buClr>
                <a:srgbClr val="1E1E1E"/>
              </a:buClr>
              <a:buFont typeface="Symbol"/>
              <a:buChar char=""/>
            </a:pPr>
            <a:r>
              <a:rPr lang="de-DE" sz="1400" b="0" strike="noStrike" spc="-1" dirty="0">
                <a:solidFill>
                  <a:srgbClr val="1E1E1E"/>
                </a:solidFill>
                <a:latin typeface="Arial"/>
                <a:ea typeface="Arial"/>
              </a:rPr>
              <a:t>Ausgabe der Daten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EDA2B5F0-1873-684B-9EDF-B7CD8F4E5B42}"/>
              </a:ext>
            </a:extLst>
          </p:cNvPr>
          <p:cNvSpPr/>
          <p:nvPr/>
        </p:nvSpPr>
        <p:spPr>
          <a:xfrm>
            <a:off x="3875400" y="2945520"/>
            <a:ext cx="1270080" cy="0"/>
          </a:xfrm>
          <a:prstGeom prst="line">
            <a:avLst/>
          </a:prstGeom>
          <a:ln w="25560">
            <a:solidFill>
              <a:schemeClr val="accent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DCBD2A4C-82A6-D444-85EF-02FF47BAC1B2}"/>
              </a:ext>
            </a:extLst>
          </p:cNvPr>
          <p:cNvSpPr/>
          <p:nvPr/>
        </p:nvSpPr>
        <p:spPr>
          <a:xfrm flipH="1">
            <a:off x="3913200" y="3677040"/>
            <a:ext cx="1232280" cy="0"/>
          </a:xfrm>
          <a:prstGeom prst="line">
            <a:avLst/>
          </a:prstGeom>
          <a:ln w="25560">
            <a:solidFill>
              <a:schemeClr val="accent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8">
            <a:extLst>
              <a:ext uri="{FF2B5EF4-FFF2-40B4-BE49-F238E27FC236}">
                <a16:creationId xmlns:a16="http://schemas.microsoft.com/office/drawing/2014/main" id="{8C187C4E-2EC4-0645-9C73-CA4A24CB9EFE}"/>
              </a:ext>
            </a:extLst>
          </p:cNvPr>
          <p:cNvSpPr/>
          <p:nvPr/>
        </p:nvSpPr>
        <p:spPr>
          <a:xfrm>
            <a:off x="3842820" y="3343140"/>
            <a:ext cx="1459759" cy="21544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0" strike="noStrike" spc="-1" dirty="0">
                <a:solidFill>
                  <a:schemeClr val="bg1"/>
                </a:solidFill>
                <a:latin typeface="Arial"/>
                <a:ea typeface="Arial"/>
              </a:rPr>
              <a:t>Datenübermittlung</a:t>
            </a:r>
            <a:endParaRPr lang="de-DE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9">
            <a:extLst>
              <a:ext uri="{FF2B5EF4-FFF2-40B4-BE49-F238E27FC236}">
                <a16:creationId xmlns:a16="http://schemas.microsoft.com/office/drawing/2014/main" id="{8EAC1C1E-29A3-8440-A208-75F2631CC5BA}"/>
              </a:ext>
            </a:extLst>
          </p:cNvPr>
          <p:cNvSpPr/>
          <p:nvPr/>
        </p:nvSpPr>
        <p:spPr>
          <a:xfrm>
            <a:off x="4051080" y="2675880"/>
            <a:ext cx="1005275" cy="21544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0" strike="noStrike" spc="-1" dirty="0">
                <a:solidFill>
                  <a:schemeClr val="bg1"/>
                </a:solidFill>
                <a:latin typeface="Arial"/>
                <a:ea typeface="Arial"/>
              </a:rPr>
              <a:t>API Request</a:t>
            </a:r>
            <a:endParaRPr lang="de-DE" sz="14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75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5998CC0-E393-FB45-9B27-2039C9C60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Tech Stack</a:t>
            </a:r>
          </a:p>
        </p:txBody>
      </p:sp>
      <p:sp>
        <p:nvSpPr>
          <p:cNvPr id="19" name="CustomShape 2">
            <a:extLst>
              <a:ext uri="{FF2B5EF4-FFF2-40B4-BE49-F238E27FC236}">
                <a16:creationId xmlns:a16="http://schemas.microsoft.com/office/drawing/2014/main" id="{B8AB8DA5-9897-324A-B0CA-AB5C586F523F}"/>
              </a:ext>
            </a:extLst>
          </p:cNvPr>
          <p:cNvSpPr/>
          <p:nvPr/>
        </p:nvSpPr>
        <p:spPr>
          <a:xfrm>
            <a:off x="5383440" y="1335600"/>
            <a:ext cx="3187440" cy="994680"/>
          </a:xfrm>
          <a:prstGeom prst="rect">
            <a:avLst/>
          </a:prstGeom>
          <a:solidFill>
            <a:schemeClr val="accent4"/>
          </a:solidFill>
          <a:ln w="25560">
            <a:solidFill>
              <a:schemeClr val="accent4">
                <a:lumOff val="35263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de-DE" sz="3700" b="0" strike="noStrike" spc="-1">
                <a:solidFill>
                  <a:srgbClr val="F6F6F6"/>
                </a:solidFill>
                <a:latin typeface="Arial"/>
                <a:ea typeface="Arial"/>
              </a:rPr>
              <a:t>Backend</a:t>
            </a:r>
            <a:endParaRPr lang="de-DE" sz="3700" b="0" strike="noStrike" spc="-1">
              <a:latin typeface="Arial"/>
            </a:endParaRPr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BAE7BCEB-567A-2742-A347-D35E35AFA2B3}"/>
              </a:ext>
            </a:extLst>
          </p:cNvPr>
          <p:cNvSpPr/>
          <p:nvPr/>
        </p:nvSpPr>
        <p:spPr>
          <a:xfrm>
            <a:off x="571680" y="1383120"/>
            <a:ext cx="3187440" cy="994680"/>
          </a:xfrm>
          <a:prstGeom prst="rect">
            <a:avLst/>
          </a:prstGeom>
          <a:solidFill>
            <a:schemeClr val="accent4"/>
          </a:solidFill>
          <a:ln w="25560">
            <a:solidFill>
              <a:schemeClr val="accent4">
                <a:lumOff val="35263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de-DE" sz="37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Frontend</a:t>
            </a:r>
            <a:endParaRPr lang="de-DE" sz="3700" b="0" strike="noStrike" spc="-1" dirty="0">
              <a:latin typeface="Arial"/>
            </a:endParaRPr>
          </a:p>
        </p:txBody>
      </p:sp>
      <p:sp>
        <p:nvSpPr>
          <p:cNvPr id="21" name="CustomShape 4">
            <a:extLst>
              <a:ext uri="{FF2B5EF4-FFF2-40B4-BE49-F238E27FC236}">
                <a16:creationId xmlns:a16="http://schemas.microsoft.com/office/drawing/2014/main" id="{3BB35650-6A97-6440-BDB7-8B6227926B47}"/>
              </a:ext>
            </a:extLst>
          </p:cNvPr>
          <p:cNvSpPr/>
          <p:nvPr/>
        </p:nvSpPr>
        <p:spPr>
          <a:xfrm>
            <a:off x="5383440" y="2379240"/>
            <a:ext cx="3187440" cy="2078280"/>
          </a:xfrm>
          <a:prstGeom prst="rect">
            <a:avLst/>
          </a:prstGeom>
          <a:solidFill>
            <a:schemeClr val="accent3"/>
          </a:solidFill>
          <a:ln w="25560">
            <a:solidFill>
              <a:schemeClr val="accent4">
                <a:lumOff val="35263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 anchorCtr="0">
            <a:noAutofit/>
          </a:bodyPr>
          <a:lstStyle/>
          <a:p>
            <a:pPr marL="1283400" lvl="3" indent="-138960">
              <a:buClr>
                <a:srgbClr val="1E1E1E"/>
              </a:buClr>
              <a:buFont typeface="Symbol"/>
              <a:buChar char=""/>
            </a:pPr>
            <a:r>
              <a:rPr lang="de-DE" spc="-1" dirty="0" err="1">
                <a:solidFill>
                  <a:srgbClr val="1E1E1E"/>
                </a:solidFill>
                <a:ea typeface="Arial"/>
              </a:rPr>
              <a:t>Flask</a:t>
            </a:r>
            <a:endParaRPr lang="de-DE" spc="-1" dirty="0"/>
          </a:p>
          <a:p>
            <a:pPr marL="1283400" lvl="3" indent="-138960">
              <a:buClr>
                <a:srgbClr val="1E1E1E"/>
              </a:buClr>
              <a:buFont typeface="Symbol"/>
              <a:buChar char=""/>
            </a:pPr>
            <a:r>
              <a:rPr lang="de-DE" spc="-1" dirty="0">
                <a:solidFill>
                  <a:srgbClr val="1E1E1E"/>
                </a:solidFill>
                <a:ea typeface="Arial"/>
              </a:rPr>
              <a:t>Python Speech Recognition (basierend auf CMU Sphinx)</a:t>
            </a:r>
            <a:endParaRPr lang="de-DE" spc="-1" dirty="0"/>
          </a:p>
        </p:txBody>
      </p:sp>
      <p:sp>
        <p:nvSpPr>
          <p:cNvPr id="22" name="CustomShape 5">
            <a:extLst>
              <a:ext uri="{FF2B5EF4-FFF2-40B4-BE49-F238E27FC236}">
                <a16:creationId xmlns:a16="http://schemas.microsoft.com/office/drawing/2014/main" id="{5F5577A1-183E-4D4D-BC19-256F20BE064F}"/>
              </a:ext>
            </a:extLst>
          </p:cNvPr>
          <p:cNvSpPr/>
          <p:nvPr/>
        </p:nvSpPr>
        <p:spPr>
          <a:xfrm>
            <a:off x="572400" y="2441880"/>
            <a:ext cx="3187440" cy="2015280"/>
          </a:xfrm>
          <a:prstGeom prst="rect">
            <a:avLst/>
          </a:prstGeom>
          <a:solidFill>
            <a:schemeClr val="accent3"/>
          </a:solidFill>
          <a:ln w="25560">
            <a:solidFill>
              <a:schemeClr val="accent4">
                <a:lumOff val="35263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0">
            <a:noAutofit/>
          </a:bodyPr>
          <a:lstStyle/>
          <a:p>
            <a:pPr marL="1283400" lvl="3" indent="-138960">
              <a:buClr>
                <a:srgbClr val="1E1E1E"/>
              </a:buClr>
              <a:buFont typeface="Symbol"/>
              <a:buChar char=""/>
            </a:pPr>
            <a:r>
              <a:rPr lang="de-DE" spc="-1" dirty="0" err="1">
                <a:solidFill>
                  <a:schemeClr val="bg2"/>
                </a:solidFill>
                <a:ea typeface="Arial"/>
              </a:rPr>
              <a:t>expo</a:t>
            </a:r>
            <a:endParaRPr lang="de-DE" spc="-1" dirty="0">
              <a:solidFill>
                <a:schemeClr val="bg2"/>
              </a:solidFill>
            </a:endParaRPr>
          </a:p>
          <a:p>
            <a:pPr marL="1283400" lvl="3" indent="-138960">
              <a:buClr>
                <a:srgbClr val="1E1E1E"/>
              </a:buClr>
              <a:buFont typeface="Symbol"/>
              <a:buChar char=""/>
            </a:pPr>
            <a:r>
              <a:rPr lang="de-DE" spc="-1" dirty="0" err="1">
                <a:solidFill>
                  <a:schemeClr val="bg2"/>
                </a:solidFill>
                <a:ea typeface="Arial"/>
              </a:rPr>
              <a:t>React</a:t>
            </a:r>
            <a:r>
              <a:rPr lang="de-DE" spc="-1" dirty="0">
                <a:solidFill>
                  <a:schemeClr val="bg2"/>
                </a:solidFill>
                <a:ea typeface="Arial"/>
              </a:rPr>
              <a:t> Native</a:t>
            </a:r>
            <a:endParaRPr lang="de-DE" spc="-1" dirty="0">
              <a:solidFill>
                <a:schemeClr val="bg2"/>
              </a:solidFill>
            </a:endParaRPr>
          </a:p>
          <a:p>
            <a:pPr marL="1283400" lvl="3" indent="-138960">
              <a:buClr>
                <a:srgbClr val="1E1E1E"/>
              </a:buClr>
              <a:buFont typeface="Symbol"/>
              <a:buChar char=""/>
            </a:pPr>
            <a:r>
              <a:rPr lang="de-DE" spc="-1" dirty="0" err="1">
                <a:solidFill>
                  <a:schemeClr val="bg2"/>
                </a:solidFill>
                <a:ea typeface="Arial"/>
              </a:rPr>
              <a:t>GiftedChat</a:t>
            </a:r>
            <a:endParaRPr lang="de-DE" spc="-1" dirty="0">
              <a:solidFill>
                <a:schemeClr val="bg2"/>
              </a:solidFill>
            </a:endParaRPr>
          </a:p>
          <a:p>
            <a:pPr marL="1283400" lvl="3" indent="-138960">
              <a:buClr>
                <a:srgbClr val="1E1E1E"/>
              </a:buClr>
              <a:buFont typeface="Symbol"/>
              <a:buChar char=""/>
            </a:pPr>
            <a:r>
              <a:rPr lang="de-DE" spc="-1" dirty="0" err="1">
                <a:solidFill>
                  <a:schemeClr val="bg2"/>
                </a:solidFill>
                <a:ea typeface="Arial"/>
              </a:rPr>
              <a:t>Nlp.js</a:t>
            </a:r>
            <a:endParaRPr lang="de-DE" spc="-1" dirty="0">
              <a:solidFill>
                <a:schemeClr val="bg2"/>
              </a:solidFill>
            </a:endParaRPr>
          </a:p>
          <a:p>
            <a:pPr marL="1440">
              <a:lnSpc>
                <a:spcPct val="190000"/>
              </a:lnSpc>
              <a:buClr>
                <a:srgbClr val="1E1E1E"/>
              </a:buClr>
            </a:pPr>
            <a:endParaRPr lang="de-DE" sz="1400" b="0" strike="noStrike" spc="-1" dirty="0">
              <a:latin typeface="Arial"/>
            </a:endParaRPr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D1D3D91E-BE7C-8546-AD08-41EDD8CA92F4}"/>
              </a:ext>
            </a:extLst>
          </p:cNvPr>
          <p:cNvSpPr/>
          <p:nvPr/>
        </p:nvSpPr>
        <p:spPr>
          <a:xfrm>
            <a:off x="3875400" y="2945520"/>
            <a:ext cx="1270080" cy="0"/>
          </a:xfrm>
          <a:prstGeom prst="line">
            <a:avLst/>
          </a:prstGeom>
          <a:ln w="25560">
            <a:solidFill>
              <a:schemeClr val="accent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9A448448-5735-F64F-BB40-28B2B04DEFE6}"/>
              </a:ext>
            </a:extLst>
          </p:cNvPr>
          <p:cNvSpPr/>
          <p:nvPr/>
        </p:nvSpPr>
        <p:spPr>
          <a:xfrm flipH="1">
            <a:off x="3913200" y="3677040"/>
            <a:ext cx="1232280" cy="0"/>
          </a:xfrm>
          <a:prstGeom prst="line">
            <a:avLst/>
          </a:prstGeom>
          <a:ln w="25560">
            <a:solidFill>
              <a:schemeClr val="accent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8">
            <a:extLst>
              <a:ext uri="{FF2B5EF4-FFF2-40B4-BE49-F238E27FC236}">
                <a16:creationId xmlns:a16="http://schemas.microsoft.com/office/drawing/2014/main" id="{AFE6EFFE-1DE8-0946-9C42-A48E683F1AF4}"/>
              </a:ext>
            </a:extLst>
          </p:cNvPr>
          <p:cNvSpPr/>
          <p:nvPr/>
        </p:nvSpPr>
        <p:spPr>
          <a:xfrm>
            <a:off x="3842820" y="3343140"/>
            <a:ext cx="1459759" cy="21544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0" strike="noStrike" spc="-1" dirty="0">
                <a:solidFill>
                  <a:schemeClr val="bg1"/>
                </a:solidFill>
                <a:latin typeface="Arial"/>
                <a:ea typeface="Arial"/>
              </a:rPr>
              <a:t>Datenübermittlung</a:t>
            </a:r>
            <a:endParaRPr lang="de-DE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6" name="CustomShape 9">
            <a:extLst>
              <a:ext uri="{FF2B5EF4-FFF2-40B4-BE49-F238E27FC236}">
                <a16:creationId xmlns:a16="http://schemas.microsoft.com/office/drawing/2014/main" id="{E1F7C89B-9FDB-4147-8892-08AE00806227}"/>
              </a:ext>
            </a:extLst>
          </p:cNvPr>
          <p:cNvSpPr/>
          <p:nvPr/>
        </p:nvSpPr>
        <p:spPr>
          <a:xfrm>
            <a:off x="4051080" y="2675880"/>
            <a:ext cx="1005275" cy="21544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0" strike="noStrike" spc="-1" dirty="0">
                <a:solidFill>
                  <a:schemeClr val="bg1"/>
                </a:solidFill>
                <a:latin typeface="Arial"/>
                <a:ea typeface="Arial"/>
              </a:rPr>
              <a:t>API Request</a:t>
            </a:r>
            <a:endParaRPr lang="de-DE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7" name="Bild 1">
            <a:extLst>
              <a:ext uri="{FF2B5EF4-FFF2-40B4-BE49-F238E27FC236}">
                <a16:creationId xmlns:a16="http://schemas.microsoft.com/office/drawing/2014/main" id="{10D30A98-DD5B-794A-926B-C22703E8229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520960" y="2485396"/>
            <a:ext cx="1456200" cy="268920"/>
          </a:xfrm>
          <a:prstGeom prst="rect">
            <a:avLst/>
          </a:prstGeom>
          <a:ln>
            <a:noFill/>
          </a:ln>
        </p:spPr>
      </p:pic>
      <p:pic>
        <p:nvPicPr>
          <p:cNvPr id="28" name="Bild" descr="Bild">
            <a:extLst>
              <a:ext uri="{FF2B5EF4-FFF2-40B4-BE49-F238E27FC236}">
                <a16:creationId xmlns:a16="http://schemas.microsoft.com/office/drawing/2014/main" id="{A932C81D-77C1-3541-872C-E42F3FA66EA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647606" y="2507400"/>
            <a:ext cx="817560" cy="438120"/>
          </a:xfrm>
          <a:prstGeom prst="rect">
            <a:avLst/>
          </a:prstGeom>
          <a:ln w="12600">
            <a:noFill/>
          </a:ln>
        </p:spPr>
      </p:pic>
      <p:pic>
        <p:nvPicPr>
          <p:cNvPr id="29" name="nlplogo.gif" descr="nlplogo.gif">
            <a:extLst>
              <a:ext uri="{FF2B5EF4-FFF2-40B4-BE49-F238E27FC236}">
                <a16:creationId xmlns:a16="http://schemas.microsoft.com/office/drawing/2014/main" id="{97F814F8-6657-7F43-9C92-18248E027033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720000" y="3792439"/>
            <a:ext cx="1445400" cy="494280"/>
          </a:xfrm>
          <a:prstGeom prst="rect">
            <a:avLst/>
          </a:prstGeom>
          <a:ln w="12600">
            <a:noFill/>
          </a:ln>
        </p:spPr>
      </p:pic>
      <p:pic>
        <p:nvPicPr>
          <p:cNvPr id="30" name="react-native.png" descr="react-native.png">
            <a:extLst>
              <a:ext uri="{FF2B5EF4-FFF2-40B4-BE49-F238E27FC236}">
                <a16:creationId xmlns:a16="http://schemas.microsoft.com/office/drawing/2014/main" id="{55AA75C2-913B-864D-BD93-EA42B2E731AA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2484198" y="3449520"/>
            <a:ext cx="1445040" cy="1020240"/>
          </a:xfrm>
          <a:prstGeom prst="rect">
            <a:avLst/>
          </a:prstGeom>
          <a:ln w="12600">
            <a:noFill/>
          </a:ln>
        </p:spPr>
      </p:pic>
      <p:pic>
        <p:nvPicPr>
          <p:cNvPr id="31" name="expo.png" descr="expo.png">
            <a:extLst>
              <a:ext uri="{FF2B5EF4-FFF2-40B4-BE49-F238E27FC236}">
                <a16:creationId xmlns:a16="http://schemas.microsoft.com/office/drawing/2014/main" id="{9083E835-D34B-6B4A-8E72-F47493D0FAE8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373490" y="2507400"/>
            <a:ext cx="1300326" cy="345910"/>
          </a:xfrm>
          <a:prstGeom prst="rect">
            <a:avLst/>
          </a:prstGeom>
          <a:ln w="12600">
            <a:noFill/>
          </a:ln>
        </p:spPr>
      </p:pic>
    </p:spTree>
    <p:extLst>
      <p:ext uri="{BB962C8B-B14F-4D97-AF65-F5344CB8AC3E}">
        <p14:creationId xmlns:p14="http://schemas.microsoft.com/office/powerpoint/2010/main" val="41096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B25D4FC-FEC1-A147-AE52-97C0C8A448AE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de-DE" dirty="0" err="1"/>
              <a:t>Chatbot</a:t>
            </a:r>
            <a:endParaRPr lang="de-DE" dirty="0"/>
          </a:p>
        </p:txBody>
      </p:sp>
      <p:pic>
        <p:nvPicPr>
          <p:cNvPr id="13" name="Bild 3">
            <a:extLst>
              <a:ext uri="{FF2B5EF4-FFF2-40B4-BE49-F238E27FC236}">
                <a16:creationId xmlns:a16="http://schemas.microsoft.com/office/drawing/2014/main" id="{244AE611-7C2D-1A4A-9513-FFDA795C9D4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818760" y="199890"/>
            <a:ext cx="2189520" cy="4743720"/>
          </a:xfrm>
          <a:prstGeom prst="rect">
            <a:avLst/>
          </a:prstGeom>
          <a:ln w="38160" cap="sq">
            <a:solidFill>
              <a:srgbClr val="000000"/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D6CC3E30-0593-0A44-8FB9-A8144407B59A}"/>
              </a:ext>
            </a:extLst>
          </p:cNvPr>
          <p:cNvSpPr/>
          <p:nvPr/>
        </p:nvSpPr>
        <p:spPr>
          <a:xfrm>
            <a:off x="623024" y="1380488"/>
            <a:ext cx="5015775" cy="2533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tabLst>
                <a:tab pos="0" algn="l"/>
              </a:tabLst>
            </a:pPr>
            <a:r>
              <a:rPr lang="de-DE" sz="1800" spc="-1" dirty="0">
                <a:solidFill>
                  <a:schemeClr val="bg1"/>
                </a:solidFill>
              </a:rPr>
              <a:t>0.  Trainiere Model [mit </a:t>
            </a:r>
            <a:r>
              <a:rPr lang="de-DE" sz="1800" spc="-1" dirty="0" err="1">
                <a:solidFill>
                  <a:schemeClr val="bg1"/>
                </a:solidFill>
              </a:rPr>
              <a:t>Fragen:Intent</a:t>
            </a:r>
            <a:r>
              <a:rPr lang="de-DE" sz="1800" spc="-1" dirty="0">
                <a:solidFill>
                  <a:schemeClr val="bg1"/>
                </a:solidFill>
              </a:rPr>
              <a:t>]</a:t>
            </a:r>
          </a:p>
          <a:p>
            <a:pPr marL="343080" indent="-341640">
              <a:lnSpc>
                <a:spcPct val="150000"/>
              </a:lnSpc>
              <a:buClr>
                <a:schemeClr val="bg1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de-DE" sz="1800" spc="-1" dirty="0">
                <a:solidFill>
                  <a:schemeClr val="bg1"/>
                </a:solidFill>
              </a:rPr>
              <a:t>Frage: </a:t>
            </a:r>
            <a:r>
              <a:rPr lang="de-DE" sz="1800" spc="-1" dirty="0" err="1">
                <a:solidFill>
                  <a:schemeClr val="bg1"/>
                </a:solidFill>
              </a:rPr>
              <a:t>Intentanalyse</a:t>
            </a:r>
            <a:r>
              <a:rPr lang="de-DE" sz="1800" spc="-1" dirty="0">
                <a:solidFill>
                  <a:schemeClr val="bg1"/>
                </a:solidFill>
              </a:rPr>
              <a:t> durch Model</a:t>
            </a:r>
          </a:p>
          <a:p>
            <a:pPr marL="343080" indent="-341640">
              <a:lnSpc>
                <a:spcPct val="150000"/>
              </a:lnSpc>
              <a:buClr>
                <a:schemeClr val="bg1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de-DE" sz="1800" spc="-1" dirty="0" err="1">
                <a:solidFill>
                  <a:schemeClr val="bg1"/>
                </a:solidFill>
              </a:rPr>
              <a:t>Intent</a:t>
            </a:r>
            <a:r>
              <a:rPr lang="de-DE" sz="1800" spc="-1" dirty="0">
                <a:solidFill>
                  <a:schemeClr val="bg1"/>
                </a:solidFill>
              </a:rPr>
              <a:t> wird zur API-</a:t>
            </a:r>
            <a:r>
              <a:rPr lang="de-DE" sz="1800" spc="-1" dirty="0" err="1">
                <a:solidFill>
                  <a:schemeClr val="bg1"/>
                </a:solidFill>
              </a:rPr>
              <a:t>Url</a:t>
            </a:r>
            <a:r>
              <a:rPr lang="de-DE" sz="1800" spc="-1" dirty="0">
                <a:solidFill>
                  <a:schemeClr val="bg1"/>
                </a:solidFill>
              </a:rPr>
              <a:t> zusammengefügt und Request durchgeführt</a:t>
            </a:r>
          </a:p>
          <a:p>
            <a:pPr marL="343080" indent="-341640">
              <a:lnSpc>
                <a:spcPct val="150000"/>
              </a:lnSpc>
              <a:buClr>
                <a:schemeClr val="bg1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de-DE" sz="1800" spc="-1" dirty="0">
                <a:solidFill>
                  <a:schemeClr val="bg1"/>
                </a:solidFill>
              </a:rPr>
              <a:t>Backend gibt Daten zurück</a:t>
            </a:r>
          </a:p>
          <a:p>
            <a:pPr marL="343080" indent="-341640">
              <a:lnSpc>
                <a:spcPct val="150000"/>
              </a:lnSpc>
              <a:buClr>
                <a:schemeClr val="bg1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de-DE" sz="1800" spc="-1" dirty="0">
                <a:solidFill>
                  <a:schemeClr val="bg1"/>
                </a:solidFill>
              </a:rPr>
              <a:t>Ausgabe des Ergebnis</a:t>
            </a:r>
          </a:p>
        </p:txBody>
      </p:sp>
    </p:spTree>
    <p:extLst>
      <p:ext uri="{BB962C8B-B14F-4D97-AF65-F5344CB8AC3E}">
        <p14:creationId xmlns:p14="http://schemas.microsoft.com/office/powerpoint/2010/main" val="237149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1E297D4-16F8-C34E-8923-7D0CA61C237A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de-DE" dirty="0"/>
              <a:t>Voice</a:t>
            </a:r>
          </a:p>
        </p:txBody>
      </p:sp>
      <p:pic>
        <p:nvPicPr>
          <p:cNvPr id="13" name="Bild 3">
            <a:extLst>
              <a:ext uri="{FF2B5EF4-FFF2-40B4-BE49-F238E27FC236}">
                <a16:creationId xmlns:a16="http://schemas.microsoft.com/office/drawing/2014/main" id="{23BCE95D-57D0-BE44-9816-2E5DD24A746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46343" y="143190"/>
            <a:ext cx="2241720" cy="4857120"/>
          </a:xfrm>
          <a:prstGeom prst="rect">
            <a:avLst/>
          </a:prstGeom>
          <a:ln w="38160" cap="sq">
            <a:solidFill>
              <a:srgbClr val="000000"/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85A2077-7ACD-4847-ADB3-FF1DDFFBEC73}"/>
              </a:ext>
            </a:extLst>
          </p:cNvPr>
          <p:cNvSpPr/>
          <p:nvPr/>
        </p:nvSpPr>
        <p:spPr>
          <a:xfrm>
            <a:off x="618825" y="1422053"/>
            <a:ext cx="4572000" cy="2533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3080" indent="-341640">
              <a:lnSpc>
                <a:spcPct val="150000"/>
              </a:lnSpc>
              <a:buClr>
                <a:schemeClr val="bg1"/>
              </a:buClr>
              <a:buFont typeface="StarSymbol"/>
              <a:buAutoNum type="arabicPeriod"/>
            </a:pPr>
            <a:r>
              <a:rPr lang="de-DE" sz="1800" spc="-1" dirty="0">
                <a:solidFill>
                  <a:schemeClr val="bg1"/>
                </a:solidFill>
              </a:rPr>
              <a:t>Voice </a:t>
            </a:r>
            <a:r>
              <a:rPr lang="de-DE" sz="1800" spc="-1" dirty="0" err="1">
                <a:solidFill>
                  <a:schemeClr val="bg1"/>
                </a:solidFill>
              </a:rPr>
              <a:t>recording</a:t>
            </a:r>
            <a:r>
              <a:rPr lang="de-DE" sz="1800" spc="-1" dirty="0">
                <a:solidFill>
                  <a:schemeClr val="bg1"/>
                </a:solidFill>
              </a:rPr>
              <a:t> durch App</a:t>
            </a:r>
          </a:p>
          <a:p>
            <a:pPr marL="343080" indent="-341640">
              <a:lnSpc>
                <a:spcPct val="150000"/>
              </a:lnSpc>
              <a:buClr>
                <a:schemeClr val="bg1"/>
              </a:buClr>
              <a:buFont typeface="StarSymbol"/>
              <a:buAutoNum type="arabicPeriod"/>
            </a:pPr>
            <a:r>
              <a:rPr lang="de-DE" sz="1800" spc="-1" dirty="0">
                <a:solidFill>
                  <a:schemeClr val="bg1"/>
                </a:solidFill>
              </a:rPr>
              <a:t>Audiodatei wird an Backend gesendet</a:t>
            </a:r>
          </a:p>
          <a:p>
            <a:pPr marL="343080" indent="-341640">
              <a:lnSpc>
                <a:spcPct val="150000"/>
              </a:lnSpc>
              <a:buClr>
                <a:schemeClr val="bg1"/>
              </a:buClr>
              <a:buFont typeface="StarSymbol"/>
              <a:buAutoNum type="arabicPeriod"/>
            </a:pPr>
            <a:r>
              <a:rPr lang="de-DE" sz="1800" spc="-1" dirty="0">
                <a:solidFill>
                  <a:schemeClr val="bg1"/>
                </a:solidFill>
              </a:rPr>
              <a:t>Backend verarbeitet Datei durch Model („Deutsche“ akustische Modelle)</a:t>
            </a:r>
          </a:p>
          <a:p>
            <a:pPr marL="343080" indent="-341640">
              <a:lnSpc>
                <a:spcPct val="150000"/>
              </a:lnSpc>
              <a:buClr>
                <a:schemeClr val="bg1"/>
              </a:buClr>
              <a:buFont typeface="StarSymbol"/>
              <a:buAutoNum type="arabicPeriod"/>
            </a:pPr>
            <a:r>
              <a:rPr lang="de-DE" sz="1800" spc="-1" dirty="0">
                <a:solidFill>
                  <a:schemeClr val="bg1"/>
                </a:solidFill>
              </a:rPr>
              <a:t>Text wird zurück gesendet</a:t>
            </a:r>
          </a:p>
          <a:p>
            <a:pPr marL="343080" indent="-341640">
              <a:lnSpc>
                <a:spcPct val="150000"/>
              </a:lnSpc>
              <a:buClr>
                <a:schemeClr val="bg1"/>
              </a:buClr>
              <a:buFont typeface="StarSymbol"/>
              <a:buAutoNum type="arabicPeriod"/>
            </a:pPr>
            <a:r>
              <a:rPr lang="de-DE" sz="1800" spc="-1" dirty="0">
                <a:solidFill>
                  <a:schemeClr val="bg1"/>
                </a:solidFill>
              </a:rPr>
              <a:t>Rest wie vorher (</a:t>
            </a:r>
            <a:r>
              <a:rPr lang="de-DE" sz="1800" spc="-1" dirty="0" err="1">
                <a:solidFill>
                  <a:schemeClr val="bg1"/>
                </a:solidFill>
              </a:rPr>
              <a:t>Chatbot</a:t>
            </a:r>
            <a:r>
              <a:rPr lang="de-DE" sz="1800" spc="-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281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5" y="1100311"/>
            <a:ext cx="5920520" cy="33302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feld 13">
            <a:hlinkClick r:id="rId3"/>
          </p:cNvPr>
          <p:cNvSpPr txBox="1"/>
          <p:nvPr/>
        </p:nvSpPr>
        <p:spPr>
          <a:xfrm>
            <a:off x="1399308" y="4541439"/>
            <a:ext cx="453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https://</a:t>
            </a:r>
            <a:r>
              <a:rPr lang="de-DE" sz="1800" b="1" dirty="0" err="1">
                <a:solidFill>
                  <a:schemeClr val="bg1"/>
                </a:solidFill>
              </a:rPr>
              <a:t>github.com</a:t>
            </a:r>
            <a:r>
              <a:rPr lang="de-DE" sz="1800" b="1" dirty="0">
                <a:solidFill>
                  <a:schemeClr val="bg1"/>
                </a:solidFill>
              </a:rPr>
              <a:t>/matpet98/</a:t>
            </a:r>
            <a:r>
              <a:rPr lang="de-DE" sz="1800" b="1" dirty="0" err="1">
                <a:solidFill>
                  <a:schemeClr val="bg1"/>
                </a:solidFill>
              </a:rPr>
              <a:t>NKmPoE</a:t>
            </a:r>
            <a:endParaRPr lang="de-DE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3556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Macintosh PowerPoint</Application>
  <PresentationFormat>Bildschirmpräsentation (16:9)</PresentationFormat>
  <Paragraphs>56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Advent Pro SemiBold</vt:lpstr>
      <vt:lpstr>Arial</vt:lpstr>
      <vt:lpstr>Barlow Semi Condensed SemiBold</vt:lpstr>
      <vt:lpstr>Fira Sans Extra Condensed Medium</vt:lpstr>
      <vt:lpstr>Maven Pro</vt:lpstr>
      <vt:lpstr>Share Tech</vt:lpstr>
      <vt:lpstr>StarSymbol</vt:lpstr>
      <vt:lpstr>Symbol</vt:lpstr>
      <vt:lpstr>Data Science Consulting by Slidesgo</vt:lpstr>
      <vt:lpstr>Natürlichsprachliche Kommunikation mit Produktionsmaschinen on Edge</vt:lpstr>
      <vt:lpstr>Konzept/  Tech Stack</vt:lpstr>
      <vt:lpstr>Einleitung</vt:lpstr>
      <vt:lpstr>Use Case</vt:lpstr>
      <vt:lpstr>Konzept</vt:lpstr>
      <vt:lpstr>Tech Stack</vt:lpstr>
      <vt:lpstr>Chatbot</vt:lpstr>
      <vt:lpstr>Voice</vt:lpstr>
      <vt:lpstr>GitHub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Natürlichsprachliche Kommunikation mit Produktionsmaschinen on Edge</dc:title>
  <cp:lastModifiedBy>Matthias Petry</cp:lastModifiedBy>
  <cp:revision>10</cp:revision>
  <dcterms:modified xsi:type="dcterms:W3CDTF">2020-11-11T14:33:14Z</dcterms:modified>
</cp:coreProperties>
</file>