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aleway"/>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DB1E3D-A9C5-4465-AB96-509F20BFC60F}">
  <a:tblStyle styleId="{B6DB1E3D-A9C5-4465-AB96-509F20BFC60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20" Type="http://schemas.openxmlformats.org/officeDocument/2006/relationships/slide" Target="slides/slide14.xml"/><Relationship Id="rId42" Type="http://schemas.openxmlformats.org/officeDocument/2006/relationships/font" Target="fonts/Raleway-boldItalic.fntdata"/><Relationship Id="rId41" Type="http://schemas.openxmlformats.org/officeDocument/2006/relationships/font" Target="fonts/Raleway-italic.fntdata"/><Relationship Id="rId22" Type="http://schemas.openxmlformats.org/officeDocument/2006/relationships/slide" Target="slides/slide16.xml"/><Relationship Id="rId44" Type="http://schemas.openxmlformats.org/officeDocument/2006/relationships/font" Target="fonts/Lato-bold.fntdata"/><Relationship Id="rId21" Type="http://schemas.openxmlformats.org/officeDocument/2006/relationships/slide" Target="slides/slide15.xml"/><Relationship Id="rId43" Type="http://schemas.openxmlformats.org/officeDocument/2006/relationships/font" Target="fonts/Lato-regular.fntdata"/><Relationship Id="rId24" Type="http://schemas.openxmlformats.org/officeDocument/2006/relationships/slide" Target="slides/slide18.xml"/><Relationship Id="rId46" Type="http://schemas.openxmlformats.org/officeDocument/2006/relationships/font" Target="fonts/Lato-boldItalic.fntdata"/><Relationship Id="rId23" Type="http://schemas.openxmlformats.org/officeDocument/2006/relationships/slide" Target="slides/slide17.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bf6642e0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bf6642e0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t>
            </a:r>
            <a:r>
              <a:rPr b="1" lang="es-419" sz="1200"/>
              <a:t>Junta directiva: </a:t>
            </a:r>
            <a:r>
              <a:rPr lang="es-419" sz="1200">
                <a:solidFill>
                  <a:schemeClr val="dk1"/>
                </a:solidFill>
              </a:rPr>
              <a:t>crear y gestionar usuarios, niveles de permisos y limitaciones. Definir un encargado de local el cuál tendrá un perfil con todos los privilegios, en pos de contribuir a la planificacion de adquisiciones, ventas y manejo de los productos del local bajo su mando.</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s-419" sz="1200">
                <a:solidFill>
                  <a:schemeClr val="dk1"/>
                </a:solidFill>
              </a:rPr>
              <a:t>-Área TI</a:t>
            </a:r>
            <a:r>
              <a:rPr lang="es-419" sz="1200">
                <a:solidFill>
                  <a:schemeClr val="dk1"/>
                </a:solidFill>
              </a:rPr>
              <a:t>:  Mantener y administrar la base de datos. Respaldar la información crítica del sistema asegurando la continuidad del negocio en caso de emergencia.</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just">
              <a:lnSpc>
                <a:spcPct val="150000"/>
              </a:lnSpc>
              <a:spcBef>
                <a:spcPts val="0"/>
              </a:spcBef>
              <a:spcAft>
                <a:spcPts val="0"/>
              </a:spcAft>
              <a:buNone/>
            </a:pPr>
            <a:r>
              <a:rPr b="1" lang="es-419" sz="1200">
                <a:solidFill>
                  <a:schemeClr val="dk1"/>
                </a:solidFill>
              </a:rPr>
              <a:t>-Área de adquisiciones:</a:t>
            </a:r>
            <a:r>
              <a:rPr lang="es-419" sz="1200">
                <a:solidFill>
                  <a:schemeClr val="dk1"/>
                </a:solidFill>
              </a:rPr>
              <a:t> Mantener la comunicación entre los distintos locales y registrar ordenes de compras solicitadas por cada local. Control y reportes de las acciones financieras de la cadena para apoyar a la toma de decisiones</a:t>
            </a:r>
            <a:endParaRPr sz="1200">
              <a:solidFill>
                <a:schemeClr val="dk1"/>
              </a:solidFill>
            </a:endParaRPr>
          </a:p>
          <a:p>
            <a:pPr indent="0" lvl="0" marL="0" rtl="0" algn="just">
              <a:lnSpc>
                <a:spcPct val="150000"/>
              </a:lnSpc>
              <a:spcBef>
                <a:spcPts val="0"/>
              </a:spcBef>
              <a:spcAft>
                <a:spcPts val="0"/>
              </a:spcAft>
              <a:buNone/>
            </a:pPr>
            <a:r>
              <a:rPr lang="es-419" sz="1200">
                <a:solidFill>
                  <a:schemeClr val="dk1"/>
                </a:solidFill>
              </a:rPr>
              <a:t>Mas adelante en la presentación se explicará con detalle cada fase del proyecto</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bf6642e0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bf6642e0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s-419" sz="1200">
                <a:solidFill>
                  <a:schemeClr val="dk1"/>
                </a:solidFill>
              </a:rPr>
              <a:t>Objetivo general</a:t>
            </a:r>
            <a:endParaRPr b="1" sz="12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s-419" sz="1200">
                <a:solidFill>
                  <a:schemeClr val="dk1"/>
                </a:solidFill>
              </a:rPr>
              <a:t>Desarrollar un sistema de gestión de inventarios, en un plazo de 7 meses, a la cadena de supermercados “El Cholito” en donde la empresa pueda gestionar sus productos, transacciones, información y mantener comunicados a los locales de toda la cadena. </a:t>
            </a:r>
            <a:endParaRPr sz="1200">
              <a:solidFill>
                <a:schemeClr val="dk1"/>
              </a:solidFill>
            </a:endParaRPr>
          </a:p>
          <a:p>
            <a:pPr indent="0" lvl="0" marL="0" rtl="0" algn="just">
              <a:lnSpc>
                <a:spcPct val="150000"/>
              </a:lnSpc>
              <a:spcBef>
                <a:spcPts val="0"/>
              </a:spcBef>
              <a:spcAft>
                <a:spcPts val="0"/>
              </a:spcAft>
              <a:buClr>
                <a:schemeClr val="dk1"/>
              </a:buClr>
              <a:buSzPts val="1100"/>
              <a:buFont typeface="Arial"/>
              <a:buNone/>
            </a:pPr>
            <a:r>
              <a:t/>
            </a:r>
            <a:endParaRPr b="1" sz="12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b="1" lang="es-419" sz="1200">
                <a:solidFill>
                  <a:schemeClr val="dk1"/>
                </a:solidFill>
              </a:rPr>
              <a:t>	Objetivos específicos</a:t>
            </a:r>
            <a:endParaRPr b="1" sz="1200">
              <a:solidFill>
                <a:schemeClr val="dk1"/>
              </a:solidFill>
            </a:endParaRPr>
          </a:p>
          <a:p>
            <a:pPr indent="-304800" lvl="0" marL="457200" rtl="0" algn="just">
              <a:lnSpc>
                <a:spcPct val="150000"/>
              </a:lnSpc>
              <a:spcBef>
                <a:spcPts val="0"/>
              </a:spcBef>
              <a:spcAft>
                <a:spcPts val="0"/>
              </a:spcAft>
              <a:buClr>
                <a:schemeClr val="dk1"/>
              </a:buClr>
              <a:buSzPts val="1200"/>
              <a:buAutoNum type="arabicPeriod"/>
            </a:pPr>
            <a:r>
              <a:rPr lang="es-419" sz="1200">
                <a:solidFill>
                  <a:schemeClr val="dk1"/>
                </a:solidFill>
              </a:rPr>
              <a:t>Implementar un ambiente en el sistema en donde la Junta Directiva pueda gestionar los perfiles de ingreso al sistema de los encargados, visualizar reportes de información de cada local y poder hacer seguimiento a las acciones de la cadena.</a:t>
            </a:r>
            <a:endParaRPr sz="1200">
              <a:solidFill>
                <a:schemeClr val="dk1"/>
              </a:solidFill>
            </a:endParaRPr>
          </a:p>
          <a:p>
            <a:pPr indent="-304800" lvl="0" marL="457200" rtl="0" algn="just">
              <a:lnSpc>
                <a:spcPct val="150000"/>
              </a:lnSpc>
              <a:spcBef>
                <a:spcPts val="0"/>
              </a:spcBef>
              <a:spcAft>
                <a:spcPts val="0"/>
              </a:spcAft>
              <a:buClr>
                <a:schemeClr val="dk1"/>
              </a:buClr>
              <a:buSzPts val="1200"/>
              <a:buAutoNum type="arabicPeriod"/>
            </a:pPr>
            <a:r>
              <a:rPr lang="es-419" sz="1200">
                <a:solidFill>
                  <a:schemeClr val="dk1"/>
                </a:solidFill>
              </a:rPr>
              <a:t>Implementar un ambiente en el sistema en donde el área TI pueda levantar la base de datos, realizar los respaldos de información crítica y trabajar en pos de la continuidad operacional y del negocio.</a:t>
            </a:r>
            <a:endParaRPr sz="1200">
              <a:solidFill>
                <a:schemeClr val="dk1"/>
              </a:solidFill>
            </a:endParaRPr>
          </a:p>
          <a:p>
            <a:pPr indent="-304800" lvl="0" marL="457200" rtl="0" algn="just">
              <a:lnSpc>
                <a:spcPct val="150000"/>
              </a:lnSpc>
              <a:spcBef>
                <a:spcPts val="0"/>
              </a:spcBef>
              <a:spcAft>
                <a:spcPts val="0"/>
              </a:spcAft>
              <a:buClr>
                <a:schemeClr val="dk1"/>
              </a:buClr>
              <a:buSzPts val="1200"/>
              <a:buAutoNum type="arabicPeriod"/>
            </a:pPr>
            <a:r>
              <a:rPr lang="es-419" sz="1200">
                <a:solidFill>
                  <a:schemeClr val="dk1"/>
                </a:solidFill>
              </a:rPr>
              <a:t>Implementar un ambiente en el sistema en donde el área de adquisiciones pueda generar paneles informativos de los datos de los locales, generar ordenes de compra y abastecimiento de productos y manejar las operaciones financieras de la cadena de supermercados.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bf6642e0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bf6642e0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53a839913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3a839913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69e9cf7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69e9cf7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53a839913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3a839913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53a839913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3a839913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53a839913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3a839913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53a839913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3a839913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69e9cf7e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69e9cf7e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bf6642e0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bf6642e0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4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s-419" sz="1200">
                <a:solidFill>
                  <a:schemeClr val="dk1"/>
                </a:solidFill>
              </a:rPr>
              <a:t>La cadena de supermercados  “El Cholito”, quienes cuentan con 20 locales a nivel nacional, desde la región de Coquimbo hasta la región de Valdivia, ante su constante crecimiento en los últimos meses ha decidido modernizar sus sistemas de administración de inventario para poder mantener un nivel de stock actualizado lo más rápido posible.  De momento, el sistema utilizado por cada local para la gestión del inventario es a través de plantillas de excel para cada mes donde se muestran el stock de productos restantes del mes anterior, las compras del mes presente y las compras que se deben realizar para el mes siguiente, las cuales son generadas por cada encargado de local.</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s-419" sz="1200">
                <a:solidFill>
                  <a:schemeClr val="dk1"/>
                </a:solidFill>
              </a:rPr>
              <a:t>La revisión de estas planillas de manera global junto a los encargados de cada local están a cargo de </a:t>
            </a:r>
            <a:r>
              <a:rPr lang="es-419" sz="1200">
                <a:solidFill>
                  <a:schemeClr val="dk1"/>
                </a:solidFill>
              </a:rPr>
              <a:t>José</a:t>
            </a:r>
            <a:r>
              <a:rPr lang="es-419" sz="1200">
                <a:solidFill>
                  <a:schemeClr val="dk1"/>
                </a:solidFill>
              </a:rPr>
              <a:t> Tomás Santa Helena  Gerente de adquisiciones de supermercados “El Cholito” quien se encarga de entregar reportes de estas al directorio de manera trimestral. No obstante, ha comunicado que el formato de generar excel mensualmente lo vuelve un poco tedioso y le gustaría un sistema unificado con un registro histórico. A su vez, a la junta directiva de supermercados “El Cholito” le gustaría estar más al pendiente de las distintas fluctuaciones o cambios en las adquisiciones y no solo cada 3 meses, por lo tanto, les gustaría que este sistema fuera accesible para ellos y mostrará las estadísticas en tiempo real para así poder utilizar la información a la hora de tomar decisiones. Cabe destacar que la estrategia de la cadena de supermercados es implementar este sistema para todos sus locales durante los próximos 7 meses, pero comenzarán probando el producto en 3 locales, luego 10 y finalmente implementarlo a nivel nacional. </a:t>
            </a:r>
            <a:endParaRPr sz="1200">
              <a:solidFill>
                <a:schemeClr val="dk1"/>
              </a:solidFill>
            </a:endParaRPr>
          </a:p>
          <a:p>
            <a:pPr indent="0" lvl="0" marL="0" rtl="0" algn="l">
              <a:spcBef>
                <a:spcPts val="0"/>
              </a:spcBef>
              <a:spcAft>
                <a:spcPts val="0"/>
              </a:spcAft>
              <a:buNone/>
            </a:pPr>
            <a:r>
              <a:t/>
            </a:r>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s-419" sz="1200">
                <a:solidFill>
                  <a:schemeClr val="dk1"/>
                </a:solidFill>
              </a:rPr>
              <a:t>Para este proyecto de modernización el presupuesto y el tiempo son limitados, ya que la cadena está en proceso de construcción de 3 nuevos locales y bajo palabras del directorio es en donde están enfocados sus mayores esfuerzos. Además, y considerando que sus juntas de directorio son cada 3 meses,  se han definido los requisitos que debe tener el sistema en cuestión:</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just">
              <a:lnSpc>
                <a:spcPct val="115000"/>
              </a:lnSpc>
              <a:spcBef>
                <a:spcPts val="0"/>
              </a:spcBef>
              <a:spcAft>
                <a:spcPts val="0"/>
              </a:spcAft>
              <a:buClr>
                <a:schemeClr val="dk1"/>
              </a:buClr>
              <a:buSzPts val="1200"/>
              <a:buAutoNum type="arabicPeriod"/>
            </a:pPr>
            <a:r>
              <a:rPr lang="es-419" sz="1200">
                <a:solidFill>
                  <a:schemeClr val="dk1"/>
                </a:solidFill>
              </a:rPr>
              <a:t>Gestión de inventario: Entradas, salidas, adquisiciones anteriores y programación de adquisiciones mes siguiente.</a:t>
            </a:r>
            <a:endParaRPr sz="1200">
              <a:solidFill>
                <a:schemeClr val="dk1"/>
              </a:solidFill>
            </a:endParaRPr>
          </a:p>
          <a:p>
            <a:pPr indent="-304800" lvl="0" marL="457200" rtl="0" algn="just">
              <a:lnSpc>
                <a:spcPct val="115000"/>
              </a:lnSpc>
              <a:spcBef>
                <a:spcPts val="0"/>
              </a:spcBef>
              <a:spcAft>
                <a:spcPts val="0"/>
              </a:spcAft>
              <a:buClr>
                <a:schemeClr val="dk1"/>
              </a:buClr>
              <a:buSzPts val="1200"/>
              <a:buAutoNum type="arabicPeriod"/>
            </a:pPr>
            <a:r>
              <a:rPr lang="es-419" sz="1200">
                <a:solidFill>
                  <a:schemeClr val="dk1"/>
                </a:solidFill>
              </a:rPr>
              <a:t>Dashboards: Presentación de resultados de ventas diarias, semanales y mensuales. Presentación de productos más vendidos según hora, fecha y registros históricos.</a:t>
            </a:r>
            <a:endParaRPr sz="1200">
              <a:solidFill>
                <a:schemeClr val="dk1"/>
              </a:solidFill>
            </a:endParaRPr>
          </a:p>
          <a:p>
            <a:pPr indent="-304800" lvl="0" marL="457200" rtl="0" algn="just">
              <a:lnSpc>
                <a:spcPct val="115000"/>
              </a:lnSpc>
              <a:spcBef>
                <a:spcPts val="0"/>
              </a:spcBef>
              <a:spcAft>
                <a:spcPts val="0"/>
              </a:spcAft>
              <a:buClr>
                <a:schemeClr val="dk1"/>
              </a:buClr>
              <a:buSzPts val="1200"/>
              <a:buAutoNum type="arabicPeriod"/>
            </a:pPr>
            <a:r>
              <a:rPr lang="es-419" sz="1200">
                <a:solidFill>
                  <a:schemeClr val="dk1"/>
                </a:solidFill>
              </a:rPr>
              <a:t>Diseño: Alineado con diseño utilizado en página web de cadena</a:t>
            </a:r>
            <a:endParaRPr sz="1200">
              <a:solidFill>
                <a:schemeClr val="dk1"/>
              </a:solidFill>
            </a:endParaRPr>
          </a:p>
          <a:p>
            <a:pPr indent="-304800" lvl="0" marL="457200" rtl="0" algn="just">
              <a:lnSpc>
                <a:spcPct val="115000"/>
              </a:lnSpc>
              <a:spcBef>
                <a:spcPts val="0"/>
              </a:spcBef>
              <a:spcAft>
                <a:spcPts val="0"/>
              </a:spcAft>
              <a:buClr>
                <a:schemeClr val="dk1"/>
              </a:buClr>
              <a:buSzPts val="1200"/>
              <a:buAutoNum type="arabicPeriod"/>
            </a:pPr>
            <a:r>
              <a:rPr lang="es-419" sz="1200">
                <a:solidFill>
                  <a:schemeClr val="dk1"/>
                </a:solidFill>
              </a:rPr>
              <a:t>Conexión:  Sistema unificado para todos los locales de la cadena.</a:t>
            </a:r>
            <a:endParaRPr sz="1200">
              <a:solidFill>
                <a:schemeClr val="dk1"/>
              </a:solidFill>
            </a:endParaRPr>
          </a:p>
          <a:p>
            <a:pPr indent="0" lvl="0" marL="0" rtl="0" algn="just">
              <a:lnSpc>
                <a:spcPct val="115000"/>
              </a:lnSpc>
              <a:spcBef>
                <a:spcPts val="0"/>
              </a:spcBef>
              <a:spcAft>
                <a:spcPts val="0"/>
              </a:spcAft>
              <a:buNone/>
            </a:pPr>
            <a:r>
              <a:rPr lang="es-419" sz="1200">
                <a:solidFill>
                  <a:schemeClr val="dk1"/>
                </a:solidFill>
              </a:rPr>
              <a:t>Dada la naturaleza incremental del proyecto se tiene un total de 42 necesidades establecidas previamente</a:t>
            </a:r>
            <a:endParaRPr sz="1200">
              <a:solidFill>
                <a:schemeClr val="dk1"/>
              </a:solidFill>
            </a:endParaRPr>
          </a:p>
          <a:p>
            <a:pPr indent="0" lvl="0" marL="0" rtl="0" algn="just">
              <a:lnSpc>
                <a:spcPct val="115000"/>
              </a:lnSpc>
              <a:spcBef>
                <a:spcPts val="0"/>
              </a:spcBef>
              <a:spcAft>
                <a:spcPts val="0"/>
              </a:spcAft>
              <a:buNone/>
            </a:pPr>
            <a:r>
              <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s-419" sz="1200">
                <a:solidFill>
                  <a:schemeClr val="dk1"/>
                </a:solidFill>
              </a:rPr>
              <a:t>Estos 42 requerimientos equivalen al 100% de las necesidades establecidas, y serán realizados en 2 incrementos del 50% cada uno.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a:t>
            </a:r>
            <a:endParaRPr>
              <a:solidFill>
                <a:schemeClr val="dk1"/>
              </a:solidFill>
            </a:endParaRPr>
          </a:p>
          <a:p>
            <a:pPr indent="0" lvl="0" marL="0" rtl="0" algn="just">
              <a:lnSpc>
                <a:spcPct val="115000"/>
              </a:lnSpc>
              <a:spcBef>
                <a:spcPts val="0"/>
              </a:spcBef>
              <a:spcAft>
                <a:spcPts val="0"/>
              </a:spcAft>
              <a:buNone/>
            </a:pPr>
            <a:r>
              <a:t/>
            </a:r>
            <a:endParaRPr sz="12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69e9cf7e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69e9cf7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69e9cf7e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69e9cf7e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53a839913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3a839913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cabe aclarar que algunas tareas se realizan en paralelo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fc2d94d8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9fc2d94d8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Leer Carta Gantt, mencionar actividades dentro de Implementaciones y Desarrollos., con actividades que cubren los requerimientos del cliente.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68ec82f2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68ec82f2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solidFill>
                  <a:schemeClr val="dk1"/>
                </a:solidFill>
              </a:rPr>
              <a:t>Leer Carta Gantt, mencionar actividades dentro de Implementaciones y Desarrollos., con actividades que cubren los requerimientos del cliente.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68ec82f2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68ec82f2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Duración</a:t>
            </a:r>
            <a:r>
              <a:rPr lang="es-419"/>
              <a:t> total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dfc76dbe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dfc76dbe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fc2d94d8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9fc2d94d8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Todo los costos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dfc76dbe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dfc76dbe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fc2d94d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fc2d94d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s-419"/>
              <a:t>Estimación debido a las horas de trabajo ahorradas y la </a:t>
            </a:r>
            <a:r>
              <a:rPr lang="es-419"/>
              <a:t>automatización</a:t>
            </a:r>
            <a:r>
              <a:rPr lang="es-419"/>
              <a:t> de tareas manuales que </a:t>
            </a:r>
            <a:r>
              <a:rPr lang="es-419"/>
              <a:t>requerían</a:t>
            </a:r>
            <a:r>
              <a:rPr lang="es-419"/>
              <a:t> mucho tiempo antes del proyecto</a:t>
            </a:r>
            <a:endParaRPr/>
          </a:p>
          <a:p>
            <a:pPr indent="-298450" lvl="0" marL="457200" rtl="0" algn="l">
              <a:spcBef>
                <a:spcPts val="0"/>
              </a:spcBef>
              <a:spcAft>
                <a:spcPts val="0"/>
              </a:spcAft>
              <a:buSzPts val="1100"/>
              <a:buAutoNum type="arabicPeriod"/>
            </a:pPr>
            <a:r>
              <a:rPr lang="es-419"/>
              <a:t>Estimación</a:t>
            </a:r>
            <a:r>
              <a:rPr lang="es-419"/>
              <a:t> de una nueva herramienta que apoyará la toma de </a:t>
            </a:r>
            <a:r>
              <a:rPr lang="es-419"/>
              <a:t>decisiones y aumentará productividad de este proceso</a:t>
            </a:r>
            <a:endParaRPr/>
          </a:p>
          <a:p>
            <a:pPr indent="-298450" lvl="0" marL="457200" rtl="0" algn="l">
              <a:spcBef>
                <a:spcPts val="0"/>
              </a:spcBef>
              <a:spcAft>
                <a:spcPts val="0"/>
              </a:spcAft>
              <a:buSzPts val="1100"/>
              <a:buAutoNum type="arabicPeriod"/>
            </a:pPr>
            <a:r>
              <a:rPr lang="es-419"/>
              <a:t>Herramienta que permite que se visualice en tiempo real la información requerida aumentando la productividad en las tareas de análisis de información</a:t>
            </a:r>
            <a:endParaRPr/>
          </a:p>
          <a:p>
            <a:pPr indent="-298450" lvl="0" marL="457200" rtl="0" algn="l">
              <a:spcBef>
                <a:spcPts val="0"/>
              </a:spcBef>
              <a:spcAft>
                <a:spcPts val="0"/>
              </a:spcAft>
              <a:buSzPts val="1100"/>
              <a:buAutoNum type="arabicPeriod"/>
            </a:pPr>
            <a:r>
              <a:rPr lang="es-419"/>
              <a:t>Ahorro significativo de mermas de productos y pérdidas que se verán reflejados en un ahorro en las finanzas.</a:t>
            </a:r>
            <a:endParaRPr/>
          </a:p>
          <a:p>
            <a:pPr indent="-298450" lvl="0" marL="457200" rtl="0" algn="l">
              <a:spcBef>
                <a:spcPts val="0"/>
              </a:spcBef>
              <a:spcAft>
                <a:spcPts val="0"/>
              </a:spcAft>
              <a:buSzPts val="1100"/>
              <a:buAutoNum type="arabicPeriod"/>
            </a:pPr>
            <a:r>
              <a:rPr lang="es-419"/>
              <a:t>Aumento de la productividad en la precisión del control logístico de los productos del inventario.</a:t>
            </a:r>
            <a:r>
              <a:rPr lang="es-419"/>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fc01df2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fc01df2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53a5cbc27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3a5cbc27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53a5cbc27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3a5cbc27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fc2d94d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fc2d94d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fc2d94d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fc2d94d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fc2d94d8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fc2d94d8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fc01df28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fc01df28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fc2d94d8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fc2d94d8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fc2d94d8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fc2d94d8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adba3fe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adba3fe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511100"/>
            <a:ext cx="8520600" cy="130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3500"/>
              <a:t>Proyecto Sistema de Gestión de Inventario Supermercados “El Cholito”</a:t>
            </a:r>
            <a:endParaRPr sz="3500"/>
          </a:p>
        </p:txBody>
      </p:sp>
      <p:sp>
        <p:nvSpPr>
          <p:cNvPr id="87" name="Google Shape;87;p13"/>
          <p:cNvSpPr txBox="1"/>
          <p:nvPr>
            <p:ph idx="1" type="subTitle"/>
          </p:nvPr>
        </p:nvSpPr>
        <p:spPr>
          <a:xfrm>
            <a:off x="402325" y="3368975"/>
            <a:ext cx="1953000" cy="14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Integrantes:</a:t>
            </a:r>
            <a:endParaRPr/>
          </a:p>
          <a:p>
            <a:pPr indent="0" lvl="0" marL="0" rtl="0" algn="l">
              <a:spcBef>
                <a:spcPts val="0"/>
              </a:spcBef>
              <a:spcAft>
                <a:spcPts val="0"/>
              </a:spcAft>
              <a:buNone/>
            </a:pPr>
            <a:r>
              <a:rPr lang="es-419"/>
              <a:t>Claudio Almarza</a:t>
            </a:r>
            <a:endParaRPr/>
          </a:p>
          <a:p>
            <a:pPr indent="0" lvl="0" marL="0" rtl="0" algn="l">
              <a:spcBef>
                <a:spcPts val="0"/>
              </a:spcBef>
              <a:spcAft>
                <a:spcPts val="0"/>
              </a:spcAft>
              <a:buNone/>
            </a:pPr>
            <a:r>
              <a:rPr lang="es-419"/>
              <a:t>Matias Poblete</a:t>
            </a:r>
            <a:endParaRPr/>
          </a:p>
          <a:p>
            <a:pPr indent="0" lvl="0" marL="0" rtl="0" algn="l">
              <a:spcBef>
                <a:spcPts val="0"/>
              </a:spcBef>
              <a:spcAft>
                <a:spcPts val="0"/>
              </a:spcAft>
              <a:buNone/>
            </a:pPr>
            <a:r>
              <a:rPr lang="es-419"/>
              <a:t>Sebastián</a:t>
            </a:r>
            <a:r>
              <a:rPr lang="es-419"/>
              <a:t> Herrera</a:t>
            </a:r>
            <a:endParaRPr/>
          </a:p>
          <a:p>
            <a:pPr indent="0" lvl="0" marL="0" rtl="0" algn="l">
              <a:spcBef>
                <a:spcPts val="0"/>
              </a:spcBef>
              <a:spcAft>
                <a:spcPts val="0"/>
              </a:spcAft>
              <a:buNone/>
            </a:pPr>
            <a:r>
              <a:rPr lang="es-419"/>
              <a:t>Diego Muñoz</a:t>
            </a:r>
            <a:endParaRPr/>
          </a:p>
          <a:p>
            <a:pPr indent="0" lvl="0" marL="0" rtl="0" algn="l">
              <a:spcBef>
                <a:spcPts val="0"/>
              </a:spcBef>
              <a:spcAft>
                <a:spcPts val="0"/>
              </a:spcAft>
              <a:buNone/>
            </a:pPr>
            <a:r>
              <a:rPr lang="es-419"/>
              <a:t>Ariel Valdés</a:t>
            </a:r>
            <a:endParaRPr/>
          </a:p>
        </p:txBody>
      </p:sp>
      <p:pic>
        <p:nvPicPr>
          <p:cNvPr id="88" name="Google Shape;88;p13"/>
          <p:cNvPicPr preferRelativeResize="0"/>
          <p:nvPr/>
        </p:nvPicPr>
        <p:blipFill>
          <a:blip r:embed="rId3">
            <a:alphaModFix/>
          </a:blip>
          <a:stretch>
            <a:fillRect/>
          </a:stretch>
        </p:blipFill>
        <p:spPr>
          <a:xfrm>
            <a:off x="7730275" y="77425"/>
            <a:ext cx="1167225" cy="981577"/>
          </a:xfrm>
          <a:prstGeom prst="rect">
            <a:avLst/>
          </a:prstGeom>
          <a:noFill/>
          <a:ln>
            <a:noFill/>
          </a:ln>
        </p:spPr>
      </p:pic>
      <p:sp>
        <p:nvSpPr>
          <p:cNvPr id="89" name="Google Shape;89;p13"/>
          <p:cNvSpPr txBox="1"/>
          <p:nvPr>
            <p:ph idx="1" type="subTitle"/>
          </p:nvPr>
        </p:nvSpPr>
        <p:spPr>
          <a:xfrm>
            <a:off x="2514550" y="3368975"/>
            <a:ext cx="2562300" cy="4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Profesor:</a:t>
            </a:r>
            <a:endParaRPr/>
          </a:p>
          <a:p>
            <a:pPr indent="0" lvl="0" marL="0" rtl="0" algn="l">
              <a:spcBef>
                <a:spcPts val="0"/>
              </a:spcBef>
              <a:spcAft>
                <a:spcPts val="0"/>
              </a:spcAft>
              <a:buNone/>
            </a:pPr>
            <a:r>
              <a:rPr lang="es-419"/>
              <a:t>Paulo Quinsacara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Alcance</a:t>
            </a:r>
            <a:endParaRPr/>
          </a:p>
        </p:txBody>
      </p:sp>
      <p:sp>
        <p:nvSpPr>
          <p:cNvPr id="139" name="Google Shape;139;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rgbClr val="000000"/>
              </a:buClr>
              <a:buSzPts val="1500"/>
              <a:buFont typeface="Arial"/>
              <a:buChar char="●"/>
            </a:pPr>
            <a:r>
              <a:rPr lang="es-419" sz="1500">
                <a:solidFill>
                  <a:srgbClr val="000000"/>
                </a:solidFill>
                <a:latin typeface="Arial"/>
                <a:ea typeface="Arial"/>
                <a:cs typeface="Arial"/>
                <a:sym typeface="Arial"/>
              </a:rPr>
              <a:t>Desarrollar un sistema de gestión de inventarios.</a:t>
            </a:r>
            <a:endParaRPr sz="1500">
              <a:solidFill>
                <a:srgbClr val="000000"/>
              </a:solidFill>
              <a:latin typeface="Arial"/>
              <a:ea typeface="Arial"/>
              <a:cs typeface="Arial"/>
              <a:sym typeface="Arial"/>
            </a:endParaRPr>
          </a:p>
          <a:p>
            <a:pPr indent="-323850" lvl="0" marL="457200" rtl="0" algn="just">
              <a:lnSpc>
                <a:spcPct val="150000"/>
              </a:lnSpc>
              <a:spcBef>
                <a:spcPts val="0"/>
              </a:spcBef>
              <a:spcAft>
                <a:spcPts val="0"/>
              </a:spcAft>
              <a:buClr>
                <a:srgbClr val="000000"/>
              </a:buClr>
              <a:buSzPts val="1500"/>
              <a:buFont typeface="Arial"/>
              <a:buChar char="●"/>
            </a:pPr>
            <a:r>
              <a:rPr lang="es-419" sz="1500">
                <a:solidFill>
                  <a:srgbClr val="000000"/>
                </a:solidFill>
                <a:latin typeface="Arial"/>
                <a:ea typeface="Arial"/>
                <a:cs typeface="Arial"/>
                <a:sym typeface="Arial"/>
              </a:rPr>
              <a:t>Creación de ambientes</a:t>
            </a:r>
            <a:endParaRPr sz="1500">
              <a:solidFill>
                <a:srgbClr val="000000"/>
              </a:solidFill>
              <a:latin typeface="Arial"/>
              <a:ea typeface="Arial"/>
              <a:cs typeface="Arial"/>
              <a:sym typeface="Arial"/>
            </a:endParaRPr>
          </a:p>
          <a:p>
            <a:pPr indent="-323850" lvl="1" marL="914400" rtl="0" algn="just">
              <a:lnSpc>
                <a:spcPct val="150000"/>
              </a:lnSpc>
              <a:spcBef>
                <a:spcPts val="0"/>
              </a:spcBef>
              <a:spcAft>
                <a:spcPts val="0"/>
              </a:spcAft>
              <a:buClr>
                <a:srgbClr val="000000"/>
              </a:buClr>
              <a:buSzPts val="1500"/>
              <a:buFont typeface="Arial"/>
              <a:buChar char="○"/>
            </a:pPr>
            <a:r>
              <a:rPr lang="es-419" sz="1500">
                <a:solidFill>
                  <a:srgbClr val="000000"/>
                </a:solidFill>
                <a:latin typeface="Arial"/>
                <a:ea typeface="Arial"/>
                <a:cs typeface="Arial"/>
                <a:sym typeface="Arial"/>
              </a:rPr>
              <a:t>Junta directiva</a:t>
            </a:r>
            <a:endParaRPr sz="1500">
              <a:solidFill>
                <a:srgbClr val="000000"/>
              </a:solidFill>
              <a:latin typeface="Arial"/>
              <a:ea typeface="Arial"/>
              <a:cs typeface="Arial"/>
              <a:sym typeface="Arial"/>
            </a:endParaRPr>
          </a:p>
          <a:p>
            <a:pPr indent="-323850" lvl="1" marL="914400" rtl="0" algn="just">
              <a:lnSpc>
                <a:spcPct val="150000"/>
              </a:lnSpc>
              <a:spcBef>
                <a:spcPts val="0"/>
              </a:spcBef>
              <a:spcAft>
                <a:spcPts val="0"/>
              </a:spcAft>
              <a:buClr>
                <a:srgbClr val="000000"/>
              </a:buClr>
              <a:buSzPts val="1500"/>
              <a:buFont typeface="Arial"/>
              <a:buChar char="○"/>
            </a:pPr>
            <a:r>
              <a:rPr lang="es-419" sz="1500">
                <a:solidFill>
                  <a:srgbClr val="000000"/>
                </a:solidFill>
                <a:latin typeface="Arial"/>
                <a:ea typeface="Arial"/>
                <a:cs typeface="Arial"/>
                <a:sym typeface="Arial"/>
              </a:rPr>
              <a:t>Área TI</a:t>
            </a:r>
            <a:endParaRPr sz="1500">
              <a:solidFill>
                <a:srgbClr val="000000"/>
              </a:solidFill>
              <a:latin typeface="Arial"/>
              <a:ea typeface="Arial"/>
              <a:cs typeface="Arial"/>
              <a:sym typeface="Arial"/>
            </a:endParaRPr>
          </a:p>
          <a:p>
            <a:pPr indent="-323850" lvl="1" marL="914400" rtl="0" algn="just">
              <a:lnSpc>
                <a:spcPct val="150000"/>
              </a:lnSpc>
              <a:spcBef>
                <a:spcPts val="0"/>
              </a:spcBef>
              <a:spcAft>
                <a:spcPts val="0"/>
              </a:spcAft>
              <a:buClr>
                <a:srgbClr val="000000"/>
              </a:buClr>
              <a:buSzPts val="1500"/>
              <a:buFont typeface="Arial"/>
              <a:buChar char="○"/>
            </a:pPr>
            <a:r>
              <a:rPr lang="es-419" sz="1500">
                <a:solidFill>
                  <a:srgbClr val="000000"/>
                </a:solidFill>
                <a:latin typeface="Arial"/>
                <a:ea typeface="Arial"/>
                <a:cs typeface="Arial"/>
                <a:sym typeface="Arial"/>
              </a:rPr>
              <a:t>Área de adquisiciones</a:t>
            </a:r>
            <a:endParaRPr sz="1500">
              <a:solidFill>
                <a:srgbClr val="000000"/>
              </a:solidFill>
              <a:latin typeface="Arial"/>
              <a:ea typeface="Arial"/>
              <a:cs typeface="Arial"/>
              <a:sym typeface="Arial"/>
            </a:endParaRPr>
          </a:p>
        </p:txBody>
      </p:sp>
      <p:pic>
        <p:nvPicPr>
          <p:cNvPr id="140" name="Google Shape;140;p22"/>
          <p:cNvPicPr preferRelativeResize="0"/>
          <p:nvPr/>
        </p:nvPicPr>
        <p:blipFill>
          <a:blip r:embed="rId3">
            <a:alphaModFix/>
          </a:blip>
          <a:stretch>
            <a:fillRect/>
          </a:stretch>
        </p:blipFill>
        <p:spPr>
          <a:xfrm>
            <a:off x="7730275" y="77425"/>
            <a:ext cx="1167225" cy="9815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635450" y="1531350"/>
            <a:ext cx="2571000" cy="2261100"/>
          </a:xfrm>
          <a:prstGeom prst="rect">
            <a:avLst/>
          </a:prstGeom>
          <a:solidFill>
            <a:schemeClr val="dk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419" sz="1900">
                <a:solidFill>
                  <a:srgbClr val="FFFFFF"/>
                </a:solidFill>
                <a:latin typeface="Calibri"/>
                <a:ea typeface="Calibri"/>
                <a:cs typeface="Calibri"/>
                <a:sym typeface="Calibri"/>
              </a:rPr>
              <a:t>General</a:t>
            </a:r>
            <a:endParaRPr sz="1900">
              <a:solidFill>
                <a:srgbClr val="FFFFFF"/>
              </a:solidFill>
              <a:latin typeface="Calibri"/>
              <a:ea typeface="Calibri"/>
              <a:cs typeface="Calibri"/>
              <a:sym typeface="Calibri"/>
            </a:endParaRPr>
          </a:p>
          <a:p>
            <a:pPr indent="0" lvl="0" marL="0" rtl="0" algn="ctr">
              <a:spcBef>
                <a:spcPts val="1600"/>
              </a:spcBef>
              <a:spcAft>
                <a:spcPts val="0"/>
              </a:spcAft>
              <a:buNone/>
            </a:pPr>
            <a:r>
              <a:rPr lang="es-419" sz="1200">
                <a:solidFill>
                  <a:srgbClr val="FFFFFF"/>
                </a:solidFill>
                <a:latin typeface="Calibri"/>
                <a:ea typeface="Calibri"/>
                <a:cs typeface="Calibri"/>
                <a:sym typeface="Calibri"/>
              </a:rPr>
              <a:t>Desarrollar un sistema de gestión de inventarios, en un plazo de 7 meses, a la cadena de supermercados “El Cholito” en donde la empresa pueda gestionar sus productos, transacciones, información y mantener comunicados a los locales de toda la cadena.</a:t>
            </a:r>
            <a:endParaRPr sz="1200">
              <a:solidFill>
                <a:srgbClr val="FFFFFF"/>
              </a:solidFill>
              <a:latin typeface="Calibri"/>
              <a:ea typeface="Calibri"/>
              <a:cs typeface="Calibri"/>
              <a:sym typeface="Calibri"/>
            </a:endParaRPr>
          </a:p>
          <a:p>
            <a:pPr indent="0" lvl="0" marL="0" rtl="0" algn="ctr">
              <a:spcBef>
                <a:spcPts val="1600"/>
              </a:spcBef>
              <a:spcAft>
                <a:spcPts val="0"/>
              </a:spcAft>
              <a:buNone/>
            </a:pPr>
            <a:r>
              <a:t/>
            </a:r>
            <a:endParaRPr sz="1200">
              <a:solidFill>
                <a:srgbClr val="FFFFFF"/>
              </a:solidFill>
              <a:latin typeface="Calibri"/>
              <a:ea typeface="Calibri"/>
              <a:cs typeface="Calibri"/>
              <a:sym typeface="Calibri"/>
            </a:endParaRPr>
          </a:p>
          <a:p>
            <a:pPr indent="0" lvl="0" marL="0" rtl="0" algn="just">
              <a:lnSpc>
                <a:spcPct val="150000"/>
              </a:lnSpc>
              <a:spcBef>
                <a:spcPts val="1600"/>
              </a:spcBef>
              <a:spcAft>
                <a:spcPts val="0"/>
              </a:spcAft>
              <a:buNone/>
            </a:pPr>
            <a:r>
              <a:t/>
            </a:r>
            <a:endParaRPr sz="1200">
              <a:solidFill>
                <a:srgbClr val="FFFFFF"/>
              </a:solidFill>
              <a:latin typeface="Calibri"/>
              <a:ea typeface="Calibri"/>
              <a:cs typeface="Calibri"/>
              <a:sym typeface="Calibri"/>
            </a:endParaRPr>
          </a:p>
        </p:txBody>
      </p:sp>
      <p:pic>
        <p:nvPicPr>
          <p:cNvPr id="146" name="Google Shape;146;p23"/>
          <p:cNvPicPr preferRelativeResize="0"/>
          <p:nvPr/>
        </p:nvPicPr>
        <p:blipFill>
          <a:blip r:embed="rId3">
            <a:alphaModFix/>
          </a:blip>
          <a:stretch>
            <a:fillRect/>
          </a:stretch>
        </p:blipFill>
        <p:spPr>
          <a:xfrm>
            <a:off x="7730275" y="77425"/>
            <a:ext cx="1167225" cy="981577"/>
          </a:xfrm>
          <a:prstGeom prst="rect">
            <a:avLst/>
          </a:prstGeom>
          <a:noFill/>
          <a:ln>
            <a:noFill/>
          </a:ln>
        </p:spPr>
      </p:pic>
      <p:graphicFrame>
        <p:nvGraphicFramePr>
          <p:cNvPr id="147" name="Google Shape;147;p23"/>
          <p:cNvGraphicFramePr/>
          <p:nvPr/>
        </p:nvGraphicFramePr>
        <p:xfrm>
          <a:off x="3536775" y="1531350"/>
          <a:ext cx="3000000" cy="3000000"/>
        </p:xfrm>
        <a:graphic>
          <a:graphicData uri="http://schemas.openxmlformats.org/drawingml/2006/table">
            <a:tbl>
              <a:tblPr>
                <a:noFill/>
                <a:tableStyleId>{B6DB1E3D-A9C5-4465-AB96-509F20BFC60F}</a:tableStyleId>
              </a:tblPr>
              <a:tblGrid>
                <a:gridCol w="1927850"/>
                <a:gridCol w="954950"/>
                <a:gridCol w="876625"/>
                <a:gridCol w="1005875"/>
              </a:tblGrid>
              <a:tr h="492650">
                <a:tc>
                  <a:txBody>
                    <a:bodyPr/>
                    <a:lstStyle/>
                    <a:p>
                      <a:pPr indent="0" lvl="0" marL="0" rtl="0" algn="l">
                        <a:spcBef>
                          <a:spcPts val="0"/>
                        </a:spcBef>
                        <a:spcAft>
                          <a:spcPts val="0"/>
                        </a:spcAft>
                        <a:buNone/>
                      </a:pPr>
                      <a:r>
                        <a:t/>
                      </a:r>
                      <a:endParaRPr>
                        <a:solidFill>
                          <a:srgbClr val="FFFFFF"/>
                        </a:solidFill>
                        <a:latin typeface="Calibri"/>
                        <a:ea typeface="Calibri"/>
                        <a:cs typeface="Calibri"/>
                        <a:sym typeface="Calibri"/>
                      </a:endParaRPr>
                    </a:p>
                  </a:txBody>
                  <a:tcPr marT="91425" marB="91425" marR="91425" marL="91425">
                    <a:solidFill>
                      <a:schemeClr val="accent3"/>
                    </a:solidFill>
                  </a:tcPr>
                </a:tc>
                <a:tc>
                  <a:txBody>
                    <a:bodyPr/>
                    <a:lstStyle/>
                    <a:p>
                      <a:pPr indent="0" lvl="0" marL="0" rtl="0" algn="l">
                        <a:spcBef>
                          <a:spcPts val="0"/>
                        </a:spcBef>
                        <a:spcAft>
                          <a:spcPts val="0"/>
                        </a:spcAft>
                        <a:buNone/>
                      </a:pPr>
                      <a:r>
                        <a:rPr lang="es-419" sz="1200">
                          <a:solidFill>
                            <a:srgbClr val="FFFFFF"/>
                          </a:solidFill>
                          <a:latin typeface="Calibri"/>
                          <a:ea typeface="Calibri"/>
                          <a:cs typeface="Calibri"/>
                          <a:sym typeface="Calibri"/>
                        </a:rPr>
                        <a:t>Medición</a:t>
                      </a:r>
                      <a:endParaRPr sz="1200">
                        <a:solidFill>
                          <a:srgbClr val="FFFFFF"/>
                        </a:solidFill>
                        <a:latin typeface="Calibri"/>
                        <a:ea typeface="Calibri"/>
                        <a:cs typeface="Calibri"/>
                        <a:sym typeface="Calibri"/>
                      </a:endParaRPr>
                    </a:p>
                  </a:txBody>
                  <a:tcPr marT="91425" marB="91425" marR="91425" marL="91425">
                    <a:solidFill>
                      <a:schemeClr val="accent3"/>
                    </a:solidFill>
                  </a:tcPr>
                </a:tc>
                <a:tc>
                  <a:txBody>
                    <a:bodyPr/>
                    <a:lstStyle/>
                    <a:p>
                      <a:pPr indent="0" lvl="0" marL="0" rtl="0" algn="l">
                        <a:spcBef>
                          <a:spcPts val="0"/>
                        </a:spcBef>
                        <a:spcAft>
                          <a:spcPts val="0"/>
                        </a:spcAft>
                        <a:buNone/>
                      </a:pPr>
                      <a:r>
                        <a:rPr lang="es-419" sz="1200">
                          <a:solidFill>
                            <a:srgbClr val="FFFFFF"/>
                          </a:solidFill>
                          <a:latin typeface="Calibri"/>
                          <a:ea typeface="Calibri"/>
                          <a:cs typeface="Calibri"/>
                          <a:sym typeface="Calibri"/>
                        </a:rPr>
                        <a:t>Valor actual</a:t>
                      </a:r>
                      <a:endParaRPr sz="1200">
                        <a:solidFill>
                          <a:srgbClr val="FFFFFF"/>
                        </a:solidFill>
                        <a:latin typeface="Calibri"/>
                        <a:ea typeface="Calibri"/>
                        <a:cs typeface="Calibri"/>
                        <a:sym typeface="Calibri"/>
                      </a:endParaRPr>
                    </a:p>
                  </a:txBody>
                  <a:tcPr marT="91425" marB="91425" marR="91425" marL="91425">
                    <a:solidFill>
                      <a:schemeClr val="accent3"/>
                    </a:solidFill>
                  </a:tcPr>
                </a:tc>
                <a:tc>
                  <a:txBody>
                    <a:bodyPr/>
                    <a:lstStyle/>
                    <a:p>
                      <a:pPr indent="0" lvl="0" marL="0" rtl="0" algn="l">
                        <a:spcBef>
                          <a:spcPts val="0"/>
                        </a:spcBef>
                        <a:spcAft>
                          <a:spcPts val="0"/>
                        </a:spcAft>
                        <a:buNone/>
                      </a:pPr>
                      <a:r>
                        <a:rPr lang="es-419" sz="1200">
                          <a:solidFill>
                            <a:srgbClr val="FFFFFF"/>
                          </a:solidFill>
                          <a:latin typeface="Calibri"/>
                          <a:ea typeface="Calibri"/>
                          <a:cs typeface="Calibri"/>
                          <a:sym typeface="Calibri"/>
                        </a:rPr>
                        <a:t>Valor esperado</a:t>
                      </a:r>
                      <a:endParaRPr sz="1200">
                        <a:solidFill>
                          <a:srgbClr val="FFFFFF"/>
                        </a:solidFill>
                        <a:latin typeface="Calibri"/>
                        <a:ea typeface="Calibri"/>
                        <a:cs typeface="Calibri"/>
                        <a:sym typeface="Calibri"/>
                      </a:endParaRPr>
                    </a:p>
                  </a:txBody>
                  <a:tcPr marT="91425" marB="91425" marR="91425" marL="91425">
                    <a:solidFill>
                      <a:schemeClr val="accent3"/>
                    </a:solidFill>
                  </a:tcPr>
                </a:tc>
              </a:tr>
              <a:tr h="492650">
                <a:tc>
                  <a:txBody>
                    <a:bodyPr/>
                    <a:lstStyle/>
                    <a:p>
                      <a:pPr indent="0" lvl="0" marL="0" rtl="0" algn="l">
                        <a:lnSpc>
                          <a:spcPct val="100000"/>
                        </a:lnSpc>
                        <a:spcBef>
                          <a:spcPts val="0"/>
                        </a:spcBef>
                        <a:spcAft>
                          <a:spcPts val="0"/>
                        </a:spcAft>
                        <a:buNone/>
                      </a:pPr>
                      <a:r>
                        <a:rPr lang="es-419">
                          <a:solidFill>
                            <a:srgbClr val="FFFFFF"/>
                          </a:solidFill>
                          <a:latin typeface="Calibri"/>
                          <a:ea typeface="Calibri"/>
                          <a:cs typeface="Calibri"/>
                          <a:sym typeface="Calibri"/>
                        </a:rPr>
                        <a:t>Implementar un ambiente en el sistema para la Junta Directiva</a:t>
                      </a:r>
                      <a:endParaRPr>
                        <a:solidFill>
                          <a:srgbClr val="FFFFFF"/>
                        </a:solidFill>
                        <a:latin typeface="Calibri"/>
                        <a:ea typeface="Calibri"/>
                        <a:cs typeface="Calibri"/>
                        <a:sym typeface="Calibri"/>
                      </a:endParaRPr>
                    </a:p>
                  </a:txBody>
                  <a:tcPr marT="91425" marB="91425" marR="91425" marL="91425">
                    <a:solidFill>
                      <a:schemeClr val="accent3"/>
                    </a:solidFill>
                  </a:tcPr>
                </a:tc>
                <a:tc>
                  <a:txBody>
                    <a:bodyPr/>
                    <a:lstStyle/>
                    <a:p>
                      <a:pPr indent="0" lvl="0" marL="0" rtl="0" algn="ctr">
                        <a:spcBef>
                          <a:spcPts val="0"/>
                        </a:spcBef>
                        <a:spcAft>
                          <a:spcPts val="0"/>
                        </a:spcAft>
                        <a:buNone/>
                      </a:pPr>
                      <a:r>
                        <a:rPr lang="es-419">
                          <a:solidFill>
                            <a:srgbClr val="FFFFFF"/>
                          </a:solidFill>
                          <a:latin typeface="Calibri"/>
                          <a:ea typeface="Calibri"/>
                          <a:cs typeface="Calibri"/>
                          <a:sym typeface="Calibri"/>
                        </a:rPr>
                        <a:t>Binaria</a:t>
                      </a:r>
                      <a:endParaRPr>
                        <a:solidFill>
                          <a:srgbClr val="FFFFFF"/>
                        </a:solidFill>
                        <a:latin typeface="Calibri"/>
                        <a:ea typeface="Calibri"/>
                        <a:cs typeface="Calibri"/>
                        <a:sym typeface="Calibri"/>
                      </a:endParaRPr>
                    </a:p>
                  </a:txBody>
                  <a:tcPr marT="91425" marB="91425" marR="91425" marL="91425">
                    <a:solidFill>
                      <a:srgbClr val="F39E6E"/>
                    </a:solidFill>
                  </a:tcPr>
                </a:tc>
                <a:tc>
                  <a:txBody>
                    <a:bodyPr/>
                    <a:lstStyle/>
                    <a:p>
                      <a:pPr indent="0" lvl="0" marL="0" rtl="0" algn="ctr">
                        <a:spcBef>
                          <a:spcPts val="0"/>
                        </a:spcBef>
                        <a:spcAft>
                          <a:spcPts val="0"/>
                        </a:spcAft>
                        <a:buNone/>
                      </a:pPr>
                      <a:r>
                        <a:rPr lang="es-419">
                          <a:solidFill>
                            <a:srgbClr val="FFFFFF"/>
                          </a:solidFill>
                          <a:latin typeface="Calibri"/>
                          <a:ea typeface="Calibri"/>
                          <a:cs typeface="Calibri"/>
                          <a:sym typeface="Calibri"/>
                        </a:rPr>
                        <a:t>0</a:t>
                      </a:r>
                      <a:endParaRPr>
                        <a:solidFill>
                          <a:srgbClr val="FFFFFF"/>
                        </a:solidFill>
                        <a:latin typeface="Calibri"/>
                        <a:ea typeface="Calibri"/>
                        <a:cs typeface="Calibri"/>
                        <a:sym typeface="Calibri"/>
                      </a:endParaRPr>
                    </a:p>
                  </a:txBody>
                  <a:tcPr marT="91425" marB="91425" marR="91425" marL="91425">
                    <a:solidFill>
                      <a:srgbClr val="F39E6E"/>
                    </a:solidFill>
                  </a:tcPr>
                </a:tc>
                <a:tc>
                  <a:txBody>
                    <a:bodyPr/>
                    <a:lstStyle/>
                    <a:p>
                      <a:pPr indent="0" lvl="0" marL="0" rtl="0" algn="ctr">
                        <a:spcBef>
                          <a:spcPts val="0"/>
                        </a:spcBef>
                        <a:spcAft>
                          <a:spcPts val="0"/>
                        </a:spcAft>
                        <a:buNone/>
                      </a:pPr>
                      <a:r>
                        <a:rPr lang="es-419">
                          <a:solidFill>
                            <a:srgbClr val="FFFFFF"/>
                          </a:solidFill>
                          <a:latin typeface="Calibri"/>
                          <a:ea typeface="Calibri"/>
                          <a:cs typeface="Calibri"/>
                          <a:sym typeface="Calibri"/>
                        </a:rPr>
                        <a:t>1</a:t>
                      </a:r>
                      <a:endParaRPr>
                        <a:solidFill>
                          <a:srgbClr val="FFFFFF"/>
                        </a:solidFill>
                        <a:latin typeface="Calibri"/>
                        <a:ea typeface="Calibri"/>
                        <a:cs typeface="Calibri"/>
                        <a:sym typeface="Calibri"/>
                      </a:endParaRPr>
                    </a:p>
                  </a:txBody>
                  <a:tcPr marT="91425" marB="91425" marR="91425" marL="91425">
                    <a:solidFill>
                      <a:srgbClr val="F39E6E"/>
                    </a:solidFill>
                  </a:tcPr>
                </a:tc>
              </a:tr>
              <a:tr h="492650">
                <a:tc>
                  <a:txBody>
                    <a:bodyPr/>
                    <a:lstStyle/>
                    <a:p>
                      <a:pPr indent="0" lvl="0" marL="0" rtl="0" algn="l">
                        <a:spcBef>
                          <a:spcPts val="0"/>
                        </a:spcBef>
                        <a:spcAft>
                          <a:spcPts val="0"/>
                        </a:spcAft>
                        <a:buNone/>
                      </a:pPr>
                      <a:r>
                        <a:rPr lang="es-419">
                          <a:solidFill>
                            <a:srgbClr val="FFFFFF"/>
                          </a:solidFill>
                        </a:rPr>
                        <a:t>Implementar un ambiente en el sistema para el área TI</a:t>
                      </a:r>
                      <a:endParaRPr>
                        <a:solidFill>
                          <a:srgbClr val="FFFFFF"/>
                        </a:solidFill>
                      </a:endParaRPr>
                    </a:p>
                  </a:txBody>
                  <a:tcPr marT="91425" marB="91425" marR="91425" marL="91425">
                    <a:solidFill>
                      <a:schemeClr val="accent3"/>
                    </a:solidFill>
                  </a:tcPr>
                </a:tc>
                <a:tc>
                  <a:txBody>
                    <a:bodyPr/>
                    <a:lstStyle/>
                    <a:p>
                      <a:pPr indent="0" lvl="0" marL="0" rtl="0" algn="ctr">
                        <a:spcBef>
                          <a:spcPts val="0"/>
                        </a:spcBef>
                        <a:spcAft>
                          <a:spcPts val="0"/>
                        </a:spcAft>
                        <a:buNone/>
                      </a:pPr>
                      <a:r>
                        <a:rPr lang="es-419">
                          <a:solidFill>
                            <a:srgbClr val="FFFFFF"/>
                          </a:solidFill>
                          <a:latin typeface="Calibri"/>
                          <a:ea typeface="Calibri"/>
                          <a:cs typeface="Calibri"/>
                          <a:sym typeface="Calibri"/>
                        </a:rPr>
                        <a:t>Binaria</a:t>
                      </a:r>
                      <a:endParaRPr>
                        <a:solidFill>
                          <a:srgbClr val="FFFFFF"/>
                        </a:solidFill>
                        <a:latin typeface="Calibri"/>
                        <a:ea typeface="Calibri"/>
                        <a:cs typeface="Calibri"/>
                        <a:sym typeface="Calibri"/>
                      </a:endParaRPr>
                    </a:p>
                  </a:txBody>
                  <a:tcPr marT="91425" marB="91425" marR="91425" marL="91425">
                    <a:solidFill>
                      <a:srgbClr val="F39E6E"/>
                    </a:solidFill>
                  </a:tcPr>
                </a:tc>
                <a:tc>
                  <a:txBody>
                    <a:bodyPr/>
                    <a:lstStyle/>
                    <a:p>
                      <a:pPr indent="0" lvl="0" marL="0" rtl="0" algn="ctr">
                        <a:spcBef>
                          <a:spcPts val="0"/>
                        </a:spcBef>
                        <a:spcAft>
                          <a:spcPts val="0"/>
                        </a:spcAft>
                        <a:buNone/>
                      </a:pPr>
                      <a:r>
                        <a:rPr lang="es-419">
                          <a:solidFill>
                            <a:srgbClr val="FFFFFF"/>
                          </a:solidFill>
                          <a:latin typeface="Calibri"/>
                          <a:ea typeface="Calibri"/>
                          <a:cs typeface="Calibri"/>
                          <a:sym typeface="Calibri"/>
                        </a:rPr>
                        <a:t>0</a:t>
                      </a:r>
                      <a:endParaRPr>
                        <a:solidFill>
                          <a:srgbClr val="FFFFFF"/>
                        </a:solidFill>
                        <a:latin typeface="Calibri"/>
                        <a:ea typeface="Calibri"/>
                        <a:cs typeface="Calibri"/>
                        <a:sym typeface="Calibri"/>
                      </a:endParaRPr>
                    </a:p>
                  </a:txBody>
                  <a:tcPr marT="91425" marB="91425" marR="91425" marL="91425">
                    <a:solidFill>
                      <a:srgbClr val="F39E6E"/>
                    </a:solidFill>
                  </a:tcPr>
                </a:tc>
                <a:tc>
                  <a:txBody>
                    <a:bodyPr/>
                    <a:lstStyle/>
                    <a:p>
                      <a:pPr indent="0" lvl="0" marL="0" rtl="0" algn="ctr">
                        <a:spcBef>
                          <a:spcPts val="0"/>
                        </a:spcBef>
                        <a:spcAft>
                          <a:spcPts val="0"/>
                        </a:spcAft>
                        <a:buNone/>
                      </a:pPr>
                      <a:r>
                        <a:rPr lang="es-419">
                          <a:solidFill>
                            <a:srgbClr val="FFFFFF"/>
                          </a:solidFill>
                          <a:latin typeface="Calibri"/>
                          <a:ea typeface="Calibri"/>
                          <a:cs typeface="Calibri"/>
                          <a:sym typeface="Calibri"/>
                        </a:rPr>
                        <a:t>1</a:t>
                      </a:r>
                      <a:endParaRPr>
                        <a:solidFill>
                          <a:srgbClr val="FFFFFF"/>
                        </a:solidFill>
                        <a:latin typeface="Calibri"/>
                        <a:ea typeface="Calibri"/>
                        <a:cs typeface="Calibri"/>
                        <a:sym typeface="Calibri"/>
                      </a:endParaRPr>
                    </a:p>
                  </a:txBody>
                  <a:tcPr marT="91425" marB="91425" marR="91425" marL="91425">
                    <a:solidFill>
                      <a:srgbClr val="F39E6E"/>
                    </a:solidFill>
                  </a:tcPr>
                </a:tc>
              </a:tr>
              <a:tr h="492650">
                <a:tc>
                  <a:txBody>
                    <a:bodyPr/>
                    <a:lstStyle/>
                    <a:p>
                      <a:pPr indent="0" lvl="0" marL="0" rtl="0" algn="l">
                        <a:spcBef>
                          <a:spcPts val="0"/>
                        </a:spcBef>
                        <a:spcAft>
                          <a:spcPts val="0"/>
                        </a:spcAft>
                        <a:buNone/>
                      </a:pPr>
                      <a:r>
                        <a:rPr lang="es-419">
                          <a:solidFill>
                            <a:srgbClr val="FFFFFF"/>
                          </a:solidFill>
                          <a:latin typeface="Calibri"/>
                          <a:ea typeface="Calibri"/>
                          <a:cs typeface="Calibri"/>
                          <a:sym typeface="Calibri"/>
                        </a:rPr>
                        <a:t>Implementar un ambiente en el sistema para el área de adquisiciones</a:t>
                      </a:r>
                      <a:endParaRPr>
                        <a:solidFill>
                          <a:srgbClr val="FFFFFF"/>
                        </a:solidFill>
                        <a:latin typeface="Calibri"/>
                        <a:ea typeface="Calibri"/>
                        <a:cs typeface="Calibri"/>
                        <a:sym typeface="Calibri"/>
                      </a:endParaRPr>
                    </a:p>
                  </a:txBody>
                  <a:tcPr marT="91425" marB="91425" marR="91425" marL="91425">
                    <a:solidFill>
                      <a:schemeClr val="accent3"/>
                    </a:solidFill>
                  </a:tcPr>
                </a:tc>
                <a:tc>
                  <a:txBody>
                    <a:bodyPr/>
                    <a:lstStyle/>
                    <a:p>
                      <a:pPr indent="0" lvl="0" marL="0" rtl="0" algn="ctr">
                        <a:spcBef>
                          <a:spcPts val="0"/>
                        </a:spcBef>
                        <a:spcAft>
                          <a:spcPts val="0"/>
                        </a:spcAft>
                        <a:buNone/>
                      </a:pPr>
                      <a:r>
                        <a:rPr lang="es-419">
                          <a:solidFill>
                            <a:srgbClr val="FFFFFF"/>
                          </a:solidFill>
                          <a:latin typeface="Calibri"/>
                          <a:ea typeface="Calibri"/>
                          <a:cs typeface="Calibri"/>
                          <a:sym typeface="Calibri"/>
                        </a:rPr>
                        <a:t>Binaria</a:t>
                      </a:r>
                      <a:endParaRPr>
                        <a:solidFill>
                          <a:srgbClr val="FFFFFF"/>
                        </a:solidFill>
                        <a:latin typeface="Calibri"/>
                        <a:ea typeface="Calibri"/>
                        <a:cs typeface="Calibri"/>
                        <a:sym typeface="Calibri"/>
                      </a:endParaRPr>
                    </a:p>
                  </a:txBody>
                  <a:tcPr marT="91425" marB="91425" marR="91425" marL="91425">
                    <a:solidFill>
                      <a:srgbClr val="F39E6E"/>
                    </a:solidFill>
                  </a:tcPr>
                </a:tc>
                <a:tc>
                  <a:txBody>
                    <a:bodyPr/>
                    <a:lstStyle/>
                    <a:p>
                      <a:pPr indent="0" lvl="0" marL="0" rtl="0" algn="ctr">
                        <a:spcBef>
                          <a:spcPts val="0"/>
                        </a:spcBef>
                        <a:spcAft>
                          <a:spcPts val="0"/>
                        </a:spcAft>
                        <a:buNone/>
                      </a:pPr>
                      <a:r>
                        <a:rPr lang="es-419">
                          <a:solidFill>
                            <a:srgbClr val="FFFFFF"/>
                          </a:solidFill>
                          <a:latin typeface="Calibri"/>
                          <a:ea typeface="Calibri"/>
                          <a:cs typeface="Calibri"/>
                          <a:sym typeface="Calibri"/>
                        </a:rPr>
                        <a:t>0</a:t>
                      </a:r>
                      <a:endParaRPr>
                        <a:solidFill>
                          <a:srgbClr val="FFFFFF"/>
                        </a:solidFill>
                        <a:latin typeface="Calibri"/>
                        <a:ea typeface="Calibri"/>
                        <a:cs typeface="Calibri"/>
                        <a:sym typeface="Calibri"/>
                      </a:endParaRPr>
                    </a:p>
                  </a:txBody>
                  <a:tcPr marT="91425" marB="91425" marR="91425" marL="91425">
                    <a:solidFill>
                      <a:srgbClr val="F39E6E"/>
                    </a:solidFill>
                  </a:tcPr>
                </a:tc>
                <a:tc>
                  <a:txBody>
                    <a:bodyPr/>
                    <a:lstStyle/>
                    <a:p>
                      <a:pPr indent="0" lvl="0" marL="0" rtl="0" algn="ctr">
                        <a:spcBef>
                          <a:spcPts val="0"/>
                        </a:spcBef>
                        <a:spcAft>
                          <a:spcPts val="0"/>
                        </a:spcAft>
                        <a:buNone/>
                      </a:pPr>
                      <a:r>
                        <a:rPr lang="es-419">
                          <a:solidFill>
                            <a:srgbClr val="FFFFFF"/>
                          </a:solidFill>
                          <a:latin typeface="Calibri"/>
                          <a:ea typeface="Calibri"/>
                          <a:cs typeface="Calibri"/>
                          <a:sym typeface="Calibri"/>
                        </a:rPr>
                        <a:t>1</a:t>
                      </a:r>
                      <a:endParaRPr>
                        <a:solidFill>
                          <a:srgbClr val="FFFFFF"/>
                        </a:solidFill>
                        <a:latin typeface="Calibri"/>
                        <a:ea typeface="Calibri"/>
                        <a:cs typeface="Calibri"/>
                        <a:sym typeface="Calibri"/>
                      </a:endParaRPr>
                    </a:p>
                  </a:txBody>
                  <a:tcPr marT="91425" marB="91425" marR="91425" marL="91425">
                    <a:solidFill>
                      <a:srgbClr val="F39E6E"/>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Planificación</a:t>
            </a:r>
            <a:endParaRPr/>
          </a:p>
        </p:txBody>
      </p:sp>
      <p:sp>
        <p:nvSpPr>
          <p:cNvPr id="153" name="Google Shape;153;p24"/>
          <p:cNvSpPr txBox="1"/>
          <p:nvPr>
            <p:ph idx="1" type="body"/>
          </p:nvPr>
        </p:nvSpPr>
        <p:spPr>
          <a:xfrm>
            <a:off x="729450" y="1853850"/>
            <a:ext cx="7688700" cy="31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54" name="Google Shape;154;p24"/>
          <p:cNvPicPr preferRelativeResize="0"/>
          <p:nvPr/>
        </p:nvPicPr>
        <p:blipFill>
          <a:blip r:embed="rId3">
            <a:alphaModFix/>
          </a:blip>
          <a:stretch>
            <a:fillRect/>
          </a:stretch>
        </p:blipFill>
        <p:spPr>
          <a:xfrm>
            <a:off x="7730275" y="77425"/>
            <a:ext cx="1167225" cy="981577"/>
          </a:xfrm>
          <a:prstGeom prst="rect">
            <a:avLst/>
          </a:prstGeom>
          <a:noFill/>
          <a:ln>
            <a:noFill/>
          </a:ln>
        </p:spPr>
      </p:pic>
      <p:graphicFrame>
        <p:nvGraphicFramePr>
          <p:cNvPr id="155" name="Google Shape;155;p24"/>
          <p:cNvGraphicFramePr/>
          <p:nvPr/>
        </p:nvGraphicFramePr>
        <p:xfrm>
          <a:off x="952500" y="2444625"/>
          <a:ext cx="3000000" cy="3000000"/>
        </p:xfrm>
        <a:graphic>
          <a:graphicData uri="http://schemas.openxmlformats.org/drawingml/2006/table">
            <a:tbl>
              <a:tblPr>
                <a:noFill/>
                <a:tableStyleId>{B6DB1E3D-A9C5-4465-AB96-509F20BFC60F}</a:tableStyleId>
              </a:tblPr>
              <a:tblGrid>
                <a:gridCol w="7239000"/>
              </a:tblGrid>
              <a:tr h="516075">
                <a:tc>
                  <a:txBody>
                    <a:bodyPr/>
                    <a:lstStyle/>
                    <a:p>
                      <a:pPr indent="0" lvl="0" marL="0" rtl="0" algn="l">
                        <a:spcBef>
                          <a:spcPts val="0"/>
                        </a:spcBef>
                        <a:spcAft>
                          <a:spcPts val="0"/>
                        </a:spcAft>
                        <a:buNone/>
                      </a:pPr>
                      <a:r>
                        <a:rPr b="1" i="1" lang="es-419">
                          <a:solidFill>
                            <a:schemeClr val="lt1"/>
                          </a:solidFill>
                        </a:rPr>
                        <a:t>Proyecto: Incremental, utilización estándar ESA.</a:t>
                      </a:r>
                      <a:endParaRPr b="1" i="1">
                        <a:solidFill>
                          <a:schemeClr val="lt1"/>
                        </a:solidFill>
                      </a:endParaRPr>
                    </a:p>
                  </a:txBody>
                  <a:tcPr marT="91425" marB="91425" marR="91425" marL="91425">
                    <a:solidFill>
                      <a:schemeClr val="accent3"/>
                    </a:solidFill>
                  </a:tcPr>
                </a:tc>
              </a:tr>
              <a:tr h="516075">
                <a:tc>
                  <a:txBody>
                    <a:bodyPr/>
                    <a:lstStyle/>
                    <a:p>
                      <a:pPr indent="0" lvl="0" marL="0" rtl="0" algn="l">
                        <a:spcBef>
                          <a:spcPts val="0"/>
                        </a:spcBef>
                        <a:spcAft>
                          <a:spcPts val="0"/>
                        </a:spcAft>
                        <a:buNone/>
                      </a:pPr>
                      <a:r>
                        <a:rPr b="1" i="1" lang="es-419">
                          <a:solidFill>
                            <a:schemeClr val="lt1"/>
                          </a:solidFill>
                        </a:rPr>
                        <a:t>Duración Proyecto: 7 Meses.</a:t>
                      </a:r>
                      <a:endParaRPr b="1" i="1">
                        <a:solidFill>
                          <a:schemeClr val="lt1"/>
                        </a:solidFill>
                      </a:endParaRPr>
                    </a:p>
                  </a:txBody>
                  <a:tcPr marT="91425" marB="91425" marR="91425" marL="91425">
                    <a:solidFill>
                      <a:schemeClr val="accent3"/>
                    </a:solidFill>
                  </a:tcPr>
                </a:tc>
              </a:tr>
              <a:tr h="516075">
                <a:tc>
                  <a:txBody>
                    <a:bodyPr/>
                    <a:lstStyle/>
                    <a:p>
                      <a:pPr indent="0" lvl="0" marL="0" rtl="0" algn="l">
                        <a:spcBef>
                          <a:spcPts val="0"/>
                        </a:spcBef>
                        <a:spcAft>
                          <a:spcPts val="0"/>
                        </a:spcAft>
                        <a:buNone/>
                      </a:pPr>
                      <a:r>
                        <a:rPr b="1" i="1" lang="es-419">
                          <a:solidFill>
                            <a:schemeClr val="lt1"/>
                          </a:solidFill>
                        </a:rPr>
                        <a:t>Requerimientos y requisitos definidos.</a:t>
                      </a:r>
                      <a:endParaRPr b="1" i="1">
                        <a:solidFill>
                          <a:schemeClr val="lt1"/>
                        </a:solidFill>
                      </a:endParaRPr>
                    </a:p>
                  </a:txBody>
                  <a:tcPr marT="91425" marB="91425" marR="91425" marL="91425">
                    <a:solidFill>
                      <a:schemeClr val="accent3"/>
                    </a:solidFill>
                  </a:tcPr>
                </a:tc>
              </a:tr>
              <a:tr h="516075">
                <a:tc>
                  <a:txBody>
                    <a:bodyPr/>
                    <a:lstStyle/>
                    <a:p>
                      <a:pPr indent="0" lvl="0" marL="0" rtl="0" algn="l">
                        <a:spcBef>
                          <a:spcPts val="0"/>
                        </a:spcBef>
                        <a:spcAft>
                          <a:spcPts val="0"/>
                        </a:spcAft>
                        <a:buNone/>
                      </a:pPr>
                      <a:r>
                        <a:rPr b="1" i="1" lang="es-419">
                          <a:solidFill>
                            <a:schemeClr val="lt1"/>
                          </a:solidFill>
                        </a:rPr>
                        <a:t>Documentación Linea Base.</a:t>
                      </a:r>
                      <a:endParaRPr b="1" i="1">
                        <a:solidFill>
                          <a:schemeClr val="lt1"/>
                        </a:solidFill>
                      </a:endParaRPr>
                    </a:p>
                  </a:txBody>
                  <a:tcPr marT="91425" marB="91425" marR="91425" marL="91425">
                    <a:solidFill>
                      <a:schemeClr val="accent3"/>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Equipo de Trabajo.</a:t>
            </a:r>
            <a:endParaRPr/>
          </a:p>
          <a:p>
            <a:pPr indent="0" lvl="0" marL="0" rtl="0" algn="l">
              <a:spcBef>
                <a:spcPts val="0"/>
              </a:spcBef>
              <a:spcAft>
                <a:spcPts val="0"/>
              </a:spcAft>
              <a:buNone/>
            </a:pPr>
            <a:r>
              <a:t/>
            </a:r>
            <a:endParaRPr/>
          </a:p>
        </p:txBody>
      </p:sp>
      <p:graphicFrame>
        <p:nvGraphicFramePr>
          <p:cNvPr id="161" name="Google Shape;161;p25"/>
          <p:cNvGraphicFramePr/>
          <p:nvPr/>
        </p:nvGraphicFramePr>
        <p:xfrm>
          <a:off x="894775" y="2571750"/>
          <a:ext cx="3000000" cy="3000000"/>
        </p:xfrm>
        <a:graphic>
          <a:graphicData uri="http://schemas.openxmlformats.org/drawingml/2006/table">
            <a:tbl>
              <a:tblPr>
                <a:noFill/>
                <a:tableStyleId>{B6DB1E3D-A9C5-4465-AB96-509F20BFC60F}</a:tableStyleId>
              </a:tblPr>
              <a:tblGrid>
                <a:gridCol w="7239000"/>
              </a:tblGrid>
              <a:tr h="381000">
                <a:tc>
                  <a:txBody>
                    <a:bodyPr/>
                    <a:lstStyle/>
                    <a:p>
                      <a:pPr indent="0" lvl="0" marL="0" rtl="0" algn="l">
                        <a:spcBef>
                          <a:spcPts val="0"/>
                        </a:spcBef>
                        <a:spcAft>
                          <a:spcPts val="0"/>
                        </a:spcAft>
                        <a:buNone/>
                      </a:pPr>
                      <a:r>
                        <a:rPr b="1" i="1" lang="es-419">
                          <a:solidFill>
                            <a:schemeClr val="lt1"/>
                          </a:solidFill>
                        </a:rPr>
                        <a:t>Jefe de Proyectos.</a:t>
                      </a:r>
                      <a:endParaRPr b="1" i="1">
                        <a:solidFill>
                          <a:schemeClr val="lt1"/>
                        </a:solidFill>
                      </a:endParaRPr>
                    </a:p>
                  </a:txBody>
                  <a:tcPr marT="91425" marB="91425" marR="91425" marL="91425">
                    <a:solidFill>
                      <a:schemeClr val="accent3"/>
                    </a:solidFill>
                  </a:tcPr>
                </a:tc>
              </a:tr>
              <a:tr h="381000">
                <a:tc>
                  <a:txBody>
                    <a:bodyPr/>
                    <a:lstStyle/>
                    <a:p>
                      <a:pPr indent="0" lvl="0" marL="0" rtl="0" algn="l">
                        <a:spcBef>
                          <a:spcPts val="0"/>
                        </a:spcBef>
                        <a:spcAft>
                          <a:spcPts val="0"/>
                        </a:spcAft>
                        <a:buNone/>
                      </a:pPr>
                      <a:r>
                        <a:rPr b="1" i="1" lang="es-419">
                          <a:solidFill>
                            <a:schemeClr val="lt1"/>
                          </a:solidFill>
                        </a:rPr>
                        <a:t>Desarrollador Full Stack.</a:t>
                      </a:r>
                      <a:endParaRPr b="1" i="1">
                        <a:solidFill>
                          <a:schemeClr val="lt1"/>
                        </a:solidFill>
                      </a:endParaRPr>
                    </a:p>
                  </a:txBody>
                  <a:tcPr marT="91425" marB="91425" marR="91425" marL="91425">
                    <a:solidFill>
                      <a:schemeClr val="accent3"/>
                    </a:solidFill>
                  </a:tcPr>
                </a:tc>
              </a:tr>
              <a:tr h="381000">
                <a:tc>
                  <a:txBody>
                    <a:bodyPr/>
                    <a:lstStyle/>
                    <a:p>
                      <a:pPr indent="0" lvl="0" marL="0" rtl="0" algn="l">
                        <a:spcBef>
                          <a:spcPts val="0"/>
                        </a:spcBef>
                        <a:spcAft>
                          <a:spcPts val="0"/>
                        </a:spcAft>
                        <a:buNone/>
                      </a:pPr>
                      <a:r>
                        <a:rPr b="1" i="1" lang="es-419">
                          <a:solidFill>
                            <a:schemeClr val="lt1"/>
                          </a:solidFill>
                        </a:rPr>
                        <a:t>Desarrollador BackEnd.</a:t>
                      </a:r>
                      <a:endParaRPr b="1" i="1">
                        <a:solidFill>
                          <a:schemeClr val="lt1"/>
                        </a:solidFill>
                      </a:endParaRPr>
                    </a:p>
                  </a:txBody>
                  <a:tcPr marT="91425" marB="91425" marR="91425" marL="91425">
                    <a:solidFill>
                      <a:schemeClr val="accent3"/>
                    </a:solidFill>
                  </a:tcPr>
                </a:tc>
              </a:tr>
              <a:tr h="381000">
                <a:tc>
                  <a:txBody>
                    <a:bodyPr/>
                    <a:lstStyle/>
                    <a:p>
                      <a:pPr indent="0" lvl="0" marL="0" rtl="0" algn="l">
                        <a:spcBef>
                          <a:spcPts val="0"/>
                        </a:spcBef>
                        <a:spcAft>
                          <a:spcPts val="0"/>
                        </a:spcAft>
                        <a:buNone/>
                      </a:pPr>
                      <a:r>
                        <a:rPr b="1" i="1" lang="es-419">
                          <a:solidFill>
                            <a:schemeClr val="lt1"/>
                          </a:solidFill>
                        </a:rPr>
                        <a:t>Analista QA.</a:t>
                      </a:r>
                      <a:endParaRPr b="1" i="1">
                        <a:solidFill>
                          <a:schemeClr val="lt1"/>
                        </a:solidFill>
                      </a:endParaRPr>
                    </a:p>
                  </a:txBody>
                  <a:tcPr marT="91425" marB="91425" marR="91425" marL="91425">
                    <a:solidFill>
                      <a:schemeClr val="accent3"/>
                    </a:solidFill>
                  </a:tcPr>
                </a:tc>
              </a:tr>
            </a:tbl>
          </a:graphicData>
        </a:graphic>
      </p:graphicFrame>
      <p:sp>
        <p:nvSpPr>
          <p:cNvPr id="162" name="Google Shape;162;p25"/>
          <p:cNvSpPr txBox="1"/>
          <p:nvPr/>
        </p:nvSpPr>
        <p:spPr>
          <a:xfrm>
            <a:off x="5890975" y="4238275"/>
            <a:ext cx="22428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latin typeface="Lato"/>
                <a:ea typeface="Lato"/>
                <a:cs typeface="Lato"/>
                <a:sym typeface="Lato"/>
              </a:rPr>
              <a:t>45 horas laborales a la semana</a:t>
            </a:r>
            <a:endParaRPr sz="11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Consideraciones del Proyecto.</a:t>
            </a:r>
            <a:endParaRPr/>
          </a:p>
        </p:txBody>
      </p:sp>
      <p:graphicFrame>
        <p:nvGraphicFramePr>
          <p:cNvPr id="168" name="Google Shape;168;p26"/>
          <p:cNvGraphicFramePr/>
          <p:nvPr/>
        </p:nvGraphicFramePr>
        <p:xfrm>
          <a:off x="952500" y="2477625"/>
          <a:ext cx="3000000" cy="3000000"/>
        </p:xfrm>
        <a:graphic>
          <a:graphicData uri="http://schemas.openxmlformats.org/drawingml/2006/table">
            <a:tbl>
              <a:tblPr>
                <a:noFill/>
                <a:tableStyleId>{B6DB1E3D-A9C5-4465-AB96-509F20BFC60F}</a:tableStyleId>
              </a:tblPr>
              <a:tblGrid>
                <a:gridCol w="7239000"/>
              </a:tblGrid>
              <a:tr h="381000">
                <a:tc>
                  <a:txBody>
                    <a:bodyPr/>
                    <a:lstStyle/>
                    <a:p>
                      <a:pPr indent="0" lvl="0" marL="0" rtl="0" algn="l">
                        <a:spcBef>
                          <a:spcPts val="0"/>
                        </a:spcBef>
                        <a:spcAft>
                          <a:spcPts val="0"/>
                        </a:spcAft>
                        <a:buNone/>
                      </a:pPr>
                      <a:r>
                        <a:rPr b="1" i="1" lang="es-419">
                          <a:solidFill>
                            <a:schemeClr val="lt1"/>
                          </a:solidFill>
                        </a:rPr>
                        <a:t>Probar y validar requisitos:  Alcance &gt;70%; Cobertura &gt;80%</a:t>
                      </a:r>
                      <a:endParaRPr b="1" i="1">
                        <a:solidFill>
                          <a:schemeClr val="lt1"/>
                        </a:solidFill>
                      </a:endParaRPr>
                    </a:p>
                  </a:txBody>
                  <a:tcPr marT="91425" marB="91425" marR="91425" marL="91425">
                    <a:solidFill>
                      <a:schemeClr val="accent3"/>
                    </a:solidFill>
                  </a:tcPr>
                </a:tc>
              </a:tr>
              <a:tr h="381000">
                <a:tc>
                  <a:txBody>
                    <a:bodyPr/>
                    <a:lstStyle/>
                    <a:p>
                      <a:pPr indent="0" lvl="0" marL="0" rtl="0" algn="l">
                        <a:spcBef>
                          <a:spcPts val="0"/>
                        </a:spcBef>
                        <a:spcAft>
                          <a:spcPts val="0"/>
                        </a:spcAft>
                        <a:buNone/>
                      </a:pPr>
                      <a:r>
                        <a:rPr b="1" i="1" lang="es-419">
                          <a:solidFill>
                            <a:schemeClr val="lt1"/>
                          </a:solidFill>
                        </a:rPr>
                        <a:t>Creación casos de prueba.</a:t>
                      </a:r>
                      <a:endParaRPr b="1" i="1">
                        <a:solidFill>
                          <a:schemeClr val="lt1"/>
                        </a:solidFill>
                      </a:endParaRPr>
                    </a:p>
                  </a:txBody>
                  <a:tcPr marT="91425" marB="91425" marR="91425" marL="91425">
                    <a:solidFill>
                      <a:schemeClr val="accent3"/>
                    </a:solidFill>
                  </a:tcPr>
                </a:tc>
              </a:tr>
              <a:tr h="381000">
                <a:tc>
                  <a:txBody>
                    <a:bodyPr/>
                    <a:lstStyle/>
                    <a:p>
                      <a:pPr indent="0" lvl="0" marL="0" rtl="0" algn="l">
                        <a:spcBef>
                          <a:spcPts val="0"/>
                        </a:spcBef>
                        <a:spcAft>
                          <a:spcPts val="0"/>
                        </a:spcAft>
                        <a:buNone/>
                      </a:pPr>
                      <a:r>
                        <a:rPr b="1" i="1" lang="es-419">
                          <a:solidFill>
                            <a:schemeClr val="lt1"/>
                          </a:solidFill>
                        </a:rPr>
                        <a:t>Definir Plan de Pruebas.</a:t>
                      </a:r>
                      <a:endParaRPr b="1" i="1">
                        <a:solidFill>
                          <a:schemeClr val="lt1"/>
                        </a:solidFill>
                      </a:endParaRPr>
                    </a:p>
                  </a:txBody>
                  <a:tcPr marT="91425" marB="91425" marR="91425" marL="91425">
                    <a:solidFill>
                      <a:schemeClr val="accent3"/>
                    </a:solidFill>
                  </a:tcPr>
                </a:tc>
              </a:tr>
              <a:tr h="381000">
                <a:tc>
                  <a:txBody>
                    <a:bodyPr/>
                    <a:lstStyle/>
                    <a:p>
                      <a:pPr indent="0" lvl="0" marL="0" rtl="0" algn="l">
                        <a:spcBef>
                          <a:spcPts val="0"/>
                        </a:spcBef>
                        <a:spcAft>
                          <a:spcPts val="0"/>
                        </a:spcAft>
                        <a:buNone/>
                      </a:pPr>
                      <a:r>
                        <a:rPr b="1" i="1" lang="es-419">
                          <a:solidFill>
                            <a:schemeClr val="lt1"/>
                          </a:solidFill>
                        </a:rPr>
                        <a:t>Incrementos y actividades.</a:t>
                      </a:r>
                      <a:endParaRPr b="1" i="1">
                        <a:solidFill>
                          <a:schemeClr val="lt1"/>
                        </a:solidFill>
                      </a:endParaRPr>
                    </a:p>
                  </a:txBody>
                  <a:tcPr marT="91425" marB="91425" marR="91425" marL="91425">
                    <a:solidFill>
                      <a:schemeClr val="accent3"/>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7650" y="1132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Fases del proyecto</a:t>
            </a:r>
            <a:endParaRPr/>
          </a:p>
        </p:txBody>
      </p:sp>
      <p:graphicFrame>
        <p:nvGraphicFramePr>
          <p:cNvPr id="174" name="Google Shape;174;p27"/>
          <p:cNvGraphicFramePr/>
          <p:nvPr/>
        </p:nvGraphicFramePr>
        <p:xfrm>
          <a:off x="861800" y="1964725"/>
          <a:ext cx="3000000" cy="3000000"/>
        </p:xfrm>
        <a:graphic>
          <a:graphicData uri="http://schemas.openxmlformats.org/drawingml/2006/table">
            <a:tbl>
              <a:tblPr>
                <a:noFill/>
                <a:tableStyleId>{B6DB1E3D-A9C5-4465-AB96-509F20BFC60F}</a:tableStyleId>
              </a:tblPr>
              <a:tblGrid>
                <a:gridCol w="7239000"/>
              </a:tblGrid>
              <a:tr h="472425">
                <a:tc>
                  <a:txBody>
                    <a:bodyPr/>
                    <a:lstStyle/>
                    <a:p>
                      <a:pPr indent="0" lvl="0" marL="0" rtl="0" algn="l">
                        <a:spcBef>
                          <a:spcPts val="0"/>
                        </a:spcBef>
                        <a:spcAft>
                          <a:spcPts val="0"/>
                        </a:spcAft>
                        <a:buNone/>
                      </a:pPr>
                      <a:r>
                        <a:rPr b="1" i="1" lang="es-419">
                          <a:solidFill>
                            <a:schemeClr val="lt1"/>
                          </a:solidFill>
                        </a:rPr>
                        <a:t>Fase RU: Requisitos de Usuario</a:t>
                      </a:r>
                      <a:endParaRPr b="1" i="1">
                        <a:solidFill>
                          <a:schemeClr val="lt1"/>
                        </a:solidFill>
                      </a:endParaRPr>
                    </a:p>
                  </a:txBody>
                  <a:tcPr marT="91425" marB="91425" marR="91425" marL="91425">
                    <a:solidFill>
                      <a:srgbClr val="1A9988"/>
                    </a:solidFill>
                  </a:tcPr>
                </a:tc>
              </a:tr>
              <a:tr h="472425">
                <a:tc>
                  <a:txBody>
                    <a:bodyPr/>
                    <a:lstStyle/>
                    <a:p>
                      <a:pPr indent="0" lvl="0" marL="0" rtl="0" algn="l">
                        <a:spcBef>
                          <a:spcPts val="0"/>
                        </a:spcBef>
                        <a:spcAft>
                          <a:spcPts val="0"/>
                        </a:spcAft>
                        <a:buNone/>
                      </a:pPr>
                      <a:r>
                        <a:rPr b="1" i="1" lang="es-419">
                          <a:solidFill>
                            <a:schemeClr val="lt1"/>
                          </a:solidFill>
                        </a:rPr>
                        <a:t>Fase RS: Requisitos de Software</a:t>
                      </a:r>
                      <a:endParaRPr b="1" i="1">
                        <a:solidFill>
                          <a:schemeClr val="lt1"/>
                        </a:solidFill>
                      </a:endParaRPr>
                    </a:p>
                  </a:txBody>
                  <a:tcPr marT="91425" marB="91425" marR="91425" marL="91425">
                    <a:solidFill>
                      <a:srgbClr val="1A9988"/>
                    </a:solidFill>
                  </a:tcPr>
                </a:tc>
              </a:tr>
              <a:tr h="472425">
                <a:tc>
                  <a:txBody>
                    <a:bodyPr/>
                    <a:lstStyle/>
                    <a:p>
                      <a:pPr indent="0" lvl="0" marL="0" rtl="0" algn="l">
                        <a:spcBef>
                          <a:spcPts val="0"/>
                        </a:spcBef>
                        <a:spcAft>
                          <a:spcPts val="0"/>
                        </a:spcAft>
                        <a:buNone/>
                      </a:pPr>
                      <a:r>
                        <a:rPr b="1" i="1" lang="es-419">
                          <a:solidFill>
                            <a:schemeClr val="lt1"/>
                          </a:solidFill>
                        </a:rPr>
                        <a:t>Fase DA: Diseño Arquitectónico</a:t>
                      </a:r>
                      <a:endParaRPr b="1" i="1">
                        <a:solidFill>
                          <a:schemeClr val="lt1"/>
                        </a:solidFill>
                      </a:endParaRPr>
                    </a:p>
                  </a:txBody>
                  <a:tcPr marT="91425" marB="91425" marR="91425" marL="91425">
                    <a:solidFill>
                      <a:srgbClr val="1A9988"/>
                    </a:solidFill>
                  </a:tcPr>
                </a:tc>
              </a:tr>
              <a:tr h="472425">
                <a:tc>
                  <a:txBody>
                    <a:bodyPr/>
                    <a:lstStyle/>
                    <a:p>
                      <a:pPr indent="0" lvl="0" marL="0" rtl="0" algn="l">
                        <a:spcBef>
                          <a:spcPts val="0"/>
                        </a:spcBef>
                        <a:spcAft>
                          <a:spcPts val="0"/>
                        </a:spcAft>
                        <a:buNone/>
                      </a:pPr>
                      <a:r>
                        <a:rPr b="1" i="1" lang="es-419">
                          <a:solidFill>
                            <a:schemeClr val="lt1"/>
                          </a:solidFill>
                        </a:rPr>
                        <a:t>Fase DD: Diseño detallado y producción del código</a:t>
                      </a:r>
                      <a:endParaRPr b="1" i="1">
                        <a:solidFill>
                          <a:schemeClr val="lt1"/>
                        </a:solidFill>
                      </a:endParaRPr>
                    </a:p>
                  </a:txBody>
                  <a:tcPr marT="91425" marB="91425" marR="91425" marL="91425">
                    <a:solidFill>
                      <a:srgbClr val="1A9988"/>
                    </a:solidFill>
                  </a:tcPr>
                </a:tc>
              </a:tr>
              <a:tr h="472425">
                <a:tc>
                  <a:txBody>
                    <a:bodyPr/>
                    <a:lstStyle/>
                    <a:p>
                      <a:pPr indent="0" lvl="0" marL="0" rtl="0" algn="l">
                        <a:spcBef>
                          <a:spcPts val="0"/>
                        </a:spcBef>
                        <a:spcAft>
                          <a:spcPts val="0"/>
                        </a:spcAft>
                        <a:buNone/>
                      </a:pPr>
                      <a:r>
                        <a:rPr b="1" i="1" lang="es-419">
                          <a:solidFill>
                            <a:schemeClr val="lt1"/>
                          </a:solidFill>
                        </a:rPr>
                        <a:t>Fase TR: Transferencia de Software a las operaciones</a:t>
                      </a:r>
                      <a:endParaRPr b="1" i="1">
                        <a:solidFill>
                          <a:schemeClr val="lt1"/>
                        </a:solidFill>
                      </a:endParaRPr>
                    </a:p>
                  </a:txBody>
                  <a:tcPr marT="91425" marB="91425" marR="91425" marL="91425">
                    <a:solidFill>
                      <a:srgbClr val="1A9988"/>
                    </a:solidFill>
                  </a:tcPr>
                </a:tc>
              </a:tr>
              <a:tr h="472425">
                <a:tc>
                  <a:txBody>
                    <a:bodyPr/>
                    <a:lstStyle/>
                    <a:p>
                      <a:pPr indent="0" lvl="0" marL="0" rtl="0" algn="l">
                        <a:spcBef>
                          <a:spcPts val="0"/>
                        </a:spcBef>
                        <a:spcAft>
                          <a:spcPts val="0"/>
                        </a:spcAft>
                        <a:buNone/>
                      </a:pPr>
                      <a:r>
                        <a:rPr b="1" i="1" lang="es-419">
                          <a:solidFill>
                            <a:schemeClr val="lt1"/>
                          </a:solidFill>
                        </a:rPr>
                        <a:t>Fase OM: Operaciones y Mantención</a:t>
                      </a:r>
                      <a:endParaRPr b="1" i="1">
                        <a:solidFill>
                          <a:schemeClr val="lt1"/>
                        </a:solidFill>
                      </a:endParaRPr>
                    </a:p>
                  </a:txBody>
                  <a:tcPr marT="91425" marB="91425" marR="91425" marL="91425">
                    <a:solidFill>
                      <a:srgbClr val="1A9988"/>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727650" y="1132400"/>
            <a:ext cx="7688700" cy="5352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AutoNum type="arabicPeriod"/>
            </a:pPr>
            <a:r>
              <a:rPr lang="es-419"/>
              <a:t>Fase RU: Requisitos de Usuario</a:t>
            </a:r>
            <a:endParaRPr/>
          </a:p>
        </p:txBody>
      </p:sp>
      <p:graphicFrame>
        <p:nvGraphicFramePr>
          <p:cNvPr id="180" name="Google Shape;180;p28"/>
          <p:cNvGraphicFramePr/>
          <p:nvPr/>
        </p:nvGraphicFramePr>
        <p:xfrm>
          <a:off x="206450" y="1917825"/>
          <a:ext cx="3000000" cy="3000000"/>
        </p:xfrm>
        <a:graphic>
          <a:graphicData uri="http://schemas.openxmlformats.org/drawingml/2006/table">
            <a:tbl>
              <a:tblPr>
                <a:noFill/>
                <a:tableStyleId>{B6DB1E3D-A9C5-4465-AB96-509F20BFC60F}</a:tableStyleId>
              </a:tblPr>
              <a:tblGrid>
                <a:gridCol w="4287375"/>
                <a:gridCol w="4287375"/>
              </a:tblGrid>
              <a:tr h="449625">
                <a:tc>
                  <a:txBody>
                    <a:bodyPr/>
                    <a:lstStyle/>
                    <a:p>
                      <a:pPr indent="0" lvl="0" marL="0" rtl="0" algn="l">
                        <a:spcBef>
                          <a:spcPts val="0"/>
                        </a:spcBef>
                        <a:spcAft>
                          <a:spcPts val="0"/>
                        </a:spcAft>
                        <a:buNone/>
                      </a:pPr>
                      <a:r>
                        <a:rPr b="1" i="1" lang="es-419" sz="1300">
                          <a:solidFill>
                            <a:schemeClr val="lt1"/>
                          </a:solidFill>
                        </a:rPr>
                        <a:t>Tareas</a:t>
                      </a:r>
                      <a:endParaRPr b="1" i="1" sz="1300">
                        <a:solidFill>
                          <a:schemeClr val="lt1"/>
                        </a:solidFill>
                      </a:endParaRPr>
                    </a:p>
                  </a:txBody>
                  <a:tcPr marT="91425" marB="91425" marR="91425" marL="91425">
                    <a:solidFill>
                      <a:srgbClr val="F39E6E"/>
                    </a:solidFill>
                  </a:tcPr>
                </a:tc>
                <a:tc>
                  <a:txBody>
                    <a:bodyPr/>
                    <a:lstStyle/>
                    <a:p>
                      <a:pPr indent="0" lvl="0" marL="0" rtl="0" algn="l">
                        <a:spcBef>
                          <a:spcPts val="0"/>
                        </a:spcBef>
                        <a:spcAft>
                          <a:spcPts val="0"/>
                        </a:spcAft>
                        <a:buNone/>
                      </a:pPr>
                      <a:r>
                        <a:rPr b="1" i="1" lang="es-419" sz="1300">
                          <a:solidFill>
                            <a:schemeClr val="lt1"/>
                          </a:solidFill>
                        </a:rPr>
                        <a:t>Detalle</a:t>
                      </a:r>
                      <a:endParaRPr b="1" i="1" sz="1300">
                        <a:solidFill>
                          <a:schemeClr val="lt1"/>
                        </a:solidFill>
                      </a:endParaRPr>
                    </a:p>
                  </a:txBody>
                  <a:tcPr marT="91425" marB="91425" marR="91425" marL="91425">
                    <a:solidFill>
                      <a:srgbClr val="F39E6E"/>
                    </a:solidFill>
                  </a:tcPr>
                </a:tc>
              </a:tr>
              <a:tr h="919400">
                <a:tc>
                  <a:txBody>
                    <a:bodyPr/>
                    <a:lstStyle/>
                    <a:p>
                      <a:pPr indent="0" lvl="0" marL="0" rtl="0" algn="l">
                        <a:spcBef>
                          <a:spcPts val="0"/>
                        </a:spcBef>
                        <a:spcAft>
                          <a:spcPts val="0"/>
                        </a:spcAft>
                        <a:buNone/>
                      </a:pPr>
                      <a:r>
                        <a:rPr b="1" i="1" lang="es-419" sz="1300">
                          <a:solidFill>
                            <a:schemeClr val="lt1"/>
                          </a:solidFill>
                        </a:rPr>
                        <a:t>Definir Requisitos de Usuario</a:t>
                      </a:r>
                      <a:endParaRPr b="1" i="1" sz="13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rgbClr val="F39E6E"/>
                    </a:solidFill>
                  </a:tcPr>
                </a:tc>
                <a:tc>
                  <a:txBody>
                    <a:bodyPr/>
                    <a:lstStyle/>
                    <a:p>
                      <a:pPr indent="-311150" lvl="0" marL="457200" rtl="0" algn="l">
                        <a:spcBef>
                          <a:spcPts val="0"/>
                        </a:spcBef>
                        <a:spcAft>
                          <a:spcPts val="0"/>
                        </a:spcAft>
                        <a:buClr>
                          <a:schemeClr val="lt1"/>
                        </a:buClr>
                        <a:buSzPts val="1300"/>
                        <a:buAutoNum type="arabicPeriod"/>
                      </a:pPr>
                      <a:r>
                        <a:rPr b="1" i="1" lang="es-419" sz="1300">
                          <a:solidFill>
                            <a:schemeClr val="lt1"/>
                          </a:solidFill>
                        </a:rPr>
                        <a:t>Definir identificadores por requisito.</a:t>
                      </a:r>
                      <a:endParaRPr b="1" i="1" sz="1300">
                        <a:solidFill>
                          <a:schemeClr val="lt1"/>
                        </a:solidFill>
                      </a:endParaRPr>
                    </a:p>
                    <a:p>
                      <a:pPr indent="-311150" lvl="0" marL="457200" rtl="0" algn="l">
                        <a:spcBef>
                          <a:spcPts val="0"/>
                        </a:spcBef>
                        <a:spcAft>
                          <a:spcPts val="0"/>
                        </a:spcAft>
                        <a:buClr>
                          <a:schemeClr val="lt1"/>
                        </a:buClr>
                        <a:buSzPts val="1300"/>
                        <a:buAutoNum type="arabicPeriod"/>
                      </a:pPr>
                      <a:r>
                        <a:rPr b="1" i="1" lang="es-419" sz="1300">
                          <a:solidFill>
                            <a:schemeClr val="lt1"/>
                          </a:solidFill>
                        </a:rPr>
                        <a:t>Marcar Requisitos por importancia.</a:t>
                      </a:r>
                      <a:endParaRPr b="1" i="1" sz="1300">
                        <a:solidFill>
                          <a:schemeClr val="lt1"/>
                        </a:solidFill>
                      </a:endParaRPr>
                    </a:p>
                    <a:p>
                      <a:pPr indent="-311150" lvl="0" marL="457200" rtl="0" algn="l">
                        <a:spcBef>
                          <a:spcPts val="0"/>
                        </a:spcBef>
                        <a:spcAft>
                          <a:spcPts val="0"/>
                        </a:spcAft>
                        <a:buClr>
                          <a:schemeClr val="lt1"/>
                        </a:buClr>
                        <a:buSzPts val="1300"/>
                        <a:buAutoNum type="arabicPeriod"/>
                      </a:pPr>
                      <a:r>
                        <a:rPr b="1" i="1" lang="es-419" sz="1300">
                          <a:solidFill>
                            <a:schemeClr val="lt1"/>
                          </a:solidFill>
                        </a:rPr>
                        <a:t>Definir Prioridad por requisito.</a:t>
                      </a:r>
                      <a:endParaRPr b="1" i="1" sz="13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rgbClr val="F39E6E"/>
                    </a:solidFill>
                  </a:tcPr>
                </a:tc>
              </a:tr>
              <a:tr h="684525">
                <a:tc>
                  <a:txBody>
                    <a:bodyPr/>
                    <a:lstStyle/>
                    <a:p>
                      <a:pPr indent="0" lvl="0" marL="0" rtl="0" algn="l">
                        <a:spcBef>
                          <a:spcPts val="0"/>
                        </a:spcBef>
                        <a:spcAft>
                          <a:spcPts val="0"/>
                        </a:spcAft>
                        <a:buNone/>
                      </a:pPr>
                      <a:r>
                        <a:rPr b="1" i="1" lang="es-419" sz="1300">
                          <a:solidFill>
                            <a:schemeClr val="lt1"/>
                          </a:solidFill>
                        </a:rPr>
                        <a:t>Definir Seguridad de la Información</a:t>
                      </a:r>
                      <a:endParaRPr b="1" i="1" sz="13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c>
                  <a:txBody>
                    <a:bodyPr/>
                    <a:lstStyle/>
                    <a:p>
                      <a:pPr indent="-311150" lvl="0" marL="457200" rtl="0" algn="l">
                        <a:spcBef>
                          <a:spcPts val="0"/>
                        </a:spcBef>
                        <a:spcAft>
                          <a:spcPts val="0"/>
                        </a:spcAft>
                        <a:buClr>
                          <a:schemeClr val="lt1"/>
                        </a:buClr>
                        <a:buSzPts val="1300"/>
                        <a:buAutoNum type="arabicPeriod"/>
                      </a:pPr>
                      <a:r>
                        <a:rPr b="1" i="1" lang="es-419" sz="1300">
                          <a:solidFill>
                            <a:schemeClr val="lt1"/>
                          </a:solidFill>
                        </a:rPr>
                        <a:t>Evaluar criticidad de las funciones del sistema</a:t>
                      </a:r>
                      <a:endParaRPr b="1" i="1" sz="13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r>
              <a:tr h="919400">
                <a:tc>
                  <a:txBody>
                    <a:bodyPr/>
                    <a:lstStyle/>
                    <a:p>
                      <a:pPr indent="0" lvl="0" marL="0" rtl="0" algn="l">
                        <a:spcBef>
                          <a:spcPts val="0"/>
                        </a:spcBef>
                        <a:spcAft>
                          <a:spcPts val="0"/>
                        </a:spcAft>
                        <a:buNone/>
                      </a:pPr>
                      <a:r>
                        <a:rPr b="1" i="1" lang="es-419" sz="1300">
                          <a:solidFill>
                            <a:schemeClr val="lt1"/>
                          </a:solidFill>
                        </a:rPr>
                        <a:t>Documento de Requisito de Usuario  (DRU)</a:t>
                      </a:r>
                      <a:endParaRPr b="1" i="1" sz="13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c>
                  <a:txBody>
                    <a:bodyPr/>
                    <a:lstStyle/>
                    <a:p>
                      <a:pPr indent="-311150" lvl="0" marL="457200" rtl="0" algn="l">
                        <a:spcBef>
                          <a:spcPts val="0"/>
                        </a:spcBef>
                        <a:spcAft>
                          <a:spcPts val="0"/>
                        </a:spcAft>
                        <a:buClr>
                          <a:schemeClr val="lt1"/>
                        </a:buClr>
                        <a:buSzPts val="1300"/>
                        <a:buAutoNum type="arabicPeriod"/>
                      </a:pPr>
                      <a:r>
                        <a:rPr b="1" i="1" lang="es-419" sz="1300">
                          <a:solidFill>
                            <a:schemeClr val="lt1"/>
                          </a:solidFill>
                        </a:rPr>
                        <a:t>Define lo que espera el Usuario del Software.</a:t>
                      </a:r>
                      <a:endParaRPr b="1" i="1" sz="1300">
                        <a:solidFill>
                          <a:schemeClr val="lt1"/>
                        </a:solidFill>
                      </a:endParaRPr>
                    </a:p>
                    <a:p>
                      <a:pPr indent="-311150" lvl="0" marL="457200" rtl="0" algn="l">
                        <a:spcBef>
                          <a:spcPts val="0"/>
                        </a:spcBef>
                        <a:spcAft>
                          <a:spcPts val="0"/>
                        </a:spcAft>
                        <a:buClr>
                          <a:schemeClr val="lt1"/>
                        </a:buClr>
                        <a:buSzPts val="1300"/>
                        <a:buAutoNum type="arabicPeriod"/>
                      </a:pPr>
                      <a:r>
                        <a:rPr b="1" i="1" lang="es-419" sz="1300">
                          <a:solidFill>
                            <a:schemeClr val="lt1"/>
                          </a:solidFill>
                        </a:rPr>
                        <a:t>Define Restricciones.</a:t>
                      </a:r>
                      <a:endParaRPr b="1" i="1" sz="1300">
                        <a:solidFill>
                          <a:schemeClr val="lt1"/>
                        </a:solidFill>
                      </a:endParaRPr>
                    </a:p>
                    <a:p>
                      <a:pPr indent="-311150" lvl="0" marL="457200" rtl="0" algn="l">
                        <a:spcBef>
                          <a:spcPts val="0"/>
                        </a:spcBef>
                        <a:spcAft>
                          <a:spcPts val="0"/>
                        </a:spcAft>
                        <a:buClr>
                          <a:schemeClr val="lt1"/>
                        </a:buClr>
                        <a:buSzPts val="1300"/>
                        <a:buAutoNum type="arabicPeriod"/>
                      </a:pPr>
                      <a:r>
                        <a:rPr b="1" i="1" lang="es-419" sz="1300">
                          <a:solidFill>
                            <a:schemeClr val="lt1"/>
                          </a:solidFill>
                        </a:rPr>
                        <a:t>Describe Interfaces Externas del Software.</a:t>
                      </a:r>
                      <a:endParaRPr b="1" i="1" sz="13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727650" y="1178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2. </a:t>
            </a:r>
            <a:r>
              <a:rPr lang="es-419"/>
              <a:t>Fase RS: Requisitos de Software.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86" name="Google Shape;186;p29"/>
          <p:cNvGraphicFramePr/>
          <p:nvPr/>
        </p:nvGraphicFramePr>
        <p:xfrm>
          <a:off x="247500" y="1917825"/>
          <a:ext cx="3000000" cy="3000000"/>
        </p:xfrm>
        <a:graphic>
          <a:graphicData uri="http://schemas.openxmlformats.org/drawingml/2006/table">
            <a:tbl>
              <a:tblPr>
                <a:noFill/>
                <a:tableStyleId>{B6DB1E3D-A9C5-4465-AB96-509F20BFC60F}</a:tableStyleId>
              </a:tblPr>
              <a:tblGrid>
                <a:gridCol w="4324500"/>
                <a:gridCol w="4324500"/>
              </a:tblGrid>
              <a:tr h="392750">
                <a:tc>
                  <a:txBody>
                    <a:bodyPr/>
                    <a:lstStyle/>
                    <a:p>
                      <a:pPr indent="0" lvl="0" marL="0" rtl="0" algn="l">
                        <a:spcBef>
                          <a:spcPts val="0"/>
                        </a:spcBef>
                        <a:spcAft>
                          <a:spcPts val="0"/>
                        </a:spcAft>
                        <a:buNone/>
                      </a:pPr>
                      <a:r>
                        <a:rPr b="1" i="1" lang="es-419" sz="1200">
                          <a:solidFill>
                            <a:schemeClr val="lt1"/>
                          </a:solidFill>
                        </a:rPr>
                        <a:t>Tareas</a:t>
                      </a:r>
                      <a:endParaRPr b="1" i="1" sz="1200">
                        <a:solidFill>
                          <a:schemeClr val="lt1"/>
                        </a:solidFill>
                      </a:endParaRPr>
                    </a:p>
                  </a:txBody>
                  <a:tcPr marT="91425" marB="91425" marR="91425" marL="91425">
                    <a:solidFill>
                      <a:srgbClr val="F39E6E"/>
                    </a:solidFill>
                  </a:tcPr>
                </a:tc>
                <a:tc>
                  <a:txBody>
                    <a:bodyPr/>
                    <a:lstStyle/>
                    <a:p>
                      <a:pPr indent="0" lvl="0" marL="0" rtl="0" algn="l">
                        <a:spcBef>
                          <a:spcPts val="0"/>
                        </a:spcBef>
                        <a:spcAft>
                          <a:spcPts val="0"/>
                        </a:spcAft>
                        <a:buNone/>
                      </a:pPr>
                      <a:r>
                        <a:rPr b="1" i="1" lang="es-419" sz="1200">
                          <a:solidFill>
                            <a:schemeClr val="lt1"/>
                          </a:solidFill>
                        </a:rPr>
                        <a:t>Detalle</a:t>
                      </a:r>
                      <a:endParaRPr b="1" i="1" sz="1200">
                        <a:solidFill>
                          <a:schemeClr val="lt1"/>
                        </a:solidFill>
                      </a:endParaRPr>
                    </a:p>
                  </a:txBody>
                  <a:tcPr marT="91425" marB="91425" marR="91425" marL="91425">
                    <a:solidFill>
                      <a:srgbClr val="F39E6E"/>
                    </a:solidFill>
                  </a:tcPr>
                </a:tc>
              </a:tr>
              <a:tr h="748175">
                <a:tc>
                  <a:txBody>
                    <a:bodyPr/>
                    <a:lstStyle/>
                    <a:p>
                      <a:pPr indent="0" lvl="0" marL="0" rtl="0" algn="l">
                        <a:spcBef>
                          <a:spcPts val="0"/>
                        </a:spcBef>
                        <a:spcAft>
                          <a:spcPts val="0"/>
                        </a:spcAft>
                        <a:buNone/>
                      </a:pPr>
                      <a:r>
                        <a:rPr b="1" i="1" lang="es-419" sz="1200">
                          <a:solidFill>
                            <a:schemeClr val="lt1"/>
                          </a:solidFill>
                        </a:rPr>
                        <a:t>Construir Modelo Implementación Requisitos Software</a:t>
                      </a:r>
                      <a:endParaRPr b="1" i="1" sz="12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rgbClr val="F39E6E"/>
                    </a:solidFill>
                  </a:tcPr>
                </a:tc>
                <a:tc>
                  <a:txBody>
                    <a:bodyPr/>
                    <a:lstStyle/>
                    <a:p>
                      <a:pPr indent="-304800" lvl="0" marL="457200" rtl="0" algn="l">
                        <a:spcBef>
                          <a:spcPts val="0"/>
                        </a:spcBef>
                        <a:spcAft>
                          <a:spcPts val="0"/>
                        </a:spcAft>
                        <a:buClr>
                          <a:schemeClr val="lt1"/>
                        </a:buClr>
                        <a:buSzPts val="1200"/>
                        <a:buAutoNum type="arabicPeriod"/>
                      </a:pPr>
                      <a:r>
                        <a:rPr b="1" i="1" lang="es-419" sz="1200">
                          <a:solidFill>
                            <a:schemeClr val="lt1"/>
                          </a:solidFill>
                        </a:rPr>
                        <a:t>Definir identificadores por requisito.</a:t>
                      </a:r>
                      <a:endParaRPr b="1" i="1" sz="1200">
                        <a:solidFill>
                          <a:schemeClr val="lt1"/>
                        </a:solidFill>
                      </a:endParaRPr>
                    </a:p>
                    <a:p>
                      <a:pPr indent="-304800" lvl="0" marL="457200" rtl="0" algn="l">
                        <a:spcBef>
                          <a:spcPts val="0"/>
                        </a:spcBef>
                        <a:spcAft>
                          <a:spcPts val="0"/>
                        </a:spcAft>
                        <a:buClr>
                          <a:schemeClr val="lt1"/>
                        </a:buClr>
                        <a:buSzPts val="1200"/>
                        <a:buAutoNum type="arabicPeriod"/>
                      </a:pPr>
                      <a:r>
                        <a:rPr b="1" i="1" lang="es-419" sz="1200">
                          <a:solidFill>
                            <a:schemeClr val="lt1"/>
                          </a:solidFill>
                        </a:rPr>
                        <a:t>Marcar Requisitos por importancia.</a:t>
                      </a:r>
                      <a:endParaRPr b="1" i="1" sz="1200">
                        <a:solidFill>
                          <a:schemeClr val="lt1"/>
                        </a:solidFill>
                      </a:endParaRPr>
                    </a:p>
                    <a:p>
                      <a:pPr indent="-304800" lvl="0" marL="457200" rtl="0" algn="l">
                        <a:spcBef>
                          <a:spcPts val="0"/>
                        </a:spcBef>
                        <a:spcAft>
                          <a:spcPts val="0"/>
                        </a:spcAft>
                        <a:buClr>
                          <a:schemeClr val="lt1"/>
                        </a:buClr>
                        <a:buSzPts val="1200"/>
                        <a:buAutoNum type="arabicPeriod"/>
                      </a:pPr>
                      <a:r>
                        <a:rPr b="1" i="1" lang="es-419" sz="1200">
                          <a:solidFill>
                            <a:schemeClr val="lt1"/>
                          </a:solidFill>
                        </a:rPr>
                        <a:t>Definir Prioridad por requisito.</a:t>
                      </a:r>
                      <a:endParaRPr b="1" i="1" sz="12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rgbClr val="F39E6E"/>
                    </a:solidFill>
                  </a:tcPr>
                </a:tc>
              </a:tr>
              <a:tr h="748175">
                <a:tc>
                  <a:txBody>
                    <a:bodyPr/>
                    <a:lstStyle/>
                    <a:p>
                      <a:pPr indent="0" lvl="0" marL="0" rtl="0" algn="l">
                        <a:spcBef>
                          <a:spcPts val="0"/>
                        </a:spcBef>
                        <a:spcAft>
                          <a:spcPts val="0"/>
                        </a:spcAft>
                        <a:buNone/>
                      </a:pPr>
                      <a:r>
                        <a:rPr b="1" i="1" lang="es-419" sz="1200">
                          <a:solidFill>
                            <a:schemeClr val="lt1"/>
                          </a:solidFill>
                        </a:rPr>
                        <a:t>Verificar </a:t>
                      </a:r>
                      <a:r>
                        <a:rPr b="1" i="1" lang="es-419" sz="1200">
                          <a:solidFill>
                            <a:schemeClr val="lt1"/>
                          </a:solidFill>
                        </a:rPr>
                        <a:t>trazabilidad</a:t>
                      </a:r>
                      <a:r>
                        <a:rPr b="1" i="1" lang="es-419" sz="1200">
                          <a:solidFill>
                            <a:schemeClr val="lt1"/>
                          </a:solidFill>
                        </a:rPr>
                        <a:t> con los Requisitos de Usuario</a:t>
                      </a:r>
                      <a:endParaRPr b="1" i="1"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c>
                  <a:txBody>
                    <a:bodyPr/>
                    <a:lstStyle/>
                    <a:p>
                      <a:pPr indent="-304800" lvl="0" marL="457200" rtl="0" algn="l">
                        <a:spcBef>
                          <a:spcPts val="0"/>
                        </a:spcBef>
                        <a:spcAft>
                          <a:spcPts val="0"/>
                        </a:spcAft>
                        <a:buClr>
                          <a:schemeClr val="lt1"/>
                        </a:buClr>
                        <a:buSzPts val="1200"/>
                        <a:buAutoNum type="arabicPeriod"/>
                      </a:pPr>
                      <a:r>
                        <a:rPr b="1" i="1" lang="es-419" sz="1200">
                          <a:solidFill>
                            <a:schemeClr val="lt1"/>
                          </a:solidFill>
                        </a:rPr>
                        <a:t>Revisión de Requisitos de usuario en el DRU.</a:t>
                      </a:r>
                      <a:endParaRPr b="1" i="1" sz="1200">
                        <a:solidFill>
                          <a:schemeClr val="lt1"/>
                        </a:solidFill>
                      </a:endParaRPr>
                    </a:p>
                    <a:p>
                      <a:pPr indent="-304800" lvl="0" marL="457200" rtl="0" algn="l">
                        <a:spcBef>
                          <a:spcPts val="0"/>
                        </a:spcBef>
                        <a:spcAft>
                          <a:spcPts val="0"/>
                        </a:spcAft>
                        <a:buClr>
                          <a:schemeClr val="lt1"/>
                        </a:buClr>
                        <a:buSzPts val="1200"/>
                        <a:buAutoNum type="arabicPeriod"/>
                      </a:pPr>
                      <a:r>
                        <a:rPr b="1" i="1" lang="es-419" sz="1200">
                          <a:solidFill>
                            <a:schemeClr val="lt1"/>
                          </a:solidFill>
                        </a:rPr>
                        <a:t> Establecer tabla para vincular los Requisitos de Usuario con los Requisitos de Software.</a:t>
                      </a:r>
                      <a:endParaRPr b="1" i="1"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r>
              <a:tr h="748175">
                <a:tc>
                  <a:txBody>
                    <a:bodyPr/>
                    <a:lstStyle/>
                    <a:p>
                      <a:pPr indent="0" lvl="0" marL="0" rtl="0" algn="l">
                        <a:spcBef>
                          <a:spcPts val="0"/>
                        </a:spcBef>
                        <a:spcAft>
                          <a:spcPts val="0"/>
                        </a:spcAft>
                        <a:buNone/>
                      </a:pPr>
                      <a:r>
                        <a:rPr b="1" i="1" lang="es-419" sz="1200">
                          <a:solidFill>
                            <a:schemeClr val="lt1"/>
                          </a:solidFill>
                        </a:rPr>
                        <a:t>Documento de Requisito de Software (DRS)</a:t>
                      </a:r>
                      <a:endParaRPr b="1" i="1"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c>
                  <a:txBody>
                    <a:bodyPr/>
                    <a:lstStyle/>
                    <a:p>
                      <a:pPr indent="-304800" lvl="0" marL="457200" rtl="0" algn="l">
                        <a:spcBef>
                          <a:spcPts val="0"/>
                        </a:spcBef>
                        <a:spcAft>
                          <a:spcPts val="0"/>
                        </a:spcAft>
                        <a:buClr>
                          <a:schemeClr val="lt1"/>
                        </a:buClr>
                        <a:buSzPts val="1200"/>
                        <a:buAutoNum type="arabicPeriod"/>
                      </a:pPr>
                      <a:r>
                        <a:rPr b="1" i="1" lang="es-419" sz="1200">
                          <a:solidFill>
                            <a:schemeClr val="lt1"/>
                          </a:solidFill>
                        </a:rPr>
                        <a:t>Describe las funciones del Software.</a:t>
                      </a:r>
                      <a:endParaRPr b="1" i="1"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7650" y="1170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200"/>
              <a:t>3. </a:t>
            </a:r>
            <a:r>
              <a:rPr lang="es-419" sz="2200"/>
              <a:t>Fase DA: Diseño Arquitectónico</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92" name="Google Shape;192;p30"/>
          <p:cNvGraphicFramePr/>
          <p:nvPr/>
        </p:nvGraphicFramePr>
        <p:xfrm>
          <a:off x="157000" y="1744675"/>
          <a:ext cx="3000000" cy="3000000"/>
        </p:xfrm>
        <a:graphic>
          <a:graphicData uri="http://schemas.openxmlformats.org/drawingml/2006/table">
            <a:tbl>
              <a:tblPr>
                <a:noFill/>
                <a:tableStyleId>{B6DB1E3D-A9C5-4465-AB96-509F20BFC60F}</a:tableStyleId>
              </a:tblPr>
              <a:tblGrid>
                <a:gridCol w="4394550"/>
                <a:gridCol w="4394550"/>
              </a:tblGrid>
              <a:tr h="438975">
                <a:tc>
                  <a:txBody>
                    <a:bodyPr/>
                    <a:lstStyle/>
                    <a:p>
                      <a:pPr indent="0" lvl="0" marL="0" rtl="0" algn="l">
                        <a:spcBef>
                          <a:spcPts val="0"/>
                        </a:spcBef>
                        <a:spcAft>
                          <a:spcPts val="0"/>
                        </a:spcAft>
                        <a:buNone/>
                      </a:pPr>
                      <a:r>
                        <a:rPr b="1" i="1" lang="es-419" sz="1200">
                          <a:solidFill>
                            <a:schemeClr val="lt1"/>
                          </a:solidFill>
                        </a:rPr>
                        <a:t>Tareas</a:t>
                      </a:r>
                      <a:endParaRPr b="1" i="1" sz="1200">
                        <a:solidFill>
                          <a:schemeClr val="lt1"/>
                        </a:solidFill>
                      </a:endParaRPr>
                    </a:p>
                  </a:txBody>
                  <a:tcPr marT="91425" marB="91425" marR="91425" marL="91425">
                    <a:solidFill>
                      <a:srgbClr val="F39E6E"/>
                    </a:solidFill>
                  </a:tcPr>
                </a:tc>
                <a:tc>
                  <a:txBody>
                    <a:bodyPr/>
                    <a:lstStyle/>
                    <a:p>
                      <a:pPr indent="0" lvl="0" marL="0" rtl="0" algn="l">
                        <a:spcBef>
                          <a:spcPts val="0"/>
                        </a:spcBef>
                        <a:spcAft>
                          <a:spcPts val="0"/>
                        </a:spcAft>
                        <a:buNone/>
                      </a:pPr>
                      <a:r>
                        <a:rPr b="1" i="1" lang="es-419" sz="1200">
                          <a:solidFill>
                            <a:schemeClr val="lt1"/>
                          </a:solidFill>
                        </a:rPr>
                        <a:t>Detalle</a:t>
                      </a:r>
                      <a:endParaRPr b="1" i="1" sz="1200">
                        <a:solidFill>
                          <a:schemeClr val="lt1"/>
                        </a:solidFill>
                      </a:endParaRPr>
                    </a:p>
                  </a:txBody>
                  <a:tcPr marT="91425" marB="91425" marR="91425" marL="91425">
                    <a:solidFill>
                      <a:srgbClr val="F39E6E"/>
                    </a:solidFill>
                  </a:tcPr>
                </a:tc>
              </a:tr>
              <a:tr h="438975">
                <a:tc>
                  <a:txBody>
                    <a:bodyPr/>
                    <a:lstStyle/>
                    <a:p>
                      <a:pPr indent="0" lvl="0" marL="0" rtl="0" algn="l">
                        <a:spcBef>
                          <a:spcPts val="0"/>
                        </a:spcBef>
                        <a:spcAft>
                          <a:spcPts val="0"/>
                        </a:spcAft>
                        <a:buNone/>
                      </a:pPr>
                      <a:r>
                        <a:rPr b="1" i="1" lang="es-419" sz="1200">
                          <a:solidFill>
                            <a:schemeClr val="lt1"/>
                          </a:solidFill>
                        </a:rPr>
                        <a:t>Definir método para diseñar el Software</a:t>
                      </a:r>
                      <a:endParaRPr b="1" i="1" sz="12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rgbClr val="F39E6E"/>
                    </a:solidFill>
                  </a:tcPr>
                </a:tc>
                <a:tc>
                  <a:txBody>
                    <a:bodyPr/>
                    <a:lstStyle/>
                    <a:p>
                      <a:pPr indent="-304800" lvl="0" marL="457200" rtl="0" algn="l">
                        <a:spcBef>
                          <a:spcPts val="0"/>
                        </a:spcBef>
                        <a:spcAft>
                          <a:spcPts val="0"/>
                        </a:spcAft>
                        <a:buClr>
                          <a:schemeClr val="lt1"/>
                        </a:buClr>
                        <a:buSzPts val="1200"/>
                        <a:buAutoNum type="arabicPeriod"/>
                      </a:pPr>
                      <a:r>
                        <a:rPr b="1" i="1" lang="es-419" sz="1200">
                          <a:solidFill>
                            <a:schemeClr val="lt1"/>
                          </a:solidFill>
                        </a:rPr>
                        <a:t>Construir modelo físico.</a:t>
                      </a:r>
                      <a:endParaRPr b="1" i="1" sz="12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rgbClr val="F39E6E"/>
                    </a:solidFill>
                  </a:tcPr>
                </a:tc>
              </a:tr>
              <a:tr h="1461725">
                <a:tc>
                  <a:txBody>
                    <a:bodyPr/>
                    <a:lstStyle/>
                    <a:p>
                      <a:pPr indent="0" lvl="0" marL="0" rtl="0" algn="l">
                        <a:spcBef>
                          <a:spcPts val="0"/>
                        </a:spcBef>
                        <a:spcAft>
                          <a:spcPts val="0"/>
                        </a:spcAft>
                        <a:buNone/>
                      </a:pPr>
                      <a:r>
                        <a:rPr b="1" i="1" lang="es-419" sz="1200">
                          <a:solidFill>
                            <a:schemeClr val="lt1"/>
                          </a:solidFill>
                        </a:rPr>
                        <a:t>Documento de Diseño Arquitectónico (DDA)</a:t>
                      </a:r>
                      <a:endParaRPr b="1" i="1"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c>
                  <a:txBody>
                    <a:bodyPr/>
                    <a:lstStyle/>
                    <a:p>
                      <a:pPr indent="-304800" lvl="0" marL="457200" rtl="0" algn="l">
                        <a:spcBef>
                          <a:spcPts val="0"/>
                        </a:spcBef>
                        <a:spcAft>
                          <a:spcPts val="0"/>
                        </a:spcAft>
                        <a:buClr>
                          <a:schemeClr val="lt1"/>
                        </a:buClr>
                        <a:buSzPts val="1200"/>
                        <a:buAutoNum type="arabicPeriod"/>
                      </a:pPr>
                      <a:r>
                        <a:rPr b="1" i="1" lang="es-419" sz="1200">
                          <a:solidFill>
                            <a:schemeClr val="lt1"/>
                          </a:solidFill>
                        </a:rPr>
                        <a:t>Define las componentes principales del Software</a:t>
                      </a:r>
                      <a:endParaRPr b="1" i="1" sz="1200">
                        <a:solidFill>
                          <a:schemeClr val="lt1"/>
                        </a:solidFill>
                      </a:endParaRPr>
                    </a:p>
                    <a:p>
                      <a:pPr indent="-304800" lvl="0" marL="457200" rtl="0" algn="l">
                        <a:spcBef>
                          <a:spcPts val="0"/>
                        </a:spcBef>
                        <a:spcAft>
                          <a:spcPts val="0"/>
                        </a:spcAft>
                        <a:buClr>
                          <a:schemeClr val="lt1"/>
                        </a:buClr>
                        <a:buSzPts val="1200"/>
                        <a:buAutoNum type="arabicPeriod"/>
                      </a:pPr>
                      <a:r>
                        <a:rPr b="1" i="1" lang="es-419" sz="1200">
                          <a:solidFill>
                            <a:schemeClr val="lt1"/>
                          </a:solidFill>
                        </a:rPr>
                        <a:t>Define las Interfaces Internas y Externas.</a:t>
                      </a:r>
                      <a:endParaRPr b="1" i="1" sz="1200">
                        <a:solidFill>
                          <a:schemeClr val="lt1"/>
                        </a:solidFill>
                      </a:endParaRPr>
                    </a:p>
                    <a:p>
                      <a:pPr indent="-304800" lvl="0" marL="457200" rtl="0" algn="l">
                        <a:spcBef>
                          <a:spcPts val="0"/>
                        </a:spcBef>
                        <a:spcAft>
                          <a:spcPts val="0"/>
                        </a:spcAft>
                        <a:buClr>
                          <a:schemeClr val="lt1"/>
                        </a:buClr>
                        <a:buSzPts val="1200"/>
                        <a:buAutoNum type="arabicPeriod"/>
                      </a:pPr>
                      <a:r>
                        <a:rPr b="1" i="1" lang="es-419" sz="1200">
                          <a:solidFill>
                            <a:schemeClr val="lt1"/>
                          </a:solidFill>
                        </a:rPr>
                        <a:t>Define El Flujo de control entre componentes.</a:t>
                      </a:r>
                      <a:endParaRPr b="1" i="1" sz="1200">
                        <a:solidFill>
                          <a:schemeClr val="lt1"/>
                        </a:solidFill>
                      </a:endParaRPr>
                    </a:p>
                    <a:p>
                      <a:pPr indent="-304800" lvl="0" marL="457200" rtl="0" algn="l">
                        <a:spcBef>
                          <a:spcPts val="0"/>
                        </a:spcBef>
                        <a:spcAft>
                          <a:spcPts val="0"/>
                        </a:spcAft>
                        <a:buClr>
                          <a:schemeClr val="lt1"/>
                        </a:buClr>
                        <a:buSzPts val="1200"/>
                        <a:buAutoNum type="arabicPeriod"/>
                      </a:pPr>
                      <a:r>
                        <a:rPr b="1" i="1" lang="es-419" sz="1200">
                          <a:solidFill>
                            <a:schemeClr val="lt1"/>
                          </a:solidFill>
                        </a:rPr>
                        <a:t>Define los recursos para el ambiente de desarrollo y operacional</a:t>
                      </a:r>
                      <a:endParaRPr b="1" i="1" sz="1200">
                        <a:solidFill>
                          <a:schemeClr val="lt1"/>
                        </a:solidFill>
                      </a:endParaRPr>
                    </a:p>
                    <a:p>
                      <a:pPr indent="-304800" lvl="0" marL="457200" rtl="0" algn="l">
                        <a:spcBef>
                          <a:spcPts val="0"/>
                        </a:spcBef>
                        <a:spcAft>
                          <a:spcPts val="0"/>
                        </a:spcAft>
                        <a:buClr>
                          <a:schemeClr val="lt1"/>
                        </a:buClr>
                        <a:buSzPts val="1200"/>
                        <a:buAutoNum type="arabicPeriod"/>
                      </a:pPr>
                      <a:r>
                        <a:rPr b="1" i="1" lang="es-419" sz="1200">
                          <a:solidFill>
                            <a:schemeClr val="lt1"/>
                          </a:solidFill>
                        </a:rPr>
                        <a:t>Define la Estructura de Datos de la interfaz.</a:t>
                      </a:r>
                      <a:endParaRPr b="1" i="1"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r>
              <a:tr h="627700">
                <a:tc>
                  <a:txBody>
                    <a:bodyPr/>
                    <a:lstStyle/>
                    <a:p>
                      <a:pPr indent="0" lvl="0" marL="0" rtl="0" algn="l">
                        <a:spcBef>
                          <a:spcPts val="0"/>
                        </a:spcBef>
                        <a:spcAft>
                          <a:spcPts val="0"/>
                        </a:spcAft>
                        <a:buNone/>
                      </a:pPr>
                      <a:r>
                        <a:rPr b="1" i="1" lang="es-419" sz="1200">
                          <a:solidFill>
                            <a:schemeClr val="lt1"/>
                          </a:solidFill>
                        </a:rPr>
                        <a:t>Plan de Implementación</a:t>
                      </a:r>
                      <a:endParaRPr b="1" i="1"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c>
                  <a:txBody>
                    <a:bodyPr/>
                    <a:lstStyle/>
                    <a:p>
                      <a:pPr indent="-304800" lvl="0" marL="457200" rtl="0" algn="l">
                        <a:spcBef>
                          <a:spcPts val="0"/>
                        </a:spcBef>
                        <a:spcAft>
                          <a:spcPts val="0"/>
                        </a:spcAft>
                        <a:buClr>
                          <a:schemeClr val="lt1"/>
                        </a:buClr>
                        <a:buSzPts val="1200"/>
                        <a:buAutoNum type="arabicPeriod"/>
                      </a:pPr>
                      <a:r>
                        <a:rPr b="1" i="1" lang="es-419" sz="1200">
                          <a:solidFill>
                            <a:schemeClr val="lt1"/>
                          </a:solidFill>
                        </a:rPr>
                        <a:t>Creación Plan de implementación para controlar el Proyecto.</a:t>
                      </a:r>
                      <a:endParaRPr b="1" i="1"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193800" y="485875"/>
            <a:ext cx="8756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t>4. </a:t>
            </a:r>
            <a:r>
              <a:rPr lang="es-419" sz="2000"/>
              <a:t>Fase DD: Diseño detallado y producción del código.</a:t>
            </a:r>
            <a:endParaRPr sz="2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98" name="Google Shape;198;p31"/>
          <p:cNvGraphicFramePr/>
          <p:nvPr/>
        </p:nvGraphicFramePr>
        <p:xfrm>
          <a:off x="193800" y="1199200"/>
          <a:ext cx="3000000" cy="3000000"/>
        </p:xfrm>
        <a:graphic>
          <a:graphicData uri="http://schemas.openxmlformats.org/drawingml/2006/table">
            <a:tbl>
              <a:tblPr>
                <a:noFill/>
                <a:tableStyleId>{B6DB1E3D-A9C5-4465-AB96-509F20BFC60F}</a:tableStyleId>
              </a:tblPr>
              <a:tblGrid>
                <a:gridCol w="4334925"/>
                <a:gridCol w="4334925"/>
              </a:tblGrid>
              <a:tr h="435150">
                <a:tc>
                  <a:txBody>
                    <a:bodyPr/>
                    <a:lstStyle/>
                    <a:p>
                      <a:pPr indent="0" lvl="0" marL="0" rtl="0" algn="l">
                        <a:spcBef>
                          <a:spcPts val="0"/>
                        </a:spcBef>
                        <a:spcAft>
                          <a:spcPts val="0"/>
                        </a:spcAft>
                        <a:buNone/>
                      </a:pPr>
                      <a:r>
                        <a:rPr b="1" i="1" lang="es-419" sz="1100">
                          <a:solidFill>
                            <a:schemeClr val="lt1"/>
                          </a:solidFill>
                        </a:rPr>
                        <a:t>Tareas</a:t>
                      </a:r>
                      <a:endParaRPr b="1" i="1" sz="1100">
                        <a:solidFill>
                          <a:schemeClr val="lt1"/>
                        </a:solidFill>
                      </a:endParaRPr>
                    </a:p>
                  </a:txBody>
                  <a:tcPr marT="91425" marB="91425" marR="91425" marL="91425">
                    <a:solidFill>
                      <a:srgbClr val="F39E6E"/>
                    </a:solidFill>
                  </a:tcPr>
                </a:tc>
                <a:tc>
                  <a:txBody>
                    <a:bodyPr/>
                    <a:lstStyle/>
                    <a:p>
                      <a:pPr indent="0" lvl="0" marL="0" rtl="0" algn="l">
                        <a:spcBef>
                          <a:spcPts val="0"/>
                        </a:spcBef>
                        <a:spcAft>
                          <a:spcPts val="0"/>
                        </a:spcAft>
                        <a:buNone/>
                      </a:pPr>
                      <a:r>
                        <a:rPr b="1" i="1" lang="es-419" sz="1100">
                          <a:solidFill>
                            <a:schemeClr val="lt1"/>
                          </a:solidFill>
                        </a:rPr>
                        <a:t>Detalle</a:t>
                      </a:r>
                      <a:endParaRPr b="1" i="1" sz="1100">
                        <a:solidFill>
                          <a:schemeClr val="lt1"/>
                        </a:solidFill>
                      </a:endParaRPr>
                    </a:p>
                  </a:txBody>
                  <a:tcPr marT="91425" marB="91425" marR="91425" marL="91425">
                    <a:solidFill>
                      <a:srgbClr val="F39E6E"/>
                    </a:solidFill>
                  </a:tcPr>
                </a:tc>
              </a:tr>
              <a:tr h="701775">
                <a:tc>
                  <a:txBody>
                    <a:bodyPr/>
                    <a:lstStyle/>
                    <a:p>
                      <a:pPr indent="0" lvl="0" marL="0" rtl="0" algn="l">
                        <a:spcBef>
                          <a:spcPts val="0"/>
                        </a:spcBef>
                        <a:spcAft>
                          <a:spcPts val="0"/>
                        </a:spcAft>
                        <a:buNone/>
                      </a:pPr>
                      <a:r>
                        <a:rPr b="1" i="1" lang="es-419" sz="1100">
                          <a:solidFill>
                            <a:schemeClr val="lt1"/>
                          </a:solidFill>
                        </a:rPr>
                        <a:t>Desarrollo de Software</a:t>
                      </a:r>
                      <a:endParaRPr b="1" i="1" sz="11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rgbClr val="F39E6E"/>
                    </a:solidFill>
                  </a:tcPr>
                </a:tc>
                <a:tc>
                  <a:txBody>
                    <a:bodyPr/>
                    <a:lstStyle/>
                    <a:p>
                      <a:pPr indent="-298450" lvl="0" marL="457200" rtl="0" algn="l">
                        <a:spcBef>
                          <a:spcPts val="0"/>
                        </a:spcBef>
                        <a:spcAft>
                          <a:spcPts val="0"/>
                        </a:spcAft>
                        <a:buClr>
                          <a:schemeClr val="lt1"/>
                        </a:buClr>
                        <a:buSzPts val="1100"/>
                        <a:buAutoNum type="arabicPeriod"/>
                      </a:pPr>
                      <a:r>
                        <a:rPr b="1" i="1" lang="es-419" sz="1100">
                          <a:solidFill>
                            <a:schemeClr val="lt1"/>
                          </a:solidFill>
                        </a:rPr>
                        <a:t>Definir</a:t>
                      </a:r>
                      <a:r>
                        <a:rPr b="1" i="1" lang="es-419" sz="1100">
                          <a:solidFill>
                            <a:schemeClr val="lt1"/>
                          </a:solidFill>
                        </a:rPr>
                        <a:t> la Descomposición de la programación.</a:t>
                      </a:r>
                      <a:endParaRPr b="1" i="1" sz="1100">
                        <a:solidFill>
                          <a:schemeClr val="lt1"/>
                        </a:solidFill>
                      </a:endParaRPr>
                    </a:p>
                    <a:p>
                      <a:pPr indent="-298450" lvl="0" marL="457200" rtl="0" algn="l">
                        <a:spcBef>
                          <a:spcPts val="0"/>
                        </a:spcBef>
                        <a:spcAft>
                          <a:spcPts val="0"/>
                        </a:spcAft>
                        <a:buClr>
                          <a:schemeClr val="lt1"/>
                        </a:buClr>
                        <a:buSzPts val="1100"/>
                        <a:buAutoNum type="arabicPeriod"/>
                      </a:pPr>
                      <a:r>
                        <a:rPr b="1" i="1" lang="es-419" sz="1100">
                          <a:solidFill>
                            <a:schemeClr val="lt1"/>
                          </a:solidFill>
                        </a:rPr>
                        <a:t>Realizar la Documentación del código.</a:t>
                      </a:r>
                      <a:endParaRPr b="1" i="1" sz="1100">
                        <a:solidFill>
                          <a:schemeClr val="lt1"/>
                        </a:solidFill>
                      </a:endParaRPr>
                    </a:p>
                    <a:p>
                      <a:pPr indent="-298450" lvl="0" marL="457200" rtl="0" algn="l">
                        <a:spcBef>
                          <a:spcPts val="0"/>
                        </a:spcBef>
                        <a:spcAft>
                          <a:spcPts val="0"/>
                        </a:spcAft>
                        <a:buClr>
                          <a:schemeClr val="lt1"/>
                        </a:buClr>
                        <a:buSzPts val="1100"/>
                        <a:buAutoNum type="arabicPeriod"/>
                      </a:pPr>
                      <a:r>
                        <a:rPr b="1" i="1" lang="es-419" sz="1100">
                          <a:solidFill>
                            <a:schemeClr val="lt1"/>
                          </a:solidFill>
                        </a:rPr>
                        <a:t>Revisión y validación componentes principales del Software.</a:t>
                      </a:r>
                      <a:endParaRPr b="1" i="1" sz="1100">
                        <a:solidFill>
                          <a:schemeClr val="lt1"/>
                        </a:solidFill>
                      </a:endParaRPr>
                    </a:p>
                    <a:p>
                      <a:pPr indent="0" lvl="0" marL="0" rtl="0" algn="l">
                        <a:spcBef>
                          <a:spcPts val="0"/>
                        </a:spcBef>
                        <a:spcAft>
                          <a:spcPts val="0"/>
                        </a:spcAft>
                        <a:buNone/>
                      </a:pPr>
                      <a:r>
                        <a:t/>
                      </a:r>
                      <a:endParaRPr b="1" i="1" sz="11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rgbClr val="F39E6E"/>
                    </a:solidFill>
                  </a:tcPr>
                </a:tc>
              </a:tr>
              <a:tr h="835450">
                <a:tc>
                  <a:txBody>
                    <a:bodyPr/>
                    <a:lstStyle/>
                    <a:p>
                      <a:pPr indent="0" lvl="0" marL="0" rtl="0" algn="l">
                        <a:spcBef>
                          <a:spcPts val="0"/>
                        </a:spcBef>
                        <a:spcAft>
                          <a:spcPts val="0"/>
                        </a:spcAft>
                        <a:buNone/>
                      </a:pPr>
                      <a:r>
                        <a:rPr b="1" i="1" lang="es-419" sz="1100">
                          <a:solidFill>
                            <a:schemeClr val="lt1"/>
                          </a:solidFill>
                        </a:rPr>
                        <a:t>Integración del Software</a:t>
                      </a:r>
                      <a:endParaRPr b="1" i="1"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c>
                  <a:txBody>
                    <a:bodyPr/>
                    <a:lstStyle/>
                    <a:p>
                      <a:pPr indent="-298450" lvl="0" marL="457200" rtl="0" algn="l">
                        <a:spcBef>
                          <a:spcPts val="0"/>
                        </a:spcBef>
                        <a:spcAft>
                          <a:spcPts val="0"/>
                        </a:spcAft>
                        <a:buClr>
                          <a:schemeClr val="lt1"/>
                        </a:buClr>
                        <a:buSzPts val="1100"/>
                        <a:buAutoNum type="arabicPeriod"/>
                      </a:pPr>
                      <a:r>
                        <a:rPr b="1" i="1" lang="es-419" sz="1100">
                          <a:solidFill>
                            <a:schemeClr val="lt1"/>
                          </a:solidFill>
                        </a:rPr>
                        <a:t>Control y validación de módulos.</a:t>
                      </a:r>
                      <a:endParaRPr b="1" i="1" sz="1100">
                        <a:solidFill>
                          <a:schemeClr val="lt1"/>
                        </a:solidFill>
                      </a:endParaRPr>
                    </a:p>
                    <a:p>
                      <a:pPr indent="-298450" lvl="0" marL="457200" rtl="0" algn="l">
                        <a:spcBef>
                          <a:spcPts val="0"/>
                        </a:spcBef>
                        <a:spcAft>
                          <a:spcPts val="0"/>
                        </a:spcAft>
                        <a:buClr>
                          <a:schemeClr val="lt1"/>
                        </a:buClr>
                        <a:buSzPts val="1100"/>
                        <a:buAutoNum type="arabicPeriod"/>
                      </a:pPr>
                      <a:r>
                        <a:rPr b="1" i="1" lang="es-419" sz="1100">
                          <a:solidFill>
                            <a:schemeClr val="lt1"/>
                          </a:solidFill>
                        </a:rPr>
                        <a:t>Ejecución de Requisitos previa.</a:t>
                      </a:r>
                      <a:endParaRPr b="1" i="1" sz="1100">
                        <a:solidFill>
                          <a:schemeClr val="lt1"/>
                        </a:solidFill>
                      </a:endParaRPr>
                    </a:p>
                    <a:p>
                      <a:pPr indent="-298450" lvl="0" marL="457200" rtl="0" algn="l">
                        <a:spcBef>
                          <a:spcPts val="0"/>
                        </a:spcBef>
                        <a:spcAft>
                          <a:spcPts val="0"/>
                        </a:spcAft>
                        <a:buClr>
                          <a:schemeClr val="lt1"/>
                        </a:buClr>
                        <a:buSzPts val="1100"/>
                        <a:buAutoNum type="arabicPeriod"/>
                      </a:pPr>
                      <a:r>
                        <a:rPr b="1" i="1" lang="es-419" sz="1100">
                          <a:solidFill>
                            <a:schemeClr val="lt1"/>
                          </a:solidFill>
                        </a:rPr>
                        <a:t>Verificar y validar la transferencia de información en las interfaces.</a:t>
                      </a:r>
                      <a:endParaRPr b="1" i="1"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r>
              <a:tr h="796275">
                <a:tc>
                  <a:txBody>
                    <a:bodyPr/>
                    <a:lstStyle/>
                    <a:p>
                      <a:pPr indent="0" lvl="0" marL="0" rtl="0" algn="l">
                        <a:spcBef>
                          <a:spcPts val="0"/>
                        </a:spcBef>
                        <a:spcAft>
                          <a:spcPts val="0"/>
                        </a:spcAft>
                        <a:buNone/>
                      </a:pPr>
                      <a:r>
                        <a:rPr b="1" i="1" lang="es-419" sz="1100">
                          <a:solidFill>
                            <a:schemeClr val="lt1"/>
                          </a:solidFill>
                        </a:rPr>
                        <a:t>Pruebas de Carga y QA</a:t>
                      </a:r>
                      <a:endParaRPr b="1" i="1"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c>
                  <a:txBody>
                    <a:bodyPr/>
                    <a:lstStyle/>
                    <a:p>
                      <a:pPr indent="-298450" lvl="0" marL="457200" rtl="0" algn="l">
                        <a:spcBef>
                          <a:spcPts val="0"/>
                        </a:spcBef>
                        <a:spcAft>
                          <a:spcPts val="0"/>
                        </a:spcAft>
                        <a:buClr>
                          <a:schemeClr val="lt1"/>
                        </a:buClr>
                        <a:buSzPts val="1100"/>
                        <a:buAutoNum type="arabicPeriod"/>
                      </a:pPr>
                      <a:r>
                        <a:rPr b="1" i="1" lang="es-419" sz="1100">
                          <a:solidFill>
                            <a:schemeClr val="lt1"/>
                          </a:solidFill>
                        </a:rPr>
                        <a:t>Verificar concordancia de pruebas con los objetivos establecidos en el DRS.</a:t>
                      </a:r>
                      <a:endParaRPr b="1" i="1" sz="1100">
                        <a:solidFill>
                          <a:schemeClr val="lt1"/>
                        </a:solidFill>
                      </a:endParaRPr>
                    </a:p>
                    <a:p>
                      <a:pPr indent="-298450" lvl="0" marL="457200" rtl="0" algn="l">
                        <a:spcBef>
                          <a:spcPts val="0"/>
                        </a:spcBef>
                        <a:spcAft>
                          <a:spcPts val="0"/>
                        </a:spcAft>
                        <a:buClr>
                          <a:schemeClr val="lt1"/>
                        </a:buClr>
                        <a:buSzPts val="1100"/>
                        <a:buAutoNum type="arabicPeriod"/>
                      </a:pPr>
                      <a:r>
                        <a:rPr b="1" i="1" lang="es-419" sz="1100">
                          <a:solidFill>
                            <a:schemeClr val="lt1"/>
                          </a:solidFill>
                        </a:rPr>
                        <a:t>Realizar pruebas establecidas en el Plan de pruebas.</a:t>
                      </a:r>
                      <a:endParaRPr b="1" i="1"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r>
              <a:tr h="435150">
                <a:tc>
                  <a:txBody>
                    <a:bodyPr/>
                    <a:lstStyle/>
                    <a:p>
                      <a:pPr indent="0" lvl="0" marL="0" rtl="0" algn="l">
                        <a:spcBef>
                          <a:spcPts val="0"/>
                        </a:spcBef>
                        <a:spcAft>
                          <a:spcPts val="0"/>
                        </a:spcAft>
                        <a:buNone/>
                      </a:pPr>
                      <a:r>
                        <a:rPr b="1" i="1" lang="es-419" sz="1100">
                          <a:solidFill>
                            <a:schemeClr val="lt1"/>
                          </a:solidFill>
                        </a:rPr>
                        <a:t>Documento de Diseño Detallado y producción del código (DDD)</a:t>
                      </a:r>
                      <a:endParaRPr b="1" i="1"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c>
                  <a:txBody>
                    <a:bodyPr/>
                    <a:lstStyle/>
                    <a:p>
                      <a:pPr indent="-298450" lvl="0" marL="457200" rtl="0" algn="l">
                        <a:spcBef>
                          <a:spcPts val="0"/>
                        </a:spcBef>
                        <a:spcAft>
                          <a:spcPts val="0"/>
                        </a:spcAft>
                        <a:buClr>
                          <a:schemeClr val="lt1"/>
                        </a:buClr>
                        <a:buSzPts val="1100"/>
                        <a:buAutoNum type="arabicPeriod"/>
                      </a:pPr>
                      <a:r>
                        <a:rPr b="1" i="1" lang="es-419" sz="1100">
                          <a:solidFill>
                            <a:schemeClr val="lt1"/>
                          </a:solidFill>
                        </a:rPr>
                        <a:t>Define la estructura y esquema del código.</a:t>
                      </a:r>
                      <a:endParaRPr b="1" i="1" sz="1100">
                        <a:solidFill>
                          <a:schemeClr val="lt1"/>
                        </a:solidFill>
                      </a:endParaRPr>
                    </a:p>
                    <a:p>
                      <a:pPr indent="-298450" lvl="0" marL="457200" rtl="0" algn="l">
                        <a:spcBef>
                          <a:spcPts val="0"/>
                        </a:spcBef>
                        <a:spcAft>
                          <a:spcPts val="0"/>
                        </a:spcAft>
                        <a:buClr>
                          <a:schemeClr val="lt1"/>
                        </a:buClr>
                        <a:buSzPts val="1100"/>
                        <a:buAutoNum type="arabicPeriod"/>
                      </a:pPr>
                      <a:r>
                        <a:rPr b="1" i="1" lang="es-419" sz="1100">
                          <a:solidFill>
                            <a:schemeClr val="lt1"/>
                          </a:solidFill>
                        </a:rPr>
                        <a:t>Referencia los requisitos de software con el diseño de componentes</a:t>
                      </a:r>
                      <a:endParaRPr b="1" i="1"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7650" y="1296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Contexto</a:t>
            </a:r>
            <a:endParaRPr/>
          </a:p>
        </p:txBody>
      </p:sp>
      <p:pic>
        <p:nvPicPr>
          <p:cNvPr id="95" name="Google Shape;95;p14"/>
          <p:cNvPicPr preferRelativeResize="0"/>
          <p:nvPr/>
        </p:nvPicPr>
        <p:blipFill>
          <a:blip r:embed="rId3">
            <a:alphaModFix/>
          </a:blip>
          <a:stretch>
            <a:fillRect/>
          </a:stretch>
        </p:blipFill>
        <p:spPr>
          <a:xfrm>
            <a:off x="7730275" y="77425"/>
            <a:ext cx="1167225" cy="981577"/>
          </a:xfrm>
          <a:prstGeom prst="rect">
            <a:avLst/>
          </a:prstGeom>
          <a:noFill/>
          <a:ln>
            <a:noFill/>
          </a:ln>
        </p:spPr>
      </p:pic>
      <p:sp>
        <p:nvSpPr>
          <p:cNvPr id="96" name="Google Shape;96;p14"/>
          <p:cNvSpPr txBox="1"/>
          <p:nvPr>
            <p:ph idx="1" type="body"/>
          </p:nvPr>
        </p:nvSpPr>
        <p:spPr>
          <a:xfrm>
            <a:off x="727650" y="2050600"/>
            <a:ext cx="3496200" cy="2684700"/>
          </a:xfrm>
          <a:prstGeom prst="rect">
            <a:avLst/>
          </a:prstGeom>
          <a:solidFill>
            <a:schemeClr val="accent3"/>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419" sz="1900">
                <a:solidFill>
                  <a:srgbClr val="FFFFFF"/>
                </a:solidFill>
                <a:latin typeface="Calibri"/>
                <a:ea typeface="Calibri"/>
                <a:cs typeface="Calibri"/>
                <a:sym typeface="Calibri"/>
              </a:rPr>
              <a:t>Actual</a:t>
            </a:r>
            <a:endParaRPr sz="1900">
              <a:solidFill>
                <a:srgbClr val="FFFFFF"/>
              </a:solidFill>
              <a:latin typeface="Calibri"/>
              <a:ea typeface="Calibri"/>
              <a:cs typeface="Calibri"/>
              <a:sym typeface="Calibri"/>
            </a:endParaRPr>
          </a:p>
          <a:p>
            <a:pPr indent="-311150" lvl="0" marL="457200" rtl="0" algn="l">
              <a:lnSpc>
                <a:spcPct val="150000"/>
              </a:lnSpc>
              <a:spcBef>
                <a:spcPts val="1600"/>
              </a:spcBef>
              <a:spcAft>
                <a:spcPts val="0"/>
              </a:spcAft>
              <a:buClr>
                <a:srgbClr val="FFFFFF"/>
              </a:buClr>
              <a:buSzPts val="1300"/>
              <a:buFont typeface="Calibri"/>
              <a:buChar char="●"/>
            </a:pPr>
            <a:r>
              <a:rPr lang="es-419">
                <a:solidFill>
                  <a:srgbClr val="FFFFFF"/>
                </a:solidFill>
                <a:latin typeface="Calibri"/>
                <a:ea typeface="Calibri"/>
                <a:cs typeface="Calibri"/>
                <a:sym typeface="Calibri"/>
              </a:rPr>
              <a:t>Control de inventario a través de planillas excel</a:t>
            </a:r>
            <a:endParaRPr>
              <a:solidFill>
                <a:srgbClr val="FFFFFF"/>
              </a:solidFill>
              <a:latin typeface="Calibri"/>
              <a:ea typeface="Calibri"/>
              <a:cs typeface="Calibri"/>
              <a:sym typeface="Calibri"/>
            </a:endParaRPr>
          </a:p>
          <a:p>
            <a:pPr indent="-311150" lvl="0" marL="457200" rtl="0" algn="l">
              <a:lnSpc>
                <a:spcPct val="150000"/>
              </a:lnSpc>
              <a:spcBef>
                <a:spcPts val="0"/>
              </a:spcBef>
              <a:spcAft>
                <a:spcPts val="0"/>
              </a:spcAft>
              <a:buClr>
                <a:srgbClr val="FFFFFF"/>
              </a:buClr>
              <a:buSzPts val="1300"/>
              <a:buFont typeface="Calibri"/>
              <a:buChar char="●"/>
            </a:pPr>
            <a:r>
              <a:rPr lang="es-419">
                <a:solidFill>
                  <a:srgbClr val="FFFFFF"/>
                </a:solidFill>
                <a:latin typeface="Calibri"/>
                <a:ea typeface="Calibri"/>
                <a:cs typeface="Calibri"/>
                <a:sym typeface="Calibri"/>
              </a:rPr>
              <a:t>Bases de datos locales</a:t>
            </a:r>
            <a:endParaRPr>
              <a:solidFill>
                <a:srgbClr val="FFFFFF"/>
              </a:solidFill>
              <a:latin typeface="Calibri"/>
              <a:ea typeface="Calibri"/>
              <a:cs typeface="Calibri"/>
              <a:sym typeface="Calibri"/>
            </a:endParaRPr>
          </a:p>
          <a:p>
            <a:pPr indent="-311150" lvl="0" marL="457200" rtl="0" algn="l">
              <a:lnSpc>
                <a:spcPct val="150000"/>
              </a:lnSpc>
              <a:spcBef>
                <a:spcPts val="0"/>
              </a:spcBef>
              <a:spcAft>
                <a:spcPts val="0"/>
              </a:spcAft>
              <a:buClr>
                <a:srgbClr val="FFFFFF"/>
              </a:buClr>
              <a:buSzPts val="1300"/>
              <a:buFont typeface="Calibri"/>
              <a:buChar char="●"/>
            </a:pPr>
            <a:r>
              <a:rPr lang="es-419">
                <a:solidFill>
                  <a:srgbClr val="FFFFFF"/>
                </a:solidFill>
                <a:latin typeface="Calibri"/>
                <a:ea typeface="Calibri"/>
                <a:cs typeface="Calibri"/>
                <a:sym typeface="Calibri"/>
              </a:rPr>
              <a:t>Elaboración de reportes de manera manual</a:t>
            </a:r>
            <a:endParaRPr>
              <a:solidFill>
                <a:srgbClr val="FFFFFF"/>
              </a:solidFill>
              <a:latin typeface="Calibri"/>
              <a:ea typeface="Calibri"/>
              <a:cs typeface="Calibri"/>
              <a:sym typeface="Calibri"/>
            </a:endParaRPr>
          </a:p>
          <a:p>
            <a:pPr indent="-311150" lvl="0" marL="457200" rtl="0" algn="l">
              <a:lnSpc>
                <a:spcPct val="150000"/>
              </a:lnSpc>
              <a:spcBef>
                <a:spcPts val="0"/>
              </a:spcBef>
              <a:spcAft>
                <a:spcPts val="0"/>
              </a:spcAft>
              <a:buClr>
                <a:srgbClr val="FFFFFF"/>
              </a:buClr>
              <a:buSzPts val="1300"/>
              <a:buFont typeface="Calibri"/>
              <a:buChar char="●"/>
            </a:pPr>
            <a:r>
              <a:rPr lang="es-419">
                <a:solidFill>
                  <a:srgbClr val="FFFFFF"/>
                </a:solidFill>
                <a:latin typeface="Calibri"/>
                <a:ea typeface="Calibri"/>
                <a:cs typeface="Calibri"/>
                <a:sym typeface="Calibri"/>
              </a:rPr>
              <a:t>Reportes trimestrales</a:t>
            </a:r>
            <a:endParaRPr>
              <a:solidFill>
                <a:srgbClr val="FFFFFF"/>
              </a:solidFill>
              <a:latin typeface="Calibri"/>
              <a:ea typeface="Calibri"/>
              <a:cs typeface="Calibri"/>
              <a:sym typeface="Calibri"/>
            </a:endParaRPr>
          </a:p>
          <a:p>
            <a:pPr indent="0" lvl="0" marL="0" rtl="0" algn="just">
              <a:lnSpc>
                <a:spcPct val="100000"/>
              </a:lnSpc>
              <a:spcBef>
                <a:spcPts val="1600"/>
              </a:spcBef>
              <a:spcAft>
                <a:spcPts val="0"/>
              </a:spcAft>
              <a:buNone/>
            </a:pPr>
            <a:r>
              <a:t/>
            </a:r>
            <a:endParaRPr>
              <a:solidFill>
                <a:srgbClr val="FFFFFF"/>
              </a:solidFill>
              <a:latin typeface="Calibri"/>
              <a:ea typeface="Calibri"/>
              <a:cs typeface="Calibri"/>
              <a:sym typeface="Calibri"/>
            </a:endParaRPr>
          </a:p>
        </p:txBody>
      </p:sp>
      <p:sp>
        <p:nvSpPr>
          <p:cNvPr id="97" name="Google Shape;97;p14"/>
          <p:cNvSpPr txBox="1"/>
          <p:nvPr>
            <p:ph idx="1" type="body"/>
          </p:nvPr>
        </p:nvSpPr>
        <p:spPr>
          <a:xfrm>
            <a:off x="4803350" y="2050600"/>
            <a:ext cx="3496200" cy="2684700"/>
          </a:xfrm>
          <a:prstGeom prst="rect">
            <a:avLst/>
          </a:prstGeom>
          <a:solidFill>
            <a:schemeClr val="dk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419" sz="1900">
                <a:solidFill>
                  <a:srgbClr val="FFFFFF"/>
                </a:solidFill>
                <a:latin typeface="Calibri"/>
                <a:ea typeface="Calibri"/>
                <a:cs typeface="Calibri"/>
                <a:sym typeface="Calibri"/>
              </a:rPr>
              <a:t>Esperado</a:t>
            </a:r>
            <a:endParaRPr sz="1900">
              <a:solidFill>
                <a:srgbClr val="FFFFFF"/>
              </a:solidFill>
              <a:latin typeface="Calibri"/>
              <a:ea typeface="Calibri"/>
              <a:cs typeface="Calibri"/>
              <a:sym typeface="Calibri"/>
            </a:endParaRPr>
          </a:p>
          <a:p>
            <a:pPr indent="-311150" lvl="0" marL="457200" rtl="0" algn="just">
              <a:lnSpc>
                <a:spcPct val="150000"/>
              </a:lnSpc>
              <a:spcBef>
                <a:spcPts val="1600"/>
              </a:spcBef>
              <a:spcAft>
                <a:spcPts val="0"/>
              </a:spcAft>
              <a:buClr>
                <a:srgbClr val="FFFFFF"/>
              </a:buClr>
              <a:buSzPts val="1300"/>
              <a:buFont typeface="Calibri"/>
              <a:buChar char="●"/>
            </a:pPr>
            <a:r>
              <a:rPr lang="es-419">
                <a:solidFill>
                  <a:srgbClr val="FFFFFF"/>
                </a:solidFill>
                <a:latin typeface="Calibri"/>
                <a:ea typeface="Calibri"/>
                <a:cs typeface="Calibri"/>
                <a:sym typeface="Calibri"/>
              </a:rPr>
              <a:t>Control de inventario a través de sistemas de gestión de inventario</a:t>
            </a:r>
            <a:endParaRPr>
              <a:solidFill>
                <a:srgbClr val="FFFFFF"/>
              </a:solidFill>
              <a:latin typeface="Calibri"/>
              <a:ea typeface="Calibri"/>
              <a:cs typeface="Calibri"/>
              <a:sym typeface="Calibri"/>
            </a:endParaRPr>
          </a:p>
          <a:p>
            <a:pPr indent="-311150" lvl="0" marL="457200" rtl="0" algn="just">
              <a:lnSpc>
                <a:spcPct val="150000"/>
              </a:lnSpc>
              <a:spcBef>
                <a:spcPts val="0"/>
              </a:spcBef>
              <a:spcAft>
                <a:spcPts val="0"/>
              </a:spcAft>
              <a:buClr>
                <a:srgbClr val="FFFFFF"/>
              </a:buClr>
              <a:buSzPts val="1300"/>
              <a:buFont typeface="Calibri"/>
              <a:buChar char="●"/>
            </a:pPr>
            <a:r>
              <a:rPr lang="es-419">
                <a:solidFill>
                  <a:srgbClr val="FFFFFF"/>
                </a:solidFill>
                <a:latin typeface="Calibri"/>
                <a:ea typeface="Calibri"/>
                <a:cs typeface="Calibri"/>
                <a:sym typeface="Calibri"/>
              </a:rPr>
              <a:t>Base de datos unificada</a:t>
            </a:r>
            <a:endParaRPr>
              <a:solidFill>
                <a:srgbClr val="FFFFFF"/>
              </a:solidFill>
              <a:latin typeface="Calibri"/>
              <a:ea typeface="Calibri"/>
              <a:cs typeface="Calibri"/>
              <a:sym typeface="Calibri"/>
            </a:endParaRPr>
          </a:p>
          <a:p>
            <a:pPr indent="-311150" lvl="0" marL="457200" rtl="0" algn="just">
              <a:lnSpc>
                <a:spcPct val="150000"/>
              </a:lnSpc>
              <a:spcBef>
                <a:spcPts val="0"/>
              </a:spcBef>
              <a:spcAft>
                <a:spcPts val="0"/>
              </a:spcAft>
              <a:buClr>
                <a:srgbClr val="FFFFFF"/>
              </a:buClr>
              <a:buSzPts val="1300"/>
              <a:buFont typeface="Calibri"/>
              <a:buChar char="●"/>
            </a:pPr>
            <a:r>
              <a:rPr lang="es-419">
                <a:solidFill>
                  <a:srgbClr val="FFFFFF"/>
                </a:solidFill>
                <a:latin typeface="Calibri"/>
                <a:ea typeface="Calibri"/>
                <a:cs typeface="Calibri"/>
                <a:sym typeface="Calibri"/>
              </a:rPr>
              <a:t>Elaboración de reportes de manera automática</a:t>
            </a:r>
            <a:endParaRPr>
              <a:solidFill>
                <a:srgbClr val="FFFFFF"/>
              </a:solidFill>
              <a:latin typeface="Calibri"/>
              <a:ea typeface="Calibri"/>
              <a:cs typeface="Calibri"/>
              <a:sym typeface="Calibri"/>
            </a:endParaRPr>
          </a:p>
          <a:p>
            <a:pPr indent="-311150" lvl="0" marL="457200" rtl="0" algn="just">
              <a:lnSpc>
                <a:spcPct val="150000"/>
              </a:lnSpc>
              <a:spcBef>
                <a:spcPts val="0"/>
              </a:spcBef>
              <a:spcAft>
                <a:spcPts val="0"/>
              </a:spcAft>
              <a:buClr>
                <a:srgbClr val="FFFFFF"/>
              </a:buClr>
              <a:buSzPts val="1300"/>
              <a:buFont typeface="Calibri"/>
              <a:buChar char="●"/>
            </a:pPr>
            <a:r>
              <a:rPr lang="es-419">
                <a:solidFill>
                  <a:srgbClr val="FFFFFF"/>
                </a:solidFill>
                <a:latin typeface="Calibri"/>
                <a:ea typeface="Calibri"/>
                <a:cs typeface="Calibri"/>
                <a:sym typeface="Calibri"/>
              </a:rPr>
              <a:t>Reportes trimestrales, pero con información en tiempo real</a:t>
            </a:r>
            <a:endParaRPr>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144300" y="1162000"/>
            <a:ext cx="8855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400"/>
              <a:t>5. </a:t>
            </a:r>
            <a:r>
              <a:rPr lang="es-419" sz="2400"/>
              <a:t>Fase TR: Transferencia de Software a las operaciones.</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04" name="Google Shape;204;p32"/>
          <p:cNvGraphicFramePr/>
          <p:nvPr/>
        </p:nvGraphicFramePr>
        <p:xfrm>
          <a:off x="157000" y="1967300"/>
          <a:ext cx="3000000" cy="3000000"/>
        </p:xfrm>
        <a:graphic>
          <a:graphicData uri="http://schemas.openxmlformats.org/drawingml/2006/table">
            <a:tbl>
              <a:tblPr>
                <a:noFill/>
                <a:tableStyleId>{B6DB1E3D-A9C5-4465-AB96-509F20BFC60F}</a:tableStyleId>
              </a:tblPr>
              <a:tblGrid>
                <a:gridCol w="4394550"/>
                <a:gridCol w="4394550"/>
              </a:tblGrid>
              <a:tr h="141200">
                <a:tc>
                  <a:txBody>
                    <a:bodyPr/>
                    <a:lstStyle/>
                    <a:p>
                      <a:pPr indent="0" lvl="0" marL="0" rtl="0" algn="l">
                        <a:spcBef>
                          <a:spcPts val="0"/>
                        </a:spcBef>
                        <a:spcAft>
                          <a:spcPts val="0"/>
                        </a:spcAft>
                        <a:buNone/>
                      </a:pPr>
                      <a:r>
                        <a:rPr b="1" i="1" lang="es-419" sz="1200">
                          <a:solidFill>
                            <a:schemeClr val="lt1"/>
                          </a:solidFill>
                        </a:rPr>
                        <a:t>Tareas</a:t>
                      </a:r>
                      <a:endParaRPr b="1" i="1" sz="1200">
                        <a:solidFill>
                          <a:schemeClr val="lt1"/>
                        </a:solidFill>
                      </a:endParaRPr>
                    </a:p>
                  </a:txBody>
                  <a:tcPr marT="91425" marB="91425" marR="91425" marL="91425">
                    <a:solidFill>
                      <a:srgbClr val="F39E6E"/>
                    </a:solidFill>
                  </a:tcPr>
                </a:tc>
                <a:tc>
                  <a:txBody>
                    <a:bodyPr/>
                    <a:lstStyle/>
                    <a:p>
                      <a:pPr indent="0" lvl="0" marL="0" rtl="0" algn="l">
                        <a:spcBef>
                          <a:spcPts val="0"/>
                        </a:spcBef>
                        <a:spcAft>
                          <a:spcPts val="0"/>
                        </a:spcAft>
                        <a:buNone/>
                      </a:pPr>
                      <a:r>
                        <a:rPr b="1" i="1" lang="es-419" sz="1200">
                          <a:solidFill>
                            <a:schemeClr val="lt1"/>
                          </a:solidFill>
                        </a:rPr>
                        <a:t>Detalle</a:t>
                      </a:r>
                      <a:endParaRPr b="1" i="1" sz="1200">
                        <a:solidFill>
                          <a:schemeClr val="lt1"/>
                        </a:solidFill>
                      </a:endParaRPr>
                    </a:p>
                  </a:txBody>
                  <a:tcPr marT="91425" marB="91425" marR="91425" marL="91425">
                    <a:solidFill>
                      <a:srgbClr val="F39E6E"/>
                    </a:solidFill>
                  </a:tcPr>
                </a:tc>
              </a:tr>
              <a:tr h="1002950">
                <a:tc>
                  <a:txBody>
                    <a:bodyPr/>
                    <a:lstStyle/>
                    <a:p>
                      <a:pPr indent="0" lvl="0" marL="0" rtl="0" algn="l">
                        <a:spcBef>
                          <a:spcPts val="0"/>
                        </a:spcBef>
                        <a:spcAft>
                          <a:spcPts val="0"/>
                        </a:spcAft>
                        <a:buNone/>
                      </a:pPr>
                      <a:r>
                        <a:rPr b="1" i="1" lang="es-419" sz="1200">
                          <a:solidFill>
                            <a:schemeClr val="lt1"/>
                          </a:solidFill>
                        </a:rPr>
                        <a:t>Pruebas de Aceptación</a:t>
                      </a:r>
                      <a:endParaRPr b="1" i="1" sz="12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rgbClr val="F39E6E"/>
                    </a:solidFill>
                  </a:tcPr>
                </a:tc>
                <a:tc>
                  <a:txBody>
                    <a:bodyPr/>
                    <a:lstStyle/>
                    <a:p>
                      <a:pPr indent="-304800" lvl="0" marL="457200" rtl="0" algn="l">
                        <a:spcBef>
                          <a:spcPts val="0"/>
                        </a:spcBef>
                        <a:spcAft>
                          <a:spcPts val="0"/>
                        </a:spcAft>
                        <a:buClr>
                          <a:schemeClr val="lt1"/>
                        </a:buClr>
                        <a:buSzPts val="1200"/>
                        <a:buAutoNum type="arabicPeriod"/>
                      </a:pPr>
                      <a:r>
                        <a:rPr b="1" i="1" lang="es-419" sz="1200">
                          <a:solidFill>
                            <a:schemeClr val="lt1"/>
                          </a:solidFill>
                        </a:rPr>
                        <a:t>Revisar desempeño del Software.</a:t>
                      </a:r>
                      <a:endParaRPr b="1" i="1" sz="1200">
                        <a:solidFill>
                          <a:schemeClr val="lt1"/>
                        </a:solidFill>
                      </a:endParaRPr>
                    </a:p>
                    <a:p>
                      <a:pPr indent="-304800" lvl="0" marL="457200" rtl="0" algn="l">
                        <a:spcBef>
                          <a:spcPts val="0"/>
                        </a:spcBef>
                        <a:spcAft>
                          <a:spcPts val="0"/>
                        </a:spcAft>
                        <a:buClr>
                          <a:schemeClr val="lt1"/>
                        </a:buClr>
                        <a:buSzPts val="1200"/>
                        <a:buAutoNum type="arabicPeriod"/>
                      </a:pPr>
                      <a:r>
                        <a:rPr b="1" i="1" lang="es-419" sz="1200">
                          <a:solidFill>
                            <a:schemeClr val="lt1"/>
                          </a:solidFill>
                        </a:rPr>
                        <a:t>Definir Cantidad de pruebas de aceptación.</a:t>
                      </a:r>
                      <a:endParaRPr b="1" i="1" sz="1200">
                        <a:solidFill>
                          <a:schemeClr val="lt1"/>
                        </a:solidFill>
                      </a:endParaRPr>
                    </a:p>
                    <a:p>
                      <a:pPr indent="-304800" lvl="0" marL="457200" rtl="0" algn="l">
                        <a:spcBef>
                          <a:spcPts val="0"/>
                        </a:spcBef>
                        <a:spcAft>
                          <a:spcPts val="0"/>
                        </a:spcAft>
                        <a:buClr>
                          <a:schemeClr val="lt1"/>
                        </a:buClr>
                        <a:buSzPts val="1200"/>
                        <a:buAutoNum type="arabicPeriod"/>
                      </a:pPr>
                      <a:r>
                        <a:rPr b="1" i="1" lang="es-419" sz="1200">
                          <a:solidFill>
                            <a:schemeClr val="lt1"/>
                          </a:solidFill>
                        </a:rPr>
                        <a:t>Crear Informe de aceptación.</a:t>
                      </a:r>
                      <a:endParaRPr b="1" i="1" sz="1200">
                        <a:solidFill>
                          <a:schemeClr val="lt1"/>
                        </a:solidFill>
                      </a:endParaRPr>
                    </a:p>
                    <a:p>
                      <a:pPr indent="-304800" lvl="0" marL="457200" rtl="0" algn="l">
                        <a:spcBef>
                          <a:spcPts val="0"/>
                        </a:spcBef>
                        <a:spcAft>
                          <a:spcPts val="0"/>
                        </a:spcAft>
                        <a:buClr>
                          <a:schemeClr val="lt1"/>
                        </a:buClr>
                        <a:buSzPts val="1200"/>
                        <a:buAutoNum type="arabicPeriod"/>
                      </a:pPr>
                      <a:r>
                        <a:rPr b="1" i="1" lang="es-419" sz="1200">
                          <a:solidFill>
                            <a:schemeClr val="lt1"/>
                          </a:solidFill>
                        </a:rPr>
                        <a:t>Verificar trazabilidad con las salidas de las fases anteriores.</a:t>
                      </a:r>
                      <a:endParaRPr b="1" i="1" sz="12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rgbClr val="F39E6E"/>
                    </a:solidFill>
                  </a:tcPr>
                </a:tc>
              </a:tr>
              <a:tr h="951350">
                <a:tc>
                  <a:txBody>
                    <a:bodyPr/>
                    <a:lstStyle/>
                    <a:p>
                      <a:pPr indent="0" lvl="0" marL="0" rtl="0" algn="l">
                        <a:spcBef>
                          <a:spcPts val="0"/>
                        </a:spcBef>
                        <a:spcAft>
                          <a:spcPts val="0"/>
                        </a:spcAft>
                        <a:buNone/>
                      </a:pPr>
                      <a:r>
                        <a:rPr b="1" i="1" lang="es-419" sz="1200">
                          <a:solidFill>
                            <a:schemeClr val="lt1"/>
                          </a:solidFill>
                        </a:rPr>
                        <a:t>Documento Transferencia de Software (DTR)</a:t>
                      </a:r>
                      <a:endParaRPr b="1" i="1"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c>
                  <a:txBody>
                    <a:bodyPr/>
                    <a:lstStyle/>
                    <a:p>
                      <a:pPr indent="-304800" lvl="0" marL="457200" rtl="0" algn="l">
                        <a:spcBef>
                          <a:spcPts val="0"/>
                        </a:spcBef>
                        <a:spcAft>
                          <a:spcPts val="0"/>
                        </a:spcAft>
                        <a:buClr>
                          <a:schemeClr val="lt1"/>
                        </a:buClr>
                        <a:buSzPts val="1200"/>
                        <a:buAutoNum type="arabicPeriod"/>
                      </a:pPr>
                      <a:r>
                        <a:rPr b="1" i="1" lang="es-419" sz="1200">
                          <a:solidFill>
                            <a:schemeClr val="lt1"/>
                          </a:solidFill>
                        </a:rPr>
                        <a:t>Define el resumen de los informes de las pruebas de aceptación.</a:t>
                      </a:r>
                      <a:endParaRPr b="1" i="1" sz="1200">
                        <a:solidFill>
                          <a:schemeClr val="lt1"/>
                        </a:solidFill>
                      </a:endParaRPr>
                    </a:p>
                    <a:p>
                      <a:pPr indent="-304800" lvl="0" marL="457200" rtl="0" algn="l">
                        <a:spcBef>
                          <a:spcPts val="0"/>
                        </a:spcBef>
                        <a:spcAft>
                          <a:spcPts val="0"/>
                        </a:spcAft>
                        <a:buClr>
                          <a:schemeClr val="lt1"/>
                        </a:buClr>
                        <a:buSzPts val="1200"/>
                        <a:buAutoNum type="arabicPeriod"/>
                      </a:pPr>
                      <a:r>
                        <a:rPr b="1" i="1" lang="es-419" sz="1200">
                          <a:solidFill>
                            <a:schemeClr val="lt1"/>
                          </a:solidFill>
                        </a:rPr>
                        <a:t>Define Documentación de cambios en el Software.</a:t>
                      </a:r>
                      <a:endParaRPr b="1" i="1"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27650" y="1153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400"/>
              <a:t>6. </a:t>
            </a:r>
            <a:r>
              <a:rPr lang="es-419" sz="2400"/>
              <a:t>Fase OM: Operaciones y Mantención.</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10" name="Google Shape;210;p33"/>
          <p:cNvGraphicFramePr/>
          <p:nvPr/>
        </p:nvGraphicFramePr>
        <p:xfrm>
          <a:off x="157000" y="1967300"/>
          <a:ext cx="3000000" cy="3000000"/>
        </p:xfrm>
        <a:graphic>
          <a:graphicData uri="http://schemas.openxmlformats.org/drawingml/2006/table">
            <a:tbl>
              <a:tblPr>
                <a:noFill/>
                <a:tableStyleId>{B6DB1E3D-A9C5-4465-AB96-509F20BFC60F}</a:tableStyleId>
              </a:tblPr>
              <a:tblGrid>
                <a:gridCol w="4394550"/>
                <a:gridCol w="4394550"/>
              </a:tblGrid>
              <a:tr h="141200">
                <a:tc>
                  <a:txBody>
                    <a:bodyPr/>
                    <a:lstStyle/>
                    <a:p>
                      <a:pPr indent="0" lvl="0" marL="0" rtl="0" algn="l">
                        <a:spcBef>
                          <a:spcPts val="0"/>
                        </a:spcBef>
                        <a:spcAft>
                          <a:spcPts val="0"/>
                        </a:spcAft>
                        <a:buNone/>
                      </a:pPr>
                      <a:r>
                        <a:rPr b="1" i="1" lang="es-419" sz="1200">
                          <a:solidFill>
                            <a:schemeClr val="lt1"/>
                          </a:solidFill>
                        </a:rPr>
                        <a:t>Tareas</a:t>
                      </a:r>
                      <a:endParaRPr b="1" i="1" sz="1200">
                        <a:solidFill>
                          <a:schemeClr val="lt1"/>
                        </a:solidFill>
                      </a:endParaRPr>
                    </a:p>
                  </a:txBody>
                  <a:tcPr marT="91425" marB="91425" marR="91425" marL="91425">
                    <a:solidFill>
                      <a:srgbClr val="F39E6E"/>
                    </a:solidFill>
                  </a:tcPr>
                </a:tc>
                <a:tc>
                  <a:txBody>
                    <a:bodyPr/>
                    <a:lstStyle/>
                    <a:p>
                      <a:pPr indent="0" lvl="0" marL="0" rtl="0" algn="l">
                        <a:spcBef>
                          <a:spcPts val="0"/>
                        </a:spcBef>
                        <a:spcAft>
                          <a:spcPts val="0"/>
                        </a:spcAft>
                        <a:buNone/>
                      </a:pPr>
                      <a:r>
                        <a:rPr b="1" i="1" lang="es-419" sz="1200">
                          <a:solidFill>
                            <a:schemeClr val="lt1"/>
                          </a:solidFill>
                        </a:rPr>
                        <a:t>Detalle</a:t>
                      </a:r>
                      <a:endParaRPr b="1" i="1" sz="1200">
                        <a:solidFill>
                          <a:schemeClr val="lt1"/>
                        </a:solidFill>
                      </a:endParaRPr>
                    </a:p>
                  </a:txBody>
                  <a:tcPr marT="91425" marB="91425" marR="91425" marL="91425">
                    <a:solidFill>
                      <a:srgbClr val="F39E6E"/>
                    </a:solidFill>
                  </a:tcPr>
                </a:tc>
              </a:tr>
              <a:tr h="1002950">
                <a:tc>
                  <a:txBody>
                    <a:bodyPr/>
                    <a:lstStyle/>
                    <a:p>
                      <a:pPr indent="0" lvl="0" marL="0" rtl="0" algn="l">
                        <a:spcBef>
                          <a:spcPts val="0"/>
                        </a:spcBef>
                        <a:spcAft>
                          <a:spcPts val="0"/>
                        </a:spcAft>
                        <a:buNone/>
                      </a:pPr>
                      <a:r>
                        <a:rPr b="1" i="1" lang="es-419" sz="1200">
                          <a:solidFill>
                            <a:schemeClr val="lt1"/>
                          </a:solidFill>
                        </a:rPr>
                        <a:t>Paso a producción del Software</a:t>
                      </a:r>
                      <a:endParaRPr b="1" i="1" sz="12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rgbClr val="F39E6E"/>
                    </a:solidFill>
                  </a:tcPr>
                </a:tc>
                <a:tc>
                  <a:txBody>
                    <a:bodyPr/>
                    <a:lstStyle/>
                    <a:p>
                      <a:pPr indent="-304800" lvl="0" marL="457200" rtl="0" algn="l">
                        <a:spcBef>
                          <a:spcPts val="0"/>
                        </a:spcBef>
                        <a:spcAft>
                          <a:spcPts val="0"/>
                        </a:spcAft>
                        <a:buClr>
                          <a:schemeClr val="lt1"/>
                        </a:buClr>
                        <a:buSzPts val="1200"/>
                        <a:buAutoNum type="arabicPeriod"/>
                      </a:pPr>
                      <a:r>
                        <a:rPr b="1" i="1" lang="es-419" sz="1200">
                          <a:solidFill>
                            <a:schemeClr val="lt1"/>
                          </a:solidFill>
                        </a:rPr>
                        <a:t>Validar todas las pruebas de aceptación.</a:t>
                      </a:r>
                      <a:endParaRPr b="1" i="1" sz="1200">
                        <a:solidFill>
                          <a:schemeClr val="lt1"/>
                        </a:solidFill>
                      </a:endParaRPr>
                    </a:p>
                    <a:p>
                      <a:pPr indent="-304800" lvl="0" marL="457200" rtl="0" algn="l">
                        <a:spcBef>
                          <a:spcPts val="0"/>
                        </a:spcBef>
                        <a:spcAft>
                          <a:spcPts val="0"/>
                        </a:spcAft>
                        <a:buClr>
                          <a:schemeClr val="lt1"/>
                        </a:buClr>
                        <a:buSzPts val="1200"/>
                        <a:buAutoNum type="arabicPeriod"/>
                      </a:pPr>
                      <a:r>
                        <a:rPr b="1" i="1" lang="es-419" sz="1200">
                          <a:solidFill>
                            <a:schemeClr val="lt1"/>
                          </a:solidFill>
                        </a:rPr>
                        <a:t>Mantener el Software.</a:t>
                      </a:r>
                      <a:endParaRPr b="1" i="1" sz="1200">
                        <a:solidFill>
                          <a:schemeClr val="lt1"/>
                        </a:solidFill>
                      </a:endParaRPr>
                    </a:p>
                    <a:p>
                      <a:pPr indent="-304800" lvl="0" marL="457200" rtl="0" algn="l">
                        <a:spcBef>
                          <a:spcPts val="0"/>
                        </a:spcBef>
                        <a:spcAft>
                          <a:spcPts val="0"/>
                        </a:spcAft>
                        <a:buClr>
                          <a:schemeClr val="lt1"/>
                        </a:buClr>
                        <a:buSzPts val="1200"/>
                        <a:buAutoNum type="arabicPeriod"/>
                      </a:pPr>
                      <a:r>
                        <a:rPr b="1" i="1" lang="es-419" sz="1200">
                          <a:solidFill>
                            <a:schemeClr val="lt1"/>
                          </a:solidFill>
                        </a:rPr>
                        <a:t>Definir Procedimientos para modificar el Software.</a:t>
                      </a:r>
                      <a:endParaRPr b="1" i="1" sz="1200">
                        <a:solidFill>
                          <a:schemeClr val="lt1"/>
                        </a:solidFill>
                      </a:endParaRPr>
                    </a:p>
                    <a:p>
                      <a:pPr indent="-304800" lvl="0" marL="457200" rtl="0" algn="l">
                        <a:spcBef>
                          <a:spcPts val="0"/>
                        </a:spcBef>
                        <a:spcAft>
                          <a:spcPts val="0"/>
                        </a:spcAft>
                        <a:buClr>
                          <a:schemeClr val="lt1"/>
                        </a:buClr>
                        <a:buSzPts val="1200"/>
                        <a:buAutoNum type="arabicPeriod"/>
                      </a:pPr>
                      <a:r>
                        <a:rPr b="1" i="1" lang="es-419" sz="1200">
                          <a:solidFill>
                            <a:schemeClr val="lt1"/>
                          </a:solidFill>
                        </a:rPr>
                        <a:t>Revisar consistencia entre el código y la documentación.</a:t>
                      </a:r>
                      <a:endParaRPr b="1" i="1" sz="1200">
                        <a:solidFill>
                          <a:schemeClr val="lt1"/>
                        </a:solidFill>
                      </a:endParaRPr>
                    </a:p>
                  </a:txBody>
                  <a:tcPr marT="91425" marB="91425" marR="91425" marL="91425">
                    <a:lnB cap="flat" cmpd="sng" w="9525">
                      <a:solidFill>
                        <a:srgbClr val="9E9E9E"/>
                      </a:solidFill>
                      <a:prstDash val="solid"/>
                      <a:round/>
                      <a:headEnd len="sm" w="sm" type="none"/>
                      <a:tailEnd len="sm" w="sm" type="none"/>
                    </a:lnB>
                    <a:solidFill>
                      <a:srgbClr val="F39E6E"/>
                    </a:solidFill>
                  </a:tcPr>
                </a:tc>
              </a:tr>
              <a:tr h="951350">
                <a:tc>
                  <a:txBody>
                    <a:bodyPr/>
                    <a:lstStyle/>
                    <a:p>
                      <a:pPr indent="0" lvl="0" marL="0" rtl="0" algn="l">
                        <a:spcBef>
                          <a:spcPts val="0"/>
                        </a:spcBef>
                        <a:spcAft>
                          <a:spcPts val="0"/>
                        </a:spcAft>
                        <a:buNone/>
                      </a:pPr>
                      <a:r>
                        <a:rPr b="1" i="1" lang="es-419" sz="1200">
                          <a:solidFill>
                            <a:schemeClr val="lt1"/>
                          </a:solidFill>
                        </a:rPr>
                        <a:t>Documento </a:t>
                      </a:r>
                      <a:r>
                        <a:rPr b="1" i="1" lang="es-419" sz="1200">
                          <a:solidFill>
                            <a:schemeClr val="lt1"/>
                          </a:solidFill>
                        </a:rPr>
                        <a:t>Histórico</a:t>
                      </a:r>
                      <a:r>
                        <a:rPr b="1" i="1" lang="es-419" sz="1200">
                          <a:solidFill>
                            <a:schemeClr val="lt1"/>
                          </a:solidFill>
                        </a:rPr>
                        <a:t> del Proyecto (DHP)</a:t>
                      </a:r>
                      <a:endParaRPr b="1" i="1"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c>
                  <a:txBody>
                    <a:bodyPr/>
                    <a:lstStyle/>
                    <a:p>
                      <a:pPr indent="-304800" lvl="0" marL="457200" rtl="0" algn="l">
                        <a:spcBef>
                          <a:spcPts val="0"/>
                        </a:spcBef>
                        <a:spcAft>
                          <a:spcPts val="0"/>
                        </a:spcAft>
                        <a:buClr>
                          <a:schemeClr val="lt1"/>
                        </a:buClr>
                        <a:buSzPts val="1200"/>
                        <a:buAutoNum type="arabicPeriod"/>
                      </a:pPr>
                      <a:r>
                        <a:rPr b="1" i="1" lang="es-419" sz="1200">
                          <a:solidFill>
                            <a:schemeClr val="lt1"/>
                          </a:solidFill>
                        </a:rPr>
                        <a:t>Define todos los procesos del Software.</a:t>
                      </a:r>
                      <a:endParaRPr b="1" i="1" sz="1200">
                        <a:solidFill>
                          <a:schemeClr val="lt1"/>
                        </a:solidFill>
                      </a:endParaRPr>
                    </a:p>
                    <a:p>
                      <a:pPr indent="-304800" lvl="0" marL="457200" rtl="0" algn="l">
                        <a:spcBef>
                          <a:spcPts val="0"/>
                        </a:spcBef>
                        <a:spcAft>
                          <a:spcPts val="0"/>
                        </a:spcAft>
                        <a:buClr>
                          <a:schemeClr val="lt1"/>
                        </a:buClr>
                        <a:buSzPts val="1200"/>
                        <a:buAutoNum type="arabicPeriod"/>
                      </a:pPr>
                      <a:r>
                        <a:rPr b="1" i="1" lang="es-419" sz="1200">
                          <a:solidFill>
                            <a:schemeClr val="lt1"/>
                          </a:solidFill>
                        </a:rPr>
                        <a:t>Revisado y validado por auditor externo para entrega al cliente. </a:t>
                      </a:r>
                      <a:endParaRPr b="1" i="1"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9E6E"/>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graphicFrame>
        <p:nvGraphicFramePr>
          <p:cNvPr id="215" name="Google Shape;215;p34"/>
          <p:cNvGraphicFramePr/>
          <p:nvPr/>
        </p:nvGraphicFramePr>
        <p:xfrm>
          <a:off x="451813" y="1826725"/>
          <a:ext cx="3000000" cy="3000000"/>
        </p:xfrm>
        <a:graphic>
          <a:graphicData uri="http://schemas.openxmlformats.org/drawingml/2006/table">
            <a:tbl>
              <a:tblPr>
                <a:noFill/>
                <a:tableStyleId>{B6DB1E3D-A9C5-4465-AB96-509F20BFC60F}</a:tableStyleId>
              </a:tblPr>
              <a:tblGrid>
                <a:gridCol w="3093600"/>
                <a:gridCol w="851900"/>
                <a:gridCol w="838975"/>
                <a:gridCol w="955800"/>
                <a:gridCol w="2536125"/>
              </a:tblGrid>
              <a:tr h="383550">
                <a:tc>
                  <a:txBody>
                    <a:bodyPr/>
                    <a:lstStyle/>
                    <a:p>
                      <a:pPr indent="0" lvl="0" marL="0" rtl="0" algn="ctr">
                        <a:spcBef>
                          <a:spcPts val="0"/>
                        </a:spcBef>
                        <a:spcAft>
                          <a:spcPts val="0"/>
                        </a:spcAft>
                        <a:buNone/>
                      </a:pPr>
                      <a:r>
                        <a:rPr b="1" lang="es-419" sz="1200">
                          <a:solidFill>
                            <a:srgbClr val="FFFFFF"/>
                          </a:solidFill>
                        </a:rPr>
                        <a:t>Etapas</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b="1" lang="es-419" sz="1200">
                          <a:solidFill>
                            <a:srgbClr val="FFFFFF"/>
                          </a:solidFill>
                        </a:rPr>
                        <a:t>Duración</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b="1" lang="es-419" sz="1200">
                          <a:solidFill>
                            <a:srgbClr val="FFFFFF"/>
                          </a:solidFill>
                        </a:rPr>
                        <a:t>Inicio</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b="1" lang="es-419" sz="1200">
                          <a:solidFill>
                            <a:srgbClr val="FFFFFF"/>
                          </a:solidFill>
                        </a:rPr>
                        <a:t>Término</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b="1" lang="es-419" sz="1200">
                          <a:solidFill>
                            <a:schemeClr val="lt1"/>
                          </a:solidFill>
                        </a:rPr>
                        <a:t>Responsable</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83550">
                <a:tc>
                  <a:txBody>
                    <a:bodyPr/>
                    <a:lstStyle/>
                    <a:p>
                      <a:pPr indent="0" lvl="0" marL="0" rtl="0" algn="l">
                        <a:spcBef>
                          <a:spcPts val="0"/>
                        </a:spcBef>
                        <a:spcAft>
                          <a:spcPts val="0"/>
                        </a:spcAft>
                        <a:buNone/>
                      </a:pPr>
                      <a:r>
                        <a:rPr b="1" lang="es-419" sz="1200">
                          <a:solidFill>
                            <a:srgbClr val="FFFFFF"/>
                          </a:solidFill>
                        </a:rPr>
                        <a:t>Planificación del Proyecto</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b="1" lang="es-419" sz="1200">
                          <a:solidFill>
                            <a:srgbClr val="FFFFFF"/>
                          </a:solidFill>
                        </a:rPr>
                        <a:t>4 días</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19</a:t>
                      </a:r>
                      <a:r>
                        <a:rPr lang="es-419" sz="1200">
                          <a:solidFill>
                            <a:srgbClr val="FFFFFF"/>
                          </a:solidFill>
                        </a:rPr>
                        <a:t>-10-20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22</a:t>
                      </a:r>
                      <a:r>
                        <a:rPr lang="es-419" sz="1200">
                          <a:solidFill>
                            <a:srgbClr val="FFFFFF"/>
                          </a:solidFill>
                        </a:rPr>
                        <a:t>-10-20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571350">
                <a:tc>
                  <a:txBody>
                    <a:bodyPr/>
                    <a:lstStyle/>
                    <a:p>
                      <a:pPr indent="-304800" lvl="0" marL="457200" rtl="0" algn="l">
                        <a:spcBef>
                          <a:spcPts val="0"/>
                        </a:spcBef>
                        <a:spcAft>
                          <a:spcPts val="0"/>
                        </a:spcAft>
                        <a:buClr>
                          <a:srgbClr val="FFFFFF"/>
                        </a:buClr>
                        <a:buSzPts val="1200"/>
                        <a:buChar char="●"/>
                      </a:pPr>
                      <a:r>
                        <a:rPr lang="es-419" sz="1200">
                          <a:solidFill>
                            <a:srgbClr val="FFFFFF"/>
                          </a:solidFill>
                        </a:rPr>
                        <a:t>Reunión</a:t>
                      </a:r>
                      <a:r>
                        <a:rPr lang="es-419" sz="1200">
                          <a:solidFill>
                            <a:srgbClr val="FFFFFF"/>
                          </a:solidFill>
                        </a:rPr>
                        <a:t> de Requerimientos con Cliente.</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rgbClr val="FFFFFF"/>
                          </a:solidFill>
                        </a:rPr>
                        <a:t>1</a:t>
                      </a:r>
                      <a:r>
                        <a:rPr lang="es-419" sz="1200">
                          <a:solidFill>
                            <a:srgbClr val="FFFFFF"/>
                          </a:solidFill>
                        </a:rPr>
                        <a:t> día</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19</a:t>
                      </a:r>
                      <a:r>
                        <a:rPr lang="es-419" sz="1200">
                          <a:solidFill>
                            <a:srgbClr val="FFFFFF"/>
                          </a:solidFill>
                        </a:rPr>
                        <a:t>-10-20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19</a:t>
                      </a:r>
                      <a:r>
                        <a:rPr lang="es-419" sz="1200">
                          <a:solidFill>
                            <a:srgbClr val="FFFFFF"/>
                          </a:solidFill>
                        </a:rPr>
                        <a:t>-10-20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Jefe de Proyectos, Cliente</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431350">
                <a:tc>
                  <a:txBody>
                    <a:bodyPr/>
                    <a:lstStyle/>
                    <a:p>
                      <a:pPr indent="-304800" lvl="0" marL="457200" rtl="0" algn="l">
                        <a:spcBef>
                          <a:spcPts val="0"/>
                        </a:spcBef>
                        <a:spcAft>
                          <a:spcPts val="0"/>
                        </a:spcAft>
                        <a:buClr>
                          <a:srgbClr val="FFFFFF"/>
                        </a:buClr>
                        <a:buSzPts val="1200"/>
                        <a:buChar char="●"/>
                      </a:pPr>
                      <a:r>
                        <a:rPr lang="es-419" sz="1200">
                          <a:solidFill>
                            <a:srgbClr val="FFFFFF"/>
                          </a:solidFill>
                        </a:rPr>
                        <a:t>Plan de Gestión.</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chemeClr val="lt1"/>
                          </a:solidFill>
                        </a:rPr>
                        <a:t>2</a:t>
                      </a:r>
                      <a:r>
                        <a:rPr lang="es-419" sz="1200">
                          <a:solidFill>
                            <a:schemeClr val="lt1"/>
                          </a:solidFill>
                        </a:rPr>
                        <a:t> días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20</a:t>
                      </a:r>
                      <a:r>
                        <a:rPr lang="es-419" sz="1200">
                          <a:solidFill>
                            <a:schemeClr val="lt1"/>
                          </a:solidFill>
                        </a:rPr>
                        <a:t>-10-20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21-10-20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Jefe de Proyectos</a:t>
                      </a:r>
                      <a:endParaRPr sz="1200">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431350">
                <a:tc>
                  <a:txBody>
                    <a:bodyPr/>
                    <a:lstStyle/>
                    <a:p>
                      <a:pPr indent="-304800" lvl="0" marL="457200" rtl="0" algn="l">
                        <a:spcBef>
                          <a:spcPts val="0"/>
                        </a:spcBef>
                        <a:spcAft>
                          <a:spcPts val="0"/>
                        </a:spcAft>
                        <a:buClr>
                          <a:srgbClr val="FFFFFF"/>
                        </a:buClr>
                        <a:buSzPts val="1200"/>
                        <a:buChar char="●"/>
                      </a:pPr>
                      <a:r>
                        <a:rPr lang="es-419" sz="1200">
                          <a:solidFill>
                            <a:srgbClr val="FFFFFF"/>
                          </a:solidFill>
                        </a:rPr>
                        <a:t>Definición de Equipo de Trabajo.</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chemeClr val="lt1"/>
                          </a:solidFill>
                        </a:rPr>
                        <a:t>1 día</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22-10-20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22-10-20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Jefe de Proyectos</a:t>
                      </a:r>
                      <a:endParaRPr sz="1200">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431350">
                <a:tc>
                  <a:txBody>
                    <a:bodyPr/>
                    <a:lstStyle/>
                    <a:p>
                      <a:pPr indent="0" lvl="0" marL="0" rtl="0" algn="l">
                        <a:spcBef>
                          <a:spcPts val="0"/>
                        </a:spcBef>
                        <a:spcAft>
                          <a:spcPts val="0"/>
                        </a:spcAft>
                        <a:buNone/>
                      </a:pPr>
                      <a:r>
                        <a:rPr b="1" lang="es-419" sz="1200">
                          <a:solidFill>
                            <a:schemeClr val="lt1"/>
                          </a:solidFill>
                        </a:rPr>
                        <a:t>Línea Base</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b="1" lang="es-419" sz="1200">
                          <a:solidFill>
                            <a:schemeClr val="lt1"/>
                          </a:solidFill>
                        </a:rPr>
                        <a:t>5 días</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23-10-20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29-10-20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431350">
                <a:tc>
                  <a:txBody>
                    <a:bodyPr/>
                    <a:lstStyle/>
                    <a:p>
                      <a:pPr indent="-304800" lvl="0" marL="457200" rtl="0" algn="l">
                        <a:spcBef>
                          <a:spcPts val="0"/>
                        </a:spcBef>
                        <a:spcAft>
                          <a:spcPts val="0"/>
                        </a:spcAft>
                        <a:buClr>
                          <a:srgbClr val="FFFFFF"/>
                        </a:buClr>
                        <a:buSzPts val="1200"/>
                        <a:buChar char="●"/>
                      </a:pPr>
                      <a:r>
                        <a:rPr lang="es-419" sz="1200">
                          <a:solidFill>
                            <a:schemeClr val="lt1"/>
                          </a:solidFill>
                        </a:rPr>
                        <a:t>Revisión y Verificación de Servicios.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chemeClr val="lt1"/>
                          </a:solidFill>
                        </a:rPr>
                        <a:t>5 días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23-10-20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29-10-20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Des. Full Stack, Des. BackEnd, Analista QA y Jefe de Proyecto</a:t>
                      </a:r>
                      <a:endParaRPr sz="1200">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bl>
          </a:graphicData>
        </a:graphic>
      </p:graphicFrame>
      <p:sp>
        <p:nvSpPr>
          <p:cNvPr id="216" name="Google Shape;216;p34"/>
          <p:cNvSpPr txBox="1"/>
          <p:nvPr>
            <p:ph type="title"/>
          </p:nvPr>
        </p:nvSpPr>
        <p:spPr>
          <a:xfrm>
            <a:off x="3185550" y="797925"/>
            <a:ext cx="2772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3700"/>
              <a:t>Carta Gantt</a:t>
            </a:r>
            <a:endParaRPr sz="3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aphicFrame>
        <p:nvGraphicFramePr>
          <p:cNvPr id="221" name="Google Shape;221;p35"/>
          <p:cNvGraphicFramePr/>
          <p:nvPr/>
        </p:nvGraphicFramePr>
        <p:xfrm>
          <a:off x="146475" y="664600"/>
          <a:ext cx="3000000" cy="3000000"/>
        </p:xfrm>
        <a:graphic>
          <a:graphicData uri="http://schemas.openxmlformats.org/drawingml/2006/table">
            <a:tbl>
              <a:tblPr>
                <a:noFill/>
                <a:tableStyleId>{B6DB1E3D-A9C5-4465-AB96-509F20BFC60F}</a:tableStyleId>
              </a:tblPr>
              <a:tblGrid>
                <a:gridCol w="4100100"/>
                <a:gridCol w="857825"/>
                <a:gridCol w="819650"/>
                <a:gridCol w="806700"/>
                <a:gridCol w="2266750"/>
              </a:tblGrid>
              <a:tr h="388125">
                <a:tc>
                  <a:txBody>
                    <a:bodyPr/>
                    <a:lstStyle/>
                    <a:p>
                      <a:pPr indent="0" lvl="0" marL="0" rtl="0" algn="ctr">
                        <a:spcBef>
                          <a:spcPts val="0"/>
                        </a:spcBef>
                        <a:spcAft>
                          <a:spcPts val="0"/>
                        </a:spcAft>
                        <a:buNone/>
                      </a:pPr>
                      <a:r>
                        <a:rPr b="1" lang="es-419" sz="1200">
                          <a:solidFill>
                            <a:srgbClr val="FFFFFF"/>
                          </a:solidFill>
                        </a:rPr>
                        <a:t>Etapas</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b="1" lang="es-419" sz="1200">
                          <a:solidFill>
                            <a:srgbClr val="FFFFFF"/>
                          </a:solidFill>
                        </a:rPr>
                        <a:t>Duración</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b="1" lang="es-419" sz="1200">
                          <a:solidFill>
                            <a:srgbClr val="FFFFFF"/>
                          </a:solidFill>
                        </a:rPr>
                        <a:t>Inicio</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b="1" lang="es-419" sz="1200">
                          <a:solidFill>
                            <a:srgbClr val="FFFFFF"/>
                          </a:solidFill>
                        </a:rPr>
                        <a:t>Término</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b="1" lang="es-419" sz="1200">
                          <a:solidFill>
                            <a:srgbClr val="FFFFFF"/>
                          </a:solidFill>
                        </a:rPr>
                        <a:t>Responsable</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423525">
                <a:tc>
                  <a:txBody>
                    <a:bodyPr/>
                    <a:lstStyle/>
                    <a:p>
                      <a:pPr indent="0" lvl="0" marL="0" rtl="0" algn="ctr">
                        <a:spcBef>
                          <a:spcPts val="0"/>
                        </a:spcBef>
                        <a:spcAft>
                          <a:spcPts val="0"/>
                        </a:spcAft>
                        <a:buNone/>
                      </a:pPr>
                      <a:r>
                        <a:rPr b="1" lang="es-419" sz="1200">
                          <a:solidFill>
                            <a:srgbClr val="FFFFFF"/>
                          </a:solidFill>
                        </a:rPr>
                        <a:t>Incremento 1</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b="1" lang="es-419" sz="1200">
                          <a:solidFill>
                            <a:srgbClr val="FFFFFF"/>
                          </a:solidFill>
                        </a:rPr>
                        <a:t>51 días</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30</a:t>
                      </a:r>
                      <a:r>
                        <a:rPr lang="es-419" sz="1200">
                          <a:solidFill>
                            <a:srgbClr val="FFFFFF"/>
                          </a:solidFill>
                        </a:rPr>
                        <a:t>-10-20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08</a:t>
                      </a:r>
                      <a:r>
                        <a:rPr lang="es-419" sz="1200">
                          <a:solidFill>
                            <a:srgbClr val="FFFFFF"/>
                          </a:solidFill>
                        </a:rPr>
                        <a:t>-01-21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421500">
                <a:tc>
                  <a:txBody>
                    <a:bodyPr/>
                    <a:lstStyle/>
                    <a:p>
                      <a:pPr indent="-304800" lvl="0" marL="457200" rtl="0" algn="l">
                        <a:spcBef>
                          <a:spcPts val="0"/>
                        </a:spcBef>
                        <a:spcAft>
                          <a:spcPts val="0"/>
                        </a:spcAft>
                        <a:buClr>
                          <a:srgbClr val="FFFFFF"/>
                        </a:buClr>
                        <a:buSzPts val="1200"/>
                        <a:buChar char="●"/>
                      </a:pPr>
                      <a:r>
                        <a:rPr lang="es-419" sz="1200">
                          <a:solidFill>
                            <a:srgbClr val="FFFFFF"/>
                          </a:solidFill>
                        </a:rPr>
                        <a:t>Fase Requisitos de Usuarios.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chemeClr val="lt1"/>
                          </a:solidFill>
                        </a:rPr>
                        <a:t>1 día</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30-10-20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30-10-20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Cliente, Equipo de Desarrollo.</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90150">
                <a:tc>
                  <a:txBody>
                    <a:bodyPr/>
                    <a:lstStyle/>
                    <a:p>
                      <a:pPr indent="-304800" lvl="0" marL="457200" rtl="0" algn="l">
                        <a:spcBef>
                          <a:spcPts val="0"/>
                        </a:spcBef>
                        <a:spcAft>
                          <a:spcPts val="0"/>
                        </a:spcAft>
                        <a:buClr>
                          <a:schemeClr val="lt1"/>
                        </a:buClr>
                        <a:buSzPts val="1200"/>
                        <a:buChar char="●"/>
                      </a:pPr>
                      <a:r>
                        <a:rPr lang="es-419" sz="1200">
                          <a:solidFill>
                            <a:schemeClr val="lt1"/>
                          </a:solidFill>
                        </a:rPr>
                        <a:t>Fase Requisitos de Software.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chemeClr val="lt1"/>
                          </a:solidFill>
                        </a:rPr>
                        <a:t>1 día</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02-11</a:t>
                      </a:r>
                      <a:r>
                        <a:rPr lang="es-419" sz="1200">
                          <a:solidFill>
                            <a:schemeClr val="lt1"/>
                          </a:solidFill>
                        </a:rPr>
                        <a:t>-20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02-11-20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l">
                        <a:spcBef>
                          <a:spcPts val="0"/>
                        </a:spcBef>
                        <a:spcAft>
                          <a:spcPts val="0"/>
                        </a:spcAft>
                        <a:buNone/>
                      </a:pPr>
                      <a:r>
                        <a:rPr lang="es-419" sz="1200">
                          <a:solidFill>
                            <a:srgbClr val="FFFFFF"/>
                          </a:solidFill>
                        </a:rPr>
                        <a:t>Des. Full Stack, Des.BackEnd</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90150">
                <a:tc>
                  <a:txBody>
                    <a:bodyPr/>
                    <a:lstStyle/>
                    <a:p>
                      <a:pPr indent="-304800" lvl="0" marL="457200" rtl="0" algn="l">
                        <a:spcBef>
                          <a:spcPts val="0"/>
                        </a:spcBef>
                        <a:spcAft>
                          <a:spcPts val="0"/>
                        </a:spcAft>
                        <a:buClr>
                          <a:schemeClr val="lt1"/>
                        </a:buClr>
                        <a:buSzPts val="1200"/>
                        <a:buChar char="●"/>
                      </a:pPr>
                      <a:r>
                        <a:rPr lang="es-419" sz="1200">
                          <a:solidFill>
                            <a:schemeClr val="lt1"/>
                          </a:solidFill>
                        </a:rPr>
                        <a:t>Fase Diseño Arquitectónico.</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chemeClr val="lt1"/>
                          </a:solidFill>
                        </a:rPr>
                        <a:t>3</a:t>
                      </a:r>
                      <a:r>
                        <a:rPr lang="es-419" sz="1200">
                          <a:solidFill>
                            <a:schemeClr val="lt1"/>
                          </a:solidFill>
                        </a:rPr>
                        <a:t> días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03-11-20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05-11-20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Des. Full Stack, Des.BackEnd</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1160350">
                <a:tc>
                  <a:txBody>
                    <a:bodyPr/>
                    <a:lstStyle/>
                    <a:p>
                      <a:pPr indent="-304800" lvl="0" marL="457200" rtl="0" algn="l">
                        <a:spcBef>
                          <a:spcPts val="0"/>
                        </a:spcBef>
                        <a:spcAft>
                          <a:spcPts val="0"/>
                        </a:spcAft>
                        <a:buClr>
                          <a:schemeClr val="lt1"/>
                        </a:buClr>
                        <a:buSzPts val="1200"/>
                        <a:buChar char="●"/>
                      </a:pPr>
                      <a:r>
                        <a:rPr lang="es-419" sz="1200">
                          <a:solidFill>
                            <a:schemeClr val="lt1"/>
                          </a:solidFill>
                        </a:rPr>
                        <a:t>Fase Diseño detallado y producción del código.</a:t>
                      </a:r>
                      <a:endParaRPr sz="1200">
                        <a:solidFill>
                          <a:schemeClr val="lt1"/>
                        </a:solidFill>
                      </a:endParaRPr>
                    </a:p>
                    <a:p>
                      <a:pPr indent="-304800" lvl="1" marL="914400" rtl="0" algn="l">
                        <a:spcBef>
                          <a:spcPts val="0"/>
                        </a:spcBef>
                        <a:spcAft>
                          <a:spcPts val="0"/>
                        </a:spcAft>
                        <a:buClr>
                          <a:schemeClr val="lt1"/>
                        </a:buClr>
                        <a:buSzPts val="1200"/>
                        <a:buChar char="○"/>
                      </a:pPr>
                      <a:r>
                        <a:rPr lang="es-419" sz="1200">
                          <a:solidFill>
                            <a:schemeClr val="lt1"/>
                          </a:solidFill>
                        </a:rPr>
                        <a:t>Implementaciones y Desarrollos.</a:t>
                      </a:r>
                      <a:endParaRPr sz="1200">
                        <a:solidFill>
                          <a:schemeClr val="lt1"/>
                        </a:solidFill>
                      </a:endParaRPr>
                    </a:p>
                    <a:p>
                      <a:pPr indent="-304800" lvl="1" marL="914400" rtl="0" algn="l">
                        <a:spcBef>
                          <a:spcPts val="0"/>
                        </a:spcBef>
                        <a:spcAft>
                          <a:spcPts val="0"/>
                        </a:spcAft>
                        <a:buClr>
                          <a:schemeClr val="lt1"/>
                        </a:buClr>
                        <a:buSzPts val="1200"/>
                        <a:buChar char="○"/>
                      </a:pPr>
                      <a:r>
                        <a:rPr lang="es-419" sz="1200">
                          <a:solidFill>
                            <a:schemeClr val="lt1"/>
                          </a:solidFill>
                        </a:rPr>
                        <a:t>Estimación de Carga.</a:t>
                      </a:r>
                      <a:endParaRPr sz="1200">
                        <a:solidFill>
                          <a:schemeClr val="lt1"/>
                        </a:solidFill>
                      </a:endParaRPr>
                    </a:p>
                    <a:p>
                      <a:pPr indent="-304800" lvl="1" marL="914400" rtl="0" algn="l">
                        <a:spcBef>
                          <a:spcPts val="0"/>
                        </a:spcBef>
                        <a:spcAft>
                          <a:spcPts val="0"/>
                        </a:spcAft>
                        <a:buClr>
                          <a:schemeClr val="lt1"/>
                        </a:buClr>
                        <a:buSzPts val="1200"/>
                        <a:buChar char="○"/>
                      </a:pPr>
                      <a:r>
                        <a:rPr lang="es-419" sz="1200">
                          <a:solidFill>
                            <a:schemeClr val="lt1"/>
                          </a:solidFill>
                        </a:rPr>
                        <a:t>Pruebas de Carga.</a:t>
                      </a:r>
                      <a:endParaRPr sz="1200">
                        <a:solidFill>
                          <a:schemeClr val="lt1"/>
                        </a:solidFill>
                      </a:endParaRPr>
                    </a:p>
                    <a:p>
                      <a:pPr indent="-304800" lvl="1" marL="914400" rtl="0" algn="l">
                        <a:spcBef>
                          <a:spcPts val="0"/>
                        </a:spcBef>
                        <a:spcAft>
                          <a:spcPts val="0"/>
                        </a:spcAft>
                        <a:buClr>
                          <a:schemeClr val="lt1"/>
                        </a:buClr>
                        <a:buSzPts val="1200"/>
                        <a:buChar char="○"/>
                      </a:pPr>
                      <a:r>
                        <a:rPr lang="es-419" sz="1200">
                          <a:solidFill>
                            <a:schemeClr val="lt1"/>
                          </a:solidFill>
                        </a:rPr>
                        <a:t>Testing y QA.</a:t>
                      </a:r>
                      <a:endParaRPr sz="1200">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rgbClr val="FFFFFF"/>
                          </a:solidFill>
                        </a:rPr>
                        <a:t>44 </a:t>
                      </a:r>
                      <a:r>
                        <a:rPr lang="es-419" sz="1200">
                          <a:solidFill>
                            <a:srgbClr val="FFFFFF"/>
                          </a:solidFill>
                        </a:rPr>
                        <a:t>días</a:t>
                      </a:r>
                      <a:endParaRPr sz="1200">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l">
                        <a:spcBef>
                          <a:spcPts val="0"/>
                        </a:spcBef>
                        <a:spcAft>
                          <a:spcPts val="0"/>
                        </a:spcAft>
                        <a:buNone/>
                      </a:pPr>
                      <a:r>
                        <a:rPr lang="es-419" sz="1200">
                          <a:solidFill>
                            <a:srgbClr val="FFFFFF"/>
                          </a:solidFill>
                        </a:rPr>
                        <a:t>06-11-20</a:t>
                      </a:r>
                      <a:endParaRPr sz="1200">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l">
                        <a:spcBef>
                          <a:spcPts val="0"/>
                        </a:spcBef>
                        <a:spcAft>
                          <a:spcPts val="0"/>
                        </a:spcAft>
                        <a:buNone/>
                      </a:pPr>
                      <a:r>
                        <a:rPr lang="es-419" sz="1200">
                          <a:solidFill>
                            <a:srgbClr val="FFFFFF"/>
                          </a:solidFill>
                        </a:rPr>
                        <a:t>06-01-21</a:t>
                      </a:r>
                      <a:endParaRPr sz="1200">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Desarrollador Full Stack, Desarrollador BackEnd y Analista QA.</a:t>
                      </a:r>
                      <a:endParaRPr sz="1200">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90150">
                <a:tc>
                  <a:txBody>
                    <a:bodyPr/>
                    <a:lstStyle/>
                    <a:p>
                      <a:pPr indent="-304800" lvl="0" marL="457200" rtl="0" algn="l">
                        <a:spcBef>
                          <a:spcPts val="0"/>
                        </a:spcBef>
                        <a:spcAft>
                          <a:spcPts val="0"/>
                        </a:spcAft>
                        <a:buClr>
                          <a:schemeClr val="lt1"/>
                        </a:buClr>
                        <a:buSzPts val="1200"/>
                        <a:buChar char="●"/>
                      </a:pPr>
                      <a:r>
                        <a:rPr lang="es-419" sz="1200">
                          <a:solidFill>
                            <a:schemeClr val="lt1"/>
                          </a:solidFill>
                        </a:rPr>
                        <a:t>Fase Transferencia de Software a las operaciones.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rgbClr val="FFFFFF"/>
                          </a:solidFill>
                        </a:rPr>
                        <a:t>3</a:t>
                      </a:r>
                      <a:r>
                        <a:rPr lang="es-419" sz="1200">
                          <a:solidFill>
                            <a:srgbClr val="FFFFFF"/>
                          </a:solidFill>
                        </a:rPr>
                        <a:t> días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01-01-21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05-01-21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Cliente, Equipo de Desarrollo.</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90150">
                <a:tc>
                  <a:txBody>
                    <a:bodyPr/>
                    <a:lstStyle/>
                    <a:p>
                      <a:pPr indent="-304800" lvl="0" marL="457200" rtl="0" algn="l">
                        <a:spcBef>
                          <a:spcPts val="0"/>
                        </a:spcBef>
                        <a:spcAft>
                          <a:spcPts val="0"/>
                        </a:spcAft>
                        <a:buClr>
                          <a:schemeClr val="lt1"/>
                        </a:buClr>
                        <a:buSzPts val="1200"/>
                        <a:buChar char="●"/>
                      </a:pPr>
                      <a:r>
                        <a:rPr lang="es-419" sz="1200">
                          <a:solidFill>
                            <a:schemeClr val="lt1"/>
                          </a:solidFill>
                        </a:rPr>
                        <a:t>Fase </a:t>
                      </a:r>
                      <a:r>
                        <a:rPr lang="es-419" sz="1200">
                          <a:solidFill>
                            <a:srgbClr val="FFFFFF"/>
                          </a:solidFill>
                        </a:rPr>
                        <a:t>Operaciones y Mantención.</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chemeClr val="lt1"/>
                          </a:solidFill>
                        </a:rPr>
                        <a:t>3 días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06-01-21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08-01-21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Equipo de Desarrollo.</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90150">
                <a:tc>
                  <a:txBody>
                    <a:bodyPr/>
                    <a:lstStyle/>
                    <a:p>
                      <a:pPr indent="-304800" lvl="0" marL="457200" rtl="0" algn="l">
                        <a:spcBef>
                          <a:spcPts val="0"/>
                        </a:spcBef>
                        <a:spcAft>
                          <a:spcPts val="0"/>
                        </a:spcAft>
                        <a:buClr>
                          <a:schemeClr val="lt1"/>
                        </a:buClr>
                        <a:buSzPts val="1200"/>
                        <a:buChar char="●"/>
                      </a:pPr>
                      <a:r>
                        <a:rPr lang="es-419" sz="1200">
                          <a:solidFill>
                            <a:schemeClr val="lt1"/>
                          </a:solidFill>
                        </a:rPr>
                        <a:t>Reunión de Auditoria Informatica.</a:t>
                      </a:r>
                      <a:endParaRPr sz="1200">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chemeClr val="lt1"/>
                          </a:solidFill>
                        </a:rPr>
                        <a:t>3 días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06-01-21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08-01-21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Jefe de Proyectos.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aphicFrame>
        <p:nvGraphicFramePr>
          <p:cNvPr id="226" name="Google Shape;226;p36"/>
          <p:cNvGraphicFramePr/>
          <p:nvPr/>
        </p:nvGraphicFramePr>
        <p:xfrm>
          <a:off x="159363" y="654775"/>
          <a:ext cx="3000000" cy="3000000"/>
        </p:xfrm>
        <a:graphic>
          <a:graphicData uri="http://schemas.openxmlformats.org/drawingml/2006/table">
            <a:tbl>
              <a:tblPr>
                <a:noFill/>
                <a:tableStyleId>{B6DB1E3D-A9C5-4465-AB96-509F20BFC60F}</a:tableStyleId>
              </a:tblPr>
              <a:tblGrid>
                <a:gridCol w="4104450"/>
                <a:gridCol w="877225"/>
                <a:gridCol w="817525"/>
                <a:gridCol w="807900"/>
                <a:gridCol w="2234775"/>
              </a:tblGrid>
              <a:tr h="397600">
                <a:tc>
                  <a:txBody>
                    <a:bodyPr/>
                    <a:lstStyle/>
                    <a:p>
                      <a:pPr indent="0" lvl="0" marL="0" rtl="0" algn="ctr">
                        <a:spcBef>
                          <a:spcPts val="0"/>
                        </a:spcBef>
                        <a:spcAft>
                          <a:spcPts val="0"/>
                        </a:spcAft>
                        <a:buNone/>
                      </a:pPr>
                      <a:r>
                        <a:rPr b="1" lang="es-419" sz="1200">
                          <a:solidFill>
                            <a:srgbClr val="FFFFFF"/>
                          </a:solidFill>
                        </a:rPr>
                        <a:t>Etapas</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b="1" lang="es-419" sz="1200">
                          <a:solidFill>
                            <a:srgbClr val="FFFFFF"/>
                          </a:solidFill>
                        </a:rPr>
                        <a:t>Duración</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b="1" lang="es-419" sz="1200">
                          <a:solidFill>
                            <a:srgbClr val="FFFFFF"/>
                          </a:solidFill>
                        </a:rPr>
                        <a:t>Inicio</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b="1" lang="es-419" sz="1200">
                          <a:solidFill>
                            <a:srgbClr val="FFFFFF"/>
                          </a:solidFill>
                        </a:rPr>
                        <a:t>Término</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b="1" lang="es-419" sz="1200">
                          <a:solidFill>
                            <a:srgbClr val="FFFFFF"/>
                          </a:solidFill>
                        </a:rPr>
                        <a:t>Responsable</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423750">
                <a:tc>
                  <a:txBody>
                    <a:bodyPr/>
                    <a:lstStyle/>
                    <a:p>
                      <a:pPr indent="0" lvl="0" marL="0" rtl="0" algn="ctr">
                        <a:spcBef>
                          <a:spcPts val="0"/>
                        </a:spcBef>
                        <a:spcAft>
                          <a:spcPts val="0"/>
                        </a:spcAft>
                        <a:buNone/>
                      </a:pPr>
                      <a:r>
                        <a:rPr b="1" lang="es-419" sz="1200">
                          <a:solidFill>
                            <a:srgbClr val="FFFFFF"/>
                          </a:solidFill>
                        </a:rPr>
                        <a:t>Incremento 2</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b="1" lang="es-419" sz="1200">
                          <a:solidFill>
                            <a:schemeClr val="lt1"/>
                          </a:solidFill>
                        </a:rPr>
                        <a:t>61</a:t>
                      </a:r>
                      <a:r>
                        <a:rPr b="1" lang="es-419" sz="1200">
                          <a:solidFill>
                            <a:schemeClr val="lt1"/>
                          </a:solidFill>
                        </a:rPr>
                        <a:t> días</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11-01-21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05-04-21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99700">
                <a:tc>
                  <a:txBody>
                    <a:bodyPr/>
                    <a:lstStyle/>
                    <a:p>
                      <a:pPr indent="-304800" lvl="0" marL="457200" rtl="0" algn="l">
                        <a:spcBef>
                          <a:spcPts val="0"/>
                        </a:spcBef>
                        <a:spcAft>
                          <a:spcPts val="0"/>
                        </a:spcAft>
                        <a:buClr>
                          <a:srgbClr val="FFFFFF"/>
                        </a:buClr>
                        <a:buSzPts val="1200"/>
                        <a:buChar char="●"/>
                      </a:pPr>
                      <a:r>
                        <a:rPr lang="es-419" sz="1200">
                          <a:solidFill>
                            <a:srgbClr val="FFFFFF"/>
                          </a:solidFill>
                        </a:rPr>
                        <a:t>Fase Requisitos de Usuarios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chemeClr val="lt1"/>
                          </a:solidFill>
                        </a:rPr>
                        <a:t>1 día</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11-01-21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11-01-21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Cliente, Equipo de Desarrollo.</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99700">
                <a:tc>
                  <a:txBody>
                    <a:bodyPr/>
                    <a:lstStyle/>
                    <a:p>
                      <a:pPr indent="-304800" lvl="0" marL="457200" rtl="0" algn="l">
                        <a:spcBef>
                          <a:spcPts val="0"/>
                        </a:spcBef>
                        <a:spcAft>
                          <a:spcPts val="0"/>
                        </a:spcAft>
                        <a:buClr>
                          <a:schemeClr val="lt1"/>
                        </a:buClr>
                        <a:buSzPts val="1200"/>
                        <a:buChar char="●"/>
                      </a:pPr>
                      <a:r>
                        <a:rPr lang="es-419" sz="1200">
                          <a:solidFill>
                            <a:schemeClr val="lt1"/>
                          </a:solidFill>
                        </a:rPr>
                        <a:t>Fase Requisitos de Software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chemeClr val="lt1"/>
                          </a:solidFill>
                        </a:rPr>
                        <a:t>1 día</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12-01-21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12-01-21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l">
                        <a:spcBef>
                          <a:spcPts val="0"/>
                        </a:spcBef>
                        <a:spcAft>
                          <a:spcPts val="0"/>
                        </a:spcAft>
                        <a:buNone/>
                      </a:pPr>
                      <a:r>
                        <a:rPr lang="es-419" sz="1200">
                          <a:solidFill>
                            <a:schemeClr val="lt1"/>
                          </a:solidFill>
                        </a:rPr>
                        <a:t>Des. Full Stack, Des.BackEnd</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99700">
                <a:tc>
                  <a:txBody>
                    <a:bodyPr/>
                    <a:lstStyle/>
                    <a:p>
                      <a:pPr indent="-304800" lvl="0" marL="457200" rtl="0" algn="l">
                        <a:spcBef>
                          <a:spcPts val="0"/>
                        </a:spcBef>
                        <a:spcAft>
                          <a:spcPts val="0"/>
                        </a:spcAft>
                        <a:buClr>
                          <a:schemeClr val="lt1"/>
                        </a:buClr>
                        <a:buSzPts val="1200"/>
                        <a:buChar char="●"/>
                      </a:pPr>
                      <a:r>
                        <a:rPr lang="es-419" sz="1200">
                          <a:solidFill>
                            <a:schemeClr val="lt1"/>
                          </a:solidFill>
                        </a:rPr>
                        <a:t>Fase Diseño Arquitectónico</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rgbClr val="FFFFFF"/>
                          </a:solidFill>
                        </a:rPr>
                        <a:t>3 </a:t>
                      </a:r>
                      <a:r>
                        <a:rPr lang="es-419" sz="1200">
                          <a:solidFill>
                            <a:srgbClr val="FFFFFF"/>
                          </a:solidFill>
                        </a:rPr>
                        <a:t>días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13-01-21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15</a:t>
                      </a:r>
                      <a:r>
                        <a:rPr lang="es-419" sz="1200">
                          <a:solidFill>
                            <a:schemeClr val="lt1"/>
                          </a:solidFill>
                        </a:rPr>
                        <a:t>-01-21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l">
                        <a:spcBef>
                          <a:spcPts val="0"/>
                        </a:spcBef>
                        <a:spcAft>
                          <a:spcPts val="0"/>
                        </a:spcAft>
                        <a:buNone/>
                      </a:pPr>
                      <a:r>
                        <a:rPr lang="es-419" sz="1200">
                          <a:solidFill>
                            <a:schemeClr val="lt1"/>
                          </a:solidFill>
                        </a:rPr>
                        <a:t>Des. Full Stack, Des.BackEnd</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1124575">
                <a:tc>
                  <a:txBody>
                    <a:bodyPr/>
                    <a:lstStyle/>
                    <a:p>
                      <a:pPr indent="-304800" lvl="0" marL="457200" rtl="0" algn="l">
                        <a:spcBef>
                          <a:spcPts val="0"/>
                        </a:spcBef>
                        <a:spcAft>
                          <a:spcPts val="0"/>
                        </a:spcAft>
                        <a:buClr>
                          <a:schemeClr val="lt1"/>
                        </a:buClr>
                        <a:buSzPts val="1200"/>
                        <a:buChar char="●"/>
                      </a:pPr>
                      <a:r>
                        <a:rPr lang="es-419" sz="1200">
                          <a:solidFill>
                            <a:schemeClr val="lt1"/>
                          </a:solidFill>
                        </a:rPr>
                        <a:t>Fase Diseño detallado y producción del código.</a:t>
                      </a:r>
                      <a:endParaRPr sz="1200">
                        <a:solidFill>
                          <a:schemeClr val="lt1"/>
                        </a:solidFill>
                      </a:endParaRPr>
                    </a:p>
                    <a:p>
                      <a:pPr indent="-304800" lvl="1" marL="914400" rtl="0" algn="l">
                        <a:spcBef>
                          <a:spcPts val="0"/>
                        </a:spcBef>
                        <a:spcAft>
                          <a:spcPts val="0"/>
                        </a:spcAft>
                        <a:buClr>
                          <a:schemeClr val="lt1"/>
                        </a:buClr>
                        <a:buSzPts val="1200"/>
                        <a:buChar char="○"/>
                      </a:pPr>
                      <a:r>
                        <a:rPr lang="es-419" sz="1200">
                          <a:solidFill>
                            <a:schemeClr val="lt1"/>
                          </a:solidFill>
                        </a:rPr>
                        <a:t>Implementaciones y Desarrollos</a:t>
                      </a:r>
                      <a:endParaRPr sz="1200">
                        <a:solidFill>
                          <a:schemeClr val="lt1"/>
                        </a:solidFill>
                      </a:endParaRPr>
                    </a:p>
                    <a:p>
                      <a:pPr indent="-304800" lvl="1" marL="914400" rtl="0" algn="l">
                        <a:spcBef>
                          <a:spcPts val="0"/>
                        </a:spcBef>
                        <a:spcAft>
                          <a:spcPts val="0"/>
                        </a:spcAft>
                        <a:buClr>
                          <a:schemeClr val="lt1"/>
                        </a:buClr>
                        <a:buSzPts val="1200"/>
                        <a:buChar char="○"/>
                      </a:pPr>
                      <a:r>
                        <a:rPr lang="es-419" sz="1200">
                          <a:solidFill>
                            <a:schemeClr val="lt1"/>
                          </a:solidFill>
                        </a:rPr>
                        <a:t>Estimación de Carga</a:t>
                      </a:r>
                      <a:endParaRPr sz="1200">
                        <a:solidFill>
                          <a:schemeClr val="lt1"/>
                        </a:solidFill>
                      </a:endParaRPr>
                    </a:p>
                    <a:p>
                      <a:pPr indent="-304800" lvl="1" marL="914400" rtl="0" algn="l">
                        <a:spcBef>
                          <a:spcPts val="0"/>
                        </a:spcBef>
                        <a:spcAft>
                          <a:spcPts val="0"/>
                        </a:spcAft>
                        <a:buClr>
                          <a:schemeClr val="lt1"/>
                        </a:buClr>
                        <a:buSzPts val="1200"/>
                        <a:buChar char="○"/>
                      </a:pPr>
                      <a:r>
                        <a:rPr lang="es-419" sz="1200">
                          <a:solidFill>
                            <a:schemeClr val="lt1"/>
                          </a:solidFill>
                        </a:rPr>
                        <a:t>Pruebas de Carga</a:t>
                      </a:r>
                      <a:endParaRPr sz="1200">
                        <a:solidFill>
                          <a:schemeClr val="lt1"/>
                        </a:solidFill>
                      </a:endParaRPr>
                    </a:p>
                    <a:p>
                      <a:pPr indent="-304800" lvl="1" marL="914400" rtl="0" algn="l">
                        <a:spcBef>
                          <a:spcPts val="0"/>
                        </a:spcBef>
                        <a:spcAft>
                          <a:spcPts val="0"/>
                        </a:spcAft>
                        <a:buClr>
                          <a:schemeClr val="lt1"/>
                        </a:buClr>
                        <a:buSzPts val="1200"/>
                        <a:buChar char="○"/>
                      </a:pPr>
                      <a:r>
                        <a:rPr lang="es-419" sz="1200">
                          <a:solidFill>
                            <a:schemeClr val="lt1"/>
                          </a:solidFill>
                        </a:rPr>
                        <a:t>Testing y QA</a:t>
                      </a:r>
                      <a:endParaRPr sz="1200">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rgbClr val="FFFFFF"/>
                          </a:solidFill>
                        </a:rPr>
                        <a:t>54</a:t>
                      </a:r>
                      <a:r>
                        <a:rPr lang="es-419" sz="1200">
                          <a:solidFill>
                            <a:srgbClr val="FFFFFF"/>
                          </a:solidFill>
                        </a:rPr>
                        <a:t> días</a:t>
                      </a:r>
                      <a:endParaRPr sz="1200">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18-01-21</a:t>
                      </a:r>
                      <a:endParaRPr sz="1200">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01-04-21</a:t>
                      </a:r>
                      <a:endParaRPr sz="1200">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Desarrollador Full Stack, Desarrollador BackEnd y Analista QA.</a:t>
                      </a:r>
                      <a:endParaRPr sz="1200">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99700">
                <a:tc>
                  <a:txBody>
                    <a:bodyPr/>
                    <a:lstStyle/>
                    <a:p>
                      <a:pPr indent="-304800" lvl="0" marL="457200" rtl="0" algn="l">
                        <a:spcBef>
                          <a:spcPts val="0"/>
                        </a:spcBef>
                        <a:spcAft>
                          <a:spcPts val="0"/>
                        </a:spcAft>
                        <a:buClr>
                          <a:schemeClr val="lt1"/>
                        </a:buClr>
                        <a:buSzPts val="1200"/>
                        <a:buChar char="●"/>
                      </a:pPr>
                      <a:r>
                        <a:rPr lang="es-419" sz="1200">
                          <a:solidFill>
                            <a:schemeClr val="lt1"/>
                          </a:solidFill>
                        </a:rPr>
                        <a:t>Fase Transferencia de Software a las operaciones.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chemeClr val="lt1"/>
                          </a:solidFill>
                        </a:rPr>
                        <a:t>3 días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29-03-21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31-03-21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Cliente, Equipo de Desarrollo.</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99700">
                <a:tc>
                  <a:txBody>
                    <a:bodyPr/>
                    <a:lstStyle/>
                    <a:p>
                      <a:pPr indent="-304800" lvl="0" marL="457200" rtl="0" algn="l">
                        <a:spcBef>
                          <a:spcPts val="0"/>
                        </a:spcBef>
                        <a:spcAft>
                          <a:spcPts val="0"/>
                        </a:spcAft>
                        <a:buClr>
                          <a:schemeClr val="lt1"/>
                        </a:buClr>
                        <a:buSzPts val="1200"/>
                        <a:buChar char="●"/>
                      </a:pPr>
                      <a:r>
                        <a:rPr lang="es-419" sz="1200">
                          <a:solidFill>
                            <a:schemeClr val="lt1"/>
                          </a:solidFill>
                        </a:rPr>
                        <a:t>Fase </a:t>
                      </a:r>
                      <a:r>
                        <a:rPr lang="es-419" sz="1200">
                          <a:solidFill>
                            <a:srgbClr val="FFFFFF"/>
                          </a:solidFill>
                        </a:rPr>
                        <a:t>Operaciones y Mantención.</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chemeClr val="lt1"/>
                          </a:solidFill>
                        </a:rPr>
                        <a:t>3 días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01-04-21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05-04-21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Equipo de Desarrollo.</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99700">
                <a:tc>
                  <a:txBody>
                    <a:bodyPr/>
                    <a:lstStyle/>
                    <a:p>
                      <a:pPr indent="-304800" lvl="0" marL="457200" rtl="0" algn="l">
                        <a:spcBef>
                          <a:spcPts val="0"/>
                        </a:spcBef>
                        <a:spcAft>
                          <a:spcPts val="0"/>
                        </a:spcAft>
                        <a:buClr>
                          <a:schemeClr val="lt1"/>
                        </a:buClr>
                        <a:buSzPts val="1200"/>
                        <a:buChar char="●"/>
                      </a:pPr>
                      <a:r>
                        <a:rPr lang="es-419" sz="1200">
                          <a:solidFill>
                            <a:schemeClr val="lt1"/>
                          </a:solidFill>
                        </a:rPr>
                        <a:t>Reunión de Auditoria Informatica</a:t>
                      </a:r>
                      <a:endParaRPr sz="1200">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chemeClr val="lt1"/>
                          </a:solidFill>
                        </a:rPr>
                        <a:t>3 días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01-04-21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05-04-21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Jefe de Proyectos.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aphicFrame>
        <p:nvGraphicFramePr>
          <p:cNvPr id="231" name="Google Shape;231;p37"/>
          <p:cNvGraphicFramePr/>
          <p:nvPr/>
        </p:nvGraphicFramePr>
        <p:xfrm>
          <a:off x="481663" y="1444625"/>
          <a:ext cx="3000000" cy="3000000"/>
        </p:xfrm>
        <a:graphic>
          <a:graphicData uri="http://schemas.openxmlformats.org/drawingml/2006/table">
            <a:tbl>
              <a:tblPr>
                <a:noFill/>
                <a:tableStyleId>{B6DB1E3D-A9C5-4465-AB96-509F20BFC60F}</a:tableStyleId>
              </a:tblPr>
              <a:tblGrid>
                <a:gridCol w="2496850"/>
                <a:gridCol w="1000775"/>
                <a:gridCol w="852750"/>
                <a:gridCol w="1080000"/>
                <a:gridCol w="2729000"/>
              </a:tblGrid>
              <a:tr h="412575">
                <a:tc>
                  <a:txBody>
                    <a:bodyPr/>
                    <a:lstStyle/>
                    <a:p>
                      <a:pPr indent="0" lvl="0" marL="0" rtl="0" algn="ctr">
                        <a:spcBef>
                          <a:spcPts val="0"/>
                        </a:spcBef>
                        <a:spcAft>
                          <a:spcPts val="0"/>
                        </a:spcAft>
                        <a:buNone/>
                      </a:pPr>
                      <a:r>
                        <a:rPr b="1" lang="es-419" sz="1200">
                          <a:solidFill>
                            <a:srgbClr val="FFFFFF"/>
                          </a:solidFill>
                        </a:rPr>
                        <a:t>Etapas</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b="1" lang="es-419" sz="1200">
                          <a:solidFill>
                            <a:srgbClr val="FFFFFF"/>
                          </a:solidFill>
                        </a:rPr>
                        <a:t>Duración</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b="1" lang="es-419" sz="1200">
                          <a:solidFill>
                            <a:srgbClr val="FFFFFF"/>
                          </a:solidFill>
                        </a:rPr>
                        <a:t>Inicio</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b="1" lang="es-419" sz="1200">
                          <a:solidFill>
                            <a:srgbClr val="FFFFFF"/>
                          </a:solidFill>
                        </a:rPr>
                        <a:t>Término</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b="1" lang="es-419" sz="1200">
                          <a:solidFill>
                            <a:srgbClr val="FFFFFF"/>
                          </a:solidFill>
                        </a:rPr>
                        <a:t>Responsable</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447875">
                <a:tc>
                  <a:txBody>
                    <a:bodyPr/>
                    <a:lstStyle/>
                    <a:p>
                      <a:pPr indent="0" lvl="0" marL="0" rtl="0" algn="l">
                        <a:spcBef>
                          <a:spcPts val="0"/>
                        </a:spcBef>
                        <a:spcAft>
                          <a:spcPts val="0"/>
                        </a:spcAft>
                        <a:buNone/>
                      </a:pPr>
                      <a:r>
                        <a:rPr b="1" lang="es-419" sz="1200">
                          <a:solidFill>
                            <a:srgbClr val="FFFFFF"/>
                          </a:solidFill>
                        </a:rPr>
                        <a:t>Cierre de Proyecto</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b="1" lang="es-419" sz="1200">
                          <a:solidFill>
                            <a:srgbClr val="FFFFFF"/>
                          </a:solidFill>
                        </a:rPr>
                        <a:t>25</a:t>
                      </a:r>
                      <a:r>
                        <a:rPr b="1" lang="es-419" sz="1200">
                          <a:solidFill>
                            <a:srgbClr val="FFFFFF"/>
                          </a:solidFill>
                        </a:rPr>
                        <a:t> días</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06-04-21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10-05-21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l">
                        <a:spcBef>
                          <a:spcPts val="0"/>
                        </a:spcBef>
                        <a:spcAft>
                          <a:spcPts val="0"/>
                        </a:spcAft>
                        <a:buNone/>
                      </a:pPr>
                      <a:r>
                        <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412575">
                <a:tc>
                  <a:txBody>
                    <a:bodyPr/>
                    <a:lstStyle/>
                    <a:p>
                      <a:pPr indent="-304800" lvl="0" marL="457200" rtl="0" algn="l">
                        <a:spcBef>
                          <a:spcPts val="0"/>
                        </a:spcBef>
                        <a:spcAft>
                          <a:spcPts val="0"/>
                        </a:spcAft>
                        <a:buClr>
                          <a:srgbClr val="FFFFFF"/>
                        </a:buClr>
                        <a:buSzPts val="1200"/>
                        <a:buChar char="●"/>
                      </a:pPr>
                      <a:r>
                        <a:rPr lang="es-419" sz="1200">
                          <a:solidFill>
                            <a:srgbClr val="FFFFFF"/>
                          </a:solidFill>
                        </a:rPr>
                        <a:t>Capacitación</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rgbClr val="FFFFFF"/>
                          </a:solidFill>
                        </a:rPr>
                        <a:t>5 días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06-04-21</a:t>
                      </a:r>
                      <a:endParaRPr sz="1200">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12-04-21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Jefe de Proyectos</a:t>
                      </a:r>
                      <a:r>
                        <a:rPr lang="es-419" sz="1200">
                          <a:solidFill>
                            <a:srgbClr val="FFFFFF"/>
                          </a:solidFill>
                        </a:rPr>
                        <a:t>, Desarrollador Full Stack</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412575">
                <a:tc>
                  <a:txBody>
                    <a:bodyPr/>
                    <a:lstStyle/>
                    <a:p>
                      <a:pPr indent="-304800" lvl="0" marL="457200" rtl="0" algn="l">
                        <a:spcBef>
                          <a:spcPts val="0"/>
                        </a:spcBef>
                        <a:spcAft>
                          <a:spcPts val="0"/>
                        </a:spcAft>
                        <a:buClr>
                          <a:srgbClr val="FFFFFF"/>
                        </a:buClr>
                        <a:buSzPts val="1200"/>
                        <a:buChar char="●"/>
                      </a:pPr>
                      <a:r>
                        <a:rPr lang="es-419" sz="1200">
                          <a:solidFill>
                            <a:srgbClr val="FFFFFF"/>
                          </a:solidFill>
                        </a:rPr>
                        <a:t>Puesta en Marcha</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chemeClr val="lt1"/>
                          </a:solidFill>
                        </a:rPr>
                        <a:t>20</a:t>
                      </a:r>
                      <a:r>
                        <a:rPr lang="es-419" sz="1200">
                          <a:solidFill>
                            <a:schemeClr val="lt1"/>
                          </a:solidFill>
                        </a:rPr>
                        <a:t> días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13-04-21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10-05-21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Jefe de Proyectos</a:t>
                      </a:r>
                      <a:r>
                        <a:rPr lang="es-419" sz="1200">
                          <a:solidFill>
                            <a:srgbClr val="FFFFFF"/>
                          </a:solidFill>
                        </a:rPr>
                        <a:t>, Desarrollador Full Stack</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bl>
          </a:graphicData>
        </a:graphic>
      </p:graphicFrame>
      <p:sp>
        <p:nvSpPr>
          <p:cNvPr id="232" name="Google Shape;232;p37"/>
          <p:cNvSpPr txBox="1"/>
          <p:nvPr/>
        </p:nvSpPr>
        <p:spPr>
          <a:xfrm>
            <a:off x="1258663" y="3613675"/>
            <a:ext cx="6605400" cy="453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s-419">
                <a:latin typeface="Lato"/>
                <a:ea typeface="Lato"/>
                <a:cs typeface="Lato"/>
                <a:sym typeface="Lato"/>
              </a:rPr>
              <a:t>Inicio: </a:t>
            </a:r>
            <a:r>
              <a:rPr lang="es-419">
                <a:latin typeface="Lato"/>
                <a:ea typeface="Lato"/>
                <a:cs typeface="Lato"/>
                <a:sym typeface="Lato"/>
              </a:rPr>
              <a:t>19/10/20 - Término</a:t>
            </a:r>
            <a:r>
              <a:rPr lang="es-419">
                <a:latin typeface="Lato"/>
                <a:ea typeface="Lato"/>
                <a:cs typeface="Lato"/>
                <a:sym typeface="Lato"/>
              </a:rPr>
              <a:t>: 10/05/21 - Duración Total del Proyecto: 7 Meses</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040050" y="2304150"/>
            <a:ext cx="3063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3700"/>
              <a:t>Presupuesto</a:t>
            </a:r>
            <a:endParaRPr sz="3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graphicFrame>
        <p:nvGraphicFramePr>
          <p:cNvPr id="242" name="Google Shape;242;p39"/>
          <p:cNvGraphicFramePr/>
          <p:nvPr/>
        </p:nvGraphicFramePr>
        <p:xfrm>
          <a:off x="593050" y="670700"/>
          <a:ext cx="3000000" cy="3000000"/>
        </p:xfrm>
        <a:graphic>
          <a:graphicData uri="http://schemas.openxmlformats.org/drawingml/2006/table">
            <a:tbl>
              <a:tblPr>
                <a:noFill/>
                <a:tableStyleId>{B6DB1E3D-A9C5-4465-AB96-509F20BFC60F}</a:tableStyleId>
              </a:tblPr>
              <a:tblGrid>
                <a:gridCol w="1968925"/>
                <a:gridCol w="1512825"/>
              </a:tblGrid>
              <a:tr h="381000">
                <a:tc>
                  <a:txBody>
                    <a:bodyPr/>
                    <a:lstStyle/>
                    <a:p>
                      <a:pPr indent="0" lvl="0" marL="0" rtl="0" algn="l">
                        <a:spcBef>
                          <a:spcPts val="0"/>
                        </a:spcBef>
                        <a:spcAft>
                          <a:spcPts val="0"/>
                        </a:spcAft>
                        <a:buNone/>
                      </a:pPr>
                      <a:r>
                        <a:rPr lang="es-419" sz="1200">
                          <a:solidFill>
                            <a:srgbClr val="FFFFFF"/>
                          </a:solidFill>
                        </a:rPr>
                        <a:t>Dimensión Humana</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s-419" sz="1200">
                          <a:solidFill>
                            <a:srgbClr val="FFFFFF"/>
                          </a:solidFill>
                        </a:rPr>
                        <a:t>Costo Total (USD)</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sz="1200">
                          <a:solidFill>
                            <a:srgbClr val="FFFFFF"/>
                          </a:solidFill>
                        </a:rPr>
                        <a:t>Jefe de Proyecto</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sz="1200">
                          <a:solidFill>
                            <a:srgbClr val="FFFFFF"/>
                          </a:solidFill>
                        </a:rPr>
                        <a:t>$ 8,365</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sz="1200">
                          <a:solidFill>
                            <a:srgbClr val="FFFFFF"/>
                          </a:solidFill>
                        </a:rPr>
                        <a:t>Desarrollador Full Stack</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sz="1200">
                          <a:solidFill>
                            <a:srgbClr val="FFFFFF"/>
                          </a:solidFill>
                        </a:rPr>
                        <a:t>$ 7,224.3</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sz="1200">
                          <a:solidFill>
                            <a:srgbClr val="FFFFFF"/>
                          </a:solidFill>
                        </a:rPr>
                        <a:t>Analista QA</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sz="1200">
                          <a:solidFill>
                            <a:srgbClr val="FFFFFF"/>
                          </a:solidFill>
                        </a:rPr>
                        <a:t>$ </a:t>
                      </a:r>
                      <a:r>
                        <a:rPr lang="es-419" sz="1200">
                          <a:solidFill>
                            <a:schemeClr val="lt1"/>
                          </a:solidFill>
                        </a:rPr>
                        <a:t>4,752.9</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sz="1200">
                          <a:solidFill>
                            <a:srgbClr val="FFFFFF"/>
                          </a:solidFill>
                        </a:rPr>
                        <a:t>Desarrollador Backend</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sz="1200">
                          <a:solidFill>
                            <a:srgbClr val="FFFFFF"/>
                          </a:solidFill>
                        </a:rPr>
                        <a:t>$ 4,752.9</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sz="1200">
                          <a:solidFill>
                            <a:srgbClr val="FFFFFF"/>
                          </a:solidFill>
                        </a:rPr>
                        <a:t>Auditoria Externa</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sz="1200">
                          <a:solidFill>
                            <a:srgbClr val="FFFFFF"/>
                          </a:solidFill>
                        </a:rPr>
                        <a:t>$ 1,013.9</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sz="1200">
                          <a:solidFill>
                            <a:srgbClr val="FFFFFF"/>
                          </a:solidFill>
                        </a:rPr>
                        <a:t>Asesoría Legal</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sz="1200">
                          <a:solidFill>
                            <a:srgbClr val="FFFFFF"/>
                          </a:solidFill>
                        </a:rPr>
                        <a:t>$ 405.6</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sz="1200">
                          <a:solidFill>
                            <a:srgbClr val="FFFFFF"/>
                          </a:solidFill>
                        </a:rPr>
                        <a:t>Almuerzos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sz="1200">
                          <a:solidFill>
                            <a:schemeClr val="lt1"/>
                          </a:solidFill>
                        </a:rPr>
                        <a:t>$ 3,724</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b="1" lang="es-419" sz="1200">
                          <a:solidFill>
                            <a:srgbClr val="FFFFFF"/>
                          </a:solidFill>
                        </a:rPr>
                        <a:t>Total Dimensión</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s-419" sz="1200">
                          <a:solidFill>
                            <a:srgbClr val="FFFFFF"/>
                          </a:solidFill>
                        </a:rPr>
                        <a:t> $ 30,238.6</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bl>
          </a:graphicData>
        </a:graphic>
      </p:graphicFrame>
      <p:graphicFrame>
        <p:nvGraphicFramePr>
          <p:cNvPr id="243" name="Google Shape;243;p39"/>
          <p:cNvGraphicFramePr/>
          <p:nvPr/>
        </p:nvGraphicFramePr>
        <p:xfrm>
          <a:off x="4431000" y="670700"/>
          <a:ext cx="3000000" cy="3000000"/>
        </p:xfrm>
        <a:graphic>
          <a:graphicData uri="http://schemas.openxmlformats.org/drawingml/2006/table">
            <a:tbl>
              <a:tblPr>
                <a:noFill/>
                <a:tableStyleId>{B6DB1E3D-A9C5-4465-AB96-509F20BFC60F}</a:tableStyleId>
              </a:tblPr>
              <a:tblGrid>
                <a:gridCol w="1960600"/>
                <a:gridCol w="1602300"/>
              </a:tblGrid>
              <a:tr h="401350">
                <a:tc>
                  <a:txBody>
                    <a:bodyPr/>
                    <a:lstStyle/>
                    <a:p>
                      <a:pPr indent="0" lvl="0" marL="0" rtl="0" algn="l">
                        <a:spcBef>
                          <a:spcPts val="0"/>
                        </a:spcBef>
                        <a:spcAft>
                          <a:spcPts val="0"/>
                        </a:spcAft>
                        <a:buNone/>
                      </a:pPr>
                      <a:r>
                        <a:rPr lang="es-419" sz="1200">
                          <a:solidFill>
                            <a:srgbClr val="FFFFFF"/>
                          </a:solidFill>
                        </a:rPr>
                        <a:t>Dimensión Técnica</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l">
                        <a:spcBef>
                          <a:spcPts val="0"/>
                        </a:spcBef>
                        <a:spcAft>
                          <a:spcPts val="0"/>
                        </a:spcAft>
                        <a:buNone/>
                      </a:pPr>
                      <a:r>
                        <a:rPr lang="es-419" sz="1200">
                          <a:solidFill>
                            <a:srgbClr val="FFFFFF"/>
                          </a:solidFill>
                        </a:rPr>
                        <a:t>Costo Total (USD)</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401350">
                <a:tc>
                  <a:txBody>
                    <a:bodyPr/>
                    <a:lstStyle/>
                    <a:p>
                      <a:pPr indent="0" lvl="0" marL="0" rtl="0" algn="l">
                        <a:spcBef>
                          <a:spcPts val="0"/>
                        </a:spcBef>
                        <a:spcAft>
                          <a:spcPts val="0"/>
                        </a:spcAft>
                        <a:buNone/>
                      </a:pPr>
                      <a:r>
                        <a:rPr lang="es-419" sz="1200">
                          <a:solidFill>
                            <a:srgbClr val="FFFFFF"/>
                          </a:solidFill>
                        </a:rPr>
                        <a:t>Software de VPN</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$ 10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401350">
                <a:tc>
                  <a:txBody>
                    <a:bodyPr/>
                    <a:lstStyle/>
                    <a:p>
                      <a:pPr indent="0" lvl="0" marL="0" rtl="0" algn="l">
                        <a:spcBef>
                          <a:spcPts val="0"/>
                        </a:spcBef>
                        <a:spcAft>
                          <a:spcPts val="0"/>
                        </a:spcAft>
                        <a:buNone/>
                      </a:pPr>
                      <a:r>
                        <a:rPr lang="es-419" sz="1200">
                          <a:solidFill>
                            <a:srgbClr val="FFFFFF"/>
                          </a:solidFill>
                        </a:rPr>
                        <a:t>Licencias de Software</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$ 40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401350">
                <a:tc>
                  <a:txBody>
                    <a:bodyPr/>
                    <a:lstStyle/>
                    <a:p>
                      <a:pPr indent="0" lvl="0" marL="0" rtl="0" algn="l">
                        <a:spcBef>
                          <a:spcPts val="0"/>
                        </a:spcBef>
                        <a:spcAft>
                          <a:spcPts val="0"/>
                        </a:spcAft>
                        <a:buNone/>
                      </a:pPr>
                      <a:r>
                        <a:rPr lang="es-419" sz="1200">
                          <a:solidFill>
                            <a:srgbClr val="FFFFFF"/>
                          </a:solidFill>
                        </a:rPr>
                        <a:t>Toolkits de Desarrollo</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$ 20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401350">
                <a:tc>
                  <a:txBody>
                    <a:bodyPr/>
                    <a:lstStyle/>
                    <a:p>
                      <a:pPr indent="0" lvl="0" marL="0" rtl="0" algn="l">
                        <a:spcBef>
                          <a:spcPts val="0"/>
                        </a:spcBef>
                        <a:spcAft>
                          <a:spcPts val="0"/>
                        </a:spcAft>
                        <a:buNone/>
                      </a:pPr>
                      <a:r>
                        <a:rPr lang="es-419" sz="1200">
                          <a:solidFill>
                            <a:srgbClr val="FFFFFF"/>
                          </a:solidFill>
                        </a:rPr>
                        <a:t>Notebooks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chemeClr val="lt1"/>
                          </a:solidFill>
                        </a:rPr>
                        <a:t>$ </a:t>
                      </a:r>
                      <a:r>
                        <a:rPr lang="es-419" sz="1200">
                          <a:solidFill>
                            <a:srgbClr val="FFFFFF"/>
                          </a:solidFill>
                        </a:rPr>
                        <a:t>1,400</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401350">
                <a:tc>
                  <a:txBody>
                    <a:bodyPr/>
                    <a:lstStyle/>
                    <a:p>
                      <a:pPr indent="0" lvl="0" marL="0" rtl="0" algn="l">
                        <a:spcBef>
                          <a:spcPts val="0"/>
                        </a:spcBef>
                        <a:spcAft>
                          <a:spcPts val="0"/>
                        </a:spcAft>
                        <a:buNone/>
                      </a:pPr>
                      <a:r>
                        <a:rPr b="1" lang="es-419" sz="1200">
                          <a:solidFill>
                            <a:srgbClr val="FFFFFF"/>
                          </a:solidFill>
                        </a:rPr>
                        <a:t>Total Dimensión</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b="1" lang="es-419" sz="1200">
                          <a:solidFill>
                            <a:srgbClr val="FFFFFF"/>
                          </a:solidFill>
                        </a:rPr>
                        <a:t> $ 1,470</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bl>
          </a:graphicData>
        </a:graphic>
      </p:graphicFrame>
      <p:sp>
        <p:nvSpPr>
          <p:cNvPr id="244" name="Google Shape;244;p39"/>
          <p:cNvSpPr txBox="1"/>
          <p:nvPr/>
        </p:nvSpPr>
        <p:spPr>
          <a:xfrm>
            <a:off x="552525" y="4233875"/>
            <a:ext cx="35628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Lato"/>
                <a:ea typeface="Lato"/>
                <a:cs typeface="Lato"/>
                <a:sym typeface="Lato"/>
              </a:rPr>
              <a:t>Total Costos del Proyecto </a:t>
            </a:r>
            <a:r>
              <a:rPr lang="es-419" sz="1200"/>
              <a:t>(USD)</a:t>
            </a:r>
            <a:r>
              <a:rPr lang="es-419">
                <a:latin typeface="Lato"/>
                <a:ea typeface="Lato"/>
                <a:cs typeface="Lato"/>
                <a:sym typeface="Lato"/>
              </a:rPr>
              <a:t>: $ 34,306.8</a:t>
            </a:r>
            <a:endParaRPr>
              <a:latin typeface="Lato"/>
              <a:ea typeface="Lato"/>
              <a:cs typeface="Lato"/>
              <a:sym typeface="Lato"/>
            </a:endParaRPr>
          </a:p>
        </p:txBody>
      </p:sp>
      <p:graphicFrame>
        <p:nvGraphicFramePr>
          <p:cNvPr id="245" name="Google Shape;245;p39"/>
          <p:cNvGraphicFramePr/>
          <p:nvPr/>
        </p:nvGraphicFramePr>
        <p:xfrm>
          <a:off x="4431000" y="3221675"/>
          <a:ext cx="3000000" cy="3000000"/>
        </p:xfrm>
        <a:graphic>
          <a:graphicData uri="http://schemas.openxmlformats.org/drawingml/2006/table">
            <a:tbl>
              <a:tblPr>
                <a:noFill/>
                <a:tableStyleId>{B6DB1E3D-A9C5-4465-AB96-509F20BFC60F}</a:tableStyleId>
              </a:tblPr>
              <a:tblGrid>
                <a:gridCol w="1960600"/>
                <a:gridCol w="1602300"/>
              </a:tblGrid>
              <a:tr h="331725">
                <a:tc>
                  <a:txBody>
                    <a:bodyPr/>
                    <a:lstStyle/>
                    <a:p>
                      <a:pPr indent="0" lvl="0" marL="0" rtl="0" algn="l">
                        <a:spcBef>
                          <a:spcPts val="0"/>
                        </a:spcBef>
                        <a:spcAft>
                          <a:spcPts val="0"/>
                        </a:spcAft>
                        <a:buNone/>
                      </a:pPr>
                      <a:r>
                        <a:rPr lang="es-419" sz="1200">
                          <a:solidFill>
                            <a:srgbClr val="FFFFFF"/>
                          </a:solidFill>
                        </a:rPr>
                        <a:t>Dimensión de Gestión</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l">
                        <a:spcBef>
                          <a:spcPts val="0"/>
                        </a:spcBef>
                        <a:spcAft>
                          <a:spcPts val="0"/>
                        </a:spcAft>
                        <a:buNone/>
                      </a:pPr>
                      <a:r>
                        <a:rPr lang="es-419" sz="1200">
                          <a:solidFill>
                            <a:srgbClr val="FFFFFF"/>
                          </a:solidFill>
                        </a:rPr>
                        <a:t>Costo Total (USD)</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31725">
                <a:tc>
                  <a:txBody>
                    <a:bodyPr/>
                    <a:lstStyle/>
                    <a:p>
                      <a:pPr indent="0" lvl="0" marL="0" rtl="0" algn="l">
                        <a:spcBef>
                          <a:spcPts val="0"/>
                        </a:spcBef>
                        <a:spcAft>
                          <a:spcPts val="0"/>
                        </a:spcAft>
                        <a:buNone/>
                      </a:pPr>
                      <a:r>
                        <a:rPr lang="es-419" sz="1200">
                          <a:solidFill>
                            <a:schemeClr val="lt1"/>
                          </a:solidFill>
                        </a:rPr>
                        <a:t>Jefe de Proyecto</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$ 1,394.2</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31725">
                <a:tc>
                  <a:txBody>
                    <a:bodyPr/>
                    <a:lstStyle/>
                    <a:p>
                      <a:pPr indent="0" lvl="0" marL="0" rtl="0" algn="l">
                        <a:spcBef>
                          <a:spcPts val="0"/>
                        </a:spcBef>
                        <a:spcAft>
                          <a:spcPts val="0"/>
                        </a:spcAft>
                        <a:buNone/>
                      </a:pPr>
                      <a:r>
                        <a:rPr lang="es-419" sz="1200">
                          <a:solidFill>
                            <a:srgbClr val="FFFFFF"/>
                          </a:solidFill>
                        </a:rPr>
                        <a:t>Desarrollador </a:t>
                      </a:r>
                      <a:r>
                        <a:rPr lang="es-419" sz="1200">
                          <a:solidFill>
                            <a:srgbClr val="FFFFFF"/>
                          </a:solidFill>
                        </a:rPr>
                        <a:t>Full Stack</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$ 1,204.1</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31725">
                <a:tc>
                  <a:txBody>
                    <a:bodyPr/>
                    <a:lstStyle/>
                    <a:p>
                      <a:pPr indent="0" lvl="0" marL="0" rtl="0" algn="l">
                        <a:spcBef>
                          <a:spcPts val="0"/>
                        </a:spcBef>
                        <a:spcAft>
                          <a:spcPts val="0"/>
                        </a:spcAft>
                        <a:buNone/>
                      </a:pPr>
                      <a:r>
                        <a:rPr b="1" lang="es-419" sz="1200">
                          <a:solidFill>
                            <a:srgbClr val="FFFFFF"/>
                          </a:solidFill>
                        </a:rPr>
                        <a:t>Total Dimensión</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b="1" lang="es-419" sz="1200">
                          <a:solidFill>
                            <a:srgbClr val="FFFFFF"/>
                          </a:solidFill>
                        </a:rPr>
                        <a:t> $ </a:t>
                      </a:r>
                      <a:r>
                        <a:rPr b="1" lang="es-419" sz="1200">
                          <a:solidFill>
                            <a:srgbClr val="FFFFFF"/>
                          </a:solidFill>
                        </a:rPr>
                        <a:t>2,982</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894150" y="2304150"/>
            <a:ext cx="7355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3700"/>
              <a:t>Estimación de Costo - Beneficio</a:t>
            </a:r>
            <a:endParaRPr sz="3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graphicFrame>
        <p:nvGraphicFramePr>
          <p:cNvPr id="255" name="Google Shape;255;p41"/>
          <p:cNvGraphicFramePr/>
          <p:nvPr/>
        </p:nvGraphicFramePr>
        <p:xfrm>
          <a:off x="216688" y="671875"/>
          <a:ext cx="3000000" cy="3000000"/>
        </p:xfrm>
        <a:graphic>
          <a:graphicData uri="http://schemas.openxmlformats.org/drawingml/2006/table">
            <a:tbl>
              <a:tblPr>
                <a:noFill/>
                <a:tableStyleId>{B6DB1E3D-A9C5-4465-AB96-509F20BFC60F}</a:tableStyleId>
              </a:tblPr>
              <a:tblGrid>
                <a:gridCol w="2621225"/>
                <a:gridCol w="1324500"/>
                <a:gridCol w="1622775"/>
                <a:gridCol w="1647125"/>
                <a:gridCol w="1583425"/>
              </a:tblGrid>
              <a:tr h="397600">
                <a:tc>
                  <a:txBody>
                    <a:bodyPr/>
                    <a:lstStyle/>
                    <a:p>
                      <a:pPr indent="0" lvl="0" marL="0" rtl="0" algn="ctr">
                        <a:spcBef>
                          <a:spcPts val="0"/>
                        </a:spcBef>
                        <a:spcAft>
                          <a:spcPts val="0"/>
                        </a:spcAft>
                        <a:buNone/>
                      </a:pPr>
                      <a:r>
                        <a:rPr b="1" lang="es-419" sz="1200">
                          <a:solidFill>
                            <a:srgbClr val="FFFFFF"/>
                          </a:solidFill>
                        </a:rPr>
                        <a:t>Beneficio Obtenido</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b="1" lang="es-419" sz="1200">
                          <a:solidFill>
                            <a:srgbClr val="FFFFFF"/>
                          </a:solidFill>
                        </a:rPr>
                        <a:t>Junta Directiva</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b="1" lang="es-419" sz="1200">
                          <a:solidFill>
                            <a:srgbClr val="FFFFFF"/>
                          </a:solidFill>
                        </a:rPr>
                        <a:t>Area Adquisiciones</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b="1" lang="es-419" sz="1200">
                          <a:solidFill>
                            <a:srgbClr val="FFFFFF"/>
                          </a:solidFill>
                        </a:rPr>
                        <a:t>Jefes operacionales</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b="1" lang="es-419" sz="1200">
                          <a:solidFill>
                            <a:srgbClr val="FFFFFF"/>
                          </a:solidFill>
                        </a:rPr>
                        <a:t>Grupo Empresarial</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97600">
                <a:tc>
                  <a:txBody>
                    <a:bodyPr/>
                    <a:lstStyle/>
                    <a:p>
                      <a:pPr indent="0" lvl="0" marL="0" rtl="0" algn="l">
                        <a:spcBef>
                          <a:spcPts val="0"/>
                        </a:spcBef>
                        <a:spcAft>
                          <a:spcPts val="0"/>
                        </a:spcAft>
                        <a:buNone/>
                      </a:pPr>
                      <a:r>
                        <a:rPr lang="es-419" sz="1200">
                          <a:solidFill>
                            <a:srgbClr val="FFFFFF"/>
                          </a:solidFill>
                        </a:rPr>
                        <a:t>Automatización de Tareas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chemeClr val="lt1"/>
                          </a:solidFill>
                        </a:rPr>
                        <a:t>$1,267.4</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$253.5</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$2,534.9</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b="1" lang="es-419" sz="1200">
                          <a:solidFill>
                            <a:srgbClr val="FFFFFF"/>
                          </a:solidFill>
                        </a:rPr>
                        <a:t>$4,055.8</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97600">
                <a:tc>
                  <a:txBody>
                    <a:bodyPr/>
                    <a:lstStyle/>
                    <a:p>
                      <a:pPr indent="0" lvl="0" marL="0" rtl="0" algn="l">
                        <a:spcBef>
                          <a:spcPts val="0"/>
                        </a:spcBef>
                        <a:spcAft>
                          <a:spcPts val="0"/>
                        </a:spcAft>
                        <a:buNone/>
                      </a:pPr>
                      <a:r>
                        <a:rPr lang="es-419" sz="1200">
                          <a:solidFill>
                            <a:srgbClr val="FFFFFF"/>
                          </a:solidFill>
                        </a:rPr>
                        <a:t>Herramienta de Toma de </a:t>
                      </a:r>
                      <a:r>
                        <a:rPr lang="es-419" sz="1200">
                          <a:solidFill>
                            <a:srgbClr val="FFFFFF"/>
                          </a:solidFill>
                        </a:rPr>
                        <a:t>Decisión</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spcBef>
                          <a:spcPts val="0"/>
                        </a:spcBef>
                        <a:spcAft>
                          <a:spcPts val="0"/>
                        </a:spcAft>
                        <a:buNone/>
                      </a:pPr>
                      <a:r>
                        <a:rPr lang="es-419" sz="1200">
                          <a:solidFill>
                            <a:srgbClr val="FFFFFF"/>
                          </a:solidFill>
                        </a:rPr>
                        <a:t>$7,604.6</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$2,534.9</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lang="es-419" sz="1200">
                          <a:solidFill>
                            <a:srgbClr val="FFFFFF"/>
                          </a:solidFill>
                        </a:rPr>
                        <a:t>$126.7</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spcBef>
                          <a:spcPts val="0"/>
                        </a:spcBef>
                        <a:spcAft>
                          <a:spcPts val="0"/>
                        </a:spcAft>
                        <a:buNone/>
                      </a:pPr>
                      <a:r>
                        <a:rPr b="1" lang="es-419" sz="1200">
                          <a:solidFill>
                            <a:srgbClr val="FFFFFF"/>
                          </a:solidFill>
                        </a:rPr>
                        <a:t>$10,266.2</a:t>
                      </a:r>
                      <a:endParaRPr b="1"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97600">
                <a:tc>
                  <a:txBody>
                    <a:bodyPr/>
                    <a:lstStyle/>
                    <a:p>
                      <a:pPr indent="0" lvl="0" marL="0" rtl="0" algn="l">
                        <a:spcBef>
                          <a:spcPts val="0"/>
                        </a:spcBef>
                        <a:spcAft>
                          <a:spcPts val="0"/>
                        </a:spcAft>
                        <a:buNone/>
                      </a:pPr>
                      <a:r>
                        <a:rPr lang="es-419" sz="1200">
                          <a:solidFill>
                            <a:srgbClr val="FFFFFF"/>
                          </a:solidFill>
                        </a:rPr>
                        <a:t>Visualización en tiempo real</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lnSpc>
                          <a:spcPct val="115000"/>
                        </a:lnSpc>
                        <a:spcBef>
                          <a:spcPts val="0"/>
                        </a:spcBef>
                        <a:spcAft>
                          <a:spcPts val="0"/>
                        </a:spcAft>
                        <a:buNone/>
                      </a:pPr>
                      <a:r>
                        <a:rPr lang="es-419" sz="1200">
                          <a:solidFill>
                            <a:srgbClr val="FFFFFF"/>
                          </a:solidFill>
                        </a:rPr>
                        <a:t>$7,604.6</a:t>
                      </a:r>
                      <a:endParaRPr sz="12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lnSpc>
                          <a:spcPct val="115000"/>
                        </a:lnSpc>
                        <a:spcBef>
                          <a:spcPts val="0"/>
                        </a:spcBef>
                        <a:spcAft>
                          <a:spcPts val="0"/>
                        </a:spcAft>
                        <a:buNone/>
                      </a:pPr>
                      <a:r>
                        <a:rPr lang="es-419" sz="1200">
                          <a:solidFill>
                            <a:srgbClr val="FFFFFF"/>
                          </a:solidFill>
                        </a:rPr>
                        <a:t>$2,534.9</a:t>
                      </a:r>
                      <a:endParaRPr sz="12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lnSpc>
                          <a:spcPct val="115000"/>
                        </a:lnSpc>
                        <a:spcBef>
                          <a:spcPts val="0"/>
                        </a:spcBef>
                        <a:spcAft>
                          <a:spcPts val="0"/>
                        </a:spcAft>
                        <a:buNone/>
                      </a:pPr>
                      <a:r>
                        <a:rPr lang="es-419" sz="1200">
                          <a:solidFill>
                            <a:srgbClr val="FFFFFF"/>
                          </a:solidFill>
                        </a:rPr>
                        <a:t>$126.7</a:t>
                      </a:r>
                      <a:endParaRPr sz="12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lnSpc>
                          <a:spcPct val="115000"/>
                        </a:lnSpc>
                        <a:spcBef>
                          <a:spcPts val="0"/>
                        </a:spcBef>
                        <a:spcAft>
                          <a:spcPts val="0"/>
                        </a:spcAft>
                        <a:buNone/>
                      </a:pPr>
                      <a:r>
                        <a:rPr b="1" lang="es-419" sz="1200">
                          <a:solidFill>
                            <a:srgbClr val="FFFFFF"/>
                          </a:solidFill>
                        </a:rPr>
                        <a:t>$10,266.2</a:t>
                      </a:r>
                      <a:endParaRPr b="1" sz="12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97600">
                <a:tc>
                  <a:txBody>
                    <a:bodyPr/>
                    <a:lstStyle/>
                    <a:p>
                      <a:pPr indent="0" lvl="0" marL="0" rtl="0" algn="l">
                        <a:spcBef>
                          <a:spcPts val="0"/>
                        </a:spcBef>
                        <a:spcAft>
                          <a:spcPts val="0"/>
                        </a:spcAft>
                        <a:buNone/>
                      </a:pPr>
                      <a:r>
                        <a:rPr lang="es-419" sz="1200">
                          <a:solidFill>
                            <a:srgbClr val="FFFFFF"/>
                          </a:solidFill>
                        </a:rPr>
                        <a:t>Reducción</a:t>
                      </a:r>
                      <a:r>
                        <a:rPr lang="es-419" sz="1200">
                          <a:solidFill>
                            <a:srgbClr val="FFFFFF"/>
                          </a:solidFill>
                        </a:rPr>
                        <a:t> de </a:t>
                      </a:r>
                      <a:r>
                        <a:rPr lang="es-419" sz="1200">
                          <a:solidFill>
                            <a:srgbClr val="FFFFFF"/>
                          </a:solidFill>
                        </a:rPr>
                        <a:t>Pérdidas</a:t>
                      </a:r>
                      <a:r>
                        <a:rPr lang="es-419" sz="1200">
                          <a:solidFill>
                            <a:srgbClr val="FFFFFF"/>
                          </a:solidFill>
                        </a:rPr>
                        <a:t> (Inventario, Finanzas)</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lnSpc>
                          <a:spcPct val="115000"/>
                        </a:lnSpc>
                        <a:spcBef>
                          <a:spcPts val="0"/>
                        </a:spcBef>
                        <a:spcAft>
                          <a:spcPts val="0"/>
                        </a:spcAft>
                        <a:buNone/>
                      </a:pPr>
                      <a:r>
                        <a:rPr lang="es-419" sz="1200">
                          <a:solidFill>
                            <a:srgbClr val="FFFFFF"/>
                          </a:solidFill>
                        </a:rPr>
                        <a:t>$3,802.3</a:t>
                      </a:r>
                      <a:endParaRPr sz="12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lnSpc>
                          <a:spcPct val="115000"/>
                        </a:lnSpc>
                        <a:spcBef>
                          <a:spcPts val="0"/>
                        </a:spcBef>
                        <a:spcAft>
                          <a:spcPts val="0"/>
                        </a:spcAft>
                        <a:buNone/>
                      </a:pPr>
                      <a:r>
                        <a:rPr lang="es-419" sz="1200">
                          <a:solidFill>
                            <a:srgbClr val="FFFFFF"/>
                          </a:solidFill>
                        </a:rPr>
                        <a:t>$6,337.1</a:t>
                      </a:r>
                      <a:endParaRPr sz="12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lnSpc>
                          <a:spcPct val="115000"/>
                        </a:lnSpc>
                        <a:spcBef>
                          <a:spcPts val="0"/>
                        </a:spcBef>
                        <a:spcAft>
                          <a:spcPts val="0"/>
                        </a:spcAft>
                        <a:buNone/>
                      </a:pPr>
                      <a:r>
                        <a:rPr lang="es-419" sz="1200">
                          <a:solidFill>
                            <a:srgbClr val="FFFFFF"/>
                          </a:solidFill>
                        </a:rPr>
                        <a:t>$1,901.1</a:t>
                      </a:r>
                      <a:endParaRPr sz="12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lnSpc>
                          <a:spcPct val="115000"/>
                        </a:lnSpc>
                        <a:spcBef>
                          <a:spcPts val="0"/>
                        </a:spcBef>
                        <a:spcAft>
                          <a:spcPts val="0"/>
                        </a:spcAft>
                        <a:buNone/>
                      </a:pPr>
                      <a:r>
                        <a:rPr b="1" lang="es-419" sz="1200">
                          <a:solidFill>
                            <a:srgbClr val="FFFFFF"/>
                          </a:solidFill>
                        </a:rPr>
                        <a:t>$12,040.6</a:t>
                      </a:r>
                      <a:endParaRPr b="1" sz="12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r h="397600">
                <a:tc>
                  <a:txBody>
                    <a:bodyPr/>
                    <a:lstStyle/>
                    <a:p>
                      <a:pPr indent="0" lvl="0" marL="0" rtl="0" algn="l">
                        <a:spcBef>
                          <a:spcPts val="0"/>
                        </a:spcBef>
                        <a:spcAft>
                          <a:spcPts val="0"/>
                        </a:spcAft>
                        <a:buNone/>
                      </a:pPr>
                      <a:r>
                        <a:rPr lang="es-419" sz="1200">
                          <a:solidFill>
                            <a:srgbClr val="FFFFFF"/>
                          </a:solidFill>
                        </a:rPr>
                        <a:t>Mejora de Control </a:t>
                      </a:r>
                      <a:r>
                        <a:rPr lang="es-419" sz="1200">
                          <a:solidFill>
                            <a:srgbClr val="FFFFFF"/>
                          </a:solidFill>
                        </a:rPr>
                        <a:t>Logístico</a:t>
                      </a:r>
                      <a:endParaRPr sz="12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A9988"/>
                    </a:solidFill>
                  </a:tcPr>
                </a:tc>
                <a:tc>
                  <a:txBody>
                    <a:bodyPr/>
                    <a:lstStyle/>
                    <a:p>
                      <a:pPr indent="0" lvl="0" marL="0" rtl="0" algn="ctr">
                        <a:lnSpc>
                          <a:spcPct val="115000"/>
                        </a:lnSpc>
                        <a:spcBef>
                          <a:spcPts val="0"/>
                        </a:spcBef>
                        <a:spcAft>
                          <a:spcPts val="0"/>
                        </a:spcAft>
                        <a:buNone/>
                      </a:pPr>
                      <a:r>
                        <a:rPr lang="es-419" sz="1200">
                          <a:solidFill>
                            <a:srgbClr val="FFFFFF"/>
                          </a:solidFill>
                        </a:rPr>
                        <a:t>$1,267.4</a:t>
                      </a:r>
                      <a:endParaRPr sz="12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lnSpc>
                          <a:spcPct val="115000"/>
                        </a:lnSpc>
                        <a:spcBef>
                          <a:spcPts val="0"/>
                        </a:spcBef>
                        <a:spcAft>
                          <a:spcPts val="0"/>
                        </a:spcAft>
                        <a:buNone/>
                      </a:pPr>
                      <a:r>
                        <a:rPr lang="es-419" sz="1200">
                          <a:solidFill>
                            <a:srgbClr val="FFFFFF"/>
                          </a:solidFill>
                        </a:rPr>
                        <a:t>$2,534.9</a:t>
                      </a:r>
                      <a:endParaRPr sz="12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lnSpc>
                          <a:spcPct val="115000"/>
                        </a:lnSpc>
                        <a:spcBef>
                          <a:spcPts val="0"/>
                        </a:spcBef>
                        <a:spcAft>
                          <a:spcPts val="0"/>
                        </a:spcAft>
                        <a:buNone/>
                      </a:pPr>
                      <a:r>
                        <a:rPr lang="es-419" sz="1200">
                          <a:solidFill>
                            <a:srgbClr val="FFFFFF"/>
                          </a:solidFill>
                        </a:rPr>
                        <a:t>$126.7</a:t>
                      </a:r>
                      <a:endParaRPr sz="12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c>
                  <a:txBody>
                    <a:bodyPr/>
                    <a:lstStyle/>
                    <a:p>
                      <a:pPr indent="0" lvl="0" marL="0" rtl="0" algn="ctr">
                        <a:lnSpc>
                          <a:spcPct val="115000"/>
                        </a:lnSpc>
                        <a:spcBef>
                          <a:spcPts val="0"/>
                        </a:spcBef>
                        <a:spcAft>
                          <a:spcPts val="0"/>
                        </a:spcAft>
                        <a:buNone/>
                      </a:pPr>
                      <a:r>
                        <a:rPr b="1" lang="es-419" sz="1200">
                          <a:solidFill>
                            <a:srgbClr val="FFFFFF"/>
                          </a:solidFill>
                        </a:rPr>
                        <a:t>$3,929.0</a:t>
                      </a:r>
                      <a:endParaRPr b="1" sz="12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9E6E"/>
                    </a:solidFill>
                  </a:tcPr>
                </a:tc>
              </a:tr>
            </a:tbl>
          </a:graphicData>
        </a:graphic>
      </p:graphicFrame>
      <p:sp>
        <p:nvSpPr>
          <p:cNvPr id="256" name="Google Shape;256;p41"/>
          <p:cNvSpPr txBox="1"/>
          <p:nvPr/>
        </p:nvSpPr>
        <p:spPr>
          <a:xfrm>
            <a:off x="216700" y="3368525"/>
            <a:ext cx="5554200" cy="1001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s-419">
                <a:latin typeface="Lato"/>
                <a:ea typeface="Lato"/>
                <a:cs typeface="Lato"/>
                <a:sym typeface="Lato"/>
              </a:rPr>
              <a:t>Periodo de Estimación : 12 Meses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s-419">
                <a:latin typeface="Lato"/>
                <a:ea typeface="Lato"/>
                <a:cs typeface="Lato"/>
                <a:sym typeface="Lato"/>
              </a:rPr>
              <a:t>Estimado Total de Beneficio (USD): $ 40,557.7</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s-419">
                <a:latin typeface="Lato"/>
                <a:ea typeface="Lato"/>
                <a:cs typeface="Lato"/>
                <a:sym typeface="Lato"/>
              </a:rPr>
              <a:t>Estimación de Costos del Proyecto: $ 34,306.8</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s-419">
                <a:latin typeface="Lato"/>
                <a:ea typeface="Lato"/>
                <a:cs typeface="Lato"/>
                <a:sym typeface="Lato"/>
              </a:rPr>
              <a:t>Indicador Relación Costo-Beneficio: 1.18 -&gt; Proyecto Rentable</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1646600" y="2304150"/>
            <a:ext cx="58965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3700"/>
              <a:t>Procesos Iniciales</a:t>
            </a:r>
            <a:endParaRPr sz="3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1646600" y="2304150"/>
            <a:ext cx="58965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3700"/>
              <a:t>Matriz de Riesgo</a:t>
            </a:r>
            <a:endParaRPr sz="37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43"/>
          <p:cNvPicPr preferRelativeResize="0"/>
          <p:nvPr/>
        </p:nvPicPr>
        <p:blipFill>
          <a:blip r:embed="rId3">
            <a:alphaModFix/>
          </a:blip>
          <a:stretch>
            <a:fillRect/>
          </a:stretch>
        </p:blipFill>
        <p:spPr>
          <a:xfrm>
            <a:off x="1690250" y="721125"/>
            <a:ext cx="6159149" cy="43219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ctrTitle"/>
          </p:nvPr>
        </p:nvSpPr>
        <p:spPr>
          <a:xfrm>
            <a:off x="311700" y="1511100"/>
            <a:ext cx="8520600" cy="130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3500"/>
              <a:t>Proyecto Sistema de Gestión de Inventario Supermercados “El Cholito”</a:t>
            </a:r>
            <a:endParaRPr sz="3500"/>
          </a:p>
        </p:txBody>
      </p:sp>
      <p:sp>
        <p:nvSpPr>
          <p:cNvPr id="272" name="Google Shape;272;p44"/>
          <p:cNvSpPr txBox="1"/>
          <p:nvPr>
            <p:ph idx="1" type="subTitle"/>
          </p:nvPr>
        </p:nvSpPr>
        <p:spPr>
          <a:xfrm>
            <a:off x="402325" y="3368975"/>
            <a:ext cx="1953000" cy="14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Integrantes:</a:t>
            </a:r>
            <a:endParaRPr/>
          </a:p>
          <a:p>
            <a:pPr indent="0" lvl="0" marL="0" rtl="0" algn="l">
              <a:spcBef>
                <a:spcPts val="0"/>
              </a:spcBef>
              <a:spcAft>
                <a:spcPts val="0"/>
              </a:spcAft>
              <a:buNone/>
            </a:pPr>
            <a:r>
              <a:rPr lang="es-419"/>
              <a:t>Claudio Almarza</a:t>
            </a:r>
            <a:endParaRPr/>
          </a:p>
          <a:p>
            <a:pPr indent="0" lvl="0" marL="0" rtl="0" algn="l">
              <a:spcBef>
                <a:spcPts val="0"/>
              </a:spcBef>
              <a:spcAft>
                <a:spcPts val="0"/>
              </a:spcAft>
              <a:buNone/>
            </a:pPr>
            <a:r>
              <a:rPr lang="es-419"/>
              <a:t>Matias Poblete</a:t>
            </a:r>
            <a:endParaRPr/>
          </a:p>
          <a:p>
            <a:pPr indent="0" lvl="0" marL="0" rtl="0" algn="l">
              <a:spcBef>
                <a:spcPts val="0"/>
              </a:spcBef>
              <a:spcAft>
                <a:spcPts val="0"/>
              </a:spcAft>
              <a:buNone/>
            </a:pPr>
            <a:r>
              <a:rPr lang="es-419"/>
              <a:t>Sebastián Herrera</a:t>
            </a:r>
            <a:endParaRPr/>
          </a:p>
          <a:p>
            <a:pPr indent="0" lvl="0" marL="0" rtl="0" algn="l">
              <a:spcBef>
                <a:spcPts val="0"/>
              </a:spcBef>
              <a:spcAft>
                <a:spcPts val="0"/>
              </a:spcAft>
              <a:buNone/>
            </a:pPr>
            <a:r>
              <a:rPr lang="es-419"/>
              <a:t>Diego Muñoz</a:t>
            </a:r>
            <a:endParaRPr/>
          </a:p>
          <a:p>
            <a:pPr indent="0" lvl="0" marL="0" rtl="0" algn="l">
              <a:spcBef>
                <a:spcPts val="0"/>
              </a:spcBef>
              <a:spcAft>
                <a:spcPts val="0"/>
              </a:spcAft>
              <a:buNone/>
            </a:pPr>
            <a:r>
              <a:rPr lang="es-419"/>
              <a:t>Ariel Valdés</a:t>
            </a:r>
            <a:endParaRPr/>
          </a:p>
        </p:txBody>
      </p:sp>
      <p:pic>
        <p:nvPicPr>
          <p:cNvPr id="273" name="Google Shape;273;p44"/>
          <p:cNvPicPr preferRelativeResize="0"/>
          <p:nvPr/>
        </p:nvPicPr>
        <p:blipFill>
          <a:blip r:embed="rId3">
            <a:alphaModFix/>
          </a:blip>
          <a:stretch>
            <a:fillRect/>
          </a:stretch>
        </p:blipFill>
        <p:spPr>
          <a:xfrm>
            <a:off x="7730275" y="77425"/>
            <a:ext cx="1167225" cy="981577"/>
          </a:xfrm>
          <a:prstGeom prst="rect">
            <a:avLst/>
          </a:prstGeom>
          <a:noFill/>
          <a:ln>
            <a:noFill/>
          </a:ln>
        </p:spPr>
      </p:pic>
      <p:sp>
        <p:nvSpPr>
          <p:cNvPr id="274" name="Google Shape;274;p44"/>
          <p:cNvSpPr txBox="1"/>
          <p:nvPr>
            <p:ph idx="1" type="subTitle"/>
          </p:nvPr>
        </p:nvSpPr>
        <p:spPr>
          <a:xfrm>
            <a:off x="2514550" y="3368975"/>
            <a:ext cx="2562300" cy="4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Profesor:</a:t>
            </a:r>
            <a:endParaRPr/>
          </a:p>
          <a:p>
            <a:pPr indent="0" lvl="0" marL="0" rtl="0" algn="l">
              <a:spcBef>
                <a:spcPts val="0"/>
              </a:spcBef>
              <a:spcAft>
                <a:spcPts val="0"/>
              </a:spcAft>
              <a:buNone/>
            </a:pPr>
            <a:r>
              <a:rPr lang="es-419"/>
              <a:t>Paulo Quinsacara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6"/>
          <p:cNvPicPr preferRelativeResize="0"/>
          <p:nvPr/>
        </p:nvPicPr>
        <p:blipFill>
          <a:blip r:embed="rId3">
            <a:alphaModFix/>
          </a:blip>
          <a:stretch>
            <a:fillRect/>
          </a:stretch>
        </p:blipFill>
        <p:spPr>
          <a:xfrm>
            <a:off x="731325" y="0"/>
            <a:ext cx="7565500" cy="5177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7"/>
          <p:cNvPicPr preferRelativeResize="0"/>
          <p:nvPr/>
        </p:nvPicPr>
        <p:blipFill>
          <a:blip r:embed="rId3">
            <a:alphaModFix/>
          </a:blip>
          <a:stretch>
            <a:fillRect/>
          </a:stretch>
        </p:blipFill>
        <p:spPr>
          <a:xfrm>
            <a:off x="763950" y="38600"/>
            <a:ext cx="7204999" cy="4890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1646600" y="2304150"/>
            <a:ext cx="58965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3700"/>
              <a:t>Procesos Finales</a:t>
            </a:r>
            <a:endParaRPr sz="3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152400" y="152400"/>
            <a:ext cx="8839200" cy="45617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480700" y="133188"/>
            <a:ext cx="7829425" cy="4877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Supuestos</a:t>
            </a:r>
            <a:endParaRPr/>
          </a:p>
        </p:txBody>
      </p:sp>
      <p:sp>
        <p:nvSpPr>
          <p:cNvPr id="133" name="Google Shape;133;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Arial"/>
              <a:buChar char="●"/>
            </a:pPr>
            <a:r>
              <a:rPr lang="es-419" sz="1200">
                <a:solidFill>
                  <a:srgbClr val="000000"/>
                </a:solidFill>
                <a:latin typeface="Arial"/>
                <a:ea typeface="Arial"/>
                <a:cs typeface="Arial"/>
                <a:sym typeface="Arial"/>
              </a:rPr>
              <a:t>Estamos certificados en la Norma ISO 9001.</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s-419" sz="1200">
                <a:solidFill>
                  <a:srgbClr val="000000"/>
                </a:solidFill>
                <a:latin typeface="Arial"/>
                <a:ea typeface="Arial"/>
                <a:cs typeface="Arial"/>
                <a:sym typeface="Arial"/>
              </a:rPr>
              <a:t>Al principio solo se cuenta con el Jefe de Proyecto y el Desarrollador Full stack, al comenzar el desarrollo se contratará al resto del equipo.</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s-419" sz="1200">
                <a:solidFill>
                  <a:srgbClr val="000000"/>
                </a:solidFill>
                <a:latin typeface="Arial"/>
                <a:ea typeface="Arial"/>
                <a:cs typeface="Arial"/>
                <a:sym typeface="Arial"/>
              </a:rPr>
              <a:t>La empresa cuenta con el presupuesto establecido en el proyecto.</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s-419" sz="1200">
                <a:solidFill>
                  <a:srgbClr val="000000"/>
                </a:solidFill>
                <a:latin typeface="Arial"/>
                <a:ea typeface="Arial"/>
                <a:cs typeface="Arial"/>
                <a:sym typeface="Arial"/>
              </a:rPr>
              <a:t>Se ha trabajado antes con auditor ISO, por lo tanto no habrá periodo de contratación.</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s-419" sz="1200">
                <a:solidFill>
                  <a:srgbClr val="000000"/>
                </a:solidFill>
                <a:latin typeface="Arial"/>
                <a:ea typeface="Arial"/>
                <a:cs typeface="Arial"/>
                <a:sym typeface="Arial"/>
              </a:rPr>
              <a:t>Base de Datos y otros servicios Cloud contratada por cliente.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s-419" sz="1200">
                <a:solidFill>
                  <a:srgbClr val="000000"/>
                </a:solidFill>
                <a:latin typeface="Arial"/>
                <a:ea typeface="Arial"/>
                <a:cs typeface="Arial"/>
                <a:sym typeface="Arial"/>
              </a:rPr>
              <a:t>Servicio legal conocido, por lo tanto no se necesita licitar.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s-419" sz="1200">
                <a:solidFill>
                  <a:srgbClr val="000000"/>
                </a:solidFill>
                <a:latin typeface="Arial"/>
                <a:ea typeface="Arial"/>
                <a:cs typeface="Arial"/>
                <a:sym typeface="Arial"/>
              </a:rPr>
              <a:t>Estimación de Carga conocida por Área TI de la empresa.</a:t>
            </a:r>
            <a:endParaRPr sz="1200">
              <a:solidFill>
                <a:srgbClr val="000000"/>
              </a:solidFill>
              <a:latin typeface="Arial"/>
              <a:ea typeface="Arial"/>
              <a:cs typeface="Arial"/>
              <a:sym typeface="Arial"/>
            </a:endParaRPr>
          </a:p>
          <a:p>
            <a:pPr indent="0" lvl="0" marL="457200" rtl="0" algn="l">
              <a:lnSpc>
                <a:spcPct val="150000"/>
              </a:lnSpc>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