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18"/>
  </p:notesMasterIdLst>
  <p:handoutMasterIdLst>
    <p:handoutMasterId r:id="rId19"/>
  </p:handoutMasterIdLst>
  <p:sldIdLst>
    <p:sldId id="818" r:id="rId2"/>
    <p:sldId id="797" r:id="rId3"/>
    <p:sldId id="828" r:id="rId4"/>
    <p:sldId id="829" r:id="rId5"/>
    <p:sldId id="830" r:id="rId6"/>
    <p:sldId id="831" r:id="rId7"/>
    <p:sldId id="832" r:id="rId8"/>
    <p:sldId id="833" r:id="rId9"/>
    <p:sldId id="834" r:id="rId10"/>
    <p:sldId id="835" r:id="rId11"/>
    <p:sldId id="836" r:id="rId12"/>
    <p:sldId id="841" r:id="rId13"/>
    <p:sldId id="837" r:id="rId14"/>
    <p:sldId id="839" r:id="rId15"/>
    <p:sldId id="838" r:id="rId16"/>
    <p:sldId id="84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1FF"/>
    <a:srgbClr val="5B9D5E"/>
    <a:srgbClr val="00F700"/>
    <a:srgbClr val="F57221"/>
    <a:srgbClr val="007234"/>
    <a:srgbClr val="137043"/>
    <a:srgbClr val="3D4212"/>
    <a:srgbClr val="21078F"/>
    <a:srgbClr val="F5AA23"/>
    <a:srgbClr val="E3D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4" autoAdjust="0"/>
    <p:restoredTop sz="87696" autoAdjust="0"/>
  </p:normalViewPr>
  <p:slideViewPr>
    <p:cSldViewPr snapToGrid="0">
      <p:cViewPr varScale="1">
        <p:scale>
          <a:sx n="114" d="100"/>
          <a:sy n="114" d="100"/>
        </p:scale>
        <p:origin x="1590" y="108"/>
      </p:cViewPr>
      <p:guideLst>
        <p:guide orient="horz" pos="218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8/9/2022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31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66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69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0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5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54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56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2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79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67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72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0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65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Garbage Classification</a:t>
            </a:r>
          </a:p>
          <a:p>
            <a:pPr algn="ctr" eaLnBrk="0" hangingPunct="0"/>
            <a:endParaRPr lang="en-US" altLang="ko-KR" sz="3200" b="1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8.8.2022</a:t>
            </a:r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4"/>
    </mc:Choice>
    <mc:Fallback xmlns="">
      <p:transition spd="slow" advTm="86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augmentation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is a strategy used to increase the amount of data by using techniques like cropping, padding, flipping, etc.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augmentation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makes the model more robust to slight variations, and hence prevents the model from overfitting.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 use a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API for image data preprocessing.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import a module of “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keras.preprocessing.image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743960"/>
            <a:ext cx="6972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251699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various methods for image data augmentation.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(1) shear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(2) zoom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(3) width and height shifting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(4) horizontal and vertical flip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636" b="74061"/>
          <a:stretch/>
        </p:blipFill>
        <p:spPr>
          <a:xfrm>
            <a:off x="354684" y="3876907"/>
            <a:ext cx="8551736" cy="7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9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14" y="273440"/>
            <a:ext cx="5159674" cy="944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13" y="1634844"/>
            <a:ext cx="5159674" cy="973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15" y="3021931"/>
            <a:ext cx="5159674" cy="8372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14" y="3885832"/>
            <a:ext cx="5159674" cy="844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3420" y="560558"/>
            <a:ext cx="14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(1) shear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3419" y="1932772"/>
            <a:ext cx="14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(2) Zoom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98023" y="3548891"/>
            <a:ext cx="14494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(3) width &amp;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height shifting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8023" y="5512404"/>
            <a:ext cx="15760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(4) horizontal &amp;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cs typeface="Arial" panose="020B0604020202020204" pitchFamily="34" charset="0"/>
              </a:rPr>
              <a:t>vertical flip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814" y="4955463"/>
            <a:ext cx="5159674" cy="923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814" y="5878622"/>
            <a:ext cx="5159674" cy="8444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V="1">
            <a:off x="798024" y="206862"/>
            <a:ext cx="7581208" cy="103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798023" y="1555499"/>
            <a:ext cx="7581208" cy="113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798024" y="2971801"/>
            <a:ext cx="7581208" cy="175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798024" y="4983399"/>
            <a:ext cx="7581208" cy="175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Image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38" y="2000222"/>
            <a:ext cx="7067550" cy="3057525"/>
          </a:xfrm>
          <a:prstGeom prst="rect">
            <a:avLst/>
          </a:prstGeom>
        </p:spPr>
      </p:pic>
      <p:sp>
        <p:nvSpPr>
          <p:cNvPr id="16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251699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Making image data generator for train and test dataset</a:t>
            </a:r>
          </a:p>
        </p:txBody>
      </p:sp>
    </p:spTree>
    <p:extLst>
      <p:ext uri="{BB962C8B-B14F-4D97-AF65-F5344CB8AC3E}">
        <p14:creationId xmlns:p14="http://schemas.microsoft.com/office/powerpoint/2010/main" val="88528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CNN with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Build CNN and compiling the same to the previous CNN model.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" y="1692523"/>
            <a:ext cx="8077200" cy="3095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5" y="5198746"/>
            <a:ext cx="6822948" cy="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CNN with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train, we use “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fit_generator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 instead of “fit” due to image data generator.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4" y="2252121"/>
            <a:ext cx="8848016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Result of CNN </a:t>
            </a:r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with data augmentation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240914"/>
            <a:ext cx="4086225" cy="857250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453698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After training is over, load the model with a highest validation accuracy.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have the validation accuracy of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76%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 Confusion matrix shows a result of improved classification.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65" y="3884573"/>
            <a:ext cx="4455495" cy="24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Garbage classification</a:t>
            </a:r>
            <a:endParaRPr lang="en-US" altLang="ko-KR" sz="3000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 Problem Set #1, we solved the problem of Garbage Classification using SGD and ANN with simple dense layers.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But, the results of training were poor (the accuracy is below 20%).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discuss about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Convolution Neural Network(CNN)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Image augmentation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 They are popular and strong methods for image classification.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Neural Network (CNN)</a:t>
            </a:r>
            <a:endParaRPr lang="en-US" altLang="ko-KR" sz="3000" dirty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is composed of three types of layers </a:t>
            </a:r>
            <a:r>
              <a:rPr lang="en-US" altLang="ko-KR" sz="2000" dirty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Convolution layers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ko-KR" sz="2000" dirty="0">
                <a:solidFill>
                  <a:srgbClr val="5B9D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layers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z="2000" dirty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layers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perform feature extraction.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Then, </a:t>
            </a:r>
            <a:r>
              <a:rPr lang="en-US" altLang="ko-KR" sz="2000" dirty="0">
                <a:solidFill>
                  <a:srgbClr val="5B9D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layers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map the extracted features into final output.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pplied Sciences | Free Full-Text | A High-Accuracy Model Averag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5" y="2963041"/>
            <a:ext cx="5604755" cy="27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2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layer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91440" y="1281924"/>
            <a:ext cx="5752407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means linear operation used for feature extraction, where a small array of numbers, called a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is applied across the input.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parameters for convolution layers: kernel size, stride, and padding.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Kernel size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The example shows the convolution operation with a kernel size of 3 X 3. (typically 3 X 3, but sometime 5 X 5, 7 X 7) The size determines the depth of output feature maps.</a:t>
            </a:r>
          </a:p>
          <a:p>
            <a:pPr>
              <a:lnSpc>
                <a:spcPct val="90000"/>
              </a:lnSpc>
              <a:defRPr/>
            </a:pP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Stride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: the number of pixels shifts over the input matrix. (the stride of the example is 1) When the stride is 1, then we move the filters to 1 pixel at time.</a:t>
            </a:r>
          </a:p>
        </p:txBody>
      </p:sp>
      <p:pic>
        <p:nvPicPr>
          <p:cNvPr id="2052" name="Picture 4" descr="Fig.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69" y="1166073"/>
            <a:ext cx="2723185" cy="56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Convolution layer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2633" y="1339456"/>
            <a:ext cx="86535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3. </a:t>
            </a:r>
            <a:r>
              <a:rPr lang="en-US" altLang="ko-KR" sz="180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Padding</a:t>
            </a: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: When kernels cannot fit perfectly fit the input image, padding is a technique to address this issue, where rows and columns of zeros are added on each side of the input. Then, it can fit the center of a kernel on the outermost element and keep the same in-plane dimension through the convolution operation.</a:t>
            </a: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endParaRPr lang="en-US" altLang="ko-KR" sz="1800" dirty="0">
              <a:solidFill>
                <a:prstClr val="black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Without padding, each successive feature map would get smaller after the convolution operation.</a:t>
            </a:r>
          </a:p>
          <a:p>
            <a:pPr lvl="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defRPr/>
            </a:pPr>
            <a:endParaRPr lang="en-US" altLang="ko-KR" dirty="0"/>
          </a:p>
        </p:txBody>
      </p:sp>
      <p:pic>
        <p:nvPicPr>
          <p:cNvPr id="3074" name="Picture 2" descr="Python】 KerasのConv2Dの引数paddingについて - 旅行好きなソフト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61" y="2635948"/>
            <a:ext cx="4892719" cy="15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Pooling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z="2000" dirty="0">
                <a:solidFill>
                  <a:srgbClr val="328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layer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a typical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downsampling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 which reduces the in-plane dimensionality of the feature maps in order to introduce a translation invariance to small shifts and distortions.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It can decrease the number of subsequent learnable parameters.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pooling operation.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Max pooling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extracting a maximum value in a filter.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 average pooling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computing the mean of each entire feature map.</a:t>
            </a:r>
          </a:p>
        </p:txBody>
      </p:sp>
      <p:pic>
        <p:nvPicPr>
          <p:cNvPr id="4098" name="Picture 2" descr="CNN에서 pooling이란? - Hobin Jeong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77" y="3225895"/>
            <a:ext cx="2394339" cy="13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050097" y="5119175"/>
            <a:ext cx="2528645" cy="1603888"/>
            <a:chOff x="3287163" y="5143478"/>
            <a:chExt cx="2528645" cy="1603888"/>
          </a:xfrm>
        </p:grpSpPr>
        <p:pic>
          <p:nvPicPr>
            <p:cNvPr id="4100" name="Picture 4" descr="Global Average Pooling Layers for Object Localiza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163" y="5143478"/>
              <a:ext cx="2384712" cy="138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16867" y="6485756"/>
              <a:ext cx="2098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Averaging for each feature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68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Build CNN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3565961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First, build three layers which are composed of a convolution layer for 2D (Conv2D) with an activation function of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and a Max pooling layer for 2D (MaxPooling2D)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 convolution layers have 32 kernels with size of 3 X 3  and 1 stride (default) and use padding. And the max pooling layer have 2 X 2 size of filter.</a:t>
            </a:r>
          </a:p>
          <a:p>
            <a:pPr>
              <a:lnSpc>
                <a:spcPct val="90000"/>
              </a:lnSpc>
              <a:defRPr/>
            </a:pP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Then, add a flatten layer and add a dense layer with 64 neurons and an activation function of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Finally, add a dense layer with 6 neurons and an activation function of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for output.</a:t>
            </a:r>
          </a:p>
          <a:p>
            <a:pPr>
              <a:lnSpc>
                <a:spcPct val="90000"/>
              </a:lnSpc>
              <a:defRPr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0" y="1161825"/>
            <a:ext cx="5675641" cy="20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Build CNN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483678" y="2033747"/>
            <a:ext cx="8249670" cy="68500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We use “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callbacks_list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” which save the model with a highest  validation accuracy.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(Make a directory named “CNN” to save the model)</a:t>
            </a:r>
          </a:p>
          <a:p>
            <a:pPr>
              <a:lnSpc>
                <a:spcPct val="90000"/>
              </a:lnSpc>
              <a:defRPr/>
            </a:pP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2763837"/>
            <a:ext cx="77533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285495"/>
            <a:ext cx="7972425" cy="6000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3678" y="3632768"/>
            <a:ext cx="824967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Then, compiling the model using sparse categorical </a:t>
            </a:r>
            <a:r>
              <a:rPr lang="en-US" altLang="ko-KR" sz="180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crossentropy</a:t>
            </a: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for loss and </a:t>
            </a:r>
            <a:r>
              <a:rPr lang="en-US" altLang="ko-KR" sz="180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adam</a:t>
            </a:r>
            <a:r>
              <a:rPr lang="en-US" altLang="ko-KR" sz="18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optimizer.  </a:t>
            </a:r>
          </a:p>
        </p:txBody>
      </p:sp>
    </p:spTree>
    <p:extLst>
      <p:ext uri="{BB962C8B-B14F-4D97-AF65-F5344CB8AC3E}">
        <p14:creationId xmlns:p14="http://schemas.microsoft.com/office/powerpoint/2010/main" val="32465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Result of CNN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5"/>
            <a:ext cx="8249670" cy="195172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After training is over, load the model with a highest validation accuracy.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While the validation accuracy of ANN with simple dense layers  doesn’t exceed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20 %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 Homework #4 (d), This CNN model have the validation accuracy of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95083"/>
            <a:ext cx="4305300" cy="8096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492796" y="3711621"/>
            <a:ext cx="8249670" cy="82119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Drawing a confusion matrix using the best model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132" y="4122219"/>
            <a:ext cx="4549959" cy="24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6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119932</TotalTime>
  <Words>858</Words>
  <Application>Microsoft Office PowerPoint</Application>
  <PresentationFormat>화면 슬라이드 쇼(4:3)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ＭＳ Ｐゴシック</vt:lpstr>
      <vt:lpstr>Dotum</vt:lpstr>
      <vt:lpstr>맑은 고딕</vt:lpstr>
      <vt:lpstr>Arial</vt:lpstr>
      <vt:lpstr>Bookman Old Style</vt:lpstr>
      <vt:lpstr>Calibri</vt:lpstr>
      <vt:lpstr>Gill Sans MT</vt:lpstr>
      <vt:lpstr>Verdana</vt:lpstr>
      <vt:lpstr>Wingdings</vt:lpstr>
      <vt:lpstr>Wingdings 3</vt:lpstr>
      <vt:lpstr>Origin</vt:lpstr>
      <vt:lpstr>PowerPoint 프레젠테이션</vt:lpstr>
      <vt:lpstr>Garbage classification</vt:lpstr>
      <vt:lpstr>Convolution Neural Network (CNN)</vt:lpstr>
      <vt:lpstr>Convolution layer (1)</vt:lpstr>
      <vt:lpstr>Convolution layer (2)</vt:lpstr>
      <vt:lpstr>Pooling layer</vt:lpstr>
      <vt:lpstr>Build CNN</vt:lpstr>
      <vt:lpstr>Build CNN</vt:lpstr>
      <vt:lpstr>Result of CNN</vt:lpstr>
      <vt:lpstr>Image Data Augmentation</vt:lpstr>
      <vt:lpstr>Image Data Augmentation</vt:lpstr>
      <vt:lpstr>PowerPoint 프레젠테이션</vt:lpstr>
      <vt:lpstr>Image Data Augmentation</vt:lpstr>
      <vt:lpstr>CNN with data augmentation</vt:lpstr>
      <vt:lpstr>CNN with data augmentation</vt:lpstr>
      <vt:lpstr>Result of CNN with data augmentation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이원석</cp:lastModifiedBy>
  <cp:revision>1713</cp:revision>
  <cp:lastPrinted>2010-08-03T22:47:09Z</cp:lastPrinted>
  <dcterms:created xsi:type="dcterms:W3CDTF">2011-12-05T18:51:13Z</dcterms:created>
  <dcterms:modified xsi:type="dcterms:W3CDTF">2022-08-08T16:40:36Z</dcterms:modified>
</cp:coreProperties>
</file>