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85A0"/>
    <a:srgbClr val="728FA5"/>
    <a:srgbClr val="3A495E"/>
    <a:srgbClr val="779FBB"/>
    <a:srgbClr val="C8DCDD"/>
    <a:srgbClr val="C9DDDE"/>
    <a:srgbClr val="EAEAE5"/>
    <a:srgbClr val="116B93"/>
    <a:srgbClr val="1CA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53" y="-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BE7ED-0BAB-4865-A10E-9BD0DEBCBC2F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CFAF2-B700-4250-AA19-198B36DFF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53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CFAF2-B700-4250-AA19-198B36DFF0D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03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98C9-EC95-7720-C285-80B6F5F9B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19D10-4D0C-2F95-7D0E-27D4E0641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FF909-C6FB-8909-3925-D7998508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5A8A-6276-4F24-AB4A-B2FBA6B1A36F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B1595-481D-E353-9298-E496228E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C876F-C6A2-D5F3-6C1E-8B55567C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POLITECNICO MILANO 1863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1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C681E-2623-60A9-050D-184058ED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A5197-B46E-E919-00F5-6742FDE59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F8E10-C614-4A5F-0C65-D379DDAB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5A8A-6276-4F24-AB4A-B2FBA6B1A36F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31329-ACFD-CD7B-444B-97E4109A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7DF34-B579-72B7-C80A-5ED481BD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37EF-7A50-44F2-B278-011F6F08DE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79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0693E0-3DED-2280-F30C-0A9DA4E08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EDAA8-FFA7-E2D4-3CBF-0C46E9E9F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8D01E-2711-81D7-9145-7F41AF00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5A8A-6276-4F24-AB4A-B2FBA6B1A36F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BC993-F57F-3157-A1CD-2085CA1B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2BAFD-2B8F-6F47-B2BF-6AA1E0D5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37EF-7A50-44F2-B278-011F6F08DE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86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AE9C-803C-E5F0-9A30-E2FD489C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7B7B4-0623-426B-8CBB-7B83AD30C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0EFF4-840B-8205-06B4-AD6360AA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5A8A-6276-4F24-AB4A-B2FBA6B1A36F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AB458-AE18-86C9-2411-346EAB75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9E428-D725-33EF-0E7F-DA8B3F33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37EF-7A50-44F2-B278-011F6F08DE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99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2175-5044-EBE5-1D40-3ED10A1B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F9CD2-0D02-FDF4-9E53-D5E4D58AB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CE481-68FD-7B3C-EC2D-A63F5E44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5A8A-6276-4F24-AB4A-B2FBA6B1A36F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3E507-1E5D-EE08-DAC6-B2E0EEA8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Brandon Grotesque Light" panose="020B0303020203060202" pitchFamily="34" charset="0"/>
              </a:defRPr>
            </a:lvl1pPr>
          </a:lstStyle>
          <a:p>
            <a:r>
              <a:rPr lang="it-IT" dirty="0"/>
              <a:t>POLITECNICO MILANO 1863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8DFD0-6537-E738-D78D-180B4C64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37EF-7A50-44F2-B278-011F6F08DE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97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A03D-14D3-17A2-DD6C-C7234DA96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9910A-A81F-34FD-6C09-0FED58D30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F3164-CE31-93CE-9A6E-CC58D4B01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77CB9-BAC1-E0A8-816F-B3E96481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5A8A-6276-4F24-AB4A-B2FBA6B1A36F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A17F6-F961-FB09-C27F-800260F2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03DDC-0284-32D4-AA79-7B9580BC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37EF-7A50-44F2-B278-011F6F08DE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56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6D6C1-A596-B52E-95CE-2C3C65739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E87FF-6E2B-3E02-D522-47054B640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C73B6-B8C5-6F19-6920-DD7834E2B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451438-4E6B-C2B4-0FFA-86014C9E7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0055D-A01D-761E-8E51-EA3F35492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7706E5-06B1-A876-0666-B07C59FD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5A8A-6276-4F24-AB4A-B2FBA6B1A36F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D8570D-D17B-AF37-56E7-2021D5F8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0E6EF3-8770-9BC2-BB7D-7B089AC3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37EF-7A50-44F2-B278-011F6F08DE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09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26990-D988-EFC8-BBC5-8B626D5E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A81A0-BB1F-3E72-C296-A3006E53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5A8A-6276-4F24-AB4A-B2FBA6B1A36F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B97D5-FEF2-4966-A84E-4CEBBE6F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0759B-6C7C-D832-CEAB-F17F321B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37EF-7A50-44F2-B278-011F6F08DE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5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9BB58-0806-DA58-F0F0-19F230A0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5A8A-6276-4F24-AB4A-B2FBA6B1A36F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D78E7-A79B-F7BF-EB2F-2B0DB2C0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9A40E-3599-8D23-59D1-7F6355DD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37EF-7A50-44F2-B278-011F6F08DE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49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7C2E-F4AB-1CB6-C769-B7977CEB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AC6F-C5C6-281A-1792-226501932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335DD-01F9-EEB1-8F69-491D70BC0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08556-A3B2-94C3-C6B4-403BE63E9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5A8A-6276-4F24-AB4A-B2FBA6B1A36F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18F0A-6F2B-F2F0-87B5-2AB9482A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96646-C173-8492-5567-0EC5DD14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37EF-7A50-44F2-B278-011F6F08DE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87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48E7-725A-5F39-DA69-43930A8BE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6F4514-CD5F-92B1-C15F-091EB99EE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33A89-A47E-1481-ED53-DDC8D51A3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A51F5-A471-EC6D-C050-67A2748DD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5A8A-6276-4F24-AB4A-B2FBA6B1A36F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EC1FB-15CE-E1D0-AAC3-D95D8CA4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373AD-1D01-4796-11B6-83799E7C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37EF-7A50-44F2-B278-011F6F08DE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85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0646A5-85A2-8756-E40D-2FCB84814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6801C-2717-7292-1B8C-9C37F7C04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CB437-9967-C194-E490-798E6F585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BF5A8A-6276-4F24-AB4A-B2FBA6B1A36F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4F969-9DB3-ED60-4441-3D5AFD3D4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17AB6-2228-AE74-871F-5374574DA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AB37EF-7A50-44F2-B278-011F6F08DE0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8E3AA4-0CA1-0ED3-4BE6-EF19BBE89CE5}"/>
              </a:ext>
            </a:extLst>
          </p:cNvPr>
          <p:cNvSpPr/>
          <p:nvPr userDrawn="1"/>
        </p:nvSpPr>
        <p:spPr>
          <a:xfrm>
            <a:off x="1" y="6264875"/>
            <a:ext cx="12191999" cy="593125"/>
          </a:xfrm>
          <a:prstGeom prst="rect">
            <a:avLst/>
          </a:prstGeom>
          <a:solidFill>
            <a:srgbClr val="6085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141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drone flying in the sky&#10;&#10;Description automatically generated">
            <a:extLst>
              <a:ext uri="{FF2B5EF4-FFF2-40B4-BE49-F238E27FC236}">
                <a16:creationId xmlns:a16="http://schemas.microsoft.com/office/drawing/2014/main" id="{7D839772-BAB6-4198-9D61-25654EB539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66" t="4941" b="55392"/>
          <a:stretch/>
        </p:blipFill>
        <p:spPr>
          <a:xfrm>
            <a:off x="3311611" y="239951"/>
            <a:ext cx="3520480" cy="2720353"/>
          </a:xfrm>
          <a:prstGeom prst="rect">
            <a:avLst/>
          </a:prstGeom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14FD834-C510-764F-B41A-E6A816BEAED7}"/>
              </a:ext>
            </a:extLst>
          </p:cNvPr>
          <p:cNvSpPr/>
          <p:nvPr/>
        </p:nvSpPr>
        <p:spPr>
          <a:xfrm rot="10800000">
            <a:off x="6344264" y="0"/>
            <a:ext cx="1366684" cy="2487562"/>
          </a:xfrm>
          <a:prstGeom prst="triangle">
            <a:avLst/>
          </a:prstGeom>
          <a:gradFill flip="none" rotWithShape="1">
            <a:gsLst>
              <a:gs pos="0">
                <a:schemeClr val="dk2">
                  <a:tint val="93000"/>
                  <a:satMod val="150000"/>
                  <a:shade val="98000"/>
                  <a:lumMod val="102000"/>
                  <a:alpha val="97000"/>
                </a:schemeClr>
              </a:gs>
              <a:gs pos="50000">
                <a:schemeClr val="dk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dk2">
                  <a:shade val="63000"/>
                  <a:satMod val="12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E46D5C-7F0E-B1E3-63FE-77500626CCC3}"/>
              </a:ext>
            </a:extLst>
          </p:cNvPr>
          <p:cNvGrpSpPr/>
          <p:nvPr/>
        </p:nvGrpSpPr>
        <p:grpSpPr>
          <a:xfrm>
            <a:off x="5097699" y="-3"/>
            <a:ext cx="7094299" cy="6860750"/>
            <a:chOff x="5097699" y="-3"/>
            <a:chExt cx="7094299" cy="686075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62977D3-0739-A572-00F7-EF95C595B7C2}"/>
                </a:ext>
              </a:extLst>
            </p:cNvPr>
            <p:cNvGrpSpPr/>
            <p:nvPr/>
          </p:nvGrpSpPr>
          <p:grpSpPr>
            <a:xfrm>
              <a:off x="5097699" y="-3"/>
              <a:ext cx="7094299" cy="6860750"/>
              <a:chOff x="5097699" y="-3"/>
              <a:chExt cx="7094299" cy="6860750"/>
            </a:xfrm>
          </p:grpSpPr>
          <p:sp>
            <p:nvSpPr>
              <p:cNvPr id="23" name="Flowchart: Manual Input 12">
                <a:extLst>
                  <a:ext uri="{FF2B5EF4-FFF2-40B4-BE49-F238E27FC236}">
                    <a16:creationId xmlns:a16="http://schemas.microsoft.com/office/drawing/2014/main" id="{9193E918-E723-5EED-8B0F-73DB1DB679E1}"/>
                  </a:ext>
                </a:extLst>
              </p:cNvPr>
              <p:cNvSpPr/>
              <p:nvPr/>
            </p:nvSpPr>
            <p:spPr>
              <a:xfrm rot="16200000">
                <a:off x="5157938" y="-60242"/>
                <a:ext cx="6860749" cy="6981227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" fmla="*/ 0 w 10000"/>
                  <a:gd name="connsiteY0" fmla="*/ 5269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5269 h 10000"/>
                  <a:gd name="connsiteX0" fmla="*/ 0 w 10000"/>
                  <a:gd name="connsiteY0" fmla="*/ 0 h 12681"/>
                  <a:gd name="connsiteX1" fmla="*/ 10000 w 10000"/>
                  <a:gd name="connsiteY1" fmla="*/ 2681 h 12681"/>
                  <a:gd name="connsiteX2" fmla="*/ 10000 w 10000"/>
                  <a:gd name="connsiteY2" fmla="*/ 12681 h 12681"/>
                  <a:gd name="connsiteX3" fmla="*/ 0 w 10000"/>
                  <a:gd name="connsiteY3" fmla="*/ 12681 h 12681"/>
                  <a:gd name="connsiteX4" fmla="*/ 0 w 10000"/>
                  <a:gd name="connsiteY4" fmla="*/ 0 h 12681"/>
                  <a:gd name="connsiteX0" fmla="*/ 0 w 10000"/>
                  <a:gd name="connsiteY0" fmla="*/ 0 h 14831"/>
                  <a:gd name="connsiteX1" fmla="*/ 10000 w 10000"/>
                  <a:gd name="connsiteY1" fmla="*/ 4831 h 14831"/>
                  <a:gd name="connsiteX2" fmla="*/ 10000 w 10000"/>
                  <a:gd name="connsiteY2" fmla="*/ 14831 h 14831"/>
                  <a:gd name="connsiteX3" fmla="*/ 0 w 10000"/>
                  <a:gd name="connsiteY3" fmla="*/ 14831 h 14831"/>
                  <a:gd name="connsiteX4" fmla="*/ 0 w 10000"/>
                  <a:gd name="connsiteY4" fmla="*/ 0 h 14831"/>
                  <a:gd name="connsiteX0" fmla="*/ 43 w 10000"/>
                  <a:gd name="connsiteY0" fmla="*/ 0 h 14082"/>
                  <a:gd name="connsiteX1" fmla="*/ 10000 w 10000"/>
                  <a:gd name="connsiteY1" fmla="*/ 4082 h 14082"/>
                  <a:gd name="connsiteX2" fmla="*/ 10000 w 10000"/>
                  <a:gd name="connsiteY2" fmla="*/ 14082 h 14082"/>
                  <a:gd name="connsiteX3" fmla="*/ 0 w 10000"/>
                  <a:gd name="connsiteY3" fmla="*/ 14082 h 14082"/>
                  <a:gd name="connsiteX4" fmla="*/ 43 w 10000"/>
                  <a:gd name="connsiteY4" fmla="*/ 0 h 14082"/>
                  <a:gd name="connsiteX0" fmla="*/ 4 w 10004"/>
                  <a:gd name="connsiteY0" fmla="*/ 0 h 14003"/>
                  <a:gd name="connsiteX1" fmla="*/ 10004 w 10004"/>
                  <a:gd name="connsiteY1" fmla="*/ 4003 h 14003"/>
                  <a:gd name="connsiteX2" fmla="*/ 10004 w 10004"/>
                  <a:gd name="connsiteY2" fmla="*/ 14003 h 14003"/>
                  <a:gd name="connsiteX3" fmla="*/ 4 w 10004"/>
                  <a:gd name="connsiteY3" fmla="*/ 14003 h 14003"/>
                  <a:gd name="connsiteX4" fmla="*/ 4 w 10004"/>
                  <a:gd name="connsiteY4" fmla="*/ 0 h 14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4" h="14003">
                    <a:moveTo>
                      <a:pt x="4" y="0"/>
                    </a:moveTo>
                    <a:lnTo>
                      <a:pt x="10004" y="4003"/>
                    </a:lnTo>
                    <a:lnTo>
                      <a:pt x="10004" y="14003"/>
                    </a:lnTo>
                    <a:lnTo>
                      <a:pt x="4" y="14003"/>
                    </a:lnTo>
                    <a:cubicBezTo>
                      <a:pt x="18" y="9309"/>
                      <a:pt x="-10" y="4694"/>
                      <a:pt x="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Flowchart: Manual Input 12">
                <a:extLst>
                  <a:ext uri="{FF2B5EF4-FFF2-40B4-BE49-F238E27FC236}">
                    <a16:creationId xmlns:a16="http://schemas.microsoft.com/office/drawing/2014/main" id="{C36B6561-9525-36D7-165A-62773AB7AEBA}"/>
                  </a:ext>
                </a:extLst>
              </p:cNvPr>
              <p:cNvSpPr/>
              <p:nvPr/>
            </p:nvSpPr>
            <p:spPr>
              <a:xfrm rot="16200000">
                <a:off x="5271012" y="-60240"/>
                <a:ext cx="6860746" cy="6981227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" fmla="*/ 0 w 10000"/>
                  <a:gd name="connsiteY0" fmla="*/ 5269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5269 h 10000"/>
                  <a:gd name="connsiteX0" fmla="*/ 0 w 10000"/>
                  <a:gd name="connsiteY0" fmla="*/ 0 h 12681"/>
                  <a:gd name="connsiteX1" fmla="*/ 10000 w 10000"/>
                  <a:gd name="connsiteY1" fmla="*/ 2681 h 12681"/>
                  <a:gd name="connsiteX2" fmla="*/ 10000 w 10000"/>
                  <a:gd name="connsiteY2" fmla="*/ 12681 h 12681"/>
                  <a:gd name="connsiteX3" fmla="*/ 0 w 10000"/>
                  <a:gd name="connsiteY3" fmla="*/ 12681 h 12681"/>
                  <a:gd name="connsiteX4" fmla="*/ 0 w 10000"/>
                  <a:gd name="connsiteY4" fmla="*/ 0 h 12681"/>
                  <a:gd name="connsiteX0" fmla="*/ 0 w 10000"/>
                  <a:gd name="connsiteY0" fmla="*/ 0 h 14831"/>
                  <a:gd name="connsiteX1" fmla="*/ 10000 w 10000"/>
                  <a:gd name="connsiteY1" fmla="*/ 4831 h 14831"/>
                  <a:gd name="connsiteX2" fmla="*/ 10000 w 10000"/>
                  <a:gd name="connsiteY2" fmla="*/ 14831 h 14831"/>
                  <a:gd name="connsiteX3" fmla="*/ 0 w 10000"/>
                  <a:gd name="connsiteY3" fmla="*/ 14831 h 14831"/>
                  <a:gd name="connsiteX4" fmla="*/ 0 w 10000"/>
                  <a:gd name="connsiteY4" fmla="*/ 0 h 14831"/>
                  <a:gd name="connsiteX0" fmla="*/ 43 w 10000"/>
                  <a:gd name="connsiteY0" fmla="*/ 0 h 14082"/>
                  <a:gd name="connsiteX1" fmla="*/ 10000 w 10000"/>
                  <a:gd name="connsiteY1" fmla="*/ 4082 h 14082"/>
                  <a:gd name="connsiteX2" fmla="*/ 10000 w 10000"/>
                  <a:gd name="connsiteY2" fmla="*/ 14082 h 14082"/>
                  <a:gd name="connsiteX3" fmla="*/ 0 w 10000"/>
                  <a:gd name="connsiteY3" fmla="*/ 14082 h 14082"/>
                  <a:gd name="connsiteX4" fmla="*/ 43 w 10000"/>
                  <a:gd name="connsiteY4" fmla="*/ 0 h 14082"/>
                  <a:gd name="connsiteX0" fmla="*/ 4 w 10004"/>
                  <a:gd name="connsiteY0" fmla="*/ 0 h 14003"/>
                  <a:gd name="connsiteX1" fmla="*/ 10004 w 10004"/>
                  <a:gd name="connsiteY1" fmla="*/ 4003 h 14003"/>
                  <a:gd name="connsiteX2" fmla="*/ 10004 w 10004"/>
                  <a:gd name="connsiteY2" fmla="*/ 14003 h 14003"/>
                  <a:gd name="connsiteX3" fmla="*/ 4 w 10004"/>
                  <a:gd name="connsiteY3" fmla="*/ 14003 h 14003"/>
                  <a:gd name="connsiteX4" fmla="*/ 4 w 10004"/>
                  <a:gd name="connsiteY4" fmla="*/ 0 h 14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4" h="14003">
                    <a:moveTo>
                      <a:pt x="4" y="0"/>
                    </a:moveTo>
                    <a:lnTo>
                      <a:pt x="10004" y="4003"/>
                    </a:lnTo>
                    <a:lnTo>
                      <a:pt x="10004" y="14003"/>
                    </a:lnTo>
                    <a:lnTo>
                      <a:pt x="4" y="14003"/>
                    </a:lnTo>
                    <a:cubicBezTo>
                      <a:pt x="18" y="9309"/>
                      <a:pt x="-10" y="4694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79FBB">
                      <a:lumMod val="71000"/>
                      <a:lumOff val="29000"/>
                    </a:srgbClr>
                  </a:gs>
                  <a:gs pos="100000">
                    <a:srgbClr val="779FBB"/>
                  </a:gs>
                </a:gsLst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pic>
          <p:nvPicPr>
            <p:cNvPr id="42" name="Picture 41" descr="A black text on a black background&#10;&#10;Description automatically generated">
              <a:extLst>
                <a:ext uri="{FF2B5EF4-FFF2-40B4-BE49-F238E27FC236}">
                  <a16:creationId xmlns:a16="http://schemas.microsoft.com/office/drawing/2014/main" id="{A7378A83-E460-9306-DDB4-78EAE637E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2151" y="239952"/>
              <a:ext cx="4655900" cy="145857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2667339-97ED-B1C4-E265-3EC701D85AA9}"/>
                </a:ext>
              </a:extLst>
            </p:cNvPr>
            <p:cNvSpPr txBox="1"/>
            <p:nvPr/>
          </p:nvSpPr>
          <p:spPr>
            <a:xfrm>
              <a:off x="8588312" y="1514589"/>
              <a:ext cx="3072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b="1" dirty="0">
                  <a:solidFill>
                    <a:srgbClr val="3A495E"/>
                  </a:solidFill>
                  <a:latin typeface="Brandon Grotesque Light" panose="020B0303020203060202" pitchFamily="34" charset="0"/>
                </a:rPr>
                <a:t>SCUOLA DI INGEGNERIA INDUSTRIALE E DELL’ INFORMAZIONE</a:t>
              </a:r>
              <a:endParaRPr lang="en-GB" sz="1200" b="1" dirty="0">
                <a:solidFill>
                  <a:srgbClr val="3A495E"/>
                </a:solidFill>
                <a:latin typeface="Brandon Grotesque Light" panose="020B0303020203060202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D0D262-A8AD-17E5-60EB-F0DEE2E56CEA}"/>
                </a:ext>
              </a:extLst>
            </p:cNvPr>
            <p:cNvSpPr txBox="1"/>
            <p:nvPr/>
          </p:nvSpPr>
          <p:spPr>
            <a:xfrm>
              <a:off x="7118874" y="2311652"/>
              <a:ext cx="41374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>
                  <a:solidFill>
                    <a:srgbClr val="3A495E"/>
                  </a:solidFill>
                  <a:latin typeface="Brandon Grotesque Light" panose="020B0303020203060202" pitchFamily="34" charset="0"/>
                </a:rPr>
                <a:t>TESI DI LAUREA MAGISTRALE IN COMPUTER SCIENCE ENGINEERING </a:t>
              </a:r>
              <a:endParaRPr lang="en-GB" sz="1600" b="1" dirty="0">
                <a:solidFill>
                  <a:srgbClr val="3A495E"/>
                </a:solidFill>
                <a:latin typeface="Brandon Grotesque Light" panose="020B0303020203060202" pitchFamily="34" charset="0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1F1D251-D409-B898-FA62-B74EB1127CB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70"/>
          <a:stretch/>
        </p:blipFill>
        <p:spPr>
          <a:xfrm>
            <a:off x="-3680" y="-1049"/>
            <a:ext cx="4953576" cy="6858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317E299-A5EF-AC2D-7AF9-7A4B86D87931}"/>
              </a:ext>
            </a:extLst>
          </p:cNvPr>
          <p:cNvSpPr txBox="1"/>
          <p:nvPr/>
        </p:nvSpPr>
        <p:spPr>
          <a:xfrm>
            <a:off x="8779881" y="5628174"/>
            <a:ext cx="328889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b="1" dirty="0">
                <a:solidFill>
                  <a:srgbClr val="3A495E"/>
                </a:solidFill>
              </a:rPr>
              <a:t>Author: Matteo Plona</a:t>
            </a:r>
          </a:p>
          <a:p>
            <a:pPr algn="r"/>
            <a:r>
              <a:rPr lang="en-GB" sz="1600" dirty="0">
                <a:solidFill>
                  <a:srgbClr val="3A495E"/>
                </a:solidFill>
              </a:rPr>
              <a:t>Student ID: 952967 </a:t>
            </a:r>
          </a:p>
          <a:p>
            <a:pPr algn="r"/>
            <a:r>
              <a:rPr lang="en-GB" sz="1600" dirty="0">
                <a:solidFill>
                  <a:srgbClr val="3A495E"/>
                </a:solidFill>
              </a:rPr>
              <a:t>Advisor: Prof. Luca Mottola Academic Year: 2022-23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65C85-B9AE-D954-4A94-EE37B105C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5480" y="3429000"/>
            <a:ext cx="6858000" cy="1730478"/>
          </a:xfrm>
        </p:spPr>
        <p:txBody>
          <a:bodyPr>
            <a:noAutofit/>
          </a:bodyPr>
          <a:lstStyle/>
          <a:p>
            <a:r>
              <a:rPr lang="en-GB" sz="3200" b="1" dirty="0">
                <a:solidFill>
                  <a:srgbClr val="3A495E"/>
                </a:solidFill>
                <a:latin typeface="Bahnschrift" panose="020B0502040204020203" pitchFamily="34" charset="0"/>
              </a:rPr>
              <a:t>Programming Environment for </a:t>
            </a:r>
            <a:br>
              <a:rPr lang="en-GB" sz="3200" b="1" dirty="0">
                <a:solidFill>
                  <a:srgbClr val="3A495E"/>
                </a:solidFill>
                <a:latin typeface="Bahnschrift" panose="020B0502040204020203" pitchFamily="34" charset="0"/>
              </a:rPr>
            </a:br>
            <a:r>
              <a:rPr lang="en-GB" sz="3200" b="1" dirty="0">
                <a:solidFill>
                  <a:srgbClr val="3A495E"/>
                </a:solidFill>
                <a:latin typeface="Bahnschrift" panose="020B0502040204020203" pitchFamily="34" charset="0"/>
              </a:rPr>
              <a:t>Human-Drone Interaction: </a:t>
            </a:r>
            <a:br>
              <a:rPr lang="en-GB" sz="3200" b="1" dirty="0">
                <a:solidFill>
                  <a:srgbClr val="3A495E"/>
                </a:solidFill>
                <a:latin typeface="Bahnschrift" panose="020B0502040204020203" pitchFamily="34" charset="0"/>
              </a:rPr>
            </a:br>
            <a:r>
              <a:rPr lang="it-IT" sz="3200" b="1" dirty="0">
                <a:solidFill>
                  <a:srgbClr val="3A495E"/>
                </a:solidFill>
                <a:latin typeface="Bahnschrift" panose="020B0502040204020203" pitchFamily="34" charset="0"/>
              </a:rPr>
              <a:t>EasyFly</a:t>
            </a:r>
            <a:endParaRPr lang="en-GB" sz="3200" b="1" dirty="0">
              <a:solidFill>
                <a:srgbClr val="3A495E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69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77556E-17 L 0.76159 -0.42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73" y="-2145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48148E-6 L 0.60144 -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65" y="-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L 0.57084 -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42" y="-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0.31367 -0.0009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77" y="-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33333E-6 L -0.08151 -0.4333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6" y="-216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48148E-6 L -0.40625 0.0840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3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3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7AF7AB-BD94-32E8-B11B-B5622E4B7702}"/>
              </a:ext>
            </a:extLst>
          </p:cNvPr>
          <p:cNvSpPr txBox="1"/>
          <p:nvPr/>
        </p:nvSpPr>
        <p:spPr>
          <a:xfrm>
            <a:off x="8656320" y="6402587"/>
            <a:ext cx="340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Brandon Grotesque Light" panose="020B0303020203060202" pitchFamily="34" charset="0"/>
              </a:rPr>
              <a:t>POLITECNICO MILANO 1863</a:t>
            </a:r>
            <a:endParaRPr lang="en-GB" b="1" dirty="0">
              <a:solidFill>
                <a:schemeClr val="bg1"/>
              </a:solidFill>
              <a:latin typeface="Brandon Grotesque Light" panose="020B0303020203060202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B345EF-11A3-A6FA-7C3C-7BD11E8A1D1F}"/>
              </a:ext>
            </a:extLst>
          </p:cNvPr>
          <p:cNvSpPr txBox="1"/>
          <p:nvPr/>
        </p:nvSpPr>
        <p:spPr>
          <a:xfrm>
            <a:off x="130630" y="6402587"/>
            <a:ext cx="340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Bahnschrift" panose="020B0502040204020203" pitchFamily="34" charset="0"/>
              </a:rPr>
              <a:t>Matteo Plona</a:t>
            </a:r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23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49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Bahnschrift</vt:lpstr>
      <vt:lpstr>Brandon Grotesque Light</vt:lpstr>
      <vt:lpstr>Office Theme</vt:lpstr>
      <vt:lpstr>Programming Environment for  Human-Drone Interaction:  EasyFly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Environment for Human-Drone Interaction EasyFly</dc:title>
  <dc:creator>Matteo Plona</dc:creator>
  <cp:lastModifiedBy>Matteo Plona</cp:lastModifiedBy>
  <cp:revision>7</cp:revision>
  <dcterms:created xsi:type="dcterms:W3CDTF">2024-04-01T15:34:26Z</dcterms:created>
  <dcterms:modified xsi:type="dcterms:W3CDTF">2024-04-02T00:25:10Z</dcterms:modified>
</cp:coreProperties>
</file>