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DDE"/>
    <a:srgbClr val="779FBB"/>
    <a:srgbClr val="728FA5"/>
    <a:srgbClr val="3A495E"/>
    <a:srgbClr val="116B93"/>
    <a:srgbClr val="1CA6E4"/>
    <a:srgbClr val="6085A0"/>
    <a:srgbClr val="EAEAE5"/>
    <a:srgbClr val="C8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3" autoAdjust="0"/>
  </p:normalViewPr>
  <p:slideViewPr>
    <p:cSldViewPr snapToGrid="0">
      <p:cViewPr varScale="1">
        <p:scale>
          <a:sx n="75" d="100"/>
          <a:sy n="75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2D07A-CE47-4BF3-905F-936EA1369F3B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032AD6F9-4FBE-4602-AB5C-DE54E3A19765}">
      <dgm:prSet phldrT="[Text]"/>
      <dgm:spPr>
        <a:effectLst>
          <a:softEdge rad="12700"/>
        </a:effectLst>
      </dgm:spPr>
      <dgm:t>
        <a:bodyPr/>
        <a:lstStyle/>
        <a:p>
          <a:r>
            <a:rPr lang="it-IT" dirty="0">
              <a:latin typeface="Arial Nova" panose="020B0504020202020204" pitchFamily="34" charset="0"/>
            </a:rPr>
            <a:t>Minimal human </a:t>
          </a:r>
          <a:r>
            <a:rPr lang="it-IT" dirty="0" err="1">
              <a:latin typeface="Arial Nova" panose="020B0504020202020204" pitchFamily="34" charset="0"/>
            </a:rPr>
            <a:t>presence</a:t>
          </a:r>
          <a:r>
            <a:rPr lang="it-IT" dirty="0">
              <a:latin typeface="Arial Nova" panose="020B0504020202020204" pitchFamily="34" charset="0"/>
            </a:rPr>
            <a:t> </a:t>
          </a:r>
          <a:endParaRPr lang="en-GB" dirty="0">
            <a:latin typeface="Arial Nova" panose="020B0504020202020204" pitchFamily="34" charset="0"/>
          </a:endParaRPr>
        </a:p>
      </dgm:t>
    </dgm:pt>
    <dgm:pt modelId="{21588488-C720-4DDC-953B-345A1EB76D6D}" type="parTrans" cxnId="{012D4147-3CC3-41BA-B31B-555C612082D2}">
      <dgm:prSet/>
      <dgm:spPr/>
      <dgm:t>
        <a:bodyPr/>
        <a:lstStyle/>
        <a:p>
          <a:endParaRPr lang="en-GB"/>
        </a:p>
      </dgm:t>
    </dgm:pt>
    <dgm:pt modelId="{D315E58B-3D92-45CE-8600-584B7C53372F}" type="sibTrans" cxnId="{012D4147-3CC3-41BA-B31B-555C612082D2}">
      <dgm:prSet/>
      <dgm:spPr>
        <a:solidFill>
          <a:srgbClr val="FF0000"/>
        </a:solidFill>
        <a:ln>
          <a:solidFill>
            <a:srgbClr val="C00000"/>
          </a:solidFill>
        </a:ln>
      </dgm:spPr>
      <dgm:t>
        <a:bodyPr/>
        <a:lstStyle/>
        <a:p>
          <a:endParaRPr lang="en-GB"/>
        </a:p>
      </dgm:t>
    </dgm:pt>
    <dgm:pt modelId="{971B6CEB-67C9-4F7B-BEC2-894D831577C2}">
      <dgm:prSet phldrT="[Text]"/>
      <dgm:spPr>
        <a:effectLst>
          <a:softEdge rad="12700"/>
        </a:effectLst>
      </dgm:spPr>
      <dgm:t>
        <a:bodyPr/>
        <a:lstStyle/>
        <a:p>
          <a:r>
            <a:rPr lang="it-IT" dirty="0"/>
            <a:t>Simple and </a:t>
          </a:r>
          <a:r>
            <a:rPr lang="it-IT" dirty="0" err="1"/>
            <a:t>repetitive</a:t>
          </a:r>
          <a:r>
            <a:rPr lang="it-IT" dirty="0"/>
            <a:t> interactions</a:t>
          </a:r>
          <a:endParaRPr lang="en-GB" dirty="0"/>
        </a:p>
      </dgm:t>
    </dgm:pt>
    <dgm:pt modelId="{AD43D0CC-DB01-4834-B4EA-ABD8AEE400D6}" type="parTrans" cxnId="{FBF09622-677D-4501-A9FB-90C65420F412}">
      <dgm:prSet/>
      <dgm:spPr/>
      <dgm:t>
        <a:bodyPr/>
        <a:lstStyle/>
        <a:p>
          <a:endParaRPr lang="en-GB"/>
        </a:p>
      </dgm:t>
    </dgm:pt>
    <dgm:pt modelId="{6158A8B8-AE77-4E4E-AC1D-8F7992CAD619}" type="sibTrans" cxnId="{FBF09622-677D-4501-A9FB-90C65420F412}">
      <dgm:prSet/>
      <dgm:spPr/>
      <dgm:t>
        <a:bodyPr/>
        <a:lstStyle/>
        <a:p>
          <a:endParaRPr lang="en-GB"/>
        </a:p>
      </dgm:t>
    </dgm:pt>
    <dgm:pt modelId="{E62B85EC-812D-4F3A-9A54-8BB4F1292363}">
      <dgm:prSet phldrT="[Text]"/>
      <dgm:spPr>
        <a:effectLst>
          <a:softEdge rad="12700"/>
        </a:effectLst>
      </dgm:spPr>
      <dgm:t>
        <a:bodyPr/>
        <a:lstStyle/>
        <a:p>
          <a:r>
            <a:rPr lang="it-IT" dirty="0" err="1"/>
            <a:t>Complex</a:t>
          </a:r>
          <a:r>
            <a:rPr lang="it-IT" dirty="0"/>
            <a:t> and </a:t>
          </a:r>
          <a:r>
            <a:rPr lang="it-IT" dirty="0" err="1"/>
            <a:t>expansive</a:t>
          </a:r>
          <a:r>
            <a:rPr lang="it-IT" dirty="0"/>
            <a:t> programming </a:t>
          </a:r>
          <a:r>
            <a:rPr lang="it-IT" dirty="0" err="1"/>
            <a:t>environments</a:t>
          </a:r>
          <a:endParaRPr lang="en-GB" dirty="0"/>
        </a:p>
      </dgm:t>
    </dgm:pt>
    <dgm:pt modelId="{B2DD214C-C4C8-4D98-A2B0-F911BDB2C06E}" type="parTrans" cxnId="{BBB5B2A8-5304-4795-8239-CD5414FF2A45}">
      <dgm:prSet/>
      <dgm:spPr/>
      <dgm:t>
        <a:bodyPr/>
        <a:lstStyle/>
        <a:p>
          <a:endParaRPr lang="en-GB"/>
        </a:p>
      </dgm:t>
    </dgm:pt>
    <dgm:pt modelId="{07175904-2D49-4DCE-8036-452D60FD97F7}" type="sibTrans" cxnId="{BBB5B2A8-5304-4795-8239-CD5414FF2A45}">
      <dgm:prSet/>
      <dgm:spPr/>
      <dgm:t>
        <a:bodyPr/>
        <a:lstStyle/>
        <a:p>
          <a:endParaRPr lang="en-GB"/>
        </a:p>
      </dgm:t>
    </dgm:pt>
    <dgm:pt modelId="{734CCAEA-6902-44EE-A614-EC88B1C7D425}" type="pres">
      <dgm:prSet presAssocID="{6D72D07A-CE47-4BF3-905F-936EA1369F3B}" presName="Name0" presStyleCnt="0">
        <dgm:presLayoutVars>
          <dgm:chMax val="7"/>
          <dgm:chPref val="7"/>
          <dgm:dir/>
        </dgm:presLayoutVars>
      </dgm:prSet>
      <dgm:spPr/>
    </dgm:pt>
    <dgm:pt modelId="{0835EDF2-75F8-44EC-B9D4-59D98B5E281D}" type="pres">
      <dgm:prSet presAssocID="{6D72D07A-CE47-4BF3-905F-936EA1369F3B}" presName="Name1" presStyleCnt="0"/>
      <dgm:spPr/>
    </dgm:pt>
    <dgm:pt modelId="{8D198327-D1BE-4B5E-997D-6256F1E774A1}" type="pres">
      <dgm:prSet presAssocID="{6D72D07A-CE47-4BF3-905F-936EA1369F3B}" presName="cycle" presStyleCnt="0"/>
      <dgm:spPr/>
    </dgm:pt>
    <dgm:pt modelId="{A074BBF2-F219-48A7-A39C-46B6F22C355D}" type="pres">
      <dgm:prSet presAssocID="{6D72D07A-CE47-4BF3-905F-936EA1369F3B}" presName="srcNode" presStyleLbl="node1" presStyleIdx="0" presStyleCnt="3"/>
      <dgm:spPr/>
    </dgm:pt>
    <dgm:pt modelId="{C7561D2D-D7A4-4558-89E9-A7D9ED01E31D}" type="pres">
      <dgm:prSet presAssocID="{6D72D07A-CE47-4BF3-905F-936EA1369F3B}" presName="conn" presStyleLbl="parChTrans1D2" presStyleIdx="0" presStyleCnt="1"/>
      <dgm:spPr/>
    </dgm:pt>
    <dgm:pt modelId="{C11594A2-6661-46CB-A3F4-9E17A3A92F2F}" type="pres">
      <dgm:prSet presAssocID="{6D72D07A-CE47-4BF3-905F-936EA1369F3B}" presName="extraNode" presStyleLbl="node1" presStyleIdx="0" presStyleCnt="3"/>
      <dgm:spPr/>
    </dgm:pt>
    <dgm:pt modelId="{0596FB75-2526-4EED-9372-FF58FE86C625}" type="pres">
      <dgm:prSet presAssocID="{6D72D07A-CE47-4BF3-905F-936EA1369F3B}" presName="dstNode" presStyleLbl="node1" presStyleIdx="0" presStyleCnt="3"/>
      <dgm:spPr/>
    </dgm:pt>
    <dgm:pt modelId="{8675E918-D49F-4B62-B902-E6DAB33C248F}" type="pres">
      <dgm:prSet presAssocID="{032AD6F9-4FBE-4602-AB5C-DE54E3A19765}" presName="text_1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DDB4D3A9-41C3-4274-9D6B-49C4CE6159EE}" type="pres">
      <dgm:prSet presAssocID="{032AD6F9-4FBE-4602-AB5C-DE54E3A19765}" presName="accent_1" presStyleCnt="0"/>
      <dgm:spPr/>
    </dgm:pt>
    <dgm:pt modelId="{09D41592-B741-4AD8-A099-2084972EB556}" type="pres">
      <dgm:prSet presAssocID="{032AD6F9-4FBE-4602-AB5C-DE54E3A19765}" presName="accentRepeatNode" presStyleLbl="solidFgAcc1" presStyleIdx="0" presStyleCnt="3"/>
      <dgm:spPr/>
    </dgm:pt>
    <dgm:pt modelId="{01DE035E-E0DC-43BE-B76F-1F2BBF0FC584}" type="pres">
      <dgm:prSet presAssocID="{971B6CEB-67C9-4F7B-BEC2-894D831577C2}" presName="text_2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A0050E7A-A036-42AD-BFA8-E8A751E94EFE}" type="pres">
      <dgm:prSet presAssocID="{971B6CEB-67C9-4F7B-BEC2-894D831577C2}" presName="accent_2" presStyleCnt="0"/>
      <dgm:spPr/>
    </dgm:pt>
    <dgm:pt modelId="{0E563722-DD6A-48E8-9532-739F4A49D3F0}" type="pres">
      <dgm:prSet presAssocID="{971B6CEB-67C9-4F7B-BEC2-894D831577C2}" presName="accentRepeatNode" presStyleLbl="solidFgAcc1" presStyleIdx="1" presStyleCnt="3"/>
      <dgm:spPr/>
    </dgm:pt>
    <dgm:pt modelId="{BE56F276-C088-4FB7-9159-F0EAC6C01282}" type="pres">
      <dgm:prSet presAssocID="{E62B85EC-812D-4F3A-9A54-8BB4F1292363}" presName="text_3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A5FB54A6-F124-4E74-8C55-CE21DF91C395}" type="pres">
      <dgm:prSet presAssocID="{E62B85EC-812D-4F3A-9A54-8BB4F1292363}" presName="accent_3" presStyleCnt="0"/>
      <dgm:spPr/>
    </dgm:pt>
    <dgm:pt modelId="{CA946A9C-ED26-4BDA-93CE-A6E054C184BC}" type="pres">
      <dgm:prSet presAssocID="{E62B85EC-812D-4F3A-9A54-8BB4F1292363}" presName="accentRepeatNode" presStyleLbl="solidFgAcc1" presStyleIdx="2" presStyleCnt="3"/>
      <dgm:spPr/>
    </dgm:pt>
  </dgm:ptLst>
  <dgm:cxnLst>
    <dgm:cxn modelId="{2D406513-37AA-4B2A-ADDD-5175D1D173B9}" type="presOf" srcId="{D315E58B-3D92-45CE-8600-584B7C53372F}" destId="{C7561D2D-D7A4-4558-89E9-A7D9ED01E31D}" srcOrd="0" destOrd="0" presId="urn:microsoft.com/office/officeart/2008/layout/VerticalCurvedList"/>
    <dgm:cxn modelId="{FBF09622-677D-4501-A9FB-90C65420F412}" srcId="{6D72D07A-CE47-4BF3-905F-936EA1369F3B}" destId="{971B6CEB-67C9-4F7B-BEC2-894D831577C2}" srcOrd="1" destOrd="0" parTransId="{AD43D0CC-DB01-4834-B4EA-ABD8AEE400D6}" sibTransId="{6158A8B8-AE77-4E4E-AC1D-8F7992CAD619}"/>
    <dgm:cxn modelId="{C80E822F-F453-4CC4-9F67-7EFCEB7514A9}" type="presOf" srcId="{6D72D07A-CE47-4BF3-905F-936EA1369F3B}" destId="{734CCAEA-6902-44EE-A614-EC88B1C7D425}" srcOrd="0" destOrd="0" presId="urn:microsoft.com/office/officeart/2008/layout/VerticalCurvedList"/>
    <dgm:cxn modelId="{012D4147-3CC3-41BA-B31B-555C612082D2}" srcId="{6D72D07A-CE47-4BF3-905F-936EA1369F3B}" destId="{032AD6F9-4FBE-4602-AB5C-DE54E3A19765}" srcOrd="0" destOrd="0" parTransId="{21588488-C720-4DDC-953B-345A1EB76D6D}" sibTransId="{D315E58B-3D92-45CE-8600-584B7C53372F}"/>
    <dgm:cxn modelId="{3B711752-6602-4EEE-BD36-7CA5E5BF06F4}" type="presOf" srcId="{971B6CEB-67C9-4F7B-BEC2-894D831577C2}" destId="{01DE035E-E0DC-43BE-B76F-1F2BBF0FC584}" srcOrd="0" destOrd="0" presId="urn:microsoft.com/office/officeart/2008/layout/VerticalCurvedList"/>
    <dgm:cxn modelId="{BBB5B2A8-5304-4795-8239-CD5414FF2A45}" srcId="{6D72D07A-CE47-4BF3-905F-936EA1369F3B}" destId="{E62B85EC-812D-4F3A-9A54-8BB4F1292363}" srcOrd="2" destOrd="0" parTransId="{B2DD214C-C4C8-4D98-A2B0-F911BDB2C06E}" sibTransId="{07175904-2D49-4DCE-8036-452D60FD97F7}"/>
    <dgm:cxn modelId="{D75E57C1-4DC4-4538-A6F0-6BDFB92BD91B}" type="presOf" srcId="{032AD6F9-4FBE-4602-AB5C-DE54E3A19765}" destId="{8675E918-D49F-4B62-B902-E6DAB33C248F}" srcOrd="0" destOrd="0" presId="urn:microsoft.com/office/officeart/2008/layout/VerticalCurvedList"/>
    <dgm:cxn modelId="{B44847C8-FCDA-4582-9C86-D80F359EBEFC}" type="presOf" srcId="{E62B85EC-812D-4F3A-9A54-8BB4F1292363}" destId="{BE56F276-C088-4FB7-9159-F0EAC6C01282}" srcOrd="0" destOrd="0" presId="urn:microsoft.com/office/officeart/2008/layout/VerticalCurvedList"/>
    <dgm:cxn modelId="{74C0158D-1BC7-43DC-997C-D19DECA2B66B}" type="presParOf" srcId="{734CCAEA-6902-44EE-A614-EC88B1C7D425}" destId="{0835EDF2-75F8-44EC-B9D4-59D98B5E281D}" srcOrd="0" destOrd="0" presId="urn:microsoft.com/office/officeart/2008/layout/VerticalCurvedList"/>
    <dgm:cxn modelId="{A421BF94-F3A8-4BD7-98F7-CAE6B7D9436C}" type="presParOf" srcId="{0835EDF2-75F8-44EC-B9D4-59D98B5E281D}" destId="{8D198327-D1BE-4B5E-997D-6256F1E774A1}" srcOrd="0" destOrd="0" presId="urn:microsoft.com/office/officeart/2008/layout/VerticalCurvedList"/>
    <dgm:cxn modelId="{15E4F899-8400-430E-8287-E5723560200B}" type="presParOf" srcId="{8D198327-D1BE-4B5E-997D-6256F1E774A1}" destId="{A074BBF2-F219-48A7-A39C-46B6F22C355D}" srcOrd="0" destOrd="0" presId="urn:microsoft.com/office/officeart/2008/layout/VerticalCurvedList"/>
    <dgm:cxn modelId="{51B16D03-6EDB-4705-9F1D-209DCBEDABCA}" type="presParOf" srcId="{8D198327-D1BE-4B5E-997D-6256F1E774A1}" destId="{C7561D2D-D7A4-4558-89E9-A7D9ED01E31D}" srcOrd="1" destOrd="0" presId="urn:microsoft.com/office/officeart/2008/layout/VerticalCurvedList"/>
    <dgm:cxn modelId="{C9038553-C5E1-4F7C-A54F-2E08127EDF9C}" type="presParOf" srcId="{8D198327-D1BE-4B5E-997D-6256F1E774A1}" destId="{C11594A2-6661-46CB-A3F4-9E17A3A92F2F}" srcOrd="2" destOrd="0" presId="urn:microsoft.com/office/officeart/2008/layout/VerticalCurvedList"/>
    <dgm:cxn modelId="{7BCE4E6D-4B51-427E-944E-E4F70BB6DF00}" type="presParOf" srcId="{8D198327-D1BE-4B5E-997D-6256F1E774A1}" destId="{0596FB75-2526-4EED-9372-FF58FE86C625}" srcOrd="3" destOrd="0" presId="urn:microsoft.com/office/officeart/2008/layout/VerticalCurvedList"/>
    <dgm:cxn modelId="{52266130-1176-4995-B40D-CB8B469FB9F9}" type="presParOf" srcId="{0835EDF2-75F8-44EC-B9D4-59D98B5E281D}" destId="{8675E918-D49F-4B62-B902-E6DAB33C248F}" srcOrd="1" destOrd="0" presId="urn:microsoft.com/office/officeart/2008/layout/VerticalCurvedList"/>
    <dgm:cxn modelId="{12BAC8DB-C90C-426D-81F2-D8BD5EEFA7C6}" type="presParOf" srcId="{0835EDF2-75F8-44EC-B9D4-59D98B5E281D}" destId="{DDB4D3A9-41C3-4274-9D6B-49C4CE6159EE}" srcOrd="2" destOrd="0" presId="urn:microsoft.com/office/officeart/2008/layout/VerticalCurvedList"/>
    <dgm:cxn modelId="{9864A8ED-6A80-4AC3-BB91-1B78E395082F}" type="presParOf" srcId="{DDB4D3A9-41C3-4274-9D6B-49C4CE6159EE}" destId="{09D41592-B741-4AD8-A099-2084972EB556}" srcOrd="0" destOrd="0" presId="urn:microsoft.com/office/officeart/2008/layout/VerticalCurvedList"/>
    <dgm:cxn modelId="{BF6D0317-520B-4D4F-9C2F-FA1E5D06881D}" type="presParOf" srcId="{0835EDF2-75F8-44EC-B9D4-59D98B5E281D}" destId="{01DE035E-E0DC-43BE-B76F-1F2BBF0FC584}" srcOrd="3" destOrd="0" presId="urn:microsoft.com/office/officeart/2008/layout/VerticalCurvedList"/>
    <dgm:cxn modelId="{32709CC6-67A4-4392-878E-05139F18C1B4}" type="presParOf" srcId="{0835EDF2-75F8-44EC-B9D4-59D98B5E281D}" destId="{A0050E7A-A036-42AD-BFA8-E8A751E94EFE}" srcOrd="4" destOrd="0" presId="urn:microsoft.com/office/officeart/2008/layout/VerticalCurvedList"/>
    <dgm:cxn modelId="{B980F5D7-AC1D-450D-AE6B-D26ED8C72964}" type="presParOf" srcId="{A0050E7A-A036-42AD-BFA8-E8A751E94EFE}" destId="{0E563722-DD6A-48E8-9532-739F4A49D3F0}" srcOrd="0" destOrd="0" presId="urn:microsoft.com/office/officeart/2008/layout/VerticalCurvedList"/>
    <dgm:cxn modelId="{AB1E5289-7DEC-44D3-9772-0CDF309F0AA3}" type="presParOf" srcId="{0835EDF2-75F8-44EC-B9D4-59D98B5E281D}" destId="{BE56F276-C088-4FB7-9159-F0EAC6C01282}" srcOrd="5" destOrd="0" presId="urn:microsoft.com/office/officeart/2008/layout/VerticalCurvedList"/>
    <dgm:cxn modelId="{80D5BF9F-01EA-41C2-95E0-6CAA0F4866EA}" type="presParOf" srcId="{0835EDF2-75F8-44EC-B9D4-59D98B5E281D}" destId="{A5FB54A6-F124-4E74-8C55-CE21DF91C395}" srcOrd="6" destOrd="0" presId="urn:microsoft.com/office/officeart/2008/layout/VerticalCurvedList"/>
    <dgm:cxn modelId="{704835E7-FB5F-4488-BF58-118165FD47C6}" type="presParOf" srcId="{A5FB54A6-F124-4E74-8C55-CE21DF91C395}" destId="{CA946A9C-ED26-4BDA-93CE-A6E054C184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61D2D-D7A4-4558-89E9-A7D9ED01E31D}">
      <dsp:nvSpPr>
        <dsp:cNvPr id="0" name=""/>
        <dsp:cNvSpPr/>
      </dsp:nvSpPr>
      <dsp:spPr>
        <a:xfrm>
          <a:off x="-3690363" y="-566980"/>
          <a:ext cx="4398962" cy="4398962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solidFill>
          <a:srgbClr val="FF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5E918-D49F-4B62-B902-E6DAB33C248F}">
      <dsp:nvSpPr>
        <dsp:cNvPr id="0" name=""/>
        <dsp:cNvSpPr/>
      </dsp:nvSpPr>
      <dsp:spPr>
        <a:xfrm>
          <a:off x="455672" y="326500"/>
          <a:ext cx="5167597" cy="6530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319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latin typeface="Arial Nova" panose="020B0504020202020204" pitchFamily="34" charset="0"/>
            </a:rPr>
            <a:t>Minimal human </a:t>
          </a:r>
          <a:r>
            <a:rPr lang="it-IT" sz="1700" kern="1200" dirty="0" err="1">
              <a:latin typeface="Arial Nova" panose="020B0504020202020204" pitchFamily="34" charset="0"/>
            </a:rPr>
            <a:t>presence</a:t>
          </a:r>
          <a:r>
            <a:rPr lang="it-IT" sz="1700" kern="1200" dirty="0">
              <a:latin typeface="Arial Nova" panose="020B0504020202020204" pitchFamily="34" charset="0"/>
            </a:rPr>
            <a:t> </a:t>
          </a:r>
          <a:endParaRPr lang="en-GB" sz="1700" kern="1200" dirty="0">
            <a:latin typeface="Arial Nova" panose="020B0504020202020204" pitchFamily="34" charset="0"/>
          </a:endParaRPr>
        </a:p>
      </dsp:txBody>
      <dsp:txXfrm>
        <a:off x="487549" y="358377"/>
        <a:ext cx="5103843" cy="589246"/>
      </dsp:txXfrm>
    </dsp:sp>
    <dsp:sp modelId="{09D41592-B741-4AD8-A099-2084972EB556}">
      <dsp:nvSpPr>
        <dsp:cNvPr id="0" name=""/>
        <dsp:cNvSpPr/>
      </dsp:nvSpPr>
      <dsp:spPr>
        <a:xfrm>
          <a:off x="47546" y="244875"/>
          <a:ext cx="816250" cy="816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E035E-E0DC-43BE-B76F-1F2BBF0FC584}">
      <dsp:nvSpPr>
        <dsp:cNvPr id="0" name=""/>
        <dsp:cNvSpPr/>
      </dsp:nvSpPr>
      <dsp:spPr>
        <a:xfrm>
          <a:off x="693037" y="1306000"/>
          <a:ext cx="4930232" cy="6530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2799"/>
                <a:satOff val="-28446"/>
                <a:lumOff val="191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2799"/>
                <a:satOff val="-28446"/>
                <a:lumOff val="191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2799"/>
                <a:satOff val="-28446"/>
                <a:lumOff val="191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319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Simple and </a:t>
          </a:r>
          <a:r>
            <a:rPr lang="it-IT" sz="1700" kern="1200" dirty="0" err="1"/>
            <a:t>repetitive</a:t>
          </a:r>
          <a:r>
            <a:rPr lang="it-IT" sz="1700" kern="1200" dirty="0"/>
            <a:t> interactions</a:t>
          </a:r>
          <a:endParaRPr lang="en-GB" sz="1700" kern="1200" dirty="0"/>
        </a:p>
      </dsp:txBody>
      <dsp:txXfrm>
        <a:off x="724914" y="1337877"/>
        <a:ext cx="4866478" cy="589246"/>
      </dsp:txXfrm>
    </dsp:sp>
    <dsp:sp modelId="{0E563722-DD6A-48E8-9532-739F4A49D3F0}">
      <dsp:nvSpPr>
        <dsp:cNvPr id="0" name=""/>
        <dsp:cNvSpPr/>
      </dsp:nvSpPr>
      <dsp:spPr>
        <a:xfrm>
          <a:off x="284912" y="1224375"/>
          <a:ext cx="816250" cy="816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2799"/>
              <a:satOff val="-28446"/>
              <a:lumOff val="191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6F276-C088-4FB7-9159-F0EAC6C01282}">
      <dsp:nvSpPr>
        <dsp:cNvPr id="0" name=""/>
        <dsp:cNvSpPr/>
      </dsp:nvSpPr>
      <dsp:spPr>
        <a:xfrm>
          <a:off x="455672" y="2285501"/>
          <a:ext cx="5167597" cy="6530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319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Complex</a:t>
          </a:r>
          <a:r>
            <a:rPr lang="it-IT" sz="1700" kern="1200" dirty="0"/>
            <a:t> and </a:t>
          </a:r>
          <a:r>
            <a:rPr lang="it-IT" sz="1700" kern="1200" dirty="0" err="1"/>
            <a:t>expansive</a:t>
          </a:r>
          <a:r>
            <a:rPr lang="it-IT" sz="1700" kern="1200" dirty="0"/>
            <a:t> programming </a:t>
          </a:r>
          <a:r>
            <a:rPr lang="it-IT" sz="1700" kern="1200" dirty="0" err="1"/>
            <a:t>environments</a:t>
          </a:r>
          <a:endParaRPr lang="en-GB" sz="1700" kern="1200" dirty="0"/>
        </a:p>
      </dsp:txBody>
      <dsp:txXfrm>
        <a:off x="487549" y="2317378"/>
        <a:ext cx="5103843" cy="589246"/>
      </dsp:txXfrm>
    </dsp:sp>
    <dsp:sp modelId="{CA946A9C-ED26-4BDA-93CE-A6E054C184BC}">
      <dsp:nvSpPr>
        <dsp:cNvPr id="0" name=""/>
        <dsp:cNvSpPr/>
      </dsp:nvSpPr>
      <dsp:spPr>
        <a:xfrm>
          <a:off x="47546" y="2203876"/>
          <a:ext cx="816250" cy="816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E7ED-0BAB-4865-A10E-9BD0DEBCBC2F}" type="datetimeFigureOut">
              <a:rPr lang="en-GB" smtClean="0"/>
              <a:t>04/04/2024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FAF2-B700-4250-AA19-198B36DFF0D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HDI </a:t>
            </a:r>
            <a:r>
              <a:rPr lang="it-IT" dirty="0" err="1"/>
              <a:t>definition</a:t>
            </a:r>
            <a:r>
              <a:rPr lang="it-IT" dirty="0"/>
              <a:t> and </a:t>
            </a:r>
            <a:r>
              <a:rPr lang="it-IT" dirty="0" err="1"/>
              <a:t>purposes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- </a:t>
            </a:r>
            <a:r>
              <a:rPr lang="it-IT" dirty="0" err="1"/>
              <a:t>Modern</a:t>
            </a:r>
            <a:r>
              <a:rPr lang="it-IT" dirty="0"/>
              <a:t> Application are in </a:t>
            </a:r>
            <a:r>
              <a:rPr lang="it-IT" dirty="0" err="1"/>
              <a:t>contrast</a:t>
            </a:r>
            <a:r>
              <a:rPr lang="it-IT" dirty="0"/>
              <a:t> with HDI </a:t>
            </a:r>
            <a:r>
              <a:rPr lang="it-IT" dirty="0" err="1"/>
              <a:t>reasearch</a:t>
            </a: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43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5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22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Modular drone</a:t>
            </a:r>
          </a:p>
          <a:p>
            <a:r>
              <a:rPr lang="it-IT" dirty="0" err="1"/>
              <a:t>Nanodrone</a:t>
            </a:r>
            <a:r>
              <a:rPr lang="it-IT" dirty="0"/>
              <a:t> </a:t>
            </a:r>
            <a:r>
              <a:rPr lang="it-IT" dirty="0" err="1"/>
              <a:t>CrazyFlie</a:t>
            </a:r>
            <a:r>
              <a:rPr lang="it-IT" dirty="0"/>
              <a:t> 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9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7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98C9-EC95-7720-C285-80B6F5F9B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9D10-4D0C-2F95-7D0E-27D4E064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E9C-803C-E5F0-9A30-E2FD489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B7B4-0623-426B-8CBB-7B83AD30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F5275-2B42-E3DF-3861-134FBCEBA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AB37EF-7A50-44F2-B278-011F6F08DE0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C01E-5B45-B8FF-B9B4-54021B085755}"/>
              </a:ext>
            </a:extLst>
          </p:cNvPr>
          <p:cNvSpPr txBox="1"/>
          <p:nvPr userDrawn="1"/>
        </p:nvSpPr>
        <p:spPr>
          <a:xfrm>
            <a:off x="134817" y="6432170"/>
            <a:ext cx="390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dirty="0">
                <a:solidFill>
                  <a:schemeClr val="bg1"/>
                </a:solidFill>
                <a:latin typeface="HvDTrial Brandon Grotesque Med" panose="020B0603020203060202" pitchFamily="34" charset="0"/>
              </a:rPr>
              <a:t>POLITECNICO MILANO 1863</a:t>
            </a:r>
            <a:endParaRPr lang="en-GB" sz="1400" dirty="0">
              <a:solidFill>
                <a:schemeClr val="bg1"/>
              </a:solidFill>
              <a:latin typeface="HvDTrial Brandon Grotesque Med" panose="020B0603020203060202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3E7BFF-B712-9602-07BD-4B6432ED92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996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646A5-85A2-8756-E40D-2FCB8481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6801C-2717-7292-1B8C-9C37F7C0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969-9DB3-ED60-4441-3D5AFD3D4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7AB6-2228-AE74-871F-5374574DA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B37EF-7A50-44F2-B278-011F6F08DE0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E3AA4-0CA1-0ED3-4BE6-EF19BBE89CE5}"/>
              </a:ext>
            </a:extLst>
          </p:cNvPr>
          <p:cNvSpPr/>
          <p:nvPr userDrawn="1"/>
        </p:nvSpPr>
        <p:spPr>
          <a:xfrm>
            <a:off x="1" y="6264875"/>
            <a:ext cx="12191999" cy="593125"/>
          </a:xfrm>
          <a:prstGeom prst="rect">
            <a:avLst/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4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rone flying in the sky&#10;&#10;Description automatically generated">
            <a:extLst>
              <a:ext uri="{FF2B5EF4-FFF2-40B4-BE49-F238E27FC236}">
                <a16:creationId xmlns:a16="http://schemas.microsoft.com/office/drawing/2014/main" id="{7D839772-BAB6-4198-9D61-25654EB53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6" t="4941" b="55392"/>
          <a:stretch/>
        </p:blipFill>
        <p:spPr>
          <a:xfrm>
            <a:off x="3311611" y="434976"/>
            <a:ext cx="3268093" cy="2525328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14FD834-C510-764F-B41A-E6A816BEAED7}"/>
              </a:ext>
            </a:extLst>
          </p:cNvPr>
          <p:cNvSpPr/>
          <p:nvPr/>
        </p:nvSpPr>
        <p:spPr>
          <a:xfrm rot="10800000">
            <a:off x="6344264" y="0"/>
            <a:ext cx="1366684" cy="2487562"/>
          </a:xfrm>
          <a:prstGeom prst="triangle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102000"/>
                  <a:alpha val="97000"/>
                </a:schemeClr>
              </a:gs>
              <a:gs pos="5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46D5C-7F0E-B1E3-63FE-77500626CCC3}"/>
              </a:ext>
            </a:extLst>
          </p:cNvPr>
          <p:cNvGrpSpPr/>
          <p:nvPr/>
        </p:nvGrpSpPr>
        <p:grpSpPr>
          <a:xfrm>
            <a:off x="5097699" y="-3"/>
            <a:ext cx="7094299" cy="6860750"/>
            <a:chOff x="5097699" y="-3"/>
            <a:chExt cx="7094299" cy="6860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2977D3-0739-A572-00F7-EF95C595B7C2}"/>
                </a:ext>
              </a:extLst>
            </p:cNvPr>
            <p:cNvGrpSpPr/>
            <p:nvPr/>
          </p:nvGrpSpPr>
          <p:grpSpPr>
            <a:xfrm>
              <a:off x="5097699" y="-3"/>
              <a:ext cx="7094299" cy="6860750"/>
              <a:chOff x="5097699" y="-3"/>
              <a:chExt cx="7094299" cy="6860750"/>
            </a:xfrm>
          </p:grpSpPr>
          <p:sp>
            <p:nvSpPr>
              <p:cNvPr id="23" name="Flowchart: Manual Input 12">
                <a:extLst>
                  <a:ext uri="{FF2B5EF4-FFF2-40B4-BE49-F238E27FC236}">
                    <a16:creationId xmlns:a16="http://schemas.microsoft.com/office/drawing/2014/main" id="{9193E918-E723-5EED-8B0F-73DB1DB679E1}"/>
                  </a:ext>
                </a:extLst>
              </p:cNvPr>
              <p:cNvSpPr/>
              <p:nvPr/>
            </p:nvSpPr>
            <p:spPr>
              <a:xfrm rot="16200000">
                <a:off x="5157938" y="-60242"/>
                <a:ext cx="6860749" cy="698122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526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5269 h 10000"/>
                  <a:gd name="connsiteX0" fmla="*/ 0 w 10000"/>
                  <a:gd name="connsiteY0" fmla="*/ 0 h 12681"/>
                  <a:gd name="connsiteX1" fmla="*/ 10000 w 10000"/>
                  <a:gd name="connsiteY1" fmla="*/ 2681 h 12681"/>
                  <a:gd name="connsiteX2" fmla="*/ 10000 w 10000"/>
                  <a:gd name="connsiteY2" fmla="*/ 12681 h 12681"/>
                  <a:gd name="connsiteX3" fmla="*/ 0 w 10000"/>
                  <a:gd name="connsiteY3" fmla="*/ 12681 h 12681"/>
                  <a:gd name="connsiteX4" fmla="*/ 0 w 10000"/>
                  <a:gd name="connsiteY4" fmla="*/ 0 h 12681"/>
                  <a:gd name="connsiteX0" fmla="*/ 0 w 10000"/>
                  <a:gd name="connsiteY0" fmla="*/ 0 h 14831"/>
                  <a:gd name="connsiteX1" fmla="*/ 10000 w 10000"/>
                  <a:gd name="connsiteY1" fmla="*/ 4831 h 14831"/>
                  <a:gd name="connsiteX2" fmla="*/ 10000 w 10000"/>
                  <a:gd name="connsiteY2" fmla="*/ 14831 h 14831"/>
                  <a:gd name="connsiteX3" fmla="*/ 0 w 10000"/>
                  <a:gd name="connsiteY3" fmla="*/ 14831 h 14831"/>
                  <a:gd name="connsiteX4" fmla="*/ 0 w 10000"/>
                  <a:gd name="connsiteY4" fmla="*/ 0 h 14831"/>
                  <a:gd name="connsiteX0" fmla="*/ 43 w 10000"/>
                  <a:gd name="connsiteY0" fmla="*/ 0 h 14082"/>
                  <a:gd name="connsiteX1" fmla="*/ 10000 w 10000"/>
                  <a:gd name="connsiteY1" fmla="*/ 4082 h 14082"/>
                  <a:gd name="connsiteX2" fmla="*/ 10000 w 10000"/>
                  <a:gd name="connsiteY2" fmla="*/ 14082 h 14082"/>
                  <a:gd name="connsiteX3" fmla="*/ 0 w 10000"/>
                  <a:gd name="connsiteY3" fmla="*/ 14082 h 14082"/>
                  <a:gd name="connsiteX4" fmla="*/ 43 w 10000"/>
                  <a:gd name="connsiteY4" fmla="*/ 0 h 14082"/>
                  <a:gd name="connsiteX0" fmla="*/ 4 w 10004"/>
                  <a:gd name="connsiteY0" fmla="*/ 0 h 14003"/>
                  <a:gd name="connsiteX1" fmla="*/ 10004 w 10004"/>
                  <a:gd name="connsiteY1" fmla="*/ 4003 h 14003"/>
                  <a:gd name="connsiteX2" fmla="*/ 10004 w 10004"/>
                  <a:gd name="connsiteY2" fmla="*/ 14003 h 14003"/>
                  <a:gd name="connsiteX3" fmla="*/ 4 w 10004"/>
                  <a:gd name="connsiteY3" fmla="*/ 14003 h 14003"/>
                  <a:gd name="connsiteX4" fmla="*/ 4 w 10004"/>
                  <a:gd name="connsiteY4" fmla="*/ 0 h 1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4" h="14003">
                    <a:moveTo>
                      <a:pt x="4" y="0"/>
                    </a:moveTo>
                    <a:lnTo>
                      <a:pt x="10004" y="4003"/>
                    </a:lnTo>
                    <a:lnTo>
                      <a:pt x="10004" y="14003"/>
                    </a:lnTo>
                    <a:lnTo>
                      <a:pt x="4" y="14003"/>
                    </a:lnTo>
                    <a:cubicBezTo>
                      <a:pt x="18" y="9309"/>
                      <a:pt x="-10" y="4694"/>
                      <a:pt x="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Flowchart: Manual Input 12">
                <a:extLst>
                  <a:ext uri="{FF2B5EF4-FFF2-40B4-BE49-F238E27FC236}">
                    <a16:creationId xmlns:a16="http://schemas.microsoft.com/office/drawing/2014/main" id="{C36B6561-9525-36D7-165A-62773AB7AEBA}"/>
                  </a:ext>
                </a:extLst>
              </p:cNvPr>
              <p:cNvSpPr/>
              <p:nvPr/>
            </p:nvSpPr>
            <p:spPr>
              <a:xfrm rot="16200000">
                <a:off x="5271012" y="-60240"/>
                <a:ext cx="6860746" cy="698122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526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5269 h 10000"/>
                  <a:gd name="connsiteX0" fmla="*/ 0 w 10000"/>
                  <a:gd name="connsiteY0" fmla="*/ 0 h 12681"/>
                  <a:gd name="connsiteX1" fmla="*/ 10000 w 10000"/>
                  <a:gd name="connsiteY1" fmla="*/ 2681 h 12681"/>
                  <a:gd name="connsiteX2" fmla="*/ 10000 w 10000"/>
                  <a:gd name="connsiteY2" fmla="*/ 12681 h 12681"/>
                  <a:gd name="connsiteX3" fmla="*/ 0 w 10000"/>
                  <a:gd name="connsiteY3" fmla="*/ 12681 h 12681"/>
                  <a:gd name="connsiteX4" fmla="*/ 0 w 10000"/>
                  <a:gd name="connsiteY4" fmla="*/ 0 h 12681"/>
                  <a:gd name="connsiteX0" fmla="*/ 0 w 10000"/>
                  <a:gd name="connsiteY0" fmla="*/ 0 h 14831"/>
                  <a:gd name="connsiteX1" fmla="*/ 10000 w 10000"/>
                  <a:gd name="connsiteY1" fmla="*/ 4831 h 14831"/>
                  <a:gd name="connsiteX2" fmla="*/ 10000 w 10000"/>
                  <a:gd name="connsiteY2" fmla="*/ 14831 h 14831"/>
                  <a:gd name="connsiteX3" fmla="*/ 0 w 10000"/>
                  <a:gd name="connsiteY3" fmla="*/ 14831 h 14831"/>
                  <a:gd name="connsiteX4" fmla="*/ 0 w 10000"/>
                  <a:gd name="connsiteY4" fmla="*/ 0 h 14831"/>
                  <a:gd name="connsiteX0" fmla="*/ 43 w 10000"/>
                  <a:gd name="connsiteY0" fmla="*/ 0 h 14082"/>
                  <a:gd name="connsiteX1" fmla="*/ 10000 w 10000"/>
                  <a:gd name="connsiteY1" fmla="*/ 4082 h 14082"/>
                  <a:gd name="connsiteX2" fmla="*/ 10000 w 10000"/>
                  <a:gd name="connsiteY2" fmla="*/ 14082 h 14082"/>
                  <a:gd name="connsiteX3" fmla="*/ 0 w 10000"/>
                  <a:gd name="connsiteY3" fmla="*/ 14082 h 14082"/>
                  <a:gd name="connsiteX4" fmla="*/ 43 w 10000"/>
                  <a:gd name="connsiteY4" fmla="*/ 0 h 14082"/>
                  <a:gd name="connsiteX0" fmla="*/ 4 w 10004"/>
                  <a:gd name="connsiteY0" fmla="*/ 0 h 14003"/>
                  <a:gd name="connsiteX1" fmla="*/ 10004 w 10004"/>
                  <a:gd name="connsiteY1" fmla="*/ 4003 h 14003"/>
                  <a:gd name="connsiteX2" fmla="*/ 10004 w 10004"/>
                  <a:gd name="connsiteY2" fmla="*/ 14003 h 14003"/>
                  <a:gd name="connsiteX3" fmla="*/ 4 w 10004"/>
                  <a:gd name="connsiteY3" fmla="*/ 14003 h 14003"/>
                  <a:gd name="connsiteX4" fmla="*/ 4 w 10004"/>
                  <a:gd name="connsiteY4" fmla="*/ 0 h 1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4" h="14003">
                    <a:moveTo>
                      <a:pt x="4" y="0"/>
                    </a:moveTo>
                    <a:lnTo>
                      <a:pt x="10004" y="4003"/>
                    </a:lnTo>
                    <a:lnTo>
                      <a:pt x="10004" y="14003"/>
                    </a:lnTo>
                    <a:lnTo>
                      <a:pt x="4" y="14003"/>
                    </a:lnTo>
                    <a:cubicBezTo>
                      <a:pt x="18" y="9309"/>
                      <a:pt x="-10" y="4694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79FBB">
                      <a:lumMod val="71000"/>
                      <a:lumOff val="29000"/>
                    </a:srgbClr>
                  </a:gs>
                  <a:gs pos="100000">
                    <a:srgbClr val="779FBB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2" name="Picture 41" descr="A black text on a black background&#10;&#10;Description automatically generated">
              <a:extLst>
                <a:ext uri="{FF2B5EF4-FFF2-40B4-BE49-F238E27FC236}">
                  <a16:creationId xmlns:a16="http://schemas.microsoft.com/office/drawing/2014/main" id="{A7378A83-E460-9306-DDB4-78EAE637E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151" y="239952"/>
              <a:ext cx="4655900" cy="14585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667339-97ED-B1C4-E265-3EC701D85AA9}"/>
                </a:ext>
              </a:extLst>
            </p:cNvPr>
            <p:cNvSpPr txBox="1"/>
            <p:nvPr/>
          </p:nvSpPr>
          <p:spPr>
            <a:xfrm>
              <a:off x="8588312" y="1514589"/>
              <a:ext cx="3072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SCUOLA DI INGEGNERIA INDUSTRIALE E DELL’ INFORMAZIONE</a:t>
              </a:r>
              <a:endParaRPr lang="en-GB" sz="1200" b="1" dirty="0">
                <a:solidFill>
                  <a:srgbClr val="3A495E"/>
                </a:solidFill>
                <a:latin typeface="Brandon Grotesque Light" panose="020B0303020203060202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D262-A8AD-17E5-60EB-F0DEE2E56CEA}"/>
                </a:ext>
              </a:extLst>
            </p:cNvPr>
            <p:cNvSpPr txBox="1"/>
            <p:nvPr/>
          </p:nvSpPr>
          <p:spPr>
            <a:xfrm>
              <a:off x="7118874" y="2311652"/>
              <a:ext cx="4137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TESI DI LAUREA MAGISTRALE IN COMPUTER SCIENCE ENGINEERING </a:t>
              </a:r>
              <a:endParaRPr lang="en-GB" sz="1600" b="1" dirty="0">
                <a:solidFill>
                  <a:srgbClr val="3A495E"/>
                </a:solidFill>
                <a:latin typeface="Brandon Grotesque Light" panose="020B0303020203060202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1F1D251-D409-B898-FA62-B74EB1127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70"/>
          <a:stretch/>
        </p:blipFill>
        <p:spPr>
          <a:xfrm>
            <a:off x="732" y="192267"/>
            <a:ext cx="4387450" cy="60742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17E299-A5EF-AC2D-7AF9-7A4B86D87931}"/>
              </a:ext>
            </a:extLst>
          </p:cNvPr>
          <p:cNvSpPr txBox="1"/>
          <p:nvPr/>
        </p:nvSpPr>
        <p:spPr>
          <a:xfrm>
            <a:off x="8779881" y="5628174"/>
            <a:ext cx="32888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>
                <a:solidFill>
                  <a:srgbClr val="3A495E"/>
                </a:solidFill>
                <a:latin typeface="Arial Nova" panose="020B0504020202020204" pitchFamily="34" charset="0"/>
              </a:rPr>
              <a:t>Author: Matteo Plona</a:t>
            </a:r>
          </a:p>
          <a:p>
            <a:pPr algn="r"/>
            <a:r>
              <a:rPr lang="en-GB" sz="1600" dirty="0">
                <a:solidFill>
                  <a:srgbClr val="3A495E"/>
                </a:solidFill>
                <a:latin typeface="Arial Nova" panose="020B0504020202020204" pitchFamily="34" charset="0"/>
              </a:rPr>
              <a:t>Student ID: 952967 </a:t>
            </a:r>
          </a:p>
          <a:p>
            <a:pPr algn="r"/>
            <a:r>
              <a:rPr lang="en-GB" sz="1600" dirty="0">
                <a:solidFill>
                  <a:srgbClr val="3A495E"/>
                </a:solidFill>
                <a:latin typeface="Arial Nova" panose="020B0504020202020204" pitchFamily="34" charset="0"/>
              </a:rPr>
              <a:t>Advisor: Prof. Luca Mottola Academic Year: 2022-23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65C85-B9AE-D954-4A94-EE37B105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480" y="3429000"/>
            <a:ext cx="6858000" cy="1730478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  <a:t>Programming Environment for </a:t>
            </a:r>
            <a:b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</a:br>
            <a: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  <a:t>Human-Drone Interaction: </a:t>
            </a:r>
            <a:b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</a:br>
            <a:r>
              <a:rPr lang="it-IT" sz="3200" b="1" dirty="0">
                <a:solidFill>
                  <a:srgbClr val="3A495E"/>
                </a:solidFill>
                <a:latin typeface="Arial Nova" panose="020B0504020202020204" pitchFamily="34" charset="0"/>
              </a:rPr>
              <a:t>EasyFly</a:t>
            </a:r>
            <a:endParaRPr lang="en-GB" sz="3200" b="1" dirty="0">
              <a:solidFill>
                <a:srgbClr val="3A495E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77556E-17 L 0.76159 -0.4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-2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60144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6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63503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31367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8151 -0.4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21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4194 0.0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3DB6-6342-10DA-8115-3EECC3D5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</a:t>
            </a:r>
            <a:r>
              <a:rPr lang="en-GB" dirty="0" err="1"/>
              <a:t>oordination</a:t>
            </a:r>
            <a:r>
              <a:rPr lang="en-GB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D7F9-882A-56F2-7638-FE8737CD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850" cy="397573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Coordination Framework is a software component hosted on the ground station.</a:t>
            </a:r>
          </a:p>
          <a:p>
            <a:r>
              <a:rPr lang="en-GB" sz="2400" dirty="0"/>
              <a:t>It is a centralized entity that synchronize different parts of the same application.</a:t>
            </a:r>
          </a:p>
          <a:p>
            <a:r>
              <a:rPr lang="en-GB" sz="2400" dirty="0"/>
              <a:t>It is designed as an event-based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A225D-8D13-D073-C8DC-0C1DDDE23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 descr="A diagram of a framework&#10;&#10;Description automatically generated">
            <a:extLst>
              <a:ext uri="{FF2B5EF4-FFF2-40B4-BE49-F238E27FC236}">
                <a16:creationId xmlns:a16="http://schemas.microsoft.com/office/drawing/2014/main" id="{DC975418-E9F8-5B37-6993-FD827A788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50" y="2333360"/>
            <a:ext cx="5768811" cy="26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3557B6C-86C6-2BB9-9EF5-63B0F98A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r="237"/>
          <a:stretch>
            <a:fillRect/>
          </a:stretch>
        </p:blipFill>
        <p:spPr>
          <a:xfrm>
            <a:off x="5307299" y="4274872"/>
            <a:ext cx="1828887" cy="1823063"/>
          </a:xfrm>
          <a:custGeom>
            <a:avLst/>
            <a:gdLst>
              <a:gd name="connsiteX0" fmla="*/ 912274 w 1828887"/>
              <a:gd name="connsiteY0" fmla="*/ 0 h 1823063"/>
              <a:gd name="connsiteX1" fmla="*/ 1828887 w 1828887"/>
              <a:gd name="connsiteY1" fmla="*/ 916613 h 1823063"/>
              <a:gd name="connsiteX2" fmla="*/ 1097004 w 1828887"/>
              <a:gd name="connsiteY2" fmla="*/ 1814604 h 1823063"/>
              <a:gd name="connsiteX3" fmla="*/ 1041576 w 1828887"/>
              <a:gd name="connsiteY3" fmla="*/ 1823063 h 1823063"/>
              <a:gd name="connsiteX4" fmla="*/ 782973 w 1828887"/>
              <a:gd name="connsiteY4" fmla="*/ 1823063 h 1823063"/>
              <a:gd name="connsiteX5" fmla="*/ 727545 w 1828887"/>
              <a:gd name="connsiteY5" fmla="*/ 1814604 h 1823063"/>
              <a:gd name="connsiteX6" fmla="*/ 394 w 1828887"/>
              <a:gd name="connsiteY6" fmla="*/ 1010332 h 1823063"/>
              <a:gd name="connsiteX7" fmla="*/ 0 w 1828887"/>
              <a:gd name="connsiteY7" fmla="*/ 1002541 h 1823063"/>
              <a:gd name="connsiteX8" fmla="*/ 0 w 1828887"/>
              <a:gd name="connsiteY8" fmla="*/ 830685 h 1823063"/>
              <a:gd name="connsiteX9" fmla="*/ 394 w 1828887"/>
              <a:gd name="connsiteY9" fmla="*/ 822895 h 1823063"/>
              <a:gd name="connsiteX10" fmla="*/ 912274 w 1828887"/>
              <a:gd name="connsiteY10" fmla="*/ 0 h 182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87" h="1823063">
                <a:moveTo>
                  <a:pt x="912274" y="0"/>
                </a:moveTo>
                <a:cubicBezTo>
                  <a:pt x="1418505" y="0"/>
                  <a:pt x="1828887" y="410382"/>
                  <a:pt x="1828887" y="916613"/>
                </a:cubicBezTo>
                <a:cubicBezTo>
                  <a:pt x="1828887" y="1359565"/>
                  <a:pt x="1514689" y="1729133"/>
                  <a:pt x="1097004" y="1814604"/>
                </a:cubicBezTo>
                <a:lnTo>
                  <a:pt x="1041576" y="1823063"/>
                </a:lnTo>
                <a:lnTo>
                  <a:pt x="782973" y="1823063"/>
                </a:lnTo>
                <a:lnTo>
                  <a:pt x="727545" y="1814604"/>
                </a:lnTo>
                <a:cubicBezTo>
                  <a:pt x="339695" y="1735238"/>
                  <a:pt x="41075" y="1410911"/>
                  <a:pt x="394" y="1010332"/>
                </a:cubicBezTo>
                <a:lnTo>
                  <a:pt x="0" y="1002541"/>
                </a:lnTo>
                <a:lnTo>
                  <a:pt x="0" y="830685"/>
                </a:lnTo>
                <a:lnTo>
                  <a:pt x="394" y="822895"/>
                </a:lnTo>
                <a:cubicBezTo>
                  <a:pt x="47333" y="360688"/>
                  <a:pt x="437683" y="0"/>
                  <a:pt x="912274" y="0"/>
                </a:cubicBezTo>
                <a:close/>
              </a:path>
            </a:pathLst>
          </a:cu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5A5D23-E7A9-B56A-7634-1FB8927C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/>
          <a:stretch>
            <a:fillRect/>
          </a:stretch>
        </p:blipFill>
        <p:spPr>
          <a:xfrm>
            <a:off x="10082177" y="4254553"/>
            <a:ext cx="1825837" cy="1833224"/>
          </a:xfrm>
          <a:custGeom>
            <a:avLst/>
            <a:gdLst>
              <a:gd name="connsiteX0" fmla="*/ 916613 w 1825837"/>
              <a:gd name="connsiteY0" fmla="*/ 0 h 1833224"/>
              <a:gd name="connsiteX1" fmla="*/ 1814604 w 1825837"/>
              <a:gd name="connsiteY1" fmla="*/ 731884 h 1833224"/>
              <a:gd name="connsiteX2" fmla="*/ 1825837 w 1825837"/>
              <a:gd name="connsiteY2" fmla="*/ 805488 h 1833224"/>
              <a:gd name="connsiteX3" fmla="*/ 1825837 w 1825837"/>
              <a:gd name="connsiteY3" fmla="*/ 1027738 h 1833224"/>
              <a:gd name="connsiteX4" fmla="*/ 1814604 w 1825837"/>
              <a:gd name="connsiteY4" fmla="*/ 1101343 h 1833224"/>
              <a:gd name="connsiteX5" fmla="*/ 1010331 w 1825837"/>
              <a:gd name="connsiteY5" fmla="*/ 1828494 h 1833224"/>
              <a:gd name="connsiteX6" fmla="*/ 916652 w 1825837"/>
              <a:gd name="connsiteY6" fmla="*/ 1833224 h 1833224"/>
              <a:gd name="connsiteX7" fmla="*/ 916574 w 1825837"/>
              <a:gd name="connsiteY7" fmla="*/ 1833224 h 1833224"/>
              <a:gd name="connsiteX8" fmla="*/ 822895 w 1825837"/>
              <a:gd name="connsiteY8" fmla="*/ 1828494 h 1833224"/>
              <a:gd name="connsiteX9" fmla="*/ 0 w 1825837"/>
              <a:gd name="connsiteY9" fmla="*/ 916613 h 1833224"/>
              <a:gd name="connsiteX10" fmla="*/ 916613 w 1825837"/>
              <a:gd name="connsiteY10" fmla="*/ 0 h 183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37" h="1833224">
                <a:moveTo>
                  <a:pt x="916613" y="0"/>
                </a:moveTo>
                <a:cubicBezTo>
                  <a:pt x="1359565" y="0"/>
                  <a:pt x="1729133" y="314199"/>
                  <a:pt x="1814604" y="731884"/>
                </a:cubicBezTo>
                <a:lnTo>
                  <a:pt x="1825837" y="805488"/>
                </a:lnTo>
                <a:lnTo>
                  <a:pt x="1825837" y="1027738"/>
                </a:lnTo>
                <a:lnTo>
                  <a:pt x="1814604" y="1101343"/>
                </a:lnTo>
                <a:cubicBezTo>
                  <a:pt x="1735238" y="1489193"/>
                  <a:pt x="1410911" y="1787813"/>
                  <a:pt x="1010331" y="1828494"/>
                </a:cubicBezTo>
                <a:lnTo>
                  <a:pt x="916652" y="1833224"/>
                </a:lnTo>
                <a:lnTo>
                  <a:pt x="916574" y="1833224"/>
                </a:lnTo>
                <a:lnTo>
                  <a:pt x="822895" y="1828494"/>
                </a:lnTo>
                <a:cubicBezTo>
                  <a:pt x="360687" y="1781554"/>
                  <a:pt x="0" y="1391205"/>
                  <a:pt x="0" y="916613"/>
                </a:cubicBezTo>
                <a:cubicBezTo>
                  <a:pt x="0" y="410382"/>
                  <a:pt x="410382" y="0"/>
                  <a:pt x="91661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E718E-349E-74A4-8FF3-BDD661A6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ECF </a:t>
            </a:r>
            <a:r>
              <a:rPr lang="it-IT" dirty="0" err="1"/>
              <a:t>Modules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B872-6E2A-96FE-20DA-7EE29D5B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ECF Modules are the software components hosted on the ground station.</a:t>
            </a:r>
          </a:p>
          <a:p>
            <a:r>
              <a:rPr lang="en-GB" sz="2400" dirty="0"/>
              <a:t>An encapsulated set of functionality, that operates on a specific feature of the programming environment.</a:t>
            </a:r>
          </a:p>
          <a:p>
            <a:r>
              <a:rPr lang="en-GB" sz="2400" dirty="0"/>
              <a:t>They automatize most of operation for deck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21004-2969-7596-DAD5-1C0DE7363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8" name="Picture 27" descr="A black circuit board with yellow lights&#10;&#10;Description automatically generated">
            <a:extLst>
              <a:ext uri="{FF2B5EF4-FFF2-40B4-BE49-F238E27FC236}">
                <a16:creationId xmlns:a16="http://schemas.microsoft.com/office/drawing/2014/main" id="{77C473E1-359B-D68F-F0CF-72A366378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058" y="4254554"/>
            <a:ext cx="1833225" cy="1833225"/>
          </a:xfrm>
          <a:custGeom>
            <a:avLst/>
            <a:gdLst>
              <a:gd name="connsiteX0" fmla="*/ 916612 w 1833225"/>
              <a:gd name="connsiteY0" fmla="*/ 0 h 1833225"/>
              <a:gd name="connsiteX1" fmla="*/ 1833225 w 1833225"/>
              <a:gd name="connsiteY1" fmla="*/ 916613 h 1833225"/>
              <a:gd name="connsiteX2" fmla="*/ 1010330 w 1833225"/>
              <a:gd name="connsiteY2" fmla="*/ 1828494 h 1833225"/>
              <a:gd name="connsiteX3" fmla="*/ 916632 w 1833225"/>
              <a:gd name="connsiteY3" fmla="*/ 1833225 h 1833225"/>
              <a:gd name="connsiteX4" fmla="*/ 916592 w 1833225"/>
              <a:gd name="connsiteY4" fmla="*/ 1833225 h 1833225"/>
              <a:gd name="connsiteX5" fmla="*/ 822894 w 1833225"/>
              <a:gd name="connsiteY5" fmla="*/ 1828494 h 1833225"/>
              <a:gd name="connsiteX6" fmla="*/ 4731 w 1833225"/>
              <a:gd name="connsiteY6" fmla="*/ 1010332 h 1833225"/>
              <a:gd name="connsiteX7" fmla="*/ 0 w 1833225"/>
              <a:gd name="connsiteY7" fmla="*/ 916633 h 1833225"/>
              <a:gd name="connsiteX8" fmla="*/ 0 w 1833225"/>
              <a:gd name="connsiteY8" fmla="*/ 916593 h 1833225"/>
              <a:gd name="connsiteX9" fmla="*/ 4731 w 1833225"/>
              <a:gd name="connsiteY9" fmla="*/ 822895 h 1833225"/>
              <a:gd name="connsiteX10" fmla="*/ 916612 w 1833225"/>
              <a:gd name="connsiteY10" fmla="*/ 0 h 18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3225" h="1833225">
                <a:moveTo>
                  <a:pt x="916612" y="0"/>
                </a:moveTo>
                <a:cubicBezTo>
                  <a:pt x="1422843" y="0"/>
                  <a:pt x="1833225" y="410382"/>
                  <a:pt x="1833225" y="916613"/>
                </a:cubicBezTo>
                <a:cubicBezTo>
                  <a:pt x="1833225" y="1391205"/>
                  <a:pt x="1472538" y="1781554"/>
                  <a:pt x="1010330" y="1828494"/>
                </a:cubicBezTo>
                <a:lnTo>
                  <a:pt x="916632" y="1833225"/>
                </a:lnTo>
                <a:lnTo>
                  <a:pt x="916592" y="1833225"/>
                </a:lnTo>
                <a:lnTo>
                  <a:pt x="822894" y="1828494"/>
                </a:lnTo>
                <a:cubicBezTo>
                  <a:pt x="391500" y="1784683"/>
                  <a:pt x="48542" y="1441725"/>
                  <a:pt x="4731" y="1010332"/>
                </a:cubicBezTo>
                <a:lnTo>
                  <a:pt x="0" y="916633"/>
                </a:lnTo>
                <a:lnTo>
                  <a:pt x="0" y="916593"/>
                </a:lnTo>
                <a:lnTo>
                  <a:pt x="4731" y="822895"/>
                </a:lnTo>
                <a:cubicBezTo>
                  <a:pt x="51671" y="360688"/>
                  <a:pt x="442020" y="0"/>
                  <a:pt x="916612" y="0"/>
                </a:cubicBezTo>
                <a:close/>
              </a:path>
            </a:pathLst>
          </a:custGeom>
        </p:spPr>
      </p:pic>
      <p:pic>
        <p:nvPicPr>
          <p:cNvPr id="29" name="Picture 28" descr="A black circuit board with a small square black and white square with a small square black and yellow square and a small square black square with a small square black square with a small square and a small&#10;&#10;Description automatically generated">
            <a:extLst>
              <a:ext uri="{FF2B5EF4-FFF2-40B4-BE49-F238E27FC236}">
                <a16:creationId xmlns:a16="http://schemas.microsoft.com/office/drawing/2014/main" id="{1D7606CA-F582-89A6-AA42-C1E017A40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"/>
          <a:stretch>
            <a:fillRect/>
          </a:stretch>
        </p:blipFill>
        <p:spPr>
          <a:xfrm>
            <a:off x="2908496" y="4254554"/>
            <a:ext cx="1824269" cy="1833225"/>
          </a:xfrm>
          <a:custGeom>
            <a:avLst/>
            <a:gdLst>
              <a:gd name="connsiteX0" fmla="*/ 907656 w 1824269"/>
              <a:gd name="connsiteY0" fmla="*/ 0 h 1833225"/>
              <a:gd name="connsiteX1" fmla="*/ 1824269 w 1824269"/>
              <a:gd name="connsiteY1" fmla="*/ 916613 h 1833225"/>
              <a:gd name="connsiteX2" fmla="*/ 1001374 w 1824269"/>
              <a:gd name="connsiteY2" fmla="*/ 1828494 h 1833225"/>
              <a:gd name="connsiteX3" fmla="*/ 907676 w 1824269"/>
              <a:gd name="connsiteY3" fmla="*/ 1833225 h 1833225"/>
              <a:gd name="connsiteX4" fmla="*/ 907636 w 1824269"/>
              <a:gd name="connsiteY4" fmla="*/ 1833225 h 1833225"/>
              <a:gd name="connsiteX5" fmla="*/ 813938 w 1824269"/>
              <a:gd name="connsiteY5" fmla="*/ 1828494 h 1833225"/>
              <a:gd name="connsiteX6" fmla="*/ 9665 w 1824269"/>
              <a:gd name="connsiteY6" fmla="*/ 1101343 h 1833225"/>
              <a:gd name="connsiteX7" fmla="*/ 0 w 1824269"/>
              <a:gd name="connsiteY7" fmla="*/ 1038013 h 1833225"/>
              <a:gd name="connsiteX8" fmla="*/ 0 w 1824269"/>
              <a:gd name="connsiteY8" fmla="*/ 795214 h 1833225"/>
              <a:gd name="connsiteX9" fmla="*/ 9665 w 1824269"/>
              <a:gd name="connsiteY9" fmla="*/ 731884 h 1833225"/>
              <a:gd name="connsiteX10" fmla="*/ 907656 w 1824269"/>
              <a:gd name="connsiteY10" fmla="*/ 0 h 18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269" h="1833225">
                <a:moveTo>
                  <a:pt x="907656" y="0"/>
                </a:moveTo>
                <a:cubicBezTo>
                  <a:pt x="1413887" y="0"/>
                  <a:pt x="1824269" y="410382"/>
                  <a:pt x="1824269" y="916613"/>
                </a:cubicBezTo>
                <a:cubicBezTo>
                  <a:pt x="1824269" y="1391205"/>
                  <a:pt x="1463582" y="1781554"/>
                  <a:pt x="1001374" y="1828494"/>
                </a:cubicBezTo>
                <a:lnTo>
                  <a:pt x="907676" y="1833225"/>
                </a:lnTo>
                <a:lnTo>
                  <a:pt x="907636" y="1833225"/>
                </a:lnTo>
                <a:lnTo>
                  <a:pt x="813938" y="1828494"/>
                </a:lnTo>
                <a:cubicBezTo>
                  <a:pt x="413358" y="1787813"/>
                  <a:pt x="89031" y="1489193"/>
                  <a:pt x="9665" y="1101343"/>
                </a:cubicBezTo>
                <a:lnTo>
                  <a:pt x="0" y="1038013"/>
                </a:lnTo>
                <a:lnTo>
                  <a:pt x="0" y="795214"/>
                </a:lnTo>
                <a:lnTo>
                  <a:pt x="9665" y="731884"/>
                </a:lnTo>
                <a:cubicBezTo>
                  <a:pt x="95136" y="314199"/>
                  <a:pt x="464704" y="0"/>
                  <a:pt x="907656" y="0"/>
                </a:cubicBezTo>
                <a:close/>
              </a:path>
            </a:pathLst>
          </a:custGeom>
        </p:spPr>
      </p:pic>
      <p:pic>
        <p:nvPicPr>
          <p:cNvPr id="42" name="Picture 41" descr="A black circuit board with many small lights&#10;&#10;Description automatically generated with medium confidence">
            <a:extLst>
              <a:ext uri="{FF2B5EF4-FFF2-40B4-BE49-F238E27FC236}">
                <a16:creationId xmlns:a16="http://schemas.microsoft.com/office/drawing/2014/main" id="{9C1ADA41-5DD3-5FE1-A661-463EEB701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" r="130"/>
          <a:stretch>
            <a:fillRect/>
          </a:stretch>
        </p:blipFill>
        <p:spPr>
          <a:xfrm>
            <a:off x="7721910" y="4239641"/>
            <a:ext cx="1830850" cy="1827817"/>
          </a:xfrm>
          <a:custGeom>
            <a:avLst/>
            <a:gdLst>
              <a:gd name="connsiteX0" fmla="*/ 914237 w 1830850"/>
              <a:gd name="connsiteY0" fmla="*/ 0 h 1827817"/>
              <a:gd name="connsiteX1" fmla="*/ 1830850 w 1830850"/>
              <a:gd name="connsiteY1" fmla="*/ 916613 h 1827817"/>
              <a:gd name="connsiteX2" fmla="*/ 1098966 w 1830850"/>
              <a:gd name="connsiteY2" fmla="*/ 1814604 h 1827817"/>
              <a:gd name="connsiteX3" fmla="*/ 1012389 w 1830850"/>
              <a:gd name="connsiteY3" fmla="*/ 1827817 h 1827817"/>
              <a:gd name="connsiteX4" fmla="*/ 816085 w 1830850"/>
              <a:gd name="connsiteY4" fmla="*/ 1827817 h 1827817"/>
              <a:gd name="connsiteX5" fmla="*/ 729508 w 1830850"/>
              <a:gd name="connsiteY5" fmla="*/ 1814604 h 1827817"/>
              <a:gd name="connsiteX6" fmla="*/ 2357 w 1830850"/>
              <a:gd name="connsiteY6" fmla="*/ 1010332 h 1827817"/>
              <a:gd name="connsiteX7" fmla="*/ 0 w 1830850"/>
              <a:gd name="connsiteY7" fmla="*/ 963667 h 1827817"/>
              <a:gd name="connsiteX8" fmla="*/ 0 w 1830850"/>
              <a:gd name="connsiteY8" fmla="*/ 869560 h 1827817"/>
              <a:gd name="connsiteX9" fmla="*/ 2357 w 1830850"/>
              <a:gd name="connsiteY9" fmla="*/ 822895 h 1827817"/>
              <a:gd name="connsiteX10" fmla="*/ 914237 w 1830850"/>
              <a:gd name="connsiteY10" fmla="*/ 0 h 182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0850" h="1827817">
                <a:moveTo>
                  <a:pt x="914237" y="0"/>
                </a:moveTo>
                <a:cubicBezTo>
                  <a:pt x="1420468" y="0"/>
                  <a:pt x="1830850" y="410382"/>
                  <a:pt x="1830850" y="916613"/>
                </a:cubicBezTo>
                <a:cubicBezTo>
                  <a:pt x="1830850" y="1359565"/>
                  <a:pt x="1516651" y="1729133"/>
                  <a:pt x="1098966" y="1814604"/>
                </a:cubicBezTo>
                <a:lnTo>
                  <a:pt x="1012389" y="1827817"/>
                </a:lnTo>
                <a:lnTo>
                  <a:pt x="816085" y="1827817"/>
                </a:lnTo>
                <a:lnTo>
                  <a:pt x="729508" y="1814604"/>
                </a:lnTo>
                <a:cubicBezTo>
                  <a:pt x="341658" y="1735238"/>
                  <a:pt x="43038" y="1410911"/>
                  <a:pt x="2357" y="1010332"/>
                </a:cubicBezTo>
                <a:lnTo>
                  <a:pt x="0" y="963667"/>
                </a:lnTo>
                <a:lnTo>
                  <a:pt x="0" y="869560"/>
                </a:lnTo>
                <a:lnTo>
                  <a:pt x="2357" y="822895"/>
                </a:lnTo>
                <a:cubicBezTo>
                  <a:pt x="49296" y="360688"/>
                  <a:pt x="439646" y="0"/>
                  <a:pt x="91423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551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CCD-5105-5146-F816-70E9E8C7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  <a:r>
              <a:rPr lang="it-IT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F813-B7BF-BF81-1CDE-9EF0AABF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CE80-AA49-3494-CB59-82C1C63466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79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335-03ED-4895-05C0-D59982FC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E698-AB86-242D-0D55-B003570E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FE86-8DA0-6182-746E-BB48E8B66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22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EB29-F162-5593-0BA1-DF79B90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Station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FEDC-7152-93C1-ECE0-12117E8F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A34E4-098D-33B5-0939-E6707B7E8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8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7C6A-E913-B0F1-8349-BAE83B76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9179-3D1A-3BF9-AA1F-59A77A7E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FABCB-A1BA-2899-2627-287C4800A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66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DAC9-3EEA-171F-2D4B-25E48399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US" dirty="0"/>
              <a:t>Problem</a:t>
            </a:r>
            <a:r>
              <a:rPr lang="it-IT" dirty="0"/>
              <a:t>: Programming HDI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0F7D-2809-A55E-0069-2B60F0947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5DBD83-06D2-5D20-A134-F93499F1982D}"/>
              </a:ext>
            </a:extLst>
          </p:cNvPr>
          <p:cNvSpPr/>
          <p:nvPr/>
        </p:nvSpPr>
        <p:spPr>
          <a:xfrm>
            <a:off x="5156200" y="2279968"/>
            <a:ext cx="1879600" cy="660400"/>
          </a:xfrm>
          <a:prstGeom prst="roundRect">
            <a:avLst/>
          </a:prstGeom>
          <a:gradFill>
            <a:gsLst>
              <a:gs pos="0">
                <a:srgbClr val="779FBB">
                  <a:lumMod val="75000"/>
                  <a:lumOff val="25000"/>
                </a:srgbClr>
              </a:gs>
              <a:gs pos="50000">
                <a:srgbClr val="779FBB"/>
              </a:gs>
              <a:gs pos="100000">
                <a:srgbClr val="779FBB">
                  <a:lumMod val="75000"/>
                </a:srgb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HDI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E2B569-FC93-8F73-A0B1-5B672FDBBCC7}"/>
              </a:ext>
            </a:extLst>
          </p:cNvPr>
          <p:cNvSpPr/>
          <p:nvPr/>
        </p:nvSpPr>
        <p:spPr>
          <a:xfrm>
            <a:off x="3276600" y="4435793"/>
            <a:ext cx="1879600" cy="660400"/>
          </a:xfrm>
          <a:prstGeom prst="roundRect">
            <a:avLst/>
          </a:prstGeom>
          <a:gradFill>
            <a:gsLst>
              <a:gs pos="0">
                <a:srgbClr val="1CA6E4">
                  <a:lumMod val="75000"/>
                  <a:lumOff val="25000"/>
                </a:srgbClr>
              </a:gs>
              <a:gs pos="50000">
                <a:srgbClr val="1CA6E4">
                  <a:lumMod val="100000"/>
                </a:srgbClr>
              </a:gs>
              <a:gs pos="100000">
                <a:srgbClr val="1CA6E4">
                  <a:lumMod val="75000"/>
                </a:srgb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Tech</a:t>
            </a:r>
            <a:r>
              <a:rPr lang="it-IT" dirty="0" err="1"/>
              <a:t>ology</a:t>
            </a:r>
            <a:r>
              <a:rPr lang="it-IT" dirty="0"/>
              <a:t> </a:t>
            </a:r>
            <a:r>
              <a:rPr lang="en-GB" dirty="0"/>
              <a:t>progress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07151F-AFB6-9FF0-CB57-034370CC6F07}"/>
              </a:ext>
            </a:extLst>
          </p:cNvPr>
          <p:cNvSpPr/>
          <p:nvPr/>
        </p:nvSpPr>
        <p:spPr>
          <a:xfrm>
            <a:off x="7035800" y="4435793"/>
            <a:ext cx="1879600" cy="660400"/>
          </a:xfrm>
          <a:prstGeom prst="roundRect">
            <a:avLst/>
          </a:prstGeom>
          <a:gradFill>
            <a:gsLst>
              <a:gs pos="0">
                <a:srgbClr val="3A495E">
                  <a:lumMod val="75000"/>
                  <a:lumOff val="25000"/>
                </a:srgbClr>
              </a:gs>
              <a:gs pos="52000">
                <a:srgbClr val="3A495E"/>
              </a:gs>
              <a:gs pos="100000">
                <a:srgbClr val="3A495E">
                  <a:lumMod val="75000"/>
                </a:srgb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Advanced Application</a:t>
            </a:r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4C5AC60-A9B6-AA38-A4AA-FFCD872B7F00}"/>
              </a:ext>
            </a:extLst>
          </p:cNvPr>
          <p:cNvSpPr/>
          <p:nvPr/>
        </p:nvSpPr>
        <p:spPr>
          <a:xfrm rot="1800000">
            <a:off x="4611549" y="3149599"/>
            <a:ext cx="295185" cy="107696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95F23DD-3B0A-A846-B8E3-57FD571D5B76}"/>
              </a:ext>
            </a:extLst>
          </p:cNvPr>
          <p:cNvSpPr/>
          <p:nvPr/>
        </p:nvSpPr>
        <p:spPr>
          <a:xfrm rot="16200000">
            <a:off x="5948408" y="4227512"/>
            <a:ext cx="295185" cy="107696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932B67-E948-82E2-9F51-EB0D28224E52}"/>
              </a:ext>
            </a:extLst>
          </p:cNvPr>
          <p:cNvSpPr/>
          <p:nvPr/>
        </p:nvSpPr>
        <p:spPr>
          <a:xfrm rot="9000000">
            <a:off x="7285266" y="3149600"/>
            <a:ext cx="295185" cy="1076960"/>
          </a:xfrm>
          <a:prstGeom prst="downArrow">
            <a:avLst/>
          </a:prstGeom>
          <a:gradFill>
            <a:gsLst>
              <a:gs pos="0">
                <a:srgbClr val="FF0000"/>
              </a:gs>
              <a:gs pos="50000">
                <a:srgbClr val="FF0000">
                  <a:lumMod val="85000"/>
                </a:srgbClr>
              </a:gs>
              <a:gs pos="100000">
                <a:srgbClr val="FF0000">
                  <a:lumMod val="70000"/>
                </a:srgbClr>
              </a:gs>
            </a:gsLst>
          </a:gra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C32B3-CA99-7275-41DD-FBE8A84E3D53}"/>
              </a:ext>
            </a:extLst>
          </p:cNvPr>
          <p:cNvGrpSpPr/>
          <p:nvPr/>
        </p:nvGrpSpPr>
        <p:grpSpPr>
          <a:xfrm>
            <a:off x="6096000" y="2055578"/>
            <a:ext cx="5665837" cy="3265002"/>
            <a:chOff x="5777681" y="2061293"/>
            <a:chExt cx="5665837" cy="3265002"/>
          </a:xfrm>
        </p:grpSpPr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4F3ACF08-8B78-F13C-90D1-675D468408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5809189"/>
                </p:ext>
              </p:extLst>
            </p:nvPr>
          </p:nvGraphicFramePr>
          <p:xfrm>
            <a:off x="5777681" y="2061293"/>
            <a:ext cx="5665837" cy="32650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6" name="Picture 2" descr="Complex - Free miscellaneous icons">
              <a:extLst>
                <a:ext uri="{FF2B5EF4-FFF2-40B4-BE49-F238E27FC236}">
                  <a16:creationId xmlns:a16="http://schemas.microsoft.com/office/drawing/2014/main" id="{7F52A1F4-D09F-2BFF-FED1-2B0ECDCE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106" y="4415363"/>
              <a:ext cx="538481" cy="538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Graphic 19" descr="Refresh with solid fill">
              <a:extLst>
                <a:ext uri="{FF2B5EF4-FFF2-40B4-BE49-F238E27FC236}">
                  <a16:creationId xmlns:a16="http://schemas.microsoft.com/office/drawing/2014/main" id="{077BE6C6-7F97-B3E0-61E1-ED751B09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490" y="3432810"/>
              <a:ext cx="538482" cy="538482"/>
            </a:xfrm>
            <a:prstGeom prst="rect">
              <a:avLst/>
            </a:prstGeom>
          </p:spPr>
        </p:pic>
        <p:pic>
          <p:nvPicPr>
            <p:cNvPr id="22" name="Graphic 21" descr="User with solid fill">
              <a:extLst>
                <a:ext uri="{FF2B5EF4-FFF2-40B4-BE49-F238E27FC236}">
                  <a16:creationId xmlns:a16="http://schemas.microsoft.com/office/drawing/2014/main" id="{6E970B11-BC22-928F-FCFE-52CA7CB8F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66103" y="2445910"/>
              <a:ext cx="538483" cy="53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7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5FC2-6811-28C7-C139-898EDF50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Solution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79F0-9DC3-38C1-7455-0183A1A24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40D4A6-AF21-E3A7-A0A6-DBE494421125}"/>
              </a:ext>
            </a:extLst>
          </p:cNvPr>
          <p:cNvSpPr/>
          <p:nvPr/>
        </p:nvSpPr>
        <p:spPr>
          <a:xfrm>
            <a:off x="5196000" y="2621932"/>
            <a:ext cx="1800000" cy="1800000"/>
          </a:xfrm>
          <a:prstGeom prst="ellipse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EasyFly</a:t>
            </a:r>
            <a:endParaRPr lang="en-GB" sz="24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B87A18-BC7F-8591-841E-9FDCCCB5A5E1}"/>
              </a:ext>
            </a:extLst>
          </p:cNvPr>
          <p:cNvGrpSpPr/>
          <p:nvPr/>
        </p:nvGrpSpPr>
        <p:grpSpPr>
          <a:xfrm>
            <a:off x="397427" y="2564035"/>
            <a:ext cx="2973150" cy="1979319"/>
            <a:chOff x="397427" y="2564035"/>
            <a:chExt cx="2973150" cy="197931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99760D-7922-EF25-5897-46CC07A8B9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427" y="2564035"/>
              <a:ext cx="2973150" cy="619026"/>
              <a:chOff x="430073" y="2258875"/>
              <a:chExt cx="3920363" cy="81625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A69F3DE-6A19-C129-F259-21B10BEA0B2D}"/>
                  </a:ext>
                </a:extLst>
              </p:cNvPr>
              <p:cNvSpPr/>
              <p:nvPr/>
            </p:nvSpPr>
            <p:spPr>
              <a:xfrm>
                <a:off x="838199" y="2340501"/>
                <a:ext cx="3512237" cy="653000"/>
              </a:xfrm>
              <a:prstGeom prst="roundRect">
                <a:avLst/>
              </a:prstGeom>
              <a:gradFill>
                <a:gsLst>
                  <a:gs pos="0">
                    <a:srgbClr val="C00000">
                      <a:lumMod val="90000"/>
                      <a:lumOff val="1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9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/>
                <a:r>
                  <a:rPr lang="it-IT" sz="1600" kern="1200" dirty="0">
                    <a:latin typeface="Arial Nova" panose="020B0504020202020204" pitchFamily="34" charset="0"/>
                  </a:rPr>
                  <a:t>Simple </a:t>
                </a:r>
                <a:r>
                  <a:rPr lang="it-IT" sz="1600" kern="1200" dirty="0" err="1">
                    <a:latin typeface="Arial Nova" panose="020B0504020202020204" pitchFamily="34" charset="0"/>
                  </a:rPr>
                  <a:t>usage</a:t>
                </a:r>
                <a:endParaRPr lang="en-GB" sz="16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2D99307-0973-F53F-5F0F-40A5D2C42A35}"/>
                  </a:ext>
                </a:extLst>
              </p:cNvPr>
              <p:cNvSpPr/>
              <p:nvPr/>
            </p:nvSpPr>
            <p:spPr>
              <a:xfrm>
                <a:off x="430073" y="2258875"/>
                <a:ext cx="816250" cy="816250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EFDD9D-1B22-48FF-405F-7935E411F0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1507" y="3245887"/>
              <a:ext cx="2959070" cy="619026"/>
              <a:chOff x="411507" y="3113807"/>
              <a:chExt cx="3901797" cy="81625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4BF5C2C-1F88-D89A-68A9-D024960A81F6}"/>
                  </a:ext>
                </a:extLst>
              </p:cNvPr>
              <p:cNvSpPr/>
              <p:nvPr/>
            </p:nvSpPr>
            <p:spPr>
              <a:xfrm>
                <a:off x="819634" y="3195433"/>
                <a:ext cx="3493670" cy="653000"/>
              </a:xfrm>
              <a:prstGeom prst="roundRect">
                <a:avLst/>
              </a:prstGeom>
              <a:gradFill>
                <a:gsLst>
                  <a:gs pos="0">
                    <a:srgbClr val="C00000">
                      <a:lumMod val="90000"/>
                      <a:lumOff val="1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9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/>
                <a:r>
                  <a:rPr lang="it-IT" sz="1600" kern="1200" dirty="0">
                    <a:latin typeface="Arial Nova" panose="020B0504020202020204" pitchFamily="34" charset="0"/>
                  </a:rPr>
                  <a:t>Modular</a:t>
                </a:r>
                <a:endParaRPr lang="en-GB" sz="1600" kern="1200" dirty="0">
                  <a:latin typeface="Arial Nova" panose="020B05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8599A28-1E2B-B841-5C82-5C7248CB49E8}"/>
                  </a:ext>
                </a:extLst>
              </p:cNvPr>
              <p:cNvSpPr/>
              <p:nvPr/>
            </p:nvSpPr>
            <p:spPr>
              <a:xfrm>
                <a:off x="411507" y="3113807"/>
                <a:ext cx="816250" cy="816250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3BBA04-0D8E-37F1-266C-6CF26AE32A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1507" y="3924328"/>
              <a:ext cx="2959068" cy="619026"/>
              <a:chOff x="411507" y="3968739"/>
              <a:chExt cx="3901795" cy="81625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D529E3F-5883-4825-CE19-22A8F99CF559}"/>
                  </a:ext>
                </a:extLst>
              </p:cNvPr>
              <p:cNvSpPr/>
              <p:nvPr/>
            </p:nvSpPr>
            <p:spPr>
              <a:xfrm>
                <a:off x="819633" y="4050365"/>
                <a:ext cx="3493669" cy="653000"/>
              </a:xfrm>
              <a:prstGeom prst="roundRect">
                <a:avLst/>
              </a:prstGeom>
              <a:gradFill>
                <a:gsLst>
                  <a:gs pos="0">
                    <a:srgbClr val="C00000">
                      <a:lumMod val="90000"/>
                      <a:lumOff val="1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9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/>
                <a:r>
                  <a:rPr lang="it-IT" sz="1600" kern="1200" dirty="0">
                    <a:latin typeface="Arial Nova" panose="020B0504020202020204" pitchFamily="34" charset="0"/>
                  </a:rPr>
                  <a:t>Nano </a:t>
                </a:r>
                <a:r>
                  <a:rPr lang="it-IT" sz="1600" kern="1200" dirty="0" err="1">
                    <a:latin typeface="Arial Nova" panose="020B0504020202020204" pitchFamily="34" charset="0"/>
                  </a:rPr>
                  <a:t>drones</a:t>
                </a:r>
                <a:endParaRPr lang="en-GB" sz="1600" kern="1200" dirty="0">
                  <a:latin typeface="Arial Nova" panose="020B05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0DC8C2-47FF-24AC-2E9A-68EE66C59AA9}"/>
                  </a:ext>
                </a:extLst>
              </p:cNvPr>
              <p:cNvSpPr/>
              <p:nvPr/>
            </p:nvSpPr>
            <p:spPr>
              <a:xfrm>
                <a:off x="411507" y="3968739"/>
                <a:ext cx="816250" cy="816250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dirty="0"/>
              </a:p>
            </p:txBody>
          </p:sp>
        </p:grpSp>
        <p:pic>
          <p:nvPicPr>
            <p:cNvPr id="48" name="Graphic 47" descr="Completed outline">
              <a:extLst>
                <a:ext uri="{FF2B5EF4-FFF2-40B4-BE49-F238E27FC236}">
                  <a16:creationId xmlns:a16="http://schemas.microsoft.com/office/drawing/2014/main" id="{409ED241-88CC-C082-62FA-76978910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3696" y="2625938"/>
              <a:ext cx="493999" cy="493999"/>
            </a:xfrm>
            <a:prstGeom prst="rect">
              <a:avLst/>
            </a:prstGeom>
          </p:spPr>
        </p:pic>
        <p:pic>
          <p:nvPicPr>
            <p:cNvPr id="50" name="Graphic 49" descr="Puzzle pieces outline">
              <a:extLst>
                <a:ext uri="{FF2B5EF4-FFF2-40B4-BE49-F238E27FC236}">
                  <a16:creationId xmlns:a16="http://schemas.microsoft.com/office/drawing/2014/main" id="{19CC1C28-0FA6-A6E4-81F4-EFABDF8C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6195" y="3304379"/>
              <a:ext cx="493999" cy="493999"/>
            </a:xfrm>
            <a:prstGeom prst="rect">
              <a:avLst/>
            </a:prstGeom>
          </p:spPr>
        </p:pic>
        <p:pic>
          <p:nvPicPr>
            <p:cNvPr id="54" name="Graphic 53" descr="Quadcopter outline">
              <a:extLst>
                <a:ext uri="{FF2B5EF4-FFF2-40B4-BE49-F238E27FC236}">
                  <a16:creationId xmlns:a16="http://schemas.microsoft.com/office/drawing/2014/main" id="{7270152F-BDBD-F783-6855-E15698D0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696" y="4007773"/>
              <a:ext cx="493999" cy="49399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31FCE4-3403-80F4-3437-923039E78454}"/>
              </a:ext>
            </a:extLst>
          </p:cNvPr>
          <p:cNvGrpSpPr/>
          <p:nvPr/>
        </p:nvGrpSpPr>
        <p:grpSpPr>
          <a:xfrm>
            <a:off x="8821418" y="2564035"/>
            <a:ext cx="2973154" cy="1983880"/>
            <a:chOff x="8821418" y="2564035"/>
            <a:chExt cx="2973154" cy="19838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95826F-44C0-A938-077E-B44E5D14742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821419" y="2564035"/>
              <a:ext cx="2973151" cy="619026"/>
              <a:chOff x="8344144" y="2258875"/>
              <a:chExt cx="3920363" cy="8162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A52B336-0A5F-5EEE-7F97-A10325D7A49E}"/>
                  </a:ext>
                </a:extLst>
              </p:cNvPr>
              <p:cNvSpPr/>
              <p:nvPr/>
            </p:nvSpPr>
            <p:spPr>
              <a:xfrm>
                <a:off x="8752270" y="2340501"/>
                <a:ext cx="3512237" cy="653000"/>
              </a:xfrm>
              <a:prstGeom prst="roundRect">
                <a:avLst/>
              </a:prstGeom>
              <a:gradFill>
                <a:gsLst>
                  <a:gs pos="0">
                    <a:srgbClr val="00B050">
                      <a:lumMod val="90000"/>
                    </a:srgbClr>
                  </a:gs>
                  <a:gs pos="50000">
                    <a:srgbClr val="00B050">
                      <a:lumMod val="80000"/>
                    </a:srgbClr>
                  </a:gs>
                  <a:gs pos="100000">
                    <a:srgbClr val="00B050">
                      <a:lumMod val="7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it-IT" sz="1600" kern="1200" dirty="0">
                    <a:latin typeface="Arial Nova" panose="020B0504020202020204" pitchFamily="34" charset="0"/>
                  </a:rPr>
                  <a:t>Reduce cost</a:t>
                </a:r>
                <a:endParaRPr lang="en-GB" sz="1600" kern="1200" dirty="0">
                  <a:latin typeface="Arial Nova" panose="020B0504020202020204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74D462-7D59-B4EF-992C-4AAD61A643CA}"/>
                  </a:ext>
                </a:extLst>
              </p:cNvPr>
              <p:cNvSpPr/>
              <p:nvPr/>
            </p:nvSpPr>
            <p:spPr>
              <a:xfrm>
                <a:off x="8344144" y="2258875"/>
                <a:ext cx="816250" cy="816250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092FA8F-8A1D-9E8B-307A-137DDD72BC1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821421" y="3245887"/>
              <a:ext cx="2959074" cy="619026"/>
              <a:chOff x="8325577" y="3113807"/>
              <a:chExt cx="3901804" cy="81625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C7D6001-50E1-A31F-DA07-8B10C7F208D2}"/>
                  </a:ext>
                </a:extLst>
              </p:cNvPr>
              <p:cNvSpPr/>
              <p:nvPr/>
            </p:nvSpPr>
            <p:spPr>
              <a:xfrm>
                <a:off x="8733705" y="3195433"/>
                <a:ext cx="3493676" cy="653000"/>
              </a:xfrm>
              <a:prstGeom prst="roundRect">
                <a:avLst/>
              </a:prstGeom>
              <a:gradFill>
                <a:gsLst>
                  <a:gs pos="0">
                    <a:srgbClr val="00B050">
                      <a:lumMod val="90000"/>
                    </a:srgbClr>
                  </a:gs>
                  <a:gs pos="50000">
                    <a:srgbClr val="00B050">
                      <a:lumMod val="80000"/>
                    </a:srgbClr>
                  </a:gs>
                  <a:gs pos="100000">
                    <a:srgbClr val="00B050">
                      <a:lumMod val="7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it-IT" sz="1600" kern="1200" dirty="0">
                    <a:latin typeface="Arial Nova" panose="020B0504020202020204" pitchFamily="34" charset="0"/>
                  </a:rPr>
                  <a:t>Reduce time</a:t>
                </a:r>
                <a:endParaRPr lang="en-GB" sz="1600" kern="1200" dirty="0">
                  <a:latin typeface="Arial Nova" panose="020B05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9C4B2D-AD83-E427-01FD-74805730B5E6}"/>
                  </a:ext>
                </a:extLst>
              </p:cNvPr>
              <p:cNvSpPr/>
              <p:nvPr/>
            </p:nvSpPr>
            <p:spPr>
              <a:xfrm>
                <a:off x="8325577" y="3113807"/>
                <a:ext cx="816250" cy="816250"/>
              </a:xfrm>
              <a:prstGeom prst="ellipse">
                <a:avLst/>
              </a:prstGeom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7939627-2474-DCAA-FF17-7A0C3FEDDAE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821418" y="3928889"/>
              <a:ext cx="2973154" cy="619026"/>
              <a:chOff x="8325578" y="3968739"/>
              <a:chExt cx="3920368" cy="81625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5F52B96-FA59-BCD5-0109-DCF86C1219AE}"/>
                  </a:ext>
                </a:extLst>
              </p:cNvPr>
              <p:cNvSpPr/>
              <p:nvPr/>
            </p:nvSpPr>
            <p:spPr>
              <a:xfrm>
                <a:off x="8733705" y="4050365"/>
                <a:ext cx="3512241" cy="653000"/>
              </a:xfrm>
              <a:prstGeom prst="roundRect">
                <a:avLst/>
              </a:prstGeom>
              <a:gradFill>
                <a:gsLst>
                  <a:gs pos="0">
                    <a:srgbClr val="00B050">
                      <a:lumMod val="90000"/>
                    </a:srgbClr>
                  </a:gs>
                  <a:gs pos="50000">
                    <a:srgbClr val="00B050">
                      <a:lumMod val="80000"/>
                    </a:srgbClr>
                  </a:gs>
                  <a:gs pos="100000">
                    <a:srgbClr val="00B050">
                      <a:lumMod val="7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it-IT" sz="1600" dirty="0">
                    <a:latin typeface="Arial Nova" panose="020B0504020202020204" pitchFamily="34" charset="0"/>
                  </a:rPr>
                  <a:t>Facilitate interactions</a:t>
                </a:r>
                <a:endParaRPr lang="en-GB" sz="1600" dirty="0">
                  <a:latin typeface="Arial Nova" panose="020B05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27448B-9FD4-84D9-5A65-9EE825C41179}"/>
                  </a:ext>
                </a:extLst>
              </p:cNvPr>
              <p:cNvSpPr/>
              <p:nvPr/>
            </p:nvSpPr>
            <p:spPr>
              <a:xfrm>
                <a:off x="8325578" y="3968739"/>
                <a:ext cx="816250" cy="816250"/>
              </a:xfrm>
              <a:prstGeom prst="ellipse">
                <a:avLst/>
              </a:prstGeom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GB" dirty="0"/>
              </a:p>
            </p:txBody>
          </p:sp>
        </p:grpSp>
        <p:pic>
          <p:nvPicPr>
            <p:cNvPr id="2050" name="Picture 2" descr="connection robot and human Icon - Free PNG &amp; SVG 4116783 - Noun Project">
              <a:extLst>
                <a:ext uri="{FF2B5EF4-FFF2-40B4-BE49-F238E27FC236}">
                  <a16:creationId xmlns:a16="http://schemas.microsoft.com/office/drawing/2014/main" id="{A4F36B42-DA01-6303-F9EB-A3F7333B1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7620" y="4013196"/>
              <a:ext cx="527349" cy="527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Graphic 51" descr="Clock outline">
              <a:extLst>
                <a:ext uri="{FF2B5EF4-FFF2-40B4-BE49-F238E27FC236}">
                  <a16:creationId xmlns:a16="http://schemas.microsoft.com/office/drawing/2014/main" id="{75FD5B66-2F13-EAF7-7CD6-7698EC87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27892" y="3313120"/>
              <a:ext cx="493999" cy="493999"/>
            </a:xfrm>
            <a:prstGeom prst="rect">
              <a:avLst/>
            </a:prstGeom>
          </p:spPr>
        </p:pic>
        <p:pic>
          <p:nvPicPr>
            <p:cNvPr id="56" name="Graphic 55" descr="Coins outline">
              <a:extLst>
                <a:ext uri="{FF2B5EF4-FFF2-40B4-BE49-F238E27FC236}">
                  <a16:creationId xmlns:a16="http://schemas.microsoft.com/office/drawing/2014/main" id="{357D2E37-8B6D-C1C7-42ED-34DBC157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38053" y="2625938"/>
              <a:ext cx="493999" cy="49399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33065A-A95F-2A43-EE93-0E4547822CDE}"/>
              </a:ext>
            </a:extLst>
          </p:cNvPr>
          <p:cNvGrpSpPr/>
          <p:nvPr/>
        </p:nvGrpSpPr>
        <p:grpSpPr>
          <a:xfrm>
            <a:off x="3710816" y="3064732"/>
            <a:ext cx="1215269" cy="1122216"/>
            <a:chOff x="3710816" y="3064732"/>
            <a:chExt cx="1215269" cy="1122216"/>
          </a:xfrm>
        </p:grpSpPr>
        <p:pic>
          <p:nvPicPr>
            <p:cNvPr id="46" name="Graphic 45" descr="Playbook with solid fill">
              <a:extLst>
                <a:ext uri="{FF2B5EF4-FFF2-40B4-BE49-F238E27FC236}">
                  <a16:creationId xmlns:a16="http://schemas.microsoft.com/office/drawing/2014/main" id="{19D2E8F5-85ED-BB06-C4F0-F7CAEFB0B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26084" y="3064732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7F763A-DA56-17D8-E11A-2D038A5E4051}"/>
                </a:ext>
              </a:extLst>
            </p:cNvPr>
            <p:cNvSpPr txBox="1"/>
            <p:nvPr/>
          </p:nvSpPr>
          <p:spPr>
            <a:xfrm>
              <a:off x="3710816" y="3817616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Arial Nova" panose="020B0504020202020204" pitchFamily="34" charset="0"/>
                </a:rPr>
                <a:t>Strategies</a:t>
              </a:r>
              <a:endParaRPr lang="en-GB" dirty="0">
                <a:latin typeface="Arial Nova" panose="020B05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192DD37-8AFE-B27E-A7F5-3EB04CB389D9}"/>
              </a:ext>
            </a:extLst>
          </p:cNvPr>
          <p:cNvGrpSpPr/>
          <p:nvPr/>
        </p:nvGrpSpPr>
        <p:grpSpPr>
          <a:xfrm>
            <a:off x="7277356" y="3042860"/>
            <a:ext cx="1257845" cy="1165325"/>
            <a:chOff x="7277356" y="3042860"/>
            <a:chExt cx="1257845" cy="1165325"/>
          </a:xfrm>
        </p:grpSpPr>
        <p:pic>
          <p:nvPicPr>
            <p:cNvPr id="44" name="Graphic 43" descr="Bullseye with solid fill">
              <a:extLst>
                <a:ext uri="{FF2B5EF4-FFF2-40B4-BE49-F238E27FC236}">
                  <a16:creationId xmlns:a16="http://schemas.microsoft.com/office/drawing/2014/main" id="{C5DBF861-A9CA-691A-4418-FA12AFF4F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51509" y="304286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AC6F63-A8B5-8220-C7AF-24050C4577AF}"/>
                </a:ext>
              </a:extLst>
            </p:cNvPr>
            <p:cNvSpPr txBox="1"/>
            <p:nvPr/>
          </p:nvSpPr>
          <p:spPr>
            <a:xfrm>
              <a:off x="7277356" y="3838853"/>
              <a:ext cx="125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Nova" panose="020B0504020202020204" pitchFamily="34" charset="0"/>
                </a:rPr>
                <a:t>Objectives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7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3 -0.00231 L -0.00157 -0.00139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66 -0.00555 L 2.5E-6 -3.7037E-6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17 0.00926 L -0.00026 -0.00255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 0.01018 L -3.125E-6 -2.96296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F744-A217-28BB-70B8-28C36F8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D5B72-B6DE-CAA3-849B-154F248F9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5008A7-B916-3646-04DD-C9E542CC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254"/>
            <a:ext cx="10515600" cy="3430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GB" sz="2400" dirty="0"/>
              <a:t>The field of HDI is an active and evolving area of research.</a:t>
            </a:r>
          </a:p>
          <a:p>
            <a:r>
              <a:rPr lang="en-GB" sz="2400" dirty="0"/>
              <a:t>It is a multidisciplinary field with two main research areas: technological and sociological.</a:t>
            </a:r>
            <a:endParaRPr lang="it-IT" sz="2400" dirty="0"/>
          </a:p>
          <a:p>
            <a:pPr>
              <a:spcBef>
                <a:spcPts val="2000"/>
              </a:spcBef>
            </a:pPr>
            <a:r>
              <a:rPr lang="en-GB" sz="2400" dirty="0"/>
              <a:t>Researchers in sociological area usually have less familiarity with programming tools.</a:t>
            </a:r>
          </a:p>
        </p:txBody>
      </p:sp>
    </p:spTree>
    <p:extLst>
      <p:ext uri="{BB962C8B-B14F-4D97-AF65-F5344CB8AC3E}">
        <p14:creationId xmlns:p14="http://schemas.microsoft.com/office/powerpoint/2010/main" val="19246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CA407B-A278-F1CA-28F0-CA6E32B41B11}"/>
              </a:ext>
            </a:extLst>
          </p:cNvPr>
          <p:cNvGrpSpPr/>
          <p:nvPr/>
        </p:nvGrpSpPr>
        <p:grpSpPr>
          <a:xfrm>
            <a:off x="7462520" y="3412252"/>
            <a:ext cx="3266440" cy="1119108"/>
            <a:chOff x="7462520" y="3412252"/>
            <a:chExt cx="3266440" cy="11191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355059-8AA7-78D9-F635-7D048BD525E6}"/>
                </a:ext>
              </a:extLst>
            </p:cNvPr>
            <p:cNvSpPr/>
            <p:nvPr/>
          </p:nvSpPr>
          <p:spPr>
            <a:xfrm>
              <a:off x="7462520" y="3429000"/>
              <a:ext cx="3266440" cy="1102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4A5ED5-A197-324B-72C4-55AEA7148B8A}"/>
                </a:ext>
              </a:extLst>
            </p:cNvPr>
            <p:cNvSpPr txBox="1"/>
            <p:nvPr/>
          </p:nvSpPr>
          <p:spPr>
            <a:xfrm>
              <a:off x="8619852" y="3412252"/>
              <a:ext cx="104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</a:rPr>
                <a:t>EasyFly</a:t>
              </a:r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725A13-E504-61E1-A086-F329043F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EasyFly’s Base Platform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7AA2-4A1D-0924-9421-52E3F6DF71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63277221-789B-A3E3-675D-2B4B288E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75" y="1611899"/>
            <a:ext cx="872380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1818-155D-97B5-6333-4D30FCDD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Extended </a:t>
            </a:r>
            <a:r>
              <a:rPr lang="en-US" dirty="0" err="1"/>
              <a:t>CrazyFlie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0529-34B2-3ACA-A5F1-140D7F53E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137" cy="3461431"/>
          </a:xfrm>
        </p:spPr>
        <p:txBody>
          <a:bodyPr anchor="ctr">
            <a:normAutofit/>
          </a:bodyPr>
          <a:lstStyle/>
          <a:p>
            <a:pPr>
              <a:spcAft>
                <a:spcPts val="2000"/>
              </a:spcAft>
            </a:pPr>
            <a:r>
              <a:rPr lang="en-GB" sz="2400" dirty="0"/>
              <a:t>Centralization to a single component for all the functionality provided inside the programming environment.</a:t>
            </a:r>
            <a:endParaRPr lang="it-IT" sz="2400" dirty="0"/>
          </a:p>
          <a:p>
            <a:r>
              <a:rPr lang="en-GB" sz="2400" dirty="0"/>
              <a:t>Automation of all processes that are usually performed in most drone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EE7D7-6154-A0F0-82FE-E180D3D10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7</a:t>
            </a:fld>
            <a:endParaRPr lang="en-GB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A122DB-13F4-397E-0C36-2EC93C278629}"/>
              </a:ext>
            </a:extLst>
          </p:cNvPr>
          <p:cNvGrpSpPr/>
          <p:nvPr/>
        </p:nvGrpSpPr>
        <p:grpSpPr>
          <a:xfrm>
            <a:off x="7477125" y="1690688"/>
            <a:ext cx="3876675" cy="3596368"/>
            <a:chOff x="7477125" y="1690688"/>
            <a:chExt cx="3876675" cy="359636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0D292DF-9A86-5489-509B-A43F24AD35B0}"/>
                </a:ext>
              </a:extLst>
            </p:cNvPr>
            <p:cNvSpPr/>
            <p:nvPr/>
          </p:nvSpPr>
          <p:spPr>
            <a:xfrm>
              <a:off x="7477125" y="1690688"/>
              <a:ext cx="3876675" cy="3596368"/>
            </a:xfrm>
            <a:prstGeom prst="roundRect">
              <a:avLst>
                <a:gd name="adj" fmla="val 3495"/>
              </a:avLst>
            </a:prstGeom>
            <a:gradFill rotWithShape="1">
              <a:gsLst>
                <a:gs pos="0">
                  <a:srgbClr val="5B9BD5">
                    <a:satMod val="105000"/>
                    <a:tint val="67000"/>
                    <a:lumMod val="85000"/>
                    <a:lumOff val="15000"/>
                    <a:alpha val="30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  <a:alpha val="60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  <a:alpha val="65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ECF</a:t>
              </a:r>
              <a:endPara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D7964F8-27EB-62E6-5A7E-114FEA6A10C8}"/>
                </a:ext>
              </a:extLst>
            </p:cNvPr>
            <p:cNvSpPr/>
            <p:nvPr/>
          </p:nvSpPr>
          <p:spPr>
            <a:xfrm>
              <a:off x="7734300" y="2465274"/>
              <a:ext cx="3409950" cy="714375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Communication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Framework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F52BDB1-B1A3-490A-DBCE-2C903B4E63FA}"/>
                </a:ext>
              </a:extLst>
            </p:cNvPr>
            <p:cNvSpPr/>
            <p:nvPr/>
          </p:nvSpPr>
          <p:spPr>
            <a:xfrm>
              <a:off x="7734300" y="3358243"/>
              <a:ext cx="3409950" cy="714375"/>
            </a:xfrm>
            <a:prstGeom prst="round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Coordination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Framework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A28808C-0997-EDEA-E026-EFBFAC18B04B}"/>
                </a:ext>
              </a:extLst>
            </p:cNvPr>
            <p:cNvSpPr/>
            <p:nvPr/>
          </p:nvSpPr>
          <p:spPr>
            <a:xfrm>
              <a:off x="7734300" y="4251213"/>
              <a:ext cx="990600" cy="714375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ECF Module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F3DE31F-A53A-8E49-00BA-51B44628D2D0}"/>
                </a:ext>
              </a:extLst>
            </p:cNvPr>
            <p:cNvSpPr/>
            <p:nvPr/>
          </p:nvSpPr>
          <p:spPr>
            <a:xfrm>
              <a:off x="8943975" y="4251213"/>
              <a:ext cx="990600" cy="714375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ECF Module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48A34E6-B23A-D976-1C03-03DCCE43D605}"/>
                </a:ext>
              </a:extLst>
            </p:cNvPr>
            <p:cNvSpPr/>
            <p:nvPr/>
          </p:nvSpPr>
          <p:spPr>
            <a:xfrm>
              <a:off x="10153650" y="4251212"/>
              <a:ext cx="990600" cy="714375"/>
            </a:xfrm>
            <a:prstGeom prst="round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ECF Module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A434ED-0675-3917-59D4-C1D869D63D0B}"/>
                </a:ext>
              </a:extLst>
            </p:cNvPr>
            <p:cNvSpPr txBox="1"/>
            <p:nvPr/>
          </p:nvSpPr>
          <p:spPr>
            <a:xfrm>
              <a:off x="8684397" y="4358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prstClr val="black"/>
                  </a:solidFill>
                  <a:latin typeface="Calibri" panose="020F0502020204030204"/>
                </a:rPr>
                <a:t>..</a:t>
              </a:r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2D2550-6F7C-9175-8951-2B32463BA341}"/>
                </a:ext>
              </a:extLst>
            </p:cNvPr>
            <p:cNvSpPr txBox="1"/>
            <p:nvPr/>
          </p:nvSpPr>
          <p:spPr>
            <a:xfrm>
              <a:off x="9894072" y="4358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prstClr val="black"/>
                  </a:solidFill>
                  <a:latin typeface="Calibri" panose="020F0502020204030204"/>
                </a:rPr>
                <a:t>..</a:t>
              </a:r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3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664D-823F-5991-045E-C8DDDC2A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  <a:r>
              <a:rPr lang="it-IT" dirty="0"/>
              <a:t>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6759-1CEA-E6A6-0C3E-94539093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en-GB" sz="2400" dirty="0"/>
              <a:t>Communication Framework is a software component hosted on the ground station.</a:t>
            </a:r>
          </a:p>
          <a:p>
            <a:pPr>
              <a:spcAft>
                <a:spcPts val="2000"/>
              </a:spcAft>
            </a:pPr>
            <a:r>
              <a:rPr lang="en-GB" sz="2400" dirty="0"/>
              <a:t>Handle all the communication between the ground station and the flying drone.</a:t>
            </a:r>
          </a:p>
          <a:p>
            <a:pPr>
              <a:spcAft>
                <a:spcPts val="2000"/>
              </a:spcAft>
            </a:pPr>
            <a:r>
              <a:rPr lang="en-GB" sz="2400" dirty="0"/>
              <a:t>Manages the communication stream into two separate flows: parameter setting and telemetry logging.</a:t>
            </a:r>
          </a:p>
          <a:p>
            <a:r>
              <a:rPr lang="en-GB" sz="2400" dirty="0"/>
              <a:t>Composed of 2 publish/subscribe systems: Parameter and Logging Managers.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C6789-7444-3234-FE11-A5A906561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BBD1-3601-D469-C97E-15DC7E5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Framework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56830-8DF8-F47D-7459-FC7383500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85E22F9-4336-44F6-6A4A-8F9C1C03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2" y="2929176"/>
            <a:ext cx="5657639" cy="289758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70263EE-8A4D-FFB2-36EA-E19638F0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690688"/>
            <a:ext cx="5686095" cy="289758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426615C-E60A-406C-ADC4-4A4EF9E21BB9}"/>
              </a:ext>
            </a:extLst>
          </p:cNvPr>
          <p:cNvSpPr txBox="1"/>
          <p:nvPr/>
        </p:nvSpPr>
        <p:spPr>
          <a:xfrm>
            <a:off x="1656080" y="2529066"/>
            <a:ext cx="234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Arial Nova" panose="020B0504020202020204" pitchFamily="34" charset="0"/>
              </a:rPr>
              <a:t>Logging</a:t>
            </a:r>
            <a:r>
              <a:rPr lang="it-IT" sz="2000" b="1" dirty="0">
                <a:latin typeface="Arial Nova" panose="020B0504020202020204" pitchFamily="34" charset="0"/>
              </a:rPr>
              <a:t> Manager</a:t>
            </a:r>
            <a:endParaRPr lang="en-GB" sz="2000" b="1" dirty="0">
              <a:latin typeface="Arial Nova" panose="020B05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84E723-0481-DC8B-0372-7A1B12323398}"/>
              </a:ext>
            </a:extLst>
          </p:cNvPr>
          <p:cNvSpPr txBox="1"/>
          <p:nvPr/>
        </p:nvSpPr>
        <p:spPr>
          <a:xfrm>
            <a:off x="7775726" y="4588272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Arial Nova" panose="020B0504020202020204" pitchFamily="34" charset="0"/>
              </a:rPr>
              <a:t>Parameters</a:t>
            </a:r>
            <a:r>
              <a:rPr lang="it-IT" sz="2000" b="1" dirty="0">
                <a:latin typeface="Arial Nova" panose="020B0504020202020204" pitchFamily="34" charset="0"/>
              </a:rPr>
              <a:t> Manager</a:t>
            </a:r>
            <a:endParaRPr lang="en-GB" sz="2000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358</Words>
  <Application>Microsoft Office PowerPoint</Application>
  <PresentationFormat>Widescreen</PresentationFormat>
  <Paragraphs>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Arial Nova</vt:lpstr>
      <vt:lpstr>Brandon Grotesque Light</vt:lpstr>
      <vt:lpstr>Calibri</vt:lpstr>
      <vt:lpstr>HvDTrial Brandon Grotesque Med</vt:lpstr>
      <vt:lpstr>Office Theme</vt:lpstr>
      <vt:lpstr>Programming Environment for  Human-Drone Interaction:  EasyFly</vt:lpstr>
      <vt:lpstr>Summary</vt:lpstr>
      <vt:lpstr>The Problem: Programming HDI</vt:lpstr>
      <vt:lpstr>The Solution</vt:lpstr>
      <vt:lpstr>State of The Art</vt:lpstr>
      <vt:lpstr>EasyFly’s Base Platform</vt:lpstr>
      <vt:lpstr>Extended CrazyFlie</vt:lpstr>
      <vt:lpstr>Communication Framework</vt:lpstr>
      <vt:lpstr>Communication Framework</vt:lpstr>
      <vt:lpstr>Coordination Framework</vt:lpstr>
      <vt:lpstr>ECF Modules</vt:lpstr>
      <vt:lpstr>Evaluation Overview</vt:lpstr>
      <vt:lpstr>Qualitative Analysis</vt:lpstr>
      <vt:lpstr>Ground Station 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Environment for Human-Drone Interaction EasyFly</dc:title>
  <dc:creator>Matteo Plona</dc:creator>
  <cp:lastModifiedBy>Matteo Plona</cp:lastModifiedBy>
  <cp:revision>33</cp:revision>
  <dcterms:created xsi:type="dcterms:W3CDTF">2024-04-01T15:34:26Z</dcterms:created>
  <dcterms:modified xsi:type="dcterms:W3CDTF">2024-04-04T05:28:08Z</dcterms:modified>
</cp:coreProperties>
</file>