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0" r:id="rId6"/>
    <p:sldId id="257" r:id="rId7"/>
    <p:sldId id="258" r:id="rId8"/>
    <p:sldId id="262" r:id="rId9"/>
    <p:sldId id="263" r:id="rId10"/>
    <p:sldId id="264" r:id="rId11"/>
    <p:sldId id="261" r:id="rId12"/>
    <p:sldId id="265" r:id="rId13"/>
  </p:sldIdLst>
  <p:sldSz cx="12192000" cy="6858000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Constantia" panose="02030602050306030303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A3"/>
    <a:srgbClr val="005F83"/>
    <a:srgbClr val="004F6D"/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BEC5-FFAF-42E5-BAB7-4E2B346222C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361A-3E66-4405-9017-EE409FE1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4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652B6-92F5-4C10-8093-51494F86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96802E-79E5-4DB2-B96C-B2B02979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49BE6-A035-4DD6-B9A1-17D4FC0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D8780-1F94-4490-927D-E1FF418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C73CE9-7127-4CF4-AB94-1D04714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D891C-9440-4E9E-A13D-3FD14FFA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8C24D5-4AD8-44CA-921C-933816CF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889116-1BAF-42EC-8B07-9ADF339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840ED-C5FA-48B9-88EA-0D98B7E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6EC96-9723-471B-9476-B2D33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8F476B-BD8C-4F42-AC6E-5B3C3753E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81892C-9944-46F2-8B13-B3254BA1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F9E4C-2A23-44B9-9176-0E583DA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8E584B-C168-42B3-812D-D251AA2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DAF2D2-3B10-4BB1-85F7-F40CA3C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7106A6-23B3-47DB-9211-0358820FBF36}"/>
              </a:ext>
            </a:extLst>
          </p:cNvPr>
          <p:cNvSpPr/>
          <p:nvPr userDrawn="1"/>
        </p:nvSpPr>
        <p:spPr>
          <a:xfrm>
            <a:off x="-428625" y="-219075"/>
            <a:ext cx="13344525" cy="1971675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4760E-BD66-4A9B-8C6E-9AC448C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BB224-F908-4530-955A-B7794B4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0A871-D509-430D-AD1D-C1A845B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79C84-5E67-446F-A4FF-2EF0862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B496C-3675-4FE9-89BB-76C949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71DB5-329D-4933-B54D-66CB912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49264E-6080-4653-AE92-237CED09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57D42-2381-4265-927A-17B2576D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CAA6B-3F84-42F2-877A-7C8F116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64DB4D-F1A8-45C0-ACAB-39D27E2E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64E69-6708-48BA-AB0D-FDFBEB8C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D9A8E-AFE3-482F-B015-ACEF4BC5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9E927C-2619-43E6-B4AB-7BAB15DE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56F779-1A5F-425E-A52D-E5BDB78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E33CE2-452C-4F29-B303-0F33D8D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23760E-B40B-4999-9E8C-9344192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1D64B-CD97-4694-B391-0C45C93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3BFE1-3BB9-4980-A648-17E6179F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12E616-A70F-4EA8-9C4D-A48FD1D8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DF44F3-2658-42C2-9FA0-BBBB723F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5A9136-F974-4220-B52D-66716F39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5F0572-D989-4AC9-B938-27A5395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F9219E-8255-47E0-B83B-BE4F750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0D8E78-83DA-4C04-B128-573632E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908A0-151D-40DB-8960-1676966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C30B44-A59D-4D10-8705-4AF760B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CFBF68-EE48-4D6F-AD31-4EB2F2E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267B72-35E2-4266-9479-26AD2FB6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59B65B-13CE-4113-8394-765EA3C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BA28CB-DB96-4130-AD7A-F63F133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95E9-D150-4439-8E74-E9B117E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2A0CA-FB89-42F1-837A-5B153AD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482D2F-973B-4C21-8854-9387AB8C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CC838-1E09-4498-8348-C9BB701A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A4079E-8F31-4964-A287-4A6BB84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E70FF1-EDB1-4E40-A95A-2F4DE39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D2C22A-C089-4328-A678-094042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D6421-C36E-49BA-8976-6BFF1160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2CEBA7-AC8A-46AF-B4BC-D3352612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6B9D9A-C266-4396-8AC1-A3F8E2C3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13B861-875A-45AA-9509-EC4DA8A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0F0CDA-2999-4D42-BE21-26B6FF77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EB0E6-471C-41CF-B828-3D27ADD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B381D8-D1FB-4C6B-9D69-894B9A5C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4D415-BA9B-4E64-B82E-95A6D68E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F3B732-08FF-4D39-927D-20B3020F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4510C7-0DCF-42D9-ABFB-314DBA1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1794AC-1A67-4A76-AD6E-E979A02C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09EA0-FF7F-420C-895F-53C89A5736DF}"/>
              </a:ext>
            </a:extLst>
          </p:cNvPr>
          <p:cNvSpPr/>
          <p:nvPr/>
        </p:nvSpPr>
        <p:spPr>
          <a:xfrm>
            <a:off x="-204537" y="-64168"/>
            <a:ext cx="12601074" cy="3574131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2366B-E1D8-404E-A3D4-5AB21A40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A Multi-Node Quantum Network</a:t>
            </a:r>
            <a:b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with Defects in Diamond</a:t>
            </a:r>
            <a:endParaRPr lang="en-GB" dirty="0">
              <a:solidFill>
                <a:schemeClr val="bg1"/>
              </a:solidFill>
              <a:effectLst>
                <a:outerShdw dist="25400" dir="5400000" algn="t" rotWithShape="0">
                  <a:prstClr val="black">
                    <a:alpha val="25000"/>
                  </a:prstClr>
                </a:outerShdw>
              </a:effectLst>
              <a:latin typeface="Oswald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D181C8-0C2C-42A9-936F-3500987B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Ph.D. Proposal - Matteo Pompili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BE8A880-C286-46FA-A3AC-8ED3D9E87618}"/>
              </a:ext>
            </a:extLst>
          </p:cNvPr>
          <p:cNvGrpSpPr/>
          <p:nvPr/>
        </p:nvGrpSpPr>
        <p:grpSpPr>
          <a:xfrm>
            <a:off x="639515" y="5686960"/>
            <a:ext cx="10912971" cy="693135"/>
            <a:chOff x="431165" y="5686960"/>
            <a:chExt cx="10912971" cy="693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0E0E5A43-E242-4115-88B9-EF3B27D07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452" y="5701294"/>
              <a:ext cx="2306684" cy="664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EF72CCE-1F82-46BC-B54C-29FE528B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402" y="5696783"/>
              <a:ext cx="653168" cy="6734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87802FB3-4E1A-4B84-98FB-EC7177DB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65" y="5701294"/>
              <a:ext cx="1702185" cy="6644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1F22C2D-7FB2-4357-B985-0BEDD601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22" y="5686960"/>
              <a:ext cx="1662572" cy="6931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960B8296-6273-41E4-B9CE-7C48B45DF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07"/>
            <a:stretch/>
          </p:blipFill>
          <p:spPr>
            <a:xfrm>
              <a:off x="7095246" y="5696784"/>
              <a:ext cx="1060156" cy="67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84B19-F9E8-4B24-AF50-875DDB11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Secure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9F6ED-1C73-4978-BD29-7983B514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3E9EF-2D87-4726-8B0B-6F169B3D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F7E519-9E03-4E71-AF3E-6D802F82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0C95E-E3CE-42EF-AA3F-2EDEB9EF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07510-8B83-4B00-AE79-AE0BE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Ph.D.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EDEC2-1241-443F-BCEA-BB38519C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E6D29-EBFA-4A0B-BA80-EE253C4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A0606B-6767-497E-8B54-AF5241A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DB5C26-A5C5-4B76-88DA-C7DF74D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1898D0-9046-4A1F-8166-FF9EBC7A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946559"/>
            <a:ext cx="9553575" cy="4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F207B-BB07-4922-A57D-B4C903FC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25EE1-11B7-4754-8CD2-9BAAFC7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82C15D-A931-4941-9425-2ADDABA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EC109D-C82D-4B9F-A687-5E2E754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251BAC-EF96-4A44-928F-936DC5E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3F8C1-F5C5-428B-BB9C-749ED6BD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(Quantum) </a:t>
            </a:r>
            <a:r>
              <a:rPr lang="en-GB" dirty="0"/>
              <a:t>Network?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2B0D5-ED16-4631-AE92-A0C1A72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63BA60-A7FB-4D97-B01D-ACDE1FF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DB66BD-7AEC-44AA-84A8-7EE76787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2</a:t>
            </a:fld>
            <a:endParaRPr lang="en-GB"/>
          </a:p>
        </p:txBody>
      </p:sp>
      <p:pic>
        <p:nvPicPr>
          <p:cNvPr id="1026" name="Picture 2" descr="K:\ns\qt\Diamond\Documents\Documents Matteo\go-nogo\presentation\assets\images\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314574"/>
            <a:ext cx="2695575" cy="67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:\ns\qt\Diamond\Documents\Documents Matteo\go-nogo\presentation\assets\images\I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2126103"/>
            <a:ext cx="846921" cy="213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:\ns\qt\Diamond\Documents\Documents Matteo\go-nogo\presentation\assets\images\I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77" y="2019300"/>
            <a:ext cx="663012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2876550" y="3448050"/>
            <a:ext cx="1514475" cy="1190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014502" y="3690938"/>
            <a:ext cx="1590675" cy="1709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199" y="3669506"/>
            <a:ext cx="1895475" cy="1938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86398" y="2700338"/>
            <a:ext cx="49434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K:\ns\qt\Diamond\Documents\Documents Matteo\go-nogo\presentation\assets\images\IM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2383884"/>
            <a:ext cx="1666875" cy="42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665">
            <a:off x="3355181" y="3668430"/>
            <a:ext cx="557212" cy="2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94" y="2398927"/>
            <a:ext cx="557212" cy="2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0666">
            <a:off x="6014418" y="4201364"/>
            <a:ext cx="557212" cy="2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20652">
            <a:off x="9531232" y="4133924"/>
            <a:ext cx="557212" cy="2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3F8C1-F5C5-428B-BB9C-749ED6BD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(Quantum) </a:t>
            </a:r>
            <a:r>
              <a:rPr lang="en-GB" dirty="0"/>
              <a:t>Network?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2B0D5-ED16-4631-AE92-A0C1A72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63BA60-A7FB-4D97-B01D-ACDE1FF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DB66BD-7AEC-44AA-84A8-7EE76787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3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876550" y="3448050"/>
            <a:ext cx="1514475" cy="1190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014502" y="3690938"/>
            <a:ext cx="1590675" cy="1709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199" y="3669506"/>
            <a:ext cx="1895475" cy="1938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86398" y="2700338"/>
            <a:ext cx="49434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K:\ns\qt\Diamond\Posters - Presentations - Abstracts\Matteo\Talks\2018-06-15 Werkbespreking - Qutech\diamond_electron_car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80" y="4438650"/>
            <a:ext cx="279553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K:\ns\qt\Diamond\Posters - Presentations - Abstracts\Matteo\Talks\2018-06-15 Werkbespreking - Qutech\diamond_electron_carb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95" y="5292672"/>
            <a:ext cx="1890655" cy="17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K:\ns\qt\Diamond\Posters - Presentations - Abstracts\Matteo\Talks\2018-06-15 Werkbespreking - Qutech\diamond_electron_carb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70" y="2657475"/>
            <a:ext cx="842905" cy="7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K:\ns\qt\Diamond\Posters - Presentations - Abstracts\Matteo\Talks\2018-06-15 Werkbespreking - Qutech\diamond_electron_carb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752" y="2639495"/>
            <a:ext cx="881005" cy="83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0141">
            <a:off x="3252311" y="3572797"/>
            <a:ext cx="762953" cy="3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6" y="2260530"/>
            <a:ext cx="762953" cy="3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3436">
            <a:off x="5976459" y="4147013"/>
            <a:ext cx="762953" cy="3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3568">
            <a:off x="9428362" y="4059983"/>
            <a:ext cx="762953" cy="3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37" y="5292672"/>
            <a:ext cx="1312545" cy="11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816" y="3269162"/>
            <a:ext cx="728675" cy="6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6" y="3931670"/>
            <a:ext cx="1037749" cy="5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693" y="2208093"/>
            <a:ext cx="869604" cy="4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3F8C1-F5C5-428B-BB9C-749ED6BD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(Quantum) </a:t>
            </a:r>
            <a:r>
              <a:rPr lang="en-GB" dirty="0"/>
              <a:t>Network?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2B0D5-ED16-4631-AE92-A0C1A72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63BA60-A7FB-4D97-B01D-ACDE1FF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DB66BD-7AEC-44AA-84A8-7EE76787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4</a:t>
            </a:fld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7101182" y="3414838"/>
            <a:ext cx="5847969" cy="2239817"/>
            <a:chOff x="-71380" y="2639495"/>
            <a:chExt cx="11586137" cy="44375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876550" y="3448050"/>
              <a:ext cx="1514475" cy="11906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9014502" y="3690938"/>
              <a:ext cx="1590675" cy="17097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199" y="3669506"/>
              <a:ext cx="1895475" cy="19383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86398" y="2700338"/>
              <a:ext cx="49434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1" name="Picture 3" descr="K:\ns\qt\Diamond\Posters - Presentations - Abstracts\Matteo\Talks\2018-06-15 Werkbespreking - Qutech\diamond_electron_carb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80" y="4438650"/>
              <a:ext cx="2795530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K:\ns\qt\Diamond\Posters - Presentations - Abstracts\Matteo\Talks\2018-06-15 Werkbespreking - Qutech\diamond_electron_carb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295" y="5292672"/>
              <a:ext cx="1890655" cy="178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K:\ns\qt\Diamond\Posters - Presentations - Abstracts\Matteo\Talks\2018-06-15 Werkbespreking - Qutech\diamond_electron_carb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570" y="2657475"/>
              <a:ext cx="842905" cy="795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K:\ns\qt\Diamond\Posters - Presentations - Abstracts\Matteo\Talks\2018-06-15 Werkbespreking - Qutech\diamond_electron_carb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3752" y="2639495"/>
              <a:ext cx="881005" cy="831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90AF49E2-E064-4EB7-B0A4-D5B29651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Known applications:</a:t>
            </a:r>
          </a:p>
          <a:p>
            <a:pPr>
              <a:buFontTx/>
              <a:buChar char="-"/>
            </a:pPr>
            <a:r>
              <a:rPr lang="en-GB" dirty="0" smtClean="0"/>
              <a:t>Quantum Key Distribution (QKD)</a:t>
            </a:r>
          </a:p>
          <a:p>
            <a:pPr>
              <a:buFontTx/>
              <a:buChar char="-"/>
            </a:pPr>
            <a:r>
              <a:rPr lang="en-GB" dirty="0" smtClean="0"/>
              <a:t>Blind quantum </a:t>
            </a:r>
            <a:r>
              <a:rPr lang="en-GB" dirty="0"/>
              <a:t>c</a:t>
            </a:r>
            <a:r>
              <a:rPr lang="en-GB" dirty="0" smtClean="0"/>
              <a:t>omputation</a:t>
            </a:r>
          </a:p>
          <a:p>
            <a:pPr>
              <a:buFontTx/>
              <a:buChar char="-"/>
            </a:pPr>
            <a:r>
              <a:rPr lang="en-GB" dirty="0" smtClean="0"/>
              <a:t>Distributed quantum computation</a:t>
            </a:r>
          </a:p>
          <a:p>
            <a:pPr>
              <a:buFontTx/>
              <a:buChar char="-"/>
            </a:pPr>
            <a:r>
              <a:rPr lang="en-GB" dirty="0" smtClean="0"/>
              <a:t>Clock Synchronization</a:t>
            </a:r>
          </a:p>
          <a:p>
            <a:pPr>
              <a:buFontTx/>
              <a:buChar char="-"/>
            </a:pPr>
            <a:r>
              <a:rPr lang="en-GB" dirty="0" smtClean="0"/>
              <a:t>Leader election</a:t>
            </a:r>
          </a:p>
          <a:p>
            <a:pPr>
              <a:buFontTx/>
              <a:buChar char="-"/>
            </a:pPr>
            <a:r>
              <a:rPr lang="en-GB" dirty="0" smtClean="0"/>
              <a:t>…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3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280E3-8A8B-4015-A804-CD9B353F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Nitrogen Vacancy Centre in Diamond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B32B6D-BC2F-4169-93CF-F4B14B24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BE2538-D335-4099-8C25-4B9E73A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335DB-50FB-4825-8645-C2D1080D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3" y="2103120"/>
            <a:ext cx="2655199" cy="309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64858" y="2597816"/>
            <a:ext cx="536900" cy="816408"/>
            <a:chOff x="3361001" y="3139074"/>
            <a:chExt cx="536900" cy="816408"/>
          </a:xfrm>
        </p:grpSpPr>
        <p:pic>
          <p:nvPicPr>
            <p:cNvPr id="8" name="Picture 7" descr="A picture containing music&#10;&#10;Description generated with high confidence">
              <a:extLst>
                <a:ext uri="{FF2B5EF4-FFF2-40B4-BE49-F238E27FC236}">
                  <a16:creationId xmlns="" xmlns:a16="http://schemas.microsoft.com/office/drawing/2014/main" id="{50407C5E-833F-43DD-A261-B80D96C87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66596" flipH="1">
              <a:off x="3475586" y="3328488"/>
              <a:ext cx="422315" cy="6269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98C1F26-F80A-4852-AD86-4475101FD0C5}"/>
                </a:ext>
              </a:extLst>
            </p:cNvPr>
            <p:cNvSpPr txBox="1"/>
            <p:nvPr/>
          </p:nvSpPr>
          <p:spPr>
            <a:xfrm>
              <a:off x="3361001" y="313907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latin typeface="Constantia" panose="02030602050306030303" pitchFamily="18" charset="0"/>
                </a:rPr>
                <a:t>C¹³</a:t>
              </a:r>
              <a:endParaRPr lang="it-IT" sz="1200" b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8338" y="4921916"/>
            <a:ext cx="639240" cy="714068"/>
            <a:chOff x="3361001" y="3139074"/>
            <a:chExt cx="639240" cy="714068"/>
          </a:xfrm>
        </p:grpSpPr>
        <p:pic>
          <p:nvPicPr>
            <p:cNvPr id="12" name="Picture 11" descr="A picture containing music&#10;&#10;Description generated with high confidence">
              <a:extLst>
                <a:ext uri="{FF2B5EF4-FFF2-40B4-BE49-F238E27FC236}">
                  <a16:creationId xmlns="" xmlns:a16="http://schemas.microsoft.com/office/drawing/2014/main" id="{50407C5E-833F-43DD-A261-B80D96C87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13875" flipH="1">
              <a:off x="3475586" y="3328488"/>
              <a:ext cx="422315" cy="6269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98C1F26-F80A-4852-AD86-4475101FD0C5}"/>
                </a:ext>
              </a:extLst>
            </p:cNvPr>
            <p:cNvSpPr txBox="1"/>
            <p:nvPr/>
          </p:nvSpPr>
          <p:spPr>
            <a:xfrm>
              <a:off x="3361001" y="313907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latin typeface="Constantia" panose="02030602050306030303" pitchFamily="18" charset="0"/>
                </a:rPr>
                <a:t>C¹³</a:t>
              </a:r>
              <a:endParaRPr lang="it-IT" sz="1200" b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1F416-776B-4843-A8FF-3500C39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61162-7D88-4D0D-8A94-05B2FF4E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Demonstration of quantum applications on a multi-node network</a:t>
            </a:r>
          </a:p>
          <a:p>
            <a:pPr marL="0" indent="0" algn="ctr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Generation of genuine multipartite entangled states,</a:t>
            </a:r>
          </a:p>
          <a:p>
            <a:pPr marL="514350" indent="-514350">
              <a:buAutoNum type="arabicPeriod"/>
            </a:pPr>
            <a:r>
              <a:rPr lang="en-GB" dirty="0" smtClean="0"/>
              <a:t>Proof </a:t>
            </a:r>
            <a:r>
              <a:rPr lang="en-GB" dirty="0"/>
              <a:t>of principle demonstration of the Link layer of the future Quantum Internet stack,</a:t>
            </a:r>
          </a:p>
          <a:p>
            <a:pPr marL="514350" indent="-514350">
              <a:buAutoNum type="arabicPeriod"/>
            </a:pPr>
            <a:r>
              <a:rPr lang="en-GB" dirty="0"/>
              <a:t>Teleportation of entanglement in a four node network,</a:t>
            </a:r>
          </a:p>
          <a:p>
            <a:pPr marL="514350" indent="-514350">
              <a:buAutoNum type="arabicPeriod"/>
            </a:pPr>
            <a:r>
              <a:rPr lang="en-GB" dirty="0"/>
              <a:t>Client-Server secure delegation of quantum computation.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E009AB-8BD0-4162-9EA8-028C2565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3D8614-BEA7-4D46-B44F-F2D694B8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590C63-308D-4F05-8939-630D888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9740F-53F1-42CE-9C22-88BD7A3F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Genuine Multipartite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4DFFA4-656D-4548-938E-88E94329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7802A-E2AB-42E0-87FA-EC3CA24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DE347E-0519-4F36-B8DC-2FED634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84C597-C7EB-4E36-A28A-D2E502A6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7ED8F-287D-4DA9-A36E-7015933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Layer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2330F-BCF6-4141-870B-3423DB8E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BF6F09-B8B1-4E8A-BA82-312944F7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E905E5-0815-42FD-811F-86A56C9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1457C-1FD4-41BE-AC65-AABF9856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27EFE-188B-4507-A443-2E46CBE4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Teleportation of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80588-840E-485D-AE9F-050768AD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6ABCE9-7003-4162-A0E6-72FBEFF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20059C-2A68-41A5-A732-34F25E6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BB28ED-30D5-42BB-B89E-D45D2E39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wald Lato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214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Oswald</vt:lpstr>
      <vt:lpstr>Constantia</vt:lpstr>
      <vt:lpstr>Calibri</vt:lpstr>
      <vt:lpstr>Office Theme</vt:lpstr>
      <vt:lpstr>A Multi-Node Quantum Network with Defects in Diamond</vt:lpstr>
      <vt:lpstr>What is a (Quantum) Network?</vt:lpstr>
      <vt:lpstr>What is a (Quantum) Network?</vt:lpstr>
      <vt:lpstr>What is a (Quantum) Network?</vt:lpstr>
      <vt:lpstr>The Nitrogen Vacancy Centre in Diamond</vt:lpstr>
      <vt:lpstr>Research goals</vt:lpstr>
      <vt:lpstr>Genuine Multipartite Entanglement</vt:lpstr>
      <vt:lpstr>Link Layer Demonstration</vt:lpstr>
      <vt:lpstr>Teleportation of Entanglement</vt:lpstr>
      <vt:lpstr>Client-Server Secure Delegation</vt:lpstr>
      <vt:lpstr>Proposed Ph.D. 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Pompili</dc:creator>
  <cp:lastModifiedBy>Matteo Pompili</cp:lastModifiedBy>
  <cp:revision>40</cp:revision>
  <dcterms:created xsi:type="dcterms:W3CDTF">2018-11-18T13:07:35Z</dcterms:created>
  <dcterms:modified xsi:type="dcterms:W3CDTF">2018-11-19T09:37:34Z</dcterms:modified>
</cp:coreProperties>
</file>