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59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733800" y="342900"/>
            <a:ext cx="3962399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506465"/>
            <a:ext cx="3581399" cy="1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457198" y="2571750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457198" y="2880121"/>
            <a:ext cx="3581399" cy="18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876800" y="342900"/>
            <a:ext cx="2819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1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0373" y="0"/>
            <a:ext cx="2293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subTitle"/>
          </p:nvPr>
        </p:nvSpPr>
        <p:spPr>
          <a:xfrm>
            <a:off x="2438400" y="2686050"/>
            <a:ext cx="396239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2438400" y="1085850"/>
            <a:ext cx="396239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582989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414976" y="4800600"/>
            <a:ext cx="4571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581401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342900"/>
            <a:ext cx="3657599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8579" lvl="0" marL="18288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876800" y="342900"/>
            <a:ext cx="2819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1.png"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0" y="0"/>
            <a:ext cx="2293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0" type="dt"/>
          </p:nvPr>
        </p:nvSpPr>
        <p:spPr>
          <a:xfrm>
            <a:off x="839789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116388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838201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1371600"/>
            <a:ext cx="3200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2683668"/>
            <a:ext cx="3200645" cy="109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80"/>
              </a:spcBef>
              <a:buClr>
                <a:srgbClr val="7F7F7F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2571750"/>
            <a:ext cx="3124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57200" y="342900"/>
            <a:ext cx="3124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876800" y="342900"/>
            <a:ext cx="2819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181600" y="1257300"/>
            <a:ext cx="2514600" cy="14061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04800" y="1257300"/>
            <a:ext cx="470001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14300" lvl="0" marL="22860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41148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1759" lvl="2" marL="59436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6840" lvl="3" marL="77724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9219" lvl="4" marL="960120" marR="0" rtl="0" algn="l">
              <a:spcBef>
                <a:spcPts val="24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17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8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486400" y="2664279"/>
            <a:ext cx="2209800" cy="1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7F7F7F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pic"/>
          </p:nvPr>
        </p:nvSpPr>
        <p:spPr>
          <a:xfrm>
            <a:off x="304801" y="1257300"/>
            <a:ext cx="469696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7F7F7F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7F7F7F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7F7F7F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5181600" y="1257300"/>
            <a:ext cx="2514600" cy="1406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486400" y="2664279"/>
            <a:ext cx="2209800" cy="1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7F7F7F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8"/>
              </a:spcBef>
              <a:buClr>
                <a:srgbClr val="7F7F7F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876800" y="342900"/>
            <a:ext cx="2819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 rot="5400000">
            <a:off x="142875" y="657225"/>
            <a:ext cx="4286249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8579" lvl="0" marL="18288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5400000">
            <a:off x="5463778" y="1371600"/>
            <a:ext cx="4388643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 rot="5400000">
            <a:off x="1272778" y="-609599"/>
            <a:ext cx="438864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8579" lvl="0" marL="18288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2.png"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3693" y="0"/>
            <a:ext cx="3203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876800" y="342900"/>
            <a:ext cx="2819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342900"/>
            <a:ext cx="3657599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8579" lvl="0" marL="18288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" lvl="1" marL="41148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059" lvl="2" marL="59436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" lvl="3" marL="77724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6519" lvl="4" marL="960120" marR="0" rtl="0" algn="l">
              <a:spcBef>
                <a:spcPts val="280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14300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980" lvl="6" marL="132588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060" lvl="7" marL="150876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39" lvl="8" marL="1691640" marR="0" rtl="0" algn="l">
              <a:spcBef>
                <a:spcPts val="288"/>
              </a:spcBef>
              <a:buClr>
                <a:srgbClr val="7F7F7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772400" y="4800600"/>
            <a:ext cx="533399" cy="11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876801" y="4819651"/>
            <a:ext cx="2819398" cy="95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875213" y="4722185"/>
            <a:ext cx="2820986" cy="114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hyperlink" Target="http://www.apastyle.org/learn/tutorials/basics-tutorial.aspx" TargetMode="External"/><Relationship Id="rId6" Type="http://schemas.openxmlformats.org/officeDocument/2006/relationships/hyperlink" Target="http://www.ieee.org/documents/ieeecitationref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320800" y="342900"/>
            <a:ext cx="637540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5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Long, Formal Reports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7105" y="4504475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body"/>
          </p:nvPr>
        </p:nvSpPr>
        <p:spPr>
          <a:xfrm>
            <a:off x="508000" y="85725"/>
            <a:ext cx="4673600" cy="30837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Overview</a:t>
            </a:r>
          </a:p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508000" y="2228850"/>
            <a:ext cx="8153400" cy="308371"/>
          </a:xfrm>
          <a:prstGeom prst="rect">
            <a:avLst/>
          </a:prstGeom>
          <a:solidFill>
            <a:srgbClr val="DDEFF0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Objectives</a:t>
            </a:r>
          </a:p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508000" y="2628900"/>
            <a:ext cx="8153401" cy="2214562"/>
          </a:xfrm>
          <a:prstGeom prst="rect">
            <a:avLst/>
          </a:prstGeom>
          <a:solidFill>
            <a:srgbClr val="BBDEE3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week </a:t>
            </a:r>
            <a:r>
              <a:rPr lang="en" sz="2035"/>
              <a:t>four</a:t>
            </a:r>
            <a:r>
              <a:rPr b="0" i="0" lang="en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students will be able to do the following: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time required for gathering resources , especially for those topics that are considered serious and/or complex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to write front matter, text, and back matter for long reports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long report, taking the audience into  consideration and enhance discussion with figures and tables for clarity, conciseness, and cosmetic appeal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primary research performed and generated to develop content for a long report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secondary research with already printed and published information for content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5384800" y="114300"/>
            <a:ext cx="3352799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Lesson #</a:t>
            </a:r>
            <a:r>
              <a:rPr b="1" lang="en" sz="4400">
                <a:solidFill>
                  <a:srgbClr val="3C8890"/>
                </a:solidFill>
              </a:rPr>
              <a:t>4</a:t>
            </a: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 Overview</a:t>
            </a:r>
          </a:p>
        </p:txBody>
      </p:sp>
      <p:pic>
        <p:nvPicPr>
          <p:cNvPr id="143" name="Shape 14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814557"/>
            <a:ext cx="4724400" cy="132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00" y="4672012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3" type="body"/>
          </p:nvPr>
        </p:nvSpPr>
        <p:spPr>
          <a:xfrm>
            <a:off x="228600" y="2057400"/>
            <a:ext cx="8407400" cy="30837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Reports</a:t>
            </a:r>
          </a:p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231818" y="2457450"/>
            <a:ext cx="8403409" cy="2628900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subject matter is too complex for a short  report, only a long report, with research, will convey the content sufficiently and successfully. </a:t>
            </a:r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long, formal reports include: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Informational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information and facts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information and facts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 conclusions about the information and facts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information and facts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 conclusions about the information and facts</a:t>
            </a:r>
          </a:p>
          <a:p>
            <a:pPr indent="-182880" lvl="1" marL="41148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recommendations based conclusions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0" y="171450"/>
            <a:ext cx="5486400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What are Long Reports?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00" y="4757737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2" type="body"/>
          </p:nvPr>
        </p:nvSpPr>
        <p:spPr>
          <a:xfrm>
            <a:off x="5384800" y="657225"/>
            <a:ext cx="3225800" cy="1571625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major components of long reports: 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matter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 matter</a:t>
            </a:r>
          </a:p>
          <a:p>
            <a:pPr indent="-7619" lvl="0" marL="45720" marR="0" rtl="0" algn="l">
              <a:spcBef>
                <a:spcPts val="28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3" type="body"/>
          </p:nvPr>
        </p:nvSpPr>
        <p:spPr>
          <a:xfrm>
            <a:off x="203200" y="2486025"/>
            <a:ext cx="8381999" cy="285750"/>
          </a:xfrm>
          <a:prstGeom prst="rect">
            <a:avLst/>
          </a:prstGeom>
          <a:solidFill>
            <a:srgbClr val="DDEFF0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Matter</a:t>
            </a:r>
          </a:p>
        </p:txBody>
      </p:sp>
      <p:sp>
        <p:nvSpPr>
          <p:cNvPr id="160" name="Shape 160"/>
          <p:cNvSpPr txBox="1"/>
          <p:nvPr>
            <p:ph idx="4" type="body"/>
          </p:nvPr>
        </p:nvSpPr>
        <p:spPr>
          <a:xfrm>
            <a:off x="228601" y="2871787"/>
            <a:ext cx="8381999" cy="2228849"/>
          </a:xfrm>
          <a:prstGeom prst="rect">
            <a:avLst/>
          </a:prstGeom>
          <a:solidFill>
            <a:srgbClr val="BBDEE3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matter: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Clr>
                <a:srgbClr val="7F7F7F"/>
              </a:buClr>
              <a:buSzPct val="100666"/>
              <a:buFont typeface="Noto Sans Symbols"/>
              <a:buChar char="▪"/>
            </a:pPr>
            <a:r>
              <a:rPr b="0" i="0" lang="en" sz="1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page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of the report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company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writer(s)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completed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Clr>
                <a:srgbClr val="7F7F7F"/>
              </a:buClr>
              <a:buSzPct val="100666"/>
              <a:buFont typeface="Noto Sans Symbols"/>
              <a:buChar char="▪"/>
            </a:pPr>
            <a:r>
              <a:rPr b="0" i="0" lang="en" sz="1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 letter or memo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of writing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parts and dates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rgbClr val="7F7F7F"/>
              </a:buClr>
              <a:buSzPct val="101562"/>
              <a:buFont typeface="Arial"/>
              <a:buChar char="•"/>
            </a:pPr>
            <a:r>
              <a:rPr b="0" i="0" lang="en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follow‐up plan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Clr>
                <a:srgbClr val="7F7F7F"/>
              </a:buClr>
              <a:buSzPct val="100666"/>
              <a:buFont typeface="Noto Sans Symbols"/>
              <a:buChar char="▪"/>
            </a:pPr>
            <a:r>
              <a:rPr b="0" i="0" lang="en" sz="1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 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Clr>
                <a:srgbClr val="7F7F7F"/>
              </a:buClr>
              <a:buSzPct val="100666"/>
              <a:buFont typeface="Noto Sans Symbols"/>
              <a:buChar char="▪"/>
            </a:pPr>
            <a:r>
              <a:rPr b="0" i="0" lang="en" sz="1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illustrations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Clr>
                <a:srgbClr val="7F7F7F"/>
              </a:buClr>
              <a:buSzPct val="100666"/>
              <a:buFont typeface="Noto Sans Symbols"/>
              <a:buChar char="▪"/>
            </a:pPr>
            <a:r>
              <a:rPr b="0" i="0" lang="en" sz="1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and/or executive summary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25"/>
              </a:spcBef>
              <a:buClr>
                <a:srgbClr val="7F7F7F"/>
              </a:buClr>
              <a:buSzPct val="101562"/>
              <a:buFont typeface="Noto Sans Symbols"/>
              <a:buNone/>
            </a:pPr>
            <a:r>
              <a:t/>
            </a:r>
            <a:endParaRPr b="0" i="0" sz="16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203200" y="128587"/>
            <a:ext cx="5283199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Major Components of Long Reports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737326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3" type="body"/>
          </p:nvPr>
        </p:nvSpPr>
        <p:spPr>
          <a:xfrm>
            <a:off x="203200" y="2486025"/>
            <a:ext cx="8381999" cy="285750"/>
          </a:xfrm>
          <a:prstGeom prst="rect">
            <a:avLst/>
          </a:prstGeom>
          <a:solidFill>
            <a:srgbClr val="DDEFF0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</p:txBody>
      </p:sp>
      <p:sp>
        <p:nvSpPr>
          <p:cNvPr id="169" name="Shape 169"/>
          <p:cNvSpPr txBox="1"/>
          <p:nvPr>
            <p:ph idx="4" type="body"/>
          </p:nvPr>
        </p:nvSpPr>
        <p:spPr>
          <a:xfrm>
            <a:off x="228601" y="2871787"/>
            <a:ext cx="8381999" cy="2228849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: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1" lang="en" sz="1757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statement background information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1" lang="en" sz="1757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report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content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1" lang="en" sz="1757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recommendation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restate problem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implications 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</a:p>
          <a:p>
            <a:pPr indent="-182880" lvl="1" marL="411480" marR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course of action</a:t>
            </a:r>
          </a:p>
          <a:p>
            <a:pPr indent="-190500" lvl="0" marL="228600" marR="0" rtl="0" algn="l">
              <a:lnSpc>
                <a:spcPct val="80000"/>
              </a:lnSpc>
              <a:spcBef>
                <a:spcPts val="481"/>
              </a:spcBef>
              <a:buClr>
                <a:srgbClr val="7F7F7F"/>
              </a:buClr>
              <a:buSzPct val="100208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203200" y="128587"/>
            <a:ext cx="5283199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Major Components of Long Reports (continued)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714875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3" type="body"/>
          </p:nvPr>
        </p:nvSpPr>
        <p:spPr>
          <a:xfrm>
            <a:off x="203200" y="2486025"/>
            <a:ext cx="8381999" cy="285750"/>
          </a:xfrm>
          <a:prstGeom prst="rect">
            <a:avLst/>
          </a:prstGeom>
          <a:solidFill>
            <a:srgbClr val="DDEFF0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Matter</a:t>
            </a:r>
          </a:p>
        </p:txBody>
      </p:sp>
      <p:sp>
        <p:nvSpPr>
          <p:cNvPr id="178" name="Shape 178"/>
          <p:cNvSpPr txBox="1"/>
          <p:nvPr>
            <p:ph idx="4" type="body"/>
          </p:nvPr>
        </p:nvSpPr>
        <p:spPr>
          <a:xfrm>
            <a:off x="228601" y="2871787"/>
            <a:ext cx="8381999" cy="2228849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matter :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Glossary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high-tech language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abbreviations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acronyms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(Works Cited) 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all sources used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ct val="97611"/>
              <a:buFont typeface="Noto Sans Symbols"/>
              <a:buChar char="▪"/>
            </a:pPr>
            <a:r>
              <a:rPr b="0" i="0" lang="en" sz="17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 results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findings</a:t>
            </a:r>
          </a:p>
          <a:p>
            <a:pPr indent="-182880" lvl="1" marL="411480" marR="0" rtl="0" algn="l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rgbClr val="7F7F7F"/>
              </a:buClr>
              <a:buSzPct val="98250"/>
              <a:buFont typeface="Arial"/>
              <a:buChar char="•"/>
            </a:pPr>
            <a:r>
              <a:rPr b="0" i="0" lang="en" sz="15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letters or memos</a:t>
            </a:r>
          </a:p>
          <a:p>
            <a:pPr indent="-190500" lvl="0" marL="228600" marR="0" rtl="0" algn="l">
              <a:lnSpc>
                <a:spcPct val="90000"/>
              </a:lnSpc>
              <a:spcBef>
                <a:spcPts val="481"/>
              </a:spcBef>
              <a:buClr>
                <a:srgbClr val="7F7F7F"/>
              </a:buClr>
              <a:buSzPct val="100208"/>
              <a:buFont typeface="Noto Sans Symbols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03200" y="128587"/>
            <a:ext cx="5283199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Major Components of Long Reports (continued)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600" y="4353605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x="152400" y="171450"/>
            <a:ext cx="4114799" cy="128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Using Research</a:t>
            </a:r>
          </a:p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228600" y="1371600"/>
            <a:ext cx="8381999" cy="28575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Consider:</a:t>
            </a:r>
          </a:p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228601" y="1771650"/>
            <a:ext cx="8381999" cy="2943225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combination of primary and secondary research to support findings</a:t>
            </a:r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material from research: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statement 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formatting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generalization 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from other sources</a:t>
            </a:r>
          </a:p>
          <a:p>
            <a:pPr indent="-187959" lvl="2" marL="59436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quotations</a:t>
            </a:r>
          </a:p>
          <a:p>
            <a:pPr indent="-187959" lvl="2" marL="59436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paraphrases</a:t>
            </a:r>
          </a:p>
          <a:p>
            <a:pPr indent="-187959" lvl="2" marL="59436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 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follow‐up explanations of significance of referenced material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paragraphs</a:t>
            </a:r>
          </a:p>
          <a:p>
            <a:pPr indent="-190500" lvl="0" marL="228600" marR="0" rtl="0" algn="l">
              <a:spcBef>
                <a:spcPts val="520"/>
              </a:spcBef>
              <a:buClr>
                <a:srgbClr val="7F7F7F"/>
              </a:buClr>
              <a:buSzPct val="100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206428"/>
            <a:ext cx="3581399" cy="308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614" y="4031865"/>
            <a:ext cx="34289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677245"/>
            <a:ext cx="5470014" cy="186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1" type="body"/>
          </p:nvPr>
        </p:nvSpPr>
        <p:spPr>
          <a:xfrm>
            <a:off x="508000" y="85725"/>
            <a:ext cx="4673600" cy="30837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5384800" y="114300"/>
            <a:ext cx="3352799" cy="2228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C8890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3C8890"/>
                </a:solidFill>
                <a:latin typeface="Calibri"/>
                <a:ea typeface="Calibri"/>
                <a:cs typeface="Calibri"/>
                <a:sym typeface="Calibri"/>
              </a:rPr>
              <a:t>Lesson Review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508000" y="485775"/>
            <a:ext cx="4673600" cy="1571625"/>
          </a:xfrm>
          <a:prstGeom prst="rect">
            <a:avLst/>
          </a:prstGeom>
          <a:solidFill>
            <a:srgbClr val="CCD6D8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this week: 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Long, formal reports include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matter (title page, cover letter, table of contents, list of illustrations, and abstract)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(introduction, discussion, conclusion/recommendation)</a:t>
            </a:r>
          </a:p>
          <a:p>
            <a:pPr indent="-182880" lvl="1" marL="41148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matter (glossary, works cited, and optional appendix)</a:t>
            </a:r>
          </a:p>
          <a:p>
            <a:pPr indent="0" lvl="1" marL="228600" marR="0" rtl="0" algn="l">
              <a:spcBef>
                <a:spcPts val="58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9" lvl="0" marL="45720" marR="0" rtl="0" algn="l">
              <a:spcBef>
                <a:spcPts val="58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19" lvl="0" marL="45720" marR="0" rtl="0" algn="l">
              <a:spcBef>
                <a:spcPts val="28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508000" y="3537411"/>
            <a:ext cx="8153400" cy="308371"/>
          </a:xfrm>
          <a:prstGeom prst="rect">
            <a:avLst/>
          </a:prstGeom>
          <a:solidFill>
            <a:srgbClr val="DDEFF0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Information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08000" y="3917565"/>
            <a:ext cx="8153401" cy="1122477"/>
          </a:xfrm>
          <a:prstGeom prst="rect">
            <a:avLst/>
          </a:prstGeom>
          <a:solidFill>
            <a:srgbClr val="BBDEE3"/>
          </a:solidFill>
          <a:ln>
            <a:noFill/>
          </a:ln>
          <a:effectLst>
            <a:outerShdw blurRad="44450" algn="ctr" dir="5400000" dist="27939">
              <a:srgbClr val="000000">
                <a:alpha val="31764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additional information regarding correct citing, please visit: 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http://www.apastyle.org/learn/tutorials/basics-tutorial.aspx</a:t>
            </a:r>
          </a:p>
          <a:p>
            <a:pPr indent="-190500" lvl="0" marL="228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http://www.ieee.org/documents/ieeecitationref.pdf</a:t>
            </a:r>
          </a:p>
          <a:p>
            <a:pPr indent="-190500" lvl="0" marL="228600" marR="0" rtl="0" algn="l">
              <a:spcBef>
                <a:spcPts val="360"/>
              </a:spcBef>
              <a:buClr>
                <a:srgbClr val="7F7F7F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**Be sure to look forward for assignments that can be started/completed 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osite">
  <a:themeElements>
    <a:clrScheme name="Composite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