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6.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98" r:id="rId3"/>
    <p:sldMasterId id="2147483734" r:id="rId4"/>
    <p:sldMasterId id="2147483741" r:id="rId5"/>
    <p:sldMasterId id="2147483748" r:id="rId6"/>
    <p:sldMasterId id="2147483758" r:id="rId7"/>
  </p:sldMasterIdLst>
  <p:notesMasterIdLst>
    <p:notesMasterId r:id="rId32"/>
  </p:notesMasterIdLst>
  <p:sldIdLst>
    <p:sldId id="303" r:id="rId8"/>
    <p:sldId id="257" r:id="rId9"/>
    <p:sldId id="270" r:id="rId10"/>
    <p:sldId id="271" r:id="rId11"/>
    <p:sldId id="313" r:id="rId12"/>
    <p:sldId id="272" r:id="rId13"/>
    <p:sldId id="304" r:id="rId14"/>
    <p:sldId id="305" r:id="rId15"/>
    <p:sldId id="311" r:id="rId16"/>
    <p:sldId id="312" r:id="rId17"/>
    <p:sldId id="314" r:id="rId18"/>
    <p:sldId id="316" r:id="rId19"/>
    <p:sldId id="317" r:id="rId20"/>
    <p:sldId id="318" r:id="rId21"/>
    <p:sldId id="319" r:id="rId22"/>
    <p:sldId id="320" r:id="rId23"/>
    <p:sldId id="321" r:id="rId24"/>
    <p:sldId id="276" r:id="rId25"/>
    <p:sldId id="322" r:id="rId26"/>
    <p:sldId id="323" r:id="rId27"/>
    <p:sldId id="324" r:id="rId28"/>
    <p:sldId id="325" r:id="rId29"/>
    <p:sldId id="326"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3C454F"/>
    <a:srgbClr val="000000"/>
    <a:srgbClr val="00518E"/>
    <a:srgbClr val="1D4380"/>
    <a:srgbClr val="7F498F"/>
    <a:srgbClr val="289FD7"/>
    <a:srgbClr val="48BAE7"/>
    <a:srgbClr val="E34F24"/>
    <a:srgbClr val="BDCD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38" autoAdjust="0"/>
    <p:restoredTop sz="80465" autoAdjust="0"/>
  </p:normalViewPr>
  <p:slideViewPr>
    <p:cSldViewPr snapToGrid="0">
      <p:cViewPr varScale="1">
        <p:scale>
          <a:sx n="74" d="100"/>
          <a:sy n="74" d="100"/>
        </p:scale>
        <p:origin x="570" y="18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AD48B6-5F75-475E-AB2B-00F3858146C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81F894A-F3D4-4A1C-9F9C-E76570EC5D8C}">
      <dgm:prSet phldrT="[Text]"/>
      <dgm:spPr/>
      <dgm:t>
        <a:bodyPr/>
        <a:lstStyle/>
        <a:p>
          <a:r>
            <a:rPr lang="en-US" dirty="0" smtClean="0"/>
            <a:t>Visual Studio 2015</a:t>
          </a:r>
          <a:endParaRPr lang="en-US" dirty="0"/>
        </a:p>
      </dgm:t>
    </dgm:pt>
    <dgm:pt modelId="{BCC21E21-7293-45E8-8D9E-A8335246538F}" type="parTrans" cxnId="{E1208DA3-C6E0-4876-81EF-2F31F53FA238}">
      <dgm:prSet/>
      <dgm:spPr/>
      <dgm:t>
        <a:bodyPr/>
        <a:lstStyle/>
        <a:p>
          <a:endParaRPr lang="en-US"/>
        </a:p>
      </dgm:t>
    </dgm:pt>
    <dgm:pt modelId="{06B84A86-DB6E-4423-AF94-9037823BA344}" type="sibTrans" cxnId="{E1208DA3-C6E0-4876-81EF-2F31F53FA238}">
      <dgm:prSet/>
      <dgm:spPr/>
      <dgm:t>
        <a:bodyPr/>
        <a:lstStyle/>
        <a:p>
          <a:endParaRPr lang="en-US"/>
        </a:p>
      </dgm:t>
    </dgm:pt>
    <dgm:pt modelId="{898F3A09-7D98-4ED3-B4F5-57127C13FA51}">
      <dgm:prSet phldrT="[Text]"/>
      <dgm:spPr/>
      <dgm:t>
        <a:bodyPr/>
        <a:lstStyle/>
        <a:p>
          <a:r>
            <a:rPr lang="en-US" dirty="0" smtClean="0"/>
            <a:t>ASP.NET Core</a:t>
          </a:r>
          <a:endParaRPr lang="en-US" dirty="0"/>
        </a:p>
      </dgm:t>
    </dgm:pt>
    <dgm:pt modelId="{FCA38C4F-2FBA-4EDA-A9E1-F090A654AE63}" type="parTrans" cxnId="{D545DFA0-7212-4A65-B83C-1B6390B8B114}">
      <dgm:prSet/>
      <dgm:spPr/>
      <dgm:t>
        <a:bodyPr/>
        <a:lstStyle/>
        <a:p>
          <a:endParaRPr lang="en-US"/>
        </a:p>
      </dgm:t>
    </dgm:pt>
    <dgm:pt modelId="{BF04F146-39C3-45CD-823E-31017E30896A}" type="sibTrans" cxnId="{D545DFA0-7212-4A65-B83C-1B6390B8B114}">
      <dgm:prSet/>
      <dgm:spPr/>
      <dgm:t>
        <a:bodyPr/>
        <a:lstStyle/>
        <a:p>
          <a:endParaRPr lang="en-US"/>
        </a:p>
      </dgm:t>
    </dgm:pt>
    <dgm:pt modelId="{CD23DE58-F09E-4556-AF0D-E63314D887ED}">
      <dgm:prSet phldrT="[Text]"/>
      <dgm:spPr/>
      <dgm:t>
        <a:bodyPr/>
        <a:lstStyle/>
        <a:p>
          <a:r>
            <a:rPr lang="en-US" dirty="0" smtClean="0"/>
            <a:t>Azure</a:t>
          </a:r>
          <a:endParaRPr lang="en-US" dirty="0"/>
        </a:p>
      </dgm:t>
    </dgm:pt>
    <dgm:pt modelId="{AA4C61A9-A27D-4099-8856-97882E903068}" type="parTrans" cxnId="{0043E5C4-AD02-4EF2-9728-5E1AB2349A2C}">
      <dgm:prSet/>
      <dgm:spPr/>
      <dgm:t>
        <a:bodyPr/>
        <a:lstStyle/>
        <a:p>
          <a:endParaRPr lang="en-US"/>
        </a:p>
      </dgm:t>
    </dgm:pt>
    <dgm:pt modelId="{C2D5944F-2888-4197-8955-77B638754B93}" type="sibTrans" cxnId="{0043E5C4-AD02-4EF2-9728-5E1AB2349A2C}">
      <dgm:prSet/>
      <dgm:spPr/>
      <dgm:t>
        <a:bodyPr/>
        <a:lstStyle/>
        <a:p>
          <a:endParaRPr lang="en-US"/>
        </a:p>
      </dgm:t>
    </dgm:pt>
    <dgm:pt modelId="{7072963B-D226-4558-9A4B-5A67D96962F1}">
      <dgm:prSet phldrT="[Text]"/>
      <dgm:spPr/>
      <dgm:t>
        <a:bodyPr/>
        <a:lstStyle/>
        <a:p>
          <a:r>
            <a:rPr lang="en-US" dirty="0" smtClean="0"/>
            <a:t>Package Managers</a:t>
          </a:r>
          <a:endParaRPr lang="en-US" dirty="0"/>
        </a:p>
      </dgm:t>
    </dgm:pt>
    <dgm:pt modelId="{C554C7C3-F36A-49B4-9834-3FE579870A4C}" type="parTrans" cxnId="{B4467FDB-1788-451F-8570-EFC4969BB27A}">
      <dgm:prSet/>
      <dgm:spPr/>
      <dgm:t>
        <a:bodyPr/>
        <a:lstStyle/>
        <a:p>
          <a:endParaRPr lang="en-US"/>
        </a:p>
      </dgm:t>
    </dgm:pt>
    <dgm:pt modelId="{4D76FA6C-980D-40CB-8C56-4C2474A754B9}" type="sibTrans" cxnId="{B4467FDB-1788-451F-8570-EFC4969BB27A}">
      <dgm:prSet/>
      <dgm:spPr/>
      <dgm:t>
        <a:bodyPr/>
        <a:lstStyle/>
        <a:p>
          <a:endParaRPr lang="en-US"/>
        </a:p>
      </dgm:t>
    </dgm:pt>
    <dgm:pt modelId="{F9C973EF-7EF6-4E30-B697-1A027C6E063F}" type="pres">
      <dgm:prSet presAssocID="{E1AD48B6-5F75-475E-AB2B-00F3858146C5}" presName="diagram" presStyleCnt="0">
        <dgm:presLayoutVars>
          <dgm:dir/>
          <dgm:resizeHandles val="exact"/>
        </dgm:presLayoutVars>
      </dgm:prSet>
      <dgm:spPr/>
      <dgm:t>
        <a:bodyPr/>
        <a:lstStyle/>
        <a:p>
          <a:endParaRPr lang="en-US"/>
        </a:p>
      </dgm:t>
    </dgm:pt>
    <dgm:pt modelId="{79396110-1981-49E8-B93F-F38EB93831DA}" type="pres">
      <dgm:prSet presAssocID="{A81F894A-F3D4-4A1C-9F9C-E76570EC5D8C}" presName="node" presStyleLbl="node1" presStyleIdx="0" presStyleCnt="4">
        <dgm:presLayoutVars>
          <dgm:bulletEnabled val="1"/>
        </dgm:presLayoutVars>
      </dgm:prSet>
      <dgm:spPr/>
      <dgm:t>
        <a:bodyPr/>
        <a:lstStyle/>
        <a:p>
          <a:endParaRPr lang="en-US"/>
        </a:p>
      </dgm:t>
    </dgm:pt>
    <dgm:pt modelId="{FAEEABCF-25A1-42B9-B3BE-6D9E40932452}" type="pres">
      <dgm:prSet presAssocID="{06B84A86-DB6E-4423-AF94-9037823BA344}" presName="sibTrans" presStyleCnt="0"/>
      <dgm:spPr/>
    </dgm:pt>
    <dgm:pt modelId="{35B66752-556E-493D-A1BC-04909857FB36}" type="pres">
      <dgm:prSet presAssocID="{898F3A09-7D98-4ED3-B4F5-57127C13FA51}" presName="node" presStyleLbl="node1" presStyleIdx="1" presStyleCnt="4">
        <dgm:presLayoutVars>
          <dgm:bulletEnabled val="1"/>
        </dgm:presLayoutVars>
      </dgm:prSet>
      <dgm:spPr/>
      <dgm:t>
        <a:bodyPr/>
        <a:lstStyle/>
        <a:p>
          <a:endParaRPr lang="en-US"/>
        </a:p>
      </dgm:t>
    </dgm:pt>
    <dgm:pt modelId="{A0EC40E6-1BFF-49D9-9D58-A9AF9F6C6D0D}" type="pres">
      <dgm:prSet presAssocID="{BF04F146-39C3-45CD-823E-31017E30896A}" presName="sibTrans" presStyleCnt="0"/>
      <dgm:spPr/>
    </dgm:pt>
    <dgm:pt modelId="{EEF0ECC6-1927-41F8-B869-545F9CAF1702}" type="pres">
      <dgm:prSet presAssocID="{7072963B-D226-4558-9A4B-5A67D96962F1}" presName="node" presStyleLbl="node1" presStyleIdx="2" presStyleCnt="4">
        <dgm:presLayoutVars>
          <dgm:bulletEnabled val="1"/>
        </dgm:presLayoutVars>
      </dgm:prSet>
      <dgm:spPr/>
      <dgm:t>
        <a:bodyPr/>
        <a:lstStyle/>
        <a:p>
          <a:endParaRPr lang="en-US"/>
        </a:p>
      </dgm:t>
    </dgm:pt>
    <dgm:pt modelId="{0D4BBB71-9DFF-4B8B-B8BD-2799B9DBFF3A}" type="pres">
      <dgm:prSet presAssocID="{4D76FA6C-980D-40CB-8C56-4C2474A754B9}" presName="sibTrans" presStyleCnt="0"/>
      <dgm:spPr/>
    </dgm:pt>
    <dgm:pt modelId="{02A8829A-C1F1-4E41-918D-7B734A47EE90}" type="pres">
      <dgm:prSet presAssocID="{CD23DE58-F09E-4556-AF0D-E63314D887ED}" presName="node" presStyleLbl="node1" presStyleIdx="3" presStyleCnt="4">
        <dgm:presLayoutVars>
          <dgm:bulletEnabled val="1"/>
        </dgm:presLayoutVars>
      </dgm:prSet>
      <dgm:spPr/>
      <dgm:t>
        <a:bodyPr/>
        <a:lstStyle/>
        <a:p>
          <a:endParaRPr lang="en-US"/>
        </a:p>
      </dgm:t>
    </dgm:pt>
  </dgm:ptLst>
  <dgm:cxnLst>
    <dgm:cxn modelId="{0043E5C4-AD02-4EF2-9728-5E1AB2349A2C}" srcId="{E1AD48B6-5F75-475E-AB2B-00F3858146C5}" destId="{CD23DE58-F09E-4556-AF0D-E63314D887ED}" srcOrd="3" destOrd="0" parTransId="{AA4C61A9-A27D-4099-8856-97882E903068}" sibTransId="{C2D5944F-2888-4197-8955-77B638754B93}"/>
    <dgm:cxn modelId="{E1208DA3-C6E0-4876-81EF-2F31F53FA238}" srcId="{E1AD48B6-5F75-475E-AB2B-00F3858146C5}" destId="{A81F894A-F3D4-4A1C-9F9C-E76570EC5D8C}" srcOrd="0" destOrd="0" parTransId="{BCC21E21-7293-45E8-8D9E-A8335246538F}" sibTransId="{06B84A86-DB6E-4423-AF94-9037823BA344}"/>
    <dgm:cxn modelId="{CA8CC84A-52F5-4A05-A754-0C7B825D9827}" type="presOf" srcId="{898F3A09-7D98-4ED3-B4F5-57127C13FA51}" destId="{35B66752-556E-493D-A1BC-04909857FB36}" srcOrd="0" destOrd="0" presId="urn:microsoft.com/office/officeart/2005/8/layout/default"/>
    <dgm:cxn modelId="{F464A6F0-78CD-45FC-916E-C0F9F6B44A1E}" type="presOf" srcId="{CD23DE58-F09E-4556-AF0D-E63314D887ED}" destId="{02A8829A-C1F1-4E41-918D-7B734A47EE90}" srcOrd="0" destOrd="0" presId="urn:microsoft.com/office/officeart/2005/8/layout/default"/>
    <dgm:cxn modelId="{B4467FDB-1788-451F-8570-EFC4969BB27A}" srcId="{E1AD48B6-5F75-475E-AB2B-00F3858146C5}" destId="{7072963B-D226-4558-9A4B-5A67D96962F1}" srcOrd="2" destOrd="0" parTransId="{C554C7C3-F36A-49B4-9834-3FE579870A4C}" sibTransId="{4D76FA6C-980D-40CB-8C56-4C2474A754B9}"/>
    <dgm:cxn modelId="{D545DFA0-7212-4A65-B83C-1B6390B8B114}" srcId="{E1AD48B6-5F75-475E-AB2B-00F3858146C5}" destId="{898F3A09-7D98-4ED3-B4F5-57127C13FA51}" srcOrd="1" destOrd="0" parTransId="{FCA38C4F-2FBA-4EDA-A9E1-F090A654AE63}" sibTransId="{BF04F146-39C3-45CD-823E-31017E30896A}"/>
    <dgm:cxn modelId="{40990F41-602F-439A-B597-491AD9220CC3}" type="presOf" srcId="{7072963B-D226-4558-9A4B-5A67D96962F1}" destId="{EEF0ECC6-1927-41F8-B869-545F9CAF1702}" srcOrd="0" destOrd="0" presId="urn:microsoft.com/office/officeart/2005/8/layout/default"/>
    <dgm:cxn modelId="{09BA4CF2-10AC-4C87-B8F4-2D771BDF0015}" type="presOf" srcId="{E1AD48B6-5F75-475E-AB2B-00F3858146C5}" destId="{F9C973EF-7EF6-4E30-B697-1A027C6E063F}" srcOrd="0" destOrd="0" presId="urn:microsoft.com/office/officeart/2005/8/layout/default"/>
    <dgm:cxn modelId="{4A640DAA-A0F8-4612-9F3F-8FCB41987BCE}" type="presOf" srcId="{A81F894A-F3D4-4A1C-9F9C-E76570EC5D8C}" destId="{79396110-1981-49E8-B93F-F38EB93831DA}" srcOrd="0" destOrd="0" presId="urn:microsoft.com/office/officeart/2005/8/layout/default"/>
    <dgm:cxn modelId="{486BFB28-A030-4F03-A618-3C41A18C3E4F}" type="presParOf" srcId="{F9C973EF-7EF6-4E30-B697-1A027C6E063F}" destId="{79396110-1981-49E8-B93F-F38EB93831DA}" srcOrd="0" destOrd="0" presId="urn:microsoft.com/office/officeart/2005/8/layout/default"/>
    <dgm:cxn modelId="{CAAA02C8-DB16-4C5B-BDE7-73253D57B396}" type="presParOf" srcId="{F9C973EF-7EF6-4E30-B697-1A027C6E063F}" destId="{FAEEABCF-25A1-42B9-B3BE-6D9E40932452}" srcOrd="1" destOrd="0" presId="urn:microsoft.com/office/officeart/2005/8/layout/default"/>
    <dgm:cxn modelId="{8542047D-6914-411E-9B64-B863AEECB6BD}" type="presParOf" srcId="{F9C973EF-7EF6-4E30-B697-1A027C6E063F}" destId="{35B66752-556E-493D-A1BC-04909857FB36}" srcOrd="2" destOrd="0" presId="urn:microsoft.com/office/officeart/2005/8/layout/default"/>
    <dgm:cxn modelId="{305BED0D-89DC-4685-AEEA-C5C704510238}" type="presParOf" srcId="{F9C973EF-7EF6-4E30-B697-1A027C6E063F}" destId="{A0EC40E6-1BFF-49D9-9D58-A9AF9F6C6D0D}" srcOrd="3" destOrd="0" presId="urn:microsoft.com/office/officeart/2005/8/layout/default"/>
    <dgm:cxn modelId="{82DFA51F-91B6-4896-9404-83241F30E5FC}" type="presParOf" srcId="{F9C973EF-7EF6-4E30-B697-1A027C6E063F}" destId="{EEF0ECC6-1927-41F8-B869-545F9CAF1702}" srcOrd="4" destOrd="0" presId="urn:microsoft.com/office/officeart/2005/8/layout/default"/>
    <dgm:cxn modelId="{91934E13-46EA-43E8-B84E-EA0BED83CD68}" type="presParOf" srcId="{F9C973EF-7EF6-4E30-B697-1A027C6E063F}" destId="{0D4BBB71-9DFF-4B8B-B8BD-2799B9DBFF3A}" srcOrd="5" destOrd="0" presId="urn:microsoft.com/office/officeart/2005/8/layout/default"/>
    <dgm:cxn modelId="{07D0FAEA-8C9B-4E14-9126-A08E8660CDA2}" type="presParOf" srcId="{F9C973EF-7EF6-4E30-B697-1A027C6E063F}" destId="{02A8829A-C1F1-4E41-918D-7B734A47EE9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2F268D-4085-4455-9988-588C2D0D85FE}"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2009E52D-F6B2-4118-98A2-5ADBF27B0DD4}">
      <dgm:prSet phldrT="[Text]"/>
      <dgm:spPr/>
      <dgm:t>
        <a:bodyPr/>
        <a:lstStyle/>
        <a:p>
          <a:r>
            <a:rPr lang="en-US" dirty="0" err="1" smtClean="0"/>
            <a:t>npm</a:t>
          </a:r>
          <a:endParaRPr lang="en-US" dirty="0"/>
        </a:p>
      </dgm:t>
    </dgm:pt>
    <dgm:pt modelId="{4EBA64BC-E19D-4294-8283-7D9630B1A5E3}" type="parTrans" cxnId="{BA126530-6831-4242-AA3F-76D06BF8BA36}">
      <dgm:prSet/>
      <dgm:spPr/>
      <dgm:t>
        <a:bodyPr/>
        <a:lstStyle/>
        <a:p>
          <a:endParaRPr lang="en-US"/>
        </a:p>
      </dgm:t>
    </dgm:pt>
    <dgm:pt modelId="{5CA4258D-2E0D-4860-A02B-2509B3FA839E}" type="sibTrans" cxnId="{BA126530-6831-4242-AA3F-76D06BF8BA36}">
      <dgm:prSet/>
      <dgm:spPr/>
      <dgm:t>
        <a:bodyPr/>
        <a:lstStyle/>
        <a:p>
          <a:endParaRPr lang="en-US"/>
        </a:p>
      </dgm:t>
    </dgm:pt>
    <dgm:pt modelId="{ECAFEDAB-A6DC-4EAF-8A86-CC6091F86ECA}">
      <dgm:prSet phldrT="[Text]"/>
      <dgm:spPr/>
      <dgm:t>
        <a:bodyPr/>
        <a:lstStyle/>
        <a:p>
          <a:r>
            <a:rPr lang="en-US" dirty="0" smtClean="0"/>
            <a:t>bower</a:t>
          </a:r>
          <a:endParaRPr lang="en-US" dirty="0"/>
        </a:p>
      </dgm:t>
    </dgm:pt>
    <dgm:pt modelId="{B4DECC30-9DDF-4923-AE36-2E9A8FE8924E}" type="parTrans" cxnId="{3DCCE27E-7B56-4CFB-98BD-59CC2359B4CF}">
      <dgm:prSet/>
      <dgm:spPr/>
      <dgm:t>
        <a:bodyPr/>
        <a:lstStyle/>
        <a:p>
          <a:endParaRPr lang="en-US"/>
        </a:p>
      </dgm:t>
    </dgm:pt>
    <dgm:pt modelId="{A1108D2B-2418-4498-A00B-47D7554E1D2E}" type="sibTrans" cxnId="{3DCCE27E-7B56-4CFB-98BD-59CC2359B4CF}">
      <dgm:prSet/>
      <dgm:spPr/>
      <dgm:t>
        <a:bodyPr/>
        <a:lstStyle/>
        <a:p>
          <a:endParaRPr lang="en-US"/>
        </a:p>
      </dgm:t>
    </dgm:pt>
    <dgm:pt modelId="{B5BCD688-FCA0-4408-9D24-BA3ACEAB4CEB}">
      <dgm:prSet phldrT="[Text]"/>
      <dgm:spPr/>
      <dgm:t>
        <a:bodyPr/>
        <a:lstStyle/>
        <a:p>
          <a:r>
            <a:rPr lang="en-US" dirty="0" smtClean="0"/>
            <a:t>grunt</a:t>
          </a:r>
          <a:endParaRPr lang="en-US" dirty="0"/>
        </a:p>
      </dgm:t>
    </dgm:pt>
    <dgm:pt modelId="{F1EBBBB4-E460-4D39-973D-7BDCDC402B6B}" type="parTrans" cxnId="{830A03E2-8F3B-4C63-B649-769F52C33022}">
      <dgm:prSet/>
      <dgm:spPr/>
      <dgm:t>
        <a:bodyPr/>
        <a:lstStyle/>
        <a:p>
          <a:endParaRPr lang="en-US"/>
        </a:p>
      </dgm:t>
    </dgm:pt>
    <dgm:pt modelId="{3D38811A-9519-403F-BF8D-DD0612710D77}" type="sibTrans" cxnId="{830A03E2-8F3B-4C63-B649-769F52C33022}">
      <dgm:prSet/>
      <dgm:spPr/>
      <dgm:t>
        <a:bodyPr/>
        <a:lstStyle/>
        <a:p>
          <a:endParaRPr lang="en-US"/>
        </a:p>
      </dgm:t>
    </dgm:pt>
    <dgm:pt modelId="{009560DB-5071-458E-8640-4AF7286AB4A6}">
      <dgm:prSet phldrT="[Text]"/>
      <dgm:spPr/>
      <dgm:t>
        <a:bodyPr/>
        <a:lstStyle/>
        <a:p>
          <a:r>
            <a:rPr lang="en-US" dirty="0" smtClean="0"/>
            <a:t>gulp</a:t>
          </a:r>
          <a:endParaRPr lang="en-US" dirty="0"/>
        </a:p>
      </dgm:t>
    </dgm:pt>
    <dgm:pt modelId="{19768BE2-7A7A-4091-908F-D86203FBA3C0}" type="parTrans" cxnId="{A9EA2E71-B98E-4F67-B772-6E70285A40AA}">
      <dgm:prSet/>
      <dgm:spPr/>
      <dgm:t>
        <a:bodyPr/>
        <a:lstStyle/>
        <a:p>
          <a:endParaRPr lang="en-US"/>
        </a:p>
      </dgm:t>
    </dgm:pt>
    <dgm:pt modelId="{79CA258A-1572-4806-B599-13B24043BD87}" type="sibTrans" cxnId="{A9EA2E71-B98E-4F67-B772-6E70285A40AA}">
      <dgm:prSet/>
      <dgm:spPr/>
      <dgm:t>
        <a:bodyPr/>
        <a:lstStyle/>
        <a:p>
          <a:endParaRPr lang="en-US"/>
        </a:p>
      </dgm:t>
    </dgm:pt>
    <dgm:pt modelId="{A8BD918C-EC5B-442E-839D-C4F1B3FADEB1}" type="pres">
      <dgm:prSet presAssocID="{EB2F268D-4085-4455-9988-588C2D0D85FE}" presName="Name0" presStyleCnt="0">
        <dgm:presLayoutVars>
          <dgm:dir/>
          <dgm:resizeHandles val="exact"/>
        </dgm:presLayoutVars>
      </dgm:prSet>
      <dgm:spPr/>
      <dgm:t>
        <a:bodyPr/>
        <a:lstStyle/>
        <a:p>
          <a:endParaRPr lang="en-US"/>
        </a:p>
      </dgm:t>
    </dgm:pt>
    <dgm:pt modelId="{E73946F6-B02E-4BE9-A92D-5784CB6DF502}" type="pres">
      <dgm:prSet presAssocID="{2009E52D-F6B2-4118-98A2-5ADBF27B0DD4}" presName="composite" presStyleCnt="0"/>
      <dgm:spPr/>
    </dgm:pt>
    <dgm:pt modelId="{AC848A50-785E-411C-AEEA-E7C9037773DC}" type="pres">
      <dgm:prSet presAssocID="{2009E52D-F6B2-4118-98A2-5ADBF27B0DD4}" presName="rect1" presStyleLbl="bgShp"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1A442E57-675B-4CEF-8078-50CAB50F4192}" type="pres">
      <dgm:prSet presAssocID="{2009E52D-F6B2-4118-98A2-5ADBF27B0DD4}" presName="rect2" presStyleLbl="trBgShp" presStyleIdx="0" presStyleCnt="4">
        <dgm:presLayoutVars>
          <dgm:bulletEnabled val="1"/>
        </dgm:presLayoutVars>
      </dgm:prSet>
      <dgm:spPr/>
      <dgm:t>
        <a:bodyPr/>
        <a:lstStyle/>
        <a:p>
          <a:endParaRPr lang="en-US"/>
        </a:p>
      </dgm:t>
    </dgm:pt>
    <dgm:pt modelId="{E2E4DA46-392C-46C4-87D8-08C6EC733C5E}" type="pres">
      <dgm:prSet presAssocID="{5CA4258D-2E0D-4860-A02B-2509B3FA839E}" presName="sibTrans" presStyleCnt="0"/>
      <dgm:spPr/>
    </dgm:pt>
    <dgm:pt modelId="{14CDF621-86D0-4C4D-8C17-ACCF4504FC82}" type="pres">
      <dgm:prSet presAssocID="{ECAFEDAB-A6DC-4EAF-8A86-CC6091F86ECA}" presName="composite" presStyleCnt="0"/>
      <dgm:spPr/>
    </dgm:pt>
    <dgm:pt modelId="{81014610-E2A5-4393-8473-49E99C2A96F3}" type="pres">
      <dgm:prSet presAssocID="{ECAFEDAB-A6DC-4EAF-8A86-CC6091F86ECA}" presName="rect1" presStyleLbl="bgShp"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A21AE198-4FFB-4EBB-B5BE-41094387D2C4}" type="pres">
      <dgm:prSet presAssocID="{ECAFEDAB-A6DC-4EAF-8A86-CC6091F86ECA}" presName="rect2" presStyleLbl="trBgShp" presStyleIdx="1" presStyleCnt="4">
        <dgm:presLayoutVars>
          <dgm:bulletEnabled val="1"/>
        </dgm:presLayoutVars>
      </dgm:prSet>
      <dgm:spPr/>
      <dgm:t>
        <a:bodyPr/>
        <a:lstStyle/>
        <a:p>
          <a:endParaRPr lang="en-US"/>
        </a:p>
      </dgm:t>
    </dgm:pt>
    <dgm:pt modelId="{D578EC93-A15A-444E-9808-3B08498FA850}" type="pres">
      <dgm:prSet presAssocID="{A1108D2B-2418-4498-A00B-47D7554E1D2E}" presName="sibTrans" presStyleCnt="0"/>
      <dgm:spPr/>
    </dgm:pt>
    <dgm:pt modelId="{923B2D06-98F1-4E65-A0F0-54D2D6DB5EB4}" type="pres">
      <dgm:prSet presAssocID="{B5BCD688-FCA0-4408-9D24-BA3ACEAB4CEB}" presName="composite" presStyleCnt="0"/>
      <dgm:spPr/>
    </dgm:pt>
    <dgm:pt modelId="{87DB471D-417A-4D86-9359-0DAC5330F0C9}" type="pres">
      <dgm:prSet presAssocID="{B5BCD688-FCA0-4408-9D24-BA3ACEAB4CEB}" presName="rect1" presStyleLbl="bgShp"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26210828-A46F-43FA-AEE1-48D88E59D337}" type="pres">
      <dgm:prSet presAssocID="{B5BCD688-FCA0-4408-9D24-BA3ACEAB4CEB}" presName="rect2" presStyleLbl="trBgShp" presStyleIdx="2" presStyleCnt="4">
        <dgm:presLayoutVars>
          <dgm:bulletEnabled val="1"/>
        </dgm:presLayoutVars>
      </dgm:prSet>
      <dgm:spPr/>
      <dgm:t>
        <a:bodyPr/>
        <a:lstStyle/>
        <a:p>
          <a:endParaRPr lang="en-US"/>
        </a:p>
      </dgm:t>
    </dgm:pt>
    <dgm:pt modelId="{D84CE61E-F47F-4E78-9049-CB6074F36CBE}" type="pres">
      <dgm:prSet presAssocID="{3D38811A-9519-403F-BF8D-DD0612710D77}" presName="sibTrans" presStyleCnt="0"/>
      <dgm:spPr/>
    </dgm:pt>
    <dgm:pt modelId="{58686821-0283-4879-83D5-F2997B9ABD98}" type="pres">
      <dgm:prSet presAssocID="{009560DB-5071-458E-8640-4AF7286AB4A6}" presName="composite" presStyleCnt="0"/>
      <dgm:spPr/>
    </dgm:pt>
    <dgm:pt modelId="{6D9CDE17-0288-45C4-848A-F1D3F66B9AA4}" type="pres">
      <dgm:prSet presAssocID="{009560DB-5071-458E-8640-4AF7286AB4A6}" presName="rect1" presStyleLbl="bgShp"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dgm:spPr>
    </dgm:pt>
    <dgm:pt modelId="{EEDD9EC1-8905-4372-BC6E-2F3507024C1C}" type="pres">
      <dgm:prSet presAssocID="{009560DB-5071-458E-8640-4AF7286AB4A6}" presName="rect2" presStyleLbl="trBgShp" presStyleIdx="3" presStyleCnt="4">
        <dgm:presLayoutVars>
          <dgm:bulletEnabled val="1"/>
        </dgm:presLayoutVars>
      </dgm:prSet>
      <dgm:spPr/>
      <dgm:t>
        <a:bodyPr/>
        <a:lstStyle/>
        <a:p>
          <a:endParaRPr lang="en-US"/>
        </a:p>
      </dgm:t>
    </dgm:pt>
  </dgm:ptLst>
  <dgm:cxnLst>
    <dgm:cxn modelId="{830A03E2-8F3B-4C63-B649-769F52C33022}" srcId="{EB2F268D-4085-4455-9988-588C2D0D85FE}" destId="{B5BCD688-FCA0-4408-9D24-BA3ACEAB4CEB}" srcOrd="2" destOrd="0" parTransId="{F1EBBBB4-E460-4D39-973D-7BDCDC402B6B}" sibTransId="{3D38811A-9519-403F-BF8D-DD0612710D77}"/>
    <dgm:cxn modelId="{65740328-3C4B-463E-8BBF-3B8BE9126621}" type="presOf" srcId="{EB2F268D-4085-4455-9988-588C2D0D85FE}" destId="{A8BD918C-EC5B-442E-839D-C4F1B3FADEB1}" srcOrd="0" destOrd="0" presId="urn:microsoft.com/office/officeart/2008/layout/BendingPictureSemiTransparentText"/>
    <dgm:cxn modelId="{A9EA2E71-B98E-4F67-B772-6E70285A40AA}" srcId="{EB2F268D-4085-4455-9988-588C2D0D85FE}" destId="{009560DB-5071-458E-8640-4AF7286AB4A6}" srcOrd="3" destOrd="0" parTransId="{19768BE2-7A7A-4091-908F-D86203FBA3C0}" sibTransId="{79CA258A-1572-4806-B599-13B24043BD87}"/>
    <dgm:cxn modelId="{EA0BCEE7-F0E9-4E8E-81BB-5A14604B60A9}" type="presOf" srcId="{009560DB-5071-458E-8640-4AF7286AB4A6}" destId="{EEDD9EC1-8905-4372-BC6E-2F3507024C1C}" srcOrd="0" destOrd="0" presId="urn:microsoft.com/office/officeart/2008/layout/BendingPictureSemiTransparentText"/>
    <dgm:cxn modelId="{57C25577-C244-4F15-85DE-21D6DEDC102F}" type="presOf" srcId="{2009E52D-F6B2-4118-98A2-5ADBF27B0DD4}" destId="{1A442E57-675B-4CEF-8078-50CAB50F4192}" srcOrd="0" destOrd="0" presId="urn:microsoft.com/office/officeart/2008/layout/BendingPictureSemiTransparentText"/>
    <dgm:cxn modelId="{3DCCE27E-7B56-4CFB-98BD-59CC2359B4CF}" srcId="{EB2F268D-4085-4455-9988-588C2D0D85FE}" destId="{ECAFEDAB-A6DC-4EAF-8A86-CC6091F86ECA}" srcOrd="1" destOrd="0" parTransId="{B4DECC30-9DDF-4923-AE36-2E9A8FE8924E}" sibTransId="{A1108D2B-2418-4498-A00B-47D7554E1D2E}"/>
    <dgm:cxn modelId="{BFB227EE-9061-496A-981F-DA6AF07B9874}" type="presOf" srcId="{B5BCD688-FCA0-4408-9D24-BA3ACEAB4CEB}" destId="{26210828-A46F-43FA-AEE1-48D88E59D337}" srcOrd="0" destOrd="0" presId="urn:microsoft.com/office/officeart/2008/layout/BendingPictureSemiTransparentText"/>
    <dgm:cxn modelId="{BA126530-6831-4242-AA3F-76D06BF8BA36}" srcId="{EB2F268D-4085-4455-9988-588C2D0D85FE}" destId="{2009E52D-F6B2-4118-98A2-5ADBF27B0DD4}" srcOrd="0" destOrd="0" parTransId="{4EBA64BC-E19D-4294-8283-7D9630B1A5E3}" sibTransId="{5CA4258D-2E0D-4860-A02B-2509B3FA839E}"/>
    <dgm:cxn modelId="{9D70FAC4-DBE1-4C7D-BE4B-284A61B2F165}" type="presOf" srcId="{ECAFEDAB-A6DC-4EAF-8A86-CC6091F86ECA}" destId="{A21AE198-4FFB-4EBB-B5BE-41094387D2C4}" srcOrd="0" destOrd="0" presId="urn:microsoft.com/office/officeart/2008/layout/BendingPictureSemiTransparentText"/>
    <dgm:cxn modelId="{F4FA8B87-4278-400D-8ECA-08981E245A17}" type="presParOf" srcId="{A8BD918C-EC5B-442E-839D-C4F1B3FADEB1}" destId="{E73946F6-B02E-4BE9-A92D-5784CB6DF502}" srcOrd="0" destOrd="0" presId="urn:microsoft.com/office/officeart/2008/layout/BendingPictureSemiTransparentText"/>
    <dgm:cxn modelId="{65E71F30-EACB-42C7-9FF2-01465D81B750}" type="presParOf" srcId="{E73946F6-B02E-4BE9-A92D-5784CB6DF502}" destId="{AC848A50-785E-411C-AEEA-E7C9037773DC}" srcOrd="0" destOrd="0" presId="urn:microsoft.com/office/officeart/2008/layout/BendingPictureSemiTransparentText"/>
    <dgm:cxn modelId="{68B170BD-351C-479E-B507-24402A39CC40}" type="presParOf" srcId="{E73946F6-B02E-4BE9-A92D-5784CB6DF502}" destId="{1A442E57-675B-4CEF-8078-50CAB50F4192}" srcOrd="1" destOrd="0" presId="urn:microsoft.com/office/officeart/2008/layout/BendingPictureSemiTransparentText"/>
    <dgm:cxn modelId="{5343156D-DB4A-4274-A883-4A0E070716EA}" type="presParOf" srcId="{A8BD918C-EC5B-442E-839D-C4F1B3FADEB1}" destId="{E2E4DA46-392C-46C4-87D8-08C6EC733C5E}" srcOrd="1" destOrd="0" presId="urn:microsoft.com/office/officeart/2008/layout/BendingPictureSemiTransparentText"/>
    <dgm:cxn modelId="{65F1CE46-605F-4D96-824D-8A3F6F9B608B}" type="presParOf" srcId="{A8BD918C-EC5B-442E-839D-C4F1B3FADEB1}" destId="{14CDF621-86D0-4C4D-8C17-ACCF4504FC82}" srcOrd="2" destOrd="0" presId="urn:microsoft.com/office/officeart/2008/layout/BendingPictureSemiTransparentText"/>
    <dgm:cxn modelId="{A975D2CB-A9BA-4C66-8B09-CA11CB113B25}" type="presParOf" srcId="{14CDF621-86D0-4C4D-8C17-ACCF4504FC82}" destId="{81014610-E2A5-4393-8473-49E99C2A96F3}" srcOrd="0" destOrd="0" presId="urn:microsoft.com/office/officeart/2008/layout/BendingPictureSemiTransparentText"/>
    <dgm:cxn modelId="{20628DFF-9AA6-4636-92F9-07E3D61D8FF1}" type="presParOf" srcId="{14CDF621-86D0-4C4D-8C17-ACCF4504FC82}" destId="{A21AE198-4FFB-4EBB-B5BE-41094387D2C4}" srcOrd="1" destOrd="0" presId="urn:microsoft.com/office/officeart/2008/layout/BendingPictureSemiTransparentText"/>
    <dgm:cxn modelId="{A8B4E4BF-957F-496F-B3B2-05B944FAB163}" type="presParOf" srcId="{A8BD918C-EC5B-442E-839D-C4F1B3FADEB1}" destId="{D578EC93-A15A-444E-9808-3B08498FA850}" srcOrd="3" destOrd="0" presId="urn:microsoft.com/office/officeart/2008/layout/BendingPictureSemiTransparentText"/>
    <dgm:cxn modelId="{82DA1475-0029-4432-840A-28763939CE24}" type="presParOf" srcId="{A8BD918C-EC5B-442E-839D-C4F1B3FADEB1}" destId="{923B2D06-98F1-4E65-A0F0-54D2D6DB5EB4}" srcOrd="4" destOrd="0" presId="urn:microsoft.com/office/officeart/2008/layout/BendingPictureSemiTransparentText"/>
    <dgm:cxn modelId="{D7D045B6-FD70-4481-8BF2-CF48F0D515BD}" type="presParOf" srcId="{923B2D06-98F1-4E65-A0F0-54D2D6DB5EB4}" destId="{87DB471D-417A-4D86-9359-0DAC5330F0C9}" srcOrd="0" destOrd="0" presId="urn:microsoft.com/office/officeart/2008/layout/BendingPictureSemiTransparentText"/>
    <dgm:cxn modelId="{B3D7FFB4-77B0-43F8-8704-ABD2A48D3C8E}" type="presParOf" srcId="{923B2D06-98F1-4E65-A0F0-54D2D6DB5EB4}" destId="{26210828-A46F-43FA-AEE1-48D88E59D337}" srcOrd="1" destOrd="0" presId="urn:microsoft.com/office/officeart/2008/layout/BendingPictureSemiTransparentText"/>
    <dgm:cxn modelId="{F996810A-88B2-43D4-B9C0-9A2904882BAD}" type="presParOf" srcId="{A8BD918C-EC5B-442E-839D-C4F1B3FADEB1}" destId="{D84CE61E-F47F-4E78-9049-CB6074F36CBE}" srcOrd="5" destOrd="0" presId="urn:microsoft.com/office/officeart/2008/layout/BendingPictureSemiTransparentText"/>
    <dgm:cxn modelId="{40559002-FFE6-4F85-9C79-8146B2B6FEEC}" type="presParOf" srcId="{A8BD918C-EC5B-442E-839D-C4F1B3FADEB1}" destId="{58686821-0283-4879-83D5-F2997B9ABD98}" srcOrd="6" destOrd="0" presId="urn:microsoft.com/office/officeart/2008/layout/BendingPictureSemiTransparentText"/>
    <dgm:cxn modelId="{3A04244E-3C92-4811-B77A-F180289E4B61}" type="presParOf" srcId="{58686821-0283-4879-83D5-F2997B9ABD98}" destId="{6D9CDE17-0288-45C4-848A-F1D3F66B9AA4}" srcOrd="0" destOrd="0" presId="urn:microsoft.com/office/officeart/2008/layout/BendingPictureSemiTransparentText"/>
    <dgm:cxn modelId="{1F50AAA3-B212-42CF-AAC8-CC0F3455A2F8}" type="presParOf" srcId="{58686821-0283-4879-83D5-F2997B9ABD98}" destId="{EEDD9EC1-8905-4372-BC6E-2F3507024C1C}" srcOrd="1" destOrd="0" presId="urn:microsoft.com/office/officeart/2008/layout/BendingPictureSemiTransparent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CA36C-F225-426C-BF0C-DA0842A394A6}"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0C0E4775-E2E1-403C-9234-C53BCAAC3DCC}">
      <dgm:prSet/>
      <dgm:spPr/>
      <dgm:t>
        <a:bodyPr/>
        <a:lstStyle/>
        <a:p>
          <a:pPr rtl="0"/>
          <a:r>
            <a:rPr lang="en-US" dirty="0" smtClean="0"/>
            <a:t>NPM Integration</a:t>
          </a:r>
          <a:endParaRPr lang="en-US" dirty="0"/>
        </a:p>
      </dgm:t>
    </dgm:pt>
    <dgm:pt modelId="{6DB4F034-F6C2-4574-8D43-68C26BBD68BA}" type="parTrans" cxnId="{D3F9E96E-56FE-42B6-9171-22C38BFC0B42}">
      <dgm:prSet/>
      <dgm:spPr/>
      <dgm:t>
        <a:bodyPr/>
        <a:lstStyle/>
        <a:p>
          <a:endParaRPr lang="en-US"/>
        </a:p>
      </dgm:t>
    </dgm:pt>
    <dgm:pt modelId="{707A2AFE-385E-4652-9EFA-72B6030FAF23}" type="sibTrans" cxnId="{D3F9E96E-56FE-42B6-9171-22C38BFC0B42}">
      <dgm:prSet/>
      <dgm:spPr/>
      <dgm:t>
        <a:bodyPr/>
        <a:lstStyle/>
        <a:p>
          <a:endParaRPr lang="en-US"/>
        </a:p>
      </dgm:t>
    </dgm:pt>
    <dgm:pt modelId="{44919E95-4B0E-4682-A2B0-E15CB2BAF45C}">
      <dgm:prSet/>
      <dgm:spPr/>
      <dgm:t>
        <a:bodyPr/>
        <a:lstStyle/>
        <a:p>
          <a:pPr rtl="0"/>
          <a:r>
            <a:rPr lang="en-US" dirty="0" smtClean="0"/>
            <a:t>JSON Editor</a:t>
          </a:r>
          <a:endParaRPr lang="en-US" dirty="0"/>
        </a:p>
      </dgm:t>
    </dgm:pt>
    <dgm:pt modelId="{EE8CCF35-93CF-4764-884A-1EB5C2403095}" type="parTrans" cxnId="{CB9D41A6-7E30-47C3-BD3C-DDD1E432F8B5}">
      <dgm:prSet/>
      <dgm:spPr/>
      <dgm:t>
        <a:bodyPr/>
        <a:lstStyle/>
        <a:p>
          <a:endParaRPr lang="en-US"/>
        </a:p>
      </dgm:t>
    </dgm:pt>
    <dgm:pt modelId="{98E5777A-6924-47F9-AE0D-6DF6EE5F5F59}" type="sibTrans" cxnId="{CB9D41A6-7E30-47C3-BD3C-DDD1E432F8B5}">
      <dgm:prSet/>
      <dgm:spPr/>
      <dgm:t>
        <a:bodyPr/>
        <a:lstStyle/>
        <a:p>
          <a:endParaRPr lang="en-US"/>
        </a:p>
      </dgm:t>
    </dgm:pt>
    <dgm:pt modelId="{2837C4B8-066A-45FB-A93F-D20F5AAF1D33}">
      <dgm:prSet/>
      <dgm:spPr/>
      <dgm:t>
        <a:bodyPr/>
        <a:lstStyle/>
        <a:p>
          <a:r>
            <a:rPr lang="en-US" dirty="0" smtClean="0"/>
            <a:t>Browser Link</a:t>
          </a:r>
          <a:endParaRPr lang="en-US" dirty="0"/>
        </a:p>
      </dgm:t>
    </dgm:pt>
    <dgm:pt modelId="{EACCABC5-D861-4351-BA64-345B0330CF79}" type="parTrans" cxnId="{9B0BE7B3-D4D9-4582-B530-6DA2E6C99244}">
      <dgm:prSet/>
      <dgm:spPr/>
      <dgm:t>
        <a:bodyPr/>
        <a:lstStyle/>
        <a:p>
          <a:endParaRPr lang="en-US"/>
        </a:p>
      </dgm:t>
    </dgm:pt>
    <dgm:pt modelId="{F4DB4B0C-EB1D-45B3-B308-748A0EDFBBAD}" type="sibTrans" cxnId="{9B0BE7B3-D4D9-4582-B530-6DA2E6C99244}">
      <dgm:prSet/>
      <dgm:spPr/>
      <dgm:t>
        <a:bodyPr/>
        <a:lstStyle/>
        <a:p>
          <a:endParaRPr lang="en-US"/>
        </a:p>
      </dgm:t>
    </dgm:pt>
    <dgm:pt modelId="{FAF38047-4282-4972-98F8-2AC82467DC95}">
      <dgm:prSet/>
      <dgm:spPr>
        <a:solidFill>
          <a:srgbClr val="44546A"/>
        </a:solidFill>
      </dgm:spPr>
      <dgm:t>
        <a:bodyPr/>
        <a:lstStyle/>
        <a:p>
          <a:pPr rtl="0"/>
          <a:r>
            <a:rPr lang="en-US" dirty="0" smtClean="0"/>
            <a:t>Web Essentials</a:t>
          </a:r>
          <a:endParaRPr lang="en-US" dirty="0"/>
        </a:p>
      </dgm:t>
    </dgm:pt>
    <dgm:pt modelId="{A7A2E625-7B64-446B-A5F2-20DF5D2FF516}" type="parTrans" cxnId="{9F318EED-E73A-4559-B17D-CAA65A0EA116}">
      <dgm:prSet/>
      <dgm:spPr/>
      <dgm:t>
        <a:bodyPr/>
        <a:lstStyle/>
        <a:p>
          <a:endParaRPr lang="en-US"/>
        </a:p>
      </dgm:t>
    </dgm:pt>
    <dgm:pt modelId="{A0CD96BE-3BC1-4BA1-A84A-91FAE89AA04C}" type="sibTrans" cxnId="{9F318EED-E73A-4559-B17D-CAA65A0EA116}">
      <dgm:prSet/>
      <dgm:spPr/>
      <dgm:t>
        <a:bodyPr/>
        <a:lstStyle/>
        <a:p>
          <a:endParaRPr lang="en-US"/>
        </a:p>
      </dgm:t>
    </dgm:pt>
    <dgm:pt modelId="{5B4EFD9D-506F-421B-9D88-7FF8CD489C8D}">
      <dgm:prSet/>
      <dgm:spPr/>
      <dgm:t>
        <a:bodyPr/>
        <a:lstStyle/>
        <a:p>
          <a:pPr rtl="0"/>
          <a:r>
            <a:rPr lang="en-US" dirty="0" smtClean="0"/>
            <a:t>HTML Editor</a:t>
          </a:r>
          <a:endParaRPr lang="en-US" dirty="0"/>
        </a:p>
      </dgm:t>
    </dgm:pt>
    <dgm:pt modelId="{0C0EB65F-BEF9-4AE0-A7A6-4B267F3AA6A6}" type="parTrans" cxnId="{2BAF01CC-693B-4AFC-8974-B8FCD99341DE}">
      <dgm:prSet/>
      <dgm:spPr/>
    </dgm:pt>
    <dgm:pt modelId="{0952D64E-E223-4A4B-B080-9B618D8F27D4}" type="sibTrans" cxnId="{2BAF01CC-693B-4AFC-8974-B8FCD99341DE}">
      <dgm:prSet/>
      <dgm:spPr/>
    </dgm:pt>
    <dgm:pt modelId="{BFDD77DA-D402-443D-8BDA-7A0C8CBC530E}">
      <dgm:prSet/>
      <dgm:spPr/>
      <dgm:t>
        <a:bodyPr/>
        <a:lstStyle/>
        <a:p>
          <a:pPr rtl="0"/>
          <a:r>
            <a:rPr lang="en-US" dirty="0" smtClean="0"/>
            <a:t>JavaScript Editor</a:t>
          </a:r>
          <a:endParaRPr lang="en-US" dirty="0"/>
        </a:p>
      </dgm:t>
    </dgm:pt>
    <dgm:pt modelId="{D9FA3B71-A5A1-4AB9-B030-C309568232C6}" type="parTrans" cxnId="{BED6BE21-6C9C-4536-B141-1C8A1284764B}">
      <dgm:prSet/>
      <dgm:spPr/>
    </dgm:pt>
    <dgm:pt modelId="{2AE53BAA-26FF-4031-836C-5BD7C1FF5C4A}" type="sibTrans" cxnId="{BED6BE21-6C9C-4536-B141-1C8A1284764B}">
      <dgm:prSet/>
      <dgm:spPr/>
    </dgm:pt>
    <dgm:pt modelId="{49ECCC12-78A3-4A51-9DED-EA98B6B9B587}" type="pres">
      <dgm:prSet presAssocID="{7B4CA36C-F225-426C-BF0C-DA0842A394A6}" presName="diagram" presStyleCnt="0">
        <dgm:presLayoutVars>
          <dgm:dir/>
          <dgm:resizeHandles val="exact"/>
        </dgm:presLayoutVars>
      </dgm:prSet>
      <dgm:spPr/>
      <dgm:t>
        <a:bodyPr/>
        <a:lstStyle/>
        <a:p>
          <a:endParaRPr lang="en-US"/>
        </a:p>
      </dgm:t>
    </dgm:pt>
    <dgm:pt modelId="{B4041BF4-6ACB-4E92-9C4A-2919E6A2A2EB}" type="pres">
      <dgm:prSet presAssocID="{FAF38047-4282-4972-98F8-2AC82467DC95}" presName="node" presStyleLbl="node1" presStyleIdx="0" presStyleCnt="6">
        <dgm:presLayoutVars>
          <dgm:bulletEnabled val="1"/>
        </dgm:presLayoutVars>
      </dgm:prSet>
      <dgm:spPr/>
      <dgm:t>
        <a:bodyPr/>
        <a:lstStyle/>
        <a:p>
          <a:endParaRPr lang="en-US"/>
        </a:p>
      </dgm:t>
    </dgm:pt>
    <dgm:pt modelId="{49790E2B-8A06-4A99-B564-F60325C95273}" type="pres">
      <dgm:prSet presAssocID="{A0CD96BE-3BC1-4BA1-A84A-91FAE89AA04C}" presName="sibTrans" presStyleCnt="0"/>
      <dgm:spPr/>
    </dgm:pt>
    <dgm:pt modelId="{F1E521EB-3B28-483F-8FE5-3FD1A67F1E0D}" type="pres">
      <dgm:prSet presAssocID="{2837C4B8-066A-45FB-A93F-D20F5AAF1D33}" presName="node" presStyleLbl="node1" presStyleIdx="1" presStyleCnt="6">
        <dgm:presLayoutVars>
          <dgm:bulletEnabled val="1"/>
        </dgm:presLayoutVars>
      </dgm:prSet>
      <dgm:spPr/>
      <dgm:t>
        <a:bodyPr/>
        <a:lstStyle/>
        <a:p>
          <a:endParaRPr lang="en-US"/>
        </a:p>
      </dgm:t>
    </dgm:pt>
    <dgm:pt modelId="{AA5B333A-33C6-40D7-BE99-F5B4FCC85DA7}" type="pres">
      <dgm:prSet presAssocID="{F4DB4B0C-EB1D-45B3-B308-748A0EDFBBAD}" presName="sibTrans" presStyleCnt="0"/>
      <dgm:spPr/>
    </dgm:pt>
    <dgm:pt modelId="{3DAD6395-C3EE-4503-9123-A166939569E3}" type="pres">
      <dgm:prSet presAssocID="{0C0E4775-E2E1-403C-9234-C53BCAAC3DCC}" presName="node" presStyleLbl="node1" presStyleIdx="2" presStyleCnt="6">
        <dgm:presLayoutVars>
          <dgm:bulletEnabled val="1"/>
        </dgm:presLayoutVars>
      </dgm:prSet>
      <dgm:spPr/>
      <dgm:t>
        <a:bodyPr/>
        <a:lstStyle/>
        <a:p>
          <a:endParaRPr lang="en-US"/>
        </a:p>
      </dgm:t>
    </dgm:pt>
    <dgm:pt modelId="{F6C58D59-0688-4D0B-A0DA-4BE3FE9C3AB2}" type="pres">
      <dgm:prSet presAssocID="{707A2AFE-385E-4652-9EFA-72B6030FAF23}" presName="sibTrans" presStyleCnt="0"/>
      <dgm:spPr/>
    </dgm:pt>
    <dgm:pt modelId="{DFFE2D26-DAA0-4656-B607-97B1C6E535F8}" type="pres">
      <dgm:prSet presAssocID="{44919E95-4B0E-4682-A2B0-E15CB2BAF45C}" presName="node" presStyleLbl="node1" presStyleIdx="3" presStyleCnt="6">
        <dgm:presLayoutVars>
          <dgm:bulletEnabled val="1"/>
        </dgm:presLayoutVars>
      </dgm:prSet>
      <dgm:spPr/>
      <dgm:t>
        <a:bodyPr/>
        <a:lstStyle/>
        <a:p>
          <a:endParaRPr lang="en-US"/>
        </a:p>
      </dgm:t>
    </dgm:pt>
    <dgm:pt modelId="{BBB97810-0ECB-47D6-9858-89A7CAB576EC}" type="pres">
      <dgm:prSet presAssocID="{98E5777A-6924-47F9-AE0D-6DF6EE5F5F59}" presName="sibTrans" presStyleCnt="0"/>
      <dgm:spPr/>
    </dgm:pt>
    <dgm:pt modelId="{FEE149BB-3301-430C-AD79-22A9EE938F0A}" type="pres">
      <dgm:prSet presAssocID="{5B4EFD9D-506F-421B-9D88-7FF8CD489C8D}" presName="node" presStyleLbl="node1" presStyleIdx="4" presStyleCnt="6">
        <dgm:presLayoutVars>
          <dgm:bulletEnabled val="1"/>
        </dgm:presLayoutVars>
      </dgm:prSet>
      <dgm:spPr/>
      <dgm:t>
        <a:bodyPr/>
        <a:lstStyle/>
        <a:p>
          <a:endParaRPr lang="en-US"/>
        </a:p>
      </dgm:t>
    </dgm:pt>
    <dgm:pt modelId="{FF79F1FD-8DD2-46E8-985E-1DE7B5A15F16}" type="pres">
      <dgm:prSet presAssocID="{0952D64E-E223-4A4B-B080-9B618D8F27D4}" presName="sibTrans" presStyleCnt="0"/>
      <dgm:spPr/>
    </dgm:pt>
    <dgm:pt modelId="{7701E95D-B2BE-4C04-8583-D2CFA0E31399}" type="pres">
      <dgm:prSet presAssocID="{BFDD77DA-D402-443D-8BDA-7A0C8CBC530E}" presName="node" presStyleLbl="node1" presStyleIdx="5" presStyleCnt="6">
        <dgm:presLayoutVars>
          <dgm:bulletEnabled val="1"/>
        </dgm:presLayoutVars>
      </dgm:prSet>
      <dgm:spPr/>
      <dgm:t>
        <a:bodyPr/>
        <a:lstStyle/>
        <a:p>
          <a:endParaRPr lang="en-US"/>
        </a:p>
      </dgm:t>
    </dgm:pt>
  </dgm:ptLst>
  <dgm:cxnLst>
    <dgm:cxn modelId="{5B5B72A3-C1A9-42D2-97FE-1696C0C178F9}" type="presOf" srcId="{FAF38047-4282-4972-98F8-2AC82467DC95}" destId="{B4041BF4-6ACB-4E92-9C4A-2919E6A2A2EB}" srcOrd="0" destOrd="0" presId="urn:microsoft.com/office/officeart/2005/8/layout/default"/>
    <dgm:cxn modelId="{DC6B381F-74D2-4153-AC0C-2C193D6EC74E}" type="presOf" srcId="{0C0E4775-E2E1-403C-9234-C53BCAAC3DCC}" destId="{3DAD6395-C3EE-4503-9123-A166939569E3}" srcOrd="0" destOrd="0" presId="urn:microsoft.com/office/officeart/2005/8/layout/default"/>
    <dgm:cxn modelId="{75B71ADB-6647-4C58-BB51-24930F26A5CC}" type="presOf" srcId="{5B4EFD9D-506F-421B-9D88-7FF8CD489C8D}" destId="{FEE149BB-3301-430C-AD79-22A9EE938F0A}" srcOrd="0" destOrd="0" presId="urn:microsoft.com/office/officeart/2005/8/layout/default"/>
    <dgm:cxn modelId="{20998F73-7A6D-488A-84A2-D43AFED77510}" type="presOf" srcId="{2837C4B8-066A-45FB-A93F-D20F5AAF1D33}" destId="{F1E521EB-3B28-483F-8FE5-3FD1A67F1E0D}" srcOrd="0" destOrd="0" presId="urn:microsoft.com/office/officeart/2005/8/layout/default"/>
    <dgm:cxn modelId="{D8D492EF-7EA2-423F-80C5-B90A709380F8}" type="presOf" srcId="{7B4CA36C-F225-426C-BF0C-DA0842A394A6}" destId="{49ECCC12-78A3-4A51-9DED-EA98B6B9B587}" srcOrd="0" destOrd="0" presId="urn:microsoft.com/office/officeart/2005/8/layout/default"/>
    <dgm:cxn modelId="{BED6BE21-6C9C-4536-B141-1C8A1284764B}" srcId="{7B4CA36C-F225-426C-BF0C-DA0842A394A6}" destId="{BFDD77DA-D402-443D-8BDA-7A0C8CBC530E}" srcOrd="5" destOrd="0" parTransId="{D9FA3B71-A5A1-4AB9-B030-C309568232C6}" sibTransId="{2AE53BAA-26FF-4031-836C-5BD7C1FF5C4A}"/>
    <dgm:cxn modelId="{9B0BE7B3-D4D9-4582-B530-6DA2E6C99244}" srcId="{7B4CA36C-F225-426C-BF0C-DA0842A394A6}" destId="{2837C4B8-066A-45FB-A93F-D20F5AAF1D33}" srcOrd="1" destOrd="0" parTransId="{EACCABC5-D861-4351-BA64-345B0330CF79}" sibTransId="{F4DB4B0C-EB1D-45B3-B308-748A0EDFBBAD}"/>
    <dgm:cxn modelId="{D3F9E96E-56FE-42B6-9171-22C38BFC0B42}" srcId="{7B4CA36C-F225-426C-BF0C-DA0842A394A6}" destId="{0C0E4775-E2E1-403C-9234-C53BCAAC3DCC}" srcOrd="2" destOrd="0" parTransId="{6DB4F034-F6C2-4574-8D43-68C26BBD68BA}" sibTransId="{707A2AFE-385E-4652-9EFA-72B6030FAF23}"/>
    <dgm:cxn modelId="{CB9D41A6-7E30-47C3-BD3C-DDD1E432F8B5}" srcId="{7B4CA36C-F225-426C-BF0C-DA0842A394A6}" destId="{44919E95-4B0E-4682-A2B0-E15CB2BAF45C}" srcOrd="3" destOrd="0" parTransId="{EE8CCF35-93CF-4764-884A-1EB5C2403095}" sibTransId="{98E5777A-6924-47F9-AE0D-6DF6EE5F5F59}"/>
    <dgm:cxn modelId="{C93D5970-475B-45E5-9173-725997F08598}" type="presOf" srcId="{BFDD77DA-D402-443D-8BDA-7A0C8CBC530E}" destId="{7701E95D-B2BE-4C04-8583-D2CFA0E31399}" srcOrd="0" destOrd="0" presId="urn:microsoft.com/office/officeart/2005/8/layout/default"/>
    <dgm:cxn modelId="{9F318EED-E73A-4559-B17D-CAA65A0EA116}" srcId="{7B4CA36C-F225-426C-BF0C-DA0842A394A6}" destId="{FAF38047-4282-4972-98F8-2AC82467DC95}" srcOrd="0" destOrd="0" parTransId="{A7A2E625-7B64-446B-A5F2-20DF5D2FF516}" sibTransId="{A0CD96BE-3BC1-4BA1-A84A-91FAE89AA04C}"/>
    <dgm:cxn modelId="{182A9693-3A1B-4330-ACCF-2F5996CD8CDF}" type="presOf" srcId="{44919E95-4B0E-4682-A2B0-E15CB2BAF45C}" destId="{DFFE2D26-DAA0-4656-B607-97B1C6E535F8}" srcOrd="0" destOrd="0" presId="urn:microsoft.com/office/officeart/2005/8/layout/default"/>
    <dgm:cxn modelId="{2BAF01CC-693B-4AFC-8974-B8FCD99341DE}" srcId="{7B4CA36C-F225-426C-BF0C-DA0842A394A6}" destId="{5B4EFD9D-506F-421B-9D88-7FF8CD489C8D}" srcOrd="4" destOrd="0" parTransId="{0C0EB65F-BEF9-4AE0-A7A6-4B267F3AA6A6}" sibTransId="{0952D64E-E223-4A4B-B080-9B618D8F27D4}"/>
    <dgm:cxn modelId="{AA6256B4-B7F2-477C-B36A-BA21436AE652}" type="presParOf" srcId="{49ECCC12-78A3-4A51-9DED-EA98B6B9B587}" destId="{B4041BF4-6ACB-4E92-9C4A-2919E6A2A2EB}" srcOrd="0" destOrd="0" presId="urn:microsoft.com/office/officeart/2005/8/layout/default"/>
    <dgm:cxn modelId="{2E896D5F-7132-444B-9EA8-18855B28C7EC}" type="presParOf" srcId="{49ECCC12-78A3-4A51-9DED-EA98B6B9B587}" destId="{49790E2B-8A06-4A99-B564-F60325C95273}" srcOrd="1" destOrd="0" presId="urn:microsoft.com/office/officeart/2005/8/layout/default"/>
    <dgm:cxn modelId="{A92CA410-226B-4897-97F8-2310A29FE65C}" type="presParOf" srcId="{49ECCC12-78A3-4A51-9DED-EA98B6B9B587}" destId="{F1E521EB-3B28-483F-8FE5-3FD1A67F1E0D}" srcOrd="2" destOrd="0" presId="urn:microsoft.com/office/officeart/2005/8/layout/default"/>
    <dgm:cxn modelId="{8D992CBD-585C-4A0D-8840-E02BE0D24FFE}" type="presParOf" srcId="{49ECCC12-78A3-4A51-9DED-EA98B6B9B587}" destId="{AA5B333A-33C6-40D7-BE99-F5B4FCC85DA7}" srcOrd="3" destOrd="0" presId="urn:microsoft.com/office/officeart/2005/8/layout/default"/>
    <dgm:cxn modelId="{1D979EFB-FF1E-429A-BF49-4865C4A6637B}" type="presParOf" srcId="{49ECCC12-78A3-4A51-9DED-EA98B6B9B587}" destId="{3DAD6395-C3EE-4503-9123-A166939569E3}" srcOrd="4" destOrd="0" presId="urn:microsoft.com/office/officeart/2005/8/layout/default"/>
    <dgm:cxn modelId="{1EEC412E-6FF4-4C55-9DE6-F1C76E4C6EF9}" type="presParOf" srcId="{49ECCC12-78A3-4A51-9DED-EA98B6B9B587}" destId="{F6C58D59-0688-4D0B-A0DA-4BE3FE9C3AB2}" srcOrd="5" destOrd="0" presId="urn:microsoft.com/office/officeart/2005/8/layout/default"/>
    <dgm:cxn modelId="{CBDD1329-CB76-41DE-B624-9E937EDC2EC1}" type="presParOf" srcId="{49ECCC12-78A3-4A51-9DED-EA98B6B9B587}" destId="{DFFE2D26-DAA0-4656-B607-97B1C6E535F8}" srcOrd="6" destOrd="0" presId="urn:microsoft.com/office/officeart/2005/8/layout/default"/>
    <dgm:cxn modelId="{8A0EC029-74A6-431E-8BF8-40E78867B283}" type="presParOf" srcId="{49ECCC12-78A3-4A51-9DED-EA98B6B9B587}" destId="{BBB97810-0ECB-47D6-9858-89A7CAB576EC}" srcOrd="7" destOrd="0" presId="urn:microsoft.com/office/officeart/2005/8/layout/default"/>
    <dgm:cxn modelId="{0C43A9EB-DB19-470F-9114-D6FC27385D89}" type="presParOf" srcId="{49ECCC12-78A3-4A51-9DED-EA98B6B9B587}" destId="{FEE149BB-3301-430C-AD79-22A9EE938F0A}" srcOrd="8" destOrd="0" presId="urn:microsoft.com/office/officeart/2005/8/layout/default"/>
    <dgm:cxn modelId="{38F91C74-C064-4CF3-AF84-BBC6E382CE5D}" type="presParOf" srcId="{49ECCC12-78A3-4A51-9DED-EA98B6B9B587}" destId="{FF79F1FD-8DD2-46E8-985E-1DE7B5A15F16}" srcOrd="9" destOrd="0" presId="urn:microsoft.com/office/officeart/2005/8/layout/default"/>
    <dgm:cxn modelId="{6EAE14B4-2230-499E-8CE1-94D0160A1D04}" type="presParOf" srcId="{49ECCC12-78A3-4A51-9DED-EA98B6B9B587}" destId="{7701E95D-B2BE-4C04-8583-D2CFA0E3139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96110-1981-49E8-B93F-F38EB93831DA}">
      <dsp:nvSpPr>
        <dsp:cNvPr id="0" name=""/>
        <dsp:cNvSpPr/>
      </dsp:nvSpPr>
      <dsp:spPr>
        <a:xfrm>
          <a:off x="1373953" y="437"/>
          <a:ext cx="2899800" cy="1739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Visual Studio 2015</a:t>
          </a:r>
          <a:endParaRPr lang="en-US" sz="3900" kern="1200" dirty="0"/>
        </a:p>
      </dsp:txBody>
      <dsp:txXfrm>
        <a:off x="1373953" y="437"/>
        <a:ext cx="2899800" cy="1739880"/>
      </dsp:txXfrm>
    </dsp:sp>
    <dsp:sp modelId="{35B66752-556E-493D-A1BC-04909857FB36}">
      <dsp:nvSpPr>
        <dsp:cNvPr id="0" name=""/>
        <dsp:cNvSpPr/>
      </dsp:nvSpPr>
      <dsp:spPr>
        <a:xfrm>
          <a:off x="4563733" y="437"/>
          <a:ext cx="2899800" cy="1739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ASP.NET Core</a:t>
          </a:r>
          <a:endParaRPr lang="en-US" sz="3900" kern="1200" dirty="0"/>
        </a:p>
      </dsp:txBody>
      <dsp:txXfrm>
        <a:off x="4563733" y="437"/>
        <a:ext cx="2899800" cy="1739880"/>
      </dsp:txXfrm>
    </dsp:sp>
    <dsp:sp modelId="{EEF0ECC6-1927-41F8-B869-545F9CAF1702}">
      <dsp:nvSpPr>
        <dsp:cNvPr id="0" name=""/>
        <dsp:cNvSpPr/>
      </dsp:nvSpPr>
      <dsp:spPr>
        <a:xfrm>
          <a:off x="1373953" y="2030298"/>
          <a:ext cx="2899800" cy="1739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Package Managers</a:t>
          </a:r>
          <a:endParaRPr lang="en-US" sz="3900" kern="1200" dirty="0"/>
        </a:p>
      </dsp:txBody>
      <dsp:txXfrm>
        <a:off x="1373953" y="2030298"/>
        <a:ext cx="2899800" cy="1739880"/>
      </dsp:txXfrm>
    </dsp:sp>
    <dsp:sp modelId="{02A8829A-C1F1-4E41-918D-7B734A47EE90}">
      <dsp:nvSpPr>
        <dsp:cNvPr id="0" name=""/>
        <dsp:cNvSpPr/>
      </dsp:nvSpPr>
      <dsp:spPr>
        <a:xfrm>
          <a:off x="4563733" y="2030298"/>
          <a:ext cx="2899800" cy="1739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Azure</a:t>
          </a:r>
          <a:endParaRPr lang="en-US" sz="3900" kern="1200" dirty="0"/>
        </a:p>
      </dsp:txBody>
      <dsp:txXfrm>
        <a:off x="4563733" y="2030298"/>
        <a:ext cx="2899800" cy="1739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8A50-785E-411C-AEEA-E7C9037773DC}">
      <dsp:nvSpPr>
        <dsp:cNvPr id="0" name=""/>
        <dsp:cNvSpPr/>
      </dsp:nvSpPr>
      <dsp:spPr>
        <a:xfrm>
          <a:off x="4453" y="687611"/>
          <a:ext cx="2554968" cy="218991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1A442E57-675B-4CEF-8078-50CAB50F4192}">
      <dsp:nvSpPr>
        <dsp:cNvPr id="0" name=""/>
        <dsp:cNvSpPr/>
      </dsp:nvSpPr>
      <dsp:spPr>
        <a:xfrm>
          <a:off x="4453" y="2220548"/>
          <a:ext cx="2554968" cy="52557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err="1" smtClean="0"/>
            <a:t>npm</a:t>
          </a:r>
          <a:endParaRPr lang="en-US" sz="2500" kern="1200" dirty="0"/>
        </a:p>
      </dsp:txBody>
      <dsp:txXfrm>
        <a:off x="4453" y="2220548"/>
        <a:ext cx="2554968" cy="525578"/>
      </dsp:txXfrm>
    </dsp:sp>
    <dsp:sp modelId="{81014610-E2A5-4393-8473-49E99C2A96F3}">
      <dsp:nvSpPr>
        <dsp:cNvPr id="0" name=""/>
        <dsp:cNvSpPr/>
      </dsp:nvSpPr>
      <dsp:spPr>
        <a:xfrm>
          <a:off x="2820021" y="687611"/>
          <a:ext cx="2554968" cy="218991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A21AE198-4FFB-4EBB-B5BE-41094387D2C4}">
      <dsp:nvSpPr>
        <dsp:cNvPr id="0" name=""/>
        <dsp:cNvSpPr/>
      </dsp:nvSpPr>
      <dsp:spPr>
        <a:xfrm>
          <a:off x="2820021" y="2220548"/>
          <a:ext cx="2554968" cy="52557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bower</a:t>
          </a:r>
          <a:endParaRPr lang="en-US" sz="2500" kern="1200" dirty="0"/>
        </a:p>
      </dsp:txBody>
      <dsp:txXfrm>
        <a:off x="2820021" y="2220548"/>
        <a:ext cx="2554968" cy="525578"/>
      </dsp:txXfrm>
    </dsp:sp>
    <dsp:sp modelId="{87DB471D-417A-4D86-9359-0DAC5330F0C9}">
      <dsp:nvSpPr>
        <dsp:cNvPr id="0" name=""/>
        <dsp:cNvSpPr/>
      </dsp:nvSpPr>
      <dsp:spPr>
        <a:xfrm>
          <a:off x="5635589" y="687611"/>
          <a:ext cx="2554968" cy="218991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a:noFill/>
        </a:ln>
        <a:effectLst/>
      </dsp:spPr>
      <dsp:style>
        <a:lnRef idx="0">
          <a:scrgbClr r="0" g="0" b="0"/>
        </a:lnRef>
        <a:fillRef idx="1">
          <a:scrgbClr r="0" g="0" b="0"/>
        </a:fillRef>
        <a:effectRef idx="0">
          <a:scrgbClr r="0" g="0" b="0"/>
        </a:effectRef>
        <a:fontRef idx="minor"/>
      </dsp:style>
    </dsp:sp>
    <dsp:sp modelId="{26210828-A46F-43FA-AEE1-48D88E59D337}">
      <dsp:nvSpPr>
        <dsp:cNvPr id="0" name=""/>
        <dsp:cNvSpPr/>
      </dsp:nvSpPr>
      <dsp:spPr>
        <a:xfrm>
          <a:off x="5635589" y="2220548"/>
          <a:ext cx="2554968" cy="52557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grunt</a:t>
          </a:r>
          <a:endParaRPr lang="en-US" sz="2500" kern="1200" dirty="0"/>
        </a:p>
      </dsp:txBody>
      <dsp:txXfrm>
        <a:off x="5635589" y="2220548"/>
        <a:ext cx="2554968" cy="525578"/>
      </dsp:txXfrm>
    </dsp:sp>
    <dsp:sp modelId="{6D9CDE17-0288-45C4-848A-F1D3F66B9AA4}">
      <dsp:nvSpPr>
        <dsp:cNvPr id="0" name=""/>
        <dsp:cNvSpPr/>
      </dsp:nvSpPr>
      <dsp:spPr>
        <a:xfrm>
          <a:off x="8451158" y="687611"/>
          <a:ext cx="2554968" cy="218991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a:ln>
          <a:noFill/>
        </a:ln>
        <a:effectLst/>
      </dsp:spPr>
      <dsp:style>
        <a:lnRef idx="0">
          <a:scrgbClr r="0" g="0" b="0"/>
        </a:lnRef>
        <a:fillRef idx="1">
          <a:scrgbClr r="0" g="0" b="0"/>
        </a:fillRef>
        <a:effectRef idx="0">
          <a:scrgbClr r="0" g="0" b="0"/>
        </a:effectRef>
        <a:fontRef idx="minor"/>
      </dsp:style>
    </dsp:sp>
    <dsp:sp modelId="{EEDD9EC1-8905-4372-BC6E-2F3507024C1C}">
      <dsp:nvSpPr>
        <dsp:cNvPr id="0" name=""/>
        <dsp:cNvSpPr/>
      </dsp:nvSpPr>
      <dsp:spPr>
        <a:xfrm>
          <a:off x="8451158" y="2220548"/>
          <a:ext cx="2554968" cy="52557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gulp</a:t>
          </a:r>
          <a:endParaRPr lang="en-US" sz="2500" kern="1200" dirty="0"/>
        </a:p>
      </dsp:txBody>
      <dsp:txXfrm>
        <a:off x="8451158" y="2220548"/>
        <a:ext cx="2554968" cy="525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41BF4-6ACB-4E92-9C4A-2919E6A2A2EB}">
      <dsp:nvSpPr>
        <dsp:cNvPr id="0" name=""/>
        <dsp:cNvSpPr/>
      </dsp:nvSpPr>
      <dsp:spPr>
        <a:xfrm>
          <a:off x="728865" y="3392"/>
          <a:ext cx="3057065" cy="1834239"/>
        </a:xfrm>
        <a:prstGeom prst="rect">
          <a:avLst/>
        </a:prstGeom>
        <a:solidFill>
          <a:srgbClr val="44546A"/>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t>Web Essentials</a:t>
          </a:r>
          <a:endParaRPr lang="en-US" sz="4400" kern="1200" dirty="0"/>
        </a:p>
      </dsp:txBody>
      <dsp:txXfrm>
        <a:off x="728865" y="3392"/>
        <a:ext cx="3057065" cy="1834239"/>
      </dsp:txXfrm>
    </dsp:sp>
    <dsp:sp modelId="{F1E521EB-3B28-483F-8FE5-3FD1A67F1E0D}">
      <dsp:nvSpPr>
        <dsp:cNvPr id="0" name=""/>
        <dsp:cNvSpPr/>
      </dsp:nvSpPr>
      <dsp:spPr>
        <a:xfrm>
          <a:off x="4091637" y="3392"/>
          <a:ext cx="3057065" cy="183423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Browser Link</a:t>
          </a:r>
          <a:endParaRPr lang="en-US" sz="4400" kern="1200" dirty="0"/>
        </a:p>
      </dsp:txBody>
      <dsp:txXfrm>
        <a:off x="4091637" y="3392"/>
        <a:ext cx="3057065" cy="1834239"/>
      </dsp:txXfrm>
    </dsp:sp>
    <dsp:sp modelId="{3DAD6395-C3EE-4503-9123-A166939569E3}">
      <dsp:nvSpPr>
        <dsp:cNvPr id="0" name=""/>
        <dsp:cNvSpPr/>
      </dsp:nvSpPr>
      <dsp:spPr>
        <a:xfrm>
          <a:off x="7454409" y="3392"/>
          <a:ext cx="3057065" cy="183423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t>NPM Integration</a:t>
          </a:r>
          <a:endParaRPr lang="en-US" sz="4400" kern="1200" dirty="0"/>
        </a:p>
      </dsp:txBody>
      <dsp:txXfrm>
        <a:off x="7454409" y="3392"/>
        <a:ext cx="3057065" cy="1834239"/>
      </dsp:txXfrm>
    </dsp:sp>
    <dsp:sp modelId="{DFFE2D26-DAA0-4656-B607-97B1C6E535F8}">
      <dsp:nvSpPr>
        <dsp:cNvPr id="0" name=""/>
        <dsp:cNvSpPr/>
      </dsp:nvSpPr>
      <dsp:spPr>
        <a:xfrm>
          <a:off x="728865" y="2143338"/>
          <a:ext cx="3057065" cy="183423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t>JSON Editor</a:t>
          </a:r>
          <a:endParaRPr lang="en-US" sz="4400" kern="1200" dirty="0"/>
        </a:p>
      </dsp:txBody>
      <dsp:txXfrm>
        <a:off x="728865" y="2143338"/>
        <a:ext cx="3057065" cy="1834239"/>
      </dsp:txXfrm>
    </dsp:sp>
    <dsp:sp modelId="{FEE149BB-3301-430C-AD79-22A9EE938F0A}">
      <dsp:nvSpPr>
        <dsp:cNvPr id="0" name=""/>
        <dsp:cNvSpPr/>
      </dsp:nvSpPr>
      <dsp:spPr>
        <a:xfrm>
          <a:off x="4091637" y="2143338"/>
          <a:ext cx="3057065" cy="183423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t>HTML Editor</a:t>
          </a:r>
          <a:endParaRPr lang="en-US" sz="4400" kern="1200" dirty="0"/>
        </a:p>
      </dsp:txBody>
      <dsp:txXfrm>
        <a:off x="4091637" y="2143338"/>
        <a:ext cx="3057065" cy="1834239"/>
      </dsp:txXfrm>
    </dsp:sp>
    <dsp:sp modelId="{7701E95D-B2BE-4C04-8583-D2CFA0E31399}">
      <dsp:nvSpPr>
        <dsp:cNvPr id="0" name=""/>
        <dsp:cNvSpPr/>
      </dsp:nvSpPr>
      <dsp:spPr>
        <a:xfrm>
          <a:off x="7454409" y="2143338"/>
          <a:ext cx="3057065" cy="183423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t>JavaScript Editor</a:t>
          </a:r>
          <a:endParaRPr lang="en-US" sz="4400" kern="1200" dirty="0"/>
        </a:p>
      </dsp:txBody>
      <dsp:txXfrm>
        <a:off x="7454409" y="2143338"/>
        <a:ext cx="3057065" cy="18342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3/18/2016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2</a:t>
            </a:fld>
            <a:endParaRPr lang="en-US"/>
          </a:p>
        </p:txBody>
      </p:sp>
    </p:spTree>
    <p:extLst>
      <p:ext uri="{BB962C8B-B14F-4D97-AF65-F5344CB8AC3E}">
        <p14:creationId xmlns:p14="http://schemas.microsoft.com/office/powerpoint/2010/main" val="69565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981007E-56B8-4E4D-80F8-EC068B80625A}" type="datetime1">
              <a:rPr lang="en-US" smtClean="0"/>
              <a:t>3/18/2016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47219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2013 and ASP.NET 4.5 merged the different project</a:t>
            </a:r>
            <a:r>
              <a:rPr lang="en-US" baseline="0" dirty="0" smtClean="0"/>
              <a:t> types, so you really could create an ASP.NET project with Web Forms, MVC and Web API easily.</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13</a:t>
            </a:fld>
            <a:endParaRPr lang="en-US"/>
          </a:p>
        </p:txBody>
      </p:sp>
    </p:spTree>
    <p:extLst>
      <p:ext uri="{BB962C8B-B14F-4D97-AF65-F5344CB8AC3E}">
        <p14:creationId xmlns:p14="http://schemas.microsoft.com/office/powerpoint/2010/main" val="3995770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in a way, we’re sort of back to</a:t>
            </a:r>
            <a:r>
              <a:rPr lang="en-US" baseline="0" dirty="0" smtClean="0"/>
              <a:t> two ASP.NETs with Visual Studio 2015. ASP.NET 5 introduces some breaking changes and doesn’t support Web Forms, so a separate template type.</a:t>
            </a:r>
          </a:p>
          <a:p>
            <a:endParaRPr lang="en-US" baseline="0" dirty="0" smtClean="0"/>
          </a:p>
          <a:p>
            <a:r>
              <a:rPr lang="en-US" baseline="0" dirty="0" smtClean="0"/>
              <a:t>However, the momentum of One ASP.NET has continued with ASP.NET 5. Because MVC and Web API have merged in ASP.NET 5, there are fewer project types in the ASP.NET Preview Templates.</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14</a:t>
            </a:fld>
            <a:endParaRPr lang="en-US"/>
          </a:p>
        </p:txBody>
      </p:sp>
    </p:spTree>
    <p:extLst>
      <p:ext uri="{BB962C8B-B14F-4D97-AF65-F5344CB8AC3E}">
        <p14:creationId xmlns:p14="http://schemas.microsoft.com/office/powerpoint/2010/main" val="305750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15</a:t>
            </a:fld>
            <a:endParaRPr lang="en-US"/>
          </a:p>
        </p:txBody>
      </p:sp>
    </p:spTree>
    <p:extLst>
      <p:ext uri="{BB962C8B-B14F-4D97-AF65-F5344CB8AC3E}">
        <p14:creationId xmlns:p14="http://schemas.microsoft.com/office/powerpoint/2010/main" val="1219631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6D04415-B59E-4C7B-B9F3-190CA9C2CD82}"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3/18/2016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814810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8C67A6-C0E7-47DF-97C2-CA9B1127539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3585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the S in package </a:t>
            </a:r>
            <a:r>
              <a:rPr lang="en-US" baseline="0" dirty="0" err="1" smtClean="0"/>
              <a:t>managerS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538878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2AA1F8-C6D2-426C-8EA8-1BF39B5677DF}"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69730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419751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77912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84D7E90-17F8-419C-9863-373D55ADD8E6}" type="datetime1">
              <a:rPr lang="en-US" smtClean="0"/>
              <a:t>3/18/2016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3106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688762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1">
            <a:lumMod val="60000"/>
            <a:lumOff val="4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18401" r="13953" b="6064"/>
          <a:stretch/>
        </p:blipFill>
        <p:spPr>
          <a:xfrm>
            <a:off x="-27709" y="3033966"/>
            <a:ext cx="12219709" cy="3865597"/>
          </a:xfrm>
          <a:prstGeom prst="rect">
            <a:avLst/>
          </a:prstGeom>
        </p:spPr>
      </p:pic>
      <p:pic>
        <p:nvPicPr>
          <p:cNvPr id="7" name="Picture 6"/>
          <p:cNvPicPr>
            <a:picLocks noChangeAspect="1"/>
          </p:cNvPicPr>
          <p:nvPr userDrawn="1"/>
        </p:nvPicPr>
        <p:blipFill rotWithShape="1">
          <a:blip r:embed="rId2"/>
          <a:srcRect l="18401" r="13953" b="6064"/>
          <a:stretch/>
        </p:blipFill>
        <p:spPr>
          <a:xfrm>
            <a:off x="-27709" y="3033966"/>
            <a:ext cx="12219709" cy="3865597"/>
          </a:xfrm>
          <a:prstGeom prst="rect">
            <a:avLst/>
          </a:prstGeom>
        </p:spPr>
      </p:pic>
      <p:pic>
        <p:nvPicPr>
          <p:cNvPr id="8" name="Picture 7"/>
          <p:cNvPicPr>
            <a:picLocks noChangeAspect="1"/>
          </p:cNvPicPr>
          <p:nvPr userDrawn="1"/>
        </p:nvPicPr>
        <p:blipFill>
          <a:blip r:embed="rId3"/>
          <a:stretch>
            <a:fillRect/>
          </a:stretch>
        </p:blipFill>
        <p:spPr>
          <a:xfrm>
            <a:off x="9851688" y="5532552"/>
            <a:ext cx="2470462" cy="1025683"/>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0911839" y="4847629"/>
            <a:ext cx="735979" cy="925314"/>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64033" y="4608576"/>
            <a:ext cx="947270" cy="923976"/>
          </a:xfrm>
          <a:prstGeom prst="rect">
            <a:avLst/>
          </a:prstGeom>
        </p:spPr>
      </p:pic>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11461" y="2311884"/>
            <a:ext cx="3769076" cy="1386430"/>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723226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837829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85044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61BE4E-1F91-49DA-A204-28A383D68637}"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2254521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1BE4E-1F91-49DA-A204-28A383D68637}"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35260034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61BE4E-1F91-49DA-A204-28A383D68637}"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36433430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61BE4E-1F91-49DA-A204-28A383D68637}"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42771888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61BE4E-1F91-49DA-A204-28A383D68637}" type="datetimeFigureOut">
              <a:rPr lang="en-US" smtClean="0"/>
              <a:t>3/18/2016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2864246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61BE4E-1F91-49DA-A204-28A383D68637}" type="datetimeFigureOut">
              <a:rPr lang="en-US" smtClean="0"/>
              <a:t>3/18/2016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4503386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1BE4E-1F91-49DA-A204-28A383D68637}" type="datetimeFigureOut">
              <a:rPr lang="en-US" smtClean="0"/>
              <a:t>3/18/2016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311512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3181644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29178526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1BE4E-1F91-49DA-A204-28A383D68637}"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26237305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1BE4E-1F91-49DA-A204-28A383D68637}"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a:p>
        </p:txBody>
      </p:sp>
    </p:spTree>
    <p:extLst>
      <p:ext uri="{BB962C8B-B14F-4D97-AF65-F5344CB8AC3E}">
        <p14:creationId xmlns:p14="http://schemas.microsoft.com/office/powerpoint/2010/main" val="26530545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xmlns=""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818934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942597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9261911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userDrawn="1"/>
        </p:nvPicPr>
        <p:blipFill rotWithShape="1">
          <a:blip r:embed="rId3"/>
          <a:srcRect l="12341" r="14783"/>
          <a:stretch/>
        </p:blipFill>
        <p:spPr>
          <a:xfrm>
            <a:off x="-26126" y="3598819"/>
            <a:ext cx="12226835" cy="3761558"/>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0911839" y="5017448"/>
            <a:ext cx="735979" cy="925314"/>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64033" y="4778395"/>
            <a:ext cx="947270" cy="923976"/>
          </a:xfrm>
          <a:prstGeom prst="rect">
            <a:avLst/>
          </a:prstGeom>
        </p:spPr>
      </p:pic>
    </p:spTree>
    <p:extLst>
      <p:ext uri="{BB962C8B-B14F-4D97-AF65-F5344CB8AC3E}">
        <p14:creationId xmlns:p14="http://schemas.microsoft.com/office/powerpoint/2010/main" val="29206229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5.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microsoft.com/office/2007/relationships/hdphoto" Target="../media/hdphoto1.wdp"/><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6.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image" Target="../media/image5.emf"/><Relationship Id="rId4" Type="http://schemas.openxmlformats.org/officeDocument/2006/relationships/slideLayout" Target="../slideLayouts/slideLayout3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5.emf"/><Relationship Id="rId4" Type="http://schemas.openxmlformats.org/officeDocument/2006/relationships/slideLayout" Target="../slideLayouts/slideLayout4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10" Type="http://schemas.openxmlformats.org/officeDocument/2006/relationships/image" Target="../media/image5.emf"/><Relationship Id="rId4" Type="http://schemas.openxmlformats.org/officeDocument/2006/relationships/slideLayout" Target="../slideLayouts/slideLayout5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9"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810"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pic>
        <p:nvPicPr>
          <p:cNvPr id="14" name="Picture 13"/>
          <p:cNvPicPr>
            <a:picLocks noChangeAspect="1"/>
          </p:cNvPicPr>
          <p:nvPr userDrawn="1"/>
        </p:nvPicPr>
        <p:blipFill rotWithShape="1">
          <a:blip r:embed="rId19">
            <a:extLst>
              <a:ext uri="{BEBA8EAE-BF5A-486C-A8C5-ECC9F3942E4B}">
                <a14:imgProps xmlns:a14="http://schemas.microsoft.com/office/drawing/2010/main">
                  <a14:imgLayer r:embed="rId20">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811" r:id="rId14"/>
    <p:sldLayoutId id="2147483812" r:id="rId15"/>
    <p:sldLayoutId id="2147483813"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1BE4E-1F91-49DA-A204-28A383D68637}" type="datetimeFigureOut">
              <a:rPr lang="en-US" smtClean="0"/>
              <a:t>3/18/2016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9EE40-9F35-411C-8984-5CAB3ACA7ADD}" type="slidenum">
              <a:rPr lang="en-US" smtClean="0"/>
              <a:t>‹#›</a:t>
            </a:fld>
            <a:endParaRPr lang="en-US"/>
          </a:p>
        </p:txBody>
      </p:sp>
    </p:spTree>
    <p:extLst>
      <p:ext uri="{BB962C8B-B14F-4D97-AF65-F5344CB8AC3E}">
        <p14:creationId xmlns:p14="http://schemas.microsoft.com/office/powerpoint/2010/main" val="393456730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spnet/home/wiki/roadmap"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hyperlink" Target="https://blogs.msdn.microsoft.com/webdev/2016/02/01/an-update-on-asp-net-core-and-net-cor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visualstudiogallery.msdn.microsoft.com/f3b504c6-0095-42f1-a989-51d5fc2a8459"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54"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 Id="rId51" Type="http://schemas.openxmlformats.org/officeDocument/2006/relationships/tags" Target="../tags/tag5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8088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smtClean="0"/>
              <a:t>ASP.NET Core 1.0 Roadmap</a:t>
            </a:r>
            <a:endParaRPr lang="en-US" sz="4000" dirty="0"/>
          </a:p>
        </p:txBody>
      </p:sp>
      <p:sp>
        <p:nvSpPr>
          <p:cNvPr id="5" name="Text Placeholder 4"/>
          <p:cNvSpPr>
            <a:spLocks noGrp="1"/>
          </p:cNvSpPr>
          <p:nvPr>
            <p:ph type="body" sz="quarter" idx="10"/>
          </p:nvPr>
        </p:nvSpPr>
        <p:spPr>
          <a:xfrm>
            <a:off x="520700" y="4539004"/>
            <a:ext cx="11356225" cy="873303"/>
          </a:xfrm>
        </p:spPr>
        <p:txBody>
          <a:bodyPr>
            <a:normAutofit fontScale="47500" lnSpcReduction="20000"/>
          </a:bodyPr>
          <a:lstStyle/>
          <a:p>
            <a:pPr>
              <a:spcBef>
                <a:spcPts val="1200"/>
              </a:spcBef>
              <a:spcAft>
                <a:spcPts val="0"/>
              </a:spcAft>
            </a:pPr>
            <a:endParaRPr lang="en-US" sz="2800" dirty="0" smtClean="0">
              <a:solidFill>
                <a:schemeClr val="bg1"/>
              </a:solidFill>
            </a:endParaRPr>
          </a:p>
          <a:p>
            <a:pPr>
              <a:spcBef>
                <a:spcPts val="1200"/>
              </a:spcBef>
              <a:spcAft>
                <a:spcPts val="0"/>
              </a:spcAft>
            </a:pPr>
            <a:r>
              <a:rPr lang="en-US" sz="8400" dirty="0" smtClean="0">
                <a:solidFill>
                  <a:schemeClr val="bg1"/>
                </a:solidFill>
                <a:hlinkClick r:id="rId3"/>
              </a:rPr>
              <a:t>https</a:t>
            </a:r>
            <a:r>
              <a:rPr lang="en-US" sz="8400" dirty="0">
                <a:solidFill>
                  <a:schemeClr val="bg1"/>
                </a:solidFill>
                <a:hlinkClick r:id="rId3"/>
              </a:rPr>
              <a:t>://github.com/aspnet/home/wiki/roadmap</a:t>
            </a:r>
            <a:endParaRPr lang="en-US" sz="8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32044177"/>
              </p:ext>
            </p:extLst>
          </p:nvPr>
        </p:nvGraphicFramePr>
        <p:xfrm>
          <a:off x="520700" y="1225588"/>
          <a:ext cx="11080750" cy="3200400"/>
        </p:xfrm>
        <a:graphic>
          <a:graphicData uri="http://schemas.openxmlformats.org/drawingml/2006/table">
            <a:tbl>
              <a:tblPr firstRow="1">
                <a:tableStyleId>{793D81CF-94F2-401A-BA57-92F5A7B2D0C5}</a:tableStyleId>
              </a:tblPr>
              <a:tblGrid>
                <a:gridCol w="5540375">
                  <a:extLst>
                    <a:ext uri="{9D8B030D-6E8A-4147-A177-3AD203B41FA5}">
                      <a16:colId xmlns:a16="http://schemas.microsoft.com/office/drawing/2014/main" xmlns="" val="2948230355"/>
                    </a:ext>
                  </a:extLst>
                </a:gridCol>
                <a:gridCol w="5540375">
                  <a:extLst>
                    <a:ext uri="{9D8B030D-6E8A-4147-A177-3AD203B41FA5}">
                      <a16:colId xmlns:a16="http://schemas.microsoft.com/office/drawing/2014/main" xmlns="" val="3635519811"/>
                    </a:ext>
                  </a:extLst>
                </a:gridCol>
              </a:tblGrid>
              <a:tr h="0">
                <a:tc>
                  <a:txBody>
                    <a:bodyPr/>
                    <a:lstStyle/>
                    <a:p>
                      <a:r>
                        <a:rPr lang="en-US" sz="2400" dirty="0"/>
                        <a:t>Milestone</a:t>
                      </a:r>
                    </a:p>
                  </a:txBody>
                  <a:tcPr anchor="ctr"/>
                </a:tc>
                <a:tc>
                  <a:txBody>
                    <a:bodyPr/>
                    <a:lstStyle/>
                    <a:p>
                      <a:r>
                        <a:rPr lang="en-US" sz="2400"/>
                        <a:t>Release week</a:t>
                      </a:r>
                    </a:p>
                  </a:txBody>
                  <a:tcPr anchor="ctr"/>
                </a:tc>
                <a:extLst>
                  <a:ext uri="{0D108BD9-81ED-4DB2-BD59-A6C34878D82A}">
                    <a16:rowId xmlns:a16="http://schemas.microsoft.com/office/drawing/2014/main" xmlns="" val="4087770261"/>
                  </a:ext>
                </a:extLst>
              </a:tr>
              <a:tr h="0">
                <a:tc>
                  <a:txBody>
                    <a:bodyPr/>
                    <a:lstStyle/>
                    <a:p>
                      <a:r>
                        <a:rPr lang="en-US" sz="2400">
                          <a:solidFill>
                            <a:schemeClr val="bg1"/>
                          </a:solidFill>
                        </a:rPr>
                        <a:t>Beta6</a:t>
                      </a:r>
                    </a:p>
                  </a:txBody>
                  <a:tcPr anchor="ctr">
                    <a:noFill/>
                  </a:tcPr>
                </a:tc>
                <a:tc>
                  <a:txBody>
                    <a:bodyPr/>
                    <a:lstStyle/>
                    <a:p>
                      <a:r>
                        <a:rPr lang="en-US" sz="2400">
                          <a:solidFill>
                            <a:schemeClr val="bg1"/>
                          </a:solidFill>
                        </a:rPr>
                        <a:t>27 Jul 2015</a:t>
                      </a:r>
                    </a:p>
                  </a:txBody>
                  <a:tcPr anchor="ctr">
                    <a:noFill/>
                  </a:tcPr>
                </a:tc>
                <a:extLst>
                  <a:ext uri="{0D108BD9-81ED-4DB2-BD59-A6C34878D82A}">
                    <a16:rowId xmlns:a16="http://schemas.microsoft.com/office/drawing/2014/main" xmlns="" val="453867450"/>
                  </a:ext>
                </a:extLst>
              </a:tr>
              <a:tr h="0">
                <a:tc>
                  <a:txBody>
                    <a:bodyPr/>
                    <a:lstStyle/>
                    <a:p>
                      <a:r>
                        <a:rPr lang="en-US" sz="2400">
                          <a:solidFill>
                            <a:schemeClr val="bg1"/>
                          </a:solidFill>
                        </a:rPr>
                        <a:t>Beta7</a:t>
                      </a:r>
                    </a:p>
                  </a:txBody>
                  <a:tcPr anchor="ctr">
                    <a:noFill/>
                  </a:tcPr>
                </a:tc>
                <a:tc>
                  <a:txBody>
                    <a:bodyPr/>
                    <a:lstStyle/>
                    <a:p>
                      <a:r>
                        <a:rPr lang="en-US" sz="2400">
                          <a:solidFill>
                            <a:schemeClr val="bg1"/>
                          </a:solidFill>
                        </a:rPr>
                        <a:t>2 Sep 2015</a:t>
                      </a:r>
                    </a:p>
                  </a:txBody>
                  <a:tcPr anchor="ctr">
                    <a:noFill/>
                  </a:tcPr>
                </a:tc>
                <a:extLst>
                  <a:ext uri="{0D108BD9-81ED-4DB2-BD59-A6C34878D82A}">
                    <a16:rowId xmlns:a16="http://schemas.microsoft.com/office/drawing/2014/main" xmlns="" val="1552771928"/>
                  </a:ext>
                </a:extLst>
              </a:tr>
              <a:tr h="0">
                <a:tc>
                  <a:txBody>
                    <a:bodyPr/>
                    <a:lstStyle/>
                    <a:p>
                      <a:r>
                        <a:rPr lang="en-US" sz="2400">
                          <a:solidFill>
                            <a:schemeClr val="bg1"/>
                          </a:solidFill>
                        </a:rPr>
                        <a:t>Beta8</a:t>
                      </a:r>
                    </a:p>
                  </a:txBody>
                  <a:tcPr anchor="ctr">
                    <a:noFill/>
                  </a:tcPr>
                </a:tc>
                <a:tc>
                  <a:txBody>
                    <a:bodyPr/>
                    <a:lstStyle/>
                    <a:p>
                      <a:r>
                        <a:rPr lang="en-US" sz="2400">
                          <a:solidFill>
                            <a:schemeClr val="bg1"/>
                          </a:solidFill>
                        </a:rPr>
                        <a:t>15 Oct 2015</a:t>
                      </a:r>
                    </a:p>
                  </a:txBody>
                  <a:tcPr anchor="ctr">
                    <a:noFill/>
                  </a:tcPr>
                </a:tc>
                <a:extLst>
                  <a:ext uri="{0D108BD9-81ED-4DB2-BD59-A6C34878D82A}">
                    <a16:rowId xmlns:a16="http://schemas.microsoft.com/office/drawing/2014/main" xmlns="" val="3770373508"/>
                  </a:ext>
                </a:extLst>
              </a:tr>
              <a:tr h="0">
                <a:tc>
                  <a:txBody>
                    <a:bodyPr/>
                    <a:lstStyle/>
                    <a:p>
                      <a:r>
                        <a:rPr lang="en-US" sz="2400" dirty="0">
                          <a:solidFill>
                            <a:schemeClr val="bg1"/>
                          </a:solidFill>
                        </a:rPr>
                        <a:t>RC1</a:t>
                      </a:r>
                    </a:p>
                  </a:txBody>
                  <a:tcPr anchor="ctr">
                    <a:noFill/>
                  </a:tcPr>
                </a:tc>
                <a:tc>
                  <a:txBody>
                    <a:bodyPr/>
                    <a:lstStyle/>
                    <a:p>
                      <a:r>
                        <a:rPr lang="en-US" sz="2400" dirty="0">
                          <a:solidFill>
                            <a:schemeClr val="bg1"/>
                          </a:solidFill>
                        </a:rPr>
                        <a:t>Nov 2015</a:t>
                      </a:r>
                    </a:p>
                  </a:txBody>
                  <a:tcPr anchor="ctr">
                    <a:noFill/>
                  </a:tcPr>
                </a:tc>
                <a:extLst>
                  <a:ext uri="{0D108BD9-81ED-4DB2-BD59-A6C34878D82A}">
                    <a16:rowId xmlns:a16="http://schemas.microsoft.com/office/drawing/2014/main" xmlns="" val="3131028834"/>
                  </a:ext>
                </a:extLst>
              </a:tr>
              <a:tr h="0">
                <a:tc>
                  <a:txBody>
                    <a:bodyPr/>
                    <a:lstStyle/>
                    <a:p>
                      <a:r>
                        <a:rPr lang="en-US" sz="2400">
                          <a:solidFill>
                            <a:schemeClr val="bg1"/>
                          </a:solidFill>
                        </a:rPr>
                        <a:t>RC2</a:t>
                      </a:r>
                    </a:p>
                  </a:txBody>
                  <a:tcPr anchor="ctr">
                    <a:noFill/>
                  </a:tcPr>
                </a:tc>
                <a:tc>
                  <a:txBody>
                    <a:bodyPr/>
                    <a:lstStyle/>
                    <a:p>
                      <a:r>
                        <a:rPr lang="en-US" sz="2400">
                          <a:hlinkClick r:id="rId4"/>
                        </a:rPr>
                        <a:t>TBD</a:t>
                      </a:r>
                      <a:endParaRPr lang="en-US" sz="2400"/>
                    </a:p>
                  </a:txBody>
                  <a:tcPr anchor="ctr">
                    <a:noFill/>
                  </a:tcPr>
                </a:tc>
                <a:extLst>
                  <a:ext uri="{0D108BD9-81ED-4DB2-BD59-A6C34878D82A}">
                    <a16:rowId xmlns:a16="http://schemas.microsoft.com/office/drawing/2014/main" xmlns="" val="1852487829"/>
                  </a:ext>
                </a:extLst>
              </a:tr>
              <a:tr h="0">
                <a:tc>
                  <a:txBody>
                    <a:bodyPr/>
                    <a:lstStyle/>
                    <a:p>
                      <a:r>
                        <a:rPr lang="en-US" sz="2400" dirty="0">
                          <a:solidFill>
                            <a:schemeClr val="bg1"/>
                          </a:solidFill>
                        </a:rPr>
                        <a:t>1.0.0</a:t>
                      </a:r>
                    </a:p>
                  </a:txBody>
                  <a:tcPr anchor="ctr">
                    <a:noFill/>
                  </a:tcPr>
                </a:tc>
                <a:tc>
                  <a:txBody>
                    <a:bodyPr/>
                    <a:lstStyle/>
                    <a:p>
                      <a:r>
                        <a:rPr lang="en-US" sz="2400" dirty="0">
                          <a:hlinkClick r:id="rId4"/>
                        </a:rPr>
                        <a:t>TBD 2016</a:t>
                      </a:r>
                      <a:endParaRPr lang="en-US" sz="2400" dirty="0"/>
                    </a:p>
                  </a:txBody>
                  <a:tcPr anchor="ctr">
                    <a:noFill/>
                  </a:tcPr>
                </a:tc>
                <a:extLst>
                  <a:ext uri="{0D108BD9-81ED-4DB2-BD59-A6C34878D82A}">
                    <a16:rowId xmlns:a16="http://schemas.microsoft.com/office/drawing/2014/main" xmlns="" val="468468415"/>
                  </a:ext>
                </a:extLst>
              </a:tr>
            </a:tbl>
          </a:graphicData>
        </a:graphic>
      </p:graphicFrame>
    </p:spTree>
    <p:extLst>
      <p:ext uri="{BB962C8B-B14F-4D97-AF65-F5344CB8AC3E}">
        <p14:creationId xmlns:p14="http://schemas.microsoft.com/office/powerpoint/2010/main" val="254407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42" y="751746"/>
            <a:ext cx="6007007" cy="5379178"/>
          </a:xfrm>
        </p:spPr>
        <p:txBody>
          <a:bodyPr>
            <a:noAutofit/>
          </a:bodyPr>
          <a:lstStyle/>
          <a:p>
            <a:pPr algn="l"/>
            <a:r>
              <a:rPr lang="en-US" sz="7200" dirty="0" smtClean="0"/>
              <a:t>ASP.NET 4.6 and ASP.NET MVC 5 </a:t>
            </a:r>
            <a:br>
              <a:rPr lang="en-US" sz="7200" dirty="0" smtClean="0"/>
            </a:br>
            <a:r>
              <a:rPr lang="en-US" sz="7200" dirty="0" smtClean="0"/>
              <a:t/>
            </a:r>
            <a:br>
              <a:rPr lang="en-US" sz="7200" dirty="0" smtClean="0"/>
            </a:br>
            <a:r>
              <a:rPr lang="en-US" sz="7200" dirty="0" smtClean="0"/>
              <a:t>Recent Updates</a:t>
            </a:r>
            <a:endParaRPr lang="en-US" sz="7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5951" y="1882267"/>
            <a:ext cx="6336049" cy="4975733"/>
          </a:xfrm>
          <a:prstGeom prst="rect">
            <a:avLst/>
          </a:prstGeom>
        </p:spPr>
      </p:pic>
    </p:spTree>
    <p:extLst>
      <p:ext uri="{BB962C8B-B14F-4D97-AF65-F5344CB8AC3E}">
        <p14:creationId xmlns:p14="http://schemas.microsoft.com/office/powerpoint/2010/main" val="4280716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gray">
          <a:xfrm>
            <a:off x="696996" y="4891425"/>
            <a:ext cx="10908168"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696995" y="1702496"/>
            <a:ext cx="677798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4024527"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6969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103340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p>
        </p:txBody>
      </p:sp>
      <p:sp>
        <p:nvSpPr>
          <p:cNvPr id="15" name="Title 1"/>
          <p:cNvSpPr>
            <a:spLocks noGrp="1"/>
          </p:cNvSpPr>
          <p:nvPr>
            <p:ph type="title"/>
          </p:nvPr>
        </p:nvSpPr>
        <p:spPr>
          <a:xfrm>
            <a:off x="558338" y="170313"/>
            <a:ext cx="11079822" cy="770466"/>
          </a:xfrm>
        </p:spPr>
        <p:txBody>
          <a:bodyPr>
            <a:normAutofit fontScale="90000"/>
          </a:bodyPr>
          <a:lstStyle/>
          <a:p>
            <a:r>
              <a:rPr lang="en-US" dirty="0" smtClean="0"/>
              <a:t>One ASP.NET</a:t>
            </a:r>
            <a:endParaRPr lang="en-US" dirty="0"/>
          </a:p>
        </p:txBody>
      </p:sp>
      <p:sp>
        <p:nvSpPr>
          <p:cNvPr id="16" name="Title 1"/>
          <p:cNvSpPr txBox="1">
            <a:spLocks/>
          </p:cNvSpPr>
          <p:nvPr/>
        </p:nvSpPr>
        <p:spPr>
          <a:xfrm>
            <a:off x="558338" y="878267"/>
            <a:ext cx="11079822" cy="42299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2800" dirty="0" smtClean="0"/>
              <a:t>Released with Visual Studio 2013</a:t>
            </a:r>
            <a:endParaRPr lang="en-US" sz="2800" dirty="0"/>
          </a:p>
        </p:txBody>
      </p:sp>
    </p:spTree>
    <p:extLst>
      <p:ext uri="{BB962C8B-B14F-4D97-AF65-F5344CB8AC3E}">
        <p14:creationId xmlns:p14="http://schemas.microsoft.com/office/powerpoint/2010/main" val="4230249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13</a:t>
            </a:fld>
            <a:endParaRPr lang="en-US"/>
          </a:p>
        </p:txBody>
      </p:sp>
      <p:sp>
        <p:nvSpPr>
          <p:cNvPr id="5" name="Text Placeholder 4"/>
          <p:cNvSpPr>
            <a:spLocks noGrp="1"/>
          </p:cNvSpPr>
          <p:nvPr>
            <p:ph type="body" sz="quarter" idx="13"/>
          </p:nvPr>
        </p:nvSpPr>
        <p:spPr/>
        <p:txBody>
          <a:bodyPr/>
          <a:lstStyle/>
          <a:p>
            <a:r>
              <a:rPr lang="en-US" dirty="0" smtClean="0"/>
              <a:t>Visual Studio 2013 – New ASP.NET Project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951" y="2058882"/>
            <a:ext cx="6611516" cy="4110142"/>
          </a:xfrm>
          <a:prstGeom prst="rect">
            <a:avLst/>
          </a:prstGeom>
        </p:spPr>
      </p:pic>
    </p:spTree>
    <p:extLst>
      <p:ext uri="{BB962C8B-B14F-4D97-AF65-F5344CB8AC3E}">
        <p14:creationId xmlns:p14="http://schemas.microsoft.com/office/powerpoint/2010/main" val="133721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ASP.NET Core 1.0: New, but still one project type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14</a:t>
            </a:fld>
            <a:endParaRPr lang="en-US"/>
          </a:p>
        </p:txBody>
      </p:sp>
      <p:sp>
        <p:nvSpPr>
          <p:cNvPr id="5" name="Text Placeholder 4"/>
          <p:cNvSpPr>
            <a:spLocks noGrp="1"/>
          </p:cNvSpPr>
          <p:nvPr>
            <p:ph type="body" sz="quarter" idx="13"/>
          </p:nvPr>
        </p:nvSpPr>
        <p:spPr>
          <a:xfrm>
            <a:off x="559870" y="1742059"/>
            <a:ext cx="11080750" cy="437594"/>
          </a:xfrm>
        </p:spPr>
        <p:txBody>
          <a:bodyPr/>
          <a:lstStyle/>
          <a:p>
            <a:r>
              <a:rPr lang="en-US" dirty="0" smtClean="0"/>
              <a:t>Visual Studio 2015 – New ASP.NET Project</a:t>
            </a:r>
            <a:endParaRPr lang="en-US" dirty="0"/>
          </a:p>
        </p:txBody>
      </p:sp>
      <p:pic>
        <p:nvPicPr>
          <p:cNvPr id="3" name="Picture 2" descr="New ASP.NET Project - WebApplication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585" y="2320996"/>
            <a:ext cx="5804545" cy="4498522"/>
          </a:xfrm>
          <a:prstGeom prst="rect">
            <a:avLst/>
          </a:prstGeom>
        </p:spPr>
      </p:pic>
    </p:spTree>
    <p:extLst>
      <p:ext uri="{BB962C8B-B14F-4D97-AF65-F5344CB8AC3E}">
        <p14:creationId xmlns:p14="http://schemas.microsoft.com/office/powerpoint/2010/main" val="3866916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Visual Studio 2015</a:t>
            </a:r>
            <a:endParaRPr lang="en-US" dirty="0"/>
          </a:p>
        </p:txBody>
      </p:sp>
      <p:graphicFrame>
        <p:nvGraphicFramePr>
          <p:cNvPr id="7" name="Content Placeholder 6"/>
          <p:cNvGraphicFramePr>
            <a:graphicFrameLocks noGrp="1"/>
          </p:cNvGraphicFramePr>
          <p:nvPr>
            <p:ph idx="1"/>
            <p:extLst/>
          </p:nvPr>
        </p:nvGraphicFramePr>
        <p:xfrm>
          <a:off x="560798" y="2111604"/>
          <a:ext cx="11240341" cy="3980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0A164282-434E-41D4-9582-783D542A7B68}" type="slidenum">
              <a:rPr lang="en-US" smtClean="0"/>
              <a:t>15</a:t>
            </a:fld>
            <a:endParaRPr lang="en-US"/>
          </a:p>
        </p:txBody>
      </p:sp>
      <p:sp>
        <p:nvSpPr>
          <p:cNvPr id="5" name="Text Placeholder 4"/>
          <p:cNvSpPr>
            <a:spLocks noGrp="1"/>
          </p:cNvSpPr>
          <p:nvPr>
            <p:ph type="body" sz="quarter" idx="13"/>
          </p:nvPr>
        </p:nvSpPr>
        <p:spPr/>
        <p:txBody>
          <a:bodyPr/>
          <a:lstStyle/>
          <a:p>
            <a:r>
              <a:rPr lang="en-US" dirty="0" smtClean="0"/>
              <a:t>Top Features for Web Developers</a:t>
            </a:r>
            <a:endParaRPr lang="en-US" dirty="0"/>
          </a:p>
        </p:txBody>
      </p:sp>
    </p:spTree>
    <p:extLst>
      <p:ext uri="{BB962C8B-B14F-4D97-AF65-F5344CB8AC3E}">
        <p14:creationId xmlns:p14="http://schemas.microsoft.com/office/powerpoint/2010/main" val="417663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19834" y="2009661"/>
            <a:ext cx="11877629" cy="280788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882" b="0" i="0" u="none" strike="noStrike" kern="0" cap="none" spc="0" normalizeH="0" baseline="0" noProof="0" dirty="0" smtClean="0">
                <a:ln>
                  <a:noFill/>
                </a:ln>
                <a:solidFill>
                  <a:schemeClr val="bg1"/>
                </a:solidFill>
                <a:effectLst/>
                <a:uLnTx/>
                <a:uFillTx/>
                <a:latin typeface="+mj-lt"/>
              </a:rPr>
              <a:t>Now MVC and Web API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882" b="0" i="0" u="none" strike="noStrike" kern="0" cap="none" spc="0" normalizeH="0" baseline="0" noProof="0" dirty="0" smtClean="0">
                <a:ln>
                  <a:noFill/>
                </a:ln>
                <a:solidFill>
                  <a:schemeClr val="bg1"/>
                </a:solidFill>
                <a:effectLst/>
                <a:uLnTx/>
                <a:uFillTx/>
                <a:latin typeface="+mj-lt"/>
              </a:rPr>
              <a:t>are just features of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882" b="0" i="0" u="none" strike="noStrike" kern="0" cap="none" spc="0" normalizeH="0" baseline="0" noProof="0" dirty="0" smtClean="0">
                <a:ln>
                  <a:noFill/>
                </a:ln>
                <a:solidFill>
                  <a:schemeClr val="bg1"/>
                </a:solidFill>
                <a:effectLst/>
                <a:uLnTx/>
                <a:uFillTx/>
                <a:latin typeface="+mj-lt"/>
              </a:rPr>
              <a:t>ASP.NET Core</a:t>
            </a:r>
            <a:endParaRPr kumimoji="0" lang="en-US" sz="5882" b="0" i="0" u="none" strike="noStrike" kern="0" cap="none" spc="0" normalizeH="0" baseline="0" noProof="0" dirty="0">
              <a:ln>
                <a:noFill/>
              </a:ln>
              <a:solidFill>
                <a:schemeClr val="bg1"/>
              </a:solidFill>
              <a:effectLst/>
              <a:uLnTx/>
              <a:uFillTx/>
              <a:latin typeface="+mj-lt"/>
            </a:endParaRPr>
          </a:p>
        </p:txBody>
      </p:sp>
    </p:spTree>
    <p:extLst>
      <p:ext uri="{BB962C8B-B14F-4D97-AF65-F5344CB8AC3E}">
        <p14:creationId xmlns:p14="http://schemas.microsoft.com/office/powerpoint/2010/main" val="1192645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Core 1.0</a:t>
            </a:r>
            <a:endParaRPr lang="en-US" dirty="0"/>
          </a:p>
        </p:txBody>
      </p:sp>
      <p:sp>
        <p:nvSpPr>
          <p:cNvPr id="3" name="Text Placeholder 2"/>
          <p:cNvSpPr>
            <a:spLocks noGrp="1"/>
          </p:cNvSpPr>
          <p:nvPr>
            <p:ph type="body" sz="quarter" idx="11"/>
          </p:nvPr>
        </p:nvSpPr>
        <p:spPr>
          <a:xfrm>
            <a:off x="560798" y="1742059"/>
            <a:ext cx="11655840" cy="4706930"/>
          </a:xfrm>
        </p:spPr>
        <p:txBody>
          <a:bodyPr/>
          <a:lstStyle/>
          <a:p>
            <a:r>
              <a:rPr lang="en-US" dirty="0" smtClean="0"/>
              <a:t>One set of concepts – remove duplication</a:t>
            </a:r>
          </a:p>
          <a:p>
            <a:r>
              <a:rPr lang="en-US" dirty="0" smtClean="0"/>
              <a:t>Web UI and Web APIs</a:t>
            </a:r>
          </a:p>
          <a:p>
            <a:r>
              <a:rPr lang="en-US" dirty="0" smtClean="0"/>
              <a:t>Smooth transition from Web Pages to MVC (future)</a:t>
            </a:r>
          </a:p>
          <a:p>
            <a:r>
              <a:rPr lang="en-US" dirty="0" smtClean="0"/>
              <a:t>Built DI first</a:t>
            </a:r>
          </a:p>
          <a:p>
            <a:r>
              <a:rPr lang="en-US" dirty="0" smtClean="0"/>
              <a:t>Runs on IIS or self-hosted</a:t>
            </a:r>
          </a:p>
        </p:txBody>
      </p:sp>
    </p:spTree>
    <p:extLst>
      <p:ext uri="{BB962C8B-B14F-4D97-AF65-F5344CB8AC3E}">
        <p14:creationId xmlns:p14="http://schemas.microsoft.com/office/powerpoint/2010/main" val="20880060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a:t>
            </a:r>
            <a:r>
              <a:rPr lang="en-US" sz="4000" dirty="0" smtClean="0"/>
              <a:t>Cloud with Azure</a:t>
            </a:r>
            <a:endParaRPr lang="en-US" sz="4000" dirty="0"/>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smtClean="0">
                <a:solidFill>
                  <a:schemeClr val="bg1"/>
                </a:solidFill>
              </a:rPr>
              <a:t>Microsoft </a:t>
            </a:r>
            <a:r>
              <a:rPr lang="en-US" sz="2800" dirty="0">
                <a:solidFill>
                  <a:schemeClr val="bg1"/>
                </a:solidFill>
              </a:rPr>
              <a:t>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ASP.NET Core 1.0 </a:t>
            </a:r>
            <a:r>
              <a:rPr lang="en-US" dirty="0" smtClean="0"/>
              <a:t>– Key Values</a:t>
            </a:r>
            <a:endParaRPr lang="en-US" dirty="0"/>
          </a:p>
        </p:txBody>
      </p:sp>
      <p:sp>
        <p:nvSpPr>
          <p:cNvPr id="4" name="Rectangle 3"/>
          <p:cNvSpPr/>
          <p:nvPr/>
        </p:nvSpPr>
        <p:spPr>
          <a:xfrm>
            <a:off x="7662870" y="3140158"/>
            <a:ext cx="3394233" cy="93535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Choose your Editors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and Tools</a:t>
            </a:r>
          </a:p>
        </p:txBody>
      </p:sp>
      <p:sp>
        <p:nvSpPr>
          <p:cNvPr id="5" name="Rectangle 4"/>
          <p:cNvSpPr/>
          <p:nvPr/>
        </p:nvSpPr>
        <p:spPr>
          <a:xfrm>
            <a:off x="1922570" y="4421187"/>
            <a:ext cx="3052151" cy="93535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Open Source </a:t>
            </a:r>
            <a:br>
              <a:rPr kumimoji="0" lang="en-US" sz="2745" b="0" i="0" u="none" strike="noStrike" kern="0" cap="none" spc="0" normalizeH="0" baseline="0" noProof="0" dirty="0">
                <a:ln>
                  <a:noFill/>
                </a:ln>
                <a:solidFill>
                  <a:srgbClr val="FFFFFF"/>
                </a:solidFill>
                <a:effectLst/>
                <a:uLnTx/>
                <a:uFillTx/>
              </a:rPr>
            </a:br>
            <a:r>
              <a:rPr kumimoji="0" lang="en-US" sz="2745" b="0" i="0" u="none" strike="noStrike" kern="0" cap="none" spc="0" normalizeH="0" baseline="0" noProof="0" dirty="0">
                <a:ln>
                  <a:noFill/>
                </a:ln>
                <a:solidFill>
                  <a:srgbClr val="FFFFFF"/>
                </a:solidFill>
                <a:effectLst/>
                <a:uLnTx/>
                <a:uFillTx/>
              </a:rPr>
              <a:t>with Contributions</a:t>
            </a:r>
          </a:p>
        </p:txBody>
      </p:sp>
      <p:sp>
        <p:nvSpPr>
          <p:cNvPr id="6" name="Rectangle 5"/>
          <p:cNvSpPr/>
          <p:nvPr/>
        </p:nvSpPr>
        <p:spPr>
          <a:xfrm>
            <a:off x="7601846" y="4665751"/>
            <a:ext cx="2484213" cy="51293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Cross-Platform</a:t>
            </a:r>
          </a:p>
        </p:txBody>
      </p:sp>
      <p:grpSp>
        <p:nvGrpSpPr>
          <p:cNvPr id="7" name="Group 6"/>
          <p:cNvGrpSpPr/>
          <p:nvPr/>
        </p:nvGrpSpPr>
        <p:grpSpPr>
          <a:xfrm>
            <a:off x="6651632" y="4479691"/>
            <a:ext cx="888525" cy="850502"/>
            <a:chOff x="2211181" y="1874910"/>
            <a:chExt cx="609600" cy="594360"/>
          </a:xfrm>
        </p:grpSpPr>
        <p:sp>
          <p:nvSpPr>
            <p:cNvPr id="8" name="Oval 7"/>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9" name="Picture 6" descr="C:\temp\WinAzure_rgb_Wht_S.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a:grpSpLocks noChangeAspect="1"/>
            </p:cNvGrpSpPr>
            <p:nvPr/>
          </p:nvGrpSpPr>
          <p:grpSpPr bwMode="auto">
            <a:xfrm>
              <a:off x="2314492" y="2130536"/>
              <a:ext cx="197134" cy="235237"/>
              <a:chOff x="3485" y="1766"/>
              <a:chExt cx="745" cy="889"/>
            </a:xfrm>
          </p:grpSpPr>
          <p:sp>
            <p:nvSpPr>
              <p:cNvPr id="12" name="Freeform 11"/>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896350"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a:ln>
                    <a:noFill/>
                  </a:ln>
                  <a:solidFill>
                    <a:srgbClr val="000000"/>
                  </a:solidFill>
                  <a:effectLst/>
                  <a:uLnTx/>
                  <a:uFillTx/>
                </a:endParaRPr>
              </a:p>
            </p:txBody>
          </p:sp>
          <p:sp>
            <p:nvSpPr>
              <p:cNvPr id="13" name="Freeform 12"/>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896350"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a:ln>
                    <a:noFill/>
                  </a:ln>
                  <a:solidFill>
                    <a:srgbClr val="000000"/>
                  </a:solidFill>
                  <a:effectLst/>
                  <a:uLnTx/>
                  <a:uFillTx/>
                </a:endParaRPr>
              </a:p>
            </p:txBody>
          </p:sp>
        </p:grpSp>
      </p:grpSp>
      <p:grpSp>
        <p:nvGrpSpPr>
          <p:cNvPr id="14" name="Group 13"/>
          <p:cNvGrpSpPr/>
          <p:nvPr/>
        </p:nvGrpSpPr>
        <p:grpSpPr>
          <a:xfrm>
            <a:off x="6661253" y="3116111"/>
            <a:ext cx="888525" cy="850502"/>
            <a:chOff x="2199148" y="3390553"/>
            <a:chExt cx="609600" cy="594360"/>
          </a:xfrm>
        </p:grpSpPr>
        <p:sp>
          <p:nvSpPr>
            <p:cNvPr id="15" name="Oval 14"/>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a:ln>
                  <a:noFill/>
                </a:ln>
                <a:solidFill>
                  <a:srgbClr val="FFFFFF"/>
                </a:solidFill>
                <a:effectLst/>
                <a:uLnTx/>
                <a:uFillTx/>
              </a:endParaRPr>
            </a:p>
          </p:txBody>
        </p:sp>
      </p:grpSp>
      <p:grpSp>
        <p:nvGrpSpPr>
          <p:cNvPr id="17" name="Group 16"/>
          <p:cNvGrpSpPr/>
          <p:nvPr/>
        </p:nvGrpSpPr>
        <p:grpSpPr>
          <a:xfrm>
            <a:off x="922385" y="4468375"/>
            <a:ext cx="888525" cy="850502"/>
            <a:chOff x="2203935" y="5009693"/>
            <a:chExt cx="609600" cy="594360"/>
          </a:xfrm>
        </p:grpSpPr>
        <p:sp>
          <p:nvSpPr>
            <p:cNvPr id="18" name="Oval 17"/>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 name="Rectangle 18"/>
            <p:cNvSpPr/>
            <p:nvPr/>
          </p:nvSpPr>
          <p:spPr>
            <a:xfrm>
              <a:off x="2256866" y="5140354"/>
              <a:ext cx="500486" cy="31628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solidFill>
                    <a:srgbClr val="FFFFFF"/>
                  </a:solidFill>
                  <a:effectLst/>
                  <a:uLnTx/>
                  <a:uFillTx/>
                </a:rPr>
                <a:t>OSS</a:t>
              </a:r>
            </a:p>
          </p:txBody>
        </p:sp>
      </p:grpSp>
      <p:sp>
        <p:nvSpPr>
          <p:cNvPr id="20" name="Rectangle 19"/>
          <p:cNvSpPr/>
          <p:nvPr/>
        </p:nvSpPr>
        <p:spPr>
          <a:xfrm>
            <a:off x="1843059" y="3140158"/>
            <a:ext cx="4314561" cy="93535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Seamless transition </a:t>
            </a:r>
            <a:br>
              <a:rPr kumimoji="0" lang="en-US" sz="2745" b="0" i="0" u="none" strike="noStrike" kern="0" cap="none" spc="0" normalizeH="0" baseline="0" noProof="0" dirty="0">
                <a:ln>
                  <a:noFill/>
                </a:ln>
                <a:solidFill>
                  <a:srgbClr val="FFFFFF"/>
                </a:solidFill>
                <a:effectLst/>
                <a:uLnTx/>
                <a:uFillTx/>
              </a:rPr>
            </a:br>
            <a:r>
              <a:rPr kumimoji="0" lang="en-US" sz="2745" b="0" i="0" u="none" strike="noStrike" kern="0" cap="none" spc="0" normalizeH="0" baseline="0" noProof="0" dirty="0">
                <a:ln>
                  <a:noFill/>
                </a:ln>
                <a:solidFill>
                  <a:srgbClr val="FFFFFF"/>
                </a:solidFill>
                <a:effectLst/>
                <a:uLnTx/>
                <a:uFillTx/>
              </a:rPr>
              <a:t>from on-premises to cloud</a:t>
            </a:r>
          </a:p>
        </p:txBody>
      </p:sp>
      <p:sp>
        <p:nvSpPr>
          <p:cNvPr id="21" name="Freeform 13"/>
          <p:cNvSpPr>
            <a:spLocks noChangeAspect="1" noEditPoints="1"/>
          </p:cNvSpPr>
          <p:nvPr/>
        </p:nvSpPr>
        <p:spPr bwMode="auto">
          <a:xfrm>
            <a:off x="918844" y="3123852"/>
            <a:ext cx="899086" cy="90239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a:ln>
                <a:noFill/>
              </a:ln>
              <a:solidFill>
                <a:srgbClr val="FFFFFF"/>
              </a:solidFill>
              <a:effectLst/>
              <a:uLnTx/>
              <a:uFillTx/>
            </a:endParaRPr>
          </a:p>
        </p:txBody>
      </p:sp>
      <p:sp>
        <p:nvSpPr>
          <p:cNvPr id="22" name="Rectangle 21"/>
          <p:cNvSpPr/>
          <p:nvPr/>
        </p:nvSpPr>
        <p:spPr>
          <a:xfrm>
            <a:off x="7601846" y="2088685"/>
            <a:ext cx="4184441" cy="51293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Faster Development Cycle</a:t>
            </a:r>
          </a:p>
        </p:txBody>
      </p:sp>
      <p:sp>
        <p:nvSpPr>
          <p:cNvPr id="23" name="Rectangle 22"/>
          <p:cNvSpPr/>
          <p:nvPr/>
        </p:nvSpPr>
        <p:spPr>
          <a:xfrm>
            <a:off x="1860178" y="2076072"/>
            <a:ext cx="2583721" cy="51293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745" b="0" i="0" u="none" strike="noStrike" kern="0" cap="none" spc="0" normalizeH="0" baseline="0" noProof="0" dirty="0">
                <a:ln>
                  <a:noFill/>
                </a:ln>
                <a:solidFill>
                  <a:srgbClr val="FFFFFF"/>
                </a:solidFill>
                <a:effectLst/>
                <a:uLnTx/>
                <a:uFillTx/>
              </a:rPr>
              <a:t>Totally Modular</a:t>
            </a:r>
          </a:p>
        </p:txBody>
      </p:sp>
      <p:grpSp>
        <p:nvGrpSpPr>
          <p:cNvPr id="24" name="Group 23"/>
          <p:cNvGrpSpPr/>
          <p:nvPr/>
        </p:nvGrpSpPr>
        <p:grpSpPr>
          <a:xfrm>
            <a:off x="6662375" y="1910474"/>
            <a:ext cx="870836" cy="833569"/>
            <a:chOff x="1785636" y="1768035"/>
            <a:chExt cx="609600" cy="594360"/>
          </a:xfrm>
        </p:grpSpPr>
        <p:sp>
          <p:nvSpPr>
            <p:cNvPr id="25" name="Oval 24"/>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grpSp>
      <p:grpSp>
        <p:nvGrpSpPr>
          <p:cNvPr id="27" name="Group 26"/>
          <p:cNvGrpSpPr/>
          <p:nvPr/>
        </p:nvGrpSpPr>
        <p:grpSpPr>
          <a:xfrm>
            <a:off x="932763" y="1923185"/>
            <a:ext cx="870836" cy="833569"/>
            <a:chOff x="1795746" y="3978504"/>
            <a:chExt cx="609600" cy="594360"/>
          </a:xfrm>
        </p:grpSpPr>
        <p:sp>
          <p:nvSpPr>
            <p:cNvPr id="28" name="Oval 27"/>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9"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grpSp>
      <p:sp>
        <p:nvSpPr>
          <p:cNvPr id="30" name="Freeform 5"/>
          <p:cNvSpPr>
            <a:spLocks noEditPoints="1"/>
          </p:cNvSpPr>
          <p:nvPr/>
        </p:nvSpPr>
        <p:spPr bwMode="auto">
          <a:xfrm>
            <a:off x="4690253" y="5702216"/>
            <a:ext cx="861571" cy="82085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31" name="Freeform 35"/>
          <p:cNvSpPr>
            <a:spLocks/>
          </p:cNvSpPr>
          <p:nvPr/>
        </p:nvSpPr>
        <p:spPr bwMode="black">
          <a:xfrm>
            <a:off x="4843041" y="5834644"/>
            <a:ext cx="547994" cy="50317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0687" tIns="40344" rIns="80687" bIns="4034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a:ln>
                <a:noFill/>
              </a:ln>
              <a:solidFill>
                <a:srgbClr val="FFFFFF"/>
              </a:solidFill>
              <a:effectLst/>
              <a:uLnTx/>
              <a:uFillTx/>
            </a:endParaRPr>
          </a:p>
        </p:txBody>
      </p:sp>
      <p:sp>
        <p:nvSpPr>
          <p:cNvPr id="32" name="Rectangle 31"/>
          <p:cNvSpPr/>
          <p:nvPr/>
        </p:nvSpPr>
        <p:spPr>
          <a:xfrm>
            <a:off x="5651861" y="5736246"/>
            <a:ext cx="1133233" cy="75431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313" b="0" i="0" u="none" strike="noStrike" kern="0" cap="none" spc="0" normalizeH="0" baseline="0" noProof="0" dirty="0">
                <a:ln>
                  <a:noFill/>
                </a:ln>
                <a:solidFill>
                  <a:srgbClr val="FFFFFF"/>
                </a:solidFill>
                <a:effectLst/>
                <a:uLnTx/>
                <a:uFillTx/>
              </a:rPr>
              <a:t>Fast</a:t>
            </a:r>
          </a:p>
        </p:txBody>
      </p:sp>
    </p:spTree>
    <p:extLst>
      <p:ext uri="{BB962C8B-B14F-4D97-AF65-F5344CB8AC3E}">
        <p14:creationId xmlns:p14="http://schemas.microsoft.com/office/powerpoint/2010/main" val="9532221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820" y="2055604"/>
            <a:ext cx="11784169" cy="3443675"/>
          </a:xfrm>
        </p:spPr>
        <p:txBody>
          <a:bodyPr/>
          <a:lstStyle/>
          <a:p>
            <a:pPr algn="ctr"/>
            <a:r>
              <a:rPr lang="en-US" dirty="0" smtClean="0"/>
              <a:t>Web </a:t>
            </a:r>
            <a:r>
              <a:rPr lang="en-US" dirty="0" smtClean="0"/>
              <a:t>Camp Introduction to </a:t>
            </a:r>
            <a:r>
              <a:rPr lang="en-US" strike="sngStrike" dirty="0" err="1" smtClean="0"/>
              <a:t>Asp.Net</a:t>
            </a:r>
            <a:r>
              <a:rPr lang="en-US" strike="sngStrike" dirty="0" smtClean="0"/>
              <a:t> 5</a:t>
            </a:r>
            <a:r>
              <a:rPr lang="en-US" dirty="0" smtClean="0"/>
              <a:t> </a:t>
            </a:r>
            <a:r>
              <a:rPr lang="en-US" dirty="0" err="1" smtClean="0"/>
              <a:t>Asp.Net</a:t>
            </a:r>
            <a:r>
              <a:rPr lang="en-US" dirty="0" smtClean="0"/>
              <a:t> core 1.0 RC1</a:t>
            </a:r>
            <a:endParaRPr lang="en-US" dirty="0"/>
          </a:p>
        </p:txBody>
      </p:sp>
      <p:sp>
        <p:nvSpPr>
          <p:cNvPr id="6" name="Text Placeholder 5"/>
          <p:cNvSpPr>
            <a:spLocks noGrp="1"/>
          </p:cNvSpPr>
          <p:nvPr>
            <p:ph type="body" sz="quarter" idx="10"/>
          </p:nvPr>
        </p:nvSpPr>
        <p:spPr>
          <a:xfrm>
            <a:off x="5461000" y="4957857"/>
            <a:ext cx="6351617" cy="1700522"/>
          </a:xfrm>
        </p:spPr>
        <p:txBody>
          <a:bodyPr>
            <a:normAutofit/>
          </a:bodyPr>
          <a:lstStyle/>
          <a:p>
            <a:r>
              <a:rPr lang="en-US" sz="2400" dirty="0" smtClean="0"/>
              <a:t>Mathieu Richard</a:t>
            </a:r>
            <a:endParaRPr lang="en-US" sz="2400" dirty="0"/>
          </a:p>
          <a:p>
            <a:r>
              <a:rPr lang="en-US" dirty="0" err="1" smtClean="0">
                <a:solidFill>
                  <a:schemeClr val="accent6">
                    <a:lumMod val="40000"/>
                    <a:lumOff val="60000"/>
                    <a:alpha val="98000"/>
                  </a:schemeClr>
                </a:solidFill>
              </a:rPr>
              <a:t>GSoft</a:t>
            </a:r>
            <a:endParaRPr lang="en-US" dirty="0">
              <a:solidFill>
                <a:schemeClr val="accent6">
                  <a:lumMod val="40000"/>
                  <a:lumOff val="60000"/>
                  <a:alpha val="98000"/>
                </a:schemeClr>
              </a:solidFill>
            </a:endParaRPr>
          </a:p>
          <a:p>
            <a:r>
              <a:rPr lang="en-US" dirty="0" smtClean="0">
                <a:solidFill>
                  <a:schemeClr val="accent6">
                    <a:lumMod val="40000"/>
                    <a:lumOff val="60000"/>
                    <a:alpha val="98000"/>
                  </a:schemeClr>
                </a:solidFill>
              </a:rPr>
              <a:t>blog: www.matrichard.com</a:t>
            </a:r>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Twitter: </a:t>
            </a:r>
            <a:r>
              <a:rPr lang="en-US" dirty="0" smtClean="0">
                <a:solidFill>
                  <a:schemeClr val="accent6">
                    <a:lumMod val="40000"/>
                    <a:lumOff val="60000"/>
                    <a:alpha val="98000"/>
                  </a:schemeClr>
                </a:solidFill>
              </a:rPr>
              <a:t>@matrichard5</a:t>
            </a:r>
            <a:endParaRPr lang="en-US" dirty="0">
              <a:solidFill>
                <a:schemeClr val="accent6">
                  <a:lumMod val="40000"/>
                  <a:lumOff val="60000"/>
                  <a:alpha val="98000"/>
                </a:schemeClr>
              </a:solidFill>
            </a:endParaRPr>
          </a:p>
        </p:txBody>
      </p:sp>
    </p:spTree>
    <p:extLst>
      <p:ext uri="{BB962C8B-B14F-4D97-AF65-F5344CB8AC3E}">
        <p14:creationId xmlns:p14="http://schemas.microsoft.com/office/powerpoint/2010/main" val="136877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9" y="11967"/>
            <a:ext cx="11079822" cy="1325375"/>
          </a:xfrm>
        </p:spPr>
        <p:txBody>
          <a:bodyPr>
            <a:normAutofit/>
          </a:bodyPr>
          <a:lstStyle/>
          <a:p>
            <a:r>
              <a:rPr lang="en-US" sz="5882" dirty="0" err="1"/>
              <a:t>TagHelpers</a:t>
            </a:r>
            <a:endParaRPr lang="en-US" sz="5882" dirty="0"/>
          </a:p>
        </p:txBody>
      </p:sp>
      <p:sp>
        <p:nvSpPr>
          <p:cNvPr id="5" name="Text Placeholder 4"/>
          <p:cNvSpPr>
            <a:spLocks noGrp="1"/>
          </p:cNvSpPr>
          <p:nvPr>
            <p:ph idx="1"/>
          </p:nvPr>
        </p:nvSpPr>
        <p:spPr/>
        <p:txBody>
          <a:bodyPr/>
          <a:lstStyle/>
          <a:p>
            <a:pPr marL="0" indent="0">
              <a:buNone/>
            </a:pPr>
            <a:r>
              <a:rPr lang="en-US" sz="3137" dirty="0"/>
              <a:t>HTML helpers expressed as tags</a:t>
            </a:r>
          </a:p>
          <a:p>
            <a:pPr marL="0" indent="0">
              <a:buNone/>
            </a:pPr>
            <a:r>
              <a:rPr lang="en-US" sz="1765" dirty="0"/>
              <a:t>Ex. Instead of: </a:t>
            </a:r>
          </a:p>
          <a:p>
            <a:pPr marL="0" indent="0">
              <a:buNone/>
            </a:pPr>
            <a:r>
              <a:rPr lang="it-IT" sz="1765" i="1" dirty="0"/>
              <a:t>@Html.LabelFor(m =&gt; m.UserName, new { @class = "col-md-2 control-label" })</a:t>
            </a:r>
            <a:endParaRPr lang="en-US" sz="1765" i="1" dirty="0"/>
          </a:p>
          <a:p>
            <a:pPr marL="0" indent="0">
              <a:buNone/>
            </a:pPr>
            <a:r>
              <a:rPr lang="en-US" sz="1765" dirty="0"/>
              <a:t>Write this: </a:t>
            </a:r>
          </a:p>
          <a:p>
            <a:pPr marL="0" indent="0">
              <a:buNone/>
            </a:pPr>
            <a:r>
              <a:rPr lang="en-US" sz="1765" i="1" dirty="0"/>
              <a:t>&lt;label </a:t>
            </a:r>
            <a:r>
              <a:rPr lang="en-US" sz="1765" b="1" i="1" dirty="0"/>
              <a:t>asp-for="</a:t>
            </a:r>
            <a:r>
              <a:rPr lang="en-US" sz="1765" b="1" i="1" dirty="0" err="1"/>
              <a:t>UserName</a:t>
            </a:r>
            <a:r>
              <a:rPr lang="en-US" sz="1765" b="1" i="1" dirty="0"/>
              <a:t>"</a:t>
            </a:r>
            <a:r>
              <a:rPr lang="en-US" sz="1765" i="1" dirty="0"/>
              <a:t> class="col-md-2 control-label"&gt;&lt;/label&gt;</a:t>
            </a:r>
          </a:p>
          <a:p>
            <a:pPr marL="0" indent="0">
              <a:buNone/>
            </a:pPr>
            <a:endParaRPr lang="en-US" sz="1765" dirty="0"/>
          </a:p>
          <a:p>
            <a:pPr marL="0" indent="0">
              <a:buNone/>
            </a:pPr>
            <a:r>
              <a:rPr lang="en-US" sz="3137" dirty="0"/>
              <a:t>Easier to customize with additional attributes</a:t>
            </a:r>
          </a:p>
          <a:p>
            <a:pPr marL="0" indent="0">
              <a:buNone/>
            </a:pPr>
            <a:endParaRPr lang="en-US" sz="1765" dirty="0"/>
          </a:p>
          <a:p>
            <a:pPr marL="0" indent="0">
              <a:buNone/>
            </a:pPr>
            <a:r>
              <a:rPr lang="en-US" sz="3137" dirty="0"/>
              <a:t>Work seamlessly with the HTML editor</a:t>
            </a:r>
          </a:p>
        </p:txBody>
      </p:sp>
    </p:spTree>
    <p:extLst>
      <p:ext uri="{BB962C8B-B14F-4D97-AF65-F5344CB8AC3E}">
        <p14:creationId xmlns:p14="http://schemas.microsoft.com/office/powerpoint/2010/main" val="102415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Identity</a:t>
            </a:r>
            <a:endParaRPr lang="en-US" dirty="0"/>
          </a:p>
        </p:txBody>
      </p:sp>
      <p:sp>
        <p:nvSpPr>
          <p:cNvPr id="5" name="Rectangle 4"/>
          <p:cNvSpPr/>
          <p:nvPr/>
        </p:nvSpPr>
        <p:spPr>
          <a:xfrm>
            <a:off x="560797" y="1936376"/>
            <a:ext cx="7216981" cy="2259106"/>
          </a:xfrm>
          <a:prstGeom prst="rect">
            <a:avLst/>
          </a:prstGeom>
          <a:solidFill>
            <a:srgbClr val="652F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The ASP.NET Identity system is designed to </a:t>
            </a:r>
            <a:r>
              <a:rPr kumimoji="0" lang="en-US" sz="2400" b="1" i="0" u="none" strike="noStrike" kern="0" cap="none" spc="0" normalizeH="0" baseline="0" noProof="0" dirty="0">
                <a:ln>
                  <a:noFill/>
                </a:ln>
                <a:solidFill>
                  <a:sysClr val="windowText" lastClr="000000"/>
                </a:solidFill>
                <a:effectLst/>
                <a:uLnTx/>
                <a:uFillTx/>
              </a:rPr>
              <a:t>replace the previous ASP.NET Membership and Simple Membership systems</a:t>
            </a:r>
            <a:r>
              <a:rPr kumimoji="0" lang="en-US" sz="2400" b="0" i="0" u="none" strike="noStrike" kern="0" cap="none" spc="0" normalizeH="0" baseline="0" noProof="0" dirty="0">
                <a:ln>
                  <a:noFill/>
                </a:ln>
                <a:solidFill>
                  <a:sysClr val="windowText" lastClr="000000"/>
                </a:solidFill>
                <a:effectLst/>
                <a:uLnTx/>
                <a:uFillTx/>
              </a:rPr>
              <a:t>. It includes profile support, OAuth integration, works with OWIN, and is included with the ASP.NET templates shipped with Visual Studio 2013.</a:t>
            </a:r>
          </a:p>
        </p:txBody>
      </p:sp>
      <p:sp>
        <p:nvSpPr>
          <p:cNvPr id="8" name="Rectangle 7"/>
          <p:cNvSpPr/>
          <p:nvPr/>
        </p:nvSpPr>
        <p:spPr>
          <a:xfrm>
            <a:off x="4423639" y="4649096"/>
            <a:ext cx="7216981" cy="1654885"/>
          </a:xfrm>
          <a:prstGeom prst="rect">
            <a:avLst/>
          </a:prstGeom>
          <a:solidFill>
            <a:srgbClr val="009C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The ASP.NET Identity system </a:t>
            </a:r>
            <a:r>
              <a:rPr kumimoji="0" lang="en-US" sz="2400" b="0" i="0" u="none" strike="noStrike" kern="0" cap="none" spc="0" normalizeH="0" baseline="0" noProof="0" dirty="0" smtClean="0">
                <a:ln>
                  <a:noFill/>
                </a:ln>
                <a:solidFill>
                  <a:sysClr val="windowText" lastClr="000000"/>
                </a:solidFill>
                <a:effectLst/>
                <a:uLnTx/>
                <a:uFillTx/>
              </a:rPr>
              <a:t>from ASP.NET 4.x forms the basis for the ASP.NET Identity system used </a:t>
            </a:r>
            <a:r>
              <a:rPr kumimoji="0" lang="en-US" sz="2400" b="0" i="0" u="none" strike="noStrike" kern="0" cap="none" spc="0" normalizeH="0" baseline="0" noProof="0" smtClean="0">
                <a:ln>
                  <a:noFill/>
                </a:ln>
                <a:solidFill>
                  <a:sysClr val="windowText" lastClr="000000"/>
                </a:solidFill>
                <a:effectLst/>
                <a:uLnTx/>
                <a:uFillTx/>
              </a:rPr>
              <a:t>in ASP.NET Core 1.0.</a:t>
            </a:r>
            <a:endParaRPr kumimoji="0" 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44827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dirty="0"/>
              <a:t>Getting started with </a:t>
            </a:r>
            <a:r>
              <a:rPr lang="en-US" dirty="0" smtClean="0"/>
              <a:t>ASP.NET Core 1.0</a:t>
            </a:r>
            <a:endParaRPr lang="en-US" dirty="0"/>
          </a:p>
        </p:txBody>
      </p:sp>
    </p:spTree>
    <p:extLst>
      <p:ext uri="{BB962C8B-B14F-4D97-AF65-F5344CB8AC3E}">
        <p14:creationId xmlns:p14="http://schemas.microsoft.com/office/powerpoint/2010/main" val="4245464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799" y="11967"/>
            <a:ext cx="11079822" cy="1325375"/>
          </a:xfrm>
        </p:spPr>
        <p:txBody>
          <a:bodyPr>
            <a:normAutofit/>
          </a:bodyPr>
          <a:lstStyle/>
          <a:p>
            <a:r>
              <a:rPr lang="en-US" sz="5882" dirty="0" err="1" smtClean="0"/>
              <a:t>Ressources</a:t>
            </a:r>
            <a:endParaRPr lang="en-US" sz="5882" dirty="0"/>
          </a:p>
        </p:txBody>
      </p:sp>
      <p:sp>
        <p:nvSpPr>
          <p:cNvPr id="5" name="Text Placeholder 4"/>
          <p:cNvSpPr>
            <a:spLocks noGrp="1"/>
          </p:cNvSpPr>
          <p:nvPr>
            <p:ph idx="1"/>
          </p:nvPr>
        </p:nvSpPr>
        <p:spPr/>
        <p:txBody>
          <a:bodyPr/>
          <a:lstStyle/>
          <a:p>
            <a:pPr marL="0" indent="0">
              <a:buNone/>
            </a:pPr>
            <a:r>
              <a:rPr lang="fr-CA" sz="3137" dirty="0" smtClean="0"/>
              <a:t>-Documentation: docs.asp.net</a:t>
            </a:r>
          </a:p>
          <a:p>
            <a:pPr marL="0" indent="0">
              <a:buNone/>
            </a:pPr>
            <a:r>
              <a:rPr lang="fr-CA" sz="3137" dirty="0" smtClean="0"/>
              <a:t>-</a:t>
            </a:r>
            <a:r>
              <a:rPr lang="fr-CA" sz="3137" dirty="0" err="1" smtClean="0"/>
              <a:t>Github</a:t>
            </a:r>
            <a:r>
              <a:rPr lang="fr-CA" sz="3137" dirty="0" smtClean="0"/>
              <a:t> repo: https</a:t>
            </a:r>
            <a:r>
              <a:rPr lang="fr-CA" sz="3137" dirty="0"/>
              <a:t>://</a:t>
            </a:r>
            <a:r>
              <a:rPr lang="fr-CA" sz="3137" dirty="0" smtClean="0"/>
              <a:t>github.com/aspnet</a:t>
            </a:r>
          </a:p>
          <a:p>
            <a:pPr marL="0" indent="0">
              <a:buNone/>
            </a:pPr>
            <a:r>
              <a:rPr lang="fr-CA" sz="3137" dirty="0" smtClean="0"/>
              <a:t>-channel9</a:t>
            </a:r>
            <a:r>
              <a:rPr lang="fr-CA" sz="3137" dirty="0"/>
              <a:t>: https://channel9.msdn.com/Tags/asp.net</a:t>
            </a:r>
            <a:endParaRPr lang="en-US" sz="3137" dirty="0"/>
          </a:p>
        </p:txBody>
      </p:sp>
    </p:spTree>
    <p:extLst>
      <p:ext uri="{BB962C8B-B14F-4D97-AF65-F5344CB8AC3E}">
        <p14:creationId xmlns:p14="http://schemas.microsoft.com/office/powerpoint/2010/main" val="324273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aphicFrame>
        <p:nvGraphicFramePr>
          <p:cNvPr id="2" name="Diagram 1"/>
          <p:cNvGraphicFramePr/>
          <p:nvPr>
            <p:extLst>
              <p:ext uri="{D42A27DB-BD31-4B8C-83A1-F6EECF244321}">
                <p14:modId xmlns:p14="http://schemas.microsoft.com/office/powerpoint/2010/main" val="3645986086"/>
              </p:ext>
            </p:extLst>
          </p:nvPr>
        </p:nvGraphicFramePr>
        <p:xfrm>
          <a:off x="1677257" y="1243173"/>
          <a:ext cx="8837487" cy="3770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2015: </a:t>
            </a:r>
            <a:r>
              <a:rPr lang="en-US" sz="4000" i="1" dirty="0"/>
              <a:t>The</a:t>
            </a:r>
            <a:r>
              <a:rPr lang="en-US" sz="4000" dirty="0"/>
              <a:t> editor for serious web dev</a:t>
            </a:r>
          </a:p>
        </p:txBody>
      </p:sp>
      <p:sp>
        <p:nvSpPr>
          <p:cNvPr id="5" name="Text Placeholder 4"/>
          <p:cNvSpPr>
            <a:spLocks noGrp="1"/>
          </p:cNvSpPr>
          <p:nvPr>
            <p:ph type="body" sz="quarter" idx="10"/>
          </p:nvPr>
        </p:nvSpPr>
        <p:spPr>
          <a:xfrm>
            <a:off x="519113" y="1695450"/>
            <a:ext cx="5541961" cy="4089124"/>
          </a:xfrm>
        </p:spPr>
        <p:txBody>
          <a:bodyPr>
            <a:normAutofit/>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1"/>
                </a:solidFill>
                <a:hlinkClick r:id="rId3"/>
              </a:rPr>
              <a:t>Web Extension Pack</a:t>
            </a:r>
            <a:endParaRPr lang="en-US" sz="2800" dirty="0" smtClean="0">
              <a:solidFill>
                <a:schemeClr val="bg1"/>
              </a:solidFill>
            </a:endParaRPr>
          </a:p>
          <a:p>
            <a:pPr>
              <a:spcBef>
                <a:spcPts val="2400"/>
              </a:spcBef>
              <a:spcAft>
                <a:spcPts val="0"/>
              </a:spcAft>
            </a:pPr>
            <a:r>
              <a:rPr lang="en-US" sz="2800" dirty="0" smtClean="0">
                <a:solidFill>
                  <a:schemeClr val="bg1"/>
                </a:solidFill>
              </a:rPr>
              <a:t>(we’ll look at Visual Studio Code, too…)</a:t>
            </a:r>
            <a:endParaRPr lang="en-US" sz="2800" dirty="0">
              <a:solidFill>
                <a:schemeClr val="bg1"/>
              </a:solidFill>
            </a:endParaRP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decel="10000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t>5</a:t>
            </a:fld>
            <a:endParaRPr lang="en-US"/>
          </a:p>
        </p:txBody>
      </p:sp>
      <p:sp>
        <p:nvSpPr>
          <p:cNvPr id="367" name="Title 4"/>
          <p:cNvSpPr txBox="1">
            <a:spLocks/>
          </p:cNvSpPr>
          <p:nvPr/>
        </p:nvSpPr>
        <p:spPr>
          <a:xfrm>
            <a:off x="560798" y="416496"/>
            <a:ext cx="11079822" cy="855713"/>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dirty="0" smtClean="0"/>
              <a:t>ASP.NET and Web Tools Cadence</a:t>
            </a:r>
          </a:p>
        </p:txBody>
      </p:sp>
      <p:sp>
        <p:nvSpPr>
          <p:cNvPr id="368" name="TextBox 367"/>
          <p:cNvSpPr txBox="1"/>
          <p:nvPr/>
        </p:nvSpPr>
        <p:spPr>
          <a:xfrm>
            <a:off x="709013" y="1732733"/>
            <a:ext cx="10773975" cy="523220"/>
          </a:xfrm>
          <a:prstGeom prst="rect">
            <a:avLst/>
          </a:prstGeom>
          <a:solidFill>
            <a:srgbClr val="44546A"/>
          </a:solidFill>
        </p:spPr>
        <p:txBody>
          <a:bodyPr wrap="none" rtlCol="0">
            <a:spAutoFit/>
          </a:bodyPr>
          <a:lstStyle/>
          <a:p>
            <a:r>
              <a:rPr lang="en-US" sz="2800" dirty="0" smtClean="0">
                <a:solidFill>
                  <a:schemeClr val="bg1">
                    <a:lumMod val="75000"/>
                  </a:schemeClr>
                </a:solidFill>
              </a:rPr>
              <a:t>Rapid releases | Continuous Updates | Match the Speed of Web Dev</a:t>
            </a:r>
            <a:endParaRPr lang="en-US" sz="2800" dirty="0">
              <a:solidFill>
                <a:schemeClr val="bg1">
                  <a:lumMod val="75000"/>
                </a:schemeClr>
              </a:solidFill>
            </a:endParaRPr>
          </a:p>
        </p:txBody>
      </p:sp>
      <p:grpSp>
        <p:nvGrpSpPr>
          <p:cNvPr id="47" name="Group 46"/>
          <p:cNvGrpSpPr/>
          <p:nvPr/>
        </p:nvGrpSpPr>
        <p:grpSpPr>
          <a:xfrm>
            <a:off x="251987" y="2398493"/>
            <a:ext cx="11537720" cy="3075411"/>
            <a:chOff x="172525" y="2438578"/>
            <a:chExt cx="12026444" cy="1755372"/>
          </a:xfrm>
        </p:grpSpPr>
        <p:cxnSp>
          <p:nvCxnSpPr>
            <p:cNvPr id="48" name="OTLSHAPE_M_f3c7ef0c71c34374b241ef939b0bbeb5_Connector1"/>
            <p:cNvCxnSpPr/>
            <p:nvPr>
              <p:custDataLst>
                <p:tags r:id="rId2"/>
              </p:custDataLst>
            </p:nvPr>
          </p:nvCxnSpPr>
          <p:spPr>
            <a:xfrm>
              <a:off x="9142150" y="3429000"/>
              <a:ext cx="0" cy="527431"/>
            </a:xfrm>
            <a:prstGeom prst="line">
              <a:avLst/>
            </a:prstGeom>
            <a:ln w="9525" cap="flat" cmpd="sng" algn="ctr">
              <a:solidFill>
                <a:schemeClr val="dk1">
                  <a:alpha val="4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OTLSHAPE_M_0672512b752a42deab1fd7fdab496991_Connector1"/>
            <p:cNvCxnSpPr/>
            <p:nvPr>
              <p:custDataLst>
                <p:tags r:id="rId3"/>
              </p:custDataLst>
            </p:nvPr>
          </p:nvCxnSpPr>
          <p:spPr>
            <a:xfrm>
              <a:off x="6152595" y="3429000"/>
              <a:ext cx="0" cy="527431"/>
            </a:xfrm>
            <a:prstGeom prst="line">
              <a:avLst/>
            </a:prstGeom>
            <a:ln w="9525" cap="flat" cmpd="sng" algn="ctr">
              <a:solidFill>
                <a:schemeClr val="dk1">
                  <a:alpha val="4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OTLSHAPE_M_cd2f38a4139844498ae8f0154af48a38_Connector1"/>
            <p:cNvCxnSpPr/>
            <p:nvPr>
              <p:custDataLst>
                <p:tags r:id="rId4"/>
              </p:custDataLst>
            </p:nvPr>
          </p:nvCxnSpPr>
          <p:spPr>
            <a:xfrm>
              <a:off x="4921602" y="3429000"/>
              <a:ext cx="0" cy="527431"/>
            </a:xfrm>
            <a:prstGeom prst="line">
              <a:avLst/>
            </a:prstGeom>
            <a:ln w="9525" cap="flat" cmpd="sng" algn="ctr">
              <a:solidFill>
                <a:schemeClr val="dk1">
                  <a:alpha val="4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OTLSHAPE_M_17032b51fe414a43a34a77306a01cbf4_Connector1"/>
            <p:cNvCxnSpPr/>
            <p:nvPr>
              <p:custDataLst>
                <p:tags r:id="rId5"/>
              </p:custDataLst>
            </p:nvPr>
          </p:nvCxnSpPr>
          <p:spPr>
            <a:xfrm>
              <a:off x="3778536" y="3429000"/>
              <a:ext cx="0" cy="527431"/>
            </a:xfrm>
            <a:prstGeom prst="line">
              <a:avLst/>
            </a:prstGeom>
            <a:ln w="9525" cap="flat" cmpd="sng" algn="ctr">
              <a:solidFill>
                <a:schemeClr val="dk1">
                  <a:alpha val="4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OTLSHAPE_M_5c2460a6914647b992727dcf5329ea19_Connector1"/>
            <p:cNvCxnSpPr/>
            <p:nvPr>
              <p:custDataLst>
                <p:tags r:id="rId6"/>
              </p:custDataLst>
            </p:nvPr>
          </p:nvCxnSpPr>
          <p:spPr>
            <a:xfrm>
              <a:off x="2283759" y="3429000"/>
              <a:ext cx="0" cy="527431"/>
            </a:xfrm>
            <a:prstGeom prst="line">
              <a:avLst/>
            </a:prstGeom>
            <a:ln w="9525" cap="flat" cmpd="sng" algn="ctr">
              <a:solidFill>
                <a:schemeClr val="dk1">
                  <a:alpha val="4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OTLSHAPE_M_5c264ff918d0493e8dd076d5dd083213_Connector1"/>
            <p:cNvCxnSpPr/>
            <p:nvPr>
              <p:custDataLst>
                <p:tags r:id="rId7"/>
              </p:custDataLst>
            </p:nvPr>
          </p:nvCxnSpPr>
          <p:spPr>
            <a:xfrm>
              <a:off x="952276" y="3429000"/>
              <a:ext cx="0" cy="442172"/>
            </a:xfrm>
            <a:prstGeom prst="line">
              <a:avLst/>
            </a:prstGeom>
            <a:ln w="9525" cap="flat" cmpd="sng" algn="ctr">
              <a:solidFill>
                <a:schemeClr val="dk1">
                  <a:alpha val="4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OTLSHAPE_M_b4b8972c42054e378d6db1ee8dc57eec_Connector1"/>
            <p:cNvCxnSpPr/>
            <p:nvPr>
              <p:custDataLst>
                <p:tags r:id="rId8"/>
              </p:custDataLst>
            </p:nvPr>
          </p:nvCxnSpPr>
          <p:spPr>
            <a:xfrm>
              <a:off x="10875589" y="2774569"/>
              <a:ext cx="0" cy="273431"/>
            </a:xfrm>
            <a:prstGeom prst="line">
              <a:avLst/>
            </a:prstGeom>
            <a:ln w="9525" cap="flat" cmpd="sng" algn="ctr">
              <a:solidFill>
                <a:schemeClr val="accent1">
                  <a:alpha val="4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OTLSHAPE_M_3eff15a6626f4e528783c0668255ddfa_Connector1"/>
            <p:cNvCxnSpPr/>
            <p:nvPr>
              <p:custDataLst>
                <p:tags r:id="rId9"/>
              </p:custDataLst>
            </p:nvPr>
          </p:nvCxnSpPr>
          <p:spPr>
            <a:xfrm>
              <a:off x="9230078" y="2605828"/>
              <a:ext cx="0" cy="442172"/>
            </a:xfrm>
            <a:prstGeom prst="line">
              <a:avLst/>
            </a:prstGeom>
            <a:ln w="9525" cap="flat" cmpd="sng" algn="ctr">
              <a:solidFill>
                <a:schemeClr val="accent1">
                  <a:alpha val="4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OTLSHAPE_TB_00000000000000000000000000000000_LeftEndCaps"/>
            <p:cNvSpPr txBox="1"/>
            <p:nvPr>
              <p:custDataLst>
                <p:tags r:id="rId10"/>
              </p:custDataLst>
            </p:nvPr>
          </p:nvSpPr>
          <p:spPr>
            <a:xfrm>
              <a:off x="172525" y="3115529"/>
              <a:ext cx="741614" cy="245940"/>
            </a:xfrm>
            <a:prstGeom prst="rect">
              <a:avLst/>
            </a:prstGeom>
            <a:noFill/>
          </p:spPr>
          <p:txBody>
            <a:bodyPr vert="horz" wrap="none" lIns="0" tIns="0" rIns="0" bIns="0" rtlCol="0" anchor="ctr" anchorCtr="0">
              <a:spAutoFit/>
            </a:bodyPr>
            <a:lstStyle/>
            <a:p>
              <a:pPr algn="ctr"/>
              <a:r>
                <a:rPr lang="en-US" sz="2800" b="1" spc="-38" dirty="0" smtClean="0">
                  <a:solidFill>
                    <a:schemeClr val="bg1"/>
                  </a:solidFill>
                  <a:latin typeface="Calibri" panose="020F0502020204030204" pitchFamily="34" charset="0"/>
                </a:rPr>
                <a:t>2013</a:t>
              </a:r>
              <a:endParaRPr lang="en-US" sz="2800" b="1" spc="-38" dirty="0">
                <a:solidFill>
                  <a:schemeClr val="bg1"/>
                </a:solidFill>
                <a:latin typeface="Calibri" panose="020F0502020204030204" pitchFamily="34" charset="0"/>
              </a:endParaRPr>
            </a:p>
          </p:txBody>
        </p:sp>
        <p:sp>
          <p:nvSpPr>
            <p:cNvPr id="57" name="OTLSHAPE_TB_00000000000000000000000000000000_RightEndCaps"/>
            <p:cNvSpPr txBox="1"/>
            <p:nvPr>
              <p:custDataLst>
                <p:tags r:id="rId11"/>
              </p:custDataLst>
            </p:nvPr>
          </p:nvSpPr>
          <p:spPr>
            <a:xfrm>
              <a:off x="11266059" y="3115529"/>
              <a:ext cx="741614" cy="245940"/>
            </a:xfrm>
            <a:prstGeom prst="rect">
              <a:avLst/>
            </a:prstGeom>
            <a:noFill/>
          </p:spPr>
          <p:txBody>
            <a:bodyPr vert="horz" wrap="none" lIns="0" tIns="0" rIns="0" bIns="0" rtlCol="0" anchor="ctr" anchorCtr="0">
              <a:spAutoFit/>
            </a:bodyPr>
            <a:lstStyle/>
            <a:p>
              <a:pPr algn="ctr"/>
              <a:r>
                <a:rPr lang="en-US" sz="2800" b="1" spc="-38" smtClean="0">
                  <a:solidFill>
                    <a:schemeClr val="bg1"/>
                  </a:solidFill>
                  <a:latin typeface="Calibri" panose="020F0502020204030204" pitchFamily="34" charset="0"/>
                </a:rPr>
                <a:t>2015</a:t>
              </a:r>
              <a:endParaRPr lang="en-US" sz="2800" b="1" spc="-38">
                <a:solidFill>
                  <a:schemeClr val="bg1"/>
                </a:solidFill>
                <a:latin typeface="Calibri" panose="020F0502020204030204" pitchFamily="34" charset="0"/>
              </a:endParaRPr>
            </a:p>
          </p:txBody>
        </p:sp>
        <p:sp>
          <p:nvSpPr>
            <p:cNvPr id="58" name="OTLSHAPE_TB_00000000000000000000000000000000_ScaleContainer"/>
            <p:cNvSpPr/>
            <p:nvPr>
              <p:custDataLst>
                <p:tags r:id="rId12"/>
              </p:custDataLst>
            </p:nvPr>
          </p:nvSpPr>
          <p:spPr>
            <a:xfrm>
              <a:off x="933365" y="3048000"/>
              <a:ext cx="10337800" cy="381000"/>
            </a:xfrm>
            <a:prstGeom prst="rect">
              <a:avLst/>
            </a:prstGeom>
            <a:solidFill>
              <a:srgbClr val="6B95CD"/>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59" name="OTLSHAPE_TB_00000000000000000000000000000000_TimescaleInterval1"/>
            <p:cNvSpPr txBox="1"/>
            <p:nvPr>
              <p:custDataLst>
                <p:tags r:id="rId13"/>
              </p:custDataLst>
            </p:nvPr>
          </p:nvSpPr>
          <p:spPr>
            <a:xfrm>
              <a:off x="996865" y="3145473"/>
              <a:ext cx="211148" cy="186055"/>
            </a:xfrm>
            <a:prstGeom prst="rect">
              <a:avLst/>
            </a:prstGeom>
            <a:noFill/>
          </p:spPr>
          <p:txBody>
            <a:bodyPr vert="horz" wrap="none" lIns="0" tIns="0" rIns="0" bIns="0" rtlCol="0" anchor="ctr" anchorCtr="0">
              <a:noAutofit/>
            </a:bodyPr>
            <a:lstStyle/>
            <a:p>
              <a:r>
                <a:rPr lang="en-US" spc="-22" smtClean="0">
                  <a:solidFill>
                    <a:schemeClr val="bg1"/>
                  </a:solidFill>
                  <a:latin typeface="Calibri" panose="020F0502020204030204" pitchFamily="34" charset="0"/>
                </a:rPr>
                <a:t>Oct</a:t>
              </a:r>
              <a:endParaRPr lang="en-US" spc="-22">
                <a:solidFill>
                  <a:schemeClr val="bg1"/>
                </a:solidFill>
                <a:latin typeface="Calibri" panose="020F0502020204030204" pitchFamily="34" charset="0"/>
              </a:endParaRPr>
            </a:p>
          </p:txBody>
        </p:sp>
        <p:cxnSp>
          <p:nvCxnSpPr>
            <p:cNvPr id="60" name="OTLSHAPE_TB_00000000000000000000000000000000_Separator1"/>
            <p:cNvCxnSpPr/>
            <p:nvPr>
              <p:custDataLst>
                <p:tags r:id="rId14"/>
              </p:custDataLst>
            </p:nvPr>
          </p:nvCxnSpPr>
          <p:spPr>
            <a:xfrm>
              <a:off x="2088991"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TLSHAPE_TB_00000000000000000000000000000000_TimescaleInterval2"/>
            <p:cNvSpPr txBox="1"/>
            <p:nvPr>
              <p:custDataLst>
                <p:tags r:id="rId15"/>
              </p:custDataLst>
            </p:nvPr>
          </p:nvSpPr>
          <p:spPr>
            <a:xfrm>
              <a:off x="2152492" y="3145473"/>
              <a:ext cx="304955" cy="186055"/>
            </a:xfrm>
            <a:prstGeom prst="rect">
              <a:avLst/>
            </a:prstGeom>
            <a:noFill/>
          </p:spPr>
          <p:txBody>
            <a:bodyPr vert="horz" wrap="none" lIns="0" tIns="0" rIns="0" bIns="0" rtlCol="0" anchor="ctr" anchorCtr="0">
              <a:noAutofit/>
            </a:bodyPr>
            <a:lstStyle/>
            <a:p>
              <a:r>
                <a:rPr lang="en-US" spc="-20" smtClean="0">
                  <a:solidFill>
                    <a:schemeClr val="bg1"/>
                  </a:solidFill>
                  <a:latin typeface="Calibri" panose="020F0502020204030204" pitchFamily="34" charset="0"/>
                </a:rPr>
                <a:t>2014</a:t>
              </a:r>
              <a:endParaRPr lang="en-US" spc="-20">
                <a:solidFill>
                  <a:schemeClr val="bg1"/>
                </a:solidFill>
                <a:latin typeface="Calibri" panose="020F0502020204030204" pitchFamily="34" charset="0"/>
              </a:endParaRPr>
            </a:p>
          </p:txBody>
        </p:sp>
        <p:cxnSp>
          <p:nvCxnSpPr>
            <p:cNvPr id="62" name="OTLSHAPE_TB_00000000000000000000000000000000_Separator2"/>
            <p:cNvCxnSpPr/>
            <p:nvPr>
              <p:custDataLst>
                <p:tags r:id="rId16"/>
              </p:custDataLst>
            </p:nvPr>
          </p:nvCxnSpPr>
          <p:spPr>
            <a:xfrm>
              <a:off x="3219495"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OTLSHAPE_TB_00000000000000000000000000000000_TimescaleInterval3"/>
            <p:cNvSpPr txBox="1"/>
            <p:nvPr>
              <p:custDataLst>
                <p:tags r:id="rId17"/>
              </p:custDataLst>
            </p:nvPr>
          </p:nvSpPr>
          <p:spPr>
            <a:xfrm>
              <a:off x="3282996" y="3145473"/>
              <a:ext cx="219740" cy="186055"/>
            </a:xfrm>
            <a:prstGeom prst="rect">
              <a:avLst/>
            </a:prstGeom>
            <a:noFill/>
          </p:spPr>
          <p:txBody>
            <a:bodyPr vert="horz" wrap="none" lIns="0" tIns="0" rIns="0" bIns="0" rtlCol="0" anchor="ctr" anchorCtr="0">
              <a:noAutofit/>
            </a:bodyPr>
            <a:lstStyle/>
            <a:p>
              <a:r>
                <a:rPr lang="en-US" spc="-18" smtClean="0">
                  <a:solidFill>
                    <a:schemeClr val="bg1"/>
                  </a:solidFill>
                  <a:latin typeface="Calibri" panose="020F0502020204030204" pitchFamily="34" charset="0"/>
                </a:rPr>
                <a:t>Apr</a:t>
              </a:r>
              <a:endParaRPr lang="en-US" spc="-18">
                <a:solidFill>
                  <a:schemeClr val="bg1"/>
                </a:solidFill>
                <a:latin typeface="Calibri" panose="020F0502020204030204" pitchFamily="34" charset="0"/>
              </a:endParaRPr>
            </a:p>
          </p:txBody>
        </p:sp>
        <p:cxnSp>
          <p:nvCxnSpPr>
            <p:cNvPr id="64" name="OTLSHAPE_TB_00000000000000000000000000000000_Separator3"/>
            <p:cNvCxnSpPr/>
            <p:nvPr>
              <p:custDataLst>
                <p:tags r:id="rId18"/>
              </p:custDataLst>
            </p:nvPr>
          </p:nvCxnSpPr>
          <p:spPr>
            <a:xfrm>
              <a:off x="4362560"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OTLSHAPE_TB_00000000000000000000000000000000_TimescaleInterval4"/>
            <p:cNvSpPr txBox="1"/>
            <p:nvPr>
              <p:custDataLst>
                <p:tags r:id="rId19"/>
              </p:custDataLst>
            </p:nvPr>
          </p:nvSpPr>
          <p:spPr>
            <a:xfrm>
              <a:off x="4426061" y="3145473"/>
              <a:ext cx="158185" cy="186055"/>
            </a:xfrm>
            <a:prstGeom prst="rect">
              <a:avLst/>
            </a:prstGeom>
            <a:noFill/>
          </p:spPr>
          <p:txBody>
            <a:bodyPr vert="horz" wrap="none" lIns="0" tIns="0" rIns="0" bIns="0" rtlCol="0" anchor="ctr" anchorCtr="0">
              <a:noAutofit/>
            </a:bodyPr>
            <a:lstStyle/>
            <a:p>
              <a:r>
                <a:rPr lang="en-US" spc="-20" smtClean="0">
                  <a:solidFill>
                    <a:schemeClr val="bg1"/>
                  </a:solidFill>
                  <a:latin typeface="Calibri" panose="020F0502020204030204" pitchFamily="34" charset="0"/>
                </a:rPr>
                <a:t>Jul</a:t>
              </a:r>
              <a:endParaRPr lang="en-US" spc="-20">
                <a:solidFill>
                  <a:schemeClr val="bg1"/>
                </a:solidFill>
                <a:latin typeface="Calibri" panose="020F0502020204030204" pitchFamily="34" charset="0"/>
              </a:endParaRPr>
            </a:p>
          </p:txBody>
        </p:sp>
        <p:cxnSp>
          <p:nvCxnSpPr>
            <p:cNvPr id="66" name="OTLSHAPE_TB_00000000000000000000000000000000_Separator4"/>
            <p:cNvCxnSpPr/>
            <p:nvPr>
              <p:custDataLst>
                <p:tags r:id="rId20"/>
              </p:custDataLst>
            </p:nvPr>
          </p:nvCxnSpPr>
          <p:spPr>
            <a:xfrm>
              <a:off x="5518187"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TLSHAPE_TB_00000000000000000000000000000000_TimescaleInterval5"/>
            <p:cNvSpPr txBox="1"/>
            <p:nvPr>
              <p:custDataLst>
                <p:tags r:id="rId21"/>
              </p:custDataLst>
            </p:nvPr>
          </p:nvSpPr>
          <p:spPr>
            <a:xfrm>
              <a:off x="5581687" y="3145473"/>
              <a:ext cx="211148" cy="186055"/>
            </a:xfrm>
            <a:prstGeom prst="rect">
              <a:avLst/>
            </a:prstGeom>
            <a:noFill/>
          </p:spPr>
          <p:txBody>
            <a:bodyPr vert="horz" wrap="none" lIns="0" tIns="0" rIns="0" bIns="0" rtlCol="0" anchor="ctr" anchorCtr="0">
              <a:noAutofit/>
            </a:bodyPr>
            <a:lstStyle/>
            <a:p>
              <a:r>
                <a:rPr lang="en-US" spc="-22" smtClean="0">
                  <a:solidFill>
                    <a:schemeClr val="bg1"/>
                  </a:solidFill>
                  <a:latin typeface="Calibri" panose="020F0502020204030204" pitchFamily="34" charset="0"/>
                </a:rPr>
                <a:t>Oct</a:t>
              </a:r>
              <a:endParaRPr lang="en-US" spc="-22">
                <a:solidFill>
                  <a:schemeClr val="bg1"/>
                </a:solidFill>
                <a:latin typeface="Calibri" panose="020F0502020204030204" pitchFamily="34" charset="0"/>
              </a:endParaRPr>
            </a:p>
          </p:txBody>
        </p:sp>
        <p:cxnSp>
          <p:nvCxnSpPr>
            <p:cNvPr id="68" name="OTLSHAPE_TB_00000000000000000000000000000000_Separator5"/>
            <p:cNvCxnSpPr/>
            <p:nvPr>
              <p:custDataLst>
                <p:tags r:id="rId22"/>
              </p:custDataLst>
            </p:nvPr>
          </p:nvCxnSpPr>
          <p:spPr>
            <a:xfrm>
              <a:off x="6673813"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TLSHAPE_TB_00000000000000000000000000000000_TimescaleInterval6"/>
            <p:cNvSpPr txBox="1"/>
            <p:nvPr>
              <p:custDataLst>
                <p:tags r:id="rId23"/>
              </p:custDataLst>
            </p:nvPr>
          </p:nvSpPr>
          <p:spPr>
            <a:xfrm>
              <a:off x="6737314" y="3145473"/>
              <a:ext cx="304955" cy="186055"/>
            </a:xfrm>
            <a:prstGeom prst="rect">
              <a:avLst/>
            </a:prstGeom>
            <a:noFill/>
          </p:spPr>
          <p:txBody>
            <a:bodyPr vert="horz" wrap="none" lIns="0" tIns="0" rIns="0" bIns="0" rtlCol="0" anchor="ctr" anchorCtr="0">
              <a:noAutofit/>
            </a:bodyPr>
            <a:lstStyle/>
            <a:p>
              <a:r>
                <a:rPr lang="en-US" spc="-20" smtClean="0">
                  <a:solidFill>
                    <a:schemeClr val="bg1"/>
                  </a:solidFill>
                  <a:latin typeface="Calibri" panose="020F0502020204030204" pitchFamily="34" charset="0"/>
                </a:rPr>
                <a:t>2015</a:t>
              </a:r>
              <a:endParaRPr lang="en-US" spc="-20">
                <a:solidFill>
                  <a:schemeClr val="bg1"/>
                </a:solidFill>
                <a:latin typeface="Calibri" panose="020F0502020204030204" pitchFamily="34" charset="0"/>
              </a:endParaRPr>
            </a:p>
          </p:txBody>
        </p:sp>
        <p:cxnSp>
          <p:nvCxnSpPr>
            <p:cNvPr id="70" name="OTLSHAPE_TB_00000000000000000000000000000000_Separator6"/>
            <p:cNvCxnSpPr/>
            <p:nvPr>
              <p:custDataLst>
                <p:tags r:id="rId24"/>
              </p:custDataLst>
            </p:nvPr>
          </p:nvCxnSpPr>
          <p:spPr>
            <a:xfrm>
              <a:off x="7804317"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OTLSHAPE_TB_00000000000000000000000000000000_TimescaleInterval7"/>
            <p:cNvSpPr txBox="1"/>
            <p:nvPr>
              <p:custDataLst>
                <p:tags r:id="rId25"/>
              </p:custDataLst>
            </p:nvPr>
          </p:nvSpPr>
          <p:spPr>
            <a:xfrm>
              <a:off x="7867817" y="3145473"/>
              <a:ext cx="219740" cy="186055"/>
            </a:xfrm>
            <a:prstGeom prst="rect">
              <a:avLst/>
            </a:prstGeom>
            <a:noFill/>
          </p:spPr>
          <p:txBody>
            <a:bodyPr vert="horz" wrap="none" lIns="0" tIns="0" rIns="0" bIns="0" rtlCol="0" anchor="ctr" anchorCtr="0">
              <a:noAutofit/>
            </a:bodyPr>
            <a:lstStyle/>
            <a:p>
              <a:r>
                <a:rPr lang="en-US" spc="-18" smtClean="0">
                  <a:solidFill>
                    <a:schemeClr val="bg1"/>
                  </a:solidFill>
                  <a:latin typeface="Calibri" panose="020F0502020204030204" pitchFamily="34" charset="0"/>
                </a:rPr>
                <a:t>Apr</a:t>
              </a:r>
              <a:endParaRPr lang="en-US" spc="-18">
                <a:solidFill>
                  <a:schemeClr val="bg1"/>
                </a:solidFill>
                <a:latin typeface="Calibri" panose="020F0502020204030204" pitchFamily="34" charset="0"/>
              </a:endParaRPr>
            </a:p>
          </p:txBody>
        </p:sp>
        <p:cxnSp>
          <p:nvCxnSpPr>
            <p:cNvPr id="72" name="OTLSHAPE_TB_00000000000000000000000000000000_Separator7"/>
            <p:cNvCxnSpPr/>
            <p:nvPr>
              <p:custDataLst>
                <p:tags r:id="rId26"/>
              </p:custDataLst>
            </p:nvPr>
          </p:nvCxnSpPr>
          <p:spPr>
            <a:xfrm>
              <a:off x="8947382"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OTLSHAPE_TB_00000000000000000000000000000000_TimescaleInterval8"/>
            <p:cNvSpPr txBox="1"/>
            <p:nvPr>
              <p:custDataLst>
                <p:tags r:id="rId27"/>
              </p:custDataLst>
            </p:nvPr>
          </p:nvSpPr>
          <p:spPr>
            <a:xfrm>
              <a:off x="9010883" y="3145473"/>
              <a:ext cx="158185" cy="186055"/>
            </a:xfrm>
            <a:prstGeom prst="rect">
              <a:avLst/>
            </a:prstGeom>
            <a:noFill/>
          </p:spPr>
          <p:txBody>
            <a:bodyPr vert="horz" wrap="none" lIns="0" tIns="0" rIns="0" bIns="0" rtlCol="0" anchor="ctr" anchorCtr="0">
              <a:noAutofit/>
            </a:bodyPr>
            <a:lstStyle/>
            <a:p>
              <a:r>
                <a:rPr lang="en-US" spc="-20" smtClean="0">
                  <a:solidFill>
                    <a:schemeClr val="bg1"/>
                  </a:solidFill>
                  <a:latin typeface="Calibri" panose="020F0502020204030204" pitchFamily="34" charset="0"/>
                </a:rPr>
                <a:t>Jul</a:t>
              </a:r>
              <a:endParaRPr lang="en-US" spc="-20">
                <a:solidFill>
                  <a:schemeClr val="bg1"/>
                </a:solidFill>
                <a:latin typeface="Calibri" panose="020F0502020204030204" pitchFamily="34" charset="0"/>
              </a:endParaRPr>
            </a:p>
          </p:txBody>
        </p:sp>
        <p:cxnSp>
          <p:nvCxnSpPr>
            <p:cNvPr id="74" name="OTLSHAPE_TB_00000000000000000000000000000000_Separator8"/>
            <p:cNvCxnSpPr/>
            <p:nvPr>
              <p:custDataLst>
                <p:tags r:id="rId28"/>
              </p:custDataLst>
            </p:nvPr>
          </p:nvCxnSpPr>
          <p:spPr>
            <a:xfrm>
              <a:off x="10103008"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OTLSHAPE_TB_00000000000000000000000000000000_TimescaleInterval9"/>
            <p:cNvSpPr txBox="1"/>
            <p:nvPr>
              <p:custDataLst>
                <p:tags r:id="rId29"/>
              </p:custDataLst>
            </p:nvPr>
          </p:nvSpPr>
          <p:spPr>
            <a:xfrm>
              <a:off x="10166509" y="3145473"/>
              <a:ext cx="211148" cy="186055"/>
            </a:xfrm>
            <a:prstGeom prst="rect">
              <a:avLst/>
            </a:prstGeom>
            <a:noFill/>
          </p:spPr>
          <p:txBody>
            <a:bodyPr vert="horz" wrap="none" lIns="0" tIns="0" rIns="0" bIns="0" rtlCol="0" anchor="ctr" anchorCtr="0">
              <a:noAutofit/>
            </a:bodyPr>
            <a:lstStyle/>
            <a:p>
              <a:r>
                <a:rPr lang="en-US" spc="-22" smtClean="0">
                  <a:solidFill>
                    <a:schemeClr val="bg1"/>
                  </a:solidFill>
                  <a:latin typeface="Calibri" panose="020F0502020204030204" pitchFamily="34" charset="0"/>
                </a:rPr>
                <a:t>Oct</a:t>
              </a:r>
              <a:endParaRPr lang="en-US" spc="-22">
                <a:solidFill>
                  <a:schemeClr val="bg1"/>
                </a:solidFill>
                <a:latin typeface="Calibri" panose="020F0502020204030204" pitchFamily="34" charset="0"/>
              </a:endParaRPr>
            </a:p>
          </p:txBody>
        </p:sp>
        <p:sp>
          <p:nvSpPr>
            <p:cNvPr id="76" name="OTLSHAPE_M_3eff15a6626f4e528783c0668255ddfa_Title"/>
            <p:cNvSpPr txBox="1"/>
            <p:nvPr>
              <p:custDataLst>
                <p:tags r:id="rId30"/>
              </p:custDataLst>
            </p:nvPr>
          </p:nvSpPr>
          <p:spPr>
            <a:xfrm>
              <a:off x="9452327" y="2438578"/>
              <a:ext cx="1079500" cy="281075"/>
            </a:xfrm>
            <a:prstGeom prst="rect">
              <a:avLst/>
            </a:prstGeom>
            <a:noFill/>
          </p:spPr>
          <p:txBody>
            <a:bodyPr vert="horz" wrap="square" lIns="0" tIns="0" rIns="0" bIns="0" rtlCol="0" anchor="ctr" anchorCtr="0">
              <a:spAutoFit/>
            </a:bodyPr>
            <a:lstStyle/>
            <a:p>
              <a:r>
                <a:rPr lang="en-US" sz="1600" b="1" spc="-6" smtClean="0">
                  <a:solidFill>
                    <a:schemeClr val="bg1"/>
                  </a:solidFill>
                  <a:latin typeface="Calibri" panose="020F0502020204030204" pitchFamily="34" charset="0"/>
                </a:rPr>
                <a:t>Visual Studio 2015</a:t>
              </a:r>
              <a:endParaRPr lang="en-US" sz="1600" b="1" spc="-6">
                <a:solidFill>
                  <a:schemeClr val="bg1"/>
                </a:solidFill>
                <a:latin typeface="Calibri" panose="020F0502020204030204" pitchFamily="34" charset="0"/>
              </a:endParaRPr>
            </a:p>
          </p:txBody>
        </p:sp>
        <p:sp>
          <p:nvSpPr>
            <p:cNvPr id="77" name="OTLSHAPE_M_3eff15a6626f4e528783c0668255ddfa_Date"/>
            <p:cNvSpPr txBox="1"/>
            <p:nvPr>
              <p:custDataLst>
                <p:tags r:id="rId31"/>
              </p:custDataLst>
            </p:nvPr>
          </p:nvSpPr>
          <p:spPr>
            <a:xfrm>
              <a:off x="9452327" y="2701886"/>
              <a:ext cx="737572" cy="105403"/>
            </a:xfrm>
            <a:prstGeom prst="rect">
              <a:avLst/>
            </a:prstGeom>
            <a:noFill/>
          </p:spPr>
          <p:txBody>
            <a:bodyPr vert="horz" wrap="square" lIns="0" tIns="0" rIns="0" bIns="0" rtlCol="0" anchor="ctr" anchorCtr="0">
              <a:spAutoFit/>
            </a:bodyPr>
            <a:lstStyle/>
            <a:p>
              <a:r>
                <a:rPr lang="en-US" sz="1200" spc="-8" smtClean="0">
                  <a:solidFill>
                    <a:schemeClr val="bg1"/>
                  </a:solidFill>
                  <a:latin typeface="Calibri" panose="020F0502020204030204" pitchFamily="34" charset="0"/>
                </a:rPr>
                <a:t>7/22/2015</a:t>
              </a:r>
              <a:endParaRPr lang="en-US" sz="1200" spc="-8">
                <a:solidFill>
                  <a:schemeClr val="bg1"/>
                </a:solidFill>
                <a:latin typeface="Calibri" panose="020F0502020204030204" pitchFamily="34" charset="0"/>
              </a:endParaRPr>
            </a:p>
          </p:txBody>
        </p:sp>
        <p:sp>
          <p:nvSpPr>
            <p:cNvPr id="78" name="OTLSHAPE_M_3eff15a6626f4e528783c0668255ddfa_Shape"/>
            <p:cNvSpPr/>
            <p:nvPr>
              <p:custDataLst>
                <p:tags r:id="rId32"/>
              </p:custDataLst>
            </p:nvPr>
          </p:nvSpPr>
          <p:spPr>
            <a:xfrm rot="16200000">
              <a:off x="9255478" y="2605828"/>
              <a:ext cx="165100" cy="165100"/>
            </a:xfrm>
            <a:prstGeom prst="flowChartMerge">
              <a:avLst/>
            </a:prstGeom>
            <a:solidFill>
              <a:schemeClr val="accent1"/>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79" name="OTLSHAPE_M_b4b8972c42054e378d6db1ee8dc57eec_Title"/>
            <p:cNvSpPr txBox="1"/>
            <p:nvPr>
              <p:custDataLst>
                <p:tags r:id="rId33"/>
              </p:custDataLst>
            </p:nvPr>
          </p:nvSpPr>
          <p:spPr>
            <a:xfrm>
              <a:off x="11097838" y="2577338"/>
              <a:ext cx="1101131" cy="341037"/>
            </a:xfrm>
            <a:prstGeom prst="rect">
              <a:avLst/>
            </a:prstGeom>
            <a:noFill/>
          </p:spPr>
          <p:txBody>
            <a:bodyPr vert="horz" wrap="square" lIns="0" tIns="0" rIns="0" bIns="0" rtlCol="0" anchor="ctr" anchorCtr="0">
              <a:noAutofit/>
            </a:bodyPr>
            <a:lstStyle/>
            <a:p>
              <a:r>
                <a:rPr lang="en-US" sz="1600" b="1" dirty="0" smtClean="0">
                  <a:solidFill>
                    <a:schemeClr val="bg1"/>
                  </a:solidFill>
                  <a:latin typeface="Calibri" panose="020F0502020204030204" pitchFamily="34" charset="0"/>
                </a:rPr>
                <a:t>Visual Studio 2015.1</a:t>
              </a:r>
              <a:endParaRPr lang="en-US" sz="1600" b="1" dirty="0">
                <a:solidFill>
                  <a:schemeClr val="bg1"/>
                </a:solidFill>
                <a:latin typeface="Calibri" panose="020F0502020204030204" pitchFamily="34" charset="0"/>
              </a:endParaRPr>
            </a:p>
          </p:txBody>
        </p:sp>
        <p:sp>
          <p:nvSpPr>
            <p:cNvPr id="80" name="OTLSHAPE_M_b4b8972c42054e378d6db1ee8dc57eec_Date"/>
            <p:cNvSpPr txBox="1"/>
            <p:nvPr>
              <p:custDataLst>
                <p:tags r:id="rId34"/>
              </p:custDataLst>
            </p:nvPr>
          </p:nvSpPr>
          <p:spPr>
            <a:xfrm>
              <a:off x="11097839" y="2955887"/>
              <a:ext cx="800100" cy="105403"/>
            </a:xfrm>
            <a:prstGeom prst="rect">
              <a:avLst/>
            </a:prstGeom>
            <a:noFill/>
          </p:spPr>
          <p:txBody>
            <a:bodyPr vert="horz" wrap="square" lIns="0" tIns="0" rIns="0" bIns="0" rtlCol="0" anchor="ctr" anchorCtr="0">
              <a:spAutoFit/>
            </a:bodyPr>
            <a:lstStyle/>
            <a:p>
              <a:r>
                <a:rPr lang="en-US" sz="1200" spc="-8" dirty="0" smtClean="0">
                  <a:solidFill>
                    <a:schemeClr val="bg1"/>
                  </a:solidFill>
                  <a:latin typeface="Calibri" panose="020F0502020204030204" pitchFamily="34" charset="0"/>
                </a:rPr>
                <a:t>11/30/2015</a:t>
              </a:r>
              <a:endParaRPr lang="en-US" sz="1200" spc="-8" dirty="0">
                <a:solidFill>
                  <a:schemeClr val="bg1"/>
                </a:solidFill>
                <a:latin typeface="Calibri" panose="020F0502020204030204" pitchFamily="34" charset="0"/>
              </a:endParaRPr>
            </a:p>
          </p:txBody>
        </p:sp>
        <p:sp>
          <p:nvSpPr>
            <p:cNvPr id="81" name="OTLSHAPE_M_b4b8972c42054e378d6db1ee8dc57eec_Shape"/>
            <p:cNvSpPr/>
            <p:nvPr>
              <p:custDataLst>
                <p:tags r:id="rId35"/>
              </p:custDataLst>
            </p:nvPr>
          </p:nvSpPr>
          <p:spPr>
            <a:xfrm rot="16200000">
              <a:off x="10900989" y="2774569"/>
              <a:ext cx="165100" cy="165100"/>
            </a:xfrm>
            <a:prstGeom prst="flowChartMerge">
              <a:avLst/>
            </a:prstGeom>
            <a:solidFill>
              <a:schemeClr val="accent1"/>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82" name="OTLSHAPE_M_5c264ff918d0493e8dd076d5dd083213_Title"/>
            <p:cNvSpPr txBox="1"/>
            <p:nvPr>
              <p:custDataLst>
                <p:tags r:id="rId36"/>
              </p:custDataLst>
            </p:nvPr>
          </p:nvSpPr>
          <p:spPr>
            <a:xfrm>
              <a:off x="1174526" y="3757346"/>
              <a:ext cx="1079500" cy="281075"/>
            </a:xfrm>
            <a:prstGeom prst="rect">
              <a:avLst/>
            </a:prstGeom>
            <a:noFill/>
          </p:spPr>
          <p:txBody>
            <a:bodyPr vert="horz" wrap="square" lIns="0" tIns="0" rIns="0" bIns="0" rtlCol="0" anchor="ctr" anchorCtr="0">
              <a:spAutoFit/>
            </a:bodyPr>
            <a:lstStyle/>
            <a:p>
              <a:r>
                <a:rPr lang="en-US" sz="1600" b="1" spc="-6" smtClean="0">
                  <a:solidFill>
                    <a:schemeClr val="bg1"/>
                  </a:solidFill>
                  <a:latin typeface="Calibri" panose="020F0502020204030204" pitchFamily="34" charset="0"/>
                </a:rPr>
                <a:t>Visual Studio 2013</a:t>
              </a:r>
              <a:endParaRPr lang="en-US" sz="1600" b="1" spc="-6">
                <a:solidFill>
                  <a:schemeClr val="bg1"/>
                </a:solidFill>
                <a:latin typeface="Calibri" panose="020F0502020204030204" pitchFamily="34" charset="0"/>
              </a:endParaRPr>
            </a:p>
          </p:txBody>
        </p:sp>
        <p:sp>
          <p:nvSpPr>
            <p:cNvPr id="83" name="OTLSHAPE_M_5c264ff918d0493e8dd076d5dd083213_Date"/>
            <p:cNvSpPr txBox="1"/>
            <p:nvPr>
              <p:custDataLst>
                <p:tags r:id="rId37"/>
              </p:custDataLst>
            </p:nvPr>
          </p:nvSpPr>
          <p:spPr>
            <a:xfrm>
              <a:off x="1174526" y="3669712"/>
              <a:ext cx="931433" cy="105403"/>
            </a:xfrm>
            <a:prstGeom prst="rect">
              <a:avLst/>
            </a:prstGeom>
            <a:noFill/>
          </p:spPr>
          <p:txBody>
            <a:bodyPr vert="horz" wrap="square" lIns="0" tIns="0" rIns="0" bIns="0" rtlCol="0" anchor="ctr" anchorCtr="0">
              <a:spAutoFit/>
            </a:bodyPr>
            <a:lstStyle/>
            <a:p>
              <a:r>
                <a:rPr lang="en-US" sz="1200" spc="-8" dirty="0" smtClean="0">
                  <a:solidFill>
                    <a:schemeClr val="bg1"/>
                  </a:solidFill>
                  <a:latin typeface="Calibri" panose="020F0502020204030204" pitchFamily="34" charset="0"/>
                </a:rPr>
                <a:t>10/1/2013</a:t>
              </a:r>
              <a:endParaRPr lang="en-US" sz="1200" spc="-8" dirty="0">
                <a:solidFill>
                  <a:schemeClr val="bg1"/>
                </a:solidFill>
                <a:latin typeface="Calibri" panose="020F0502020204030204" pitchFamily="34" charset="0"/>
              </a:endParaRPr>
            </a:p>
          </p:txBody>
        </p:sp>
        <p:sp>
          <p:nvSpPr>
            <p:cNvPr id="84" name="OTLSHAPE_M_5c264ff918d0493e8dd076d5dd083213_Shape"/>
            <p:cNvSpPr/>
            <p:nvPr>
              <p:custDataLst>
                <p:tags r:id="rId38"/>
              </p:custDataLst>
            </p:nvPr>
          </p:nvSpPr>
          <p:spPr>
            <a:xfrm rot="16200000">
              <a:off x="977676" y="3706072"/>
              <a:ext cx="165100" cy="165100"/>
            </a:xfrm>
            <a:prstGeom prst="flowChartMerge">
              <a:avLst/>
            </a:prstGeom>
            <a:solidFill>
              <a:schemeClr val="dk1"/>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85" name="OTLSHAPE_M_5c2460a6914647b992727dcf5329ea19_Title"/>
            <p:cNvSpPr txBox="1"/>
            <p:nvPr>
              <p:custDataLst>
                <p:tags r:id="rId39"/>
              </p:custDataLst>
            </p:nvPr>
          </p:nvSpPr>
          <p:spPr>
            <a:xfrm>
              <a:off x="2506009" y="3772338"/>
              <a:ext cx="800100" cy="421612"/>
            </a:xfrm>
            <a:prstGeom prst="rect">
              <a:avLst/>
            </a:prstGeom>
            <a:noFill/>
          </p:spPr>
          <p:txBody>
            <a:bodyPr vert="horz" wrap="square" lIns="0" tIns="0" rIns="0" bIns="0" rtlCol="0" anchor="ctr" anchorCtr="0">
              <a:spAutoFit/>
            </a:bodyPr>
            <a:lstStyle/>
            <a:p>
              <a:r>
                <a:rPr lang="en-US" sz="1600" b="1" spc="-4" smtClean="0">
                  <a:solidFill>
                    <a:schemeClr val="bg1"/>
                  </a:solidFill>
                  <a:latin typeface="Calibri" panose="020F0502020204030204" pitchFamily="34" charset="0"/>
                </a:rPr>
                <a:t>Visual Studio </a:t>
              </a:r>
              <a:br>
                <a:rPr lang="en-US" sz="1600" b="1" spc="-4" smtClean="0">
                  <a:solidFill>
                    <a:schemeClr val="bg1"/>
                  </a:solidFill>
                  <a:latin typeface="Calibri" panose="020F0502020204030204" pitchFamily="34" charset="0"/>
                </a:rPr>
              </a:br>
              <a:r>
                <a:rPr lang="en-US" sz="1600" b="1" spc="-4" smtClean="0">
                  <a:solidFill>
                    <a:schemeClr val="bg1"/>
                  </a:solidFill>
                  <a:latin typeface="Calibri" panose="020F0502020204030204" pitchFamily="34" charset="0"/>
                </a:rPr>
                <a:t>2013.1</a:t>
              </a:r>
              <a:endParaRPr lang="en-US" sz="1600" b="1" spc="-4">
                <a:solidFill>
                  <a:schemeClr val="bg1"/>
                </a:solidFill>
                <a:latin typeface="Calibri" panose="020F0502020204030204" pitchFamily="34" charset="0"/>
              </a:endParaRPr>
            </a:p>
          </p:txBody>
        </p:sp>
        <p:sp>
          <p:nvSpPr>
            <p:cNvPr id="86" name="OTLSHAPE_M_5c2460a6914647b992727dcf5329ea19_Date"/>
            <p:cNvSpPr txBox="1"/>
            <p:nvPr>
              <p:custDataLst>
                <p:tags r:id="rId40"/>
              </p:custDataLst>
            </p:nvPr>
          </p:nvSpPr>
          <p:spPr>
            <a:xfrm>
              <a:off x="2506009" y="3669712"/>
              <a:ext cx="740932" cy="105403"/>
            </a:xfrm>
            <a:prstGeom prst="rect">
              <a:avLst/>
            </a:prstGeom>
            <a:noFill/>
          </p:spPr>
          <p:txBody>
            <a:bodyPr vert="horz" wrap="square" lIns="0" tIns="0" rIns="0" bIns="0" rtlCol="0" anchor="ctr" anchorCtr="0">
              <a:spAutoFit/>
            </a:bodyPr>
            <a:lstStyle/>
            <a:p>
              <a:r>
                <a:rPr lang="en-US" sz="1200" spc="-8" smtClean="0">
                  <a:solidFill>
                    <a:schemeClr val="bg1"/>
                  </a:solidFill>
                  <a:latin typeface="Calibri" panose="020F0502020204030204" pitchFamily="34" charset="0"/>
                </a:rPr>
                <a:t>1/15/2014</a:t>
              </a:r>
              <a:endParaRPr lang="en-US" sz="1200" spc="-8">
                <a:solidFill>
                  <a:schemeClr val="bg1"/>
                </a:solidFill>
                <a:latin typeface="Calibri" panose="020F0502020204030204" pitchFamily="34" charset="0"/>
              </a:endParaRPr>
            </a:p>
          </p:txBody>
        </p:sp>
        <p:sp>
          <p:nvSpPr>
            <p:cNvPr id="87" name="OTLSHAPE_M_5c2460a6914647b992727dcf5329ea19_Shape"/>
            <p:cNvSpPr/>
            <p:nvPr>
              <p:custDataLst>
                <p:tags r:id="rId41"/>
              </p:custDataLst>
            </p:nvPr>
          </p:nvSpPr>
          <p:spPr>
            <a:xfrm rot="16200000">
              <a:off x="2309159" y="3791331"/>
              <a:ext cx="165100" cy="165100"/>
            </a:xfrm>
            <a:prstGeom prst="flowChartMerge">
              <a:avLst/>
            </a:prstGeom>
            <a:solidFill>
              <a:schemeClr val="dk1"/>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88" name="OTLSHAPE_M_17032b51fe414a43a34a77306a01cbf4_Title"/>
            <p:cNvSpPr txBox="1"/>
            <p:nvPr>
              <p:custDataLst>
                <p:tags r:id="rId42"/>
              </p:custDataLst>
            </p:nvPr>
          </p:nvSpPr>
          <p:spPr>
            <a:xfrm>
              <a:off x="4000786" y="3772338"/>
              <a:ext cx="762000" cy="421612"/>
            </a:xfrm>
            <a:prstGeom prst="rect">
              <a:avLst/>
            </a:prstGeom>
            <a:noFill/>
          </p:spPr>
          <p:txBody>
            <a:bodyPr vert="horz" wrap="square" lIns="0" tIns="0" rIns="0" bIns="0" rtlCol="0" anchor="ctr" anchorCtr="0">
              <a:spAutoFit/>
            </a:bodyPr>
            <a:lstStyle/>
            <a:p>
              <a:r>
                <a:rPr lang="en-US" sz="1600" b="1" spc="-6" smtClean="0">
                  <a:solidFill>
                    <a:schemeClr val="bg1"/>
                  </a:solidFill>
                  <a:latin typeface="Calibri" panose="020F0502020204030204" pitchFamily="34" charset="0"/>
                </a:rPr>
                <a:t>Visual Studio</a:t>
              </a:r>
              <a:br>
                <a:rPr lang="en-US" sz="1600" b="1" spc="-6" smtClean="0">
                  <a:solidFill>
                    <a:schemeClr val="bg1"/>
                  </a:solidFill>
                  <a:latin typeface="Calibri" panose="020F0502020204030204" pitchFamily="34" charset="0"/>
                </a:rPr>
              </a:br>
              <a:r>
                <a:rPr lang="en-US" sz="1600" b="1" spc="-6" smtClean="0">
                  <a:solidFill>
                    <a:schemeClr val="bg1"/>
                  </a:solidFill>
                  <a:latin typeface="Calibri" panose="020F0502020204030204" pitchFamily="34" charset="0"/>
                </a:rPr>
                <a:t> 2013.2</a:t>
              </a:r>
              <a:endParaRPr lang="en-US" sz="1600" b="1" spc="-6">
                <a:solidFill>
                  <a:schemeClr val="bg1"/>
                </a:solidFill>
                <a:latin typeface="Calibri" panose="020F0502020204030204" pitchFamily="34" charset="0"/>
              </a:endParaRPr>
            </a:p>
          </p:txBody>
        </p:sp>
        <p:sp>
          <p:nvSpPr>
            <p:cNvPr id="89" name="OTLSHAPE_M_17032b51fe414a43a34a77306a01cbf4_Date"/>
            <p:cNvSpPr txBox="1"/>
            <p:nvPr>
              <p:custDataLst>
                <p:tags r:id="rId43"/>
              </p:custDataLst>
            </p:nvPr>
          </p:nvSpPr>
          <p:spPr>
            <a:xfrm>
              <a:off x="4000786" y="3669712"/>
              <a:ext cx="737572" cy="105403"/>
            </a:xfrm>
            <a:prstGeom prst="rect">
              <a:avLst/>
            </a:prstGeom>
            <a:noFill/>
          </p:spPr>
          <p:txBody>
            <a:bodyPr vert="horz" wrap="square" lIns="0" tIns="0" rIns="0" bIns="0" rtlCol="0" anchor="ctr" anchorCtr="0">
              <a:spAutoFit/>
            </a:bodyPr>
            <a:lstStyle/>
            <a:p>
              <a:r>
                <a:rPr lang="en-US" sz="1200" spc="-8" smtClean="0">
                  <a:solidFill>
                    <a:schemeClr val="bg1"/>
                  </a:solidFill>
                  <a:latin typeface="Calibri" panose="020F0502020204030204" pitchFamily="34" charset="0"/>
                </a:rPr>
                <a:t>5/14/2014</a:t>
              </a:r>
              <a:endParaRPr lang="en-US" sz="1200" spc="-8">
                <a:solidFill>
                  <a:schemeClr val="bg1"/>
                </a:solidFill>
                <a:latin typeface="Calibri" panose="020F0502020204030204" pitchFamily="34" charset="0"/>
              </a:endParaRPr>
            </a:p>
          </p:txBody>
        </p:sp>
        <p:sp>
          <p:nvSpPr>
            <p:cNvPr id="90" name="OTLSHAPE_M_17032b51fe414a43a34a77306a01cbf4_Shape"/>
            <p:cNvSpPr/>
            <p:nvPr>
              <p:custDataLst>
                <p:tags r:id="rId44"/>
              </p:custDataLst>
            </p:nvPr>
          </p:nvSpPr>
          <p:spPr>
            <a:xfrm rot="16200000">
              <a:off x="3803936" y="3791331"/>
              <a:ext cx="165100" cy="165100"/>
            </a:xfrm>
            <a:prstGeom prst="flowChartMerge">
              <a:avLst/>
            </a:prstGeom>
            <a:solidFill>
              <a:schemeClr val="dk1"/>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91" name="OTLSHAPE_M_cd2f38a4139844498ae8f0154af48a38_Title"/>
            <p:cNvSpPr txBox="1"/>
            <p:nvPr>
              <p:custDataLst>
                <p:tags r:id="rId45"/>
              </p:custDataLst>
            </p:nvPr>
          </p:nvSpPr>
          <p:spPr>
            <a:xfrm>
              <a:off x="5143852" y="3772338"/>
              <a:ext cx="800100" cy="421612"/>
            </a:xfrm>
            <a:prstGeom prst="rect">
              <a:avLst/>
            </a:prstGeom>
            <a:noFill/>
          </p:spPr>
          <p:txBody>
            <a:bodyPr vert="horz" wrap="square" lIns="0" tIns="0" rIns="0" bIns="0" rtlCol="0" anchor="ctr" anchorCtr="0">
              <a:spAutoFit/>
            </a:bodyPr>
            <a:lstStyle/>
            <a:p>
              <a:r>
                <a:rPr lang="en-US" sz="1600" b="1" spc="-4" smtClean="0">
                  <a:solidFill>
                    <a:schemeClr val="bg1"/>
                  </a:solidFill>
                  <a:latin typeface="Calibri" panose="020F0502020204030204" pitchFamily="34" charset="0"/>
                </a:rPr>
                <a:t>Visual Studio </a:t>
              </a:r>
              <a:br>
                <a:rPr lang="en-US" sz="1600" b="1" spc="-4" smtClean="0">
                  <a:solidFill>
                    <a:schemeClr val="bg1"/>
                  </a:solidFill>
                  <a:latin typeface="Calibri" panose="020F0502020204030204" pitchFamily="34" charset="0"/>
                </a:rPr>
              </a:br>
              <a:r>
                <a:rPr lang="en-US" sz="1600" b="1" spc="-4" smtClean="0">
                  <a:solidFill>
                    <a:schemeClr val="bg1"/>
                  </a:solidFill>
                  <a:latin typeface="Calibri" panose="020F0502020204030204" pitchFamily="34" charset="0"/>
                </a:rPr>
                <a:t>2013.3</a:t>
              </a:r>
              <a:endParaRPr lang="en-US" sz="1600" b="1" spc="-4">
                <a:solidFill>
                  <a:schemeClr val="bg1"/>
                </a:solidFill>
                <a:latin typeface="Calibri" panose="020F0502020204030204" pitchFamily="34" charset="0"/>
              </a:endParaRPr>
            </a:p>
          </p:txBody>
        </p:sp>
        <p:sp>
          <p:nvSpPr>
            <p:cNvPr id="92" name="OTLSHAPE_M_cd2f38a4139844498ae8f0154af48a38_Date"/>
            <p:cNvSpPr txBox="1"/>
            <p:nvPr>
              <p:custDataLst>
                <p:tags r:id="rId46"/>
              </p:custDataLst>
            </p:nvPr>
          </p:nvSpPr>
          <p:spPr>
            <a:xfrm>
              <a:off x="5143851" y="3669712"/>
              <a:ext cx="831850" cy="105403"/>
            </a:xfrm>
            <a:prstGeom prst="rect">
              <a:avLst/>
            </a:prstGeom>
            <a:noFill/>
          </p:spPr>
          <p:txBody>
            <a:bodyPr vert="horz" wrap="square" lIns="0" tIns="0" rIns="0" bIns="0" rtlCol="0" anchor="ctr" anchorCtr="0">
              <a:spAutoFit/>
            </a:bodyPr>
            <a:lstStyle/>
            <a:p>
              <a:r>
                <a:rPr lang="en-US" sz="1200" spc="-8" dirty="0" smtClean="0">
                  <a:solidFill>
                    <a:schemeClr val="bg1"/>
                  </a:solidFill>
                  <a:latin typeface="Calibri" panose="020F0502020204030204" pitchFamily="34" charset="0"/>
                </a:rPr>
                <a:t>8/13/2014</a:t>
              </a:r>
              <a:endParaRPr lang="en-US" sz="1200" spc="-8" dirty="0">
                <a:solidFill>
                  <a:schemeClr val="bg1"/>
                </a:solidFill>
                <a:latin typeface="Calibri" panose="020F0502020204030204" pitchFamily="34" charset="0"/>
              </a:endParaRPr>
            </a:p>
          </p:txBody>
        </p:sp>
        <p:sp>
          <p:nvSpPr>
            <p:cNvPr id="93" name="OTLSHAPE_M_cd2f38a4139844498ae8f0154af48a38_Shape"/>
            <p:cNvSpPr/>
            <p:nvPr>
              <p:custDataLst>
                <p:tags r:id="rId47"/>
              </p:custDataLst>
            </p:nvPr>
          </p:nvSpPr>
          <p:spPr>
            <a:xfrm rot="16200000">
              <a:off x="4947002" y="3791331"/>
              <a:ext cx="165100" cy="165100"/>
            </a:xfrm>
            <a:prstGeom prst="flowChartMerge">
              <a:avLst/>
            </a:prstGeom>
            <a:solidFill>
              <a:schemeClr val="dk1"/>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94" name="OTLSHAPE_M_0672512b752a42deab1fd7fdab496991_Title"/>
            <p:cNvSpPr txBox="1"/>
            <p:nvPr>
              <p:custDataLst>
                <p:tags r:id="rId48"/>
              </p:custDataLst>
            </p:nvPr>
          </p:nvSpPr>
          <p:spPr>
            <a:xfrm>
              <a:off x="6374845" y="3772338"/>
              <a:ext cx="800100" cy="421612"/>
            </a:xfrm>
            <a:prstGeom prst="rect">
              <a:avLst/>
            </a:prstGeom>
            <a:noFill/>
          </p:spPr>
          <p:txBody>
            <a:bodyPr vert="horz" wrap="square" lIns="0" tIns="0" rIns="0" bIns="0" rtlCol="0" anchor="ctr" anchorCtr="0">
              <a:spAutoFit/>
            </a:bodyPr>
            <a:lstStyle/>
            <a:p>
              <a:r>
                <a:rPr lang="en-US" sz="1600" b="1" spc="-4" dirty="0" smtClean="0">
                  <a:solidFill>
                    <a:schemeClr val="bg1"/>
                  </a:solidFill>
                  <a:latin typeface="Calibri" panose="020F0502020204030204" pitchFamily="34" charset="0"/>
                </a:rPr>
                <a:t>Visual Studio </a:t>
              </a:r>
              <a:br>
                <a:rPr lang="en-US" sz="1600" b="1" spc="-4" dirty="0" smtClean="0">
                  <a:solidFill>
                    <a:schemeClr val="bg1"/>
                  </a:solidFill>
                  <a:latin typeface="Calibri" panose="020F0502020204030204" pitchFamily="34" charset="0"/>
                </a:rPr>
              </a:br>
              <a:r>
                <a:rPr lang="en-US" sz="1600" b="1" spc="-4" dirty="0" smtClean="0">
                  <a:solidFill>
                    <a:schemeClr val="bg1"/>
                  </a:solidFill>
                  <a:latin typeface="Calibri" panose="020F0502020204030204" pitchFamily="34" charset="0"/>
                </a:rPr>
                <a:t>2013.4</a:t>
              </a:r>
              <a:endParaRPr lang="en-US" sz="1600" b="1" spc="-4" dirty="0">
                <a:solidFill>
                  <a:schemeClr val="bg1"/>
                </a:solidFill>
                <a:latin typeface="Calibri" panose="020F0502020204030204" pitchFamily="34" charset="0"/>
              </a:endParaRPr>
            </a:p>
          </p:txBody>
        </p:sp>
        <p:sp>
          <p:nvSpPr>
            <p:cNvPr id="95" name="OTLSHAPE_M_0672512b752a42deab1fd7fdab496991_Date"/>
            <p:cNvSpPr txBox="1"/>
            <p:nvPr>
              <p:custDataLst>
                <p:tags r:id="rId49"/>
              </p:custDataLst>
            </p:nvPr>
          </p:nvSpPr>
          <p:spPr>
            <a:xfrm>
              <a:off x="6374845" y="3669712"/>
              <a:ext cx="831849" cy="105403"/>
            </a:xfrm>
            <a:prstGeom prst="rect">
              <a:avLst/>
            </a:prstGeom>
            <a:noFill/>
          </p:spPr>
          <p:txBody>
            <a:bodyPr vert="horz" wrap="square" lIns="0" tIns="0" rIns="0" bIns="0" rtlCol="0" anchor="ctr" anchorCtr="0">
              <a:spAutoFit/>
            </a:bodyPr>
            <a:lstStyle/>
            <a:p>
              <a:r>
                <a:rPr lang="en-US" sz="1200" spc="-8" dirty="0" smtClean="0">
                  <a:solidFill>
                    <a:schemeClr val="bg1"/>
                  </a:solidFill>
                  <a:latin typeface="Calibri" panose="020F0502020204030204" pitchFamily="34" charset="0"/>
                </a:rPr>
                <a:t>11/19/2014</a:t>
              </a:r>
              <a:endParaRPr lang="en-US" sz="1200" spc="-8" dirty="0">
                <a:solidFill>
                  <a:schemeClr val="bg1"/>
                </a:solidFill>
                <a:latin typeface="Calibri" panose="020F0502020204030204" pitchFamily="34" charset="0"/>
              </a:endParaRPr>
            </a:p>
          </p:txBody>
        </p:sp>
        <p:sp>
          <p:nvSpPr>
            <p:cNvPr id="96" name="OTLSHAPE_M_0672512b752a42deab1fd7fdab496991_Shape"/>
            <p:cNvSpPr/>
            <p:nvPr>
              <p:custDataLst>
                <p:tags r:id="rId50"/>
              </p:custDataLst>
            </p:nvPr>
          </p:nvSpPr>
          <p:spPr>
            <a:xfrm rot="16200000">
              <a:off x="6177995" y="3791331"/>
              <a:ext cx="165100" cy="165100"/>
            </a:xfrm>
            <a:prstGeom prst="flowChartMerge">
              <a:avLst/>
            </a:prstGeom>
            <a:solidFill>
              <a:schemeClr val="dk1"/>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97" name="OTLSHAPE_M_f3c7ef0c71c34374b241ef939b0bbeb5_Title"/>
            <p:cNvSpPr txBox="1"/>
            <p:nvPr>
              <p:custDataLst>
                <p:tags r:id="rId51"/>
              </p:custDataLst>
            </p:nvPr>
          </p:nvSpPr>
          <p:spPr>
            <a:xfrm>
              <a:off x="9364400" y="3772338"/>
              <a:ext cx="825500" cy="421612"/>
            </a:xfrm>
            <a:prstGeom prst="rect">
              <a:avLst/>
            </a:prstGeom>
            <a:noFill/>
          </p:spPr>
          <p:txBody>
            <a:bodyPr vert="horz" wrap="square" lIns="0" tIns="0" rIns="0" bIns="0" rtlCol="0" anchor="ctr" anchorCtr="0">
              <a:spAutoFit/>
            </a:bodyPr>
            <a:lstStyle/>
            <a:p>
              <a:r>
                <a:rPr lang="en-US" sz="1600" b="1" spc="-4" smtClean="0">
                  <a:solidFill>
                    <a:schemeClr val="bg1"/>
                  </a:solidFill>
                  <a:latin typeface="Calibri" panose="020F0502020204030204" pitchFamily="34" charset="0"/>
                </a:rPr>
                <a:t>Visual Studio  </a:t>
              </a:r>
              <a:br>
                <a:rPr lang="en-US" sz="1600" b="1" spc="-4" smtClean="0">
                  <a:solidFill>
                    <a:schemeClr val="bg1"/>
                  </a:solidFill>
                  <a:latin typeface="Calibri" panose="020F0502020204030204" pitchFamily="34" charset="0"/>
                </a:rPr>
              </a:br>
              <a:r>
                <a:rPr lang="en-US" sz="1600" b="1" spc="-4" smtClean="0">
                  <a:solidFill>
                    <a:schemeClr val="bg1"/>
                  </a:solidFill>
                  <a:latin typeface="Calibri" panose="020F0502020204030204" pitchFamily="34" charset="0"/>
                </a:rPr>
                <a:t>2013.5</a:t>
              </a:r>
              <a:endParaRPr lang="en-US" sz="1600" b="1" spc="-4">
                <a:solidFill>
                  <a:schemeClr val="bg1"/>
                </a:solidFill>
                <a:latin typeface="Calibri" panose="020F0502020204030204" pitchFamily="34" charset="0"/>
              </a:endParaRPr>
            </a:p>
          </p:txBody>
        </p:sp>
        <p:sp>
          <p:nvSpPr>
            <p:cNvPr id="98" name="OTLSHAPE_M_f3c7ef0c71c34374b241ef939b0bbeb5_Date"/>
            <p:cNvSpPr txBox="1"/>
            <p:nvPr>
              <p:custDataLst>
                <p:tags r:id="rId52"/>
              </p:custDataLst>
            </p:nvPr>
          </p:nvSpPr>
          <p:spPr>
            <a:xfrm>
              <a:off x="9364399" y="3669712"/>
              <a:ext cx="738607" cy="105403"/>
            </a:xfrm>
            <a:prstGeom prst="rect">
              <a:avLst/>
            </a:prstGeom>
            <a:noFill/>
          </p:spPr>
          <p:txBody>
            <a:bodyPr vert="horz" wrap="square" lIns="0" tIns="0" rIns="0" bIns="0" rtlCol="0" anchor="ctr" anchorCtr="0">
              <a:spAutoFit/>
            </a:bodyPr>
            <a:lstStyle/>
            <a:p>
              <a:r>
                <a:rPr lang="en-US" sz="1200" spc="-8" dirty="0" smtClean="0">
                  <a:solidFill>
                    <a:schemeClr val="bg1"/>
                  </a:solidFill>
                  <a:latin typeface="Calibri" panose="020F0502020204030204" pitchFamily="34" charset="0"/>
                </a:rPr>
                <a:t>7/15/2015</a:t>
              </a:r>
              <a:endParaRPr lang="en-US" sz="1200" spc="-8" dirty="0">
                <a:solidFill>
                  <a:schemeClr val="bg1"/>
                </a:solidFill>
                <a:latin typeface="Calibri" panose="020F0502020204030204" pitchFamily="34" charset="0"/>
              </a:endParaRPr>
            </a:p>
          </p:txBody>
        </p:sp>
        <p:sp>
          <p:nvSpPr>
            <p:cNvPr id="99" name="OTLSHAPE_M_f3c7ef0c71c34374b241ef939b0bbeb5_Shape"/>
            <p:cNvSpPr/>
            <p:nvPr>
              <p:custDataLst>
                <p:tags r:id="rId53"/>
              </p:custDataLst>
            </p:nvPr>
          </p:nvSpPr>
          <p:spPr>
            <a:xfrm rot="16200000">
              <a:off x="9167550" y="3791331"/>
              <a:ext cx="165100" cy="165100"/>
            </a:xfrm>
            <a:prstGeom prst="flowChartMerge">
              <a:avLst/>
            </a:prstGeom>
            <a:solidFill>
              <a:schemeClr val="dk1"/>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grpSp>
    </p:spTree>
    <p:custDataLst>
      <p:tags r:id="rId1"/>
    </p:custDataLst>
    <p:extLst>
      <p:ext uri="{BB962C8B-B14F-4D97-AF65-F5344CB8AC3E}">
        <p14:creationId xmlns:p14="http://schemas.microsoft.com/office/powerpoint/2010/main" val="201298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448692" cy="1076218"/>
          </a:xfrm>
        </p:spPr>
        <p:txBody>
          <a:bodyPr>
            <a:normAutofit/>
          </a:bodyPr>
          <a:lstStyle/>
          <a:p>
            <a:r>
              <a:rPr lang="en-US" sz="3200" dirty="0"/>
              <a:t>NuGet: The smart, easy way to manage </a:t>
            </a:r>
            <a:r>
              <a:rPr lang="en-US" sz="3200" dirty="0" smtClean="0"/>
              <a:t>.NET dependencies</a:t>
            </a:r>
            <a:endParaRPr lang="en-US" sz="3200" dirty="0"/>
          </a:p>
        </p:txBody>
      </p:sp>
      <p:sp>
        <p:nvSpPr>
          <p:cNvPr id="5" name="Text Placeholder 4"/>
          <p:cNvSpPr>
            <a:spLocks noGrp="1"/>
          </p:cNvSpPr>
          <p:nvPr>
            <p:ph type="body" sz="quarter" idx="10"/>
          </p:nvPr>
        </p:nvSpPr>
        <p:spPr>
          <a:xfrm>
            <a:off x="520700" y="1181528"/>
            <a:ext cx="6400799" cy="4687372"/>
          </a:xfrm>
        </p:spPr>
        <p:txBody>
          <a:bodyPr>
            <a:normAutofit lnSpcReduction="10000"/>
          </a:bodyPr>
          <a:lstStyle/>
          <a:p>
            <a:pPr>
              <a:spcBef>
                <a:spcPts val="2400"/>
              </a:spcBef>
              <a:spcAft>
                <a:spcPts val="0"/>
              </a:spcAft>
            </a:pPr>
            <a:r>
              <a:rPr lang="en-US" sz="2400" dirty="0" smtClean="0">
                <a:solidFill>
                  <a:schemeClr val="bg2"/>
                </a:solidFill>
              </a:rPr>
              <a:t>Before NuGet:</a:t>
            </a:r>
          </a:p>
          <a:p>
            <a:pPr marL="346075" indent="-342900">
              <a:spcBef>
                <a:spcPts val="2400"/>
              </a:spcBef>
              <a:spcAft>
                <a:spcPts val="0"/>
              </a:spcAft>
              <a:buFont typeface="Arial" panose="020B0604020202020204" pitchFamily="34" charset="0"/>
              <a:buChar char="•"/>
            </a:pPr>
            <a:r>
              <a:rPr lang="en-US" sz="2400" dirty="0" smtClean="0">
                <a:solidFill>
                  <a:schemeClr val="bg2"/>
                </a:solidFill>
              </a:rPr>
              <a:t>Find </a:t>
            </a:r>
            <a:r>
              <a:rPr lang="en-US" sz="2400" dirty="0">
                <a:solidFill>
                  <a:schemeClr val="bg2"/>
                </a:solidFill>
              </a:rPr>
              <a:t>the latest release</a:t>
            </a:r>
          </a:p>
          <a:p>
            <a:pPr marL="346075" indent="-342900">
              <a:spcBef>
                <a:spcPts val="2400"/>
              </a:spcBef>
              <a:spcAft>
                <a:spcPts val="0"/>
              </a:spcAft>
              <a:buFont typeface="Arial" panose="020B0604020202020204" pitchFamily="34" charset="0"/>
              <a:buChar char="•"/>
            </a:pPr>
            <a:r>
              <a:rPr lang="en-US" sz="2400" dirty="0">
                <a:solidFill>
                  <a:schemeClr val="bg2"/>
                </a:solidFill>
              </a:rPr>
              <a:t>Install and configure in your project</a:t>
            </a:r>
          </a:p>
          <a:p>
            <a:pPr marL="346075" indent="-342900">
              <a:spcBef>
                <a:spcPts val="2400"/>
              </a:spcBef>
              <a:spcAft>
                <a:spcPts val="0"/>
              </a:spcAft>
              <a:buFont typeface="Arial" panose="020B0604020202020204" pitchFamily="34" charset="0"/>
              <a:buChar char="•"/>
            </a:pPr>
            <a:r>
              <a:rPr lang="en-US" sz="2400" dirty="0">
                <a:solidFill>
                  <a:schemeClr val="bg2"/>
                </a:solidFill>
              </a:rPr>
              <a:t>Handle dependencies and versions</a:t>
            </a:r>
          </a:p>
          <a:p>
            <a:pPr marL="346075" indent="-342900">
              <a:spcBef>
                <a:spcPts val="2400"/>
              </a:spcBef>
              <a:spcAft>
                <a:spcPts val="0"/>
              </a:spcAft>
              <a:buFont typeface="Arial" panose="020B0604020202020204" pitchFamily="34" charset="0"/>
              <a:buChar char="•"/>
            </a:pPr>
            <a:r>
              <a:rPr lang="en-US" sz="2400" dirty="0">
                <a:solidFill>
                  <a:schemeClr val="bg2"/>
                </a:solidFill>
              </a:rPr>
              <a:t>Updates with dependency checking</a:t>
            </a:r>
          </a:p>
          <a:p>
            <a:pPr marL="346075" indent="-342900">
              <a:spcBef>
                <a:spcPts val="2400"/>
              </a:spcBef>
              <a:spcAft>
                <a:spcPts val="0"/>
              </a:spcAft>
              <a:buFont typeface="Arial" panose="020B0604020202020204" pitchFamily="34" charset="0"/>
              <a:buChar char="•"/>
            </a:pPr>
            <a:r>
              <a:rPr lang="en-US" sz="2400" dirty="0">
                <a:solidFill>
                  <a:schemeClr val="bg2"/>
                </a:solidFill>
              </a:rPr>
              <a:t>Common list of installed packages</a:t>
            </a:r>
          </a:p>
          <a:p>
            <a:pPr marL="346075" indent="-342900">
              <a:spcBef>
                <a:spcPts val="2400"/>
              </a:spcBef>
              <a:spcAft>
                <a:spcPts val="0"/>
              </a:spcAft>
              <a:buFont typeface="Arial" panose="020B0604020202020204" pitchFamily="34" charset="0"/>
              <a:buChar char="•"/>
            </a:pPr>
            <a:r>
              <a:rPr lang="en-US" sz="2400" dirty="0">
                <a:solidFill>
                  <a:schemeClr val="bg2"/>
                </a:solidFill>
              </a:rPr>
              <a:t>Simplified uninstalls</a:t>
            </a:r>
          </a:p>
          <a:p>
            <a:pPr marL="346075" indent="-342900">
              <a:spcBef>
                <a:spcPts val="2400"/>
              </a:spcBef>
              <a:spcAft>
                <a:spcPts val="0"/>
              </a:spcAft>
              <a:buFont typeface="Arial" panose="020B0604020202020204" pitchFamily="34" charset="0"/>
              <a:buChar char="•"/>
            </a:pPr>
            <a:r>
              <a:rPr lang="en-US" sz="2400" dirty="0">
                <a:solidFill>
                  <a:schemeClr val="bg2"/>
                </a:solidFill>
              </a:rPr>
              <a:t>Streamlined deployment with Package Restore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additive="base">
                                        <p:cTn id="16"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5">
                                            <p:txEl>
                                              <p:pRg st="2" end="2"/>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 calcmode="lin" valueType="num">
                                      <p:cBhvr additive="base">
                                        <p:cTn id="20"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3" end="3"/>
                                            </p:txEl>
                                          </p:spTgt>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 calcmode="lin" valueType="num">
                                      <p:cBhvr additive="base">
                                        <p:cTn id="24"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5">
                                            <p:txEl>
                                              <p:pRg st="4" end="4"/>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 calcmode="lin" valueType="num">
                                      <p:cBhvr additive="base">
                                        <p:cTn id="28"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
                                            <p:txEl>
                                              <p:pRg st="5" end="5"/>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 calcmode="lin" valueType="num">
                                      <p:cBhvr additive="base">
                                        <p:cTn id="32"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5">
                                            <p:txEl>
                                              <p:pRg st="6" end="6"/>
                                            </p:txEl>
                                          </p:spTgt>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 calcmode="lin" valueType="num">
                                      <p:cBhvr additive="base">
                                        <p:cTn id="36"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3" y="588195"/>
            <a:ext cx="11149013" cy="553998"/>
          </a:xfrm>
        </p:spPr>
        <p:txBody>
          <a:bodyPr>
            <a:normAutofit fontScale="90000"/>
          </a:bodyPr>
          <a:lstStyle/>
          <a:p>
            <a:r>
              <a:rPr lang="en-US" sz="4000" dirty="0" smtClean="0"/>
              <a:t>Visual Studio 2015 and ASP.NET Core: </a:t>
            </a:r>
            <a:br>
              <a:rPr lang="en-US" sz="4000" dirty="0" smtClean="0"/>
            </a:br>
            <a:r>
              <a:rPr lang="en-US" sz="4000" dirty="0" smtClean="0"/>
              <a:t>Support for </a:t>
            </a:r>
            <a:r>
              <a:rPr lang="en-US" sz="4000" dirty="0" err="1" smtClean="0"/>
              <a:t>npm</a:t>
            </a:r>
            <a:r>
              <a:rPr lang="en-US" sz="4000" dirty="0" smtClean="0"/>
              <a:t>, bower, gulp, grunt, etc.</a:t>
            </a:r>
            <a:endParaRPr lang="en-US" sz="4000" dirty="0"/>
          </a:p>
        </p:txBody>
      </p:sp>
      <p:graphicFrame>
        <p:nvGraphicFramePr>
          <p:cNvPr id="3" name="Diagram 2"/>
          <p:cNvGraphicFramePr/>
          <p:nvPr>
            <p:extLst>
              <p:ext uri="{D42A27DB-BD31-4B8C-83A1-F6EECF244321}">
                <p14:modId xmlns:p14="http://schemas.microsoft.com/office/powerpoint/2010/main" val="2122909549"/>
              </p:ext>
            </p:extLst>
          </p:nvPr>
        </p:nvGraphicFramePr>
        <p:xfrm>
          <a:off x="590710" y="1520575"/>
          <a:ext cx="11010580" cy="3565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941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448585" y="1867176"/>
            <a:ext cx="3218120" cy="995532"/>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66372">
                      <a:srgbClr val="141414"/>
                    </a:gs>
                    <a:gs pos="90000">
                      <a:srgbClr val="141414"/>
                    </a:gs>
                  </a:gsLst>
                  <a:lin ang="5400000" scaled="0"/>
                </a:gradFill>
                <a:ea typeface="Roboto" panose="02000000000000000000" pitchFamily="2" charset="0"/>
              </a:rPr>
              <a:t>ASP.NET 4.6</a:t>
            </a:r>
          </a:p>
        </p:txBody>
      </p:sp>
      <p:sp>
        <p:nvSpPr>
          <p:cNvPr id="9" name="Title 1"/>
          <p:cNvSpPr>
            <a:spLocks noGrp="1"/>
          </p:cNvSpPr>
          <p:nvPr>
            <p:ph type="title"/>
          </p:nvPr>
        </p:nvSpPr>
        <p:spPr>
          <a:xfrm>
            <a:off x="572280" y="556978"/>
            <a:ext cx="9381017" cy="899537"/>
          </a:xfrm>
        </p:spPr>
        <p:txBody>
          <a:bodyPr>
            <a:normAutofit fontScale="90000"/>
          </a:bodyPr>
          <a:lstStyle/>
          <a:p>
            <a:r>
              <a:rPr lang="en-US" dirty="0" smtClean="0">
                <a:ea typeface="Roboto" panose="02000000000000000000" pitchFamily="2" charset="0"/>
              </a:rPr>
              <a:t>ASP.NET 4.6 and ASP.NET Core 1.0</a:t>
            </a:r>
            <a:endParaRPr lang="en-US" dirty="0">
              <a:ea typeface="Roboto" panose="02000000000000000000" pitchFamily="2" charset="0"/>
            </a:endParaRPr>
          </a:p>
        </p:txBody>
      </p:sp>
      <p:sp>
        <p:nvSpPr>
          <p:cNvPr id="24" name="Rectangle 23"/>
          <p:cNvSpPr/>
          <p:nvPr/>
        </p:nvSpPr>
        <p:spPr bwMode="auto">
          <a:xfrm>
            <a:off x="3717388" y="1872812"/>
            <a:ext cx="8294952" cy="995532"/>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66372">
                      <a:srgbClr val="141414"/>
                    </a:gs>
                    <a:gs pos="90000">
                      <a:srgbClr val="141414"/>
                    </a:gs>
                  </a:gsLst>
                  <a:lin ang="5400000" scaled="0"/>
                </a:gradFill>
                <a:ea typeface="Roboto" panose="02000000000000000000" pitchFamily="2" charset="0"/>
              </a:rPr>
              <a:t>ASP.NET </a:t>
            </a:r>
            <a:r>
              <a:rPr lang="en-US" sz="2800" dirty="0" smtClean="0">
                <a:gradFill>
                  <a:gsLst>
                    <a:gs pos="66372">
                      <a:srgbClr val="141414"/>
                    </a:gs>
                    <a:gs pos="90000">
                      <a:srgbClr val="141414"/>
                    </a:gs>
                  </a:gsLst>
                  <a:lin ang="5400000" scaled="0"/>
                </a:gradFill>
                <a:ea typeface="Roboto" panose="02000000000000000000" pitchFamily="2" charset="0"/>
              </a:rPr>
              <a:t>Core 1.0</a:t>
            </a:r>
            <a:endParaRPr lang="en-US" sz="2800" dirty="0">
              <a:gradFill>
                <a:gsLst>
                  <a:gs pos="66372">
                    <a:srgbClr val="141414"/>
                  </a:gs>
                  <a:gs pos="90000">
                    <a:srgbClr val="141414"/>
                  </a:gs>
                </a:gsLst>
                <a:lin ang="5400000" scaled="0"/>
              </a:gradFill>
              <a:ea typeface="Roboto" panose="02000000000000000000" pitchFamily="2" charset="0"/>
            </a:endParaRPr>
          </a:p>
        </p:txBody>
      </p:sp>
      <p:sp>
        <p:nvSpPr>
          <p:cNvPr id="14" name="Rectangle 13"/>
          <p:cNvSpPr/>
          <p:nvPr/>
        </p:nvSpPr>
        <p:spPr bwMode="auto">
          <a:xfrm>
            <a:off x="448590" y="2923496"/>
            <a:ext cx="5756534" cy="995532"/>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0">
                      <a:srgbClr val="FFFFFF"/>
                    </a:gs>
                    <a:gs pos="100000">
                      <a:srgbClr val="FFFFFF"/>
                    </a:gs>
                  </a:gsLst>
                  <a:lin ang="5400000" scaled="0"/>
                </a:gradFill>
                <a:ea typeface="Roboto" panose="02000000000000000000" pitchFamily="2" charset="0"/>
              </a:rPr>
              <a:t>.NET Framework 4.6</a:t>
            </a:r>
          </a:p>
        </p:txBody>
      </p:sp>
      <p:sp>
        <p:nvSpPr>
          <p:cNvPr id="15" name="Rectangle 14"/>
          <p:cNvSpPr/>
          <p:nvPr/>
        </p:nvSpPr>
        <p:spPr bwMode="auto">
          <a:xfrm>
            <a:off x="448590" y="3979818"/>
            <a:ext cx="5756534" cy="995532"/>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0">
                      <a:srgbClr val="FFFFFF"/>
                    </a:gs>
                    <a:gs pos="100000">
                      <a:srgbClr val="FFFFFF"/>
                    </a:gs>
                  </a:gsLst>
                  <a:lin ang="5400000" scaled="0"/>
                </a:gradFill>
                <a:ea typeface="Roboto" panose="02000000000000000000" pitchFamily="2" charset="0"/>
              </a:rPr>
              <a:t>.NET framework libraries</a:t>
            </a:r>
          </a:p>
        </p:txBody>
      </p:sp>
      <p:sp>
        <p:nvSpPr>
          <p:cNvPr id="16" name="Rectangle 15"/>
          <p:cNvSpPr/>
          <p:nvPr/>
        </p:nvSpPr>
        <p:spPr bwMode="auto">
          <a:xfrm>
            <a:off x="448588" y="5033071"/>
            <a:ext cx="11563113" cy="995532"/>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862"/>
            <a:r>
              <a:rPr lang="en-US" sz="2800" dirty="0">
                <a:gradFill>
                  <a:gsLst>
                    <a:gs pos="0">
                      <a:srgbClr val="FFFFFF"/>
                    </a:gs>
                    <a:gs pos="100000">
                      <a:srgbClr val="FFFFFF"/>
                    </a:gs>
                  </a:gsLst>
                  <a:lin ang="5400000" scaled="0"/>
                </a:gradFill>
                <a:ea typeface="Roboto" panose="02000000000000000000" pitchFamily="2" charset="0"/>
                <a:cs typeface="Segoe UI" pitchFamily="34" charset="0"/>
              </a:rPr>
              <a:t>Compilers and runtime components </a:t>
            </a:r>
            <a:br>
              <a:rPr lang="en-US" sz="2800" dirty="0">
                <a:gradFill>
                  <a:gsLst>
                    <a:gs pos="0">
                      <a:srgbClr val="FFFFFF"/>
                    </a:gs>
                    <a:gs pos="100000">
                      <a:srgbClr val="FFFFFF"/>
                    </a:gs>
                  </a:gsLst>
                  <a:lin ang="5400000" scaled="0"/>
                </a:gradFill>
                <a:ea typeface="Roboto" panose="02000000000000000000" pitchFamily="2" charset="0"/>
                <a:cs typeface="Segoe UI" pitchFamily="34" charset="0"/>
              </a:rPr>
            </a:br>
            <a:r>
              <a:rPr lang="en-US" sz="2000" dirty="0">
                <a:gradFill>
                  <a:gsLst>
                    <a:gs pos="0">
                      <a:srgbClr val="FFFFFF"/>
                    </a:gs>
                    <a:gs pos="100000">
                      <a:srgbClr val="FFFFFF"/>
                    </a:gs>
                  </a:gsLst>
                  <a:lin ang="5400000" scaled="0"/>
                </a:gradFill>
                <a:ea typeface="Roboto" panose="02000000000000000000" pitchFamily="2" charset="0"/>
                <a:cs typeface="Segoe UI" pitchFamily="34" charset="0"/>
              </a:rPr>
              <a:t>(.NET Compiler Platform: Roslyn, C#, VB, F# Languages, </a:t>
            </a:r>
            <a:r>
              <a:rPr lang="en-US" sz="2000" dirty="0" err="1">
                <a:gradFill>
                  <a:gsLst>
                    <a:gs pos="0">
                      <a:srgbClr val="FFFFFF"/>
                    </a:gs>
                    <a:gs pos="100000">
                      <a:srgbClr val="FFFFFF"/>
                    </a:gs>
                  </a:gsLst>
                  <a:lin ang="5400000" scaled="0"/>
                </a:gradFill>
                <a:ea typeface="Roboto" panose="02000000000000000000" pitchFamily="2" charset="0"/>
                <a:cs typeface="Segoe UI" pitchFamily="34" charset="0"/>
              </a:rPr>
              <a:t>RyuJIT</a:t>
            </a:r>
            <a:r>
              <a:rPr lang="en-US" sz="2000" dirty="0">
                <a:gradFill>
                  <a:gsLst>
                    <a:gs pos="0">
                      <a:srgbClr val="FFFFFF"/>
                    </a:gs>
                    <a:gs pos="100000">
                      <a:srgbClr val="FFFFFF"/>
                    </a:gs>
                  </a:gsLst>
                  <a:lin ang="5400000" scaled="0"/>
                </a:gradFill>
                <a:ea typeface="Roboto" panose="02000000000000000000" pitchFamily="2" charset="0"/>
                <a:cs typeface="Segoe UI" pitchFamily="34" charset="0"/>
              </a:rPr>
              <a:t>, SIMD)</a:t>
            </a:r>
          </a:p>
        </p:txBody>
      </p:sp>
      <p:sp>
        <p:nvSpPr>
          <p:cNvPr id="21" name="Rectangle 20"/>
          <p:cNvSpPr/>
          <p:nvPr/>
        </p:nvSpPr>
        <p:spPr bwMode="auto">
          <a:xfrm>
            <a:off x="6255804" y="2926314"/>
            <a:ext cx="5756534" cy="995532"/>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0">
                      <a:srgbClr val="FFFFFF"/>
                    </a:gs>
                    <a:gs pos="100000">
                      <a:srgbClr val="FFFFFF"/>
                    </a:gs>
                  </a:gsLst>
                  <a:lin ang="5400000" scaled="0"/>
                </a:gradFill>
                <a:ea typeface="Roboto" panose="02000000000000000000" pitchFamily="2" charset="0"/>
              </a:rPr>
              <a:t>.NET Core </a:t>
            </a:r>
            <a:r>
              <a:rPr lang="en-US" sz="2800" dirty="0" smtClean="0">
                <a:gradFill>
                  <a:gsLst>
                    <a:gs pos="0">
                      <a:srgbClr val="FFFFFF"/>
                    </a:gs>
                    <a:gs pos="100000">
                      <a:srgbClr val="FFFFFF"/>
                    </a:gs>
                  </a:gsLst>
                  <a:lin ang="5400000" scaled="0"/>
                </a:gradFill>
                <a:ea typeface="Roboto" panose="02000000000000000000" pitchFamily="2" charset="0"/>
              </a:rPr>
              <a:t>1.0</a:t>
            </a:r>
            <a:endParaRPr lang="en-US" sz="2800" dirty="0">
              <a:gradFill>
                <a:gsLst>
                  <a:gs pos="0">
                    <a:srgbClr val="FFFFFF"/>
                  </a:gs>
                  <a:gs pos="100000">
                    <a:srgbClr val="FFFFFF"/>
                  </a:gs>
                </a:gsLst>
                <a:lin ang="5400000" scaled="0"/>
              </a:gradFill>
              <a:ea typeface="Roboto" panose="02000000000000000000" pitchFamily="2" charset="0"/>
            </a:endParaRPr>
          </a:p>
        </p:txBody>
      </p:sp>
      <p:sp>
        <p:nvSpPr>
          <p:cNvPr id="22" name="Rectangle 21"/>
          <p:cNvSpPr/>
          <p:nvPr/>
        </p:nvSpPr>
        <p:spPr bwMode="auto">
          <a:xfrm>
            <a:off x="6255804" y="3979818"/>
            <a:ext cx="5756534" cy="995532"/>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43407" rIns="179259" bIns="143407" numCol="1" rtlCol="0" anchor="ctr" anchorCtr="0" compatLnSpc="1">
            <a:prstTxWarp prst="textNoShape">
              <a:avLst/>
            </a:prstTxWarp>
          </a:bodyPr>
          <a:lstStyle/>
          <a:p>
            <a:pPr defTabSz="913927"/>
            <a:r>
              <a:rPr lang="en-US" sz="2800" dirty="0">
                <a:gradFill>
                  <a:gsLst>
                    <a:gs pos="0">
                      <a:srgbClr val="FFFFFF"/>
                    </a:gs>
                    <a:gs pos="100000">
                      <a:srgbClr val="FFFFFF"/>
                    </a:gs>
                  </a:gsLst>
                  <a:lin ang="5400000" scaled="0"/>
                </a:gradFill>
                <a:ea typeface="Roboto" panose="02000000000000000000" pitchFamily="2" charset="0"/>
              </a:rPr>
              <a:t>.NET core libraries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2335" y="3207546"/>
            <a:ext cx="323368" cy="433565"/>
          </a:xfrm>
          <a:prstGeom prst="rect">
            <a:avLst/>
          </a:prstGeom>
        </p:spPr>
      </p:pic>
      <p:pic>
        <p:nvPicPr>
          <p:cNvPr id="35"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5457660" y="3291197"/>
            <a:ext cx="365579" cy="42397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11374789" y="3217140"/>
            <a:ext cx="365579" cy="42397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0192612" y="3193112"/>
            <a:ext cx="333231" cy="447999"/>
          </a:xfrm>
          <a:prstGeom prst="rect">
            <a:avLst/>
          </a:prstGeom>
        </p:spPr>
      </p:pic>
    </p:spTree>
    <p:extLst>
      <p:ext uri="{BB962C8B-B14F-4D97-AF65-F5344CB8AC3E}">
        <p14:creationId xmlns:p14="http://schemas.microsoft.com/office/powerpoint/2010/main" val="2582990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smtClean="0"/>
              <a:t>What about ASP.NET 5?</a:t>
            </a:r>
            <a:endParaRPr lang="en-US" sz="4000" dirty="0"/>
          </a:p>
        </p:txBody>
      </p:sp>
      <p:sp>
        <p:nvSpPr>
          <p:cNvPr id="5" name="Text Placeholder 4"/>
          <p:cNvSpPr>
            <a:spLocks noGrp="1"/>
          </p:cNvSpPr>
          <p:nvPr>
            <p:ph type="body" sz="quarter" idx="10"/>
          </p:nvPr>
        </p:nvSpPr>
        <p:spPr>
          <a:xfrm>
            <a:off x="520700" y="1820579"/>
            <a:ext cx="11356225" cy="3943223"/>
          </a:xfrm>
        </p:spPr>
        <p:txBody>
          <a:bodyPr>
            <a:normAutofit/>
          </a:bodyPr>
          <a:lstStyle/>
          <a:p>
            <a:pPr>
              <a:spcBef>
                <a:spcPts val="1200"/>
              </a:spcBef>
              <a:spcAft>
                <a:spcPts val="0"/>
              </a:spcAft>
            </a:pPr>
            <a:r>
              <a:rPr lang="en-US" sz="2800" dirty="0" smtClean="0">
                <a:solidFill>
                  <a:schemeClr val="bg1"/>
                </a:solidFill>
              </a:rPr>
              <a:t>ASP.NET Core 1.0 was previously called ASP.NET 5</a:t>
            </a:r>
          </a:p>
          <a:p>
            <a:pPr>
              <a:spcBef>
                <a:spcPts val="1200"/>
              </a:spcBef>
              <a:spcAft>
                <a:spcPts val="0"/>
              </a:spcAft>
            </a:pPr>
            <a:r>
              <a:rPr lang="en-US" sz="2800" dirty="0" smtClean="0">
                <a:solidFill>
                  <a:schemeClr val="bg1"/>
                </a:solidFill>
              </a:rPr>
              <a:t>It was renamed in January 2016</a:t>
            </a:r>
          </a:p>
          <a:p>
            <a:pPr>
              <a:spcBef>
                <a:spcPts val="1200"/>
              </a:spcBef>
              <a:spcAft>
                <a:spcPts val="0"/>
              </a:spcAft>
            </a:pPr>
            <a:r>
              <a:rPr lang="en-US" sz="2800" dirty="0" smtClean="0">
                <a:solidFill>
                  <a:schemeClr val="bg1"/>
                </a:solidFill>
              </a:rPr>
              <a:t>	</a:t>
            </a:r>
            <a:endParaRPr lang="en-US" sz="2800" dirty="0" smtClean="0">
              <a:solidFill>
                <a:schemeClr val="bg1"/>
              </a:solidFill>
            </a:endParaRPr>
          </a:p>
          <a:p>
            <a:pPr>
              <a:spcBef>
                <a:spcPts val="1200"/>
              </a:spcBef>
              <a:spcAft>
                <a:spcPts val="0"/>
              </a:spcAft>
            </a:pPr>
            <a:r>
              <a:rPr lang="en-US" sz="2800" dirty="0" smtClean="0">
                <a:solidFill>
                  <a:schemeClr val="bg1"/>
                </a:solidFill>
              </a:rPr>
              <a:t>You’ll </a:t>
            </a:r>
            <a:r>
              <a:rPr lang="en-US" sz="2800" dirty="0" smtClean="0">
                <a:solidFill>
                  <a:schemeClr val="bg1"/>
                </a:solidFill>
              </a:rPr>
              <a:t>still see it referred to as ASP.NET in Visual Studio and in some docs</a:t>
            </a:r>
          </a:p>
          <a:p>
            <a:pPr>
              <a:spcBef>
                <a:spcPts val="1200"/>
              </a:spcBef>
              <a:spcAft>
                <a:spcPts val="0"/>
              </a:spcAft>
            </a:pPr>
            <a:r>
              <a:rPr lang="en-US" sz="2800" dirty="0">
                <a:solidFill>
                  <a:schemeClr val="bg1"/>
                </a:solidFill>
              </a:rPr>
              <a:t>	</a:t>
            </a:r>
            <a:r>
              <a:rPr lang="en-US" sz="2800" dirty="0" smtClean="0">
                <a:solidFill>
                  <a:schemeClr val="bg1"/>
                </a:solidFill>
              </a:rPr>
              <a:t>Will be updated in next ASP.NET Core Release Candidate</a:t>
            </a:r>
            <a:endParaRPr lang="en-US" sz="2800" dirty="0">
              <a:solidFill>
                <a:schemeClr val="bg1"/>
              </a:solidFill>
            </a:endParaRPr>
          </a:p>
        </p:txBody>
      </p:sp>
    </p:spTree>
    <p:extLst>
      <p:ext uri="{BB962C8B-B14F-4D97-AF65-F5344CB8AC3E}">
        <p14:creationId xmlns:p14="http://schemas.microsoft.com/office/powerpoint/2010/main" val="171657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_MASTER" val="__part_0"/>
  <p:tag name="__PART_0" val="eyIkaWQiOiIxIiwiQ3VsdHVyZUluZm9OYW1lIjoiZW4tVVMiLCJTdHlsZU5hbWUiOiJTdGFuZGFyZCIsIklzVGVtcGxhdGUiOmZhbHNlLCJWZXJzaW9uIjp7IiRpZCI6IjIiLCJWZXJzaW9uIjoiMy4wLjEiLCJPcmlnaW5hbEFzc2VtYmx5VmVyc2lvbiI6IjMuMDIuMDAuMDAiLCJFZGl0aW9uIjoiQmFzaWMiLCJJc1BsdXNFZGl0aW9uIjpmYWxzZX0sIkVmZmVjdCI6MC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U1LCJHIjoyNTUsIkIiOjI1NX19LCJNYXhXaWR0aCI6IkluZmluaXR5IiwiTWF4SGVpZ2h0IjoiSW5maW5pdHkiLCJTbWFydEZvcmVncm91bmRJc0FjdGl2ZSI6ZmFsc2UsIkhvcml6b250YWxBbGlnbm1lbnQiOjAsIlZlcnRpY2FsQWxpZ25tZW50IjowLCJTbWFydEZvcmVncm91bmQiOm51bGwsIk1hcmdpbiI6eyIkaWQiOiIxNyIsIlRvcCI6MCwiTGVmdCI6MCwiUmlnaHQiOjI1LCJCb3R0b20iOjB9LCJQYWRkaW5nIjp7IiRpZCI6IjE4IiwiVG9wIjowLCJMZWZ0IjowLCJSaWdodCI6MCwiQm90dG9tIjowfSwiQmFja2dyb3VuZCI6eyIkaWQiOiIxOSIsIkNvbG9yIjp7IiRpZCI6IjIwIiwiQSI6MC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NTUsIkciOjI1NSwiQiI6MjU1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MtMTAtMDFUMjM6NTk6NTkuOTk5WiIsIkVuZERhdGUiOiIyMDE1LTExLTE4VDAwOjAwOjAwIiwiRm9ybWF0IjoiTU1NIiwiVHlwZSI6MiwiQXV0b0RhdGVSYW5nZSI6ZmFsc2UsIldvcmtpbmdEYXlzIjozMSwiVG9kYXlNYXJrZXJUZXh0IjoiVG9kYXkiLCJBdXRvU2NhbGVUeXBlIjp0cnVlfSwiTWlsZXN0b25lcyI6W3siJGlkIjoiMTIzIiwiRGF0ZSI6IjIwMTMtMTAtMD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yNTUsIkciOjI1NSwiQiI6MjU1fX0sIkxpbmVXZWlnaHQiOjEuMCwiTGluZVR5cGUiOjAsIlBhcmVudFN0eWxlIjp7IiRyZWYiOiI1NSJ9fSwiSXNCZWxvd1RpbWViYW5kIjpmYWxzZSwiSGlkZURhdGUiOmZhbHNlLCJTaGFwZVNpemUiOjEsIlNwYWNpbmciOjEuMCwiUGFkZGluZyI6eyIkcmVmIjoiNTgifSwiU2hhcGVTdHlsZSI6eyIkaWQiOiIxMjgiLCJNYXJnaW4iOnsiJHJlZiI6IjYwIn0sIlBhZGRpbmciOnsiJHJlZiI6IjYxIn0sIkJhY2tncm91bmQiOnsiJGlkIjoiMTI5IiwiQ29sb3IiOnsiJGlkIjoiMTMwIiwiQSI6MjU1LCJSIjoyNTUsIkciOjI1NSwiQiI6MjU1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iwiRm9yZWdyb3VuZCI6eyIkcmVmIjoiNjcifSwiTWF4V2lkdGgiOjEyOC45MjkxMzgxODM1OTM3NS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MTcxNzM0NTY0NTEwMzkyNTQsIklzQ3VzdG9tIjp0cnVlfSwiSWQiOiI1YzI2NGZmOS0xOGQwLTQ5M2UtOGRkMC03NmQ1ZGQwODMyMTMiLCJUaXRsZSI6IlZpc3VhbCBTdHVkaW8gMjAxMyIsIk5vdGUiOm51bGwsIkh5cGVybGluayI6bnVsbCwiSXNDaGFuZ2VkIjpmYWxzZSwiSXNOZXciOmZhbHNlfSx7IiRpZCI6IjEzOSIsIkRhdGUiOiIyMDE0LTAxLTE1VDIzOjU5OjU5Ljk5OVoiLCJTdHlsZSI6eyIkaWQiOiIxNDAiLCJTaGFwZSI6MiwiQ29ubmVjdG9yTWFyZ2luIjp7IiRyZWYiOiI1NCJ9LCJDb25uZWN0b3JTdHlsZSI6eyIkaWQiOiIxNDEiLCJMaW5lQ29sb3IiOnsiJGlkIjoiMTQyIiwiJHR5cGUiOiJOTFJFLkNvbW1vbi5Eb20uU29saWRDb2xvckJydXNoLCBOTFJFLkNvbW1vbiIsIkNvbG9yIjp7IiRpZCI6IjE0MyIsIkEiOjEyNywiUiI6MCwiRyI6MTc2LCJCIjoyNDB9fSwiTGluZVdlaWdodCI6MS4wLCJMaW5lVHlwZSI6MCwiUGFyZW50U3R5bGUiOnsiJHJlZiI6IjU1In19LCJJc0JlbG93VGltZWJhbmQiOmZhbHNlLCJIaWRlRGF0ZSI6ZmFsc2UsIlNoYXBlU2l6ZSI6MSwiU3BhY2luZyI6MS4wLCJQYWRkaW5nIjp7IiRyZWYiOiI1OCJ9LCJTaGFwZVN0eWxlIjp7IiRpZCI6IjE0NCIsIk1hcmdpbiI6eyIkcmVmIjoiNjAifSwiUGFkZGluZyI6eyIkcmVmIjoiNjEifSwiQmFja2dyb3VuZCI6eyIkaWQiOiIxNDUiLCJDb2xvciI6eyIkaWQiOiIxNDYiLCJBIjoyNTUsIlIiOjAsIkciOjE3NiwiQiI6MjQw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iwiRm9yZWdyb3VuZCI6eyIkcmVmIjoiNjcifSwiTWF4V2lkdGgiOjkz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CIsIkxpbmVDb2xvciI6bnVsbCwiTGluZVdlaWdodCI6MC4wLCJMaW5lVHlwZSI6MCwiUGFyZW50U3R5bGUiOm51bGx9LCJQYXJlbnRTdHlsZSI6eyIkcmVmIjoiNjUifX0sIkRhdGVTdHlsZSI6eyIkaWQiOiIxNTEiLCJGb250U2V0dGluZ3MiOnsiJGlkIjoiMTU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cmVmIjoiNzkifSwiSXNWaXNpYmxlIjp0cnVlLCJQYXJlbnRTdHlsZSI6eyIkcmVmIjoiNTMifX0sIlBvc2l0aW9uIjp7IiRpZCI6IjE1NCIsIlJhdGlvIjowLjEyMzQ5OTgwODYwNTgwNjMyLCJJc0N1c3RvbSI6dHJ1ZX0sIklkIjoiNWMyNDYwYTYtOTE0Ni00N2I5LTkyNzItN2RjZjUzMjllYTE5IiwiVGl0bGUiOiJWaXN1YWwgU3R1ZGlvIFx1MDAwYjIwMTMuMSIsIk5vdGUiOm51bGwsIkh5cGVybGluayI6bnVsbCwiSXNDaGFuZ2VkIjpmYWxzZSwiSXNOZXciOmZhbHNlfSx7IiRpZCI6IjE1NSIsIkRhdGUiOiIyMDE0LTA1LTE0VDIzOjU5OjU5Ljk5OVoiLCJTdHlsZSI6eyIkaWQiOiIxNTYiLCJTaGFwZSI6MiwiQ29ubmVjdG9yTWFyZ2luIjp7IiRyZWYiOiI1NCJ9LCJDb25uZWN0b3JTdHlsZSI6eyIkaWQiOiIxNTciLCJMaW5lQ29sb3IiOnsiJGlkIjoiMTU4IiwiJHR5cGUiOiJOTFJFLkNvbW1vbi5Eb20uU29saWRDb2xvckJydXNoLCBOTFJFLkNvbW1vbiIsIkNvbG9yIjp7IiRpZCI6IjE1OSIsIkEiOjEyNywiUiI6MjM3LCJHIjoxMjUsIkIiOjQ5fX0sIkxpbmVXZWlnaHQiOjEuMCwiTGluZVR5cGUiOjAsIlBhcmVudFN0eWxlIjp7IiRyZWYiOiI1NSJ9fSwiSXNCZWxvd1RpbWViYW5kIjpmYWxzZSwiSGlkZURhdGUiOmZhbHNlLCJTaGFwZVNpemUiOjEsIlNwYWNpbmciOjEuMCwiUGFkZGluZyI6eyIkcmVmIjoiNTgifSwiU2hhcGVTdHlsZSI6eyIkaWQiOiIxNjAiLCJNYXJnaW4iOnsiJHJlZiI6IjYwIn0sIlBhZGRpbmciOnsiJHJlZiI6IjYxIn0sIkJhY2tncm91bmQiOnsiJGlkIjoiMTYxIiwiQ29sb3IiOnsiJGlkIjoiMTYyIiwiQSI6MjU1LCJSIjoyMzcsIkciOjEyNSwiQiI6NDl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yLCJGb3JlZ3JvdW5kIjp7IiRyZWYiOiI2NyJ9LCJNYXhXaWR0aCI6OTM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2IiwiTGluZUNvbG9yIjpudWxsLCJMaW5lV2VpZ2h0IjowLjAsIkxpbmVUeXBlIjowLCJQYXJlbnRTdHlsZSI6bnVsbH0sIlBhcmVudFN0eWxlIjp7IiRyZWYiOiI2NSJ9fSwiRGF0ZVN0eWxlIjp7IiRpZCI6IjE2NyIsIkZvbnRTZXR0aW5ncyI6eyIkaWQiOiIxNjg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kiLCJMaW5lQ29sb3IiOm51bGwsIkxpbmVXZWlnaHQiOjAuMCwiTGluZVR5cGUiOjAsIlBhcmVudFN0eWxlIjpudWxsfSwiUGFyZW50U3R5bGUiOnsiJHJlZiI6IjcyIn19LCJEYXRlRm9ybWF0Ijp7IiRyZWYiOiI3OSJ9LCJJc1Zpc2libGUiOnRydWUsIlBhcmVudFN0eWxlIjp7IiRyZWYiOiI1MyJ9fSwiUG9zaXRpb24iOnsiJGlkIjoiMTcwIiwiUmF0aW8iOjAuMTIzNDk5ODA4NjA1ODA2MzIsIklzQ3VzdG9tIjp0cnVlfSwiSWQiOiIxNzAzMmI1MS1mZTQxLTRhNDMtYTM0YS03NzMwNmEwMWNiZjQiLCJUaXRsZSI6IlZpc3VhbCBTdHVkaW9cdTAwMGIgMjAxMy4yIiwiTm90ZSI6bnVsbCwiSHlwZXJsaW5rIjpudWxsLCJJc0NoYW5nZWQiOmZhbHNlLCJJc05ldyI6ZmFsc2V9LHsiJGlkIjoiMTcxIiwiRGF0ZSI6IjIwMTQtMDgtMTNUMjM6NTk6NTkuOTk5WiIsIlN0eWxlIjp7IiRpZCI6IjE3MiIsIlNoYXBlIjoyLCJDb25uZWN0b3JNYXJnaW4iOnsiJHJlZiI6IjU0In0sIkNvbm5lY3RvclN0eWxlIjp7IiRpZCI6IjE3MyIsIkxpbmVDb2xvciI6eyIkaWQiOiIxNzQiLCIkdHlwZSI6Ik5MUkUuQ29tbW9uLkRvbS5Tb2xpZENvbG9yQnJ1c2gsIE5MUkUuQ29tbW9uIiwiQ29sb3IiOnsiJGlkIjoiMTc1IiwiQSI6MTI3LCJSIjoxNjUsIkciOjE2NSwiQiI6MTY1fX0sIkxpbmVXZWlnaHQiOjEuMCwiTGluZVR5cGUiOjAsIlBhcmVudFN0eWxlIjp7IiRyZWYiOiI1NSJ9fSwiSXNCZWxvd1RpbWViYW5kIjpmYWxzZSwiSGlkZURhdGUiOmZhbHNlLCJTaGFwZVNpemUiOjEsIlNwYWNpbmciOjEuMCwiUGFkZGluZyI6eyIkcmVmIjoiNTgifSwiU2hhcGVTdHlsZSI6eyIkaWQiOiIxNzYiLCJNYXJnaW4iOnsiJHJlZiI6IjYwIn0sIlBhZGRpbmciOnsiJHJlZiI6IjYxIn0sIkJhY2tncm91bmQiOnsiJGlkIjoiMTc3IiwiQ29sb3IiOnsiJGlkIjoiMTc4IiwiQSI6MjU1LCJSIjoxNjUsIkciOjE2NSwiQiI6MTY1fX0sIklzVmlzaWJsZSI6dHJ1ZSwiV2lkdGgiOjE4LjAsIkhlaWdodCI6MjAuMCwiQm9yZGVyU3R5bGUiOnsiJGlkIjoiMTc5IiwiTGluZUNvbG9yIjp7IiRyZWYiOiI2MyJ9LCJMaW5lV2VpZ2h0IjowLjAsIkxpbmVUeXBlIjowLCJQYXJlbnRTdHlsZSI6eyIkcmVmIjoiNjIifX0sIlBhcmVudFN0eWxlIjp7IiRyZWYiOiI1OSJ9fSwiVGl0bGVTdHlsZSI6eyIkaWQiOiIxODAiLCJGb250U2V0dGluZ3MiOnsiJGlkIjoiMTgxIiwiRm9udFNpemUiOjExLCJGb250TmFtZSI6IkNhbGlicmkiLCJJc0JvbGQiOnRydWUsIklzSXRhbGljIjpmYWxzZSwiSXNVbmRlcmxpbmVkIjpmYWxzZSwiUGFyZW50U3R5bGUiOnsiJHJlZiI6IjY2In19LCJBdXRvU2l6ZSI6MiwiRm9yZWdyb3VuZCI6eyIkcmVmIjoiNjcifSwiTWF4V2lkdGgiOjkz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EyMzQ5OTk0OTg5MDg5MDIzLCJJc0N1c3RvbSI6dHJ1ZX0sIklkIjoiY2QyZjM4YTQtMTM5OC00NDQ5LThhZTgtZjAxNTRhZjQ4YTM4IiwiVGl0bGUiOiJWaXN1YWwgU3R1ZGlvIFx1MDAwYjIwMTMuMyIsIk5vdGUiOm51bGwsIkh5cGVybGluayI6bnVsbCwiSXNDaGFuZ2VkIjpmYWxzZSwiSXNOZXciOmZhbHNlfSx7IiRpZCI6IjE4NyIsIkRhdGUiOiIyMDE0LTExLTE5VDIzOjU5OjU5Ljk5OVoiLCJTdHlsZSI6eyIkaWQiOiIxODgiLCJTaGFwZSI6MiwiQ29ubmVjdG9yTWFyZ2luIjp7IiRyZWYiOiI1NCJ9LCJDb25uZWN0b3JTdHlsZSI6eyIkaWQiOiIxODkiLCJMaW5lQ29sb3IiOnsiJGlkIjoiMTkwIiwiJHR5cGUiOiJOTFJFLkNvbW1vbi5Eb20uU29saWRDb2xvckJydXNoLCBOTFJFLkNvbW1vbiIsIkNvbG9yIjp7IiRpZCI6IjE5MSIsIkEiOjEyNywiUiI6MjU1LCJHIjoxOTIsIkIiOjB9fSwiTGluZVdlaWdodCI6MS4wLCJMaW5lVHlwZSI6MCwiUGFyZW50U3R5bGUiOnsiJHJlZiI6IjU1In19LCJJc0JlbG93VGltZWJhbmQiOmZhbHNlLCJIaWRlRGF0ZSI6ZmFsc2UsIlNoYXBlU2l6ZSI6MSwiU3BhY2luZyI6MS4wLCJQYWRkaW5nIjp7IiRyZWYiOiI1OCJ9LCJTaGFwZVN0eWxlIjp7IiRpZCI6IjE5MiIsIk1hcmdpbiI6eyIkcmVmIjoiNjAifSwiUGFkZGluZyI6eyIkcmVmIjoiNjEifSwiQmFja2dyb3VuZCI6eyIkaWQiOiIxOTMiLCJDb2xvciI6eyIkaWQiOiIxOTQiLCJBIjoyNTUsIlIiOjI1NSwiRyI6MTkyLCJCIjowfX0sIklzVmlzaWJsZSI6dHJ1ZSwiV2lkdGgiOjE4LjAsIkhlaWdodCI6MjAuMCwiQm9yZGVyU3R5bGUiOnsiJGlkIjoiMTk1IiwiTGluZUNvbG9yIjp7IiRyZWYiOiI2MyJ9LCJMaW5lV2VpZ2h0IjowLjAsIkxpbmVUeXBlIjowLCJQYXJlbnRTdHlsZSI6eyIkcmVmIjoiNjIifX0sIlBhcmVudFN0eWxlIjp7IiRyZWYiOiI1OSJ9fSwiVGl0bGVTdHlsZSI6eyIkaWQiOiIxOTYiLCJGb250U2V0dGluZ3MiOnsiJGlkIjoiMTk3IiwiRm9udFNpemUiOjExLCJGb250TmFtZSI6IkNhbGlicmkiLCJJc0JvbGQiOnRydWUsIklzSXRhbGljIjpmYWxzZSwiSXNVbmRlcmxpbmVkIjpmYWxzZSwiUGFyZW50U3R5bGUiOnsiJHJlZiI6IjY2In19LCJBdXRvU2l6ZSI6MiwiRm9yZWdyb3VuZCI6eyIkcmVmIjoiNjcifSwiTWF4V2lkdGgiOjkz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OCIsIkxpbmVDb2xvciI6bnVsbCwiTGluZVdlaWdodCI6MC4wLCJMaW5lVHlwZSI6MCwiUGFyZW50U3R5bGUiOm51bGx9LCJQYXJlbnRTdHlsZSI6eyIkcmVmIjoiNjUifX0sIkRhdGVTdHlsZSI6eyIkaWQiOiIxOTkiLCJGb250U2V0dGluZ3MiOnsiJGlkIjoiMjA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xIiwiTGluZUNvbG9yIjpudWxsLCJMaW5lV2VpZ2h0IjowLjAsIkxpbmVUeXBlIjowLCJQYXJlbnRTdHlsZSI6bnVsbH0sIlBhcmVudFN0eWxlIjp7IiRyZWYiOiI3MiJ9fSwiRGF0ZUZvcm1hdCI6eyIkcmVmIjoiNzkifSwiSXNWaXNpYmxlIjp0cnVlLCJQYXJlbnRTdHlsZSI6eyIkcmVmIjoiNTMifX0sIlBvc2l0aW9uIjp7IiRpZCI6IjIwMiIsIlJhdGlvIjowLjEyMzQ5OTk0OTg5MDg5MDIzLCJJc0N1c3RvbSI6dHJ1ZX0sIklkIjoiMDY3MjUxMmItNzUyYS00MmRlLWFiMWYtZDdmZGFiNDk2OTkxIiwiVGl0bGUiOiJWaXN1YWwgU3R1ZGlvIFx1MDAwYjIwMTMuNCIsIk5vdGUiOm51bGwsIkh5cGVybGluayI6bnVsbCwiSXNDaGFuZ2VkIjpmYWxzZSwiSXNOZXciOmZhbHNlfSx7IiRpZCI6IjIwMyIsIkRhdGUiOiIyMDE1LTA3LTE1VDIzOjU5OjU5Ljk5OVoiLCJTdHlsZSI6eyIkaWQiOiIyMDQiLCJTaGFwZSI6MiwiQ29ubmVjdG9yTWFyZ2luIjp7IiRyZWYiOiI1NCJ9LCJDb25uZWN0b3JTdHlsZSI6eyIkaWQiOiIyMDUiLCJMaW5lQ29sb3IiOnsiJGlkIjoiMjA2IiwiJHR5cGUiOiJOTFJFLkNvbW1vbi5Eb20uU29saWRDb2xvckJydXNoLCBOTFJFLkNvbW1vbiIsIkNvbG9yIjp7IiRpZCI6IjIwNyIsIkEiOjEyNywiUiI6NjgsIkciOjExNCwiQiI6MTk2fX0sIkxpbmVXZWlnaHQiOjEuMCwiTGluZVR5cGUiOjAsIlBhcmVudFN0eWxlIjp7IiRyZWYiOiI1NSJ9fSwiSXNCZWxvd1RpbWViYW5kIjpmYWxzZSwiSGlkZURhdGUiOmZhbHNlLCJTaGFwZVNpemUiOjEsIlNwYWNpbmciOjEuMCwiUGFkZGluZyI6eyIkcmVmIjoiNTgifSwiU2hhcGVTdHlsZSI6eyIkaWQiOiIyMDgiLCJNYXJnaW4iOnsiJHJlZiI6IjYwIn0sIlBhZGRpbmciOnsiJHJlZiI6IjYxIn0sIkJhY2tncm91bmQiOnsiJGlkIjoiMjA5IiwiQ29sb3IiOnsiJGlkIjoiMjEwIiwiQSI6MjU1LCJSIjoxNjksIkciOjIwOSwiQiI6MTQyfX0sIklzVmlzaWJsZSI6dHJ1ZSwiV2lkdGgiOjE4LjAsIkhlaWdodCI6MjAuMCwiQm9yZGVyU3R5bGUiOnsiJGlkIjoiMjExIiwiTGluZUNvbG9yIjp7IiRyZWYiOiI2MyJ9LCJMaW5lV2VpZ2h0IjowLjAsIkxpbmVUeXBlIjowLCJQYXJlbnRTdHlsZSI6eyIkcmVmIjoiNjIifX0sIlBhcmVudFN0eWxlIjp7IiRyZWYiOiI1OSJ9fSwiVGl0bGVTdHlsZSI6eyIkaWQiOiIyMTIiLCJGb250U2V0dGluZ3MiOnsiJGlkIjoiMjEzIiwiRm9udFNpemUiOjExLCJGb250TmFtZSI6IkNhbGlicmkiLCJJc0JvbGQiOnRydWUsIklzSXRhbGljIjpmYWxzZSwiSXNVbmRlcmxpbmVkIjpmYWxzZSwiUGFyZW50U3R5bGUiOnsiJHJlZiI6IjY2In19LCJBdXRvU2l6ZSI6MiwiRm9yZWdyb3VuZCI6eyIkcmVmIjoiNjcifSwiTWF4V2lkdGgiOjEzMi45MDY1Mzk5MTY5OTIxOS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E0IiwiTGluZUNvbG9yIjpudWxsLCJMaW5lV2VpZ2h0IjowLjAsIkxpbmVUeXBlIjowLCJQYXJlbnRTdHlsZSI6bnVsbH0sIlBhcmVudFN0eWxlIjp7IiRyZWYiOiI2NSJ9fSwiRGF0ZVN0eWxlIjp7IiRpZCI6IjIxNSIsIkZvbnRTZXR0aW5ncyI6eyIkaWQiOiIyM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ciLCJMaW5lQ29sb3IiOm51bGwsIkxpbmVXZWlnaHQiOjAuMCwiTGluZVR5cGUiOjAsIlBhcmVudFN0eWxlIjpudWxsfSwiUGFyZW50U3R5bGUiOnsiJHJlZiI6IjcyIn19LCJEYXRlRm9ybWF0Ijp7IiRyZWYiOiI3OSJ9LCJJc1Zpc2libGUiOnRydWUsIlBhcmVudFN0eWxlIjp7IiRyZWYiOiI1MyJ9fSwiUG9zaXRpb24iOnsiJGlkIjoiMjE4IiwiUmF0aW8iOjAuMTM1OTMyMDQ4NjU2MzIyMzMsIklzQ3VzdG9tIjp0cnVlfSwiSWQiOiJmM2M3ZWYwYy03MWMzLTQzNzQtYjI0MS1lZjkzOWIwYmJlYjUiLCJUaXRsZSI6IlZpc3VhbCBTdHVkaW8gIFx1MDAwYjIwMTMuNSIsIk5vdGUiOm51bGwsIkh5cGVybGluayI6bnVsbCwiSXNDaGFuZ2VkIjpmYWxzZSwiSXNOZXciOmZhbHNlfSx7IiRpZCI6IjIxOSIsIkRhdGUiOiIyMDE1LTA3LTIyVDIzOjU5OjU5Ljk5OVoiLCJTdHlsZSI6eyIkaWQiOiIyMjAiLCJTaGFwZSI6MiwiQ29ubmVjdG9yTWFyZ2luIjp7IiRyZWYiOiI1NCJ9LCJDb25uZWN0b3JTdHlsZSI6eyIkaWQiOiIyMjEiLCJMaW5lQ29sb3IiOnsiJGlkIjoiMjIyIiwiJHR5cGUiOiJOTFJFLkNvbW1vbi5Eb20uU29saWRDb2xvckJydXNoLCBOTFJFLkNvbW1vbiIsIkNvbG9yIjp7IiRpZCI6IjIyMyIsIkEiOjEyNywiUiI6MjU1LCJHIjoyNTUsIkIiOjI1NX19LCJMaW5lV2VpZ2h0IjoxLjAsIkxpbmVUeXBlIjowLCJQYXJlbnRTdHlsZSI6eyIkcmVmIjoiNTUifX0sIklzQmVsb3dUaW1lYmFuZCI6dHJ1ZSwiSGlkZURhdGUiOmZhbHNlLCJTaGFwZVNpemUiOjEsIlNwYWNpbmciOjEuMCwiUGFkZGluZyI6eyIkcmVmIjoiNTgifSwiU2hhcGVTdHlsZSI6eyIkaWQiOiIyMjQiLCJNYXJnaW4iOnsiJHJlZiI6IjYwIn0sIlBhZGRpbmciOnsiJHJlZiI6IjYxIn0sIkJhY2tncm91bmQiOnsiJGlkIjoiMjI1IiwiQ29sb3IiOnsiJGlkIjoiMjI2IiwiQSI6MjU1LCJSIjoyNTUsIkciOjI1NSwiQiI6MjU1fX0sIklzVmlzaWJsZSI6dHJ1ZSwiV2lkdGgiOjE4LjAsIkhlaWdodCI6MjAuMCwiQm9yZGVyU3R5bGUiOnsiJGlkIjoiMjI3IiwiTGluZUNvbG9yIjp7IiRyZWYiOiI2MyJ9LCJMaW5lV2VpZ2h0IjowLjAsIkxpbmVUeXBlIjowLCJQYXJlbnRTdHlsZSI6eyIkcmVmIjoiNjIifX0sIlBhcmVudFN0eWxlIjp7IiRyZWYiOiI1OSJ9fSwiVGl0bGVTdHlsZSI6eyIkaWQiOiIyMjgiLCJGb250U2V0dGluZ3MiOnsiJGlkIjoiMjI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zAiLCJMaW5lQ29sb3IiOm51bGwsIkxpbmVXZWlnaHQiOjAuMCwiTGluZVR5cGUiOjAsIlBhcmVudFN0eWxlIjpudWxsfSwiUGFyZW50U3R5bGUiOnsiJHJlZiI6IjY1In19LCJEYXRlU3R5bGUiOnsiJGlkIjoiMjMxIiwiRm9udFNldHRpbmdzIjp7IiRpZCI6IjIz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zMyIsIkxpbmVDb2xvciI6bnVsbCwiTGluZVdlaWdodCI6MC4wLCJMaW5lVHlwZSI6MCwiUGFyZW50U3R5bGUiOm51bGx9LCJQYXJlbnRTdHlsZSI6eyIkcmVmIjoiNzIifX0sIkRhdGVGb3JtYXQiOnsiJHJlZiI6Ijc5In0sIklzVmlzaWJsZSI6dHJ1ZSwiUGFyZW50U3R5bGUiOnsiJHJlZiI6IjUzIn19LCJQb3NpdGlvbiI6eyIkaWQiOiIyMzQiLCJSYXRpbyI6MC4wLCJJc0N1c3RvbSI6ZmFsc2V9LCJJZCI6IjNlZmYxNWE2LTYyNmYtNGU1Mi04NzgzLWMwNjY4MjU1ZGRmYSIsIlRpdGxlIjoiVmlzdWFsIFN0dWRpbyAyMDE1IiwiTm90ZSI6bnVsbCwiSHlwZXJsaW5rIjpudWxsLCJJc0NoYW5nZWQiOmZhbHNlLCJJc05ldyI6ZmFsc2V9XSwiVGFza3MiOltdLCJTZXR0aW5ncyI6eyIkaWQiOiIyMzUiLCJJbXBhT3B0aW9ucyI6eyIkaWQiOiIyMzY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V9"/>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1067</Words>
  <Application>Microsoft Office PowerPoint</Application>
  <PresentationFormat>Widescreen</PresentationFormat>
  <Paragraphs>199</Paragraphs>
  <Slides>24</Slides>
  <Notes>16</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24</vt:i4>
      </vt:variant>
    </vt:vector>
  </HeadingPairs>
  <TitlesOfParts>
    <vt:vector size="38" baseType="lpstr">
      <vt:lpstr>Arial</vt:lpstr>
      <vt:lpstr>Calibri</vt:lpstr>
      <vt:lpstr>Calibri Light</vt:lpstr>
      <vt:lpstr>Roboto</vt:lpstr>
      <vt:lpstr>Segoe UI</vt:lpstr>
      <vt:lpstr>Segoe UI Light</vt:lpstr>
      <vt:lpstr>Segoe UI Semibold</vt:lpstr>
      <vt:lpstr>Deck Title Slide</vt:lpstr>
      <vt:lpstr>Azure Medium</vt:lpstr>
      <vt:lpstr>Custom Design</vt:lpstr>
      <vt:lpstr>Azure Graphite</vt:lpstr>
      <vt:lpstr>Azure Dark</vt:lpstr>
      <vt:lpstr>Azure Basic</vt:lpstr>
      <vt:lpstr>Azure Noir</vt:lpstr>
      <vt:lpstr>PowerPoint Presentation</vt:lpstr>
      <vt:lpstr>Web Camp Introduction to Asp.Net 5 Asp.Net core 1.0 RC1</vt:lpstr>
      <vt:lpstr>The foundation: tools &amp; frameworks</vt:lpstr>
      <vt:lpstr>Visual Studio 2015: The editor for serious web dev</vt:lpstr>
      <vt:lpstr>PowerPoint Presentation</vt:lpstr>
      <vt:lpstr>NuGet: The smart, easy way to manage .NET dependencies</vt:lpstr>
      <vt:lpstr>Visual Studio 2015 and ASP.NET Core:  Support for npm, bower, gulp, grunt, etc.</vt:lpstr>
      <vt:lpstr>ASP.NET 4.6 and ASP.NET Core 1.0</vt:lpstr>
      <vt:lpstr>What about ASP.NET 5?</vt:lpstr>
      <vt:lpstr>ASP.NET Core 1.0 Roadmap</vt:lpstr>
      <vt:lpstr>ASP.NET 4.6 and ASP.NET MVC 5   Recent Updates</vt:lpstr>
      <vt:lpstr>One ASP.NET</vt:lpstr>
      <vt:lpstr>One ASP.NET</vt:lpstr>
      <vt:lpstr>ASP.NET Core 1.0: New, but still one project type</vt:lpstr>
      <vt:lpstr>Visual Studio 2015</vt:lpstr>
      <vt:lpstr>PowerPoint Presentation</vt:lpstr>
      <vt:lpstr>ASP.NET Core 1.0</vt:lpstr>
      <vt:lpstr>Deploying ASP.NET Apps to the Cloud with Azure</vt:lpstr>
      <vt:lpstr>ASP.NET Core 1.0 – Key Values</vt:lpstr>
      <vt:lpstr>TagHelpers</vt:lpstr>
      <vt:lpstr>ASP.NET Identity</vt:lpstr>
      <vt:lpstr>Demo</vt:lpstr>
      <vt:lpstr>Ressources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2014-06-19T07:13:47Z</dcterms:created>
  <dcterms:modified xsi:type="dcterms:W3CDTF">2016-03-19T01:26:08Z</dcterms:modified>
</cp:coreProperties>
</file>