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9" r:id="rId4"/>
    <p:sldId id="259" r:id="rId5"/>
    <p:sldId id="275" r:id="rId6"/>
    <p:sldId id="276" r:id="rId7"/>
    <p:sldId id="271" r:id="rId8"/>
    <p:sldId id="272" r:id="rId9"/>
    <p:sldId id="273" r:id="rId10"/>
    <p:sldId id="279" r:id="rId11"/>
    <p:sldId id="278" r:id="rId12"/>
    <p:sldId id="283" r:id="rId13"/>
    <p:sldId id="281" r:id="rId14"/>
    <p:sldId id="282" r:id="rId15"/>
    <p:sldId id="284" r:id="rId16"/>
    <p:sldId id="262" r:id="rId17"/>
    <p:sldId id="268" r:id="rId18"/>
  </p:sldIdLst>
  <p:sldSz cx="9144000" cy="5143500" type="screen16x9"/>
  <p:notesSz cx="6858000" cy="9144000"/>
  <p:custDataLst>
    <p:tags r:id="rId2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0C24D-13BB-4234-82E6-BEA54B53476B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01B57-6247-40B6-81ED-1D483812A9C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039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055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361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488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4372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7385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TechEd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A7C54-7D98-4F5E-AB6D-B4A5E36C3D9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TechEd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A7C54-7D98-4F5E-AB6D-B4A5E36C3D9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TechEd 2002</a:t>
            </a:r>
          </a:p>
        </p:txBody>
      </p:sp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7CE8-2001-43C9-96A5-8B78EDE31B56}" type="slidenum">
              <a:rPr lang="en-US" smtClean="0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TechEd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A7C54-7D98-4F5E-AB6D-B4A5E36C3D9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TechEd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A7C54-7D98-4F5E-AB6D-B4A5E36C3D9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221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014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699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187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23478"/>
            <a:ext cx="7772400" cy="1102519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8" b="38749"/>
          <a:stretch/>
        </p:blipFill>
        <p:spPr>
          <a:xfrm>
            <a:off x="1115616" y="1203598"/>
            <a:ext cx="7193706" cy="122176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3" y="4238242"/>
            <a:ext cx="1691643" cy="9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995"/>
            <a:ext cx="9144000" cy="11250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9070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32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995"/>
            <a:ext cx="9144000" cy="11250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9070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2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45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275606"/>
            <a:ext cx="4038600" cy="3168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0" y="1275606"/>
            <a:ext cx="4038600" cy="3168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07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995"/>
            <a:ext cx="9144000" cy="11250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275606"/>
            <a:ext cx="4038600" cy="3168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0" y="1275606"/>
            <a:ext cx="4038600" cy="3168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9070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9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9070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2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63688" y="-995"/>
            <a:ext cx="7380312" cy="112509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4000">
                <a:schemeClr val="accent1">
                  <a:tint val="44500"/>
                  <a:satMod val="160000"/>
                  <a:alpha val="4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2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43975"/>
            <a:ext cx="1691643" cy="9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7" r:id="rId6"/>
    <p:sldLayoutId id="2147483654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powerbi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ka.ms/PUGSurvey" TargetMode="External"/><Relationship Id="rId5" Type="http://schemas.openxmlformats.org/officeDocument/2006/relationships/hyperlink" Target="http://www.lecfomasque.com/Montreal-Modern-Excel-and-Power-BI/" TargetMode="External"/><Relationship Id="rId4" Type="http://schemas.openxmlformats.org/officeDocument/2006/relationships/hyperlink" Target="http://community.powerbi.com/t5/Montreal-Modern-Excel-and-Power/gp-p/MontrealMEPU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pPr algn="ctr"/>
            <a:r>
              <a:rPr lang="fr-CA" sz="8000" dirty="0"/>
              <a:t>Bienvenue!</a:t>
            </a:r>
          </a:p>
        </p:txBody>
      </p:sp>
    </p:spTree>
    <p:extLst>
      <p:ext uri="{BB962C8B-B14F-4D97-AF65-F5344CB8AC3E}">
        <p14:creationId xmlns:p14="http://schemas.microsoft.com/office/powerpoint/2010/main" val="30969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75607"/>
            <a:ext cx="8229600" cy="3319016"/>
          </a:xfrm>
        </p:spPr>
        <p:txBody>
          <a:bodyPr/>
          <a:lstStyle/>
          <a:p>
            <a:r>
              <a:rPr lang="en-CA" dirty="0"/>
              <a:t>Slides</a:t>
            </a:r>
          </a:p>
          <a:p>
            <a:pPr lvl="1"/>
            <a:r>
              <a:rPr lang="en-CA" dirty="0"/>
              <a:t>www.slideshare.com/MSDEVMTL</a:t>
            </a:r>
            <a:br>
              <a:rPr lang="en-CA" dirty="0"/>
            </a:br>
            <a:endParaRPr lang="en-CA" dirty="0"/>
          </a:p>
          <a:p>
            <a:r>
              <a:rPr lang="en-CA" dirty="0"/>
              <a:t>Code</a:t>
            </a:r>
          </a:p>
          <a:p>
            <a:pPr lvl="1"/>
            <a:r>
              <a:rPr lang="en-CA" dirty="0"/>
              <a:t>github.com/MSDEVMTL</a:t>
            </a:r>
            <a:endParaRPr lang="en-US" dirty="0"/>
          </a:p>
        </p:txBody>
      </p:sp>
      <p:pic>
        <p:nvPicPr>
          <p:cNvPr id="1026" name="Picture 2" descr="http://www.slideshare.net/images/logo/press-logos/slideshare_550x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6502">
            <a:off x="4395316" y="133927"/>
            <a:ext cx="4256260" cy="11607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Slides et code</a:t>
            </a:r>
            <a:endParaRPr lang="en-US" dirty="0"/>
          </a:p>
        </p:txBody>
      </p:sp>
      <p:pic>
        <p:nvPicPr>
          <p:cNvPr id="2" name="Picture 2" descr="http://doc.rultor.com/images/githu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87774"/>
            <a:ext cx="36766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07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Idées</a:t>
            </a:r>
            <a:r>
              <a:rPr lang="en-CA" dirty="0"/>
              <a:t> de </a:t>
            </a:r>
            <a:r>
              <a:rPr lang="en-CA" dirty="0" err="1"/>
              <a:t>sujets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1"/>
            <a:ext cx="8784976" cy="3394472"/>
          </a:xfrm>
        </p:spPr>
        <p:txBody>
          <a:bodyPr>
            <a:normAutofit fontScale="85000" lnSpcReduction="10000"/>
          </a:bodyPr>
          <a:lstStyle/>
          <a:p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pouvez</a:t>
            </a:r>
            <a:r>
              <a:rPr lang="en-CA" dirty="0"/>
              <a:t> </a:t>
            </a:r>
            <a:r>
              <a:rPr lang="en-CA" dirty="0" err="1"/>
              <a:t>soumettre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et voter sur des </a:t>
            </a:r>
            <a:r>
              <a:rPr lang="en-CA" dirty="0" err="1"/>
              <a:t>idées</a:t>
            </a:r>
            <a:r>
              <a:rPr lang="en-CA" dirty="0"/>
              <a:t> de</a:t>
            </a:r>
            <a:br>
              <a:rPr lang="en-CA" dirty="0"/>
            </a:br>
            <a:r>
              <a:rPr lang="en-CA" dirty="0" err="1"/>
              <a:t>sujets</a:t>
            </a:r>
            <a:endParaRPr lang="en-CA" dirty="0"/>
          </a:p>
          <a:p>
            <a:r>
              <a:rPr lang="fr-FR" dirty="0"/>
              <a:t>Notez qu’en ajoutant une idée, vous ne vous engagez pas à présenter</a:t>
            </a:r>
          </a:p>
          <a:p>
            <a:r>
              <a:rPr lang="fr-FR" dirty="0"/>
              <a:t>Si vous êtes en mesure de présenter un des sujets, vous pouvez l’indiquer en ajoutant un commentaire</a:t>
            </a:r>
          </a:p>
          <a:p>
            <a:r>
              <a:rPr lang="en-US" dirty="0"/>
              <a:t>http://idee.msdevmtl.com</a:t>
            </a:r>
          </a:p>
        </p:txBody>
      </p:sp>
      <p:pic>
        <p:nvPicPr>
          <p:cNvPr id="1028" name="Picture 4" descr="http://blog.guybarrette.com/image.axd?picture=2015%2f6%2f2015-06-09_16-29-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5" y="127807"/>
            <a:ext cx="4434398" cy="215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S’abonner</a:t>
            </a:r>
            <a:r>
              <a:rPr lang="en-US" dirty="0"/>
              <a:t> au </a:t>
            </a:r>
            <a:r>
              <a:rPr lang="en-US" dirty="0" err="1"/>
              <a:t>groupe</a:t>
            </a:r>
            <a:r>
              <a:rPr lang="en-US" dirty="0"/>
              <a:t> Excel et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1"/>
            <a:ext cx="8784976" cy="3394472"/>
          </a:xfrm>
        </p:spPr>
        <p:txBody>
          <a:bodyPr>
            <a:normAutofit fontScale="40000" lnSpcReduction="20000"/>
          </a:bodyPr>
          <a:lstStyle/>
          <a:p>
            <a:pPr lvl="0" fontAlgn="base"/>
            <a:r>
              <a:rPr lang="fr-CA" dirty="0"/>
              <a:t>Rendez-vous sur le site de la </a:t>
            </a:r>
            <a:r>
              <a:rPr lang="fr-CA" u="sng" dirty="0">
                <a:hlinkClick r:id="rId3"/>
              </a:rPr>
              <a:t>communauté d’usagers Power BI</a:t>
            </a:r>
            <a:endParaRPr lang="en-CA" dirty="0"/>
          </a:p>
          <a:p>
            <a:pPr lvl="0" fontAlgn="base"/>
            <a:r>
              <a:rPr lang="fr-CA" dirty="0"/>
              <a:t>Créez-vous un compte (repérez la mention </a:t>
            </a:r>
            <a:r>
              <a:rPr lang="fr-CA" dirty="0" err="1"/>
              <a:t>Register</a:t>
            </a:r>
            <a:r>
              <a:rPr lang="fr-CA" dirty="0"/>
              <a:t>)</a:t>
            </a:r>
            <a:endParaRPr lang="en-CA" dirty="0"/>
          </a:p>
          <a:p>
            <a:pPr lvl="0" fontAlgn="base"/>
            <a:r>
              <a:rPr lang="en-CA" dirty="0" err="1"/>
              <a:t>Confirmez</a:t>
            </a:r>
            <a:r>
              <a:rPr lang="en-CA" dirty="0"/>
              <a:t> </a:t>
            </a:r>
            <a:r>
              <a:rPr lang="en-CA" dirty="0" err="1"/>
              <a:t>votre</a:t>
            </a:r>
            <a:r>
              <a:rPr lang="en-CA" dirty="0"/>
              <a:t> inscription par courriel</a:t>
            </a:r>
          </a:p>
          <a:p>
            <a:pPr lvl="0" fontAlgn="base"/>
            <a:r>
              <a:rPr lang="fr-CA" dirty="0"/>
              <a:t>Rendez-vous sur la page du groupe </a:t>
            </a:r>
            <a:r>
              <a:rPr lang="fr-CA" u="sng" dirty="0" err="1">
                <a:hlinkClick r:id="rId4"/>
              </a:rPr>
              <a:t>Montreal</a:t>
            </a:r>
            <a:r>
              <a:rPr lang="fr-CA" u="sng" dirty="0">
                <a:hlinkClick r:id="rId4"/>
              </a:rPr>
              <a:t> Modern Excel and Power BI</a:t>
            </a:r>
            <a:endParaRPr lang="en-CA" dirty="0"/>
          </a:p>
          <a:p>
            <a:pPr lvl="0" fontAlgn="base"/>
            <a:r>
              <a:rPr lang="fr-CA" dirty="0"/>
              <a:t>Réclamez votre PUG Badge </a:t>
            </a:r>
            <a:r>
              <a:rPr lang="fr-CA" b="1" dirty="0"/>
              <a:t>***IMPORTANT!!!***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Voici la procédure pour s’inscrire à la liste d’envoi :</a:t>
            </a:r>
            <a:endParaRPr lang="en-CA" b="1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pPr lvl="0"/>
            <a:r>
              <a:rPr lang="fr-CA" dirty="0"/>
              <a:t>Remplir le formulaire à l’adresse suivante : </a:t>
            </a:r>
            <a:r>
              <a:rPr lang="fr-CA" u="sng" dirty="0">
                <a:hlinkClick r:id="rId5"/>
              </a:rPr>
              <a:t>http://www.lecfomasque.com/Montreal-Modern-Excel-and-Power-BI/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Voici la procédure pour l’évaluation des événements :</a:t>
            </a:r>
            <a:endParaRPr lang="en-CA" b="1" dirty="0"/>
          </a:p>
          <a:p>
            <a:r>
              <a:rPr lang="fr-CA" dirty="0"/>
              <a:t> </a:t>
            </a:r>
            <a:endParaRPr lang="en-CA" dirty="0"/>
          </a:p>
          <a:p>
            <a:pPr lvl="0"/>
            <a:r>
              <a:rPr lang="fr-CA" dirty="0"/>
              <a:t>Lien sondage: </a:t>
            </a:r>
            <a:r>
              <a:rPr lang="fr-CA" u="sng" dirty="0">
                <a:hlinkClick r:id="rId6"/>
              </a:rPr>
              <a:t>http://aka.ms/PUGSurvey</a:t>
            </a:r>
            <a:endParaRPr lang="en-CA" dirty="0"/>
          </a:p>
          <a:p>
            <a:pPr lvl="0"/>
            <a:r>
              <a:rPr lang="fr-CA" dirty="0"/>
              <a:t>#PUG : 187</a:t>
            </a:r>
            <a:endParaRPr lang="en-CA" dirty="0"/>
          </a:p>
          <a:p>
            <a:pPr lvl="0"/>
            <a:r>
              <a:rPr lang="fr-CA" dirty="0"/>
              <a:t>Il faut avoir un ID, donc avoir un profil sur le site de la communauté Power BI pour pouvoir répondre au sondage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77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24 HOP Virtuel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Se tiendra en début Juin</a:t>
            </a:r>
          </a:p>
          <a:p>
            <a:r>
              <a:rPr lang="fr-CA" dirty="0"/>
              <a:t>20+ sessions provenant de présentateurs(</a:t>
            </a:r>
            <a:r>
              <a:rPr lang="fr-CA" dirty="0" err="1"/>
              <a:t>trices</a:t>
            </a:r>
            <a:r>
              <a:rPr lang="fr-CA" dirty="0"/>
              <a:t>) au travers la communauté francophone</a:t>
            </a:r>
          </a:p>
          <a:p>
            <a:r>
              <a:rPr lang="fr-CA" dirty="0"/>
              <a:t>Les sessions seront disponibles en lignes suite à l’événement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84" y="315033"/>
            <a:ext cx="629983" cy="6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06090"/>
            <a:ext cx="5616624" cy="3993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83768" y="3939902"/>
            <a:ext cx="1512168" cy="6480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03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Let’s</a:t>
            </a:r>
            <a:r>
              <a:rPr lang="fr-CA" dirty="0" smtClean="0"/>
              <a:t> Dev This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1"/>
            <a:ext cx="8712968" cy="3394472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Conférence Microsoft</a:t>
            </a:r>
          </a:p>
          <a:p>
            <a:r>
              <a:rPr lang="fr-CA" dirty="0" smtClean="0"/>
              <a:t>Plusieurs « </a:t>
            </a:r>
            <a:r>
              <a:rPr lang="fr-CA" dirty="0" err="1" smtClean="0"/>
              <a:t>track</a:t>
            </a:r>
            <a:r>
              <a:rPr lang="fr-CA" dirty="0" smtClean="0"/>
              <a:t> »</a:t>
            </a:r>
          </a:p>
          <a:p>
            <a:pPr lvl="1"/>
            <a:r>
              <a:rPr lang="fr-CA" dirty="0" smtClean="0"/>
              <a:t>Web</a:t>
            </a:r>
          </a:p>
          <a:p>
            <a:pPr lvl="1"/>
            <a:r>
              <a:rPr lang="fr-CA" dirty="0" smtClean="0"/>
              <a:t>Azure</a:t>
            </a:r>
          </a:p>
          <a:p>
            <a:pPr lvl="1"/>
            <a:r>
              <a:rPr lang="fr-CA" dirty="0" smtClean="0"/>
              <a:t>Windows 10</a:t>
            </a:r>
          </a:p>
          <a:p>
            <a:r>
              <a:rPr lang="fr-CA" dirty="0"/>
              <a:t>https://msdn.microsoft.com/en-ca/LetsDevThisMontreal.aspx</a:t>
            </a:r>
            <a:endParaRPr lang="fr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4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/>
              <a:t>Prochaines assemblées</a:t>
            </a:r>
            <a:endParaRPr lang="en-CA" dirty="0"/>
          </a:p>
        </p:txBody>
      </p:sp>
      <p:graphicFrame>
        <p:nvGraphicFramePr>
          <p:cNvPr id="5" name="Espace réservé du contenu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729939"/>
              </p:ext>
            </p:extLst>
          </p:nvPr>
        </p:nvGraphicFramePr>
        <p:xfrm>
          <a:off x="192534" y="2355726"/>
          <a:ext cx="8856984" cy="220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5889">
                  <a:extLst>
                    <a:ext uri="{9D8B030D-6E8A-4147-A177-3AD203B41FA5}">
                      <a16:colId xmlns:a16="http://schemas.microsoft.com/office/drawing/2014/main" xmlns="" val="3204922355"/>
                    </a:ext>
                  </a:extLst>
                </a:gridCol>
                <a:gridCol w="5083134">
                  <a:extLst>
                    <a:ext uri="{9D8B030D-6E8A-4147-A177-3AD203B41FA5}">
                      <a16:colId xmlns:a16="http://schemas.microsoft.com/office/drawing/2014/main" xmlns="" val="1119207377"/>
                    </a:ext>
                  </a:extLst>
                </a:gridCol>
                <a:gridCol w="2647961">
                  <a:extLst>
                    <a:ext uri="{9D8B030D-6E8A-4147-A177-3AD203B41FA5}">
                      <a16:colId xmlns:a16="http://schemas.microsoft.com/office/drawing/2014/main" xmlns="" val="220394137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CA" dirty="0"/>
                        <a:t>Avril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040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200" dirty="0"/>
                        <a:t>Lundi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r>
                        <a:rPr lang="fr-FR" sz="1200" dirty="0"/>
                        <a:t> Groupe Data Platform: Le DBA moderne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Jean-René Roy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200" dirty="0" smtClean="0"/>
                        <a:t>Samedi 16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Global Azure Bootcamp Montréal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Guy Barrette,</a:t>
                      </a:r>
                      <a:r>
                        <a:rPr lang="fr-CA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Stéphane Lapointe, Alexandre </a:t>
                      </a:r>
                      <a:r>
                        <a:rPr lang="fr-CA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Brisebois</a:t>
                      </a:r>
                      <a:r>
                        <a:rPr lang="fr-CA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</a:t>
                      </a:r>
                      <a:endParaRPr lang="fr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200" dirty="0" smtClean="0"/>
                        <a:t>Mardi</a:t>
                      </a:r>
                      <a:r>
                        <a:rPr lang="fr-CA" sz="1200" baseline="0" dirty="0" smtClean="0"/>
                        <a:t> 19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Groupe</a:t>
                      </a:r>
                      <a:r>
                        <a:rPr lang="en-US" sz="1200" baseline="0" dirty="0" smtClean="0"/>
                        <a:t> ALM:</a:t>
                      </a:r>
                    </a:p>
                    <a:p>
                      <a:r>
                        <a:rPr lang="en-US" sz="1200" baseline="0" dirty="0" smtClean="0"/>
                        <a:t>- </a:t>
                      </a:r>
                      <a:r>
                        <a:rPr lang="en-US" sz="1200" dirty="0" smtClean="0"/>
                        <a:t>Release Manager 2015</a:t>
                      </a:r>
                    </a:p>
                    <a:p>
                      <a:r>
                        <a:rPr lang="en-US" sz="1200" dirty="0" smtClean="0"/>
                        <a:t>- Application Insights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-Étienne Tremblay</a:t>
                      </a:r>
                    </a:p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-Vincent Grondin</a:t>
                      </a:r>
                      <a:endParaRPr lang="fr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200" dirty="0" smtClean="0"/>
                        <a:t>Lundi 25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Groupe</a:t>
                      </a:r>
                      <a:r>
                        <a:rPr lang="en-US" sz="1200" dirty="0" smtClean="0"/>
                        <a:t> Architecture: Lean UX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Everett McKay</a:t>
                      </a:r>
                      <a:endParaRPr lang="fr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Espace réservé du contenu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3569912"/>
              </p:ext>
            </p:extLst>
          </p:nvPr>
        </p:nvGraphicFramePr>
        <p:xfrm>
          <a:off x="192534" y="1419622"/>
          <a:ext cx="8856984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5889">
                  <a:extLst>
                    <a:ext uri="{9D8B030D-6E8A-4147-A177-3AD203B41FA5}">
                      <a16:colId xmlns:a16="http://schemas.microsoft.com/office/drawing/2014/main" xmlns="" val="3204922355"/>
                    </a:ext>
                  </a:extLst>
                </a:gridCol>
                <a:gridCol w="5083134">
                  <a:extLst>
                    <a:ext uri="{9D8B030D-6E8A-4147-A177-3AD203B41FA5}">
                      <a16:colId xmlns:a16="http://schemas.microsoft.com/office/drawing/2014/main" xmlns="" val="1119207377"/>
                    </a:ext>
                  </a:extLst>
                </a:gridCol>
                <a:gridCol w="2647961">
                  <a:extLst>
                    <a:ext uri="{9D8B030D-6E8A-4147-A177-3AD203B41FA5}">
                      <a16:colId xmlns:a16="http://schemas.microsoft.com/office/drawing/2014/main" xmlns="" val="220394137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CA" dirty="0"/>
                        <a:t>Mars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040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200" dirty="0"/>
                        <a:t>Lundi</a:t>
                      </a:r>
                      <a:r>
                        <a:rPr lang="fr-CA" sz="1200" baseline="0" dirty="0"/>
                        <a:t> </a:t>
                      </a:r>
                      <a:r>
                        <a:rPr lang="fr-CA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.NET/ASP.NET - Building Angular 2.0 Applications with </a:t>
                      </a:r>
                      <a:r>
                        <a:rPr lang="en-CA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200" dirty="0"/>
                        <a:t>Bill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 programme </a:t>
            </a:r>
            <a:r>
              <a:rPr lang="fr-CA" dirty="0" smtClean="0"/>
              <a:t>aujourd’hui…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1"/>
            <a:ext cx="7488832" cy="3394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t">
              <a:buNone/>
            </a:pPr>
            <a:r>
              <a:rPr lang="fr-CA" b="1" dirty="0" smtClean="0"/>
              <a:t>Des présentations (pas trop)</a:t>
            </a:r>
          </a:p>
          <a:p>
            <a:pPr marL="0" indent="0" fontAlgn="t">
              <a:buNone/>
            </a:pPr>
            <a:r>
              <a:rPr lang="fr-CA" b="1" dirty="0" smtClean="0"/>
              <a:t>Des </a:t>
            </a:r>
            <a:r>
              <a:rPr lang="fr-CA" b="1" dirty="0" err="1" smtClean="0"/>
              <a:t>labs</a:t>
            </a:r>
            <a:r>
              <a:rPr lang="fr-CA" b="1" dirty="0" smtClean="0"/>
              <a:t> et </a:t>
            </a:r>
            <a:r>
              <a:rPr lang="fr-CA" b="1" smtClean="0"/>
              <a:t>du codes (en masse)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10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/>
              <a:t>Commanditaires</a:t>
            </a:r>
          </a:p>
        </p:txBody>
      </p:sp>
      <p:sp>
        <p:nvSpPr>
          <p:cNvPr id="7" name="AutoShape 8" descr="data:image/jpeg;base64,/9j/4AAQSkZJRgABAQAAAQABAAD/2wCEAAkGBhMSERUUExQWEhUWFRcZGRYXGRwcIBwcHyEYIB8gGBgaHSYfHRwkHRUdHzAiJCkpLCwsGB8xNTAqNSYrLCkBCQoKDgwOGg8PGjEkHx8sKik0NTUsNTQ1Ly01LCwsKjQsNTUyNCw1NTUqMCwuLDU0LDQsLCwsKTQsLCk0LCwsLP/AABEIAFcBkAMBIgACEQEDEQH/xAAcAAABBAMBAAAAAAAAAAAAAAAABQYHCAIDBAH/xABSEAACAQMCAwQECwMIBQoHAAABAgMABBEFEgYhMQcTQVEiYXGBCBQyNXJzkaGxssEzNHQVI0JSYoKS0RZEg7PSFyUmU2NkhJPE8BhUo7TC4eL/xAAaAQEAAgMBAAAAAAAAAAAAAAAAAwQBAgUG/8QALREAAgICAAQEBQUBAQAAAAAAAAECAwQRBRIhMRNBUfAicYGxwWGRodHhMzL/2gAMAwEAAhEDEQA/AJxorhu9ct4m2yTxRtjO15FU49hOa32d9HKu6J0kXONyMGGfLKkjNAb6KQ9T44sLdik13BG4OCpcZHtUZI99dmla/bXIJt54psde7dWx7QDke+gFCtdy5CMR1Ck/dWytN5+zf6LfgaAq3/y1av8A/Nf/AE4/+GrUiqPVeEUB7RXBc69bRsUknhRh1VpEBHtBOa6bW7SVQ8brIp6MpDD7RyoDdRRSfPxDaoxV7iFWU4KtIgIPrBORQChRWq2uUkUOjK6noykEH2EcjWm91aGEgSyxxE9A7qufZuIzQHXRXLZapDNnupY5duM7HVsZzjO0nGcH7DXLqvFNpanFxcQwsf6LuoPt2k5x66AVKKxjkDAEHIIBBHiDXPf6rDAN00scQ85HVR9rEUB1UUhDjvTj/r1r/wCdH/xUsW9ykihkZXU9GUgg+wjlQG2mJ2y8S3Fjp4ltn7uQzIu7APIhsjDAjwFPuow+EL81L/Ex/g9ANrsg7SdQvdRENxP3kfdSNt2KOYxjmADU6VWTsA+dx9RL+lWboAorTd3kcSF5HWNB1Z2Cge0kgCkVO0DTS20Xttn61B95OKAcFFa4LhXUMjB1PRlIIPsI5GtlAV34x7ZtTt7+5hjkjCRzOqgxKeQPLJPWpb7LeIpr7TYri4IaRmkBIAUcmIHIeoUj632faFJcSvcNGJnctIDc7TuPM5XeMdelO/hbSLa2tkitMdwNxXD7xzJJw2TnnnxoBWoorl1HVYYF3zSxwr/WkYKPtYjnQHVRTdtu0TTZG2re25OcYMij7CcA0vSXCqhdmUIBksSAMeeTyx66A2UUnRcR2rMFW5gZiQABKhJJ6AANzNKNAVq4r7XdUhvrqKO42pHcSoo2IcKrEAZK+QqeuCtQkn0+1llO6SSFGZsAZJHM4HKqqcdfOV7/ABU/52q0HZ/MqaTZsxCqLaMkk4AGPEnkKAc1FNxu0bTA+z47b5+sXH+L5P30vW10kih42V1YZDKQQfYRyNAbab/FfHdppvd/GnKd7v2YRmzt25+SDj5YpfZgBk8gPE1Avwi9Uhm+I91LHLt+MZ2OrYz3GM7ScZwfsoCWeFOPbPUTILWRnMYUtlGXG7OPlAZ+SacVV/8Ag66nFC953sscWVhxvdVzgy5xuIz1qcrXXbeVgkc8UjHoqyIx5eoHNAd1FFFAFFFFAFFFFAVk7fvndvqIv1pE03j25i08WFruj7yVmd0zvbdtARMcwOXPHM5A9q32/wDzufqIv1p1/B44PjZZL+RQzh+7iyPk4ALsPWdwXPhhvOgGDb9jmrPH3gtWAxkKzIrH+6WyPYcU23S5sbjmJLaeM+tGU/jg/YRV0qjbt04TjuNPe42gTWwDB/EpnDKT4jnuHkR6zQGXY/2mnUomhnIF1EASRy7xOm4DwYHkwHLmD44Eg3n7N/ot+Bqp3ZZqpt9WtGBwGlEZ9Yk9H8WB91WxvP2b/Rb8DQFI6vCKo9V4RQFVu2r55uf9n+RKmrsK+ZoPpzfnaoV7avnm5/2f5Eqauwr5mg+nN+dqAkCqjdqPzve/Xt+lW5qo3aj873v17fpQFh+x75mtPoP+d6jT4Sn7xafVSfmFSX2PfM1p9B/zvUafCU/eLT6qT8woBmcEcetptpeiE4uJzbrGcZ2he/3t5ZG5QPW2fCmuEmuJCcSTyMcscM7EnxPUk04OzTgz+U75YWJWJQZJSOuwYGB6ySB6s58KtXpGiwWsYit41iQf0VGPeT1J9Z50Am39nM+mNHCzRTG2ARhyIcIMDn0yRj31Vuw4X1HUGMkcM9ySechDEEjzkfln31cF3ABJIAAySfAes0wdY7b9Lt2KCVpyvL+ZXcvuYkKfcSKAgq67JdWjUs1nIQOu0q59yqxJ9wpM4Z4tutOm3wOyEH04zna2PB08fLzHgRU6wfCJ05jho7lB5lFP4OTUS9rWrWd1fC4sm3LLEpk9EriQFgcgjqVCn30BZXhLiRL+0iuYxgSLzXrtYcmX3EGmR8IX5qX+Jj/B60/B0nJ02VSeS3TAe9Iz+JNbvhC/NS/xMf4PQEZ9gHzuPqJf0qyGraklvBLM/wAiKNnbHkoJ5evliq39gHzuPqJf0qwHGuktdafcwJ8uSF1UebYyB7yMe+gKucQcSXmsXY3bpGd9sUC5KrnoqDp7W8cZNLs3YRqypu7qNjjOxZV3ffgZ99NDRNXmsbpJ0G2WF87XB6jIKsOR8SD0Psqe+HfhCWUwC3KPav4n5ae4r6Q96/bQEUcGWWq22ox2sJmtJncblYHbtHymZD6LqACc+OORq1Yrj0+9guUSeJkmUg7JFwevXB8OmCPVzrtoCpfa188Xn1o/KlWC7Hvma0+g/wCd6afFHYQ19fT3LXYiWVwwURFjjAHMl1Hh66kfhLh4WNnFaq5kESkbiMZySeg6daAR+0zj1dLte8ADzSErEh6E+LN47VyM+0DlnNVg1DU7vULjdI0lzM5wo5sfYijoPUBVmOOeBtPv5Ua7mZGjTaFEqqACSc7SCcnPX1Ct3BfZ5p1k7T2i72I294z78eYU+GfHHlWvMm9bNnCSW2uhBEPYhqzJv+Lgcs7TIgb7M1zRcSahpkc9hcK6xyxOhhlz6O4EB4j0xny9E8/HnVsKbfHPBdrqMAS6JQIdyyqVDJ54ZgRtPiCPAeQrY17lXeBfnKy/ioPzrVxqiDR+xGyiuoZob5mMUqOEPdtu2kHGVI648ql+sJp9jLi490U546+cr3+Kn/O1K0mr6hq0cFlbxyPFbxIoij6EqMb5DyGSemeQ6Dn1dXGHYfqMt3cTxCKRZZpJFAfBwzEgEMAM8/OpY7LuEv5P0+OJ0CTNl5uhJck9SOuFwBWTBWnXuA7+yQPc2zxITjfyZc+tlJA99KXZr2gS6bdKdxNu7ATR+GDyLAeDr1yOuMVanUdPjnieKVQ8cilWU+IPI1S3ULQxSyRnqjsv+EkfpQF0NTUvBIF9ItG4GPHKnGPbVPdd4VurLZ8ZgeDfu27wOe3bnGD4bh9tW24QlLWFox5k20BJ9ZRKiX4TP+of+J/9PQERaFwvdXhcW0LzFMbtoHLOcZyfHB+ypJ7IeA7+11WGWe1kijVZQXYDAyjAePmcV3fBo/aXv0YPxlqd6AKKCaa+r8dxxkrEO9YeOcKPf4+77aituhUtzeiamiy58ta2Oiio2m46uieRRfUFz+Oa32naBOp9NUkH+E/aOX3VTXEad66/sdB8IyEt9P3JCopK0XiSG55Kdr+KN193mPZSrV6E4zXNF7RzLK5Vy5ZrTKydv/zufqIv1qQvg66yj2Mtvkd5FMWx/ZcDB/xKw+zzqPe3/wCdz9RF+tNXQNQvNPMd9BlFLMgfGVYjBZHHjyIOD6iOnLc0Li0zO2DVlg0i53HBkXulHmz8uX93J91R/bfCWPd/zlkDJjqsuFJ88FCR7Mn21G3HHaDc6pIGmIVEzsiTO1c+PPmWPiT7sDlQGns9szLqlmo6/GIm9ysGP3LVvLz9m/0W/A1CnYF2furfyhOpUFSsCkczn5Unsx6I88k+WZrvP2b/AEW/A0BSOrwiqPVeEUBVbtq+ebn/AGf5EqZ+wacNo8YByUklU+o7ifwYH31HXwheF3jvEvAMxTKqMfKRRjB9qgEeeG8qZ/AnaPc6W7GLbJG+N8T5wSPEEc1bHLP2g8qAtxVQe0i5WTVbxkOVNw4z7Dg/eDT14g+ELdzxGO3gS2ZhtMgYuwz/AFPRUKfXgkeHPnUXahYyQyNHKpSRT6SnqDyOD6+fSgLUdj3zNafQf871GnwlP3i0+qk/MKkvse+ZrT6D/neo0+Ep+8Wn1Un5hQHR8GeEbr5scwLcA+omYn8o+yp1qDvgzf6//wCG/wDUVONAQt8IniuSNYbKNiolUyS4/pKDhV9mQxI9Qpkdk/ZcNUaSSZ2jgiIU7MbnYjOATkAAYJOD1GPMO/4R3DbkwXiglFUwyH+rzLIT6iWYZ88edM/sp7Uv5KMkcsbSwSkMduNyMBjIB5EEYBHqGPIgS8ewfSduO6kz/W718/jj7qhjta4Gg0u6jigd3WSLfiQglfSYdQBkej5eFSrqHwibBUJiinlfwUhUGfWxJwPYDUHcY8RXF/cG6uBt7wegMEKEBIATPUAgjPnmgJu+Dh83T/xR/wB3FXT8IX5qX+Jj/B65vg4fN0/8Uf8AdxUp9uemS3GnxxQo0sjXMYVVGSeT/YPWeQoCKewD53H1Ev6VZuoo7JuyCTT5RdXMg74oyiJOYUNjO5/E+och5mpM1PVI7dN8hwM4GOZJ8gKxKSits2jFyfLFbbGvxZ2TWGoP3kqNHKSC0kRClvpAgqfbjPrrdpfZ1plgm9LZCVGS7qZW9vpZx7hWEHaIhch4mVPAg5PvH+RpSbja1253k/2dpz+FVll0yXSSLcsHIg1zQf0OG57QoVIEcbOPM4UY9Q5n8KdUcgYBhzBAIPqNQ/dyd7KzIuN7kqo9Z5Dl7aluwgKRIh6qiqfcAP0qvhZFl0pc3ZFviOLVRCHItN/qRxxLqc3xmVe8cKHIChiABy8BT44UObOHPP0f1NR7xL+9zfWH9KkHhP8Ac4fofqagwm3kT3+v3LPEYpYlel6fYZ3HduVui3g6KR7uR/Clns+1Ne7aEnDBiwHmD1x7D+IpX4m0EXUWBgOvNSfvB9R/QVG1zaywPhg0bg8vD3qf1FR3KeLkeKltMlx3DNxVS3qS/HZkw03+NNTWO3ZM+nIMAerxPspmrxfdBcd6faQuftxQmkTTRyXEpbaqk7m6sfADPh6+nlU1md4sHGuL21+xBTwzwZqd0lpNfV+Rz8P/AL1D9YtS1US8P/vUP1i1LVZ4X/4l8zXjX/SPy/JFV/q86Ty7ZZFAlkwNxx8pug6VJWkyloImY5JjQk+ZIFRVq37eb62T8zVKeifu0P1SfgK14fJuyab97N+Kwiqq2l70dtRXqOn6Ncsxnsdjkkl4+RJ8TlCDn3VKlQvN8o+01NnZE6eXk89/grcMxK8jnVi7a/JLuk2yRwRJHnu0jRUzzO0KAuT54AqOO3HgW71FbY2qCTue+3LuCn0+6xt3YB/ZnxqSdN/Yx/Vp+Apr9oEjoYXRmX5YypI5+iR09h+yrdt3h1+I1vsUqKPGu8JPW9jL7AuHLm0mvVuYJISVhxvUgHBkztboevgamWo80LjWSNiJy0qEcjyyD+op3adxCk0UkiBgsec7sDOBuOOflUdOXXauj6+hJkYF1D6ra9Rucb8RHcbeM4A/aEeP9n2edNSys2lkWNPlMcDPL/30rXNMXYs3MsST7TzNKnCX75F7T+BrgzseRcnLzevoeohUsXHah3Sb+b0cmpaTLA22RSvkfA+w1x1MtzapIpV1DKeoIzTL1vgMjLW53D/qyef90+PsP21ZyOHyh1r6r+Sni8WhZ8NvR/x/g0YpmVgykqwOQR1BqUOGdc+Mw5PJ15OPX5j1H/OouliKkqwKkciCMEe0U4eBLsrdbfB1IPtHMfgftqPBuddqj5PoTcSx43UufnHr/ZFfb/8AO5+oi/WpC7DdKiudGkinjWWNriTKsMjon2H1iuHtU7Jb3UL83EBi2GJF9NyDkZzy2nzp59k3CU+nWJguNm8zO/oHIwQoHPA58q9IePG7qXwdbB2JilnhBPycq4Hs3Dd9pNKnDvYbptq4dle5YHI74gqD9BQFP97NSFRQHgGOleSJkEHoQRWVFARp/wDD7pf/AHj/AMwf8NSXWMcgYZUgg+IOR9tZUBy6lpkVxE0UyLLGwwysMg//AL9fhUZal8HWwdiYpZ4QT8nKuB7Nw3faTUr0UAxuE+xzT7CQSqrTyrzV5iDtPmqgBQfI4JHnWrWuxXT7q4knl77fKxZtsgAyfIbaf1YmUAgEjJ6DPM48hQHBw/oUdnbx28O7u4wQu45PMk8z7TSNxj2b2mpvG9z3mY1KrsbbyJyc8j5U6qKAbPBvZ9a6Z3vxbvP53Zu3tu+RvxjkMftDTmoooDVdWiSoySKrowwysMgjyIPWo01j4PmnysWiaa2z/RVgyj2BwSP8VShRQEZaL8H/AE6Fg0pluSP6LsAvvVACfYSRS3xP2UWN+8byq6d3GI0WJgihQWIAULjqxp5UUAg8IcGW+mxNFb79rvvO9txzhV5HA5YUUvVikgOcEHBwcHofI+usqAK1zwK6lWAZT1BGRWyincynrqhqah2fxMcxOY/UfSHu8R9ppNHZ3Ln9qmPYfwp+1i8oGMkDJwMnqfVVOWDRJ75ToQ4nkwWuYQtD4Pit23kmRx0JGAPYvn6zml+iirFdca1ywWkU7bp3S5pvbGpqXAneyvJ323e2cbM49+6nBpNh3EKRZ3bBjOMZ6+GT5110VpCiuuTlFdWSWZVtsFCb2kceramtvE0jcwMch1JPgK47XXLW5XG5D/YkAB+xuvur3iPQfjSBd5QqSR4gn1j/AN9TTJu+CrpDyQSDzUj8Dg1WyLb4T+GG4lzEoxra/inyz9++4/10m3X0hFGMeO0U2uM+JY2jMETByxG9hzAA8M+JJptf6OXPTuJPsruseB7lyNwES+bEE+4Cqk8i2yLhXXrfv0RfrxaKZqy23m1297ZjwVYmS6VvCMFifuH3n7qkyuDRtGjto9icyebMerH1/wCVd9dDEodNen3fU5OfkrIt5l2XRDQu+z/fI799jc7NjZ0ySf63rp0WVt3caJnOxVXPTOBjpW+vM1LXRXW24LuRW5Vt0VGb2ke0zH7Ocknv+v8A2f8A/dPOvCaW0V2651vRijJto34b1swtodiKuc7VAz7BitGp6Yk8ZjkGQfEdQfMHzrroqRxTXK+xCpyUuZPqMabs6fPozLj1qc/caWtP0Fre0li3b2ZXPIY5lcY+6l+iq0MOqD3FFyzPvsSjN7XfsQrSvwl++Re0/gaw4k0k287Lj0WJZPYfD3dKw4du1iuY3c4UE5PlyI/WvPQi67kpeTX3PWWSVuPKUOu4v7Es1xaprEVuu6RseS9SfYKbOt8ejmtuM/8AaEcv7qnr7T9lMy4uGdizsWY9STmuxkcRjDpX1f8ABwMXhM7Pit6L08/8FDiLW/jUu8JsAGB5kf2j5863cHR5vI/VuP3H/OkWnx2f6SQGnYY3eins8T9oA9xrm46ldem/XbOxluGPiuK7a0vqPKiiivTHjAooooArTefs3+i34Gt1abz9m/0W/A0BFHZ3xjcRaTB3GnzXUcKP3kgdE57mJESN6UmAeeMc8gZNP+LiwS2KXltDJciQKVjTaG5nBB3EAbTnPPwNJfZAP+ZrT6DfnemJpN7LFw/p+JJYIGuCtzLCDvSItJzyASoLYBYc/txQD9sOPJRcRQXljLZGclYnLpIjMBnaWQ+ixGcZ64rHVu0hYruazjt5bi4TutkceP5zepYnJ5IiYALH+sKY+pyWDXenCxmuLjF9DvYyzSxLybGWkJUSHngDwDU8+HbVTrmqSEekIrJQfUyuT98a/ZQHTqXHbpJHbQ2klxePCsrwK6AQggftZT6IwTjlnPvGW4eIWuNe09JbeS1miiut8b4PJkG1kkX0XU7WGR4gg11XOrppesXU12GS3vY4O7uMEqrxBgY2KglSd2R7B7uT/SaK917T3gVmhSK6UTlSqyNtG4JuAJVeQz0yxx0oByX3Hbm4lgsrSS+aEgSuHWONG67d7/Kf1DpW5OPolspLq4hmte6cxtFIvplxgBY8cnySMEcj7qbfDvEsGky3VrfE25e6mnimZWKzJIc5DKD6Y6EH1Vt4r1Q6hZQ3drDNKlpfRzbChBmSPO5olPMj0sjl1U8qA75u0WeACW806a1tmIHfb0cpnoZY19JB9uPbyrt4q7Q4bCSBHR5BcJIyGP0iSu3aqqObFy4Ax50gcU9o9neWUttZlrq4uYzEkCo+4FhjL5AChc5JJ8PfRPo/dalocMmHMNrOpbw3JHGMj3jlQC7c8dtFbwvLaSpc3EjJDaAqZHxzyTnCqFwST8nPOs9J42drlLW8tXsppVZosusiSbflBXX+kAclSP0yg9qGnst1Z3jSXEUEQljmltsb4g+MPgq3oZGG5eVcmirY3V9bCLUL/UHhYyjJVo48KecrdyuN2duAc55UBKRNMmDtFln3SWenzXVsjMO/Dom/b1MMbHLj3jPt5U7dVszLBLGDtLxugPluUjP31HfBnH9rY2Udnebra5tl7toSjEuRnBj2gh92eWOpPlzoDo7OuIYFttTvGbZD8enlLMCCF2RHmp57vDHXPKuxu0qVIxczafPFZNtPfl0LKrdHeEekq8x5nn0pq6fpU19pGsIkTRTSX0ziE8iD/NPsPhuIGPbWqbV7Ca3KSanqrvINj2eVaUseRjMfxfmcnHlQEl2/FqNfmzKkMYFnjkyCsiE4O31g/wCdeS8Xxi+e02n+at+/mmJASNeeA3rIG72c6b3GOlfFLWyu4Q7HTu7zuwXa3IVJFbGAW2gHyyprToGgS3Wl3s5Gy41NZHAbltQqVhQnyC4/xmgOsdpcrRG6j06d7IAt3+9AxQdXWA+kUwCeoOOeKw4wv455tGliYPHJeKysPEGNiKZ+k6naR2qxXOp6lbTxRiKS0yu4Mo27Y07g5U49HmeRGTTgvtLS3TQooxMEW7G0TgCQAo7YkCgAEbsYxyoBza5xsY7n4pa273tyEDuisqLGp6GSRuSk+A5mtnDvGguJntpoXtLqNQ5hchtyH+lG68nXPL1U211mPStUvGvAY4b0xSRXG0lcou0xuVBwR1HtPnWzS79dS1iK6tlJtrSCVDcFSoleTHoJuALBRzz4E+sZA6rXtKkud62djLcvFJIkmXSNV2sQP5xuTMwGdo6AjJGaWOHuNobmGZ2DWz2xIuIpeTRYBOW8CuASGHXBplcBcdW1lHPHd5tg15dNHKVYpKN5Bwyg+mpGCD4bfOvbfSpNTXV7mBWjju4Y4bfeCvemNW9Mg4wrEhQfWfKgFv8A5S5e6+NDTpzZY3d/vQPs/wCsEGd2zHPrnHPGKUeI+0S2s0tpW3SRXO7Y6c+QXcuF6ktkADzNR3YapZi0WO41PU4ZljEUlnld4YDaURPi/NTjA54wRkinFe6PHFJoMKiQxpLIVE4G8YjLKHAAAZTjljligHxw7q0txD3kttJaEscRyEFivLDEL8nOeh5jFM/tD126h1DTlhglkXvXOEkVRKdh9DBYfJ+VluXlUiUw+0u5WC4025kysMN03ePgkKGQgE4BOM+NAKWs8eLZ28E13A9v3spjZCysY/RdskoSGyI+g5+kKzteLbh7Zp/5OuAd6iOElA7q39JgSO7A8Q3MUjcXX0F8NKkibvYX1KMhsEA7Vm8GAOMr5V0dqWoSRR2wMktvavPtupoc7kTBx6SglVLciwH44IHTpvHcnxmK2vLKWyefd3TM6SI5UZK7kPJseBrfpNxbjUdQ2RMsyJbGWQsSHDLIV2rnC4CkeGc1H9zLYHUNNFjLcXAF2u92llliX0WwMykjvD19E8gDnrTx0cf87ax9VZf7uegOWz7Upri3FzbabPNCATI29FIxncI1POTGOowPDmRXbxBr1ndadBcPG08Es1uVUMUIZnCgnB/oseY8cVt7Jlxo9n4fzf8A+TUx9IU/6NWX8ZB/9wKAffEHHvxa8SzS2luZpIe9jEZUAncy4JYgKAFLFjyx66z4d42ae5e0ubZ7O5WPvAjMrq6ZxuR15HB8P8jXC6f9I1OOmlt/vzWrUh/0jtD/ANxm/PQHSeP5ZpZFsbGS8jico83eJGpZflCLf8sjz5D113cJcbpfyXCJFLCbcxq4lAB3MGJBXwKlSPX1FNrhfUZ9JjeymsrqdUkkaGa2iMiyIzFhu2/Ib0sHdW/s2uJZNQ1V5oxC7SW2YwQ230HwGYci+3GceJoB561oqXMex+RHNWHVT/l5jxqN9W4emtz6a5Xwdean3+HsNSxXhFU8nDhf17M6OJxCzG+HvH0/ohbNegZ5DmaluXQ7djkwxk/RFbbbTYo/kRonrCgffXPXC5b6yOo+Nw10g9/MYugcFSSEPMDHH/VPJm939EffUgxRBQFUAADAA8BWVFdSjHhQtROLlZdmTLc+3oFFFFWCoFFFFAFFFFAeAYo2jGPCiigMUhUDAAAHgBWWKKKA8eMEYIBHkaAgGOXTpRRQHkkKsMMAw8iM/jWdFFAYJAoJIABPUgcz7T41liiigPawihVeSgKPUMfhRRQGdYNECQSASOhxzHsNFFAZAVj3K53YG7zxz+3rRRQGZFAFFFAYGFSQ2BkdDjmPYayK0UUB5JGGGCAR5Hn91eqoAwOQFFFAJPD/AA2lrC0QPeK0ssvpAdXYtjHTlmleiigMDCud2BuHQ45/b1rLFFFAe14yAjBGQfA0UUB4EHLl06er2V6RmiigMUhUAAAADoAOnsrLFFFAAGKNg6YryigPcUYoooBo3fAs3eO1vqN3brI7M0eUkUE9e77wZQerJxSxw1wxFYxMkZd2dy8ksjbnkc9WdvPl4YFFFAK9FFFAFFFFAFFFFAf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hMSERUUExQWEhUWFRcZGRYXGRwcIBwcHyEYIB8gGBgaHSYfHRwkHRUdHzAiJCkpLCwsGB8xNTAqNSYrLCkBCQoKDgwOGg8PGjEkHx8sKik0NTUsNTQ1Ly01LCwsKjQsNTUyNCw1NTUqMCwuLDU0LDQsLCwsKTQsLCk0LCwsLP/AABEIAFcBkAMBIgACEQEDEQH/xAAcAAABBAMBAAAAAAAAAAAAAAAABQYHCAIDBAH/xABSEAACAQMCAwQECwMIBQoHAAABAgMABBEFEgYhMQcTQVEiYXGBCBQyNXJzkaGxssEzNHQVI0JSYoKS0RZEg7PSFyUmU2NkhJPE8BhUo7TC4eL/xAAaAQEAAgMBAAAAAAAAAAAAAAAAAwQBAgUG/8QALREAAgICAAQEBQUBAQAAAAAAAAECAwQRBRIhMRNBUfAicYGxwWGRodHhMzL/2gAMAwEAAhEDEQA/AJxorhu9ct4m2yTxRtjO15FU49hOa32d9HKu6J0kXONyMGGfLKkjNAb6KQ9T44sLdik13BG4OCpcZHtUZI99dmla/bXIJt54psde7dWx7QDke+gFCtdy5CMR1Ck/dWytN5+zf6LfgaAq3/y1av8A/Nf/AE4/+GrUiqPVeEUB7RXBc69bRsUknhRh1VpEBHtBOa6bW7SVQ8brIp6MpDD7RyoDdRRSfPxDaoxV7iFWU4KtIgIPrBORQChRWq2uUkUOjK6noykEH2EcjWm91aGEgSyxxE9A7qufZuIzQHXRXLZapDNnupY5duM7HVsZzjO0nGcH7DXLqvFNpanFxcQwsf6LuoPt2k5x66AVKKxjkDAEHIIBBHiDXPf6rDAN00scQ85HVR9rEUB1UUhDjvTj/r1r/wCdH/xUsW9ykihkZXU9GUgg+wjlQG2mJ2y8S3Fjp4ltn7uQzIu7APIhsjDAjwFPuow+EL81L/Ex/g9ANrsg7SdQvdRENxP3kfdSNt2KOYxjmADU6VWTsA+dx9RL+lWboAorTd3kcSF5HWNB1Z2Cge0kgCkVO0DTS20Xttn61B95OKAcFFa4LhXUMjB1PRlIIPsI5GtlAV34x7ZtTt7+5hjkjCRzOqgxKeQPLJPWpb7LeIpr7TYri4IaRmkBIAUcmIHIeoUj632faFJcSvcNGJnctIDc7TuPM5XeMdelO/hbSLa2tkitMdwNxXD7xzJJw2TnnnxoBWoorl1HVYYF3zSxwr/WkYKPtYjnQHVRTdtu0TTZG2re25OcYMij7CcA0vSXCqhdmUIBksSAMeeTyx66A2UUnRcR2rMFW5gZiQABKhJJ6AANzNKNAVq4r7XdUhvrqKO42pHcSoo2IcKrEAZK+QqeuCtQkn0+1llO6SSFGZsAZJHM4HKqqcdfOV7/ABU/52q0HZ/MqaTZsxCqLaMkk4AGPEnkKAc1FNxu0bTA+z47b5+sXH+L5P30vW10kih42V1YZDKQQfYRyNAbab/FfHdppvd/GnKd7v2YRmzt25+SDj5YpfZgBk8gPE1Avwi9Uhm+I91LHLt+MZ2OrYz3GM7ScZwfsoCWeFOPbPUTILWRnMYUtlGXG7OPlAZ+SacVV/8Ag66nFC953sscWVhxvdVzgy5xuIz1qcrXXbeVgkc8UjHoqyIx5eoHNAd1FFFAFFFFAFFFFAVk7fvndvqIv1pE03j25i08WFruj7yVmd0zvbdtARMcwOXPHM5A9q32/wDzufqIv1p1/B44PjZZL+RQzh+7iyPk4ALsPWdwXPhhvOgGDb9jmrPH3gtWAxkKzIrH+6WyPYcU23S5sbjmJLaeM+tGU/jg/YRV0qjbt04TjuNPe42gTWwDB/EpnDKT4jnuHkR6zQGXY/2mnUomhnIF1EASRy7xOm4DwYHkwHLmD44Eg3n7N/ot+Bqp3ZZqpt9WtGBwGlEZ9Yk9H8WB91WxvP2b/Rb8DQFI6vCKo9V4RQFVu2r55uf9n+RKmrsK+ZoPpzfnaoV7avnm5/2f5Eqauwr5mg+nN+dqAkCqjdqPzve/Xt+lW5qo3aj873v17fpQFh+x75mtPoP+d6jT4Sn7xafVSfmFSX2PfM1p9B/zvUafCU/eLT6qT8woBmcEcetptpeiE4uJzbrGcZ2he/3t5ZG5QPW2fCmuEmuJCcSTyMcscM7EnxPUk04OzTgz+U75YWJWJQZJSOuwYGB6ySB6s58KtXpGiwWsYit41iQf0VGPeT1J9Z50Am39nM+mNHCzRTG2ARhyIcIMDn0yRj31Vuw4X1HUGMkcM9ySechDEEjzkfln31cF3ABJIAAySfAes0wdY7b9Lt2KCVpyvL+ZXcvuYkKfcSKAgq67JdWjUs1nIQOu0q59yqxJ9wpM4Z4tutOm3wOyEH04zna2PB08fLzHgRU6wfCJ05jho7lB5lFP4OTUS9rWrWd1fC4sm3LLEpk9EriQFgcgjqVCn30BZXhLiRL+0iuYxgSLzXrtYcmX3EGmR8IX5qX+Jj/B60/B0nJ02VSeS3TAe9Iz+JNbvhC/NS/xMf4PQEZ9gHzuPqJf0qyGraklvBLM/wAiKNnbHkoJ5evliq39gHzuPqJf0qwHGuktdafcwJ8uSF1UebYyB7yMe+gKucQcSXmsXY3bpGd9sUC5KrnoqDp7W8cZNLs3YRqypu7qNjjOxZV3ffgZ99NDRNXmsbpJ0G2WF87XB6jIKsOR8SD0Psqe+HfhCWUwC3KPav4n5ae4r6Q96/bQEUcGWWq22ox2sJmtJncblYHbtHymZD6LqACc+OORq1Yrj0+9guUSeJkmUg7JFwevXB8OmCPVzrtoCpfa188Xn1o/KlWC7Hvma0+g/wCd6afFHYQ19fT3LXYiWVwwURFjjAHMl1Hh66kfhLh4WNnFaq5kESkbiMZySeg6daAR+0zj1dLte8ADzSErEh6E+LN47VyM+0DlnNVg1DU7vULjdI0lzM5wo5sfYijoPUBVmOOeBtPv5Ua7mZGjTaFEqqACSc7SCcnPX1Ct3BfZ5p1k7T2i72I294z78eYU+GfHHlWvMm9bNnCSW2uhBEPYhqzJv+Lgcs7TIgb7M1zRcSahpkc9hcK6xyxOhhlz6O4EB4j0xny9E8/HnVsKbfHPBdrqMAS6JQIdyyqVDJ54ZgRtPiCPAeQrY17lXeBfnKy/ioPzrVxqiDR+xGyiuoZob5mMUqOEPdtu2kHGVI648ql+sJp9jLi490U546+cr3+Kn/O1K0mr6hq0cFlbxyPFbxIoij6EqMb5DyGSemeQ6Dn1dXGHYfqMt3cTxCKRZZpJFAfBwzEgEMAM8/OpY7LuEv5P0+OJ0CTNl5uhJck9SOuFwBWTBWnXuA7+yQPc2zxITjfyZc+tlJA99KXZr2gS6bdKdxNu7ATR+GDyLAeDr1yOuMVanUdPjnieKVQ8cilWU+IPI1S3ULQxSyRnqjsv+EkfpQF0NTUvBIF9ItG4GPHKnGPbVPdd4VurLZ8ZgeDfu27wOe3bnGD4bh9tW24QlLWFox5k20BJ9ZRKiX4TP+of+J/9PQERaFwvdXhcW0LzFMbtoHLOcZyfHB+ypJ7IeA7+11WGWe1kijVZQXYDAyjAePmcV3fBo/aXv0YPxlqd6AKKCaa+r8dxxkrEO9YeOcKPf4+77aituhUtzeiamiy58ta2Oiio2m46uieRRfUFz+Oa32naBOp9NUkH+E/aOX3VTXEad66/sdB8IyEt9P3JCopK0XiSG55Kdr+KN193mPZSrV6E4zXNF7RzLK5Vy5ZrTKydv/zufqIv1qQvg66yj2Mtvkd5FMWx/ZcDB/xKw+zzqPe3/wCdz9RF+tNXQNQvNPMd9BlFLMgfGVYjBZHHjyIOD6iOnLc0Li0zO2DVlg0i53HBkXulHmz8uX93J91R/bfCWPd/zlkDJjqsuFJ88FCR7Mn21G3HHaDc6pIGmIVEzsiTO1c+PPmWPiT7sDlQGns9szLqlmo6/GIm9ysGP3LVvLz9m/0W/A1CnYF2furfyhOpUFSsCkczn5Unsx6I88k+WZrvP2b/AEW/A0BSOrwiqPVeEUBVbtq+ebn/AGf5EqZ+wacNo8YByUklU+o7ifwYH31HXwheF3jvEvAMxTKqMfKRRjB9qgEeeG8qZ/AnaPc6W7GLbJG+N8T5wSPEEc1bHLP2g8qAtxVQe0i5WTVbxkOVNw4z7Dg/eDT14g+ELdzxGO3gS2ZhtMgYuwz/AFPRUKfXgkeHPnUXahYyQyNHKpSRT6SnqDyOD6+fSgLUdj3zNafQf871GnwlP3i0+qk/MKkvse+ZrT6D/neo0+Ep+8Wn1Un5hQHR8GeEbr5scwLcA+omYn8o+yp1qDvgzf6//wCG/wDUVONAQt8IniuSNYbKNiolUyS4/pKDhV9mQxI9Qpkdk/ZcNUaSSZ2jgiIU7MbnYjOATkAAYJOD1GPMO/4R3DbkwXiglFUwyH+rzLIT6iWYZ88edM/sp7Uv5KMkcsbSwSkMduNyMBjIB5EEYBHqGPIgS8ewfSduO6kz/W718/jj7qhjta4Gg0u6jigd3WSLfiQglfSYdQBkej5eFSrqHwibBUJiinlfwUhUGfWxJwPYDUHcY8RXF/cG6uBt7wegMEKEBIATPUAgjPnmgJu+Dh83T/xR/wB3FXT8IX5qX+Jj/B65vg4fN0/8Uf8AdxUp9uemS3GnxxQo0sjXMYVVGSeT/YPWeQoCKewD53H1Ev6VZuoo7JuyCTT5RdXMg74oyiJOYUNjO5/E+och5mpM1PVI7dN8hwM4GOZJ8gKxKSits2jFyfLFbbGvxZ2TWGoP3kqNHKSC0kRClvpAgqfbjPrrdpfZ1plgm9LZCVGS7qZW9vpZx7hWEHaIhch4mVPAg5PvH+RpSbja1253k/2dpz+FVll0yXSSLcsHIg1zQf0OG57QoVIEcbOPM4UY9Q5n8KdUcgYBhzBAIPqNQ/dyd7KzIuN7kqo9Z5Dl7aluwgKRIh6qiqfcAP0qvhZFl0pc3ZFviOLVRCHItN/qRxxLqc3xmVe8cKHIChiABy8BT44UObOHPP0f1NR7xL+9zfWH9KkHhP8Ac4fofqagwm3kT3+v3LPEYpYlel6fYZ3HduVui3g6KR7uR/Clns+1Ne7aEnDBiwHmD1x7D+IpX4m0EXUWBgOvNSfvB9R/QVG1zaywPhg0bg8vD3qf1FR3KeLkeKltMlx3DNxVS3qS/HZkw03+NNTWO3ZM+nIMAerxPspmrxfdBcd6faQuftxQmkTTRyXEpbaqk7m6sfADPh6+nlU1md4sHGuL21+xBTwzwZqd0lpNfV+Rz8P/AL1D9YtS1US8P/vUP1i1LVZ4X/4l8zXjX/SPy/JFV/q86Ty7ZZFAlkwNxx8pug6VJWkyloImY5JjQk+ZIFRVq37eb62T8zVKeifu0P1SfgK14fJuyab97N+Kwiqq2l70dtRXqOn6Ncsxnsdjkkl4+RJ8TlCDn3VKlQvN8o+01NnZE6eXk89/grcMxK8jnVi7a/JLuk2yRwRJHnu0jRUzzO0KAuT54AqOO3HgW71FbY2qCTue+3LuCn0+6xt3YB/ZnxqSdN/Yx/Vp+Apr9oEjoYXRmX5YypI5+iR09h+yrdt3h1+I1vsUqKPGu8JPW9jL7AuHLm0mvVuYJISVhxvUgHBkztboevgamWo80LjWSNiJy0qEcjyyD+op3adxCk0UkiBgsec7sDOBuOOflUdOXXauj6+hJkYF1D6ra9Rucb8RHcbeM4A/aEeP9n2edNSys2lkWNPlMcDPL/30rXNMXYs3MsST7TzNKnCX75F7T+BrgzseRcnLzevoeohUsXHah3Sb+b0cmpaTLA22RSvkfA+w1x1MtzapIpV1DKeoIzTL1vgMjLW53D/qyef90+PsP21ZyOHyh1r6r+Sni8WhZ8NvR/x/g0YpmVgykqwOQR1BqUOGdc+Mw5PJ15OPX5j1H/OouliKkqwKkciCMEe0U4eBLsrdbfB1IPtHMfgftqPBuddqj5PoTcSx43UufnHr/ZFfb/8AO5+oi/WpC7DdKiudGkinjWWNriTKsMjon2H1iuHtU7Jb3UL83EBi2GJF9NyDkZzy2nzp59k3CU+nWJguNm8zO/oHIwQoHPA58q9IePG7qXwdbB2JilnhBPycq4Hs3Dd9pNKnDvYbptq4dle5YHI74gqD9BQFP97NSFRQHgGOleSJkEHoQRWVFARp/wDD7pf/AHj/AMwf8NSXWMcgYZUgg+IOR9tZUBy6lpkVxE0UyLLGwwysMg//AL9fhUZal8HWwdiYpZ4QT8nKuB7Nw3faTUr0UAxuE+xzT7CQSqrTyrzV5iDtPmqgBQfI4JHnWrWuxXT7q4knl77fKxZtsgAyfIbaf1YmUAgEjJ6DPM48hQHBw/oUdnbx28O7u4wQu45PMk8z7TSNxj2b2mpvG9z3mY1KrsbbyJyc8j5U6qKAbPBvZ9a6Z3vxbvP53Zu3tu+RvxjkMftDTmoooDVdWiSoySKrowwysMgjyIPWo01j4PmnysWiaa2z/RVgyj2BwSP8VShRQEZaL8H/AE6Fg0pluSP6LsAvvVACfYSRS3xP2UWN+8byq6d3GI0WJgihQWIAULjqxp5UUAg8IcGW+mxNFb79rvvO9txzhV5HA5YUUvVikgOcEHBwcHofI+usqAK1zwK6lWAZT1BGRWyincynrqhqah2fxMcxOY/UfSHu8R9ppNHZ3Ln9qmPYfwp+1i8oGMkDJwMnqfVVOWDRJ75ToQ4nkwWuYQtD4Pit23kmRx0JGAPYvn6zml+iirFdca1ywWkU7bp3S5pvbGpqXAneyvJ323e2cbM49+6nBpNh3EKRZ3bBjOMZ6+GT5110VpCiuuTlFdWSWZVtsFCb2kceramtvE0jcwMch1JPgK47XXLW5XG5D/YkAB+xuvur3iPQfjSBd5QqSR4gn1j/AN9TTJu+CrpDyQSDzUj8Dg1WyLb4T+GG4lzEoxra/inyz9++4/10m3X0hFGMeO0U2uM+JY2jMETByxG9hzAA8M+JJptf6OXPTuJPsruseB7lyNwES+bEE+4Cqk8i2yLhXXrfv0RfrxaKZqy23m1297ZjwVYmS6VvCMFifuH3n7qkyuDRtGjto9icyebMerH1/wCVd9dDEodNen3fU5OfkrIt5l2XRDQu+z/fI799jc7NjZ0ySf63rp0WVt3caJnOxVXPTOBjpW+vM1LXRXW24LuRW5Vt0VGb2ke0zH7Ocknv+v8A2f8A/dPOvCaW0V2651vRijJto34b1swtodiKuc7VAz7BitGp6Yk8ZjkGQfEdQfMHzrroqRxTXK+xCpyUuZPqMabs6fPozLj1qc/caWtP0Fre0li3b2ZXPIY5lcY+6l+iq0MOqD3FFyzPvsSjN7XfsQrSvwl++Re0/gaw4k0k287Lj0WJZPYfD3dKw4du1iuY3c4UE5PlyI/WvPQi67kpeTX3PWWSVuPKUOu4v7Es1xaprEVuu6RseS9SfYKbOt8ejmtuM/8AaEcv7qnr7T9lMy4uGdizsWY9STmuxkcRjDpX1f8ABwMXhM7Pit6L08/8FDiLW/jUu8JsAGB5kf2j5863cHR5vI/VuP3H/OkWnx2f6SQGnYY3eins8T9oA9xrm46ldem/XbOxluGPiuK7a0vqPKiiivTHjAooooArTefs3+i34Gt1abz9m/0W/A0BFHZ3xjcRaTB3GnzXUcKP3kgdE57mJESN6UmAeeMc8gZNP+LiwS2KXltDJciQKVjTaG5nBB3EAbTnPPwNJfZAP+ZrT6DfnemJpN7LFw/p+JJYIGuCtzLCDvSItJzyASoLYBYc/txQD9sOPJRcRQXljLZGclYnLpIjMBnaWQ+ixGcZ64rHVu0hYruazjt5bi4TutkceP5zepYnJ5IiYALH+sKY+pyWDXenCxmuLjF9DvYyzSxLybGWkJUSHngDwDU8+HbVTrmqSEekIrJQfUyuT98a/ZQHTqXHbpJHbQ2klxePCsrwK6AQggftZT6IwTjlnPvGW4eIWuNe09JbeS1miiut8b4PJkG1kkX0XU7WGR4gg11XOrppesXU12GS3vY4O7uMEqrxBgY2KglSd2R7B7uT/SaK917T3gVmhSK6UTlSqyNtG4JuAJVeQz0yxx0oByX3Hbm4lgsrSS+aEgSuHWONG67d7/Kf1DpW5OPolspLq4hmte6cxtFIvplxgBY8cnySMEcj7qbfDvEsGky3VrfE25e6mnimZWKzJIc5DKD6Y6EH1Vt4r1Q6hZQ3drDNKlpfRzbChBmSPO5olPMj0sjl1U8qA75u0WeACW806a1tmIHfb0cpnoZY19JB9uPbyrt4q7Q4bCSBHR5BcJIyGP0iSu3aqqObFy4Ax50gcU9o9neWUttZlrq4uYzEkCo+4FhjL5AChc5JJ8PfRPo/dalocMmHMNrOpbw3JHGMj3jlQC7c8dtFbwvLaSpc3EjJDaAqZHxzyTnCqFwST8nPOs9J42drlLW8tXsppVZosusiSbflBXX+kAclSP0yg9qGnst1Z3jSXEUEQljmltsb4g+MPgq3oZGG5eVcmirY3V9bCLUL/UHhYyjJVo48KecrdyuN2duAc55UBKRNMmDtFln3SWenzXVsjMO/Dom/b1MMbHLj3jPt5U7dVszLBLGDtLxugPluUjP31HfBnH9rY2Udnebra5tl7toSjEuRnBj2gh92eWOpPlzoDo7OuIYFttTvGbZD8enlLMCCF2RHmp57vDHXPKuxu0qVIxczafPFZNtPfl0LKrdHeEekq8x5nn0pq6fpU19pGsIkTRTSX0ziE8iD/NPsPhuIGPbWqbV7Ca3KSanqrvINj2eVaUseRjMfxfmcnHlQEl2/FqNfmzKkMYFnjkyCsiE4O31g/wCdeS8Xxi+e02n+at+/mmJASNeeA3rIG72c6b3GOlfFLWyu4Q7HTu7zuwXa3IVJFbGAW2gHyyprToGgS3Wl3s5Gy41NZHAbltQqVhQnyC4/xmgOsdpcrRG6j06d7IAt3+9AxQdXWA+kUwCeoOOeKw4wv455tGliYPHJeKysPEGNiKZ+k6naR2qxXOp6lbTxRiKS0yu4Mo27Y07g5U49HmeRGTTgvtLS3TQooxMEW7G0TgCQAo7YkCgAEbsYxyoBza5xsY7n4pa273tyEDuisqLGp6GSRuSk+A5mtnDvGguJntpoXtLqNQ5hchtyH+lG68nXPL1U211mPStUvGvAY4b0xSRXG0lcou0xuVBwR1HtPnWzS79dS1iK6tlJtrSCVDcFSoleTHoJuALBRzz4E+sZA6rXtKkud62djLcvFJIkmXSNV2sQP5xuTMwGdo6AjJGaWOHuNobmGZ2DWz2xIuIpeTRYBOW8CuASGHXBplcBcdW1lHPHd5tg15dNHKVYpKN5Bwyg+mpGCD4bfOvbfSpNTXV7mBWjju4Y4bfeCvemNW9Mg4wrEhQfWfKgFv8A5S5e6+NDTpzZY3d/vQPs/wCsEGd2zHPrnHPGKUeI+0S2s0tpW3SRXO7Y6c+QXcuF6ktkADzNR3YapZi0WO41PU4ZljEUlnld4YDaURPi/NTjA54wRkinFe6PHFJoMKiQxpLIVE4G8YjLKHAAAZTjljligHxw7q0txD3kttJaEscRyEFivLDEL8nOeh5jFM/tD126h1DTlhglkXvXOEkVRKdh9DBYfJ+VluXlUiUw+0u5WC4025kysMN03ePgkKGQgE4BOM+NAKWs8eLZ28E13A9v3spjZCysY/RdskoSGyI+g5+kKzteLbh7Zp/5OuAd6iOElA7q39JgSO7A8Q3MUjcXX0F8NKkibvYX1KMhsEA7Vm8GAOMr5V0dqWoSRR2wMktvavPtupoc7kTBx6SglVLciwH44IHTpvHcnxmK2vLKWyefd3TM6SI5UZK7kPJseBrfpNxbjUdQ2RMsyJbGWQsSHDLIV2rnC4CkeGc1H9zLYHUNNFjLcXAF2u92llliX0WwMykjvD19E8gDnrTx0cf87ax9VZf7uegOWz7Upri3FzbabPNCATI29FIxncI1POTGOowPDmRXbxBr1ndadBcPG08Es1uVUMUIZnCgnB/oseY8cVt7Jlxo9n4fzf8A+TUx9IU/6NWX8ZB/9wKAffEHHvxa8SzS2luZpIe9jEZUAncy4JYgKAFLFjyx66z4d42ae5e0ubZ7O5WPvAjMrq6ZxuR15HB8P8jXC6f9I1OOmlt/vzWrUh/0jtD/ANxm/PQHSeP5ZpZFsbGS8jico83eJGpZflCLf8sjz5D113cJcbpfyXCJFLCbcxq4lAB3MGJBXwKlSPX1FNrhfUZ9JjeymsrqdUkkaGa2iMiyIzFhu2/Ib0sHdW/s2uJZNQ1V5oxC7SW2YwQ230HwGYci+3GceJoB561oqXMex+RHNWHVT/l5jxqN9W4emtz6a5Xwdean3+HsNSxXhFU8nDhf17M6OJxCzG+HvH0/ohbNegZ5DmaluXQ7djkwxk/RFbbbTYo/kRonrCgffXPXC5b6yOo+Nw10g9/MYugcFSSEPMDHH/VPJm939EffUgxRBQFUAADAA8BWVFdSjHhQtROLlZdmTLc+3oFFFFWCoFFFFAFFFFAeAYo2jGPCiigMUhUDAAAHgBWWKKKA8eMEYIBHkaAgGOXTpRRQHkkKsMMAw8iM/jWdFFAYJAoJIABPUgcz7T41liiigPawihVeSgKPUMfhRRQGdYNECQSASOhxzHsNFFAZAVj3K53YG7zxz+3rRRQGZFAFFFAYGFSQ2BkdDjmPYayK0UUB5JGGGCAR5Hn91eqoAwOQFFFAJPD/AA2lrC0QPeK0ssvpAdXYtjHTlmleiigMDCud2BuHQ45/b1rLFFFAe14yAjBGQfA0UUB4EHLl06er2V6RmiigMUhUAAAADoAOnsrLFFFAAGKNg6YryigPcUYoooBo3fAs3eO1vqN3brI7M0eUkUE9e77wZQerJxSxw1wxFYxMkZd2dy8ksjbnkc9WdvPl4YFFFAK9FFFAFFFFAFFFFAf/2Q==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jpeg;base64,/9j/4AAQSkZJRgABAQAAAQABAAD/2wCEAAkGBhMSERUUExQWEhUWFRcZGRYXGRwcIBwcHyEYIB8gGBgaHSYfHRwkHRUdHzAiJCkpLCwsGB8xNTAqNSYrLCkBCQoKDgwOGg8PGjEkHx8sKik0NTUsNTQ1Ly01LCwsKjQsNTUyNCw1NTUqMCwuLDU0LDQsLCwsKTQsLCk0LCwsLP/AABEIAFcBkAMBIgACEQEDEQH/xAAcAAABBAMBAAAAAAAAAAAAAAAABQYHCAIDBAH/xABSEAACAQMCAwQECwMIBQoHAAABAgMABBEFEgYhMQcTQVEiYXGBCBQyNXJzkaGxssEzNHQVI0JSYoKS0RZEg7PSFyUmU2NkhJPE8BhUo7TC4eL/xAAaAQEAAgMBAAAAAAAAAAAAAAAAAwQBAgUG/8QALREAAgICAAQEBQUBAQAAAAAAAAECAwQRBRIhMRNBUfAicYGxwWGRodHhMzL/2gAMAwEAAhEDEQA/AJxorhu9ct4m2yTxRtjO15FU49hOa32d9HKu6J0kXONyMGGfLKkjNAb6KQ9T44sLdik13BG4OCpcZHtUZI99dmla/bXIJt54psde7dWx7QDke+gFCtdy5CMR1Ck/dWytN5+zf6LfgaAq3/y1av8A/Nf/AE4/+GrUiqPVeEUB7RXBc69bRsUknhRh1VpEBHtBOa6bW7SVQ8brIp6MpDD7RyoDdRRSfPxDaoxV7iFWU4KtIgIPrBORQChRWq2uUkUOjK6noykEH2EcjWm91aGEgSyxxE9A7qufZuIzQHXRXLZapDNnupY5duM7HVsZzjO0nGcH7DXLqvFNpanFxcQwsf6LuoPt2k5x66AVKKxjkDAEHIIBBHiDXPf6rDAN00scQ85HVR9rEUB1UUhDjvTj/r1r/wCdH/xUsW9ykihkZXU9GUgg+wjlQG2mJ2y8S3Fjp4ltn7uQzIu7APIhsjDAjwFPuow+EL81L/Ex/g9ANrsg7SdQvdRENxP3kfdSNt2KOYxjmADU6VWTsA+dx9RL+lWboAorTd3kcSF5HWNB1Z2Cge0kgCkVO0DTS20Xttn61B95OKAcFFa4LhXUMjB1PRlIIPsI5GtlAV34x7ZtTt7+5hjkjCRzOqgxKeQPLJPWpb7LeIpr7TYri4IaRmkBIAUcmIHIeoUj632faFJcSvcNGJnctIDc7TuPM5XeMdelO/hbSLa2tkitMdwNxXD7xzJJw2TnnnxoBWoorl1HVYYF3zSxwr/WkYKPtYjnQHVRTdtu0TTZG2re25OcYMij7CcA0vSXCqhdmUIBksSAMeeTyx66A2UUnRcR2rMFW5gZiQABKhJJ6AANzNKNAVq4r7XdUhvrqKO42pHcSoo2IcKrEAZK+QqeuCtQkn0+1llO6SSFGZsAZJHM4HKqqcdfOV7/ABU/52q0HZ/MqaTZsxCqLaMkk4AGPEnkKAc1FNxu0bTA+z47b5+sXH+L5P30vW10kih42V1YZDKQQfYRyNAbab/FfHdppvd/GnKd7v2YRmzt25+SDj5YpfZgBk8gPE1Avwi9Uhm+I91LHLt+MZ2OrYz3GM7ScZwfsoCWeFOPbPUTILWRnMYUtlGXG7OPlAZ+SacVV/8Ag66nFC953sscWVhxvdVzgy5xuIz1qcrXXbeVgkc8UjHoqyIx5eoHNAd1FFFAFFFFAFFFFAVk7fvndvqIv1pE03j25i08WFruj7yVmd0zvbdtARMcwOXPHM5A9q32/wDzufqIv1p1/B44PjZZL+RQzh+7iyPk4ALsPWdwXPhhvOgGDb9jmrPH3gtWAxkKzIrH+6WyPYcU23S5sbjmJLaeM+tGU/jg/YRV0qjbt04TjuNPe42gTWwDB/EpnDKT4jnuHkR6zQGXY/2mnUomhnIF1EASRy7xOm4DwYHkwHLmD44Eg3n7N/ot+Bqp3ZZqpt9WtGBwGlEZ9Yk9H8WB91WxvP2b/Rb8DQFI6vCKo9V4RQFVu2r55uf9n+RKmrsK+ZoPpzfnaoV7avnm5/2f5Eqauwr5mg+nN+dqAkCqjdqPzve/Xt+lW5qo3aj873v17fpQFh+x75mtPoP+d6jT4Sn7xafVSfmFSX2PfM1p9B/zvUafCU/eLT6qT8woBmcEcetptpeiE4uJzbrGcZ2he/3t5ZG5QPW2fCmuEmuJCcSTyMcscM7EnxPUk04OzTgz+U75YWJWJQZJSOuwYGB6ySB6s58KtXpGiwWsYit41iQf0VGPeT1J9Z50Am39nM+mNHCzRTG2ARhyIcIMDn0yRj31Vuw4X1HUGMkcM9ySechDEEjzkfln31cF3ABJIAAySfAes0wdY7b9Lt2KCVpyvL+ZXcvuYkKfcSKAgq67JdWjUs1nIQOu0q59yqxJ9wpM4Z4tutOm3wOyEH04zna2PB08fLzHgRU6wfCJ05jho7lB5lFP4OTUS9rWrWd1fC4sm3LLEpk9EriQFgcgjqVCn30BZXhLiRL+0iuYxgSLzXrtYcmX3EGmR8IX5qX+Jj/B60/B0nJ02VSeS3TAe9Iz+JNbvhC/NS/xMf4PQEZ9gHzuPqJf0qyGraklvBLM/wAiKNnbHkoJ5evliq39gHzuPqJf0qwHGuktdafcwJ8uSF1UebYyB7yMe+gKucQcSXmsXY3bpGd9sUC5KrnoqDp7W8cZNLs3YRqypu7qNjjOxZV3ffgZ99NDRNXmsbpJ0G2WF87XB6jIKsOR8SD0Psqe+HfhCWUwC3KPav4n5ae4r6Q96/bQEUcGWWq22ox2sJmtJncblYHbtHymZD6LqACc+OORq1Yrj0+9guUSeJkmUg7JFwevXB8OmCPVzrtoCpfa188Xn1o/KlWC7Hvma0+g/wCd6afFHYQ19fT3LXYiWVwwURFjjAHMl1Hh66kfhLh4WNnFaq5kESkbiMZySeg6daAR+0zj1dLte8ADzSErEh6E+LN47VyM+0DlnNVg1DU7vULjdI0lzM5wo5sfYijoPUBVmOOeBtPv5Ua7mZGjTaFEqqACSc7SCcnPX1Ct3BfZ5p1k7T2i72I294z78eYU+GfHHlWvMm9bNnCSW2uhBEPYhqzJv+Lgcs7TIgb7M1zRcSahpkc9hcK6xyxOhhlz6O4EB4j0xny9E8/HnVsKbfHPBdrqMAS6JQIdyyqVDJ54ZgRtPiCPAeQrY17lXeBfnKy/ioPzrVxqiDR+xGyiuoZob5mMUqOEPdtu2kHGVI648ql+sJp9jLi490U546+cr3+Kn/O1K0mr6hq0cFlbxyPFbxIoij6EqMb5DyGSemeQ6Dn1dXGHYfqMt3cTxCKRZZpJFAfBwzEgEMAM8/OpY7LuEv5P0+OJ0CTNl5uhJck9SOuFwBWTBWnXuA7+yQPc2zxITjfyZc+tlJA99KXZr2gS6bdKdxNu7ATR+GDyLAeDr1yOuMVanUdPjnieKVQ8cilWU+IPI1S3ULQxSyRnqjsv+EkfpQF0NTUvBIF9ItG4GPHKnGPbVPdd4VurLZ8ZgeDfu27wOe3bnGD4bh9tW24QlLWFox5k20BJ9ZRKiX4TP+of+J/9PQERaFwvdXhcW0LzFMbtoHLOcZyfHB+ypJ7IeA7+11WGWe1kijVZQXYDAyjAePmcV3fBo/aXv0YPxlqd6AKKCaa+r8dxxkrEO9YeOcKPf4+77aituhUtzeiamiy58ta2Oiio2m46uieRRfUFz+Oa32naBOp9NUkH+E/aOX3VTXEad66/sdB8IyEt9P3JCopK0XiSG55Kdr+KN193mPZSrV6E4zXNF7RzLK5Vy5ZrTKydv/zufqIv1qQvg66yj2Mtvkd5FMWx/ZcDB/xKw+zzqPe3/wCdz9RF+tNXQNQvNPMd9BlFLMgfGVYjBZHHjyIOD6iOnLc0Li0zO2DVlg0i53HBkXulHmz8uX93J91R/bfCWPd/zlkDJjqsuFJ88FCR7Mn21G3HHaDc6pIGmIVEzsiTO1c+PPmWPiT7sDlQGns9szLqlmo6/GIm9ysGP3LVvLz9m/0W/A1CnYF2furfyhOpUFSsCkczn5Unsx6I88k+WZrvP2b/AEW/A0BSOrwiqPVeEUBVbtq+ebn/AGf5EqZ+wacNo8YByUklU+o7ifwYH31HXwheF3jvEvAMxTKqMfKRRjB9qgEeeG8qZ/AnaPc6W7GLbJG+N8T5wSPEEc1bHLP2g8qAtxVQe0i5WTVbxkOVNw4z7Dg/eDT14g+ELdzxGO3gS2ZhtMgYuwz/AFPRUKfXgkeHPnUXahYyQyNHKpSRT6SnqDyOD6+fSgLUdj3zNafQf871GnwlP3i0+qk/MKkvse+ZrT6D/neo0+Ep+8Wn1Un5hQHR8GeEbr5scwLcA+omYn8o+yp1qDvgzf6//wCG/wDUVONAQt8IniuSNYbKNiolUyS4/pKDhV9mQxI9Qpkdk/ZcNUaSSZ2jgiIU7MbnYjOATkAAYJOD1GPMO/4R3DbkwXiglFUwyH+rzLIT6iWYZ88edM/sp7Uv5KMkcsbSwSkMduNyMBjIB5EEYBHqGPIgS8ewfSduO6kz/W718/jj7qhjta4Gg0u6jigd3WSLfiQglfSYdQBkej5eFSrqHwibBUJiinlfwUhUGfWxJwPYDUHcY8RXF/cG6uBt7wegMEKEBIATPUAgjPnmgJu+Dh83T/xR/wB3FXT8IX5qX+Jj/B65vg4fN0/8Uf8AdxUp9uemS3GnxxQo0sjXMYVVGSeT/YPWeQoCKewD53H1Ev6VZuoo7JuyCTT5RdXMg74oyiJOYUNjO5/E+och5mpM1PVI7dN8hwM4GOZJ8gKxKSits2jFyfLFbbGvxZ2TWGoP3kqNHKSC0kRClvpAgqfbjPrrdpfZ1plgm9LZCVGS7qZW9vpZx7hWEHaIhch4mVPAg5PvH+RpSbja1253k/2dpz+FVll0yXSSLcsHIg1zQf0OG57QoVIEcbOPM4UY9Q5n8KdUcgYBhzBAIPqNQ/dyd7KzIuN7kqo9Z5Dl7aluwgKRIh6qiqfcAP0qvhZFl0pc3ZFviOLVRCHItN/qRxxLqc3xmVe8cKHIChiABy8BT44UObOHPP0f1NR7xL+9zfWH9KkHhP8Ac4fofqagwm3kT3+v3LPEYpYlel6fYZ3HduVui3g6KR7uR/Clns+1Ne7aEnDBiwHmD1x7D+IpX4m0EXUWBgOvNSfvB9R/QVG1zaywPhg0bg8vD3qf1FR3KeLkeKltMlx3DNxVS3qS/HZkw03+NNTWO3ZM+nIMAerxPspmrxfdBcd6faQuftxQmkTTRyXEpbaqk7m6sfADPh6+nlU1md4sHGuL21+xBTwzwZqd0lpNfV+Rz8P/AL1D9YtS1US8P/vUP1i1LVZ4X/4l8zXjX/SPy/JFV/q86Ty7ZZFAlkwNxx8pug6VJWkyloImY5JjQk+ZIFRVq37eb62T8zVKeifu0P1SfgK14fJuyab97N+Kwiqq2l70dtRXqOn6Ncsxnsdjkkl4+RJ8TlCDn3VKlQvN8o+01NnZE6eXk89/grcMxK8jnVi7a/JLuk2yRwRJHnu0jRUzzO0KAuT54AqOO3HgW71FbY2qCTue+3LuCn0+6xt3YB/ZnxqSdN/Yx/Vp+Apr9oEjoYXRmX5YypI5+iR09h+yrdt3h1+I1vsUqKPGu8JPW9jL7AuHLm0mvVuYJISVhxvUgHBkztboevgamWo80LjWSNiJy0qEcjyyD+op3adxCk0UkiBgsec7sDOBuOOflUdOXXauj6+hJkYF1D6ra9Rucb8RHcbeM4A/aEeP9n2edNSys2lkWNPlMcDPL/30rXNMXYs3MsST7TzNKnCX75F7T+BrgzseRcnLzevoeohUsXHah3Sb+b0cmpaTLA22RSvkfA+w1x1MtzapIpV1DKeoIzTL1vgMjLW53D/qyef90+PsP21ZyOHyh1r6r+Sni8WhZ8NvR/x/g0YpmVgykqwOQR1BqUOGdc+Mw5PJ15OPX5j1H/OouliKkqwKkciCMEe0U4eBLsrdbfB1IPtHMfgftqPBuddqj5PoTcSx43UufnHr/ZFfb/8AO5+oi/WpC7DdKiudGkinjWWNriTKsMjon2H1iuHtU7Jb3UL83EBi2GJF9NyDkZzy2nzp59k3CU+nWJguNm8zO/oHIwQoHPA58q9IePG7qXwdbB2JilnhBPycq4Hs3Dd9pNKnDvYbptq4dle5YHI74gqD9BQFP97NSFRQHgGOleSJkEHoQRWVFARp/wDD7pf/AHj/AMwf8NSXWMcgYZUgg+IOR9tZUBy6lpkVxE0UyLLGwwysMg//AL9fhUZal8HWwdiYpZ4QT8nKuB7Nw3faTUr0UAxuE+xzT7CQSqrTyrzV5iDtPmqgBQfI4JHnWrWuxXT7q4knl77fKxZtsgAyfIbaf1YmUAgEjJ6DPM48hQHBw/oUdnbx28O7u4wQu45PMk8z7TSNxj2b2mpvG9z3mY1KrsbbyJyc8j5U6qKAbPBvZ9a6Z3vxbvP53Zu3tu+RvxjkMftDTmoooDVdWiSoySKrowwysMgjyIPWo01j4PmnysWiaa2z/RVgyj2BwSP8VShRQEZaL8H/AE6Fg0pluSP6LsAvvVACfYSRS3xP2UWN+8byq6d3GI0WJgihQWIAULjqxp5UUAg8IcGW+mxNFb79rvvO9txzhV5HA5YUUvVikgOcEHBwcHofI+usqAK1zwK6lWAZT1BGRWyincynrqhqah2fxMcxOY/UfSHu8R9ppNHZ3Ln9qmPYfwp+1i8oGMkDJwMnqfVVOWDRJ75ToQ4nkwWuYQtD4Pit23kmRx0JGAPYvn6zml+iirFdca1ywWkU7bp3S5pvbGpqXAneyvJ323e2cbM49+6nBpNh3EKRZ3bBjOMZ6+GT5110VpCiuuTlFdWSWZVtsFCb2kceramtvE0jcwMch1JPgK47XXLW5XG5D/YkAB+xuvur3iPQfjSBd5QqSR4gn1j/AN9TTJu+CrpDyQSDzUj8Dg1WyLb4T+GG4lzEoxra/inyz9++4/10m3X0hFGMeO0U2uM+JY2jMETByxG9hzAA8M+JJptf6OXPTuJPsruseB7lyNwES+bEE+4Cqk8i2yLhXXrfv0RfrxaKZqy23m1297ZjwVYmS6VvCMFifuH3n7qkyuDRtGjto9icyebMerH1/wCVd9dDEodNen3fU5OfkrIt5l2XRDQu+z/fI799jc7NjZ0ySf63rp0WVt3caJnOxVXPTOBjpW+vM1LXRXW24LuRW5Vt0VGb2ke0zH7Ocknv+v8A2f8A/dPOvCaW0V2651vRijJto34b1swtodiKuc7VAz7BitGp6Yk8ZjkGQfEdQfMHzrroqRxTXK+xCpyUuZPqMabs6fPozLj1qc/caWtP0Fre0li3b2ZXPIY5lcY+6l+iq0MOqD3FFyzPvsSjN7XfsQrSvwl++Re0/gaw4k0k287Lj0WJZPYfD3dKw4du1iuY3c4UE5PlyI/WvPQi67kpeTX3PWWSVuPKUOu4v7Es1xaprEVuu6RseS9SfYKbOt8ejmtuM/8AaEcv7qnr7T9lMy4uGdizsWY9STmuxkcRjDpX1f8ABwMXhM7Pit6L08/8FDiLW/jUu8JsAGB5kf2j5863cHR5vI/VuP3H/OkWnx2f6SQGnYY3eins8T9oA9xrm46ldem/XbOxluGPiuK7a0vqPKiiivTHjAooooArTefs3+i34Gt1abz9m/0W/A0BFHZ3xjcRaTB3GnzXUcKP3kgdE57mJESN6UmAeeMc8gZNP+LiwS2KXltDJciQKVjTaG5nBB3EAbTnPPwNJfZAP+ZrT6DfnemJpN7LFw/p+JJYIGuCtzLCDvSItJzyASoLYBYc/txQD9sOPJRcRQXljLZGclYnLpIjMBnaWQ+ixGcZ64rHVu0hYruazjt5bi4TutkceP5zepYnJ5IiYALH+sKY+pyWDXenCxmuLjF9DvYyzSxLybGWkJUSHngDwDU8+HbVTrmqSEekIrJQfUyuT98a/ZQHTqXHbpJHbQ2klxePCsrwK6AQggftZT6IwTjlnPvGW4eIWuNe09JbeS1miiut8b4PJkG1kkX0XU7WGR4gg11XOrppesXU12GS3vY4O7uMEqrxBgY2KglSd2R7B7uT/SaK917T3gVmhSK6UTlSqyNtG4JuAJVeQz0yxx0oByX3Hbm4lgsrSS+aEgSuHWONG67d7/Kf1DpW5OPolspLq4hmte6cxtFIvplxgBY8cnySMEcj7qbfDvEsGky3VrfE25e6mnimZWKzJIc5DKD6Y6EH1Vt4r1Q6hZQ3drDNKlpfRzbChBmSPO5olPMj0sjl1U8qA75u0WeACW806a1tmIHfb0cpnoZY19JB9uPbyrt4q7Q4bCSBHR5BcJIyGP0iSu3aqqObFy4Ax50gcU9o9neWUttZlrq4uYzEkCo+4FhjL5AChc5JJ8PfRPo/dalocMmHMNrOpbw3JHGMj3jlQC7c8dtFbwvLaSpc3EjJDaAqZHxzyTnCqFwST8nPOs9J42drlLW8tXsppVZosusiSbflBXX+kAclSP0yg9qGnst1Z3jSXEUEQljmltsb4g+MPgq3oZGG5eVcmirY3V9bCLUL/UHhYyjJVo48KecrdyuN2duAc55UBKRNMmDtFln3SWenzXVsjMO/Dom/b1MMbHLj3jPt5U7dVszLBLGDtLxugPluUjP31HfBnH9rY2Udnebra5tl7toSjEuRnBj2gh92eWOpPlzoDo7OuIYFttTvGbZD8enlLMCCF2RHmp57vDHXPKuxu0qVIxczafPFZNtPfl0LKrdHeEekq8x5nn0pq6fpU19pGsIkTRTSX0ziE8iD/NPsPhuIGPbWqbV7Ca3KSanqrvINj2eVaUseRjMfxfmcnHlQEl2/FqNfmzKkMYFnjkyCsiE4O31g/wCdeS8Xxi+e02n+at+/mmJASNeeA3rIG72c6b3GOlfFLWyu4Q7HTu7zuwXa3IVJFbGAW2gHyyprToGgS3Wl3s5Gy41NZHAbltQqVhQnyC4/xmgOsdpcrRG6j06d7IAt3+9AxQdXWA+kUwCeoOOeKw4wv455tGliYPHJeKysPEGNiKZ+k6naR2qxXOp6lbTxRiKS0yu4Mo27Y07g5U49HmeRGTTgvtLS3TQooxMEW7G0TgCQAo7YkCgAEbsYxyoBza5xsY7n4pa273tyEDuisqLGp6GSRuSk+A5mtnDvGguJntpoXtLqNQ5hchtyH+lG68nXPL1U211mPStUvGvAY4b0xSRXG0lcou0xuVBwR1HtPnWzS79dS1iK6tlJtrSCVDcFSoleTHoJuALBRzz4E+sZA6rXtKkud62djLcvFJIkmXSNV2sQP5xuTMwGdo6AjJGaWOHuNobmGZ2DWz2xIuIpeTRYBOW8CuASGHXBplcBcdW1lHPHd5tg15dNHKVYpKN5Bwyg+mpGCD4bfOvbfSpNTXV7mBWjju4Y4bfeCvemNW9Mg4wrEhQfWfKgFv8A5S5e6+NDTpzZY3d/vQPs/wCsEGd2zHPrnHPGKUeI+0S2s0tpW3SRXO7Y6c+QXcuF6ktkADzNR3YapZi0WO41PU4ZljEUlnld4YDaURPi/NTjA54wRkinFe6PHFJoMKiQxpLIVE4G8YjLKHAAAZTjljligHxw7q0txD3kttJaEscRyEFivLDEL8nOeh5jFM/tD126h1DTlhglkXvXOEkVRKdh9DBYfJ+VluXlUiUw+0u5WC4025kysMN03ePgkKGQgE4BOM+NAKWs8eLZ28E13A9v3spjZCysY/RdskoSGyI+g5+kKzteLbh7Zp/5OuAd6iOElA7q39JgSO7A8Q3MUjcXX0F8NKkibvYX1KMhsEA7Vm8GAOMr5V0dqWoSRR2wMktvavPtupoc7kTBx6SglVLciwH44IHTpvHcnxmK2vLKWyefd3TM6SI5UZK7kPJseBrfpNxbjUdQ2RMsyJbGWQsSHDLIV2rnC4CkeGc1H9zLYHUNNFjLcXAF2u92llliX0WwMykjvD19E8gDnrTx0cf87ax9VZf7uegOWz7Upri3FzbabPNCATI29FIxncI1POTGOowPDmRXbxBr1ndadBcPG08Es1uVUMUIZnCgnB/oseY8cVt7Jlxo9n4fzf8A+TUx9IU/6NWX8ZB/9wKAffEHHvxa8SzS2luZpIe9jEZUAncy4JYgKAFLFjyx66z4d42ae5e0ubZ7O5WPvAjMrq6ZxuR15HB8P8jXC6f9I1OOmlt/vzWrUh/0jtD/ANxm/PQHSeP5ZpZFsbGS8jico83eJGpZflCLf8sjz5D113cJcbpfyXCJFLCbcxq4lAB3MGJBXwKlSPX1FNrhfUZ9JjeymsrqdUkkaGa2iMiyIzFhu2/Ib0sHdW/s2uJZNQ1V5oxC7SW2YwQ230HwGYci+3GceJoB561oqXMex+RHNWHVT/l5jxqN9W4emtz6a5Xwdean3+HsNSxXhFU8nDhf17M6OJxCzG+HvH0/ohbNegZ5DmaluXQ7djkwxk/RFbbbTYo/kRonrCgffXPXC5b6yOo+Nw10g9/MYugcFSSEPMDHH/VPJm939EffUgxRBQFUAADAA8BWVFdSjHhQtROLlZdmTLc+3oFFFFWCoFFFFAFFFFAeAYo2jGPCiigMUhUDAAAHgBWWKKKA8eMEYIBHkaAgGOXTpRRQHkkKsMMAw8iM/jWdFFAYJAoJIABPUgcz7T41liiigPawihVeSgKPUMfhRRQGdYNECQSASOhxzHsNFFAZAVj3K53YG7zxz+3rRRQGZFAFFFAYGFSQ2BkdDjmPYayK0UUB5JGGGCAR5Hn91eqoAwOQFFFAJPD/AA2lrC0QPeK0ssvpAdXYtjHTlmleiigMDCud2BuHQ45/b1rLFFFAe14yAjBGQfA0UUB4EHLl06er2V6RmiigMUhUAAAADoAOnsrLFFFAAGKNg6YryigPcUYoooBo3fAs3eO1vqN3brI7M0eUkUE9e77wZQerJxSxw1wxFYxMkZd2dy8ksjbnkc9WdvPl4YFFFAK9FFFAFFFFAFFFFAf/2Q==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s.pluralsight.com/mn/img/logo/pluralsight-fullcolor-500x109-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16" y="2498801"/>
            <a:ext cx="2384440" cy="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ostmediacanadadotcom.files.wordpress.com/2012/08/microsoft-logo-e1349199028509.jpg?w=660&amp;h=330&amp;crop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385120"/>
            <a:ext cx="28956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devteach.com/images/DevTeachWite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18619"/>
            <a:ext cx="1905000" cy="6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42" y="4203238"/>
            <a:ext cx="2064715" cy="5945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06" y="1636341"/>
            <a:ext cx="2520571" cy="458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37" y="3293092"/>
            <a:ext cx="914479" cy="6858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56" y="2594190"/>
            <a:ext cx="2174917" cy="3563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16" y="3522500"/>
            <a:ext cx="1714500" cy="1219200"/>
          </a:xfrm>
          <a:prstGeom prst="rect">
            <a:avLst/>
          </a:prstGeom>
        </p:spPr>
      </p:pic>
      <p:pic>
        <p:nvPicPr>
          <p:cNvPr id="1026" name="Picture 2" descr="https://upload.wikimedia.org/wikipedia/en/1/13/Telerik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8" y="3172301"/>
            <a:ext cx="1995173" cy="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539028"/>
            <a:ext cx="914479" cy="823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8966" y="3861391"/>
            <a:ext cx="629983" cy="6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MSDevMtl</a:t>
            </a:r>
            <a:r>
              <a:rPr lang="fr-CA" dirty="0"/>
              <a:t> c’est…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00150"/>
            <a:ext cx="8229600" cy="3258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fr-FR" sz="2000" dirty="0"/>
          </a:p>
          <a:p>
            <a:r>
              <a:rPr lang="fr-CA" dirty="0"/>
              <a:t>3 assemblées mensuelles + 4 Samedi .NET</a:t>
            </a:r>
          </a:p>
          <a:p>
            <a:r>
              <a:rPr lang="fr-CA"/>
              <a:t>Assemblées et activités spéciales</a:t>
            </a:r>
            <a:endParaRPr lang="fr-CA" dirty="0"/>
          </a:p>
          <a:p>
            <a:pPr lvl="1"/>
            <a:r>
              <a:rPr lang="fr-CA" dirty="0"/>
              <a:t>Adhésion de 25$ </a:t>
            </a:r>
            <a:r>
              <a:rPr lang="fr-CA" dirty="0">
                <a:sym typeface="Symbol"/>
              </a:rPr>
              <a:t></a:t>
            </a:r>
            <a:r>
              <a:rPr lang="fr-CA" dirty="0"/>
              <a:t> 1 an à partir de l’inscription </a:t>
            </a:r>
          </a:p>
          <a:p>
            <a:pPr lvl="1"/>
            <a:r>
              <a:rPr lang="fr-CA" dirty="0"/>
              <a:t>Paiement « à la carte » = 5 $ / assemblée</a:t>
            </a:r>
          </a:p>
        </p:txBody>
      </p:sp>
    </p:spTree>
    <p:extLst>
      <p:ext uri="{BB962C8B-B14F-4D97-AF65-F5344CB8AC3E}">
        <p14:creationId xmlns:p14="http://schemas.microsoft.com/office/powerpoint/2010/main" val="10490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www.msdevmtl.com   sur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Inscription obligatoire aux meetings</a:t>
            </a:r>
          </a:p>
          <a:p>
            <a:r>
              <a:rPr lang="fr-CA" dirty="0"/>
              <a:t>Rappel automatique par courriel</a:t>
            </a:r>
          </a:p>
          <a:p>
            <a:r>
              <a:rPr lang="fr-CA" dirty="0"/>
              <a:t>Paiements PayPal (adhésion/Samedi .NET)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585"/>
            <a:ext cx="2160240" cy="1598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4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Myriad Web Pro" panose="020B0503030403020204" pitchFamily="34" charset="0"/>
              </a:rPr>
              <a:t>Mon </a:t>
            </a:r>
            <a:r>
              <a:rPr lang="fr-CA" dirty="0" err="1">
                <a:latin typeface="Myriad Web Pro" panose="020B0503030403020204" pitchFamily="34" charset="0"/>
              </a:rPr>
              <a:t>membership</a:t>
            </a:r>
            <a:r>
              <a:rPr lang="fr-CA" dirty="0">
                <a:latin typeface="Myriad Web Pro" panose="020B0503030403020204" pitchFamily="34" charset="0"/>
              </a:rPr>
              <a:t> est-il valide ?</a:t>
            </a:r>
            <a:endParaRPr lang="en-CA" dirty="0">
              <a:latin typeface="Myriad Web Pro" panose="020B05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75606"/>
            <a:ext cx="6970343" cy="3411615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>
            <a:off x="4283968" y="951570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5220072" y="1585169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483768" y="2325446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Paramètres de communication </a:t>
            </a:r>
            <a:r>
              <a:rPr lang="fr-CA" dirty="0" err="1"/>
              <a:t>Meetup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75606"/>
            <a:ext cx="7307153" cy="3320071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>
            <a:off x="5436096" y="1419622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5112060" y="2787774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3563888" y="3947605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Gardez au minimum…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56" y="3435846"/>
            <a:ext cx="7314286" cy="457143"/>
          </a:xfrm>
          <a:prstGeom prst="rect">
            <a:avLst/>
          </a:prstGeom>
        </p:spPr>
      </p:pic>
      <p:pic>
        <p:nvPicPr>
          <p:cNvPr id="1026" name="Picture 2" descr="C:\Users\Guy\AppData\Local\Temp\SNAGHTML29bd91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6" y="1707654"/>
            <a:ext cx="73628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Twitter et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Soyez</a:t>
            </a:r>
            <a:r>
              <a:rPr lang="en-CA" dirty="0"/>
              <a:t> </a:t>
            </a:r>
            <a:r>
              <a:rPr lang="en-CA" dirty="0" err="1"/>
              <a:t>informé</a:t>
            </a:r>
            <a:r>
              <a:rPr lang="en-CA" dirty="0"/>
              <a:t> des </a:t>
            </a:r>
            <a:r>
              <a:rPr lang="en-CA" dirty="0" err="1"/>
              <a:t>événements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Microsoft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autres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@MSDEVMTL</a:t>
            </a:r>
          </a:p>
          <a:p>
            <a:r>
              <a:rPr lang="en-CA" dirty="0"/>
              <a:t>Facebook.com/MSDEVMTL</a:t>
            </a:r>
            <a:endParaRPr lang="en-US" dirty="0"/>
          </a:p>
        </p:txBody>
      </p:sp>
      <p:pic>
        <p:nvPicPr>
          <p:cNvPr id="1034" name="Picture 10" descr="http://upload.wikimedia.org/wikipedia/en/thumb/9/9f/Twitter_bird_logo_2012.svg/200px-Twitter_bird_logo_201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26" y="142683"/>
            <a:ext cx="1077156" cy="8724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heclinic.cl/wp-content/uploads/2013/09/facebook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1242"/>
            <a:ext cx="911838" cy="9753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uy\AppData\Local\Temp\SNAGHTML1183726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3329">
            <a:off x="5650610" y="1763926"/>
            <a:ext cx="3220207" cy="21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2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Offres</a:t>
            </a:r>
            <a:r>
              <a:rPr lang="en-CA" dirty="0"/>
              <a:t> </a:t>
            </a:r>
            <a:r>
              <a:rPr lang="en-CA" dirty="0" err="1"/>
              <a:t>d’emploi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jobs.msdevmtl.com</a:t>
            </a:r>
          </a:p>
          <a:p>
            <a:r>
              <a:rPr lang="en-CA" dirty="0" err="1"/>
              <a:t>Soyez</a:t>
            </a:r>
            <a:r>
              <a:rPr lang="en-CA" dirty="0"/>
              <a:t> </a:t>
            </a:r>
            <a:r>
              <a:rPr lang="en-CA" dirty="0" err="1"/>
              <a:t>avisés</a:t>
            </a:r>
            <a:r>
              <a:rPr lang="en-CA" dirty="0"/>
              <a:t> </a:t>
            </a:r>
            <a:r>
              <a:rPr lang="en-CA" dirty="0" err="1"/>
              <a:t>depuis</a:t>
            </a:r>
            <a:endParaRPr lang="en-CA" dirty="0"/>
          </a:p>
          <a:p>
            <a:pPr lvl="1"/>
            <a:r>
              <a:rPr lang="en-CA" dirty="0"/>
              <a:t>Facebook</a:t>
            </a:r>
          </a:p>
          <a:p>
            <a:pPr lvl="1"/>
            <a:r>
              <a:rPr lang="en-CA" dirty="0"/>
              <a:t>Twitter</a:t>
            </a:r>
          </a:p>
          <a:p>
            <a:pPr lvl="1"/>
            <a:r>
              <a:rPr lang="en-CA" dirty="0"/>
              <a:t>Courriel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1736">
            <a:off x="4891777" y="914026"/>
            <a:ext cx="3812118" cy="30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749d2106811c819022efa851aaa2e846fd58d"/>
</p:tagLst>
</file>

<file path=ppt/theme/theme1.xml><?xml version="1.0" encoding="utf-8"?>
<a:theme xmlns:a="http://schemas.openxmlformats.org/drawingml/2006/main" name="Thème Office">
  <a:themeElements>
    <a:clrScheme name="MSDevMtl">
      <a:dk1>
        <a:sysClr val="windowText" lastClr="000000"/>
      </a:dk1>
      <a:lt1>
        <a:sysClr val="window" lastClr="FFFFFF"/>
      </a:lt1>
      <a:dk2>
        <a:srgbClr val="054261"/>
      </a:dk2>
      <a:lt2>
        <a:srgbClr val="F2F2F2"/>
      </a:lt2>
      <a:accent1>
        <a:srgbClr val="125D82"/>
      </a:accent1>
      <a:accent2>
        <a:srgbClr val="216F96"/>
      </a:accent2>
      <a:accent3>
        <a:srgbClr val="2D86B3"/>
      </a:accent3>
      <a:accent4>
        <a:srgbClr val="00AFEF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SDevMtl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258</Words>
  <Application>Microsoft Office PowerPoint</Application>
  <PresentationFormat>On-screen Show (16:9)</PresentationFormat>
  <Paragraphs>112</Paragraphs>
  <Slides>17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Myriad Web Pro</vt:lpstr>
      <vt:lpstr>Symbol</vt:lpstr>
      <vt:lpstr>Thème Office</vt:lpstr>
      <vt:lpstr>PowerPoint Presentation</vt:lpstr>
      <vt:lpstr>Commanditaires</vt:lpstr>
      <vt:lpstr>MSDevMtl c’est…</vt:lpstr>
      <vt:lpstr>www.msdevmtl.com   sur </vt:lpstr>
      <vt:lpstr>Mon membership est-il valide ?</vt:lpstr>
      <vt:lpstr>Paramètres de communication Meetup</vt:lpstr>
      <vt:lpstr>Gardez au minimum…</vt:lpstr>
      <vt:lpstr>Twitter et Facebook</vt:lpstr>
      <vt:lpstr>Offres d’emploi</vt:lpstr>
      <vt:lpstr>Slides et code</vt:lpstr>
      <vt:lpstr>Idées de sujets</vt:lpstr>
      <vt:lpstr>S’abonner au groupe Excel et Power BI</vt:lpstr>
      <vt:lpstr>24 HOP Virtuel</vt:lpstr>
      <vt:lpstr>PowerPoint Presentation</vt:lpstr>
      <vt:lpstr>Let’s Dev This</vt:lpstr>
      <vt:lpstr>Prochaines assemblées</vt:lpstr>
      <vt:lpstr>Au programme aujourd’hui…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Chantal</dc:creator>
  <cp:lastModifiedBy>Mathieu Richard</cp:lastModifiedBy>
  <cp:revision>135</cp:revision>
  <dcterms:created xsi:type="dcterms:W3CDTF">2014-09-10T13:07:08Z</dcterms:created>
  <dcterms:modified xsi:type="dcterms:W3CDTF">2016-03-19T01:13:48Z</dcterms:modified>
</cp:coreProperties>
</file>