
<file path=[Content_Types].xml><?xml version="1.0" encoding="utf-8"?>
<Types xmlns="http://schemas.openxmlformats.org/package/2006/content-types">
  <Default Extension="1"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7" r:id="rId2"/>
    <p:sldId id="259" r:id="rId3"/>
    <p:sldId id="260"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300" r:id="rId18"/>
    <p:sldId id="299" r:id="rId19"/>
    <p:sldId id="298"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283" r:id="rId37"/>
    <p:sldId id="284" r:id="rId38"/>
    <p:sldId id="264" r:id="rId39"/>
    <p:sldId id="265" r:id="rId40"/>
    <p:sldId id="266" r:id="rId41"/>
    <p:sldId id="267" r:id="rId42"/>
    <p:sldId id="268" r:id="rId43"/>
    <p:sldId id="269" r:id="rId44"/>
    <p:sldId id="270" r:id="rId45"/>
    <p:sldId id="271" r:id="rId46"/>
    <p:sldId id="272" r:id="rId47"/>
    <p:sldId id="274" r:id="rId48"/>
    <p:sldId id="281" r:id="rId49"/>
    <p:sldId id="282" r:id="rId5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830" autoAdjust="0"/>
  </p:normalViewPr>
  <p:slideViewPr>
    <p:cSldViewPr>
      <p:cViewPr varScale="1">
        <p:scale>
          <a:sx n="96" d="100"/>
          <a:sy n="96" d="100"/>
        </p:scale>
        <p:origin x="179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1763280" y="2092464"/>
            <a:ext cx="3147060" cy="518160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sz="half" idx="3"/>
          </p:nvPr>
        </p:nvSpPr>
        <p:spPr>
          <a:xfrm>
            <a:off x="5649480" y="2098560"/>
            <a:ext cx="2637154" cy="509460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17" name="bg object 17"/>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18" name="bg object 18"/>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19" name="bg object 19"/>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20" name="bg object 20"/>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21" name="bg object 21"/>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22" name="bg object 22"/>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23" name="bg object 23"/>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24" name="bg object 24"/>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25" name="bg object 25"/>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26" name="bg object 26"/>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27" name="bg object 27"/>
          <p:cNvSpPr/>
          <p:nvPr/>
        </p:nvSpPr>
        <p:spPr>
          <a:xfrm>
            <a:off x="84340" y="1803412"/>
            <a:ext cx="1562100" cy="106680"/>
          </a:xfrm>
          <a:custGeom>
            <a:avLst/>
            <a:gdLst/>
            <a:ahLst/>
            <a:cxnLst/>
            <a:rect l="l" t="t" r="r" b="b"/>
            <a:pathLst>
              <a:path w="1562100" h="106680">
                <a:moveTo>
                  <a:pt x="1562087" y="0"/>
                </a:moveTo>
                <a:lnTo>
                  <a:pt x="0" y="0"/>
                </a:lnTo>
                <a:lnTo>
                  <a:pt x="0" y="32004"/>
                </a:lnTo>
                <a:lnTo>
                  <a:pt x="0" y="53340"/>
                </a:lnTo>
                <a:lnTo>
                  <a:pt x="0" y="106680"/>
                </a:lnTo>
                <a:lnTo>
                  <a:pt x="658368" y="106680"/>
                </a:lnTo>
                <a:lnTo>
                  <a:pt x="658368" y="53340"/>
                </a:lnTo>
                <a:lnTo>
                  <a:pt x="1562087" y="53340"/>
                </a:lnTo>
                <a:lnTo>
                  <a:pt x="1562087" y="32004"/>
                </a:lnTo>
                <a:lnTo>
                  <a:pt x="1562087" y="0"/>
                </a:lnTo>
                <a:close/>
              </a:path>
            </a:pathLst>
          </a:custGeom>
          <a:solidFill>
            <a:srgbClr val="F6F1FF"/>
          </a:solidFill>
        </p:spPr>
        <p:txBody>
          <a:bodyPr wrap="square" lIns="0" tIns="0" rIns="0" bIns="0" rtlCol="0"/>
          <a:lstStyle/>
          <a:p>
            <a:endParaRPr/>
          </a:p>
        </p:txBody>
      </p:sp>
      <p:sp>
        <p:nvSpPr>
          <p:cNvPr id="28" name="bg object 28"/>
          <p:cNvSpPr/>
          <p:nvPr/>
        </p:nvSpPr>
        <p:spPr>
          <a:xfrm>
            <a:off x="84340" y="1910092"/>
            <a:ext cx="1562100" cy="53340"/>
          </a:xfrm>
          <a:custGeom>
            <a:avLst/>
            <a:gdLst/>
            <a:ahLst/>
            <a:cxnLst/>
            <a:rect l="l" t="t" r="r" b="b"/>
            <a:pathLst>
              <a:path w="1562100" h="53339">
                <a:moveTo>
                  <a:pt x="1562087" y="0"/>
                </a:moveTo>
                <a:lnTo>
                  <a:pt x="0" y="0"/>
                </a:lnTo>
                <a:lnTo>
                  <a:pt x="0" y="1524"/>
                </a:lnTo>
                <a:lnTo>
                  <a:pt x="0" y="53340"/>
                </a:lnTo>
                <a:lnTo>
                  <a:pt x="1562087" y="53340"/>
                </a:lnTo>
                <a:lnTo>
                  <a:pt x="1562087" y="1524"/>
                </a:lnTo>
                <a:lnTo>
                  <a:pt x="1562087" y="0"/>
                </a:lnTo>
                <a:close/>
              </a:path>
            </a:pathLst>
          </a:custGeom>
          <a:solidFill>
            <a:srgbClr val="F6F0FF"/>
          </a:solidFill>
        </p:spPr>
        <p:txBody>
          <a:bodyPr wrap="square" lIns="0" tIns="0" rIns="0" bIns="0" rtlCol="0"/>
          <a:lstStyle/>
          <a:p>
            <a:endParaRPr/>
          </a:p>
        </p:txBody>
      </p:sp>
      <p:sp>
        <p:nvSpPr>
          <p:cNvPr id="29" name="bg object 29"/>
          <p:cNvSpPr/>
          <p:nvPr/>
        </p:nvSpPr>
        <p:spPr>
          <a:xfrm>
            <a:off x="84340" y="1963432"/>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5EFFF"/>
          </a:solidFill>
        </p:spPr>
        <p:txBody>
          <a:bodyPr wrap="square" lIns="0" tIns="0" rIns="0" bIns="0" rtlCol="0"/>
          <a:lstStyle/>
          <a:p>
            <a:endParaRPr/>
          </a:p>
        </p:txBody>
      </p:sp>
      <p:sp>
        <p:nvSpPr>
          <p:cNvPr id="30" name="bg object 30"/>
          <p:cNvSpPr/>
          <p:nvPr/>
        </p:nvSpPr>
        <p:spPr>
          <a:xfrm>
            <a:off x="84340" y="20182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4EEFF"/>
          </a:solidFill>
        </p:spPr>
        <p:txBody>
          <a:bodyPr wrap="square" lIns="0" tIns="0" rIns="0" bIns="0" rtlCol="0"/>
          <a:lstStyle/>
          <a:p>
            <a:endParaRPr/>
          </a:p>
        </p:txBody>
      </p:sp>
      <p:sp>
        <p:nvSpPr>
          <p:cNvPr id="31" name="bg object 31"/>
          <p:cNvSpPr/>
          <p:nvPr/>
        </p:nvSpPr>
        <p:spPr>
          <a:xfrm>
            <a:off x="84340" y="207163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4EDFF"/>
          </a:solidFill>
        </p:spPr>
        <p:txBody>
          <a:bodyPr wrap="square" lIns="0" tIns="0" rIns="0" bIns="0" rtlCol="0"/>
          <a:lstStyle/>
          <a:p>
            <a:endParaRPr/>
          </a:p>
        </p:txBody>
      </p:sp>
      <p:sp>
        <p:nvSpPr>
          <p:cNvPr id="32" name="bg object 32"/>
          <p:cNvSpPr/>
          <p:nvPr/>
        </p:nvSpPr>
        <p:spPr>
          <a:xfrm>
            <a:off x="84340" y="212497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3ECFF"/>
          </a:solidFill>
        </p:spPr>
        <p:txBody>
          <a:bodyPr wrap="square" lIns="0" tIns="0" rIns="0" bIns="0" rtlCol="0"/>
          <a:lstStyle/>
          <a:p>
            <a:endParaRPr/>
          </a:p>
        </p:txBody>
      </p:sp>
      <p:sp>
        <p:nvSpPr>
          <p:cNvPr id="33" name="bg object 33"/>
          <p:cNvSpPr/>
          <p:nvPr/>
        </p:nvSpPr>
        <p:spPr>
          <a:xfrm>
            <a:off x="84340" y="217831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3EBFF"/>
          </a:solidFill>
        </p:spPr>
        <p:txBody>
          <a:bodyPr wrap="square" lIns="0" tIns="0" rIns="0" bIns="0" rtlCol="0"/>
          <a:lstStyle/>
          <a:p>
            <a:endParaRPr/>
          </a:p>
        </p:txBody>
      </p:sp>
      <p:sp>
        <p:nvSpPr>
          <p:cNvPr id="34" name="bg object 34"/>
          <p:cNvSpPr/>
          <p:nvPr/>
        </p:nvSpPr>
        <p:spPr>
          <a:xfrm>
            <a:off x="84340" y="223165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1EBFF"/>
          </a:solidFill>
        </p:spPr>
        <p:txBody>
          <a:bodyPr wrap="square" lIns="0" tIns="0" rIns="0" bIns="0" rtlCol="0"/>
          <a:lstStyle/>
          <a:p>
            <a:endParaRPr/>
          </a:p>
        </p:txBody>
      </p:sp>
      <p:sp>
        <p:nvSpPr>
          <p:cNvPr id="35" name="bg object 35"/>
          <p:cNvSpPr/>
          <p:nvPr/>
        </p:nvSpPr>
        <p:spPr>
          <a:xfrm>
            <a:off x="84340" y="22849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0EAFF"/>
          </a:solidFill>
        </p:spPr>
        <p:txBody>
          <a:bodyPr wrap="square" lIns="0" tIns="0" rIns="0" bIns="0" rtlCol="0"/>
          <a:lstStyle/>
          <a:p>
            <a:endParaRPr/>
          </a:p>
        </p:txBody>
      </p:sp>
      <p:sp>
        <p:nvSpPr>
          <p:cNvPr id="36" name="bg object 36"/>
          <p:cNvSpPr/>
          <p:nvPr/>
        </p:nvSpPr>
        <p:spPr>
          <a:xfrm>
            <a:off x="84340" y="2338336"/>
            <a:ext cx="1562100" cy="55244"/>
          </a:xfrm>
          <a:custGeom>
            <a:avLst/>
            <a:gdLst/>
            <a:ahLst/>
            <a:cxnLst/>
            <a:rect l="l" t="t" r="r" b="b"/>
            <a:pathLst>
              <a:path w="1562100" h="55244">
                <a:moveTo>
                  <a:pt x="1562099" y="54864"/>
                </a:moveTo>
                <a:lnTo>
                  <a:pt x="1562099" y="0"/>
                </a:lnTo>
                <a:lnTo>
                  <a:pt x="0" y="0"/>
                </a:lnTo>
                <a:lnTo>
                  <a:pt x="0" y="54864"/>
                </a:lnTo>
                <a:lnTo>
                  <a:pt x="1562099" y="54864"/>
                </a:lnTo>
                <a:close/>
              </a:path>
            </a:pathLst>
          </a:custGeom>
          <a:solidFill>
            <a:srgbClr val="EFE9FF"/>
          </a:solidFill>
        </p:spPr>
        <p:txBody>
          <a:bodyPr wrap="square" lIns="0" tIns="0" rIns="0" bIns="0" rtlCol="0"/>
          <a:lstStyle/>
          <a:p>
            <a:endParaRPr/>
          </a:p>
        </p:txBody>
      </p:sp>
      <p:sp>
        <p:nvSpPr>
          <p:cNvPr id="37" name="bg object 37"/>
          <p:cNvSpPr/>
          <p:nvPr/>
        </p:nvSpPr>
        <p:spPr>
          <a:xfrm>
            <a:off x="84340" y="2393200"/>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EEE7FF"/>
          </a:solidFill>
        </p:spPr>
        <p:txBody>
          <a:bodyPr wrap="square" lIns="0" tIns="0" rIns="0" bIns="0" rtlCol="0"/>
          <a:lstStyle/>
          <a:p>
            <a:endParaRPr/>
          </a:p>
        </p:txBody>
      </p:sp>
      <p:sp>
        <p:nvSpPr>
          <p:cNvPr id="38" name="bg object 38"/>
          <p:cNvSpPr/>
          <p:nvPr/>
        </p:nvSpPr>
        <p:spPr>
          <a:xfrm>
            <a:off x="84340" y="2446540"/>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EDE4FF"/>
          </a:solidFill>
        </p:spPr>
        <p:txBody>
          <a:bodyPr wrap="square" lIns="0" tIns="0" rIns="0" bIns="0" rtlCol="0"/>
          <a:lstStyle/>
          <a:p>
            <a:endParaRPr/>
          </a:p>
        </p:txBody>
      </p:sp>
      <p:sp>
        <p:nvSpPr>
          <p:cNvPr id="39" name="bg object 39"/>
          <p:cNvSpPr/>
          <p:nvPr/>
        </p:nvSpPr>
        <p:spPr>
          <a:xfrm>
            <a:off x="84340" y="2499880"/>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DE3FF"/>
          </a:solidFill>
        </p:spPr>
        <p:txBody>
          <a:bodyPr wrap="square" lIns="0" tIns="0" rIns="0" bIns="0" rtlCol="0"/>
          <a:lstStyle/>
          <a:p>
            <a:endParaRPr/>
          </a:p>
        </p:txBody>
      </p:sp>
      <p:sp>
        <p:nvSpPr>
          <p:cNvPr id="40" name="bg object 40"/>
          <p:cNvSpPr/>
          <p:nvPr/>
        </p:nvSpPr>
        <p:spPr>
          <a:xfrm>
            <a:off x="84340" y="2553220"/>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CE2FF"/>
          </a:solidFill>
        </p:spPr>
        <p:txBody>
          <a:bodyPr wrap="square" lIns="0" tIns="0" rIns="0" bIns="0" rtlCol="0"/>
          <a:lstStyle/>
          <a:p>
            <a:endParaRPr/>
          </a:p>
        </p:txBody>
      </p:sp>
      <p:sp>
        <p:nvSpPr>
          <p:cNvPr id="41" name="bg object 41"/>
          <p:cNvSpPr/>
          <p:nvPr/>
        </p:nvSpPr>
        <p:spPr>
          <a:xfrm>
            <a:off x="84340" y="2606560"/>
            <a:ext cx="1562100" cy="53340"/>
          </a:xfrm>
          <a:custGeom>
            <a:avLst/>
            <a:gdLst/>
            <a:ahLst/>
            <a:cxnLst/>
            <a:rect l="l" t="t" r="r" b="b"/>
            <a:pathLst>
              <a:path w="1562099" h="53339">
                <a:moveTo>
                  <a:pt x="1562099" y="53340"/>
                </a:moveTo>
                <a:lnTo>
                  <a:pt x="1562099" y="0"/>
                </a:lnTo>
                <a:lnTo>
                  <a:pt x="0" y="0"/>
                </a:lnTo>
                <a:lnTo>
                  <a:pt x="0" y="53340"/>
                </a:lnTo>
                <a:lnTo>
                  <a:pt x="1562099" y="53340"/>
                </a:lnTo>
                <a:close/>
              </a:path>
            </a:pathLst>
          </a:custGeom>
          <a:solidFill>
            <a:srgbClr val="EBE1FF"/>
          </a:solidFill>
        </p:spPr>
        <p:txBody>
          <a:bodyPr wrap="square" lIns="0" tIns="0" rIns="0" bIns="0" rtlCol="0"/>
          <a:lstStyle/>
          <a:p>
            <a:endParaRPr/>
          </a:p>
        </p:txBody>
      </p:sp>
      <p:sp>
        <p:nvSpPr>
          <p:cNvPr id="42" name="bg object 42"/>
          <p:cNvSpPr/>
          <p:nvPr/>
        </p:nvSpPr>
        <p:spPr>
          <a:xfrm>
            <a:off x="84340" y="2659900"/>
            <a:ext cx="1562100" cy="55244"/>
          </a:xfrm>
          <a:custGeom>
            <a:avLst/>
            <a:gdLst/>
            <a:ahLst/>
            <a:cxnLst/>
            <a:rect l="l" t="t" r="r" b="b"/>
            <a:pathLst>
              <a:path w="1562099" h="55244">
                <a:moveTo>
                  <a:pt x="1562099" y="54863"/>
                </a:moveTo>
                <a:lnTo>
                  <a:pt x="1562099" y="0"/>
                </a:lnTo>
                <a:lnTo>
                  <a:pt x="0" y="0"/>
                </a:lnTo>
                <a:lnTo>
                  <a:pt x="0" y="54863"/>
                </a:lnTo>
                <a:lnTo>
                  <a:pt x="1562099" y="54863"/>
                </a:lnTo>
                <a:close/>
              </a:path>
            </a:pathLst>
          </a:custGeom>
          <a:solidFill>
            <a:srgbClr val="EBDFFF"/>
          </a:solidFill>
        </p:spPr>
        <p:txBody>
          <a:bodyPr wrap="square" lIns="0" tIns="0" rIns="0" bIns="0" rtlCol="0"/>
          <a:lstStyle/>
          <a:p>
            <a:endParaRPr/>
          </a:p>
        </p:txBody>
      </p:sp>
      <p:sp>
        <p:nvSpPr>
          <p:cNvPr id="43" name="bg object 43"/>
          <p:cNvSpPr/>
          <p:nvPr/>
        </p:nvSpPr>
        <p:spPr>
          <a:xfrm>
            <a:off x="84340" y="2714764"/>
            <a:ext cx="1562100" cy="53340"/>
          </a:xfrm>
          <a:custGeom>
            <a:avLst/>
            <a:gdLst/>
            <a:ahLst/>
            <a:cxnLst/>
            <a:rect l="l" t="t" r="r" b="b"/>
            <a:pathLst>
              <a:path w="1562099" h="53339">
                <a:moveTo>
                  <a:pt x="1562099" y="53340"/>
                </a:moveTo>
                <a:lnTo>
                  <a:pt x="1562099" y="0"/>
                </a:lnTo>
                <a:lnTo>
                  <a:pt x="0" y="0"/>
                </a:lnTo>
                <a:lnTo>
                  <a:pt x="0" y="53340"/>
                </a:lnTo>
                <a:lnTo>
                  <a:pt x="1562099" y="53340"/>
                </a:lnTo>
                <a:close/>
              </a:path>
            </a:pathLst>
          </a:custGeom>
          <a:solidFill>
            <a:srgbClr val="EADEFF"/>
          </a:solidFill>
        </p:spPr>
        <p:txBody>
          <a:bodyPr wrap="square" lIns="0" tIns="0" rIns="0" bIns="0" rtlCol="0"/>
          <a:lstStyle/>
          <a:p>
            <a:endParaRPr/>
          </a:p>
        </p:txBody>
      </p:sp>
      <p:sp>
        <p:nvSpPr>
          <p:cNvPr id="44" name="bg object 44"/>
          <p:cNvSpPr/>
          <p:nvPr/>
        </p:nvSpPr>
        <p:spPr>
          <a:xfrm>
            <a:off x="84340" y="276810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9DDFF"/>
          </a:solidFill>
        </p:spPr>
        <p:txBody>
          <a:bodyPr wrap="square" lIns="0" tIns="0" rIns="0" bIns="0" rtlCol="0"/>
          <a:lstStyle/>
          <a:p>
            <a:endParaRPr/>
          </a:p>
        </p:txBody>
      </p:sp>
      <p:sp>
        <p:nvSpPr>
          <p:cNvPr id="45" name="bg object 45"/>
          <p:cNvSpPr/>
          <p:nvPr/>
        </p:nvSpPr>
        <p:spPr>
          <a:xfrm>
            <a:off x="84340" y="282144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8DBFF"/>
          </a:solidFill>
        </p:spPr>
        <p:txBody>
          <a:bodyPr wrap="square" lIns="0" tIns="0" rIns="0" bIns="0" rtlCol="0"/>
          <a:lstStyle/>
          <a:p>
            <a:endParaRPr/>
          </a:p>
        </p:txBody>
      </p:sp>
      <p:sp>
        <p:nvSpPr>
          <p:cNvPr id="46" name="bg object 46"/>
          <p:cNvSpPr/>
          <p:nvPr/>
        </p:nvSpPr>
        <p:spPr>
          <a:xfrm>
            <a:off x="84340" y="287478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8DAFF"/>
          </a:solidFill>
        </p:spPr>
        <p:txBody>
          <a:bodyPr wrap="square" lIns="0" tIns="0" rIns="0" bIns="0" rtlCol="0"/>
          <a:lstStyle/>
          <a:p>
            <a:endParaRPr/>
          </a:p>
        </p:txBody>
      </p:sp>
      <p:sp>
        <p:nvSpPr>
          <p:cNvPr id="47" name="bg object 47"/>
          <p:cNvSpPr/>
          <p:nvPr/>
        </p:nvSpPr>
        <p:spPr>
          <a:xfrm>
            <a:off x="84340" y="2928124"/>
            <a:ext cx="1562100" cy="53340"/>
          </a:xfrm>
          <a:custGeom>
            <a:avLst/>
            <a:gdLst/>
            <a:ahLst/>
            <a:cxnLst/>
            <a:rect l="l" t="t" r="r" b="b"/>
            <a:pathLst>
              <a:path w="1562099" h="53339">
                <a:moveTo>
                  <a:pt x="1562100" y="53339"/>
                </a:moveTo>
                <a:lnTo>
                  <a:pt x="1562099" y="0"/>
                </a:lnTo>
                <a:lnTo>
                  <a:pt x="0" y="0"/>
                </a:lnTo>
                <a:lnTo>
                  <a:pt x="0" y="53339"/>
                </a:lnTo>
                <a:lnTo>
                  <a:pt x="1562100" y="53339"/>
                </a:lnTo>
                <a:close/>
              </a:path>
            </a:pathLst>
          </a:custGeom>
          <a:solidFill>
            <a:srgbClr val="E7D9FF"/>
          </a:solidFill>
        </p:spPr>
        <p:txBody>
          <a:bodyPr wrap="square" lIns="0" tIns="0" rIns="0" bIns="0" rtlCol="0"/>
          <a:lstStyle/>
          <a:p>
            <a:endParaRPr/>
          </a:p>
        </p:txBody>
      </p:sp>
      <p:sp>
        <p:nvSpPr>
          <p:cNvPr id="48" name="bg object 48"/>
          <p:cNvSpPr/>
          <p:nvPr/>
        </p:nvSpPr>
        <p:spPr>
          <a:xfrm>
            <a:off x="84340" y="2981464"/>
            <a:ext cx="1562100" cy="53340"/>
          </a:xfrm>
          <a:custGeom>
            <a:avLst/>
            <a:gdLst/>
            <a:ahLst/>
            <a:cxnLst/>
            <a:rect l="l" t="t" r="r" b="b"/>
            <a:pathLst>
              <a:path w="1562099" h="53339">
                <a:moveTo>
                  <a:pt x="1562100" y="53340"/>
                </a:moveTo>
                <a:lnTo>
                  <a:pt x="1562100" y="0"/>
                </a:lnTo>
                <a:lnTo>
                  <a:pt x="0" y="0"/>
                </a:lnTo>
                <a:lnTo>
                  <a:pt x="0" y="53340"/>
                </a:lnTo>
                <a:lnTo>
                  <a:pt x="1562100" y="53340"/>
                </a:lnTo>
                <a:close/>
              </a:path>
            </a:pathLst>
          </a:custGeom>
          <a:solidFill>
            <a:srgbClr val="E6D6FF"/>
          </a:solidFill>
        </p:spPr>
        <p:txBody>
          <a:bodyPr wrap="square" lIns="0" tIns="0" rIns="0" bIns="0" rtlCol="0"/>
          <a:lstStyle/>
          <a:p>
            <a:endParaRPr/>
          </a:p>
        </p:txBody>
      </p:sp>
      <p:sp>
        <p:nvSpPr>
          <p:cNvPr id="49" name="bg object 49"/>
          <p:cNvSpPr/>
          <p:nvPr/>
        </p:nvSpPr>
        <p:spPr>
          <a:xfrm>
            <a:off x="84340" y="3034804"/>
            <a:ext cx="1562100" cy="55244"/>
          </a:xfrm>
          <a:custGeom>
            <a:avLst/>
            <a:gdLst/>
            <a:ahLst/>
            <a:cxnLst/>
            <a:rect l="l" t="t" r="r" b="b"/>
            <a:pathLst>
              <a:path w="1562099" h="55244">
                <a:moveTo>
                  <a:pt x="1562100" y="54863"/>
                </a:moveTo>
                <a:lnTo>
                  <a:pt x="1562100" y="0"/>
                </a:lnTo>
                <a:lnTo>
                  <a:pt x="0" y="0"/>
                </a:lnTo>
                <a:lnTo>
                  <a:pt x="0" y="54863"/>
                </a:lnTo>
                <a:lnTo>
                  <a:pt x="1562100" y="54863"/>
                </a:lnTo>
                <a:close/>
              </a:path>
            </a:pathLst>
          </a:custGeom>
          <a:solidFill>
            <a:srgbClr val="E4D4FF"/>
          </a:solidFill>
        </p:spPr>
        <p:txBody>
          <a:bodyPr wrap="square" lIns="0" tIns="0" rIns="0" bIns="0" rtlCol="0"/>
          <a:lstStyle/>
          <a:p>
            <a:endParaRPr/>
          </a:p>
        </p:txBody>
      </p:sp>
      <p:sp>
        <p:nvSpPr>
          <p:cNvPr id="50" name="bg object 50"/>
          <p:cNvSpPr/>
          <p:nvPr/>
        </p:nvSpPr>
        <p:spPr>
          <a:xfrm>
            <a:off x="84340" y="308966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E1D2FF"/>
          </a:solidFill>
        </p:spPr>
        <p:txBody>
          <a:bodyPr wrap="square" lIns="0" tIns="0" rIns="0" bIns="0" rtlCol="0"/>
          <a:lstStyle/>
          <a:p>
            <a:endParaRPr/>
          </a:p>
        </p:txBody>
      </p:sp>
      <p:sp>
        <p:nvSpPr>
          <p:cNvPr id="51" name="bg object 51"/>
          <p:cNvSpPr/>
          <p:nvPr/>
        </p:nvSpPr>
        <p:spPr>
          <a:xfrm>
            <a:off x="84340" y="314300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E0D1FF"/>
          </a:solidFill>
        </p:spPr>
        <p:txBody>
          <a:bodyPr wrap="square" lIns="0" tIns="0" rIns="0" bIns="0" rtlCol="0"/>
          <a:lstStyle/>
          <a:p>
            <a:endParaRPr/>
          </a:p>
        </p:txBody>
      </p:sp>
      <p:sp>
        <p:nvSpPr>
          <p:cNvPr id="52" name="bg object 52"/>
          <p:cNvSpPr/>
          <p:nvPr/>
        </p:nvSpPr>
        <p:spPr>
          <a:xfrm>
            <a:off x="84340" y="319634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FD0FF"/>
          </a:solidFill>
        </p:spPr>
        <p:txBody>
          <a:bodyPr wrap="square" lIns="0" tIns="0" rIns="0" bIns="0" rtlCol="0"/>
          <a:lstStyle/>
          <a:p>
            <a:endParaRPr/>
          </a:p>
        </p:txBody>
      </p:sp>
      <p:sp>
        <p:nvSpPr>
          <p:cNvPr id="53" name="bg object 53"/>
          <p:cNvSpPr/>
          <p:nvPr/>
        </p:nvSpPr>
        <p:spPr>
          <a:xfrm>
            <a:off x="84340" y="3249688"/>
            <a:ext cx="1562100" cy="53340"/>
          </a:xfrm>
          <a:custGeom>
            <a:avLst/>
            <a:gdLst/>
            <a:ahLst/>
            <a:cxnLst/>
            <a:rect l="l" t="t" r="r" b="b"/>
            <a:pathLst>
              <a:path w="1562099" h="53339">
                <a:moveTo>
                  <a:pt x="1562100" y="53340"/>
                </a:moveTo>
                <a:lnTo>
                  <a:pt x="1562100" y="0"/>
                </a:lnTo>
                <a:lnTo>
                  <a:pt x="0" y="0"/>
                </a:lnTo>
                <a:lnTo>
                  <a:pt x="0" y="53340"/>
                </a:lnTo>
                <a:lnTo>
                  <a:pt x="1562100" y="53340"/>
                </a:lnTo>
                <a:close/>
              </a:path>
            </a:pathLst>
          </a:custGeom>
          <a:solidFill>
            <a:srgbClr val="DFCEFF"/>
          </a:solidFill>
        </p:spPr>
        <p:txBody>
          <a:bodyPr wrap="square" lIns="0" tIns="0" rIns="0" bIns="0" rtlCol="0"/>
          <a:lstStyle/>
          <a:p>
            <a:endParaRPr/>
          </a:p>
        </p:txBody>
      </p:sp>
      <p:sp>
        <p:nvSpPr>
          <p:cNvPr id="54" name="bg object 54"/>
          <p:cNvSpPr/>
          <p:nvPr/>
        </p:nvSpPr>
        <p:spPr>
          <a:xfrm>
            <a:off x="84340" y="330302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ECDFF"/>
          </a:solidFill>
        </p:spPr>
        <p:txBody>
          <a:bodyPr wrap="square" lIns="0" tIns="0" rIns="0" bIns="0" rtlCol="0"/>
          <a:lstStyle/>
          <a:p>
            <a:endParaRPr/>
          </a:p>
        </p:txBody>
      </p:sp>
      <p:sp>
        <p:nvSpPr>
          <p:cNvPr id="55" name="bg object 55"/>
          <p:cNvSpPr/>
          <p:nvPr/>
        </p:nvSpPr>
        <p:spPr>
          <a:xfrm>
            <a:off x="84340" y="3356368"/>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DCC9FF"/>
          </a:solidFill>
        </p:spPr>
        <p:txBody>
          <a:bodyPr wrap="square" lIns="0" tIns="0" rIns="0" bIns="0" rtlCol="0"/>
          <a:lstStyle/>
          <a:p>
            <a:endParaRPr/>
          </a:p>
        </p:txBody>
      </p:sp>
      <p:sp>
        <p:nvSpPr>
          <p:cNvPr id="56" name="bg object 56"/>
          <p:cNvSpPr/>
          <p:nvPr/>
        </p:nvSpPr>
        <p:spPr>
          <a:xfrm>
            <a:off x="84340" y="341123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BC7FF"/>
          </a:solidFill>
        </p:spPr>
        <p:txBody>
          <a:bodyPr wrap="square" lIns="0" tIns="0" rIns="0" bIns="0" rtlCol="0"/>
          <a:lstStyle/>
          <a:p>
            <a:endParaRPr/>
          </a:p>
        </p:txBody>
      </p:sp>
      <p:sp>
        <p:nvSpPr>
          <p:cNvPr id="57" name="bg object 57"/>
          <p:cNvSpPr/>
          <p:nvPr/>
        </p:nvSpPr>
        <p:spPr>
          <a:xfrm>
            <a:off x="84340" y="346457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AC5FF"/>
          </a:solidFill>
        </p:spPr>
        <p:txBody>
          <a:bodyPr wrap="square" lIns="0" tIns="0" rIns="0" bIns="0" rtlCol="0"/>
          <a:lstStyle/>
          <a:p>
            <a:endParaRPr/>
          </a:p>
        </p:txBody>
      </p:sp>
      <p:sp>
        <p:nvSpPr>
          <p:cNvPr id="58" name="bg object 58"/>
          <p:cNvSpPr/>
          <p:nvPr/>
        </p:nvSpPr>
        <p:spPr>
          <a:xfrm>
            <a:off x="84340" y="351791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9C4FF"/>
          </a:solidFill>
        </p:spPr>
        <p:txBody>
          <a:bodyPr wrap="square" lIns="0" tIns="0" rIns="0" bIns="0" rtlCol="0"/>
          <a:lstStyle/>
          <a:p>
            <a:endParaRPr/>
          </a:p>
        </p:txBody>
      </p:sp>
      <p:sp>
        <p:nvSpPr>
          <p:cNvPr id="59" name="bg object 59"/>
          <p:cNvSpPr/>
          <p:nvPr/>
        </p:nvSpPr>
        <p:spPr>
          <a:xfrm>
            <a:off x="84340" y="357125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7C3FF"/>
          </a:solidFill>
        </p:spPr>
        <p:txBody>
          <a:bodyPr wrap="square" lIns="0" tIns="0" rIns="0" bIns="0" rtlCol="0"/>
          <a:lstStyle/>
          <a:p>
            <a:endParaRPr/>
          </a:p>
        </p:txBody>
      </p:sp>
      <p:sp>
        <p:nvSpPr>
          <p:cNvPr id="60" name="bg object 60"/>
          <p:cNvSpPr/>
          <p:nvPr/>
        </p:nvSpPr>
        <p:spPr>
          <a:xfrm>
            <a:off x="84340" y="362459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6C1FF"/>
          </a:solidFill>
        </p:spPr>
        <p:txBody>
          <a:bodyPr wrap="square" lIns="0" tIns="0" rIns="0" bIns="0" rtlCol="0"/>
          <a:lstStyle/>
          <a:p>
            <a:endParaRPr/>
          </a:p>
        </p:txBody>
      </p:sp>
      <p:sp>
        <p:nvSpPr>
          <p:cNvPr id="61" name="bg object 61"/>
          <p:cNvSpPr/>
          <p:nvPr/>
        </p:nvSpPr>
        <p:spPr>
          <a:xfrm>
            <a:off x="84340" y="3677932"/>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D4BCFF"/>
          </a:solidFill>
        </p:spPr>
        <p:txBody>
          <a:bodyPr wrap="square" lIns="0" tIns="0" rIns="0" bIns="0" rtlCol="0"/>
          <a:lstStyle/>
          <a:p>
            <a:endParaRPr/>
          </a:p>
        </p:txBody>
      </p:sp>
      <p:sp>
        <p:nvSpPr>
          <p:cNvPr id="62" name="bg object 62"/>
          <p:cNvSpPr/>
          <p:nvPr/>
        </p:nvSpPr>
        <p:spPr>
          <a:xfrm>
            <a:off x="84340" y="373279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3BAFF"/>
          </a:solidFill>
        </p:spPr>
        <p:txBody>
          <a:bodyPr wrap="square" lIns="0" tIns="0" rIns="0" bIns="0" rtlCol="0"/>
          <a:lstStyle/>
          <a:p>
            <a:endParaRPr/>
          </a:p>
        </p:txBody>
      </p:sp>
      <p:sp>
        <p:nvSpPr>
          <p:cNvPr id="63" name="bg object 63"/>
          <p:cNvSpPr/>
          <p:nvPr/>
        </p:nvSpPr>
        <p:spPr>
          <a:xfrm>
            <a:off x="84340" y="378613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2B8FF"/>
          </a:solidFill>
        </p:spPr>
        <p:txBody>
          <a:bodyPr wrap="square" lIns="0" tIns="0" rIns="0" bIns="0" rtlCol="0"/>
          <a:lstStyle/>
          <a:p>
            <a:endParaRPr/>
          </a:p>
        </p:txBody>
      </p:sp>
      <p:sp>
        <p:nvSpPr>
          <p:cNvPr id="64" name="bg object 64"/>
          <p:cNvSpPr/>
          <p:nvPr/>
        </p:nvSpPr>
        <p:spPr>
          <a:xfrm>
            <a:off x="84340" y="383947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1B7FF"/>
          </a:solidFill>
        </p:spPr>
        <p:txBody>
          <a:bodyPr wrap="square" lIns="0" tIns="0" rIns="0" bIns="0" rtlCol="0"/>
          <a:lstStyle/>
          <a:p>
            <a:endParaRPr/>
          </a:p>
        </p:txBody>
      </p:sp>
      <p:sp>
        <p:nvSpPr>
          <p:cNvPr id="65" name="bg object 65"/>
          <p:cNvSpPr/>
          <p:nvPr/>
        </p:nvSpPr>
        <p:spPr>
          <a:xfrm>
            <a:off x="84340" y="389281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0B6FF"/>
          </a:solidFill>
        </p:spPr>
        <p:txBody>
          <a:bodyPr wrap="square" lIns="0" tIns="0" rIns="0" bIns="0" rtlCol="0"/>
          <a:lstStyle/>
          <a:p>
            <a:endParaRPr/>
          </a:p>
        </p:txBody>
      </p:sp>
      <p:sp>
        <p:nvSpPr>
          <p:cNvPr id="66" name="bg object 66"/>
          <p:cNvSpPr/>
          <p:nvPr/>
        </p:nvSpPr>
        <p:spPr>
          <a:xfrm>
            <a:off x="84340" y="394615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CFB4FF"/>
          </a:solidFill>
        </p:spPr>
        <p:txBody>
          <a:bodyPr wrap="square" lIns="0" tIns="0" rIns="0" bIns="0" rtlCol="0"/>
          <a:lstStyle/>
          <a:p>
            <a:endParaRPr/>
          </a:p>
        </p:txBody>
      </p:sp>
      <p:sp>
        <p:nvSpPr>
          <p:cNvPr id="67" name="bg object 67"/>
          <p:cNvSpPr/>
          <p:nvPr/>
        </p:nvSpPr>
        <p:spPr>
          <a:xfrm>
            <a:off x="84340" y="399949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EB0FF"/>
          </a:solidFill>
        </p:spPr>
        <p:txBody>
          <a:bodyPr wrap="square" lIns="0" tIns="0" rIns="0" bIns="0" rtlCol="0"/>
          <a:lstStyle/>
          <a:p>
            <a:endParaRPr/>
          </a:p>
        </p:txBody>
      </p:sp>
      <p:sp>
        <p:nvSpPr>
          <p:cNvPr id="68" name="bg object 68"/>
          <p:cNvSpPr/>
          <p:nvPr/>
        </p:nvSpPr>
        <p:spPr>
          <a:xfrm>
            <a:off x="84340" y="4052836"/>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CDAEFF"/>
          </a:solidFill>
        </p:spPr>
        <p:txBody>
          <a:bodyPr wrap="square" lIns="0" tIns="0" rIns="0" bIns="0" rtlCol="0"/>
          <a:lstStyle/>
          <a:p>
            <a:endParaRPr/>
          </a:p>
        </p:txBody>
      </p:sp>
      <p:sp>
        <p:nvSpPr>
          <p:cNvPr id="69" name="bg object 69"/>
          <p:cNvSpPr/>
          <p:nvPr/>
        </p:nvSpPr>
        <p:spPr>
          <a:xfrm>
            <a:off x="84340" y="410770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AACFF"/>
          </a:solidFill>
        </p:spPr>
        <p:txBody>
          <a:bodyPr wrap="square" lIns="0" tIns="0" rIns="0" bIns="0" rtlCol="0"/>
          <a:lstStyle/>
          <a:p>
            <a:endParaRPr/>
          </a:p>
        </p:txBody>
      </p:sp>
      <p:sp>
        <p:nvSpPr>
          <p:cNvPr id="70" name="bg object 70"/>
          <p:cNvSpPr/>
          <p:nvPr/>
        </p:nvSpPr>
        <p:spPr>
          <a:xfrm>
            <a:off x="84340" y="416104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8A9FF"/>
          </a:solidFill>
        </p:spPr>
        <p:txBody>
          <a:bodyPr wrap="square" lIns="0" tIns="0" rIns="0" bIns="0" rtlCol="0"/>
          <a:lstStyle/>
          <a:p>
            <a:endParaRPr/>
          </a:p>
        </p:txBody>
      </p:sp>
      <p:sp>
        <p:nvSpPr>
          <p:cNvPr id="71" name="bg object 71"/>
          <p:cNvSpPr/>
          <p:nvPr/>
        </p:nvSpPr>
        <p:spPr>
          <a:xfrm>
            <a:off x="84340" y="421438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7A7FF"/>
          </a:solidFill>
        </p:spPr>
        <p:txBody>
          <a:bodyPr wrap="square" lIns="0" tIns="0" rIns="0" bIns="0" rtlCol="0"/>
          <a:lstStyle/>
          <a:p>
            <a:endParaRPr/>
          </a:p>
        </p:txBody>
      </p:sp>
      <p:sp>
        <p:nvSpPr>
          <p:cNvPr id="72" name="bg object 72"/>
          <p:cNvSpPr/>
          <p:nvPr/>
        </p:nvSpPr>
        <p:spPr>
          <a:xfrm>
            <a:off x="84340" y="426772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6A6FF"/>
          </a:solidFill>
        </p:spPr>
        <p:txBody>
          <a:bodyPr wrap="square" lIns="0" tIns="0" rIns="0" bIns="0" rtlCol="0"/>
          <a:lstStyle/>
          <a:p>
            <a:endParaRPr/>
          </a:p>
        </p:txBody>
      </p:sp>
      <p:sp>
        <p:nvSpPr>
          <p:cNvPr id="73" name="bg object 73"/>
          <p:cNvSpPr/>
          <p:nvPr/>
        </p:nvSpPr>
        <p:spPr>
          <a:xfrm>
            <a:off x="84340" y="432106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5A2FF"/>
          </a:solidFill>
        </p:spPr>
        <p:txBody>
          <a:bodyPr wrap="square" lIns="0" tIns="0" rIns="0" bIns="0" rtlCol="0"/>
          <a:lstStyle/>
          <a:p>
            <a:endParaRPr/>
          </a:p>
        </p:txBody>
      </p:sp>
      <p:sp>
        <p:nvSpPr>
          <p:cNvPr id="74" name="bg object 74"/>
          <p:cNvSpPr/>
          <p:nvPr/>
        </p:nvSpPr>
        <p:spPr>
          <a:xfrm>
            <a:off x="84340" y="4374400"/>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C49FFF"/>
          </a:solidFill>
        </p:spPr>
        <p:txBody>
          <a:bodyPr wrap="square" lIns="0" tIns="0" rIns="0" bIns="0" rtlCol="0"/>
          <a:lstStyle/>
          <a:p>
            <a:endParaRPr/>
          </a:p>
        </p:txBody>
      </p:sp>
      <p:sp>
        <p:nvSpPr>
          <p:cNvPr id="75" name="bg object 75"/>
          <p:cNvSpPr/>
          <p:nvPr/>
        </p:nvSpPr>
        <p:spPr>
          <a:xfrm>
            <a:off x="84340" y="44292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39DFF"/>
          </a:solidFill>
        </p:spPr>
        <p:txBody>
          <a:bodyPr wrap="square" lIns="0" tIns="0" rIns="0" bIns="0" rtlCol="0"/>
          <a:lstStyle/>
          <a:p>
            <a:endParaRPr/>
          </a:p>
        </p:txBody>
      </p:sp>
      <p:sp>
        <p:nvSpPr>
          <p:cNvPr id="76" name="bg object 76"/>
          <p:cNvSpPr/>
          <p:nvPr/>
        </p:nvSpPr>
        <p:spPr>
          <a:xfrm>
            <a:off x="84340" y="448260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19BFF"/>
          </a:solidFill>
        </p:spPr>
        <p:txBody>
          <a:bodyPr wrap="square" lIns="0" tIns="0" rIns="0" bIns="0" rtlCol="0"/>
          <a:lstStyle/>
          <a:p>
            <a:endParaRPr/>
          </a:p>
        </p:txBody>
      </p:sp>
      <p:sp>
        <p:nvSpPr>
          <p:cNvPr id="77" name="bg object 77"/>
          <p:cNvSpPr/>
          <p:nvPr/>
        </p:nvSpPr>
        <p:spPr>
          <a:xfrm>
            <a:off x="84340" y="453594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099FF"/>
          </a:solidFill>
        </p:spPr>
        <p:txBody>
          <a:bodyPr wrap="square" lIns="0" tIns="0" rIns="0" bIns="0" rtlCol="0"/>
          <a:lstStyle/>
          <a:p>
            <a:endParaRPr/>
          </a:p>
        </p:txBody>
      </p:sp>
      <p:sp>
        <p:nvSpPr>
          <p:cNvPr id="78" name="bg object 78"/>
          <p:cNvSpPr/>
          <p:nvPr/>
        </p:nvSpPr>
        <p:spPr>
          <a:xfrm>
            <a:off x="84340" y="458928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E96FF"/>
          </a:solidFill>
        </p:spPr>
        <p:txBody>
          <a:bodyPr wrap="square" lIns="0" tIns="0" rIns="0" bIns="0" rtlCol="0"/>
          <a:lstStyle/>
          <a:p>
            <a:endParaRPr/>
          </a:p>
        </p:txBody>
      </p:sp>
      <p:sp>
        <p:nvSpPr>
          <p:cNvPr id="79" name="bg object 79"/>
          <p:cNvSpPr/>
          <p:nvPr/>
        </p:nvSpPr>
        <p:spPr>
          <a:xfrm>
            <a:off x="84340" y="464262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D94FF"/>
          </a:solidFill>
        </p:spPr>
        <p:txBody>
          <a:bodyPr wrap="square" lIns="0" tIns="0" rIns="0" bIns="0" rtlCol="0"/>
          <a:lstStyle/>
          <a:p>
            <a:endParaRPr/>
          </a:p>
        </p:txBody>
      </p:sp>
      <p:sp>
        <p:nvSpPr>
          <p:cNvPr id="80" name="bg object 80"/>
          <p:cNvSpPr/>
          <p:nvPr/>
        </p:nvSpPr>
        <p:spPr>
          <a:xfrm>
            <a:off x="84340" y="46959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C92FF"/>
          </a:solidFill>
        </p:spPr>
        <p:txBody>
          <a:bodyPr wrap="square" lIns="0" tIns="0" rIns="0" bIns="0" rtlCol="0"/>
          <a:lstStyle/>
          <a:p>
            <a:endParaRPr/>
          </a:p>
        </p:txBody>
      </p:sp>
      <p:sp>
        <p:nvSpPr>
          <p:cNvPr id="81" name="bg object 81"/>
          <p:cNvSpPr/>
          <p:nvPr/>
        </p:nvSpPr>
        <p:spPr>
          <a:xfrm>
            <a:off x="84340" y="4749304"/>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BA91FF"/>
          </a:solidFill>
        </p:spPr>
        <p:txBody>
          <a:bodyPr wrap="square" lIns="0" tIns="0" rIns="0" bIns="0" rtlCol="0"/>
          <a:lstStyle/>
          <a:p>
            <a:endParaRPr/>
          </a:p>
        </p:txBody>
      </p:sp>
      <p:sp>
        <p:nvSpPr>
          <p:cNvPr id="82" name="bg object 82"/>
          <p:cNvSpPr/>
          <p:nvPr/>
        </p:nvSpPr>
        <p:spPr>
          <a:xfrm>
            <a:off x="84340" y="480416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98EFF"/>
          </a:solidFill>
        </p:spPr>
        <p:txBody>
          <a:bodyPr wrap="square" lIns="0" tIns="0" rIns="0" bIns="0" rtlCol="0"/>
          <a:lstStyle/>
          <a:p>
            <a:endParaRPr/>
          </a:p>
        </p:txBody>
      </p:sp>
      <p:sp>
        <p:nvSpPr>
          <p:cNvPr id="83" name="bg object 83"/>
          <p:cNvSpPr/>
          <p:nvPr/>
        </p:nvSpPr>
        <p:spPr>
          <a:xfrm>
            <a:off x="84340" y="485750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889FF"/>
          </a:solidFill>
        </p:spPr>
        <p:txBody>
          <a:bodyPr wrap="square" lIns="0" tIns="0" rIns="0" bIns="0" rtlCol="0"/>
          <a:lstStyle/>
          <a:p>
            <a:endParaRPr/>
          </a:p>
        </p:txBody>
      </p:sp>
      <p:sp>
        <p:nvSpPr>
          <p:cNvPr id="84" name="bg object 84"/>
          <p:cNvSpPr/>
          <p:nvPr/>
        </p:nvSpPr>
        <p:spPr>
          <a:xfrm>
            <a:off x="84340" y="491084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888FF"/>
          </a:solidFill>
        </p:spPr>
        <p:txBody>
          <a:bodyPr wrap="square" lIns="0" tIns="0" rIns="0" bIns="0" rtlCol="0"/>
          <a:lstStyle/>
          <a:p>
            <a:endParaRPr/>
          </a:p>
        </p:txBody>
      </p:sp>
      <p:sp>
        <p:nvSpPr>
          <p:cNvPr id="85" name="bg object 85"/>
          <p:cNvSpPr/>
          <p:nvPr/>
        </p:nvSpPr>
        <p:spPr>
          <a:xfrm>
            <a:off x="84340" y="496418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786FF"/>
          </a:solidFill>
        </p:spPr>
        <p:txBody>
          <a:bodyPr wrap="square" lIns="0" tIns="0" rIns="0" bIns="0" rtlCol="0"/>
          <a:lstStyle/>
          <a:p>
            <a:endParaRPr/>
          </a:p>
        </p:txBody>
      </p:sp>
      <p:sp>
        <p:nvSpPr>
          <p:cNvPr id="86" name="bg object 86"/>
          <p:cNvSpPr/>
          <p:nvPr/>
        </p:nvSpPr>
        <p:spPr>
          <a:xfrm>
            <a:off x="84340" y="501752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585FF"/>
          </a:solidFill>
        </p:spPr>
        <p:txBody>
          <a:bodyPr wrap="square" lIns="0" tIns="0" rIns="0" bIns="0" rtlCol="0"/>
          <a:lstStyle/>
          <a:p>
            <a:endParaRPr/>
          </a:p>
        </p:txBody>
      </p:sp>
      <p:sp>
        <p:nvSpPr>
          <p:cNvPr id="87" name="bg object 87"/>
          <p:cNvSpPr/>
          <p:nvPr/>
        </p:nvSpPr>
        <p:spPr>
          <a:xfrm>
            <a:off x="84340" y="5070868"/>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B482FF"/>
          </a:solidFill>
        </p:spPr>
        <p:txBody>
          <a:bodyPr wrap="square" lIns="0" tIns="0" rIns="0" bIns="0" rtlCol="0"/>
          <a:lstStyle/>
          <a:p>
            <a:endParaRPr/>
          </a:p>
        </p:txBody>
      </p:sp>
      <p:sp>
        <p:nvSpPr>
          <p:cNvPr id="88" name="bg object 88"/>
          <p:cNvSpPr/>
          <p:nvPr/>
        </p:nvSpPr>
        <p:spPr>
          <a:xfrm>
            <a:off x="84340" y="512573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17CFF"/>
          </a:solidFill>
        </p:spPr>
        <p:txBody>
          <a:bodyPr wrap="square" lIns="0" tIns="0" rIns="0" bIns="0" rtlCol="0"/>
          <a:lstStyle/>
          <a:p>
            <a:endParaRPr/>
          </a:p>
        </p:txBody>
      </p:sp>
      <p:sp>
        <p:nvSpPr>
          <p:cNvPr id="89" name="bg object 89"/>
          <p:cNvSpPr/>
          <p:nvPr/>
        </p:nvSpPr>
        <p:spPr>
          <a:xfrm>
            <a:off x="84340" y="517907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07AFF"/>
          </a:solidFill>
        </p:spPr>
        <p:txBody>
          <a:bodyPr wrap="square" lIns="0" tIns="0" rIns="0" bIns="0" rtlCol="0"/>
          <a:lstStyle/>
          <a:p>
            <a:endParaRPr/>
          </a:p>
        </p:txBody>
      </p:sp>
      <p:sp>
        <p:nvSpPr>
          <p:cNvPr id="90" name="bg object 90"/>
          <p:cNvSpPr/>
          <p:nvPr/>
        </p:nvSpPr>
        <p:spPr>
          <a:xfrm>
            <a:off x="84340" y="523241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F79FF"/>
          </a:solidFill>
        </p:spPr>
        <p:txBody>
          <a:bodyPr wrap="square" lIns="0" tIns="0" rIns="0" bIns="0" rtlCol="0"/>
          <a:lstStyle/>
          <a:p>
            <a:endParaRPr/>
          </a:p>
        </p:txBody>
      </p:sp>
      <p:sp>
        <p:nvSpPr>
          <p:cNvPr id="91" name="bg object 91"/>
          <p:cNvSpPr/>
          <p:nvPr/>
        </p:nvSpPr>
        <p:spPr>
          <a:xfrm>
            <a:off x="84340" y="528575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F78FF"/>
          </a:solidFill>
        </p:spPr>
        <p:txBody>
          <a:bodyPr wrap="square" lIns="0" tIns="0" rIns="0" bIns="0" rtlCol="0"/>
          <a:lstStyle/>
          <a:p>
            <a:endParaRPr/>
          </a:p>
        </p:txBody>
      </p:sp>
      <p:sp>
        <p:nvSpPr>
          <p:cNvPr id="92" name="bg object 92"/>
          <p:cNvSpPr/>
          <p:nvPr/>
        </p:nvSpPr>
        <p:spPr>
          <a:xfrm>
            <a:off x="84340" y="533909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E76FF"/>
          </a:solidFill>
        </p:spPr>
        <p:txBody>
          <a:bodyPr wrap="square" lIns="0" tIns="0" rIns="0" bIns="0" rtlCol="0"/>
          <a:lstStyle/>
          <a:p>
            <a:endParaRPr/>
          </a:p>
        </p:txBody>
      </p:sp>
      <p:sp>
        <p:nvSpPr>
          <p:cNvPr id="93" name="bg object 93"/>
          <p:cNvSpPr/>
          <p:nvPr/>
        </p:nvSpPr>
        <p:spPr>
          <a:xfrm>
            <a:off x="84340" y="5392432"/>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AC70FF"/>
          </a:solidFill>
        </p:spPr>
        <p:txBody>
          <a:bodyPr wrap="square" lIns="0" tIns="0" rIns="0" bIns="0" rtlCol="0"/>
          <a:lstStyle/>
          <a:p>
            <a:endParaRPr/>
          </a:p>
        </p:txBody>
      </p:sp>
      <p:sp>
        <p:nvSpPr>
          <p:cNvPr id="94" name="bg object 94"/>
          <p:cNvSpPr/>
          <p:nvPr/>
        </p:nvSpPr>
        <p:spPr>
          <a:xfrm>
            <a:off x="84340" y="544729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C6FFF"/>
          </a:solidFill>
        </p:spPr>
        <p:txBody>
          <a:bodyPr wrap="square" lIns="0" tIns="0" rIns="0" bIns="0" rtlCol="0"/>
          <a:lstStyle/>
          <a:p>
            <a:endParaRPr/>
          </a:p>
        </p:txBody>
      </p:sp>
      <p:sp>
        <p:nvSpPr>
          <p:cNvPr id="95" name="bg object 95"/>
          <p:cNvSpPr/>
          <p:nvPr/>
        </p:nvSpPr>
        <p:spPr>
          <a:xfrm>
            <a:off x="84340" y="550063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B6DFF"/>
          </a:solidFill>
        </p:spPr>
        <p:txBody>
          <a:bodyPr wrap="square" lIns="0" tIns="0" rIns="0" bIns="0" rtlCol="0"/>
          <a:lstStyle/>
          <a:p>
            <a:endParaRPr/>
          </a:p>
        </p:txBody>
      </p:sp>
      <p:sp>
        <p:nvSpPr>
          <p:cNvPr id="96" name="bg object 96"/>
          <p:cNvSpPr/>
          <p:nvPr/>
        </p:nvSpPr>
        <p:spPr>
          <a:xfrm>
            <a:off x="84340" y="555397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A6CFF"/>
          </a:solidFill>
        </p:spPr>
        <p:txBody>
          <a:bodyPr wrap="square" lIns="0" tIns="0" rIns="0" bIns="0" rtlCol="0"/>
          <a:lstStyle/>
          <a:p>
            <a:endParaRPr/>
          </a:p>
        </p:txBody>
      </p:sp>
      <p:sp>
        <p:nvSpPr>
          <p:cNvPr id="97" name="bg object 97"/>
          <p:cNvSpPr/>
          <p:nvPr/>
        </p:nvSpPr>
        <p:spPr>
          <a:xfrm>
            <a:off x="84340" y="560731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96BFF"/>
          </a:solidFill>
        </p:spPr>
        <p:txBody>
          <a:bodyPr wrap="square" lIns="0" tIns="0" rIns="0" bIns="0" rtlCol="0"/>
          <a:lstStyle/>
          <a:p>
            <a:endParaRPr/>
          </a:p>
        </p:txBody>
      </p:sp>
      <p:sp>
        <p:nvSpPr>
          <p:cNvPr id="98" name="bg object 98"/>
          <p:cNvSpPr/>
          <p:nvPr/>
        </p:nvSpPr>
        <p:spPr>
          <a:xfrm>
            <a:off x="84340" y="566065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869FF"/>
          </a:solidFill>
        </p:spPr>
        <p:txBody>
          <a:bodyPr wrap="square" lIns="0" tIns="0" rIns="0" bIns="0" rtlCol="0"/>
          <a:lstStyle/>
          <a:p>
            <a:endParaRPr/>
          </a:p>
        </p:txBody>
      </p:sp>
      <p:sp>
        <p:nvSpPr>
          <p:cNvPr id="99" name="bg object 99"/>
          <p:cNvSpPr/>
          <p:nvPr/>
        </p:nvSpPr>
        <p:spPr>
          <a:xfrm>
            <a:off x="84340" y="571399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866FF"/>
          </a:solidFill>
        </p:spPr>
        <p:txBody>
          <a:bodyPr wrap="square" lIns="0" tIns="0" rIns="0" bIns="0" rtlCol="0"/>
          <a:lstStyle/>
          <a:p>
            <a:endParaRPr/>
          </a:p>
        </p:txBody>
      </p:sp>
      <p:sp>
        <p:nvSpPr>
          <p:cNvPr id="100" name="bg object 100"/>
          <p:cNvSpPr/>
          <p:nvPr/>
        </p:nvSpPr>
        <p:spPr>
          <a:xfrm>
            <a:off x="84340" y="5767336"/>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A763FF"/>
          </a:solidFill>
        </p:spPr>
        <p:txBody>
          <a:bodyPr wrap="square" lIns="0" tIns="0" rIns="0" bIns="0" rtlCol="0"/>
          <a:lstStyle/>
          <a:p>
            <a:endParaRPr/>
          </a:p>
        </p:txBody>
      </p:sp>
      <p:sp>
        <p:nvSpPr>
          <p:cNvPr id="101" name="bg object 101"/>
          <p:cNvSpPr/>
          <p:nvPr/>
        </p:nvSpPr>
        <p:spPr>
          <a:xfrm>
            <a:off x="84340" y="582220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460FF"/>
          </a:solidFill>
        </p:spPr>
        <p:txBody>
          <a:bodyPr wrap="square" lIns="0" tIns="0" rIns="0" bIns="0" rtlCol="0"/>
          <a:lstStyle/>
          <a:p>
            <a:endParaRPr/>
          </a:p>
        </p:txBody>
      </p:sp>
      <p:sp>
        <p:nvSpPr>
          <p:cNvPr id="102" name="bg object 102"/>
          <p:cNvSpPr/>
          <p:nvPr/>
        </p:nvSpPr>
        <p:spPr>
          <a:xfrm>
            <a:off x="84340" y="587554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45FFF"/>
          </a:solidFill>
        </p:spPr>
        <p:txBody>
          <a:bodyPr wrap="square" lIns="0" tIns="0" rIns="0" bIns="0" rtlCol="0"/>
          <a:lstStyle/>
          <a:p>
            <a:endParaRPr/>
          </a:p>
        </p:txBody>
      </p:sp>
      <p:sp>
        <p:nvSpPr>
          <p:cNvPr id="103" name="bg object 103"/>
          <p:cNvSpPr/>
          <p:nvPr/>
        </p:nvSpPr>
        <p:spPr>
          <a:xfrm>
            <a:off x="84340" y="592888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35CFF"/>
          </a:solidFill>
        </p:spPr>
        <p:txBody>
          <a:bodyPr wrap="square" lIns="0" tIns="0" rIns="0" bIns="0" rtlCol="0"/>
          <a:lstStyle/>
          <a:p>
            <a:endParaRPr/>
          </a:p>
        </p:txBody>
      </p:sp>
      <p:sp>
        <p:nvSpPr>
          <p:cNvPr id="104" name="bg object 104"/>
          <p:cNvSpPr/>
          <p:nvPr/>
        </p:nvSpPr>
        <p:spPr>
          <a:xfrm>
            <a:off x="84340" y="598222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25BFF"/>
          </a:solidFill>
        </p:spPr>
        <p:txBody>
          <a:bodyPr wrap="square" lIns="0" tIns="0" rIns="0" bIns="0" rtlCol="0"/>
          <a:lstStyle/>
          <a:p>
            <a:endParaRPr/>
          </a:p>
        </p:txBody>
      </p:sp>
      <p:sp>
        <p:nvSpPr>
          <p:cNvPr id="105" name="bg object 105"/>
          <p:cNvSpPr/>
          <p:nvPr/>
        </p:nvSpPr>
        <p:spPr>
          <a:xfrm>
            <a:off x="84340" y="603556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258FF"/>
          </a:solidFill>
        </p:spPr>
        <p:txBody>
          <a:bodyPr wrap="square" lIns="0" tIns="0" rIns="0" bIns="0" rtlCol="0"/>
          <a:lstStyle/>
          <a:p>
            <a:endParaRPr/>
          </a:p>
        </p:txBody>
      </p:sp>
      <p:sp>
        <p:nvSpPr>
          <p:cNvPr id="106" name="bg object 106"/>
          <p:cNvSpPr/>
          <p:nvPr/>
        </p:nvSpPr>
        <p:spPr>
          <a:xfrm>
            <a:off x="84340" y="6088900"/>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A056FF"/>
          </a:solidFill>
        </p:spPr>
        <p:txBody>
          <a:bodyPr wrap="square" lIns="0" tIns="0" rIns="0" bIns="0" rtlCol="0"/>
          <a:lstStyle/>
          <a:p>
            <a:endParaRPr/>
          </a:p>
        </p:txBody>
      </p:sp>
      <p:sp>
        <p:nvSpPr>
          <p:cNvPr id="107" name="bg object 107"/>
          <p:cNvSpPr/>
          <p:nvPr/>
        </p:nvSpPr>
        <p:spPr>
          <a:xfrm>
            <a:off x="84340" y="61437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054FF"/>
          </a:solidFill>
        </p:spPr>
        <p:txBody>
          <a:bodyPr wrap="square" lIns="0" tIns="0" rIns="0" bIns="0" rtlCol="0"/>
          <a:lstStyle/>
          <a:p>
            <a:endParaRPr/>
          </a:p>
        </p:txBody>
      </p:sp>
      <p:sp>
        <p:nvSpPr>
          <p:cNvPr id="108" name="bg object 108"/>
          <p:cNvSpPr/>
          <p:nvPr/>
        </p:nvSpPr>
        <p:spPr>
          <a:xfrm>
            <a:off x="84340" y="619710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9F52FF"/>
          </a:solidFill>
        </p:spPr>
        <p:txBody>
          <a:bodyPr wrap="square" lIns="0" tIns="0" rIns="0" bIns="0" rtlCol="0"/>
          <a:lstStyle/>
          <a:p>
            <a:endParaRPr/>
          </a:p>
        </p:txBody>
      </p:sp>
      <p:sp>
        <p:nvSpPr>
          <p:cNvPr id="109" name="bg object 109"/>
          <p:cNvSpPr/>
          <p:nvPr/>
        </p:nvSpPr>
        <p:spPr>
          <a:xfrm>
            <a:off x="84340" y="625044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9F51FF"/>
          </a:solidFill>
        </p:spPr>
        <p:txBody>
          <a:bodyPr wrap="square" lIns="0" tIns="0" rIns="0" bIns="0" rtlCol="0"/>
          <a:lstStyle/>
          <a:p>
            <a:endParaRPr/>
          </a:p>
        </p:txBody>
      </p:sp>
      <p:sp>
        <p:nvSpPr>
          <p:cNvPr id="110" name="bg object 110"/>
          <p:cNvSpPr/>
          <p:nvPr/>
        </p:nvSpPr>
        <p:spPr>
          <a:xfrm>
            <a:off x="84340" y="630378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9F50FF"/>
          </a:solidFill>
        </p:spPr>
        <p:txBody>
          <a:bodyPr wrap="square" lIns="0" tIns="0" rIns="0" bIns="0" rtlCol="0"/>
          <a:lstStyle/>
          <a:p>
            <a:endParaRPr/>
          </a:p>
        </p:txBody>
      </p:sp>
      <p:sp>
        <p:nvSpPr>
          <p:cNvPr id="111" name="bg object 111"/>
          <p:cNvSpPr/>
          <p:nvPr/>
        </p:nvSpPr>
        <p:spPr>
          <a:xfrm>
            <a:off x="84340" y="635712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9F4EFF"/>
          </a:solidFill>
        </p:spPr>
        <p:txBody>
          <a:bodyPr wrap="square" lIns="0" tIns="0" rIns="0" bIns="0" rtlCol="0"/>
          <a:lstStyle/>
          <a:p>
            <a:endParaRPr/>
          </a:p>
        </p:txBody>
      </p:sp>
      <p:sp>
        <p:nvSpPr>
          <p:cNvPr id="112" name="bg object 112"/>
          <p:cNvSpPr/>
          <p:nvPr/>
        </p:nvSpPr>
        <p:spPr>
          <a:xfrm>
            <a:off x="84340" y="64104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9E4DFF"/>
          </a:solidFill>
        </p:spPr>
        <p:txBody>
          <a:bodyPr wrap="square" lIns="0" tIns="0" rIns="0" bIns="0" rtlCol="0"/>
          <a:lstStyle/>
          <a:p>
            <a:endParaRPr/>
          </a:p>
        </p:txBody>
      </p:sp>
      <p:sp>
        <p:nvSpPr>
          <p:cNvPr id="113" name="bg object 113"/>
          <p:cNvSpPr/>
          <p:nvPr/>
        </p:nvSpPr>
        <p:spPr>
          <a:xfrm>
            <a:off x="84340" y="6463804"/>
            <a:ext cx="1562100" cy="55244"/>
          </a:xfrm>
          <a:custGeom>
            <a:avLst/>
            <a:gdLst/>
            <a:ahLst/>
            <a:cxnLst/>
            <a:rect l="l" t="t" r="r" b="b"/>
            <a:pathLst>
              <a:path w="1562100" h="55245">
                <a:moveTo>
                  <a:pt x="1562100" y="54864"/>
                </a:moveTo>
                <a:lnTo>
                  <a:pt x="1562100" y="0"/>
                </a:lnTo>
                <a:lnTo>
                  <a:pt x="0" y="0"/>
                </a:lnTo>
                <a:lnTo>
                  <a:pt x="0" y="54864"/>
                </a:lnTo>
                <a:lnTo>
                  <a:pt x="1562100" y="54864"/>
                </a:lnTo>
                <a:close/>
              </a:path>
            </a:pathLst>
          </a:custGeom>
          <a:solidFill>
            <a:srgbClr val="9D4AFF"/>
          </a:solidFill>
        </p:spPr>
        <p:txBody>
          <a:bodyPr wrap="square" lIns="0" tIns="0" rIns="0" bIns="0" rtlCol="0"/>
          <a:lstStyle/>
          <a:p>
            <a:endParaRPr/>
          </a:p>
        </p:txBody>
      </p:sp>
      <p:sp>
        <p:nvSpPr>
          <p:cNvPr id="114" name="bg object 114"/>
          <p:cNvSpPr/>
          <p:nvPr/>
        </p:nvSpPr>
        <p:spPr>
          <a:xfrm>
            <a:off x="84340" y="6518668"/>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D48FF"/>
          </a:solidFill>
        </p:spPr>
        <p:txBody>
          <a:bodyPr wrap="square" lIns="0" tIns="0" rIns="0" bIns="0" rtlCol="0"/>
          <a:lstStyle/>
          <a:p>
            <a:endParaRPr/>
          </a:p>
        </p:txBody>
      </p:sp>
      <p:sp>
        <p:nvSpPr>
          <p:cNvPr id="115" name="bg object 115"/>
          <p:cNvSpPr/>
          <p:nvPr/>
        </p:nvSpPr>
        <p:spPr>
          <a:xfrm>
            <a:off x="84340" y="6572008"/>
            <a:ext cx="1562100" cy="107314"/>
          </a:xfrm>
          <a:custGeom>
            <a:avLst/>
            <a:gdLst/>
            <a:ahLst/>
            <a:cxnLst/>
            <a:rect l="l" t="t" r="r" b="b"/>
            <a:pathLst>
              <a:path w="1562100" h="107315">
                <a:moveTo>
                  <a:pt x="1562100" y="0"/>
                </a:moveTo>
                <a:lnTo>
                  <a:pt x="0" y="0"/>
                </a:lnTo>
                <a:lnTo>
                  <a:pt x="0" y="53352"/>
                </a:lnTo>
                <a:lnTo>
                  <a:pt x="0" y="106692"/>
                </a:lnTo>
                <a:lnTo>
                  <a:pt x="1562100" y="106692"/>
                </a:lnTo>
                <a:lnTo>
                  <a:pt x="1562100" y="53352"/>
                </a:lnTo>
                <a:lnTo>
                  <a:pt x="1562100" y="0"/>
                </a:lnTo>
                <a:close/>
              </a:path>
            </a:pathLst>
          </a:custGeom>
          <a:solidFill>
            <a:srgbClr val="9C46FF"/>
          </a:solidFill>
        </p:spPr>
        <p:txBody>
          <a:bodyPr wrap="square" lIns="0" tIns="0" rIns="0" bIns="0" rtlCol="0"/>
          <a:lstStyle/>
          <a:p>
            <a:endParaRPr/>
          </a:p>
        </p:txBody>
      </p:sp>
      <p:sp>
        <p:nvSpPr>
          <p:cNvPr id="116" name="bg object 116"/>
          <p:cNvSpPr/>
          <p:nvPr/>
        </p:nvSpPr>
        <p:spPr>
          <a:xfrm>
            <a:off x="84340" y="6678688"/>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B45FF"/>
          </a:solidFill>
        </p:spPr>
        <p:txBody>
          <a:bodyPr wrap="square" lIns="0" tIns="0" rIns="0" bIns="0" rtlCol="0"/>
          <a:lstStyle/>
          <a:p>
            <a:endParaRPr/>
          </a:p>
        </p:txBody>
      </p:sp>
      <p:sp>
        <p:nvSpPr>
          <p:cNvPr id="117" name="bg object 117"/>
          <p:cNvSpPr/>
          <p:nvPr/>
        </p:nvSpPr>
        <p:spPr>
          <a:xfrm>
            <a:off x="84340" y="6732028"/>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B43FF"/>
          </a:solidFill>
        </p:spPr>
        <p:txBody>
          <a:bodyPr wrap="square" lIns="0" tIns="0" rIns="0" bIns="0" rtlCol="0"/>
          <a:lstStyle/>
          <a:p>
            <a:endParaRPr/>
          </a:p>
        </p:txBody>
      </p:sp>
      <p:sp>
        <p:nvSpPr>
          <p:cNvPr id="118" name="bg object 118"/>
          <p:cNvSpPr/>
          <p:nvPr/>
        </p:nvSpPr>
        <p:spPr>
          <a:xfrm>
            <a:off x="84340" y="6785368"/>
            <a:ext cx="1562100" cy="55244"/>
          </a:xfrm>
          <a:custGeom>
            <a:avLst/>
            <a:gdLst/>
            <a:ahLst/>
            <a:cxnLst/>
            <a:rect l="l" t="t" r="r" b="b"/>
            <a:pathLst>
              <a:path w="1562100" h="55245">
                <a:moveTo>
                  <a:pt x="1562100" y="54864"/>
                </a:moveTo>
                <a:lnTo>
                  <a:pt x="1562100" y="0"/>
                </a:lnTo>
                <a:lnTo>
                  <a:pt x="0" y="0"/>
                </a:lnTo>
                <a:lnTo>
                  <a:pt x="0" y="54864"/>
                </a:lnTo>
                <a:lnTo>
                  <a:pt x="1562100" y="54864"/>
                </a:lnTo>
                <a:close/>
              </a:path>
            </a:pathLst>
          </a:custGeom>
          <a:solidFill>
            <a:srgbClr val="9A41FF"/>
          </a:solidFill>
        </p:spPr>
        <p:txBody>
          <a:bodyPr wrap="square" lIns="0" tIns="0" rIns="0" bIns="0" rtlCol="0"/>
          <a:lstStyle/>
          <a:p>
            <a:endParaRPr/>
          </a:p>
        </p:txBody>
      </p:sp>
      <p:sp>
        <p:nvSpPr>
          <p:cNvPr id="119" name="bg object 119"/>
          <p:cNvSpPr/>
          <p:nvPr/>
        </p:nvSpPr>
        <p:spPr>
          <a:xfrm>
            <a:off x="84340" y="6840232"/>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A40FF"/>
          </a:solidFill>
        </p:spPr>
        <p:txBody>
          <a:bodyPr wrap="square" lIns="0" tIns="0" rIns="0" bIns="0" rtlCol="0"/>
          <a:lstStyle/>
          <a:p>
            <a:endParaRPr/>
          </a:p>
        </p:txBody>
      </p:sp>
      <p:sp>
        <p:nvSpPr>
          <p:cNvPr id="120" name="bg object 120"/>
          <p:cNvSpPr/>
          <p:nvPr/>
        </p:nvSpPr>
        <p:spPr>
          <a:xfrm>
            <a:off x="84340" y="6893572"/>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A3DFF"/>
          </a:solidFill>
        </p:spPr>
        <p:txBody>
          <a:bodyPr wrap="square" lIns="0" tIns="0" rIns="0" bIns="0" rtlCol="0"/>
          <a:lstStyle/>
          <a:p>
            <a:endParaRPr/>
          </a:p>
        </p:txBody>
      </p:sp>
      <p:sp>
        <p:nvSpPr>
          <p:cNvPr id="121" name="bg object 121"/>
          <p:cNvSpPr/>
          <p:nvPr/>
        </p:nvSpPr>
        <p:spPr>
          <a:xfrm>
            <a:off x="84340" y="6946912"/>
            <a:ext cx="1562100" cy="107314"/>
          </a:xfrm>
          <a:custGeom>
            <a:avLst/>
            <a:gdLst/>
            <a:ahLst/>
            <a:cxnLst/>
            <a:rect l="l" t="t" r="r" b="b"/>
            <a:pathLst>
              <a:path w="1562100" h="107315">
                <a:moveTo>
                  <a:pt x="1562100" y="0"/>
                </a:moveTo>
                <a:lnTo>
                  <a:pt x="0" y="0"/>
                </a:lnTo>
                <a:lnTo>
                  <a:pt x="0" y="53340"/>
                </a:lnTo>
                <a:lnTo>
                  <a:pt x="0" y="106692"/>
                </a:lnTo>
                <a:lnTo>
                  <a:pt x="1562100" y="106692"/>
                </a:lnTo>
                <a:lnTo>
                  <a:pt x="1562100" y="53340"/>
                </a:lnTo>
                <a:lnTo>
                  <a:pt x="1562100" y="0"/>
                </a:lnTo>
                <a:close/>
              </a:path>
            </a:pathLst>
          </a:custGeom>
          <a:solidFill>
            <a:srgbClr val="993CFF"/>
          </a:solidFill>
        </p:spPr>
        <p:txBody>
          <a:bodyPr wrap="square" lIns="0" tIns="0" rIns="0" bIns="0" rtlCol="0"/>
          <a:lstStyle/>
          <a:p>
            <a:endParaRPr/>
          </a:p>
        </p:txBody>
      </p:sp>
      <p:sp>
        <p:nvSpPr>
          <p:cNvPr id="122" name="bg object 122"/>
          <p:cNvSpPr/>
          <p:nvPr/>
        </p:nvSpPr>
        <p:spPr>
          <a:xfrm>
            <a:off x="84340" y="7053592"/>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BFF"/>
          </a:solidFill>
        </p:spPr>
        <p:txBody>
          <a:bodyPr wrap="square" lIns="0" tIns="0" rIns="0" bIns="0" rtlCol="0"/>
          <a:lstStyle/>
          <a:p>
            <a:endParaRPr/>
          </a:p>
        </p:txBody>
      </p:sp>
      <p:sp>
        <p:nvSpPr>
          <p:cNvPr id="123" name="bg object 123"/>
          <p:cNvSpPr/>
          <p:nvPr/>
        </p:nvSpPr>
        <p:spPr>
          <a:xfrm>
            <a:off x="84340" y="7106932"/>
            <a:ext cx="1562100" cy="108585"/>
          </a:xfrm>
          <a:custGeom>
            <a:avLst/>
            <a:gdLst/>
            <a:ahLst/>
            <a:cxnLst/>
            <a:rect l="l" t="t" r="r" b="b"/>
            <a:pathLst>
              <a:path w="1562100" h="108584">
                <a:moveTo>
                  <a:pt x="1562100" y="0"/>
                </a:moveTo>
                <a:lnTo>
                  <a:pt x="0" y="0"/>
                </a:lnTo>
                <a:lnTo>
                  <a:pt x="0" y="54864"/>
                </a:lnTo>
                <a:lnTo>
                  <a:pt x="0" y="108216"/>
                </a:lnTo>
                <a:lnTo>
                  <a:pt x="1562100" y="108216"/>
                </a:lnTo>
                <a:lnTo>
                  <a:pt x="1562100" y="54864"/>
                </a:lnTo>
                <a:lnTo>
                  <a:pt x="1562100" y="0"/>
                </a:lnTo>
                <a:close/>
              </a:path>
            </a:pathLst>
          </a:custGeom>
          <a:solidFill>
            <a:srgbClr val="9939FF"/>
          </a:solidFill>
        </p:spPr>
        <p:txBody>
          <a:bodyPr wrap="square" lIns="0" tIns="0" rIns="0" bIns="0" rtlCol="0"/>
          <a:lstStyle/>
          <a:p>
            <a:endParaRPr/>
          </a:p>
        </p:txBody>
      </p:sp>
      <p:sp>
        <p:nvSpPr>
          <p:cNvPr id="124" name="bg object 124"/>
          <p:cNvSpPr/>
          <p:nvPr/>
        </p:nvSpPr>
        <p:spPr>
          <a:xfrm>
            <a:off x="84340" y="721513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8FF"/>
          </a:solidFill>
        </p:spPr>
        <p:txBody>
          <a:bodyPr wrap="square" lIns="0" tIns="0" rIns="0" bIns="0" rtlCol="0"/>
          <a:lstStyle/>
          <a:p>
            <a:endParaRPr/>
          </a:p>
        </p:txBody>
      </p:sp>
      <p:sp>
        <p:nvSpPr>
          <p:cNvPr id="125" name="bg object 125"/>
          <p:cNvSpPr/>
          <p:nvPr/>
        </p:nvSpPr>
        <p:spPr>
          <a:xfrm>
            <a:off x="84340" y="726847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7FF"/>
          </a:solidFill>
        </p:spPr>
        <p:txBody>
          <a:bodyPr wrap="square" lIns="0" tIns="0" rIns="0" bIns="0" rtlCol="0"/>
          <a:lstStyle/>
          <a:p>
            <a:endParaRPr/>
          </a:p>
        </p:txBody>
      </p:sp>
      <p:sp>
        <p:nvSpPr>
          <p:cNvPr id="126" name="bg object 126"/>
          <p:cNvSpPr/>
          <p:nvPr/>
        </p:nvSpPr>
        <p:spPr>
          <a:xfrm>
            <a:off x="742708" y="1949716"/>
            <a:ext cx="9225280" cy="0"/>
          </a:xfrm>
          <a:custGeom>
            <a:avLst/>
            <a:gdLst/>
            <a:ahLst/>
            <a:cxnLst/>
            <a:rect l="l" t="t" r="r" b="b"/>
            <a:pathLst>
              <a:path w="9225280">
                <a:moveTo>
                  <a:pt x="0" y="0"/>
                </a:moveTo>
                <a:lnTo>
                  <a:pt x="9224772" y="0"/>
                </a:lnTo>
              </a:path>
            </a:pathLst>
          </a:custGeom>
          <a:ln w="25908">
            <a:solidFill>
              <a:srgbClr val="5F5F5F"/>
            </a:solidFill>
          </a:ln>
        </p:spPr>
        <p:txBody>
          <a:bodyPr wrap="square" lIns="0" tIns="0" rIns="0" bIns="0" rtlCol="0"/>
          <a:lstStyle/>
          <a:p>
            <a:endParaRPr/>
          </a:p>
        </p:txBody>
      </p:sp>
      <p:sp>
        <p:nvSpPr>
          <p:cNvPr id="127" name="bg object 127"/>
          <p:cNvSpPr/>
          <p:nvPr/>
        </p:nvSpPr>
        <p:spPr>
          <a:xfrm>
            <a:off x="742708" y="1873516"/>
            <a:ext cx="9225280" cy="0"/>
          </a:xfrm>
          <a:custGeom>
            <a:avLst/>
            <a:gdLst/>
            <a:ahLst/>
            <a:cxnLst/>
            <a:rect l="l" t="t" r="r" b="b"/>
            <a:pathLst>
              <a:path w="9225280">
                <a:moveTo>
                  <a:pt x="0" y="0"/>
                </a:moveTo>
                <a:lnTo>
                  <a:pt x="9224772" y="0"/>
                </a:lnTo>
              </a:path>
            </a:pathLst>
          </a:custGeom>
          <a:ln w="76200">
            <a:solidFill>
              <a:srgbClr val="5F5F5F"/>
            </a:solidFill>
          </a:ln>
        </p:spPr>
        <p:txBody>
          <a:bodyPr wrap="square" lIns="0" tIns="0" rIns="0" bIns="0" rtlCol="0"/>
          <a:lstStyle/>
          <a:p>
            <a:endParaRPr/>
          </a:p>
        </p:txBody>
      </p:sp>
      <p:sp>
        <p:nvSpPr>
          <p:cNvPr id="128" name="bg object 128"/>
          <p:cNvSpPr/>
          <p:nvPr/>
        </p:nvSpPr>
        <p:spPr>
          <a:xfrm>
            <a:off x="8918247" y="566550"/>
            <a:ext cx="777066" cy="107543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713012" y="583711"/>
            <a:ext cx="6632375" cy="1367155"/>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310375" y="2093988"/>
            <a:ext cx="9437649" cy="4981575"/>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11/2/2022</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oracle.com/cd/F49540_01/DOC/server.815/a68003/rollup_c.htm#3396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oracle.com/cd/F49540_01/DOC/server.815/a68003/rollup_c.htm#3396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cs.oracle.com/cd/F49540_01/DOC/server.815/a68003/rollup_c.htm#3704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cd/F49540_01/DOC/server.815/a68003/rollup_c.htm#31896" TargetMode="External"/><Relationship Id="rId2" Type="http://schemas.openxmlformats.org/officeDocument/2006/relationships/hyperlink" Target="https://docs.oracle.com/cd/F49540_01/DOC/server.815/a68003/rollup_c.htm#37042"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ocs.oracle.com/cd/F49540_01/DOC/server.815/a68003/rollup_c.htm#34303" TargetMode="External"/><Relationship Id="rId4" Type="http://schemas.openxmlformats.org/officeDocument/2006/relationships/hyperlink" Target="https://docs.oracle.com/cd/F49540_01/DOC/server.815/a68003/rollup_c.htm#3704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cs.oracle.com/cd/F49540_01/DOC/server.815/a68003/rollup_c.htm#34303"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oracle.com/cd/F49540_01/DOC/server.815/a68003/rollup_c.htm#36584" TargetMode="Externa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docs.oracle.com/cd/F49540_01/DOC/server.815/a68003/rollup_c.htm#35316"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cs.oracle.com/cd/F49540_01/DOC/server.815/a68003/rollup_c.htm#3531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rawpixel.com/image/107004/thank-you-note-cup-coffee" TargetMode="External"/><Relationship Id="rId4" Type="http://schemas.openxmlformats.org/officeDocument/2006/relationships/image" Target="../media/image23.1"/></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oracle.com/cd/F49540_01/DOC/server.815/a68003/rollup_c.htm#31896"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ocs.oracle.com/cd/F49540_01/DOC/server.815/a68003/rollup_c.htm#37042"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39136" y="530872"/>
            <a:ext cx="1019555" cy="12283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624096" y="918996"/>
            <a:ext cx="2635885" cy="696595"/>
          </a:xfrm>
          <a:prstGeom prst="rect">
            <a:avLst/>
          </a:prstGeom>
        </p:spPr>
        <p:txBody>
          <a:bodyPr vert="horz" wrap="square" lIns="0" tIns="13335" rIns="0" bIns="0" rtlCol="0">
            <a:spAutoFit/>
          </a:bodyPr>
          <a:lstStyle/>
          <a:p>
            <a:pPr marL="12700">
              <a:lnSpc>
                <a:spcPct val="100000"/>
              </a:lnSpc>
              <a:spcBef>
                <a:spcPts val="105"/>
              </a:spcBef>
            </a:pPr>
            <a:r>
              <a:rPr spc="-5" dirty="0"/>
              <a:t>Objectives</a:t>
            </a:r>
          </a:p>
        </p:txBody>
      </p:sp>
      <p:sp>
        <p:nvSpPr>
          <p:cNvPr id="4" name="object 4"/>
          <p:cNvSpPr txBox="1"/>
          <p:nvPr/>
        </p:nvSpPr>
        <p:spPr>
          <a:xfrm>
            <a:off x="1905000" y="2438400"/>
            <a:ext cx="7214234" cy="3095719"/>
          </a:xfrm>
          <a:prstGeom prst="rect">
            <a:avLst/>
          </a:prstGeom>
        </p:spPr>
        <p:txBody>
          <a:bodyPr vert="horz" wrap="square" lIns="0" tIns="12700" rIns="0" bIns="0" rtlCol="0">
            <a:spAutoFit/>
          </a:bodyPr>
          <a:lstStyle/>
          <a:p>
            <a:pPr marL="12700" marR="1174115">
              <a:lnSpc>
                <a:spcPct val="100000"/>
              </a:lnSpc>
              <a:spcBef>
                <a:spcPts val="100"/>
              </a:spcBef>
            </a:pPr>
            <a:r>
              <a:rPr sz="2400" dirty="0">
                <a:latin typeface="Arial"/>
                <a:cs typeface="Arial"/>
              </a:rPr>
              <a:t>Become aware of Oracle8i Release 2</a:t>
            </a:r>
            <a:r>
              <a:rPr sz="2400" spc="-105" dirty="0">
                <a:latin typeface="Arial"/>
                <a:cs typeface="Arial"/>
              </a:rPr>
              <a:t> </a:t>
            </a:r>
            <a:r>
              <a:rPr sz="2400" dirty="0">
                <a:latin typeface="Arial"/>
                <a:cs typeface="Arial"/>
              </a:rPr>
              <a:t>(8.1.6)  Analytic Functions at a high</a:t>
            </a:r>
            <a:r>
              <a:rPr sz="2400" spc="-55" dirty="0">
                <a:latin typeface="Arial"/>
                <a:cs typeface="Arial"/>
              </a:rPr>
              <a:t> </a:t>
            </a:r>
            <a:r>
              <a:rPr sz="2400" dirty="0">
                <a:latin typeface="Arial"/>
                <a:cs typeface="Arial"/>
              </a:rPr>
              <a:t>level</a:t>
            </a:r>
          </a:p>
          <a:p>
            <a:pPr marL="36830" marR="592455">
              <a:lnSpc>
                <a:spcPct val="100000"/>
              </a:lnSpc>
            </a:pPr>
            <a:endParaRPr lang="en-IN" sz="3300" dirty="0">
              <a:latin typeface="Arial"/>
              <a:cs typeface="Arial"/>
            </a:endParaRPr>
          </a:p>
          <a:p>
            <a:pPr marL="36830" marR="592455">
              <a:lnSpc>
                <a:spcPct val="100000"/>
              </a:lnSpc>
            </a:pPr>
            <a:r>
              <a:rPr sz="2400" dirty="0">
                <a:latin typeface="Arial"/>
                <a:cs typeface="Arial"/>
              </a:rPr>
              <a:t>Learn about the Cube and Rollup</a:t>
            </a:r>
            <a:r>
              <a:rPr sz="2400" spc="-135" dirty="0">
                <a:latin typeface="Arial"/>
                <a:cs typeface="Arial"/>
              </a:rPr>
              <a:t> </a:t>
            </a:r>
            <a:r>
              <a:rPr sz="2400" dirty="0">
                <a:latin typeface="Arial"/>
                <a:cs typeface="Arial"/>
              </a:rPr>
              <a:t>enhancements  </a:t>
            </a:r>
            <a:r>
              <a:rPr sz="2400" spc="-5" dirty="0">
                <a:latin typeface="Arial"/>
                <a:cs typeface="Arial"/>
              </a:rPr>
              <a:t>to GROUP</a:t>
            </a:r>
            <a:r>
              <a:rPr sz="2400" spc="-15" dirty="0">
                <a:latin typeface="Arial"/>
                <a:cs typeface="Arial"/>
              </a:rPr>
              <a:t> </a:t>
            </a:r>
            <a:r>
              <a:rPr sz="2400" dirty="0">
                <a:latin typeface="Arial"/>
                <a:cs typeface="Arial"/>
              </a:rPr>
              <a:t>BY</a:t>
            </a:r>
          </a:p>
          <a:p>
            <a:pPr>
              <a:lnSpc>
                <a:spcPct val="100000"/>
              </a:lnSpc>
              <a:spcBef>
                <a:spcPts val="50"/>
              </a:spcBef>
            </a:pPr>
            <a:endParaRPr sz="2250" dirty="0">
              <a:latin typeface="Arial"/>
              <a:cs typeface="Arial"/>
            </a:endParaRPr>
          </a:p>
          <a:p>
            <a:pPr marL="113030" marR="5080">
              <a:lnSpc>
                <a:spcPct val="100000"/>
              </a:lnSpc>
            </a:pPr>
            <a:r>
              <a:rPr sz="2400" dirty="0">
                <a:latin typeface="Arial"/>
                <a:cs typeface="Arial"/>
              </a:rPr>
              <a:t>Know how </a:t>
            </a:r>
            <a:r>
              <a:rPr sz="2400" spc="-5" dirty="0">
                <a:latin typeface="Arial"/>
                <a:cs typeface="Arial"/>
              </a:rPr>
              <a:t>to </a:t>
            </a:r>
            <a:r>
              <a:rPr sz="2400" dirty="0">
                <a:latin typeface="Arial"/>
                <a:cs typeface="Arial"/>
              </a:rPr>
              <a:t>use </a:t>
            </a:r>
            <a:r>
              <a:rPr sz="2400" spc="-5" dirty="0">
                <a:latin typeface="Arial"/>
                <a:cs typeface="Arial"/>
              </a:rPr>
              <a:t>the Cube, </a:t>
            </a:r>
            <a:r>
              <a:rPr sz="2400" dirty="0">
                <a:latin typeface="Arial"/>
                <a:cs typeface="Arial"/>
              </a:rPr>
              <a:t>Rollup</a:t>
            </a:r>
            <a:r>
              <a:rPr lang="en-IN" sz="2400" dirty="0">
                <a:latin typeface="Arial"/>
                <a:cs typeface="Arial"/>
              </a:rPr>
              <a:t> </a:t>
            </a:r>
            <a:r>
              <a:rPr sz="2400" dirty="0">
                <a:latin typeface="Arial"/>
                <a:cs typeface="Arial"/>
              </a:rPr>
              <a:t>to enhance</a:t>
            </a:r>
            <a:r>
              <a:rPr sz="2400" spc="-30" dirty="0">
                <a:latin typeface="Arial"/>
                <a:cs typeface="Arial"/>
              </a:rPr>
              <a:t> </a:t>
            </a:r>
            <a:r>
              <a:rPr sz="2400" dirty="0">
                <a:latin typeface="Arial"/>
                <a:cs typeface="Arial"/>
              </a:rPr>
              <a:t>systems</a:t>
            </a:r>
          </a:p>
        </p:txBody>
      </p:sp>
      <p:pic>
        <p:nvPicPr>
          <p:cNvPr id="5" name="Picture 4" descr="Logo&#10;&#10;Description automatically generated">
            <a:extLst>
              <a:ext uri="{FF2B5EF4-FFF2-40B4-BE49-F238E27FC236}">
                <a16:creationId xmlns:a16="http://schemas.microsoft.com/office/drawing/2014/main" id="{FE6621D1-01CA-B688-F627-5EAD6CA7FB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FFF8817-6EBF-229F-9A82-DF63CF22AB8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905000" y="705653"/>
            <a:ext cx="6973788" cy="2031325"/>
          </a:xfrm>
        </p:spPr>
        <p:txBody>
          <a:bodyPr/>
          <a:lstStyle/>
          <a:p>
            <a:pPr algn="l"/>
            <a:r>
              <a:rPr lang="en-IN" b="1" i="0" dirty="0">
                <a:solidFill>
                  <a:srgbClr val="000000"/>
                </a:solidFill>
                <a:effectLst/>
                <a:latin typeface="Arial, Helvetica, sans-serif"/>
              </a:rPr>
              <a:t>Details</a:t>
            </a: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2337048"/>
            <a:ext cx="7954772" cy="35702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action is straightforward: it creates subtotals which "roll up" from the most detailed level to a grand total, following a grouping list specified in the </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clause.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en-US" sz="1600" b="1" dirty="0">
                <a:solidFill>
                  <a:srgbClr val="000000"/>
                </a:solidFill>
                <a:latin typeface="Times New Roman" panose="02020603050405020304" pitchFamily="18" charset="0"/>
                <a:cs typeface="Times New Roman" panose="02020603050405020304" pitchFamily="18" charset="0"/>
              </a:rPr>
              <a:t>ROLLUP takes as its argument an ordered list of grouping columns.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 it calculates the standard aggregate values specified in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 it creates progressively higher-level subtotals, moving from right to left through the list of grouping columns.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Finally, it creates a grand total.</a:t>
            </a:r>
            <a:endParaRPr lang="en-US" altLang="en-US" dirty="0">
              <a:solidFill>
                <a:srgbClr val="000000"/>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endParaRPr>
          </a:p>
          <a:p>
            <a:pPr marL="171450" lvl="0" indent="-171450">
              <a:buFont typeface="Arial" panose="020B0604020202020204" pitchFamily="34" charset="0"/>
              <a:buChar char="•"/>
            </a:pP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lang="en-US" altLang="en-US" b="1" dirty="0">
                <a:solidFill>
                  <a:srgbClr val="000000"/>
                </a:solidFill>
                <a:latin typeface="Arial Unicode MS"/>
                <a:cs typeface="Times New Roman" panose="02020603050405020304" pitchFamily="18" charset="0"/>
              </a:rPr>
              <a:t>ROLLUP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will create subtotals at n+1 levels, where n is the number of grouping columns. </a:t>
            </a:r>
          </a:p>
          <a:p>
            <a:pPr marL="171450" lvl="0" indent="-171450">
              <a:buFont typeface="Arial" panose="020B0604020202020204" pitchFamily="34" charset="0"/>
              <a:buChar char="•"/>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if a query specifies </a:t>
            </a:r>
            <a:r>
              <a:rPr kumimoji="0" lang="en-US" altLang="en-US" sz="1000" b="1"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 grouping columns of Time, Region, and Department ( n=3), the result set will include rows at four aggregation levels.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992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828800" y="864550"/>
            <a:ext cx="6973788" cy="732635"/>
          </a:xfrm>
        </p:spPr>
        <p:txBody>
          <a:bodyPr/>
          <a:lstStyle/>
          <a:p>
            <a:pPr algn="l"/>
            <a:r>
              <a:rPr lang="en-IN" b="1" i="0" dirty="0">
                <a:solidFill>
                  <a:srgbClr val="000000"/>
                </a:solidFill>
                <a:effectLst/>
                <a:latin typeface="Arial, Helvetica, sans-serif"/>
              </a:rPr>
              <a:t>Example</a:t>
            </a: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3937486"/>
            <a:ext cx="79547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9940D79-F3AA-0241-BDCA-3EB603A3B422}"/>
              </a:ext>
            </a:extLst>
          </p:cNvPr>
          <p:cNvSpPr>
            <a:spLocks noChangeArrowheads="1"/>
          </p:cNvSpPr>
          <p:nvPr/>
        </p:nvSpPr>
        <p:spPr bwMode="auto">
          <a:xfrm>
            <a:off x="1673224" y="2094110"/>
            <a:ext cx="7928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example of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 </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uses the data in the video store database.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12CCEC90-626F-84F7-EE0D-C3014E9CACF1}"/>
              </a:ext>
            </a:extLst>
          </p:cNvPr>
          <p:cNvSpPr>
            <a:spLocks noChangeArrowheads="1"/>
          </p:cNvSpPr>
          <p:nvPr/>
        </p:nvSpPr>
        <p:spPr bwMode="auto">
          <a:xfrm>
            <a:off x="1983402" y="2649532"/>
            <a:ext cx="510229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SELECT Time, Region, Department, sum(Profit) AS Profit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sales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 BY ROLLUP(Time, Region, Dept)</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C17E4B58-73B4-61EA-A06D-742C923732E0}"/>
              </a:ext>
            </a:extLst>
          </p:cNvPr>
          <p:cNvSpPr>
            <a:spLocks noChangeArrowheads="1"/>
          </p:cNvSpPr>
          <p:nvPr/>
        </p:nvSpPr>
        <p:spPr bwMode="auto">
          <a:xfrm>
            <a:off x="1955242" y="3527775"/>
            <a:ext cx="8071338" cy="35086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 you can see 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Table 20-2</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query returns the following sets of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Regular aggregation rows that would be produced by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without using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First-level subtotals aggregating across Department for each combination of Time and Region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Second-level subtotals aggregating across Region and Department for each Time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grand total row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408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828800" y="864550"/>
            <a:ext cx="6973788" cy="732635"/>
          </a:xfrm>
        </p:spPr>
        <p:txBody>
          <a:bodyPr/>
          <a:lstStyle/>
          <a:p>
            <a:pPr algn="l"/>
            <a:r>
              <a:rPr lang="en-IN" b="1" i="0" dirty="0">
                <a:solidFill>
                  <a:srgbClr val="000000"/>
                </a:solidFill>
                <a:effectLst/>
                <a:latin typeface="Arial, Helvetica, sans-serif"/>
              </a:rPr>
              <a:t>Example</a:t>
            </a: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3937486"/>
            <a:ext cx="79547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C12CFA3-2B10-E9F6-DD1A-9764DB473FEB}"/>
              </a:ext>
            </a:extLst>
          </p:cNvPr>
          <p:cNvPicPr>
            <a:picLocks noChangeAspect="1"/>
          </p:cNvPicPr>
          <p:nvPr/>
        </p:nvPicPr>
        <p:blipFill>
          <a:blip r:embed="rId4"/>
          <a:stretch>
            <a:fillRect/>
          </a:stretch>
        </p:blipFill>
        <p:spPr>
          <a:xfrm>
            <a:off x="716043" y="2139440"/>
            <a:ext cx="9037297" cy="4108960"/>
          </a:xfrm>
          <a:prstGeom prst="rect">
            <a:avLst/>
          </a:prstGeom>
        </p:spPr>
      </p:pic>
    </p:spTree>
    <p:extLst>
      <p:ext uri="{BB962C8B-B14F-4D97-AF65-F5344CB8AC3E}">
        <p14:creationId xmlns:p14="http://schemas.microsoft.com/office/powerpoint/2010/main" val="232129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094378" y="504767"/>
            <a:ext cx="7869643" cy="735650"/>
          </a:xfrm>
        </p:spPr>
        <p:txBody>
          <a:bodyPr/>
          <a:lstStyle/>
          <a:p>
            <a:pPr algn="l"/>
            <a:r>
              <a:rPr lang="en-US" b="1" i="0" dirty="0">
                <a:solidFill>
                  <a:srgbClr val="000000"/>
                </a:solidFill>
                <a:effectLst/>
                <a:latin typeface="Arial, Helvetica, sans-serif"/>
              </a:rPr>
              <a:t>Interpreting "[NULL]" Values in Results</a:t>
            </a:r>
            <a:br>
              <a:rPr lang="en-US" b="1" i="0" dirty="0">
                <a:solidFill>
                  <a:srgbClr val="000000"/>
                </a:solidFill>
                <a:effectLst/>
                <a:latin typeface="Times New Roman" panose="02020603050405020304" pitchFamily="18" charset="0"/>
              </a:rPr>
            </a:br>
            <a:br>
              <a:rPr lang="en-US" dirty="0"/>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3937486"/>
            <a:ext cx="79547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10CFE14-1B49-A095-28F5-976117B91E5B}"/>
              </a:ext>
            </a:extLst>
          </p:cNvPr>
          <p:cNvSpPr>
            <a:spLocks noChangeArrowheads="1"/>
          </p:cNvSpPr>
          <p:nvPr/>
        </p:nvSpPr>
        <p:spPr bwMode="auto">
          <a:xfrm>
            <a:off x="1791620" y="2234410"/>
            <a:ext cx="7578687"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 returned by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not always the traditional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meaning "value unknown."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Instead, a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may indicate that its row is a subtotal.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the first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 shown 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Table 20-2</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in the Department 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means that the row is a subtotal for "All Departments" for the Central region in 1996.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avoid introducing another non-value in the database system, these subtotal values are not given a special tag.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EA6C988A-3630-6870-45E8-1AE7D8F3403C}"/>
              </a:ext>
            </a:extLst>
          </p:cNvPr>
          <p:cNvGraphicFramePr>
            <a:graphicFrameLocks noGrp="1"/>
          </p:cNvGraphicFramePr>
          <p:nvPr>
            <p:extLst>
              <p:ext uri="{D42A27DB-BD31-4B8C-83A1-F6EECF244321}">
                <p14:modId xmlns:p14="http://schemas.microsoft.com/office/powerpoint/2010/main" val="1562238855"/>
              </p:ext>
            </p:extLst>
          </p:nvPr>
        </p:nvGraphicFramePr>
        <p:xfrm>
          <a:off x="1858381" y="6055808"/>
          <a:ext cx="7548880" cy="548640"/>
        </p:xfrm>
        <a:graphic>
          <a:graphicData uri="http://schemas.openxmlformats.org/drawingml/2006/table">
            <a:tbl>
              <a:tblPr/>
              <a:tblGrid>
                <a:gridCol w="7548880">
                  <a:extLst>
                    <a:ext uri="{9D8B030D-6E8A-4147-A177-3AD203B41FA5}">
                      <a16:colId xmlns:a16="http://schemas.microsoft.com/office/drawing/2014/main" val="2412539024"/>
                    </a:ext>
                  </a:extLst>
                </a:gridCol>
              </a:tblGrid>
              <a:tr h="0">
                <a:tc>
                  <a:txBody>
                    <a:bodyPr/>
                    <a:lstStyle/>
                    <a:p>
                      <a:r>
                        <a:rPr lang="en-US" b="1" dirty="0" err="1">
                          <a:latin typeface="Arial, Helvetica, sans-serif"/>
                        </a:rPr>
                        <a:t>Note:</a:t>
                      </a:r>
                      <a:r>
                        <a:rPr lang="en-US" dirty="0" err="1"/>
                        <a:t>The</a:t>
                      </a:r>
                      <a:r>
                        <a:rPr lang="en-US" dirty="0"/>
                        <a:t> NULLs shown in the figures of this paper are displayed only for clarity: in standard Oracle output these cells would be blank.  </a:t>
                      </a:r>
                    </a:p>
                  </a:txBody>
                  <a:tcPr marL="0" marR="0" marT="0" marB="0" anchor="ctr">
                    <a:lnL>
                      <a:noFill/>
                    </a:lnL>
                    <a:lnR>
                      <a:noFill/>
                    </a:lnR>
                    <a:lnT>
                      <a:noFill/>
                    </a:lnT>
                    <a:lnB>
                      <a:noFill/>
                    </a:lnB>
                  </a:tcPr>
                </a:tc>
                <a:extLst>
                  <a:ext uri="{0D108BD9-81ED-4DB2-BD59-A6C34878D82A}">
                    <a16:rowId xmlns:a16="http://schemas.microsoft.com/office/drawing/2014/main" val="129204290"/>
                  </a:ext>
                </a:extLst>
              </a:tr>
            </a:tbl>
          </a:graphicData>
        </a:graphic>
      </p:graphicFrame>
      <p:sp>
        <p:nvSpPr>
          <p:cNvPr id="6" name="Rectangle 2">
            <a:extLst>
              <a:ext uri="{FF2B5EF4-FFF2-40B4-BE49-F238E27FC236}">
                <a16:creationId xmlns:a16="http://schemas.microsoft.com/office/drawing/2014/main" id="{1821A32E-8658-5EB3-74FB-C2B03CEF72E0}"/>
              </a:ext>
            </a:extLst>
          </p:cNvPr>
          <p:cNvSpPr>
            <a:spLocks noChangeArrowheads="1"/>
          </p:cNvSpPr>
          <p:nvPr/>
        </p:nvSpPr>
        <p:spPr bwMode="auto">
          <a:xfrm flipV="1">
            <a:off x="1868741" y="5741348"/>
            <a:ext cx="7575473" cy="12977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5108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447800" y="381000"/>
            <a:ext cx="6678022" cy="1216728"/>
          </a:xfrm>
        </p:spPr>
        <p:txBody>
          <a:bodyPr/>
          <a:lstStyle/>
          <a:p>
            <a:pPr algn="l"/>
            <a:r>
              <a:rPr lang="en-IN" b="1" i="0" dirty="0">
                <a:solidFill>
                  <a:srgbClr val="000000"/>
                </a:solidFill>
                <a:effectLst/>
                <a:latin typeface="Arial, Helvetica, sans-serif"/>
              </a:rPr>
              <a:t>Calculating Subtotals without ROLLUP</a:t>
            </a:r>
            <a:br>
              <a:rPr lang="en-IN" b="1" i="0" dirty="0">
                <a:solidFill>
                  <a:srgbClr val="000000"/>
                </a:solidFill>
                <a:effectLst/>
                <a:latin typeface="Times New Roman" panose="02020603050405020304" pitchFamily="18" charset="0"/>
              </a:rPr>
            </a:br>
            <a:br>
              <a:rPr lang="en-IN" dirty="0"/>
            </a:br>
            <a:br>
              <a:rPr lang="en-US" b="1" i="0" dirty="0">
                <a:solidFill>
                  <a:srgbClr val="000000"/>
                </a:solidFill>
                <a:effectLst/>
                <a:latin typeface="Times New Roman" panose="02020603050405020304" pitchFamily="18" charset="0"/>
              </a:rPr>
            </a:br>
            <a:br>
              <a:rPr lang="en-US" dirty="0"/>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3937486"/>
            <a:ext cx="79547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6CA1F1B7-7246-B06D-DDB1-DCABA4CB196E}"/>
              </a:ext>
            </a:extLst>
          </p:cNvPr>
          <p:cNvSpPr>
            <a:spLocks noChangeArrowheads="1"/>
          </p:cNvSpPr>
          <p:nvPr/>
        </p:nvSpPr>
        <p:spPr bwMode="auto">
          <a:xfrm>
            <a:off x="1786235" y="2057400"/>
            <a:ext cx="786964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result set 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Table 20-1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could be generated by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UNION</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four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statements, as shown below.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a subtotal across three dimensions.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Notice that a complete set of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ROLLUP-style subtotals in n dimensions would require n+1 </a:t>
            </a:r>
            <a:r>
              <a:rPr kumimoji="0" lang="en-US" altLang="en-US" sz="1000"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statements linked with </a:t>
            </a:r>
            <a:r>
              <a:rPr kumimoji="0" lang="en-US" altLang="en-US" sz="1000" b="1"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UNION</a:t>
            </a:r>
            <a:r>
              <a:rPr kumimoji="0" lang="en-US" altLang="en-US" sz="600" b="1" i="0" u="none" strike="noStrike" cap="none" normalizeH="0" baseline="0" dirty="0">
                <a:ln>
                  <a:noFill/>
                </a:ln>
                <a:solidFill>
                  <a:srgbClr val="000000"/>
                </a:solidFill>
                <a:effectLst/>
                <a:highlight>
                  <a:srgbClr val="FFFF00"/>
                </a:highlight>
                <a:latin typeface="Times New Roman" panose="02020603050405020304" pitchFamily="18" charset="0"/>
                <a:cs typeface="Times New Roman" panose="02020603050405020304" pitchFamily="18" charset="0"/>
              </a:rPr>
              <a:t> </a:t>
            </a:r>
            <a:r>
              <a:rPr kumimoji="0" lang="en-US" altLang="en-US" sz="1000" b="1"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ALL</a:t>
            </a:r>
            <a:r>
              <a:rPr kumimoji="0" lang="en-US" altLang="en-US" sz="600" b="1" i="0" u="none" strike="noStrike" cap="none" normalizeH="0" baseline="0" dirty="0">
                <a:ln>
                  <a:noFill/>
                </a:ln>
                <a:solidFill>
                  <a:srgbClr val="000000"/>
                </a:solidFill>
                <a:effectLst/>
                <a:highlight>
                  <a:srgbClr val="FFFF00"/>
                </a:highlight>
                <a:latin typeface="Times New Roman" panose="02020603050405020304" pitchFamily="18" charset="0"/>
                <a:cs typeface="Times New Roman" panose="02020603050405020304" pitchFamily="18" charset="0"/>
              </a:rPr>
              <a:t>.</a:t>
            </a:r>
            <a:endParaRPr kumimoji="0" lang="en-US" altLang="en-US" sz="1800" b="1"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BCCBBB15-19F7-7D69-D9F8-9E81F022BDCE}"/>
              </a:ext>
            </a:extLst>
          </p:cNvPr>
          <p:cNvPicPr>
            <a:picLocks noChangeAspect="1"/>
          </p:cNvPicPr>
          <p:nvPr/>
        </p:nvPicPr>
        <p:blipFill>
          <a:blip r:embed="rId5"/>
          <a:stretch>
            <a:fillRect/>
          </a:stretch>
        </p:blipFill>
        <p:spPr>
          <a:xfrm>
            <a:off x="2895600" y="4209662"/>
            <a:ext cx="4419600" cy="2825433"/>
          </a:xfrm>
          <a:prstGeom prst="rect">
            <a:avLst/>
          </a:prstGeom>
        </p:spPr>
      </p:pic>
    </p:spTree>
    <p:extLst>
      <p:ext uri="{BB962C8B-B14F-4D97-AF65-F5344CB8AC3E}">
        <p14:creationId xmlns:p14="http://schemas.microsoft.com/office/powerpoint/2010/main" val="358805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447800" y="381000"/>
            <a:ext cx="7086600" cy="772968"/>
          </a:xfrm>
        </p:spPr>
        <p:txBody>
          <a:bodyPr/>
          <a:lstStyle/>
          <a:p>
            <a:pPr algn="l"/>
            <a:r>
              <a:rPr lang="en-IN" b="1" i="0" dirty="0">
                <a:solidFill>
                  <a:srgbClr val="000000"/>
                </a:solidFill>
                <a:effectLst/>
                <a:latin typeface="Arial, Helvetica, sans-serif"/>
              </a:rPr>
              <a:t>Calculating Subtotals without ROLLUP</a:t>
            </a:r>
            <a:br>
              <a:rPr lang="en-IN" b="1" i="0" dirty="0">
                <a:solidFill>
                  <a:srgbClr val="000000"/>
                </a:solidFill>
                <a:effectLst/>
                <a:latin typeface="Times New Roman" panose="02020603050405020304" pitchFamily="18" charset="0"/>
              </a:rPr>
            </a:br>
            <a:br>
              <a:rPr lang="en-IN" dirty="0"/>
            </a:br>
            <a:br>
              <a:rPr lang="en-US" b="1" i="0" dirty="0">
                <a:solidFill>
                  <a:srgbClr val="000000"/>
                </a:solidFill>
                <a:effectLst/>
                <a:latin typeface="Times New Roman" panose="02020603050405020304" pitchFamily="18" charset="0"/>
              </a:rPr>
            </a:br>
            <a:br>
              <a:rPr lang="en-US" dirty="0"/>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C6048D3-39D8-9914-5EE1-03E5257A0C17}"/>
              </a:ext>
            </a:extLst>
          </p:cNvPr>
          <p:cNvSpPr>
            <a:spLocks noChangeArrowheads="1"/>
          </p:cNvSpPr>
          <p:nvPr/>
        </p:nvSpPr>
        <p:spPr bwMode="auto">
          <a:xfrm>
            <a:off x="1717713" y="3937486"/>
            <a:ext cx="795477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6CA1F1B7-7246-B06D-DDB1-DCABA4CB196E}"/>
              </a:ext>
            </a:extLst>
          </p:cNvPr>
          <p:cNvSpPr>
            <a:spLocks noChangeArrowheads="1"/>
          </p:cNvSpPr>
          <p:nvPr/>
        </p:nvSpPr>
        <p:spPr bwMode="auto">
          <a:xfrm>
            <a:off x="1786235" y="3026896"/>
            <a:ext cx="78696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9145EC25-4C88-5D99-BE9E-F4A9AAF761BA}"/>
              </a:ext>
            </a:extLst>
          </p:cNvPr>
          <p:cNvSpPr>
            <a:spLocks noChangeArrowheads="1"/>
          </p:cNvSpPr>
          <p:nvPr/>
        </p:nvSpPr>
        <p:spPr bwMode="auto">
          <a:xfrm>
            <a:off x="838200" y="1960231"/>
            <a:ext cx="8626828" cy="52937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approach shown in the SQL above has two shortcomings compared to using the ROLLUP operator.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 the syntax is complex, requiring more effort to generate and understand.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Second, and more importantly, query execution is inefficient because the optimizer receives no guidance about the user's overall goal.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Each of the four SELECT statements above causes table access even though all the needed subtotals could be gathered with a single pass.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ROLLUP extension makes the desired result explicit and gathers its results with just one table access.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more columns used in a ROLLUP clause, the greater the savings versus the UNION approach.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if a four-column ROLLUP replaces a UNION of 5 SELECT statements, the reduction in table access is four-fifths or 80%.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Some data access tools calculate subtotals on the client side and thereby avoid the multiple SELECT statements described above.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While this approach can work, it places significant loads on the computing environment.</a:t>
            </a:r>
          </a:p>
          <a:p>
            <a:pPr marR="0" lvl="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large reports, the client must have substantial memory and processing power to handle the subtotaling tasks.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Even if the client has the necessary resources, a heavy processing burden for subtotal calculations may slow down the client in its performance of other activities.</a:t>
            </a: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21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9462-565C-B4F4-D100-C3C1D3E57D96}"/>
              </a:ext>
            </a:extLst>
          </p:cNvPr>
          <p:cNvSpPr>
            <a:spLocks noGrp="1"/>
          </p:cNvSpPr>
          <p:nvPr>
            <p:ph type="title"/>
          </p:nvPr>
        </p:nvSpPr>
        <p:spPr>
          <a:xfrm>
            <a:off x="1981200" y="838200"/>
            <a:ext cx="7049988" cy="864089"/>
          </a:xfrm>
        </p:spPr>
        <p:txBody>
          <a:bodyPr/>
          <a:lstStyle/>
          <a:p>
            <a:r>
              <a:rPr lang="en-IN" b="1" i="0" dirty="0">
                <a:solidFill>
                  <a:srgbClr val="000000"/>
                </a:solidFill>
                <a:effectLst/>
                <a:latin typeface="Arial, Helvetica, sans-serif"/>
              </a:rPr>
              <a:t>When to Use ROLLUP</a:t>
            </a:r>
            <a:br>
              <a:rPr lang="en-IN" b="1" i="0" dirty="0">
                <a:solidFill>
                  <a:srgbClr val="000000"/>
                </a:solidFill>
                <a:effectLst/>
                <a:latin typeface="Times New Roman" panose="02020603050405020304" pitchFamily="18" charset="0"/>
              </a:rPr>
            </a:br>
            <a:br>
              <a:rPr lang="en-IN" dirty="0"/>
            </a:br>
            <a:endParaRPr lang="en-IN" dirty="0"/>
          </a:p>
        </p:txBody>
      </p:sp>
      <p:sp>
        <p:nvSpPr>
          <p:cNvPr id="4" name="Rectangle 1">
            <a:extLst>
              <a:ext uri="{FF2B5EF4-FFF2-40B4-BE49-F238E27FC236}">
                <a16:creationId xmlns:a16="http://schemas.microsoft.com/office/drawing/2014/main" id="{765617CF-CF76-6AEE-5BAF-7AFAACD9082C}"/>
              </a:ext>
            </a:extLst>
          </p:cNvPr>
          <p:cNvSpPr>
            <a:spLocks noGrp="1" noChangeArrowheads="1"/>
          </p:cNvSpPr>
          <p:nvPr>
            <p:ph type="body" idx="1"/>
          </p:nvPr>
        </p:nvSpPr>
        <p:spPr bwMode="auto">
          <a:xfrm>
            <a:off x="1905000" y="2434441"/>
            <a:ext cx="7848600"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 in tasks involving subtotals.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is very helpful for subtotaling along a hierarchical dimension such as time or geography.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a query could specify a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of year/month/day or country/state/city.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simplifies and speeds the population and maintenance of summary tables.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 warehouse administrators may want to make extensive use of it.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 that population of summary tables is even faster if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query executes in parallel.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FE9D1469-E2EC-8270-7489-4C73682475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AAFF4D1D-6C0D-679A-A098-4F2EE046EB6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718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1770905" y="914400"/>
            <a:ext cx="6516589" cy="827163"/>
          </a:xfrm>
        </p:spPr>
        <p:txBody>
          <a:bodyPr/>
          <a:lstStyle/>
          <a:p>
            <a:r>
              <a:rPr lang="en-IN" b="1" i="0" dirty="0">
                <a:solidFill>
                  <a:srgbClr val="000000"/>
                </a:solidFill>
                <a:effectLst/>
                <a:latin typeface="Arial, Helvetica, sans-serif"/>
              </a:rPr>
              <a:t>CUBE</a:t>
            </a:r>
            <a:br>
              <a:rPr lang="en-IN" b="1" i="0" dirty="0">
                <a:solidFill>
                  <a:srgbClr val="000000"/>
                </a:solidFill>
                <a:effectLst/>
                <a:latin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388AB183-A2FF-61AB-408E-393F62B4F95E}"/>
              </a:ext>
            </a:extLst>
          </p:cNvPr>
          <p:cNvSpPr>
            <a:spLocks noGrp="1" noChangeArrowheads="1"/>
          </p:cNvSpPr>
          <p:nvPr>
            <p:ph type="body" idx="1"/>
          </p:nvPr>
        </p:nvSpPr>
        <p:spPr bwMode="auto">
          <a:xfrm>
            <a:off x="1905001" y="2590801"/>
            <a:ext cx="7391400" cy="4267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 that the subtotals created by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only a fraction of possible subtotal combinations.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in the cross-tab shown 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Table 20-1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departmental totals across regions (279,000 and 319,000) </a:t>
            </a:r>
            <a:r>
              <a:rPr lang="en-US" altLang="en-US" sz="1800" dirty="0">
                <a:solidFill>
                  <a:srgbClr val="000000"/>
                </a:solidFill>
                <a:latin typeface="Times New Roman" panose="02020603050405020304" pitchFamily="18" charset="0"/>
                <a:cs typeface="Times New Roman" panose="02020603050405020304" pitchFamily="18" charset="0"/>
              </a:rPr>
              <a:t>would not be calculated by a ROLLUP(Time, Region, Department) clause.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generate those numbers would require a </a:t>
            </a: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clause with the grouping columns specified in a different order: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ROLLUP(Time, Department, Region). The easiest way to generate the full set of subtotals needed for cross-tabular reports such as those needed for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7F0F94E5-22B7-C75C-4F1A-DA8CB9AADF7E}"/>
              </a:ext>
            </a:extLst>
          </p:cNvPr>
          <p:cNvSpPr>
            <a:spLocks noChangeArrowheads="1"/>
          </p:cNvSpPr>
          <p:nvPr/>
        </p:nvSpPr>
        <p:spPr bwMode="auto">
          <a:xfrm>
            <a:off x="1905001" y="6096000"/>
            <a:ext cx="100584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Figure 20-1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to use the </a:t>
            </a:r>
            <a:r>
              <a:rPr kumimoji="0" lang="en-US" altLang="en-US" sz="1000" b="0" i="0" u="none" strike="noStrike" cap="none" normalizeH="0" baseline="0" dirty="0">
                <a:ln>
                  <a:noFill/>
                </a:ln>
                <a:solidFill>
                  <a:srgbClr val="000000"/>
                </a:solidFill>
                <a:effectLst/>
                <a:latin typeface="Arial Unicode MS"/>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595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1770905" y="914400"/>
            <a:ext cx="6516589" cy="827163"/>
          </a:xfrm>
        </p:spPr>
        <p:txBody>
          <a:bodyPr/>
          <a:lstStyle/>
          <a:p>
            <a:r>
              <a:rPr lang="en-IN" b="1" i="0" dirty="0">
                <a:solidFill>
                  <a:srgbClr val="000000"/>
                </a:solidFill>
                <a:effectLst/>
                <a:latin typeface="Arial, Helvetica, sans-serif"/>
              </a:rPr>
              <a:t>CUBE</a:t>
            </a:r>
            <a:br>
              <a:rPr lang="en-IN" b="1" i="0" dirty="0">
                <a:solidFill>
                  <a:srgbClr val="000000"/>
                </a:solidFill>
                <a:effectLst/>
                <a:latin typeface="Times New Roman" panose="02020603050405020304" pitchFamily="18" charset="0"/>
              </a:rPr>
            </a:br>
            <a:endParaRPr lang="en-IN" dirty="0"/>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7" name="Rectangle 1">
            <a:extLst>
              <a:ext uri="{FF2B5EF4-FFF2-40B4-BE49-F238E27FC236}">
                <a16:creationId xmlns:a16="http://schemas.microsoft.com/office/drawing/2014/main" id="{319537A2-3379-4C6F-4888-E48E229C9629}"/>
              </a:ext>
            </a:extLst>
          </p:cNvPr>
          <p:cNvSpPr>
            <a:spLocks noGrp="1" noChangeArrowheads="1"/>
          </p:cNvSpPr>
          <p:nvPr>
            <p:ph type="body" idx="1"/>
          </p:nvPr>
        </p:nvSpPr>
        <p:spPr bwMode="auto">
          <a:xfrm>
            <a:off x="1905000" y="2178040"/>
            <a:ext cx="739140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enables a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 to calculate subtotals for all possible combinations of a group of dimensions.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also calculates a grand total.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the set of information typically needed for all cross-tabular reports, so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calculate a cross-tabular report with a single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Like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 simple extension to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and its syntax is also easy to learn.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0B07EE2E-1455-1C37-29F2-194D8E33ACEA}"/>
              </a:ext>
            </a:extLst>
          </p:cNvPr>
          <p:cNvPicPr>
            <a:picLocks noChangeAspect="1"/>
          </p:cNvPicPr>
          <p:nvPr/>
        </p:nvPicPr>
        <p:blipFill>
          <a:blip r:embed="rId4"/>
          <a:stretch>
            <a:fillRect/>
          </a:stretch>
        </p:blipFill>
        <p:spPr>
          <a:xfrm>
            <a:off x="2286000" y="5105400"/>
            <a:ext cx="6382494" cy="1595624"/>
          </a:xfrm>
          <a:prstGeom prst="rect">
            <a:avLst/>
          </a:prstGeom>
        </p:spPr>
      </p:pic>
    </p:spTree>
    <p:extLst>
      <p:ext uri="{BB962C8B-B14F-4D97-AF65-F5344CB8AC3E}">
        <p14:creationId xmlns:p14="http://schemas.microsoft.com/office/powerpoint/2010/main" val="196256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1770905" y="914400"/>
            <a:ext cx="6516589" cy="2031325"/>
          </a:xfrm>
        </p:spPr>
        <p:txBody>
          <a:bodyPr/>
          <a:lstStyle/>
          <a:p>
            <a:pPr algn="l"/>
            <a:r>
              <a:rPr lang="en-IN" b="1" i="0" dirty="0">
                <a:solidFill>
                  <a:srgbClr val="000000"/>
                </a:solidFill>
                <a:effectLst/>
                <a:latin typeface="Arial, Helvetica, sans-serif"/>
              </a:rPr>
              <a:t>Details</a:t>
            </a:r>
            <a:br>
              <a:rPr lang="en-IN"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7B8045ED-ED80-E4FC-C456-F1F44DC8EB7D}"/>
              </a:ext>
            </a:extLst>
          </p:cNvPr>
          <p:cNvSpPr>
            <a:spLocks noGrp="1" noChangeArrowheads="1"/>
          </p:cNvSpPr>
          <p:nvPr>
            <p:ph type="body" idx="1"/>
          </p:nvPr>
        </p:nvSpPr>
        <p:spPr bwMode="auto">
          <a:xfrm>
            <a:off x="2057400" y="2083342"/>
            <a:ext cx="7467599"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takes a specified set of grouping columns and creates subtotals for all possible combinations of them.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terms of multi-dimensional analysis,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generates all the subtotals that could be calculated for a data cube with the specified dimensions.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have specified </a:t>
            </a:r>
            <a:r>
              <a:rPr kumimoji="0" lang="en-US" altLang="en-US" sz="1600" b="1" i="0" u="none" strike="noStrike" cap="none" normalizeH="0" baseline="0" dirty="0">
                <a:ln>
                  <a:noFill/>
                </a:ln>
                <a:solidFill>
                  <a:srgbClr val="000000"/>
                </a:solidFill>
                <a:effectLst/>
                <a:highlight>
                  <a:srgbClr val="FFFF00"/>
                </a:highlight>
                <a:latin typeface="Times New Roman" panose="02020603050405020304" pitchFamily="18" charset="0"/>
                <a:cs typeface="Times New Roman" panose="02020603050405020304" pitchFamily="18" charset="0"/>
              </a:rPr>
              <a:t>CUBE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(Time, Region, Department), the result set will include all the values that would be included in an equivalent </a:t>
            </a:r>
            <a:r>
              <a:rPr kumimoji="0" lang="en-US" altLang="en-US" sz="16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statement plus additional combinations.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in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4"/>
              </a:rPr>
              <a:t>Table 20-1</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departmental totals across regions (279,000 and 319,000) would not be calculated by a </a:t>
            </a: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ROLLUP(Time, Region, Department) clause, but they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would be calculated by a CUBE(Time, Region, Department) clause. If there are n columns specified for a CUBE, there will be 2n combinations of subtotals returned.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5"/>
              </a:rPr>
              <a:t>Table 20-3</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gives an example of a three-dimension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931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60119" marR="5080" indent="-916305">
              <a:lnSpc>
                <a:spcPct val="100000"/>
              </a:lnSpc>
              <a:spcBef>
                <a:spcPts val="105"/>
              </a:spcBef>
            </a:pPr>
            <a:r>
              <a:rPr dirty="0"/>
              <a:t>Oracle8i </a:t>
            </a:r>
            <a:r>
              <a:rPr spc="-5" dirty="0"/>
              <a:t>Version </a:t>
            </a:r>
            <a:r>
              <a:rPr dirty="0"/>
              <a:t>2 </a:t>
            </a:r>
            <a:r>
              <a:rPr spc="-5" dirty="0"/>
              <a:t>(8.1.6)  Analytic</a:t>
            </a:r>
            <a:r>
              <a:rPr spc="-15" dirty="0"/>
              <a:t> </a:t>
            </a:r>
            <a:r>
              <a:rPr dirty="0"/>
              <a:t>Functions</a:t>
            </a:r>
          </a:p>
        </p:txBody>
      </p:sp>
      <p:sp>
        <p:nvSpPr>
          <p:cNvPr id="3" name="object 3"/>
          <p:cNvSpPr txBox="1"/>
          <p:nvPr/>
        </p:nvSpPr>
        <p:spPr>
          <a:xfrm>
            <a:off x="1734324" y="2090940"/>
            <a:ext cx="7647940" cy="5264150"/>
          </a:xfrm>
          <a:prstGeom prst="rect">
            <a:avLst/>
          </a:prstGeom>
        </p:spPr>
        <p:txBody>
          <a:bodyPr vert="horz" wrap="square" lIns="0" tIns="13335" rIns="0" bIns="0" rtlCol="0">
            <a:spAutoFit/>
          </a:bodyPr>
          <a:lstStyle/>
          <a:p>
            <a:pPr marL="355600" marR="90170" indent="-342900">
              <a:lnSpc>
                <a:spcPct val="100000"/>
              </a:lnSpc>
              <a:spcBef>
                <a:spcPts val="105"/>
              </a:spcBef>
              <a:buClr>
                <a:srgbClr val="5F5F5F"/>
              </a:buClr>
              <a:buSzPct val="75000"/>
              <a:buFont typeface="Wingdings"/>
              <a:buChar char=""/>
              <a:tabLst>
                <a:tab pos="354965" algn="l"/>
                <a:tab pos="355600" algn="l"/>
              </a:tabLst>
            </a:pPr>
            <a:r>
              <a:rPr sz="2000" spc="-5" dirty="0">
                <a:latin typeface="Arial"/>
                <a:cs typeface="Arial"/>
              </a:rPr>
              <a:t>Oracle </a:t>
            </a:r>
            <a:r>
              <a:rPr sz="2000" dirty="0">
                <a:latin typeface="Arial"/>
                <a:cs typeface="Arial"/>
              </a:rPr>
              <a:t>8.1.6 </a:t>
            </a:r>
            <a:r>
              <a:rPr sz="2000" spc="-5" dirty="0">
                <a:latin typeface="Arial"/>
                <a:cs typeface="Arial"/>
              </a:rPr>
              <a:t>includes </a:t>
            </a:r>
            <a:r>
              <a:rPr sz="2000" dirty="0">
                <a:latin typeface="Arial"/>
                <a:cs typeface="Arial"/>
              </a:rPr>
              <a:t>a </a:t>
            </a:r>
            <a:r>
              <a:rPr sz="2000" spc="-5" dirty="0">
                <a:latin typeface="Arial"/>
                <a:cs typeface="Arial"/>
              </a:rPr>
              <a:t>new </a:t>
            </a:r>
            <a:r>
              <a:rPr sz="2000" dirty="0">
                <a:latin typeface="Arial"/>
                <a:cs typeface="Arial"/>
              </a:rPr>
              <a:t>set </a:t>
            </a:r>
            <a:r>
              <a:rPr sz="2000" spc="-10" dirty="0">
                <a:latin typeface="Arial"/>
                <a:cs typeface="Arial"/>
              </a:rPr>
              <a:t>of </a:t>
            </a:r>
            <a:r>
              <a:rPr sz="2000" spc="-5" dirty="0">
                <a:latin typeface="Arial"/>
                <a:cs typeface="Arial"/>
              </a:rPr>
              <a:t>functions designed </a:t>
            </a:r>
            <a:r>
              <a:rPr sz="2000" spc="-10" dirty="0">
                <a:latin typeface="Arial"/>
                <a:cs typeface="Arial"/>
              </a:rPr>
              <a:t>to </a:t>
            </a:r>
            <a:r>
              <a:rPr sz="2000" dirty="0">
                <a:latin typeface="Arial"/>
                <a:cs typeface="Arial"/>
              </a:rPr>
              <a:t>provide  </a:t>
            </a:r>
            <a:r>
              <a:rPr sz="2000" spc="-5" dirty="0">
                <a:latin typeface="Arial"/>
                <a:cs typeface="Arial"/>
              </a:rPr>
              <a:t>expanded support for data mining operations</a:t>
            </a:r>
            <a:r>
              <a:rPr sz="2000" spc="-50" dirty="0">
                <a:latin typeface="Arial"/>
                <a:cs typeface="Arial"/>
              </a:rPr>
              <a:t> </a:t>
            </a:r>
            <a:r>
              <a:rPr sz="2000" dirty="0">
                <a:latin typeface="Arial"/>
                <a:cs typeface="Arial"/>
              </a:rPr>
              <a:t>-</a:t>
            </a:r>
            <a:endParaRPr sz="2000">
              <a:latin typeface="Arial"/>
              <a:cs typeface="Arial"/>
            </a:endParaRPr>
          </a:p>
          <a:p>
            <a:pPr marL="355600">
              <a:lnSpc>
                <a:spcPct val="100000"/>
              </a:lnSpc>
            </a:pPr>
            <a:r>
              <a:rPr sz="2000" spc="-5" dirty="0">
                <a:latin typeface="Arial"/>
                <a:cs typeface="Arial"/>
              </a:rPr>
              <a:t>(this topic </a:t>
            </a:r>
            <a:r>
              <a:rPr sz="2000" spc="5" dirty="0">
                <a:latin typeface="Arial"/>
                <a:cs typeface="Arial"/>
              </a:rPr>
              <a:t>is </a:t>
            </a:r>
            <a:r>
              <a:rPr sz="2000" spc="-5" dirty="0">
                <a:latin typeface="Arial"/>
                <a:cs typeface="Arial"/>
              </a:rPr>
              <a:t>too </a:t>
            </a:r>
            <a:r>
              <a:rPr sz="2000" dirty="0">
                <a:latin typeface="Arial"/>
                <a:cs typeface="Arial"/>
              </a:rPr>
              <a:t>rich </a:t>
            </a:r>
            <a:r>
              <a:rPr sz="2000" spc="-5" dirty="0">
                <a:latin typeface="Arial"/>
                <a:cs typeface="Arial"/>
              </a:rPr>
              <a:t>to </a:t>
            </a:r>
            <a:r>
              <a:rPr sz="2000" dirty="0">
                <a:latin typeface="Arial"/>
                <a:cs typeface="Arial"/>
              </a:rPr>
              <a:t>fully </a:t>
            </a:r>
            <a:r>
              <a:rPr sz="2000" spc="-5" dirty="0">
                <a:latin typeface="Arial"/>
                <a:cs typeface="Arial"/>
              </a:rPr>
              <a:t>cover in the context of </a:t>
            </a:r>
            <a:r>
              <a:rPr sz="2000" dirty="0">
                <a:latin typeface="Arial"/>
                <a:cs typeface="Arial"/>
              </a:rPr>
              <a:t>this</a:t>
            </a:r>
            <a:r>
              <a:rPr sz="2000" spc="-80" dirty="0">
                <a:latin typeface="Arial"/>
                <a:cs typeface="Arial"/>
              </a:rPr>
              <a:t> </a:t>
            </a:r>
            <a:r>
              <a:rPr sz="2000" spc="-5" dirty="0">
                <a:latin typeface="Arial"/>
                <a:cs typeface="Arial"/>
              </a:rPr>
              <a:t>paper)</a:t>
            </a:r>
            <a:endParaRPr sz="2000">
              <a:latin typeface="Arial"/>
              <a:cs typeface="Arial"/>
            </a:endParaRPr>
          </a:p>
          <a:p>
            <a:pPr marL="355600" indent="-342900">
              <a:lnSpc>
                <a:spcPct val="100000"/>
              </a:lnSpc>
              <a:spcBef>
                <a:spcPts val="465"/>
              </a:spcBef>
              <a:buClr>
                <a:srgbClr val="5F5F5F"/>
              </a:buClr>
              <a:buSzPct val="75000"/>
              <a:buFont typeface="Wingdings"/>
              <a:buChar char=""/>
              <a:tabLst>
                <a:tab pos="354965" algn="l"/>
                <a:tab pos="355600" algn="l"/>
              </a:tabLst>
            </a:pPr>
            <a:r>
              <a:rPr sz="2000" dirty="0">
                <a:latin typeface="Arial"/>
                <a:cs typeface="Arial"/>
              </a:rPr>
              <a:t>The </a:t>
            </a:r>
            <a:r>
              <a:rPr sz="2000" spc="-5" dirty="0">
                <a:latin typeface="Arial"/>
                <a:cs typeface="Arial"/>
              </a:rPr>
              <a:t>analytic functions are divided into </a:t>
            </a:r>
            <a:r>
              <a:rPr sz="2000" dirty="0">
                <a:latin typeface="Arial"/>
                <a:cs typeface="Arial"/>
              </a:rPr>
              <a:t>four</a:t>
            </a:r>
            <a:r>
              <a:rPr sz="2000" spc="-40" dirty="0">
                <a:latin typeface="Arial"/>
                <a:cs typeface="Arial"/>
              </a:rPr>
              <a:t> </a:t>
            </a:r>
            <a:r>
              <a:rPr sz="2000" spc="-5" dirty="0">
                <a:latin typeface="Arial"/>
                <a:cs typeface="Arial"/>
              </a:rPr>
              <a:t>"families"</a:t>
            </a:r>
            <a:endParaRPr sz="2000">
              <a:latin typeface="Arial"/>
              <a:cs typeface="Arial"/>
            </a:endParaRPr>
          </a:p>
          <a:p>
            <a:pPr marL="355600" marR="108585" indent="-342900">
              <a:lnSpc>
                <a:spcPct val="100000"/>
              </a:lnSpc>
              <a:spcBef>
                <a:spcPts val="480"/>
              </a:spcBef>
              <a:buClr>
                <a:srgbClr val="5F5F5F"/>
              </a:buClr>
              <a:buSzPct val="75000"/>
              <a:buFont typeface="Wingdings"/>
              <a:buChar char=""/>
              <a:tabLst>
                <a:tab pos="354965" algn="l"/>
                <a:tab pos="355600" algn="l"/>
              </a:tabLst>
            </a:pPr>
            <a:r>
              <a:rPr sz="2000" spc="-5" dirty="0">
                <a:latin typeface="Arial"/>
                <a:cs typeface="Arial"/>
              </a:rPr>
              <a:t>Lag/Lead Compares </a:t>
            </a:r>
            <a:r>
              <a:rPr sz="2000" spc="-10" dirty="0">
                <a:latin typeface="Arial"/>
                <a:cs typeface="Arial"/>
              </a:rPr>
              <a:t>values </a:t>
            </a:r>
            <a:r>
              <a:rPr sz="2000" spc="-5" dirty="0">
                <a:latin typeface="Arial"/>
                <a:cs typeface="Arial"/>
              </a:rPr>
              <a:t>of rows </a:t>
            </a:r>
            <a:r>
              <a:rPr sz="2000" spc="-10" dirty="0">
                <a:latin typeface="Arial"/>
                <a:cs typeface="Arial"/>
              </a:rPr>
              <a:t>to </a:t>
            </a:r>
            <a:r>
              <a:rPr sz="2000" spc="-5" dirty="0">
                <a:latin typeface="Arial"/>
                <a:cs typeface="Arial"/>
              </a:rPr>
              <a:t>other rows in same table:  LAG,</a:t>
            </a:r>
            <a:r>
              <a:rPr sz="2000" spc="-15" dirty="0">
                <a:latin typeface="Arial"/>
                <a:cs typeface="Arial"/>
              </a:rPr>
              <a:t> </a:t>
            </a:r>
            <a:r>
              <a:rPr sz="2000" dirty="0">
                <a:latin typeface="Arial"/>
                <a:cs typeface="Arial"/>
              </a:rPr>
              <a:t>LEAD</a:t>
            </a:r>
            <a:endParaRPr sz="2000">
              <a:latin typeface="Arial"/>
              <a:cs typeface="Arial"/>
            </a:endParaRPr>
          </a:p>
          <a:p>
            <a:pPr marL="355600" marR="5080" indent="-342900">
              <a:lnSpc>
                <a:spcPct val="100000"/>
              </a:lnSpc>
              <a:spcBef>
                <a:spcPts val="470"/>
              </a:spcBef>
              <a:buClr>
                <a:srgbClr val="5F5F5F"/>
              </a:buClr>
              <a:buSzPct val="75000"/>
              <a:buFont typeface="Wingdings"/>
              <a:buChar char=""/>
              <a:tabLst>
                <a:tab pos="354965" algn="l"/>
                <a:tab pos="355600" algn="l"/>
              </a:tabLst>
            </a:pPr>
            <a:r>
              <a:rPr sz="2000" spc="-5" dirty="0">
                <a:latin typeface="Arial"/>
                <a:cs typeface="Arial"/>
              </a:rPr>
              <a:t>Ranking Supports "top n" queries: CUME_DIST, DENSE_RANK,  NTILE, PERCENT_RANK, </a:t>
            </a:r>
            <a:r>
              <a:rPr sz="2000" dirty="0">
                <a:latin typeface="Arial"/>
                <a:cs typeface="Arial"/>
              </a:rPr>
              <a:t>RANK, </a:t>
            </a:r>
            <a:r>
              <a:rPr sz="2000" spc="-5" dirty="0">
                <a:latin typeface="Arial"/>
                <a:cs typeface="Arial"/>
              </a:rPr>
              <a:t>ROW_NUMBER</a:t>
            </a:r>
            <a:endParaRPr sz="2000">
              <a:latin typeface="Arial"/>
              <a:cs typeface="Arial"/>
            </a:endParaRPr>
          </a:p>
          <a:p>
            <a:pPr marL="355600" marR="242570" indent="-342900">
              <a:lnSpc>
                <a:spcPct val="100000"/>
              </a:lnSpc>
              <a:spcBef>
                <a:spcPts val="480"/>
              </a:spcBef>
              <a:buClr>
                <a:srgbClr val="5F5F5F"/>
              </a:buClr>
              <a:buSzPct val="75000"/>
              <a:buFont typeface="Wingdings"/>
              <a:buChar char=""/>
              <a:tabLst>
                <a:tab pos="354965" algn="l"/>
                <a:tab pos="355600" algn="l"/>
              </a:tabLst>
            </a:pPr>
            <a:r>
              <a:rPr sz="2000" spc="-5" dirty="0">
                <a:latin typeface="Arial"/>
                <a:cs typeface="Arial"/>
              </a:rPr>
              <a:t>Reporting Aggregate Compares aggregates to non-aggregates  (pct of</a:t>
            </a:r>
            <a:r>
              <a:rPr sz="2000" spc="-30" dirty="0">
                <a:latin typeface="Arial"/>
                <a:cs typeface="Arial"/>
              </a:rPr>
              <a:t> </a:t>
            </a:r>
            <a:r>
              <a:rPr sz="2000" spc="-5" dirty="0">
                <a:latin typeface="Arial"/>
                <a:cs typeface="Arial"/>
              </a:rPr>
              <a:t>total):</a:t>
            </a:r>
            <a:endParaRPr sz="2000">
              <a:latin typeface="Arial"/>
              <a:cs typeface="Arial"/>
            </a:endParaRPr>
          </a:p>
          <a:p>
            <a:pPr marL="355600">
              <a:lnSpc>
                <a:spcPct val="100000"/>
              </a:lnSpc>
            </a:pPr>
            <a:r>
              <a:rPr sz="2000" spc="-5" dirty="0">
                <a:latin typeface="Arial"/>
                <a:cs typeface="Arial"/>
              </a:rPr>
              <a:t>RATIO_TO_REPORT</a:t>
            </a:r>
            <a:endParaRPr sz="2000">
              <a:latin typeface="Arial"/>
              <a:cs typeface="Arial"/>
            </a:endParaRPr>
          </a:p>
          <a:p>
            <a:pPr marL="355600" marR="1552575" indent="-342900">
              <a:lnSpc>
                <a:spcPct val="100000"/>
              </a:lnSpc>
              <a:spcBef>
                <a:spcPts val="480"/>
              </a:spcBef>
              <a:buClr>
                <a:srgbClr val="5F5F5F"/>
              </a:buClr>
              <a:buSzPct val="75000"/>
              <a:buFont typeface="Wingdings"/>
              <a:buChar char=""/>
              <a:tabLst>
                <a:tab pos="354965" algn="l"/>
                <a:tab pos="355600" algn="l"/>
                <a:tab pos="2755265" algn="l"/>
              </a:tabLst>
            </a:pPr>
            <a:r>
              <a:rPr sz="2000" spc="-5" dirty="0">
                <a:latin typeface="Arial"/>
                <a:cs typeface="Arial"/>
              </a:rPr>
              <a:t>Window</a:t>
            </a:r>
            <a:r>
              <a:rPr sz="2000" spc="10" dirty="0">
                <a:latin typeface="Arial"/>
                <a:cs typeface="Arial"/>
              </a:rPr>
              <a:t> </a:t>
            </a:r>
            <a:r>
              <a:rPr sz="2000" spc="-5" dirty="0">
                <a:latin typeface="Arial"/>
                <a:cs typeface="Arial"/>
              </a:rPr>
              <a:t>Aggregate</a:t>
            </a:r>
            <a:r>
              <a:rPr sz="2000" spc="-5" dirty="0">
                <a:latin typeface="Times New Roman"/>
                <a:cs typeface="Times New Roman"/>
              </a:rPr>
              <a:t>	</a:t>
            </a:r>
            <a:r>
              <a:rPr sz="2000" spc="-5" dirty="0">
                <a:latin typeface="Arial"/>
                <a:cs typeface="Arial"/>
              </a:rPr>
              <a:t>Moving </a:t>
            </a:r>
            <a:r>
              <a:rPr sz="2000" dirty="0">
                <a:latin typeface="Arial"/>
                <a:cs typeface="Arial"/>
              </a:rPr>
              <a:t>average type</a:t>
            </a:r>
            <a:r>
              <a:rPr sz="2000" spc="-65" dirty="0">
                <a:latin typeface="Arial"/>
                <a:cs typeface="Arial"/>
              </a:rPr>
              <a:t> </a:t>
            </a:r>
            <a:r>
              <a:rPr sz="2000" spc="-5" dirty="0">
                <a:latin typeface="Arial"/>
                <a:cs typeface="Arial"/>
              </a:rPr>
              <a:t>queries:  FIRST_VALUE,</a:t>
            </a:r>
            <a:r>
              <a:rPr sz="2000" spc="-10" dirty="0">
                <a:latin typeface="Arial"/>
                <a:cs typeface="Arial"/>
              </a:rPr>
              <a:t> </a:t>
            </a:r>
            <a:r>
              <a:rPr sz="2000" spc="-5" dirty="0">
                <a:latin typeface="Arial"/>
                <a:cs typeface="Arial"/>
              </a:rPr>
              <a:t>LAST_VALUE</a:t>
            </a:r>
            <a:endParaRPr sz="2000">
              <a:latin typeface="Arial"/>
              <a:cs typeface="Arial"/>
            </a:endParaRPr>
          </a:p>
          <a:p>
            <a:pPr marL="355600" marR="66040" indent="-342900">
              <a:lnSpc>
                <a:spcPct val="100000"/>
              </a:lnSpc>
              <a:spcBef>
                <a:spcPts val="465"/>
              </a:spcBef>
              <a:buClr>
                <a:srgbClr val="5F5F5F"/>
              </a:buClr>
              <a:buSzPct val="75000"/>
              <a:buFont typeface="Wingdings"/>
              <a:buChar char=""/>
              <a:tabLst>
                <a:tab pos="354965" algn="l"/>
                <a:tab pos="355600" algn="l"/>
              </a:tabLst>
            </a:pPr>
            <a:r>
              <a:rPr sz="2000" spc="-5" dirty="0">
                <a:latin typeface="Arial"/>
                <a:cs typeface="Arial"/>
              </a:rPr>
              <a:t>The analytic functions allow users </a:t>
            </a:r>
            <a:r>
              <a:rPr sz="2000" spc="-10" dirty="0">
                <a:latin typeface="Arial"/>
                <a:cs typeface="Arial"/>
              </a:rPr>
              <a:t>to </a:t>
            </a:r>
            <a:r>
              <a:rPr sz="2000" spc="-5" dirty="0">
                <a:latin typeface="Arial"/>
                <a:cs typeface="Arial"/>
              </a:rPr>
              <a:t>divide query result sets into  ordered groups </a:t>
            </a:r>
            <a:r>
              <a:rPr sz="2000" dirty="0">
                <a:latin typeface="Arial"/>
                <a:cs typeface="Arial"/>
              </a:rPr>
              <a:t>of </a:t>
            </a:r>
            <a:r>
              <a:rPr sz="2000" spc="-5" dirty="0">
                <a:latin typeface="Arial"/>
                <a:cs typeface="Arial"/>
              </a:rPr>
              <a:t>rows called</a:t>
            </a:r>
            <a:r>
              <a:rPr sz="2000" spc="-25" dirty="0">
                <a:latin typeface="Arial"/>
                <a:cs typeface="Arial"/>
              </a:rPr>
              <a:t> </a:t>
            </a:r>
            <a:r>
              <a:rPr sz="2000" spc="-5" dirty="0">
                <a:latin typeface="Arial"/>
                <a:cs typeface="Arial"/>
              </a:rPr>
              <a:t>partitions</a:t>
            </a:r>
            <a:endParaRPr sz="2000">
              <a:latin typeface="Arial"/>
              <a:cs typeface="Arial"/>
            </a:endParaRPr>
          </a:p>
          <a:p>
            <a:pPr marL="355600">
              <a:lnSpc>
                <a:spcPct val="100000"/>
              </a:lnSpc>
            </a:pPr>
            <a:r>
              <a:rPr sz="2000" spc="-5" dirty="0">
                <a:latin typeface="Arial"/>
                <a:cs typeface="Arial"/>
              </a:rPr>
              <a:t>(not </a:t>
            </a:r>
            <a:r>
              <a:rPr sz="2000" dirty="0">
                <a:latin typeface="Arial"/>
                <a:cs typeface="Arial"/>
              </a:rPr>
              <a:t>the </a:t>
            </a:r>
            <a:r>
              <a:rPr sz="2000" spc="-5" dirty="0">
                <a:latin typeface="Arial"/>
                <a:cs typeface="Arial"/>
              </a:rPr>
              <a:t>same </a:t>
            </a:r>
            <a:r>
              <a:rPr sz="2000" spc="-10" dirty="0">
                <a:latin typeface="Arial"/>
                <a:cs typeface="Arial"/>
              </a:rPr>
              <a:t>as </a:t>
            </a:r>
            <a:r>
              <a:rPr sz="2000" spc="-5" dirty="0">
                <a:latin typeface="Arial"/>
                <a:cs typeface="Arial"/>
              </a:rPr>
              <a:t>database</a:t>
            </a:r>
            <a:r>
              <a:rPr sz="2000" spc="-40" dirty="0">
                <a:latin typeface="Arial"/>
                <a:cs typeface="Arial"/>
              </a:rPr>
              <a:t> </a:t>
            </a:r>
            <a:r>
              <a:rPr sz="2000" spc="-5" dirty="0">
                <a:latin typeface="Arial"/>
                <a:cs typeface="Arial"/>
              </a:rPr>
              <a:t>partitions)</a:t>
            </a:r>
            <a:endParaRPr sz="2000">
              <a:latin typeface="Arial"/>
              <a:cs typeface="Arial"/>
            </a:endParaRPr>
          </a:p>
        </p:txBody>
      </p:sp>
      <p:pic>
        <p:nvPicPr>
          <p:cNvPr id="4" name="Picture 3" descr="Logo&#10;&#10;Description automatically generated">
            <a:extLst>
              <a:ext uri="{FF2B5EF4-FFF2-40B4-BE49-F238E27FC236}">
                <a16:creationId xmlns:a16="http://schemas.microsoft.com/office/drawing/2014/main" id="{4624C2CE-E082-C796-CFE0-846D5177B5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B666039A-4FBA-DE14-7640-D3222EDF642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1770905" y="914400"/>
            <a:ext cx="6516589" cy="677108"/>
          </a:xfrm>
        </p:spPr>
        <p:txBody>
          <a:bodyPr/>
          <a:lstStyle/>
          <a:p>
            <a:pPr algn="l"/>
            <a:r>
              <a:rPr lang="en-IN" b="1" dirty="0">
                <a:solidFill>
                  <a:srgbClr val="000000"/>
                </a:solidFill>
                <a:latin typeface="Arial, Helvetica, sans-serif"/>
              </a:rPr>
              <a:t>Example</a:t>
            </a:r>
            <a:endParaRPr lang="en-IN" dirty="0"/>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7B8045ED-ED80-E4FC-C456-F1F44DC8EB7D}"/>
              </a:ext>
            </a:extLst>
          </p:cNvPr>
          <p:cNvSpPr>
            <a:spLocks noGrp="1" noChangeArrowheads="1"/>
          </p:cNvSpPr>
          <p:nvPr>
            <p:ph type="body" idx="1"/>
          </p:nvPr>
        </p:nvSpPr>
        <p:spPr bwMode="auto">
          <a:xfrm>
            <a:off x="2057400" y="4345499"/>
            <a:ext cx="746759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6887A4A-3A4A-7653-08C0-B49AC17921E1}"/>
              </a:ext>
            </a:extLst>
          </p:cNvPr>
          <p:cNvSpPr>
            <a:spLocks noChangeArrowheads="1"/>
          </p:cNvSpPr>
          <p:nvPr/>
        </p:nvSpPr>
        <p:spPr bwMode="auto">
          <a:xfrm>
            <a:off x="1770905" y="2412161"/>
            <a:ext cx="1005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This example of </a:t>
            </a:r>
            <a:r>
              <a:rPr kumimoji="0" lang="en-US" altLang="en-US" sz="1000" b="0" i="0" u="none" strike="noStrike" cap="none" normalizeH="0" baseline="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uses the data in the video store database.</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F7ADB77-DCA6-5B2C-3EBE-035BDB9D5765}"/>
              </a:ext>
            </a:extLst>
          </p:cNvPr>
          <p:cNvSpPr>
            <a:spLocks noChangeArrowheads="1"/>
          </p:cNvSpPr>
          <p:nvPr/>
        </p:nvSpPr>
        <p:spPr bwMode="auto">
          <a:xfrm>
            <a:off x="1895788" y="2898023"/>
            <a:ext cx="7619999"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rPr>
              <a:t>SELECT Time, Region, Department, sum(Profit) AS Profit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rPr>
              <a:t>FROM sales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Arial Unicode MS"/>
              </a:rPr>
              <a:t>GROUP BY CUBE (Time, Region, Dept)</a:t>
            </a:r>
            <a:r>
              <a:rPr kumimoji="0" lang="en-US" altLang="en-US" sz="1050" b="1" i="0" u="none" strike="noStrike" cap="none" normalizeH="0" baseline="0" dirty="0">
                <a:ln>
                  <a:noFill/>
                </a:ln>
                <a:solidFill>
                  <a:schemeClr val="tx1"/>
                </a:solidFill>
                <a:effectLst/>
              </a:rPr>
              <a:t> </a:t>
            </a:r>
            <a:endParaRPr kumimoji="0" lang="en-US" altLang="en-US" sz="3600" b="1"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5D0C137-EDFE-629F-CE49-0D6ACAE7B278}"/>
              </a:ext>
            </a:extLst>
          </p:cNvPr>
          <p:cNvSpPr txBox="1"/>
          <p:nvPr/>
        </p:nvSpPr>
        <p:spPr>
          <a:xfrm>
            <a:off x="1895788" y="3928638"/>
            <a:ext cx="5958672" cy="461665"/>
          </a:xfrm>
          <a:prstGeom prst="rect">
            <a:avLst/>
          </a:prstGeom>
          <a:noFill/>
        </p:spPr>
        <p:txBody>
          <a:bodyPr wrap="square">
            <a:spAutoFit/>
          </a:bodyPr>
          <a:lstStyle/>
          <a:p>
            <a:pPr algn="l"/>
            <a:r>
              <a:rPr lang="en-US" sz="1200" b="0" i="0" dirty="0">
                <a:solidFill>
                  <a:srgbClr val="000000"/>
                </a:solidFill>
                <a:effectLst/>
                <a:latin typeface="Times New Roman" panose="02020603050405020304" pitchFamily="18" charset="0"/>
                <a:hlinkClick r:id="rId4"/>
              </a:rPr>
              <a:t>Table 20-3</a:t>
            </a:r>
            <a:r>
              <a:rPr lang="en-US" sz="1200" b="0" i="0" dirty="0">
                <a:solidFill>
                  <a:srgbClr val="000000"/>
                </a:solidFill>
                <a:effectLst/>
                <a:latin typeface="Times New Roman" panose="02020603050405020304" pitchFamily="18" charset="0"/>
              </a:rPr>
              <a:t> shows the results of this query.</a:t>
            </a:r>
          </a:p>
          <a:p>
            <a:pPr algn="l"/>
            <a:r>
              <a:rPr lang="en-US" sz="1200" b="1" i="1" dirty="0">
                <a:solidFill>
                  <a:srgbClr val="000000"/>
                </a:solidFill>
                <a:effectLst/>
                <a:latin typeface="Arial, Helvetica, sans-serif"/>
              </a:rPr>
              <a:t>Table 20-3 Cube Aggregation across Three Dimensions</a:t>
            </a:r>
            <a:endParaRPr lang="en-US" sz="1200" b="1" i="0" dirty="0">
              <a:solidFill>
                <a:srgbClr val="000000"/>
              </a:solidFill>
              <a:effectLst/>
              <a:latin typeface="Times New Roman" panose="02020603050405020304" pitchFamily="18" charset="0"/>
            </a:endParaRPr>
          </a:p>
        </p:txBody>
      </p:sp>
      <p:pic>
        <p:nvPicPr>
          <p:cNvPr id="11" name="Picture 10">
            <a:extLst>
              <a:ext uri="{FF2B5EF4-FFF2-40B4-BE49-F238E27FC236}">
                <a16:creationId xmlns:a16="http://schemas.microsoft.com/office/drawing/2014/main" id="{56BE76FD-59BE-F9ED-0B17-E846F12E8B66}"/>
              </a:ext>
            </a:extLst>
          </p:cNvPr>
          <p:cNvPicPr>
            <a:picLocks noChangeAspect="1"/>
          </p:cNvPicPr>
          <p:nvPr/>
        </p:nvPicPr>
        <p:blipFill>
          <a:blip r:embed="rId5"/>
          <a:stretch>
            <a:fillRect/>
          </a:stretch>
        </p:blipFill>
        <p:spPr>
          <a:xfrm>
            <a:off x="188824" y="4849031"/>
            <a:ext cx="9564776" cy="1842070"/>
          </a:xfrm>
          <a:prstGeom prst="rect">
            <a:avLst/>
          </a:prstGeom>
        </p:spPr>
      </p:pic>
    </p:spTree>
    <p:extLst>
      <p:ext uri="{BB962C8B-B14F-4D97-AF65-F5344CB8AC3E}">
        <p14:creationId xmlns:p14="http://schemas.microsoft.com/office/powerpoint/2010/main" val="317346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1770905" y="914400"/>
            <a:ext cx="6516589" cy="677108"/>
          </a:xfrm>
        </p:spPr>
        <p:txBody>
          <a:bodyPr/>
          <a:lstStyle/>
          <a:p>
            <a:pPr algn="l"/>
            <a:r>
              <a:rPr lang="en-IN" b="1" dirty="0">
                <a:solidFill>
                  <a:srgbClr val="000000"/>
                </a:solidFill>
                <a:latin typeface="Arial, Helvetica, sans-serif"/>
              </a:rPr>
              <a:t>Example</a:t>
            </a:r>
            <a:endParaRPr lang="en-IN" dirty="0"/>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7B8045ED-ED80-E4FC-C456-F1F44DC8EB7D}"/>
              </a:ext>
            </a:extLst>
          </p:cNvPr>
          <p:cNvSpPr>
            <a:spLocks noGrp="1" noChangeArrowheads="1"/>
          </p:cNvSpPr>
          <p:nvPr>
            <p:ph type="body" idx="1"/>
          </p:nvPr>
        </p:nvSpPr>
        <p:spPr bwMode="auto">
          <a:xfrm>
            <a:off x="2057400" y="4345499"/>
            <a:ext cx="746759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9B08FA3B-922F-E0EC-5B71-12159887B16A}"/>
              </a:ext>
            </a:extLst>
          </p:cNvPr>
          <p:cNvPicPr>
            <a:picLocks noChangeAspect="1"/>
          </p:cNvPicPr>
          <p:nvPr/>
        </p:nvPicPr>
        <p:blipFill>
          <a:blip r:embed="rId4"/>
          <a:stretch>
            <a:fillRect/>
          </a:stretch>
        </p:blipFill>
        <p:spPr>
          <a:xfrm>
            <a:off x="198701" y="2514600"/>
            <a:ext cx="9660998" cy="3505200"/>
          </a:xfrm>
          <a:prstGeom prst="rect">
            <a:avLst/>
          </a:prstGeom>
        </p:spPr>
      </p:pic>
      <p:pic>
        <p:nvPicPr>
          <p:cNvPr id="13" name="Picture 12">
            <a:extLst>
              <a:ext uri="{FF2B5EF4-FFF2-40B4-BE49-F238E27FC236}">
                <a16:creationId xmlns:a16="http://schemas.microsoft.com/office/drawing/2014/main" id="{701E3990-76F1-87D0-0869-763B2C032400}"/>
              </a:ext>
            </a:extLst>
          </p:cNvPr>
          <p:cNvPicPr>
            <a:picLocks noChangeAspect="1"/>
          </p:cNvPicPr>
          <p:nvPr/>
        </p:nvPicPr>
        <p:blipFill>
          <a:blip r:embed="rId5"/>
          <a:stretch>
            <a:fillRect/>
          </a:stretch>
        </p:blipFill>
        <p:spPr>
          <a:xfrm>
            <a:off x="165685" y="2153029"/>
            <a:ext cx="9803595" cy="343986"/>
          </a:xfrm>
          <a:prstGeom prst="rect">
            <a:avLst/>
          </a:prstGeom>
        </p:spPr>
      </p:pic>
      <p:pic>
        <p:nvPicPr>
          <p:cNvPr id="15" name="Picture 14">
            <a:extLst>
              <a:ext uri="{FF2B5EF4-FFF2-40B4-BE49-F238E27FC236}">
                <a16:creationId xmlns:a16="http://schemas.microsoft.com/office/drawing/2014/main" id="{A93F24BC-F159-706B-9E21-CBB88BB8C4DE}"/>
              </a:ext>
            </a:extLst>
          </p:cNvPr>
          <p:cNvPicPr>
            <a:picLocks noChangeAspect="1"/>
          </p:cNvPicPr>
          <p:nvPr/>
        </p:nvPicPr>
        <p:blipFill>
          <a:blip r:embed="rId6"/>
          <a:stretch>
            <a:fillRect/>
          </a:stretch>
        </p:blipFill>
        <p:spPr>
          <a:xfrm>
            <a:off x="198701" y="5999336"/>
            <a:ext cx="9660998" cy="1111464"/>
          </a:xfrm>
          <a:prstGeom prst="rect">
            <a:avLst/>
          </a:prstGeom>
        </p:spPr>
      </p:pic>
    </p:spTree>
    <p:extLst>
      <p:ext uri="{BB962C8B-B14F-4D97-AF65-F5344CB8AC3E}">
        <p14:creationId xmlns:p14="http://schemas.microsoft.com/office/powerpoint/2010/main" val="290854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5468-1839-79AB-4BEB-76DEF3DD2A11}"/>
              </a:ext>
            </a:extLst>
          </p:cNvPr>
          <p:cNvSpPr>
            <a:spLocks noGrp="1"/>
          </p:cNvSpPr>
          <p:nvPr>
            <p:ph type="title"/>
          </p:nvPr>
        </p:nvSpPr>
        <p:spPr>
          <a:xfrm>
            <a:off x="3399028" y="2709330"/>
            <a:ext cx="7220695" cy="2031325"/>
          </a:xfrm>
        </p:spPr>
        <p:txBody>
          <a:bodyPr/>
          <a:lstStyle/>
          <a:p>
            <a:br>
              <a:rPr lang="en-IN" b="1" i="0" dirty="0">
                <a:solidFill>
                  <a:srgbClr val="000000"/>
                </a:solidFill>
                <a:effectLst/>
                <a:latin typeface="Times New Roman" panose="02020603050405020304" pitchFamily="18" charset="0"/>
              </a:rPr>
            </a:br>
            <a:br>
              <a:rPr lang="en-IN" dirty="0"/>
            </a:br>
            <a:endParaRPr lang="en-IN" dirty="0"/>
          </a:p>
        </p:txBody>
      </p:sp>
      <p:pic>
        <p:nvPicPr>
          <p:cNvPr id="5" name="Picture 4" descr="Logo&#10;&#10;Description automatically generated">
            <a:extLst>
              <a:ext uri="{FF2B5EF4-FFF2-40B4-BE49-F238E27FC236}">
                <a16:creationId xmlns:a16="http://schemas.microsoft.com/office/drawing/2014/main" id="{7A1EBF1F-F382-6289-BA31-D45C3759E9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6E60DB2B-5B5D-3EB6-60BC-365416F8C23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7B8045ED-ED80-E4FC-C456-F1F44DC8EB7D}"/>
              </a:ext>
            </a:extLst>
          </p:cNvPr>
          <p:cNvSpPr>
            <a:spLocks noGrp="1" noChangeArrowheads="1"/>
          </p:cNvSpPr>
          <p:nvPr>
            <p:ph type="body" idx="1"/>
          </p:nvPr>
        </p:nvSpPr>
        <p:spPr bwMode="auto">
          <a:xfrm>
            <a:off x="2057400" y="4345499"/>
            <a:ext cx="7467599"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003C5BC-5E5E-E923-09C2-D4F938C5D12B}"/>
              </a:ext>
            </a:extLst>
          </p:cNvPr>
          <p:cNvSpPr>
            <a:spLocks noChangeArrowheads="1"/>
          </p:cNvSpPr>
          <p:nvPr/>
        </p:nvSpPr>
        <p:spPr bwMode="auto">
          <a:xfrm>
            <a:off x="2031715" y="2362200"/>
            <a:ext cx="7467599"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Just as for ROLLUP, multiple SELECT statements combined with UNION statements could provide the same information gathered through CUBE.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However, this may require many SELECT statements: for an n-dimensional cube, </a:t>
            </a:r>
            <a:r>
              <a:rPr kumimoji="0" lang="en-US" altLang="en-US" sz="1600" b="0" i="0" u="none" strike="noStrike" cap="none" normalizeH="0" baseline="0" dirty="0">
                <a:ln>
                  <a:noFill/>
                </a:ln>
                <a:solidFill>
                  <a:srgbClr val="000000"/>
                </a:solidFill>
                <a:effectLst/>
                <a:highlight>
                  <a:srgbClr val="FFFF00"/>
                </a:highlight>
                <a:latin typeface="Times New Roman" panose="02020603050405020304" pitchFamily="18" charset="0"/>
                <a:cs typeface="Times New Roman" panose="02020603050405020304" pitchFamily="18" charset="0"/>
              </a:rPr>
              <a:t>2n</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SELECT statements are needed.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our 3-dimension example, this would mean issuing 8 SELECTS linked with UNION 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Consider the impact of adding just one more dimension when calculating all possible combinations: the number of SELECT statements would double to 16.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more columns used in a CUBE clause, the greater the savings versus the UNION approach.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if a four-column CUBE replaces a UNION of 16 SELECT statements, the reduction in table access is fifteen-sixteenths or 93.75%.</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9989591-4F9F-1A0D-4135-6C2148D3ADEC}"/>
              </a:ext>
            </a:extLst>
          </p:cNvPr>
          <p:cNvSpPr txBox="1"/>
          <p:nvPr/>
        </p:nvSpPr>
        <p:spPr>
          <a:xfrm>
            <a:off x="1828800" y="1037047"/>
            <a:ext cx="18133886" cy="584775"/>
          </a:xfrm>
          <a:prstGeom prst="rect">
            <a:avLst/>
          </a:prstGeom>
          <a:noFill/>
        </p:spPr>
        <p:txBody>
          <a:bodyPr wrap="square">
            <a:spAutoFit/>
          </a:bodyPr>
          <a:lstStyle/>
          <a:p>
            <a:r>
              <a:rPr lang="en-IN" sz="3200" b="1" i="0" dirty="0">
                <a:solidFill>
                  <a:srgbClr val="000000"/>
                </a:solidFill>
                <a:effectLst/>
                <a:latin typeface="Arial, Helvetica, sans-serif"/>
              </a:rPr>
              <a:t>Calculating subtotals without CUBE</a:t>
            </a:r>
            <a:endParaRPr lang="en-IN" sz="3200" dirty="0"/>
          </a:p>
        </p:txBody>
      </p:sp>
    </p:spTree>
    <p:extLst>
      <p:ext uri="{BB962C8B-B14F-4D97-AF65-F5344CB8AC3E}">
        <p14:creationId xmlns:p14="http://schemas.microsoft.com/office/powerpoint/2010/main" val="130741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F700-A911-F1D0-60D1-A65AC61AEB3B}"/>
              </a:ext>
            </a:extLst>
          </p:cNvPr>
          <p:cNvSpPr>
            <a:spLocks noGrp="1"/>
          </p:cNvSpPr>
          <p:nvPr>
            <p:ph type="title"/>
          </p:nvPr>
        </p:nvSpPr>
        <p:spPr>
          <a:xfrm>
            <a:off x="1713012" y="583711"/>
            <a:ext cx="6632375" cy="2031325"/>
          </a:xfrm>
        </p:spPr>
        <p:txBody>
          <a:bodyPr/>
          <a:lstStyle/>
          <a:p>
            <a:r>
              <a:rPr lang="en-IN" b="1" i="0" dirty="0">
                <a:solidFill>
                  <a:srgbClr val="000000"/>
                </a:solidFill>
                <a:effectLst/>
                <a:latin typeface="Arial, Helvetica, sans-serif"/>
              </a:rPr>
              <a:t>When to Use CUBE</a:t>
            </a:r>
            <a:br>
              <a:rPr lang="en-IN" b="1" i="0" dirty="0">
                <a:solidFill>
                  <a:srgbClr val="000000"/>
                </a:solidFill>
                <a:effectLst/>
                <a:latin typeface="Times New Roman" panose="02020603050405020304" pitchFamily="18" charset="0"/>
              </a:rPr>
            </a:br>
            <a:br>
              <a:rPr lang="en-IN" b="0" i="0" dirty="0">
                <a:solidFill>
                  <a:srgbClr val="000000"/>
                </a:solidFill>
                <a:effectLst/>
                <a:latin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02A1B53F-E0E7-FC72-293B-2A0E012430ED}"/>
              </a:ext>
            </a:extLst>
          </p:cNvPr>
          <p:cNvSpPr>
            <a:spLocks noGrp="1" noChangeArrowheads="1"/>
          </p:cNvSpPr>
          <p:nvPr>
            <p:ph type="body" idx="1"/>
          </p:nvPr>
        </p:nvSpPr>
        <p:spPr bwMode="auto">
          <a:xfrm>
            <a:off x="1981200" y="2393722"/>
            <a:ext cx="73152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 CUBE in any situation requiring cross-tabular reports.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data needed for cross-tabular reports can be generated with a single SELECT using CUBE. Like ROLLUP, CUBE can be helpful in generating summary tables.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Note that population of summary tables is even faster if the CUBE query executes in parallel.</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6455BB68-C976-6FFB-28A6-75ABA242C3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1D0C8A4C-A29C-C050-9AE8-A3BB4D03DC1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F78F1BA8-99F0-A35A-AF4E-069D1F6BD09C}"/>
              </a:ext>
            </a:extLst>
          </p:cNvPr>
          <p:cNvSpPr>
            <a:spLocks noChangeArrowheads="1"/>
          </p:cNvSpPr>
          <p:nvPr/>
        </p:nvSpPr>
        <p:spPr bwMode="auto">
          <a:xfrm>
            <a:off x="0" y="-461665"/>
            <a:ext cx="18473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5BE6BC07-73B2-CEC7-37B8-DB205DD33D9E}"/>
              </a:ext>
            </a:extLst>
          </p:cNvPr>
          <p:cNvSpPr txBox="1"/>
          <p:nvPr/>
        </p:nvSpPr>
        <p:spPr>
          <a:xfrm>
            <a:off x="1981200" y="3864703"/>
            <a:ext cx="7611626" cy="289310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CUBE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especially valuable in queries that use columns from multiple dimensions rather than columns representing different levels of a single dimension.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instance, a commonly requested cross-tabulation might need subtotals for all the combinations of month/state/product.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These are three independent dimensions, and analysis of all possible subtotal combinations will be commonplace.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contrast, a cross-tabulation showing all possible combinations of year/month/day would have several values of limited interest, since there is a natural hierarchy in the time dimension.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Subtotals such as profit by day of month summed across year would be unnecessary in most analyses.</a:t>
            </a:r>
          </a:p>
        </p:txBody>
      </p:sp>
    </p:spTree>
    <p:extLst>
      <p:ext uri="{BB962C8B-B14F-4D97-AF65-F5344CB8AC3E}">
        <p14:creationId xmlns:p14="http://schemas.microsoft.com/office/powerpoint/2010/main" val="121299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5011-A3E2-7625-B0DD-82B195B6105F}"/>
              </a:ext>
            </a:extLst>
          </p:cNvPr>
          <p:cNvSpPr>
            <a:spLocks noGrp="1"/>
          </p:cNvSpPr>
          <p:nvPr>
            <p:ph type="title"/>
          </p:nvPr>
        </p:nvSpPr>
        <p:spPr>
          <a:xfrm>
            <a:off x="533400" y="513910"/>
            <a:ext cx="9640788" cy="2585323"/>
          </a:xfrm>
        </p:spPr>
        <p:txBody>
          <a:bodyPr/>
          <a:lstStyle/>
          <a:p>
            <a:r>
              <a:rPr lang="en-US" sz="4000" b="1" i="0" dirty="0">
                <a:solidFill>
                  <a:srgbClr val="000000"/>
                </a:solidFill>
                <a:effectLst/>
                <a:latin typeface="Arial, Helvetica, sans-serif"/>
              </a:rPr>
              <a:t>Using Other Aggregate Functions</a:t>
            </a:r>
            <a:br>
              <a:rPr lang="en-US" sz="4000" b="1" i="0" dirty="0">
                <a:solidFill>
                  <a:srgbClr val="000000"/>
                </a:solidFill>
                <a:effectLst/>
                <a:latin typeface="Arial, Helvetica, sans-serif"/>
              </a:rPr>
            </a:br>
            <a:r>
              <a:rPr lang="en-US" sz="4000" b="1" i="0" dirty="0">
                <a:solidFill>
                  <a:srgbClr val="000000"/>
                </a:solidFill>
                <a:effectLst/>
                <a:latin typeface="Arial, Helvetica, sans-serif"/>
              </a:rPr>
              <a:t> with ROLLUP and CUBE</a:t>
            </a:r>
            <a:br>
              <a:rPr lang="en-US" b="1" i="0" dirty="0">
                <a:solidFill>
                  <a:srgbClr val="000000"/>
                </a:solidFill>
                <a:effectLst/>
                <a:latin typeface="Times New Roman" panose="02020603050405020304" pitchFamily="18" charset="0"/>
              </a:rPr>
            </a:br>
            <a:br>
              <a:rPr lang="en-US" dirty="0"/>
            </a:br>
            <a:endParaRPr lang="en-IN" dirty="0"/>
          </a:p>
        </p:txBody>
      </p:sp>
      <p:sp>
        <p:nvSpPr>
          <p:cNvPr id="4" name="Rectangle 1">
            <a:extLst>
              <a:ext uri="{FF2B5EF4-FFF2-40B4-BE49-F238E27FC236}">
                <a16:creationId xmlns:a16="http://schemas.microsoft.com/office/drawing/2014/main" id="{B0C2D4BD-54C1-846C-6EA7-D131831E60AF}"/>
              </a:ext>
            </a:extLst>
          </p:cNvPr>
          <p:cNvSpPr>
            <a:spLocks noGrp="1" noChangeArrowheads="1"/>
          </p:cNvSpPr>
          <p:nvPr>
            <p:ph type="body" idx="1"/>
          </p:nvPr>
        </p:nvSpPr>
        <p:spPr bwMode="auto">
          <a:xfrm>
            <a:off x="1828800" y="2265461"/>
            <a:ext cx="8001000" cy="21236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examples in this chapter show ROLLUP and CUBE used with the SUM() operator.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While this is the most common type of aggregation, the extensions can also be used with all the other functions available to Group by clauses, for example, COUNT, AVG, MIN, MAX, STDDEV, and VARIANCE. COUNT, which is often needed in cross-tabular analyses, is likely be the second most helpful function.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7B254C5-67DE-9A8A-103E-E39A20DA805F}"/>
              </a:ext>
            </a:extLst>
          </p:cNvPr>
          <p:cNvGraphicFramePr>
            <a:graphicFrameLocks noGrp="1"/>
          </p:cNvGraphicFramePr>
          <p:nvPr>
            <p:extLst>
              <p:ext uri="{D42A27DB-BD31-4B8C-83A1-F6EECF244321}">
                <p14:modId xmlns:p14="http://schemas.microsoft.com/office/powerpoint/2010/main" val="2852686693"/>
              </p:ext>
            </p:extLst>
          </p:nvPr>
        </p:nvGraphicFramePr>
        <p:xfrm>
          <a:off x="1905000" y="4648200"/>
          <a:ext cx="7620635" cy="1645920"/>
        </p:xfrm>
        <a:graphic>
          <a:graphicData uri="http://schemas.openxmlformats.org/drawingml/2006/table">
            <a:tbl>
              <a:tblPr/>
              <a:tblGrid>
                <a:gridCol w="7620635">
                  <a:extLst>
                    <a:ext uri="{9D8B030D-6E8A-4147-A177-3AD203B41FA5}">
                      <a16:colId xmlns:a16="http://schemas.microsoft.com/office/drawing/2014/main" val="176913653"/>
                    </a:ext>
                  </a:extLst>
                </a:gridCol>
              </a:tblGrid>
              <a:tr h="45720">
                <a:tc>
                  <a:txBody>
                    <a:bodyPr/>
                    <a:lstStyle/>
                    <a:p>
                      <a:r>
                        <a:rPr lang="en-US" b="1" dirty="0">
                          <a:latin typeface="Arial, Helvetica, sans-serif"/>
                        </a:rPr>
                        <a:t>Note:</a:t>
                      </a:r>
                    </a:p>
                    <a:p>
                      <a:r>
                        <a:rPr lang="en-US" dirty="0"/>
                        <a:t>The </a:t>
                      </a:r>
                      <a:r>
                        <a:rPr lang="en-US" b="1" dirty="0">
                          <a:highlight>
                            <a:srgbClr val="FFFF00"/>
                          </a:highlight>
                        </a:rPr>
                        <a:t>DISTINCT</a:t>
                      </a:r>
                      <a:r>
                        <a:rPr lang="en-US" dirty="0"/>
                        <a:t> qualifier has ambiguous semantics when combined with ROLLUP and CUBE. </a:t>
                      </a:r>
                    </a:p>
                    <a:p>
                      <a:endParaRPr lang="en-US" dirty="0"/>
                    </a:p>
                    <a:p>
                      <a:r>
                        <a:rPr lang="en-US" dirty="0"/>
                        <a:t>To minimize confusion and opportunities for error, </a:t>
                      </a:r>
                      <a:r>
                        <a:rPr lang="en-US" b="1" dirty="0">
                          <a:highlight>
                            <a:srgbClr val="FFFF00"/>
                          </a:highlight>
                        </a:rPr>
                        <a:t>DISTINCT</a:t>
                      </a:r>
                      <a:r>
                        <a:rPr lang="en-US" dirty="0"/>
                        <a:t> is not permitted together with the extensions.  </a:t>
                      </a:r>
                    </a:p>
                  </a:txBody>
                  <a:tcPr marL="0" marR="0" marT="0" marB="0" anchor="ctr">
                    <a:lnL>
                      <a:noFill/>
                    </a:lnL>
                    <a:lnR>
                      <a:noFill/>
                    </a:lnR>
                    <a:lnT>
                      <a:noFill/>
                    </a:lnT>
                    <a:lnB>
                      <a:noFill/>
                    </a:lnB>
                  </a:tcPr>
                </a:tc>
                <a:extLst>
                  <a:ext uri="{0D108BD9-81ED-4DB2-BD59-A6C34878D82A}">
                    <a16:rowId xmlns:a16="http://schemas.microsoft.com/office/drawing/2014/main" val="668713220"/>
                  </a:ext>
                </a:extLst>
              </a:tr>
            </a:tbl>
          </a:graphicData>
        </a:graphic>
      </p:graphicFrame>
      <p:sp>
        <p:nvSpPr>
          <p:cNvPr id="6" name="Rectangle 2">
            <a:extLst>
              <a:ext uri="{FF2B5EF4-FFF2-40B4-BE49-F238E27FC236}">
                <a16:creationId xmlns:a16="http://schemas.microsoft.com/office/drawing/2014/main" id="{5F034BFA-882A-E278-1C5F-7745D0CF2A03}"/>
              </a:ext>
            </a:extLst>
          </p:cNvPr>
          <p:cNvSpPr>
            <a:spLocks noChangeArrowheads="1"/>
          </p:cNvSpPr>
          <p:nvPr/>
        </p:nvSpPr>
        <p:spPr bwMode="auto">
          <a:xfrm flipV="1">
            <a:off x="1888435" y="4495800"/>
            <a:ext cx="7620635"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7" name="Picture 6" descr="Logo&#10;&#10;Description automatically generated">
            <a:extLst>
              <a:ext uri="{FF2B5EF4-FFF2-40B4-BE49-F238E27FC236}">
                <a16:creationId xmlns:a16="http://schemas.microsoft.com/office/drawing/2014/main" id="{547B7195-F165-4705-5511-6A0DE91FEA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8" name="Picture 7" descr="See the source image">
            <a:extLst>
              <a:ext uri="{FF2B5EF4-FFF2-40B4-BE49-F238E27FC236}">
                <a16:creationId xmlns:a16="http://schemas.microsoft.com/office/drawing/2014/main" id="{7B61DF3A-BF3B-FEC8-E666-CBAE2A68A0C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630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61F6-54EF-7014-AE17-FAFBAD0B7C87}"/>
              </a:ext>
            </a:extLst>
          </p:cNvPr>
          <p:cNvSpPr>
            <a:spLocks noGrp="1"/>
          </p:cNvSpPr>
          <p:nvPr>
            <p:ph type="title"/>
          </p:nvPr>
        </p:nvSpPr>
        <p:spPr>
          <a:xfrm>
            <a:off x="1713012" y="583711"/>
            <a:ext cx="6632375" cy="2031325"/>
          </a:xfrm>
        </p:spPr>
        <p:txBody>
          <a:bodyPr/>
          <a:lstStyle/>
          <a:p>
            <a:r>
              <a:rPr lang="en-IN" b="1" i="0" dirty="0">
                <a:solidFill>
                  <a:srgbClr val="000000"/>
                </a:solidFill>
                <a:effectLst/>
                <a:latin typeface="Arial, Helvetica, sans-serif"/>
              </a:rPr>
              <a:t>GROUPING Function</a:t>
            </a:r>
            <a:br>
              <a:rPr lang="en-IN" b="1" i="0" dirty="0">
                <a:solidFill>
                  <a:srgbClr val="000000"/>
                </a:solidFill>
                <a:effectLst/>
                <a:latin typeface="Times New Roman" panose="02020603050405020304" pitchFamily="18" charset="0"/>
              </a:rPr>
            </a:br>
            <a:br>
              <a:rPr lang="en-IN" dirty="0"/>
            </a:br>
            <a:endParaRPr lang="en-IN" dirty="0"/>
          </a:p>
        </p:txBody>
      </p:sp>
      <p:sp>
        <p:nvSpPr>
          <p:cNvPr id="4" name="Rectangle 1">
            <a:extLst>
              <a:ext uri="{FF2B5EF4-FFF2-40B4-BE49-F238E27FC236}">
                <a16:creationId xmlns:a16="http://schemas.microsoft.com/office/drawing/2014/main" id="{53B33005-3000-7B58-4407-ABF9678EFC38}"/>
              </a:ext>
            </a:extLst>
          </p:cNvPr>
          <p:cNvSpPr>
            <a:spLocks noGrp="1" noChangeArrowheads="1"/>
          </p:cNvSpPr>
          <p:nvPr>
            <p:ph type="body" idx="1"/>
          </p:nvPr>
        </p:nvSpPr>
        <p:spPr bwMode="auto">
          <a:xfrm>
            <a:off x="1905000" y="2209800"/>
            <a:ext cx="7049987"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Two challenges arise with the use of ROLLUP and CUBE.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First, how can we programmatically determine which result set rows are subtotals, and how do we find the exact level of aggregation of a given subtotal?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will often need to use subtotals in calculations such as percent-of-totals, so we need an easy way to determine which rows are the subtotals we seek.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Second, what happens if query results contain both stored NULL values and "NULL" values created by a ROLLUP or CUBE?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 does an application or developer differentiate between the two?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handle these issues, Oracle 8i introduces a new function called GROUPING.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Using a single column as its argument, Grouping returns 1 when it encounters a NULL value created by a ROLLUP or CUBE operation.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That is, if the NULL indicates the row is a subtotal, GROUPING returns a 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Any other type of value, including a stored NULL, will return a 0.</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Logo&#10;&#10;Description automatically generated">
            <a:extLst>
              <a:ext uri="{FF2B5EF4-FFF2-40B4-BE49-F238E27FC236}">
                <a16:creationId xmlns:a16="http://schemas.microsoft.com/office/drawing/2014/main" id="{59D26E2D-D5C0-E7BB-5BA4-6FB56E548F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084AE38A-B860-0D11-AB06-59EA1255D7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954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61F6-54EF-7014-AE17-FAFBAD0B7C87}"/>
              </a:ext>
            </a:extLst>
          </p:cNvPr>
          <p:cNvSpPr>
            <a:spLocks noGrp="1"/>
          </p:cNvSpPr>
          <p:nvPr>
            <p:ph type="title"/>
          </p:nvPr>
        </p:nvSpPr>
        <p:spPr>
          <a:xfrm>
            <a:off x="1713012" y="583711"/>
            <a:ext cx="6632375" cy="2031325"/>
          </a:xfrm>
        </p:spPr>
        <p:txBody>
          <a:bodyPr/>
          <a:lstStyle/>
          <a:p>
            <a:r>
              <a:rPr lang="en-IN" b="1" i="0" dirty="0">
                <a:solidFill>
                  <a:srgbClr val="000000"/>
                </a:solidFill>
                <a:effectLst/>
                <a:latin typeface="Arial, Helvetica, sans-serif"/>
              </a:rPr>
              <a:t>GROUPING Function</a:t>
            </a:r>
            <a:br>
              <a:rPr lang="en-IN" b="1" i="0" dirty="0">
                <a:solidFill>
                  <a:srgbClr val="000000"/>
                </a:solidFill>
                <a:effectLst/>
                <a:latin typeface="Times New Roman" panose="02020603050405020304" pitchFamily="18" charset="0"/>
              </a:rPr>
            </a:br>
            <a:br>
              <a:rPr lang="en-IN" dirty="0"/>
            </a:br>
            <a:endParaRPr lang="en-IN" dirty="0"/>
          </a:p>
        </p:txBody>
      </p:sp>
      <p:pic>
        <p:nvPicPr>
          <p:cNvPr id="5" name="Picture 4" descr="Logo&#10;&#10;Description automatically generated">
            <a:extLst>
              <a:ext uri="{FF2B5EF4-FFF2-40B4-BE49-F238E27FC236}">
                <a16:creationId xmlns:a16="http://schemas.microsoft.com/office/drawing/2014/main" id="{59D26E2D-D5C0-E7BB-5BA4-6FB56E548F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084AE38A-B860-0D11-AB06-59EA1255D7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653A7FD-3EEF-9687-4089-7546013C153E}"/>
              </a:ext>
            </a:extLst>
          </p:cNvPr>
          <p:cNvPicPr>
            <a:picLocks noChangeAspect="1"/>
          </p:cNvPicPr>
          <p:nvPr/>
        </p:nvPicPr>
        <p:blipFill>
          <a:blip r:embed="rId4"/>
          <a:stretch>
            <a:fillRect/>
          </a:stretch>
        </p:blipFill>
        <p:spPr>
          <a:xfrm>
            <a:off x="1981200" y="2209800"/>
            <a:ext cx="7268980" cy="1676400"/>
          </a:xfrm>
          <a:prstGeom prst="rect">
            <a:avLst/>
          </a:prstGeom>
        </p:spPr>
      </p:pic>
      <p:pic>
        <p:nvPicPr>
          <p:cNvPr id="9" name="Picture 8">
            <a:extLst>
              <a:ext uri="{FF2B5EF4-FFF2-40B4-BE49-F238E27FC236}">
                <a16:creationId xmlns:a16="http://schemas.microsoft.com/office/drawing/2014/main" id="{10107BCB-F670-B77D-9AE7-6BA7C2C339C3}"/>
              </a:ext>
            </a:extLst>
          </p:cNvPr>
          <p:cNvPicPr>
            <a:picLocks noChangeAspect="1"/>
          </p:cNvPicPr>
          <p:nvPr/>
        </p:nvPicPr>
        <p:blipFill>
          <a:blip r:embed="rId5"/>
          <a:stretch>
            <a:fillRect/>
          </a:stretch>
        </p:blipFill>
        <p:spPr>
          <a:xfrm>
            <a:off x="1828800" y="4241125"/>
            <a:ext cx="8084824" cy="2235875"/>
          </a:xfrm>
          <a:prstGeom prst="rect">
            <a:avLst/>
          </a:prstGeom>
        </p:spPr>
      </p:pic>
    </p:spTree>
    <p:extLst>
      <p:ext uri="{BB962C8B-B14F-4D97-AF65-F5344CB8AC3E}">
        <p14:creationId xmlns:p14="http://schemas.microsoft.com/office/powerpoint/2010/main" val="77334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61F6-54EF-7014-AE17-FAFBAD0B7C87}"/>
              </a:ext>
            </a:extLst>
          </p:cNvPr>
          <p:cNvSpPr>
            <a:spLocks noGrp="1"/>
          </p:cNvSpPr>
          <p:nvPr>
            <p:ph type="title"/>
          </p:nvPr>
        </p:nvSpPr>
        <p:spPr>
          <a:xfrm>
            <a:off x="1713012" y="583711"/>
            <a:ext cx="6632375" cy="1354217"/>
          </a:xfrm>
        </p:spPr>
        <p:txBody>
          <a:bodyPr/>
          <a:lstStyle/>
          <a:p>
            <a:pPr algn="l"/>
            <a:r>
              <a:rPr lang="en-US" b="1" i="1" dirty="0">
                <a:solidFill>
                  <a:srgbClr val="000000"/>
                </a:solidFill>
                <a:effectLst/>
                <a:latin typeface="Arial, Helvetica, sans-serif"/>
              </a:rPr>
              <a:t>Table 20-4 Use of Grouping Function</a:t>
            </a:r>
            <a:endParaRPr lang="en-US" b="1" i="0" dirty="0">
              <a:solidFill>
                <a:srgbClr val="000000"/>
              </a:solidFill>
              <a:effectLst/>
              <a:latin typeface="Times New Roman" panose="02020603050405020304" pitchFamily="18" charset="0"/>
            </a:endParaRPr>
          </a:p>
        </p:txBody>
      </p:sp>
      <p:pic>
        <p:nvPicPr>
          <p:cNvPr id="5" name="Picture 4" descr="Logo&#10;&#10;Description automatically generated">
            <a:extLst>
              <a:ext uri="{FF2B5EF4-FFF2-40B4-BE49-F238E27FC236}">
                <a16:creationId xmlns:a16="http://schemas.microsoft.com/office/drawing/2014/main" id="{59D26E2D-D5C0-E7BB-5BA4-6FB56E548F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084AE38A-B860-0D11-AB06-59EA1255D7C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B4B77A-8E6E-72D5-EE41-C4AC6E8A3317}"/>
              </a:ext>
            </a:extLst>
          </p:cNvPr>
          <p:cNvPicPr>
            <a:picLocks noChangeAspect="1"/>
          </p:cNvPicPr>
          <p:nvPr/>
        </p:nvPicPr>
        <p:blipFill>
          <a:blip r:embed="rId4"/>
          <a:stretch>
            <a:fillRect/>
          </a:stretch>
        </p:blipFill>
        <p:spPr>
          <a:xfrm>
            <a:off x="264571" y="2089455"/>
            <a:ext cx="9529257" cy="3065842"/>
          </a:xfrm>
          <a:prstGeom prst="rect">
            <a:avLst/>
          </a:prstGeom>
        </p:spPr>
      </p:pic>
      <p:sp>
        <p:nvSpPr>
          <p:cNvPr id="10" name="TextBox 9">
            <a:extLst>
              <a:ext uri="{FF2B5EF4-FFF2-40B4-BE49-F238E27FC236}">
                <a16:creationId xmlns:a16="http://schemas.microsoft.com/office/drawing/2014/main" id="{8FAE6612-325F-7965-38A4-39C0BF08ECE0}"/>
              </a:ext>
            </a:extLst>
          </p:cNvPr>
          <p:cNvSpPr txBox="1"/>
          <p:nvPr/>
        </p:nvSpPr>
        <p:spPr>
          <a:xfrm>
            <a:off x="1713012" y="5537349"/>
            <a:ext cx="8192988" cy="2031325"/>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rPr>
              <a:t>A program can easily identify the detail rows above by a mask of "0 0 0" on the T, R, and D columns. </a:t>
            </a:r>
          </a:p>
          <a:p>
            <a:pPr algn="l"/>
            <a:endParaRPr lang="en-US" dirty="0">
              <a:solidFill>
                <a:srgbClr val="000000"/>
              </a:solidFill>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first level subtotal rows have a mask of "0 0 1", the second level subtotal rows have a mask of "0 1 1", and the overall total row have a mask of "1 1 1".</a:t>
            </a:r>
          </a:p>
          <a:p>
            <a:br>
              <a:rPr lang="en-US" dirty="0"/>
            </a:br>
            <a:endParaRPr lang="en-IN" dirty="0"/>
          </a:p>
        </p:txBody>
      </p:sp>
    </p:spTree>
    <p:extLst>
      <p:ext uri="{BB962C8B-B14F-4D97-AF65-F5344CB8AC3E}">
        <p14:creationId xmlns:p14="http://schemas.microsoft.com/office/powerpoint/2010/main" val="323086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61F6-54EF-7014-AE17-FAFBAD0B7C87}"/>
              </a:ext>
            </a:extLst>
          </p:cNvPr>
          <p:cNvSpPr>
            <a:spLocks noGrp="1"/>
          </p:cNvSpPr>
          <p:nvPr>
            <p:ph type="title"/>
          </p:nvPr>
        </p:nvSpPr>
        <p:spPr>
          <a:xfrm>
            <a:off x="990600" y="533400"/>
            <a:ext cx="7430988" cy="2215991"/>
          </a:xfrm>
        </p:spPr>
        <p:txBody>
          <a:bodyPr/>
          <a:lstStyle/>
          <a:p>
            <a:pPr algn="l"/>
            <a:r>
              <a:rPr lang="en-US" sz="3600" b="0" i="0" dirty="0">
                <a:solidFill>
                  <a:srgbClr val="000000"/>
                </a:solidFill>
                <a:effectLst/>
                <a:latin typeface="Times New Roman" panose="02020603050405020304" pitchFamily="18" charset="0"/>
                <a:hlinkClick r:id="rId2"/>
              </a:rPr>
              <a:t>Table 20-5</a:t>
            </a:r>
            <a:r>
              <a:rPr lang="en-US" sz="3600" b="0" i="0" dirty="0">
                <a:solidFill>
                  <a:srgbClr val="000000"/>
                </a:solidFill>
                <a:effectLst/>
                <a:latin typeface="Times New Roman" panose="02020603050405020304" pitchFamily="18" charset="0"/>
              </a:rPr>
              <a:t> shows an ambiguous result set created using the CUBE extension.</a:t>
            </a:r>
            <a:br>
              <a:rPr lang="en-US" sz="3600" b="0" i="0" dirty="0">
                <a:solidFill>
                  <a:srgbClr val="000000"/>
                </a:solidFill>
                <a:effectLst/>
                <a:latin typeface="Times New Roman" panose="02020603050405020304" pitchFamily="18" charset="0"/>
              </a:rPr>
            </a:br>
            <a:br>
              <a:rPr lang="en-US" sz="3600" dirty="0"/>
            </a:br>
            <a:endParaRPr lang="en-US" sz="3600" b="1" i="0" dirty="0">
              <a:solidFill>
                <a:srgbClr val="000000"/>
              </a:solidFill>
              <a:effectLst/>
              <a:latin typeface="Times New Roman" panose="02020603050405020304" pitchFamily="18" charset="0"/>
            </a:endParaRPr>
          </a:p>
        </p:txBody>
      </p:sp>
      <p:pic>
        <p:nvPicPr>
          <p:cNvPr id="5" name="Picture 4" descr="Logo&#10;&#10;Description automatically generated">
            <a:extLst>
              <a:ext uri="{FF2B5EF4-FFF2-40B4-BE49-F238E27FC236}">
                <a16:creationId xmlns:a16="http://schemas.microsoft.com/office/drawing/2014/main" id="{59D26E2D-D5C0-E7BB-5BA4-6FB56E548F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084AE38A-B860-0D11-AB06-59EA1255D7C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015663-16B7-2CDB-2BDD-CDBEB6CFF05B}"/>
              </a:ext>
            </a:extLst>
          </p:cNvPr>
          <p:cNvSpPr txBox="1"/>
          <p:nvPr/>
        </p:nvSpPr>
        <p:spPr>
          <a:xfrm>
            <a:off x="1646428" y="2149226"/>
            <a:ext cx="8107172" cy="923330"/>
          </a:xfrm>
          <a:prstGeom prst="rect">
            <a:avLst/>
          </a:prstGeom>
          <a:noFill/>
        </p:spPr>
        <p:txBody>
          <a:bodyPr wrap="square">
            <a:spAutoFit/>
          </a:bodyPr>
          <a:lstStyle/>
          <a:p>
            <a:pPr algn="l"/>
            <a:r>
              <a:rPr lang="en-US" b="1" i="1" dirty="0">
                <a:solidFill>
                  <a:srgbClr val="000000"/>
                </a:solidFill>
                <a:effectLst/>
                <a:latin typeface="Arial, Helvetica, sans-serif"/>
              </a:rPr>
              <a:t>Table 20-5 Distinguishing Aggregate NULL from Stored NULL Value</a:t>
            </a:r>
            <a:endParaRPr lang="en-US" b="1" i="0" dirty="0">
              <a:solidFill>
                <a:srgbClr val="000000"/>
              </a:solidFill>
              <a:effectLst/>
              <a:latin typeface="Times New Roman" panose="02020603050405020304" pitchFamily="18" charset="0"/>
            </a:endParaRPr>
          </a:p>
          <a:p>
            <a:br>
              <a:rPr lang="en-US" dirty="0"/>
            </a:br>
            <a:endParaRPr lang="en-IN" dirty="0"/>
          </a:p>
        </p:txBody>
      </p:sp>
      <p:pic>
        <p:nvPicPr>
          <p:cNvPr id="9" name="Picture 8">
            <a:extLst>
              <a:ext uri="{FF2B5EF4-FFF2-40B4-BE49-F238E27FC236}">
                <a16:creationId xmlns:a16="http://schemas.microsoft.com/office/drawing/2014/main" id="{CDEA7AB6-F864-42F4-BB10-367F2350984D}"/>
              </a:ext>
            </a:extLst>
          </p:cNvPr>
          <p:cNvPicPr>
            <a:picLocks noChangeAspect="1"/>
          </p:cNvPicPr>
          <p:nvPr/>
        </p:nvPicPr>
        <p:blipFill>
          <a:blip r:embed="rId5"/>
          <a:stretch>
            <a:fillRect/>
          </a:stretch>
        </p:blipFill>
        <p:spPr>
          <a:xfrm>
            <a:off x="258174" y="2722887"/>
            <a:ext cx="9768406" cy="1615826"/>
          </a:xfrm>
          <a:prstGeom prst="rect">
            <a:avLst/>
          </a:prstGeom>
        </p:spPr>
      </p:pic>
      <p:sp>
        <p:nvSpPr>
          <p:cNvPr id="11" name="Rectangle 1">
            <a:extLst>
              <a:ext uri="{FF2B5EF4-FFF2-40B4-BE49-F238E27FC236}">
                <a16:creationId xmlns:a16="http://schemas.microsoft.com/office/drawing/2014/main" id="{651D6BBF-0BF9-7451-CEAF-48C0DF610899}"/>
              </a:ext>
            </a:extLst>
          </p:cNvPr>
          <p:cNvSpPr>
            <a:spLocks noChangeArrowheads="1"/>
          </p:cNvSpPr>
          <p:nvPr/>
        </p:nvSpPr>
        <p:spPr bwMode="auto">
          <a:xfrm>
            <a:off x="1783529" y="4442605"/>
            <a:ext cx="6717696"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this case, four different rows show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 both Time and Region.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Some of those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NULLs</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represent aggregates due to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 and others must be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NULLs</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stored in the database.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 can we tell which is which?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GROUPING</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combined with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NVL</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DECODE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 resolve the ambiguity so that human readers can easily interpret the values.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6859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DDA4-1502-3400-32BA-F2E201F1DD51}"/>
              </a:ext>
            </a:extLst>
          </p:cNvPr>
          <p:cNvSpPr>
            <a:spLocks noGrp="1"/>
          </p:cNvSpPr>
          <p:nvPr>
            <p:ph type="title"/>
          </p:nvPr>
        </p:nvSpPr>
        <p:spPr>
          <a:xfrm>
            <a:off x="1600200" y="990600"/>
            <a:ext cx="6632375" cy="677108"/>
          </a:xfrm>
        </p:spPr>
        <p:txBody>
          <a:bodyPr/>
          <a:lstStyle/>
          <a:p>
            <a:r>
              <a:rPr lang="en-IN" dirty="0"/>
              <a:t>AMBGUITY</a:t>
            </a:r>
          </a:p>
        </p:txBody>
      </p:sp>
      <p:sp>
        <p:nvSpPr>
          <p:cNvPr id="4" name="Rectangle 1">
            <a:extLst>
              <a:ext uri="{FF2B5EF4-FFF2-40B4-BE49-F238E27FC236}">
                <a16:creationId xmlns:a16="http://schemas.microsoft.com/office/drawing/2014/main" id="{1677DD18-1C07-6F86-5E5B-A7DE43F7B1CF}"/>
              </a:ext>
            </a:extLst>
          </p:cNvPr>
          <p:cNvSpPr>
            <a:spLocks noGrp="1" noChangeArrowheads="1"/>
          </p:cNvSpPr>
          <p:nvPr>
            <p:ph type="body" idx="1"/>
          </p:nvPr>
        </p:nvSpPr>
        <p:spPr bwMode="auto">
          <a:xfrm>
            <a:off x="1799321" y="2209800"/>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 can resolve the ambiguity by using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GROUPING</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other functions in the code below.</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56B2ADE-17C6-F727-0D20-D501DC279091}"/>
              </a:ext>
            </a:extLst>
          </p:cNvPr>
          <p:cNvPicPr>
            <a:picLocks noChangeAspect="1"/>
          </p:cNvPicPr>
          <p:nvPr/>
        </p:nvPicPr>
        <p:blipFill>
          <a:blip r:embed="rId2"/>
          <a:stretch>
            <a:fillRect/>
          </a:stretch>
        </p:blipFill>
        <p:spPr>
          <a:xfrm>
            <a:off x="1905001" y="2952929"/>
            <a:ext cx="4267199" cy="920564"/>
          </a:xfrm>
          <a:prstGeom prst="rect">
            <a:avLst/>
          </a:prstGeom>
        </p:spPr>
      </p:pic>
      <p:sp>
        <p:nvSpPr>
          <p:cNvPr id="7" name="Rectangle 2">
            <a:extLst>
              <a:ext uri="{FF2B5EF4-FFF2-40B4-BE49-F238E27FC236}">
                <a16:creationId xmlns:a16="http://schemas.microsoft.com/office/drawing/2014/main" id="{5FDA54C5-D4AD-6DD6-7F3A-30A58AB4A206}"/>
              </a:ext>
            </a:extLst>
          </p:cNvPr>
          <p:cNvSpPr>
            <a:spLocks noChangeArrowheads="1"/>
          </p:cNvSpPr>
          <p:nvPr/>
        </p:nvSpPr>
        <p:spPr bwMode="auto">
          <a:xfrm>
            <a:off x="1768839" y="3810000"/>
            <a:ext cx="82296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explain the SQL statement above, we will examine its first column specification, which handles the Time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Look at the first line of the in the SQL code above, namely,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decode(grouping(Time), 1, 'All Times', Time) as Time,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Time value is determined with a DECODE function that contains a GROUPING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GROUPING function returns a 1 if a row value is an aggregate created by ROLLUP or CUBE, otherwise it returns a 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DECODE function then operates on the GROUPING function's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 returns the text "All Times" if it receives a 1 and the time value from the database if it receives a 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Values from the database will be either a real value such as 1996 or a stored </a:t>
            </a:r>
            <a:r>
              <a:rPr kumimoji="0" lang="en-US" altLang="en-US" sz="1400" b="0" i="0" u="none" strike="noStrike" cap="none" normalizeH="0" baseline="0" dirty="0">
                <a:ln>
                  <a:noFill/>
                </a:ln>
                <a:solidFill>
                  <a:srgbClr val="000000"/>
                </a:solidFill>
                <a:effectLst/>
                <a:latin typeface="Arial Unicode MS"/>
                <a:cs typeface="Times New Roman" panose="02020603050405020304" pitchFamily="18" charset="0"/>
              </a:rPr>
              <a:t>NULL</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second column specification, displaying Region, works the same way.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descr="Logo&#10;&#10;Description automatically generated">
            <a:extLst>
              <a:ext uri="{FF2B5EF4-FFF2-40B4-BE49-F238E27FC236}">
                <a16:creationId xmlns:a16="http://schemas.microsoft.com/office/drawing/2014/main" id="{15FE444F-7714-7C2E-79FB-8F8EC05289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9" name="Picture 8" descr="See the source image">
            <a:extLst>
              <a:ext uri="{FF2B5EF4-FFF2-40B4-BE49-F238E27FC236}">
                <a16:creationId xmlns:a16="http://schemas.microsoft.com/office/drawing/2014/main" id="{F88D9154-0146-DD19-3B93-445BD9B9C9D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64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marR="5080" indent="31750">
              <a:lnSpc>
                <a:spcPct val="100000"/>
              </a:lnSpc>
              <a:spcBef>
                <a:spcPts val="105"/>
              </a:spcBef>
            </a:pPr>
            <a:r>
              <a:rPr dirty="0"/>
              <a:t>Oracle8i </a:t>
            </a:r>
            <a:r>
              <a:rPr spc="-5" dirty="0"/>
              <a:t>Version </a:t>
            </a:r>
            <a:r>
              <a:rPr dirty="0"/>
              <a:t>2 </a:t>
            </a:r>
            <a:r>
              <a:rPr spc="-5" dirty="0"/>
              <a:t>(8.1.6)  </a:t>
            </a:r>
            <a:r>
              <a:rPr dirty="0"/>
              <a:t>Analytic Function</a:t>
            </a:r>
            <a:r>
              <a:rPr spc="-60" dirty="0"/>
              <a:t> </a:t>
            </a:r>
            <a:r>
              <a:rPr spc="-5" dirty="0"/>
              <a:t>Clauses</a:t>
            </a:r>
          </a:p>
        </p:txBody>
      </p:sp>
      <p:sp>
        <p:nvSpPr>
          <p:cNvPr id="3" name="object 3"/>
          <p:cNvSpPr txBox="1"/>
          <p:nvPr/>
        </p:nvSpPr>
        <p:spPr>
          <a:xfrm>
            <a:off x="1734324" y="2087892"/>
            <a:ext cx="6829425" cy="756920"/>
          </a:xfrm>
          <a:prstGeom prst="rect">
            <a:avLst/>
          </a:prstGeom>
        </p:spPr>
        <p:txBody>
          <a:bodyPr vert="horz" wrap="square" lIns="0" tIns="12700" rIns="0" bIns="0" rtlCol="0">
            <a:spAutoFit/>
          </a:bodyPr>
          <a:lstStyle/>
          <a:p>
            <a:pPr marL="355600" marR="5080" indent="-342900">
              <a:lnSpc>
                <a:spcPct val="100000"/>
              </a:lnSpc>
              <a:spcBef>
                <a:spcPts val="100"/>
              </a:spcBef>
              <a:buClr>
                <a:srgbClr val="5F5F5F"/>
              </a:buClr>
              <a:buSzPct val="75000"/>
              <a:buFont typeface="Wingdings"/>
              <a:buChar char=""/>
              <a:tabLst>
                <a:tab pos="354965" algn="l"/>
                <a:tab pos="355600" algn="l"/>
              </a:tabLst>
            </a:pPr>
            <a:r>
              <a:rPr sz="2400" dirty="0">
                <a:latin typeface="Arial"/>
                <a:cs typeface="Arial"/>
              </a:rPr>
              <a:t>Along </a:t>
            </a:r>
            <a:r>
              <a:rPr sz="2400" spc="-5" dirty="0">
                <a:latin typeface="Arial"/>
                <a:cs typeface="Arial"/>
              </a:rPr>
              <a:t>with the </a:t>
            </a:r>
            <a:r>
              <a:rPr sz="2400" dirty="0">
                <a:latin typeface="Arial"/>
                <a:cs typeface="Arial"/>
              </a:rPr>
              <a:t>new </a:t>
            </a:r>
            <a:r>
              <a:rPr sz="2400" spc="-5" dirty="0">
                <a:latin typeface="Arial"/>
                <a:cs typeface="Arial"/>
              </a:rPr>
              <a:t>functions </a:t>
            </a:r>
            <a:r>
              <a:rPr sz="2400" dirty="0">
                <a:latin typeface="Arial"/>
                <a:cs typeface="Arial"/>
              </a:rPr>
              <a:t>came new clauses  (again, too rich to cover completely</a:t>
            </a:r>
            <a:r>
              <a:rPr sz="2400" spc="-80" dirty="0">
                <a:latin typeface="Arial"/>
                <a:cs typeface="Arial"/>
              </a:rPr>
              <a:t> </a:t>
            </a:r>
            <a:r>
              <a:rPr sz="2400" dirty="0">
                <a:latin typeface="Arial"/>
                <a:cs typeface="Arial"/>
              </a:rPr>
              <a:t>here):</a:t>
            </a:r>
            <a:endParaRPr sz="2400">
              <a:latin typeface="Arial"/>
              <a:cs typeface="Arial"/>
            </a:endParaRPr>
          </a:p>
        </p:txBody>
      </p:sp>
      <p:sp>
        <p:nvSpPr>
          <p:cNvPr id="4" name="object 4"/>
          <p:cNvSpPr txBox="1"/>
          <p:nvPr/>
        </p:nvSpPr>
        <p:spPr>
          <a:xfrm>
            <a:off x="1986292" y="3054616"/>
            <a:ext cx="6784975" cy="838200"/>
          </a:xfrm>
          <a:prstGeom prst="rect">
            <a:avLst/>
          </a:prstGeom>
          <a:solidFill>
            <a:srgbClr val="FFFF99"/>
          </a:solidFill>
          <a:ln w="12192">
            <a:solidFill>
              <a:srgbClr val="000000"/>
            </a:solidFill>
          </a:ln>
        </p:spPr>
        <p:txBody>
          <a:bodyPr vert="horz" wrap="square" lIns="0" tIns="143510" rIns="0" bIns="0" rtlCol="0">
            <a:spAutoFit/>
          </a:bodyPr>
          <a:lstStyle/>
          <a:p>
            <a:pPr marL="103505">
              <a:lnSpc>
                <a:spcPct val="100000"/>
              </a:lnSpc>
              <a:spcBef>
                <a:spcPts val="1130"/>
              </a:spcBef>
            </a:pPr>
            <a:r>
              <a:rPr sz="2000" b="1" spc="-5" dirty="0">
                <a:latin typeface="Arial"/>
                <a:cs typeface="Arial"/>
              </a:rPr>
              <a:t>analytic_function </a:t>
            </a:r>
            <a:r>
              <a:rPr sz="2000" b="1" dirty="0">
                <a:latin typeface="Arial"/>
                <a:cs typeface="Arial"/>
              </a:rPr>
              <a:t>( ) </a:t>
            </a:r>
            <a:r>
              <a:rPr sz="2000" b="1" spc="-5" dirty="0">
                <a:latin typeface="Arial"/>
                <a:cs typeface="Arial"/>
              </a:rPr>
              <a:t>OVER (analytic</a:t>
            </a:r>
            <a:r>
              <a:rPr sz="2000" b="1" spc="-55" dirty="0">
                <a:latin typeface="Arial"/>
                <a:cs typeface="Arial"/>
              </a:rPr>
              <a:t> </a:t>
            </a:r>
            <a:r>
              <a:rPr sz="2000" b="1" spc="-5" dirty="0">
                <a:latin typeface="Arial"/>
                <a:cs typeface="Arial"/>
              </a:rPr>
              <a:t>clause)</a:t>
            </a:r>
            <a:endParaRPr sz="2000">
              <a:latin typeface="Arial"/>
              <a:cs typeface="Arial"/>
            </a:endParaRPr>
          </a:p>
        </p:txBody>
      </p:sp>
      <p:sp>
        <p:nvSpPr>
          <p:cNvPr id="5" name="object 5"/>
          <p:cNvSpPr txBox="1"/>
          <p:nvPr/>
        </p:nvSpPr>
        <p:spPr>
          <a:xfrm>
            <a:off x="2191524" y="3925836"/>
            <a:ext cx="7505065" cy="1877060"/>
          </a:xfrm>
          <a:prstGeom prst="rect">
            <a:avLst/>
          </a:prstGeom>
        </p:spPr>
        <p:txBody>
          <a:bodyPr vert="horz" wrap="square" lIns="0" tIns="12700" rIns="0" bIns="0" rtlCol="0">
            <a:spAutoFit/>
          </a:bodyPr>
          <a:lstStyle/>
          <a:p>
            <a:pPr marL="299085" indent="-287020">
              <a:lnSpc>
                <a:spcPct val="100000"/>
              </a:lnSpc>
              <a:spcBef>
                <a:spcPts val="100"/>
              </a:spcBef>
              <a:buChar char="–"/>
              <a:tabLst>
                <a:tab pos="299720" algn="l"/>
              </a:tabLst>
            </a:pPr>
            <a:r>
              <a:rPr sz="2400" spc="-5" dirty="0">
                <a:latin typeface="Arial"/>
                <a:cs typeface="Arial"/>
              </a:rPr>
              <a:t>Analytic</a:t>
            </a:r>
            <a:r>
              <a:rPr sz="2400" spc="-10" dirty="0">
                <a:latin typeface="Arial"/>
                <a:cs typeface="Arial"/>
              </a:rPr>
              <a:t> </a:t>
            </a:r>
            <a:r>
              <a:rPr sz="2400" dirty="0">
                <a:latin typeface="Arial"/>
                <a:cs typeface="Arial"/>
              </a:rPr>
              <a:t>clause</a:t>
            </a:r>
            <a:endParaRPr sz="2400">
              <a:latin typeface="Arial"/>
              <a:cs typeface="Arial"/>
            </a:endParaRPr>
          </a:p>
          <a:p>
            <a:pPr marL="299085">
              <a:lnSpc>
                <a:spcPct val="100000"/>
              </a:lnSpc>
              <a:spcBef>
                <a:spcPts val="25"/>
              </a:spcBef>
            </a:pPr>
            <a:r>
              <a:rPr sz="2000" b="1" spc="-5" dirty="0">
                <a:latin typeface="Arial"/>
                <a:cs typeface="Arial"/>
              </a:rPr>
              <a:t>Query_partition_clause-Order_by clause-Windowing</a:t>
            </a:r>
            <a:r>
              <a:rPr sz="2000" b="1" spc="-60" dirty="0">
                <a:latin typeface="Arial"/>
                <a:cs typeface="Arial"/>
              </a:rPr>
              <a:t> </a:t>
            </a:r>
            <a:r>
              <a:rPr sz="2000" b="1" spc="-5" dirty="0">
                <a:latin typeface="Arial"/>
                <a:cs typeface="Arial"/>
              </a:rPr>
              <a:t>clause</a:t>
            </a:r>
            <a:endParaRPr sz="2000">
              <a:latin typeface="Arial"/>
              <a:cs typeface="Arial"/>
            </a:endParaRPr>
          </a:p>
          <a:p>
            <a:pPr marL="299085" indent="-287020">
              <a:lnSpc>
                <a:spcPct val="100000"/>
              </a:lnSpc>
              <a:spcBef>
                <a:spcPts val="550"/>
              </a:spcBef>
              <a:buChar char="–"/>
              <a:tabLst>
                <a:tab pos="299720" algn="l"/>
              </a:tabLst>
            </a:pPr>
            <a:r>
              <a:rPr sz="2400" spc="-5" dirty="0">
                <a:latin typeface="Arial"/>
                <a:cs typeface="Arial"/>
              </a:rPr>
              <a:t>Query </a:t>
            </a:r>
            <a:r>
              <a:rPr sz="2400" dirty="0">
                <a:latin typeface="Arial"/>
                <a:cs typeface="Arial"/>
              </a:rPr>
              <a:t>partition</a:t>
            </a:r>
            <a:r>
              <a:rPr sz="2400" spc="-15" dirty="0">
                <a:latin typeface="Arial"/>
                <a:cs typeface="Arial"/>
              </a:rPr>
              <a:t> </a:t>
            </a:r>
            <a:r>
              <a:rPr sz="2400" dirty="0">
                <a:latin typeface="Arial"/>
                <a:cs typeface="Arial"/>
              </a:rPr>
              <a:t>clause</a:t>
            </a:r>
            <a:endParaRPr sz="2400">
              <a:latin typeface="Arial"/>
              <a:cs typeface="Arial"/>
            </a:endParaRPr>
          </a:p>
          <a:p>
            <a:pPr marL="299085">
              <a:lnSpc>
                <a:spcPct val="100000"/>
              </a:lnSpc>
              <a:spcBef>
                <a:spcPts val="15"/>
              </a:spcBef>
            </a:pPr>
            <a:r>
              <a:rPr sz="2000" b="1" spc="-5" dirty="0">
                <a:latin typeface="Arial"/>
                <a:cs typeface="Arial"/>
              </a:rPr>
              <a:t>PARTITION </a:t>
            </a:r>
            <a:r>
              <a:rPr sz="2000" b="1" dirty="0">
                <a:latin typeface="Arial"/>
                <a:cs typeface="Arial"/>
              </a:rPr>
              <a:t>BY</a:t>
            </a:r>
            <a:r>
              <a:rPr sz="2000" b="1" spc="-10" dirty="0">
                <a:latin typeface="Arial"/>
                <a:cs typeface="Arial"/>
              </a:rPr>
              <a:t> list,of,cols</a:t>
            </a:r>
            <a:endParaRPr sz="2000">
              <a:latin typeface="Arial"/>
              <a:cs typeface="Arial"/>
            </a:endParaRPr>
          </a:p>
          <a:p>
            <a:pPr marL="299085" indent="-287020">
              <a:lnSpc>
                <a:spcPct val="100000"/>
              </a:lnSpc>
              <a:spcBef>
                <a:spcPts val="550"/>
              </a:spcBef>
              <a:buChar char="–"/>
              <a:tabLst>
                <a:tab pos="299720" algn="l"/>
              </a:tabLst>
            </a:pPr>
            <a:r>
              <a:rPr sz="2400" spc="-5" dirty="0">
                <a:latin typeface="Arial"/>
                <a:cs typeface="Arial"/>
              </a:rPr>
              <a:t>Windowing</a:t>
            </a:r>
            <a:r>
              <a:rPr sz="2400" spc="-10" dirty="0">
                <a:latin typeface="Arial"/>
                <a:cs typeface="Arial"/>
              </a:rPr>
              <a:t> </a:t>
            </a:r>
            <a:r>
              <a:rPr sz="2400" dirty="0">
                <a:latin typeface="Arial"/>
                <a:cs typeface="Arial"/>
              </a:rPr>
              <a:t>clause</a:t>
            </a:r>
            <a:endParaRPr sz="2400">
              <a:latin typeface="Arial"/>
              <a:cs typeface="Arial"/>
            </a:endParaRPr>
          </a:p>
        </p:txBody>
      </p:sp>
      <p:sp>
        <p:nvSpPr>
          <p:cNvPr id="6" name="object 6"/>
          <p:cNvSpPr txBox="1"/>
          <p:nvPr/>
        </p:nvSpPr>
        <p:spPr>
          <a:xfrm>
            <a:off x="4828036" y="5780544"/>
            <a:ext cx="1095375"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a:cs typeface="Arial"/>
              </a:rPr>
              <a:t>ROWS</a:t>
            </a:r>
            <a:r>
              <a:rPr sz="2000" b="1" spc="-90" dirty="0">
                <a:latin typeface="Arial"/>
                <a:cs typeface="Arial"/>
              </a:rPr>
              <a:t> </a:t>
            </a:r>
            <a:r>
              <a:rPr sz="2000" b="1" spc="-5" dirty="0">
                <a:latin typeface="Arial"/>
                <a:cs typeface="Arial"/>
              </a:rPr>
              <a:t>...</a:t>
            </a:r>
            <a:endParaRPr sz="2000">
              <a:latin typeface="Arial"/>
              <a:cs typeface="Arial"/>
            </a:endParaRPr>
          </a:p>
        </p:txBody>
      </p:sp>
      <p:sp>
        <p:nvSpPr>
          <p:cNvPr id="7" name="object 7"/>
          <p:cNvSpPr txBox="1"/>
          <p:nvPr/>
        </p:nvSpPr>
        <p:spPr>
          <a:xfrm>
            <a:off x="2191524" y="5722527"/>
            <a:ext cx="2526665" cy="1131570"/>
          </a:xfrm>
          <a:prstGeom prst="rect">
            <a:avLst/>
          </a:prstGeom>
        </p:spPr>
        <p:txBody>
          <a:bodyPr vert="horz" wrap="square" lIns="0" tIns="71120" rIns="0" bIns="0" rtlCol="0">
            <a:spAutoFit/>
          </a:bodyPr>
          <a:lstStyle/>
          <a:p>
            <a:pPr marL="299085">
              <a:lnSpc>
                <a:spcPct val="100000"/>
              </a:lnSpc>
              <a:spcBef>
                <a:spcPts val="560"/>
              </a:spcBef>
              <a:tabLst>
                <a:tab pos="1751330" algn="l"/>
              </a:tabLst>
            </a:pPr>
            <a:r>
              <a:rPr sz="2000" b="1" spc="-5" dirty="0">
                <a:latin typeface="Arial"/>
                <a:cs typeface="Arial"/>
              </a:rPr>
              <a:t>RANGE</a:t>
            </a:r>
            <a:r>
              <a:rPr sz="2000" b="1" dirty="0">
                <a:latin typeface="Arial"/>
                <a:cs typeface="Arial"/>
              </a:rPr>
              <a:t> …</a:t>
            </a:r>
            <a:r>
              <a:rPr sz="2000" dirty="0">
                <a:latin typeface="Times New Roman"/>
                <a:cs typeface="Times New Roman"/>
              </a:rPr>
              <a:t>	</a:t>
            </a:r>
            <a:r>
              <a:rPr sz="2000" spc="-5" dirty="0">
                <a:latin typeface="Arial"/>
                <a:cs typeface="Arial"/>
              </a:rPr>
              <a:t>or</a:t>
            </a:r>
            <a:endParaRPr sz="2000">
              <a:latin typeface="Arial"/>
              <a:cs typeface="Arial"/>
            </a:endParaRPr>
          </a:p>
          <a:p>
            <a:pPr marL="12700">
              <a:lnSpc>
                <a:spcPct val="100000"/>
              </a:lnSpc>
              <a:spcBef>
                <a:spcPts val="545"/>
              </a:spcBef>
            </a:pPr>
            <a:r>
              <a:rPr sz="2400" dirty="0">
                <a:latin typeface="Arial"/>
                <a:cs typeface="Arial"/>
              </a:rPr>
              <a:t>– </a:t>
            </a:r>
            <a:r>
              <a:rPr sz="2400" spc="-5" dirty="0">
                <a:latin typeface="Arial"/>
                <a:cs typeface="Arial"/>
              </a:rPr>
              <a:t>Order </a:t>
            </a:r>
            <a:r>
              <a:rPr sz="2400" dirty="0">
                <a:latin typeface="Arial"/>
                <a:cs typeface="Arial"/>
              </a:rPr>
              <a:t>by</a:t>
            </a:r>
            <a:r>
              <a:rPr sz="2400" spc="175" dirty="0">
                <a:latin typeface="Arial"/>
                <a:cs typeface="Arial"/>
              </a:rPr>
              <a:t> </a:t>
            </a:r>
            <a:r>
              <a:rPr sz="2400" dirty="0">
                <a:latin typeface="Arial"/>
                <a:cs typeface="Arial"/>
              </a:rPr>
              <a:t>clause</a:t>
            </a:r>
            <a:endParaRPr sz="2400">
              <a:latin typeface="Arial"/>
              <a:cs typeface="Arial"/>
            </a:endParaRPr>
          </a:p>
          <a:p>
            <a:pPr marL="299085">
              <a:lnSpc>
                <a:spcPct val="100000"/>
              </a:lnSpc>
              <a:spcBef>
                <a:spcPts val="20"/>
              </a:spcBef>
            </a:pPr>
            <a:r>
              <a:rPr sz="2000" b="1" spc="-5" dirty="0">
                <a:latin typeface="Arial"/>
                <a:cs typeface="Arial"/>
              </a:rPr>
              <a:t>ORDER </a:t>
            </a:r>
            <a:r>
              <a:rPr sz="2000" b="1" dirty="0">
                <a:latin typeface="Arial"/>
                <a:cs typeface="Arial"/>
              </a:rPr>
              <a:t>BY</a:t>
            </a:r>
            <a:r>
              <a:rPr sz="2000" b="1" spc="-55" dirty="0">
                <a:latin typeface="Arial"/>
                <a:cs typeface="Arial"/>
              </a:rPr>
              <a:t> </a:t>
            </a:r>
            <a:r>
              <a:rPr sz="2000" b="1" spc="-10" dirty="0">
                <a:latin typeface="Arial"/>
                <a:cs typeface="Arial"/>
              </a:rPr>
              <a:t>col,list</a:t>
            </a:r>
            <a:endParaRPr sz="2000">
              <a:latin typeface="Arial"/>
              <a:cs typeface="Arial"/>
            </a:endParaRPr>
          </a:p>
        </p:txBody>
      </p:sp>
      <p:pic>
        <p:nvPicPr>
          <p:cNvPr id="8" name="Picture 7" descr="Logo&#10;&#10;Description automatically generated">
            <a:extLst>
              <a:ext uri="{FF2B5EF4-FFF2-40B4-BE49-F238E27FC236}">
                <a16:creationId xmlns:a16="http://schemas.microsoft.com/office/drawing/2014/main" id="{08618084-17C8-B76C-6218-2C7A1DCA96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9" name="Picture 8" descr="See the source image">
            <a:extLst>
              <a:ext uri="{FF2B5EF4-FFF2-40B4-BE49-F238E27FC236}">
                <a16:creationId xmlns:a16="http://schemas.microsoft.com/office/drawing/2014/main" id="{13BA3BFF-DC22-D5B1-5C1A-C83908B3873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AB60-237A-5F9C-1A89-8287C1172B47}"/>
              </a:ext>
            </a:extLst>
          </p:cNvPr>
          <p:cNvSpPr>
            <a:spLocks noGrp="1"/>
          </p:cNvSpPr>
          <p:nvPr>
            <p:ph type="title"/>
          </p:nvPr>
        </p:nvSpPr>
        <p:spPr>
          <a:xfrm>
            <a:off x="1713012" y="583711"/>
            <a:ext cx="6632375" cy="2031325"/>
          </a:xfrm>
        </p:spPr>
        <p:txBody>
          <a:bodyPr/>
          <a:lstStyle/>
          <a:p>
            <a:r>
              <a:rPr lang="en-IN" b="1" i="0" dirty="0">
                <a:solidFill>
                  <a:srgbClr val="000000"/>
                </a:solidFill>
                <a:effectLst/>
                <a:latin typeface="Arial, Helvetica, sans-serif"/>
              </a:rPr>
              <a:t>When to Use GROUPING</a:t>
            </a:r>
            <a:br>
              <a:rPr lang="en-IN" b="1" i="0" dirty="0">
                <a:solidFill>
                  <a:srgbClr val="000000"/>
                </a:solidFill>
                <a:effectLst/>
                <a:latin typeface="Times New Roman" panose="02020603050405020304" pitchFamily="18" charset="0"/>
              </a:rPr>
            </a:br>
            <a:br>
              <a:rPr lang="en-IN" dirty="0"/>
            </a:br>
            <a:endParaRPr lang="en-IN" dirty="0"/>
          </a:p>
        </p:txBody>
      </p:sp>
      <p:sp>
        <p:nvSpPr>
          <p:cNvPr id="4" name="Rectangle 1">
            <a:extLst>
              <a:ext uri="{FF2B5EF4-FFF2-40B4-BE49-F238E27FC236}">
                <a16:creationId xmlns:a16="http://schemas.microsoft.com/office/drawing/2014/main" id="{052B836B-8D1C-333F-39F4-25B939BFBFE0}"/>
              </a:ext>
            </a:extLst>
          </p:cNvPr>
          <p:cNvSpPr>
            <a:spLocks noGrp="1" noChangeArrowheads="1"/>
          </p:cNvSpPr>
          <p:nvPr>
            <p:ph type="body" idx="1"/>
          </p:nvPr>
        </p:nvSpPr>
        <p:spPr bwMode="auto">
          <a:xfrm>
            <a:off x="1828800" y="2048822"/>
            <a:ext cx="78430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GROUPING function is not only useful for identifying NULLs, it also enables sorting subtotal rows and filtering results.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example below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Table 20-7</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we retrieve a subset of the subtotals created by a CUBE and none of the base-level aggregations.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HAVING clause constrains columns which use GROUPING functions.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FF296F7-F51A-887A-86C6-0646BBC89396}"/>
              </a:ext>
            </a:extLst>
          </p:cNvPr>
          <p:cNvPicPr>
            <a:picLocks noChangeAspect="1"/>
          </p:cNvPicPr>
          <p:nvPr/>
        </p:nvPicPr>
        <p:blipFill>
          <a:blip r:embed="rId3"/>
          <a:stretch>
            <a:fillRect/>
          </a:stretch>
        </p:blipFill>
        <p:spPr>
          <a:xfrm>
            <a:off x="1828800" y="4572000"/>
            <a:ext cx="6477000" cy="2391042"/>
          </a:xfrm>
          <a:prstGeom prst="rect">
            <a:avLst/>
          </a:prstGeom>
        </p:spPr>
      </p:pic>
      <p:pic>
        <p:nvPicPr>
          <p:cNvPr id="7" name="Picture 6" descr="Logo&#10;&#10;Description automatically generated">
            <a:extLst>
              <a:ext uri="{FF2B5EF4-FFF2-40B4-BE49-F238E27FC236}">
                <a16:creationId xmlns:a16="http://schemas.microsoft.com/office/drawing/2014/main" id="{15FCB2E0-6553-9411-7CD9-FB7A9CA6EA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8" name="Picture 7" descr="See the source image">
            <a:extLst>
              <a:ext uri="{FF2B5EF4-FFF2-40B4-BE49-F238E27FC236}">
                <a16:creationId xmlns:a16="http://schemas.microsoft.com/office/drawing/2014/main" id="{CC190BE3-43C6-03A2-71D0-9567B90DB86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46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AB60-237A-5F9C-1A89-8287C1172B47}"/>
              </a:ext>
            </a:extLst>
          </p:cNvPr>
          <p:cNvSpPr>
            <a:spLocks noGrp="1"/>
          </p:cNvSpPr>
          <p:nvPr>
            <p:ph type="title"/>
          </p:nvPr>
        </p:nvSpPr>
        <p:spPr>
          <a:xfrm>
            <a:off x="1713012" y="583711"/>
            <a:ext cx="6632375" cy="2031325"/>
          </a:xfrm>
        </p:spPr>
        <p:txBody>
          <a:bodyPr/>
          <a:lstStyle/>
          <a:p>
            <a:r>
              <a:rPr lang="en-IN" b="1" i="0" dirty="0">
                <a:solidFill>
                  <a:srgbClr val="000000"/>
                </a:solidFill>
                <a:effectLst/>
                <a:latin typeface="Arial, Helvetica, sans-serif"/>
              </a:rPr>
              <a:t>When to Use GROUPING</a:t>
            </a:r>
            <a:br>
              <a:rPr lang="en-IN" b="1" i="0" dirty="0">
                <a:solidFill>
                  <a:srgbClr val="000000"/>
                </a:solidFill>
                <a:effectLst/>
                <a:latin typeface="Times New Roman" panose="02020603050405020304" pitchFamily="18" charset="0"/>
              </a:rPr>
            </a:br>
            <a:br>
              <a:rPr lang="en-IN" dirty="0"/>
            </a:br>
            <a:endParaRPr lang="en-IN" dirty="0"/>
          </a:p>
        </p:txBody>
      </p:sp>
      <p:pic>
        <p:nvPicPr>
          <p:cNvPr id="7" name="Picture 6">
            <a:extLst>
              <a:ext uri="{FF2B5EF4-FFF2-40B4-BE49-F238E27FC236}">
                <a16:creationId xmlns:a16="http://schemas.microsoft.com/office/drawing/2014/main" id="{75EC129A-D42F-75F4-6E8E-AF44E055E7C6}"/>
              </a:ext>
            </a:extLst>
          </p:cNvPr>
          <p:cNvPicPr>
            <a:picLocks noChangeAspect="1"/>
          </p:cNvPicPr>
          <p:nvPr/>
        </p:nvPicPr>
        <p:blipFill>
          <a:blip r:embed="rId2"/>
          <a:stretch>
            <a:fillRect/>
          </a:stretch>
        </p:blipFill>
        <p:spPr>
          <a:xfrm>
            <a:off x="358424" y="2438401"/>
            <a:ext cx="9341552" cy="2718964"/>
          </a:xfrm>
          <a:prstGeom prst="rect">
            <a:avLst/>
          </a:prstGeom>
        </p:spPr>
      </p:pic>
      <p:pic>
        <p:nvPicPr>
          <p:cNvPr id="8" name="Picture 7" descr="Logo&#10;&#10;Description automatically generated">
            <a:extLst>
              <a:ext uri="{FF2B5EF4-FFF2-40B4-BE49-F238E27FC236}">
                <a16:creationId xmlns:a16="http://schemas.microsoft.com/office/drawing/2014/main" id="{8C9FEBB2-3795-A67E-F5F3-2C303D140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9" name="Picture 8" descr="See the source image">
            <a:extLst>
              <a:ext uri="{FF2B5EF4-FFF2-40B4-BE49-F238E27FC236}">
                <a16:creationId xmlns:a16="http://schemas.microsoft.com/office/drawing/2014/main" id="{1435957B-2237-16A7-B97E-402543A6054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66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9D46-F443-0DB1-C812-B046A96C5D12}"/>
              </a:ext>
            </a:extLst>
          </p:cNvPr>
          <p:cNvSpPr>
            <a:spLocks noGrp="1"/>
          </p:cNvSpPr>
          <p:nvPr>
            <p:ph type="title"/>
          </p:nvPr>
        </p:nvSpPr>
        <p:spPr>
          <a:xfrm>
            <a:off x="1713012" y="583711"/>
            <a:ext cx="6632375" cy="2708434"/>
          </a:xfrm>
        </p:spPr>
        <p:txBody>
          <a:bodyPr/>
          <a:lstStyle/>
          <a:p>
            <a:r>
              <a:rPr lang="en-US" b="1" i="0" dirty="0">
                <a:solidFill>
                  <a:srgbClr val="000000"/>
                </a:solidFill>
                <a:effectLst/>
                <a:latin typeface="Arial, Helvetica, sans-serif"/>
              </a:rPr>
              <a:t>Hierarchy Handling in ROLLUP and CUBE</a:t>
            </a:r>
            <a:br>
              <a:rPr lang="en-US" b="1" i="0" dirty="0">
                <a:solidFill>
                  <a:srgbClr val="000000"/>
                </a:solidFill>
                <a:effectLst/>
                <a:latin typeface="Times New Roman" panose="02020603050405020304" pitchFamily="18" charset="0"/>
              </a:rPr>
            </a:br>
            <a:br>
              <a:rPr lang="en-US" dirty="0"/>
            </a:br>
            <a:endParaRPr lang="en-IN" dirty="0"/>
          </a:p>
        </p:txBody>
      </p:sp>
      <p:sp>
        <p:nvSpPr>
          <p:cNvPr id="4" name="Rectangle 1">
            <a:extLst>
              <a:ext uri="{FF2B5EF4-FFF2-40B4-BE49-F238E27FC236}">
                <a16:creationId xmlns:a16="http://schemas.microsoft.com/office/drawing/2014/main" id="{68D6D7E6-072F-2A00-1B23-E1E6A3242789}"/>
              </a:ext>
            </a:extLst>
          </p:cNvPr>
          <p:cNvSpPr>
            <a:spLocks noGrp="1" noChangeArrowheads="1"/>
          </p:cNvSpPr>
          <p:nvPr>
            <p:ph type="body" idx="1"/>
          </p:nvPr>
        </p:nvSpPr>
        <p:spPr bwMode="auto">
          <a:xfrm>
            <a:off x="1713012" y="2133600"/>
            <a:ext cx="7919225"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000" b="0" i="0" u="none" strike="noStrike" cap="none" normalizeH="0" baseline="0" dirty="0">
                <a:ln>
                  <a:noFill/>
                </a:ln>
                <a:solidFill>
                  <a:srgbClr val="000000"/>
                </a:solidFill>
                <a:effectLst/>
                <a:latin typeface="Arial Unicode MS"/>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extensions work independently of any hierarchy metadata in your system.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Their calculations are based entirely on the columns specified in the </a:t>
            </a:r>
            <a:r>
              <a:rPr kumimoji="0" lang="en-US" altLang="en-US" sz="1000" b="0" i="0" u="none" strike="noStrike" cap="none" normalizeH="0" baseline="0" dirty="0">
                <a:ln>
                  <a:noFill/>
                </a:ln>
                <a:solidFill>
                  <a:srgbClr val="000000"/>
                </a:solidFill>
                <a:effectLst/>
                <a:latin typeface="Arial Unicode MS"/>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 in which they appear.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approach enables </a:t>
            </a:r>
            <a:r>
              <a:rPr kumimoji="0" lang="en-US" altLang="en-US" sz="1000" b="0" i="0" u="none" strike="noStrike" cap="none" normalizeH="0" baseline="0" dirty="0">
                <a:ln>
                  <a:noFill/>
                </a:ln>
                <a:solidFill>
                  <a:srgbClr val="000000"/>
                </a:solidFill>
                <a:effectLst/>
                <a:latin typeface="Arial Unicode MS"/>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be used whether or not hierarchy metadata is available.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simplest way to handle levels in hierarchical dimensions is by using the </a:t>
            </a:r>
            <a:r>
              <a:rPr kumimoji="0" lang="en-US" altLang="en-US" sz="1000" b="0" i="0" u="none" strike="noStrike" cap="none" normalizeH="0" baseline="0" dirty="0">
                <a:ln>
                  <a:noFill/>
                </a:ln>
                <a:solidFill>
                  <a:srgbClr val="000000"/>
                </a:solidFill>
                <a:effectLst/>
                <a:latin typeface="Arial Unicode MS"/>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 and indicating levels explicitly through separate columns.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code below shows a simple example of this with months rolled up to quarters and quarters rolled up to years.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53597E1-0C1E-9B1E-4AD1-F20994E6B3EA}"/>
              </a:ext>
            </a:extLst>
          </p:cNvPr>
          <p:cNvPicPr>
            <a:picLocks noChangeAspect="1"/>
          </p:cNvPicPr>
          <p:nvPr/>
        </p:nvPicPr>
        <p:blipFill>
          <a:blip r:embed="rId2"/>
          <a:stretch>
            <a:fillRect/>
          </a:stretch>
        </p:blipFill>
        <p:spPr>
          <a:xfrm>
            <a:off x="2667000" y="6103918"/>
            <a:ext cx="4183961" cy="877487"/>
          </a:xfrm>
          <a:prstGeom prst="rect">
            <a:avLst/>
          </a:prstGeom>
        </p:spPr>
      </p:pic>
      <p:pic>
        <p:nvPicPr>
          <p:cNvPr id="7" name="Picture 6" descr="Logo&#10;&#10;Description automatically generated">
            <a:extLst>
              <a:ext uri="{FF2B5EF4-FFF2-40B4-BE49-F238E27FC236}">
                <a16:creationId xmlns:a16="http://schemas.microsoft.com/office/drawing/2014/main" id="{51C1C34B-B1C9-FB31-DEF4-E54E00114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8" name="Picture 7" descr="See the source image">
            <a:extLst>
              <a:ext uri="{FF2B5EF4-FFF2-40B4-BE49-F238E27FC236}">
                <a16:creationId xmlns:a16="http://schemas.microsoft.com/office/drawing/2014/main" id="{9E862B04-94C1-8487-EA7E-ADECBC779A1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91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9D46-F443-0DB1-C812-B046A96C5D12}"/>
              </a:ext>
            </a:extLst>
          </p:cNvPr>
          <p:cNvSpPr>
            <a:spLocks noGrp="1"/>
          </p:cNvSpPr>
          <p:nvPr>
            <p:ph type="title"/>
          </p:nvPr>
        </p:nvSpPr>
        <p:spPr>
          <a:xfrm>
            <a:off x="1713012" y="583711"/>
            <a:ext cx="6632375" cy="2708434"/>
          </a:xfrm>
        </p:spPr>
        <p:txBody>
          <a:bodyPr/>
          <a:lstStyle/>
          <a:p>
            <a:r>
              <a:rPr lang="en-US" b="1" i="0" dirty="0">
                <a:solidFill>
                  <a:srgbClr val="000000"/>
                </a:solidFill>
                <a:effectLst/>
                <a:latin typeface="Arial, Helvetica, sans-serif"/>
              </a:rPr>
              <a:t>Hierarchy Handling in ROLLUP and CUBE</a:t>
            </a:r>
            <a:br>
              <a:rPr lang="en-US" b="1" i="0" dirty="0">
                <a:solidFill>
                  <a:srgbClr val="000000"/>
                </a:solidFill>
                <a:effectLst/>
                <a:latin typeface="Times New Roman" panose="02020603050405020304" pitchFamily="18" charset="0"/>
              </a:rPr>
            </a:br>
            <a:br>
              <a:rPr lang="en-US" dirty="0"/>
            </a:br>
            <a:endParaRPr lang="en-IN" dirty="0"/>
          </a:p>
        </p:txBody>
      </p:sp>
      <p:pic>
        <p:nvPicPr>
          <p:cNvPr id="7" name="Picture 6" descr="Logo&#10;&#10;Description automatically generated">
            <a:extLst>
              <a:ext uri="{FF2B5EF4-FFF2-40B4-BE49-F238E27FC236}">
                <a16:creationId xmlns:a16="http://schemas.microsoft.com/office/drawing/2014/main" id="{51C1C34B-B1C9-FB31-DEF4-E54E001145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8" name="Picture 7" descr="See the source image">
            <a:extLst>
              <a:ext uri="{FF2B5EF4-FFF2-40B4-BE49-F238E27FC236}">
                <a16:creationId xmlns:a16="http://schemas.microsoft.com/office/drawing/2014/main" id="{9E862B04-94C1-8487-EA7E-ADECBC779A1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A2DC4C7-0674-C6B9-BB07-4A5F7555B595}"/>
              </a:ext>
            </a:extLst>
          </p:cNvPr>
          <p:cNvPicPr>
            <a:picLocks noChangeAspect="1"/>
          </p:cNvPicPr>
          <p:nvPr/>
        </p:nvPicPr>
        <p:blipFill>
          <a:blip r:embed="rId4"/>
          <a:stretch>
            <a:fillRect/>
          </a:stretch>
        </p:blipFill>
        <p:spPr>
          <a:xfrm>
            <a:off x="294075" y="2171700"/>
            <a:ext cx="9470250" cy="3429000"/>
          </a:xfrm>
          <a:prstGeom prst="rect">
            <a:avLst/>
          </a:prstGeom>
        </p:spPr>
      </p:pic>
    </p:spTree>
    <p:extLst>
      <p:ext uri="{BB962C8B-B14F-4D97-AF65-F5344CB8AC3E}">
        <p14:creationId xmlns:p14="http://schemas.microsoft.com/office/powerpoint/2010/main" val="3586670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59D4-213D-1935-5C1C-932DF95F55D5}"/>
              </a:ext>
            </a:extLst>
          </p:cNvPr>
          <p:cNvSpPr>
            <a:spLocks noGrp="1"/>
          </p:cNvSpPr>
          <p:nvPr>
            <p:ph type="title"/>
          </p:nvPr>
        </p:nvSpPr>
        <p:spPr>
          <a:xfrm>
            <a:off x="1713012" y="583711"/>
            <a:ext cx="6632375" cy="2708434"/>
          </a:xfrm>
        </p:spPr>
        <p:txBody>
          <a:bodyPr/>
          <a:lstStyle/>
          <a:p>
            <a:r>
              <a:rPr lang="en-US" b="1" i="0" dirty="0">
                <a:solidFill>
                  <a:srgbClr val="000000"/>
                </a:solidFill>
                <a:effectLst/>
                <a:latin typeface="Arial, Helvetica, sans-serif"/>
              </a:rPr>
              <a:t>Column Capacity in ROLLUP and CUBE</a:t>
            </a:r>
            <a:br>
              <a:rPr lang="en-US" b="1" i="0" dirty="0">
                <a:solidFill>
                  <a:srgbClr val="000000"/>
                </a:solidFill>
                <a:effectLst/>
                <a:latin typeface="Times New Roman" panose="02020603050405020304" pitchFamily="18" charset="0"/>
              </a:rPr>
            </a:br>
            <a:br>
              <a:rPr lang="en-US" dirty="0"/>
            </a:br>
            <a:endParaRPr lang="en-IN" dirty="0"/>
          </a:p>
        </p:txBody>
      </p:sp>
      <p:sp>
        <p:nvSpPr>
          <p:cNvPr id="4" name="Rectangle 1">
            <a:extLst>
              <a:ext uri="{FF2B5EF4-FFF2-40B4-BE49-F238E27FC236}">
                <a16:creationId xmlns:a16="http://schemas.microsoft.com/office/drawing/2014/main" id="{9B907334-81E3-AD74-D851-B89F7B3BEE91}"/>
              </a:ext>
            </a:extLst>
          </p:cNvPr>
          <p:cNvSpPr>
            <a:spLocks noGrp="1" noChangeArrowheads="1"/>
          </p:cNvSpPr>
          <p:nvPr>
            <p:ph type="body" idx="1"/>
          </p:nvPr>
        </p:nvSpPr>
        <p:spPr bwMode="auto">
          <a:xfrm>
            <a:off x="1905000" y="2356597"/>
            <a:ext cx="7315200"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 not restrict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column capacity.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with or without the extensions, can work with up to 255 columns.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However, the combinatorial explosion of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makes it unwise to specify a large number of columns with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Consider that a 20-column list for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would create 2</a:t>
            </a:r>
            <a:r>
              <a:rPr kumimoji="0" lang="en-US" altLang="en-US" sz="1800" b="0"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20</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combinations in the result set.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very large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list could strain system resources, so any such query needs to be tested carefully for performance and the load it places on the system.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Logo&#10;&#10;Description automatically generated">
            <a:extLst>
              <a:ext uri="{FF2B5EF4-FFF2-40B4-BE49-F238E27FC236}">
                <a16:creationId xmlns:a16="http://schemas.microsoft.com/office/drawing/2014/main" id="{706BF4B0-9572-E4CF-9530-D050165ACF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6" name="Picture 5" descr="See the source image">
            <a:extLst>
              <a:ext uri="{FF2B5EF4-FFF2-40B4-BE49-F238E27FC236}">
                <a16:creationId xmlns:a16="http://schemas.microsoft.com/office/drawing/2014/main" id="{8656AFCA-8695-0926-FA02-4BCFE4FDAF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65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ADB5-ECC2-FE53-48F6-E385C38BF86B}"/>
              </a:ext>
            </a:extLst>
          </p:cNvPr>
          <p:cNvSpPr>
            <a:spLocks noGrp="1"/>
          </p:cNvSpPr>
          <p:nvPr>
            <p:ph type="title"/>
          </p:nvPr>
        </p:nvSpPr>
        <p:spPr>
          <a:xfrm>
            <a:off x="1713012" y="583711"/>
            <a:ext cx="6632375" cy="2708434"/>
          </a:xfrm>
        </p:spPr>
        <p:txBody>
          <a:bodyPr/>
          <a:lstStyle/>
          <a:p>
            <a:r>
              <a:rPr lang="en-US" b="1" i="0" dirty="0">
                <a:solidFill>
                  <a:srgbClr val="000000"/>
                </a:solidFill>
                <a:effectLst/>
                <a:latin typeface="Arial, Helvetica, sans-serif"/>
              </a:rPr>
              <a:t>HAVING Clause Used with ROLLUP and CUBE</a:t>
            </a:r>
            <a:br>
              <a:rPr lang="en-US" b="1" i="0" dirty="0">
                <a:solidFill>
                  <a:srgbClr val="000000"/>
                </a:solidFill>
                <a:effectLst/>
                <a:latin typeface="Times New Roman" panose="02020603050405020304" pitchFamily="18" charset="0"/>
              </a:rPr>
            </a:br>
            <a:br>
              <a:rPr lang="en-US" dirty="0"/>
            </a:br>
            <a:endParaRPr lang="en-IN" dirty="0"/>
          </a:p>
        </p:txBody>
      </p:sp>
      <p:sp>
        <p:nvSpPr>
          <p:cNvPr id="4" name="Rectangle 1">
            <a:extLst>
              <a:ext uri="{FF2B5EF4-FFF2-40B4-BE49-F238E27FC236}">
                <a16:creationId xmlns:a16="http://schemas.microsoft.com/office/drawing/2014/main" id="{CFB5CB8F-148E-05A4-DA65-4B972C12D56D}"/>
              </a:ext>
            </a:extLst>
          </p:cNvPr>
          <p:cNvSpPr>
            <a:spLocks noGrp="1" noChangeArrowheads="1"/>
          </p:cNvSpPr>
          <p:nvPr>
            <p:ph type="body" idx="1"/>
          </p:nvPr>
        </p:nvSpPr>
        <p:spPr bwMode="auto">
          <a:xfrm>
            <a:off x="1905000" y="2331928"/>
            <a:ext cx="792480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HAVING clause of SELECT statements is unaffected by the use of ROLLUP and CUBE. Note that the conditions specified in the HAVING clause apply to both the subtotal and non-subtotal rows of the result set.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some cases a query may need to exclude the subtotal rows or the non-subtotal rows from the HAVING clause.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can be achieved by using the GROUPING function together with the HAVING clause.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See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hlinkClick r:id="rId2"/>
              </a:rPr>
              <a:t>Table 20-7</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its associated SQL for an example.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1776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E027-4BE9-56DE-4A64-D15DB246A9A8}"/>
              </a:ext>
            </a:extLst>
          </p:cNvPr>
          <p:cNvSpPr>
            <a:spLocks noGrp="1"/>
          </p:cNvSpPr>
          <p:nvPr>
            <p:ph type="title"/>
          </p:nvPr>
        </p:nvSpPr>
        <p:spPr>
          <a:xfrm>
            <a:off x="914400" y="440829"/>
            <a:ext cx="8610600" cy="3385542"/>
          </a:xfrm>
        </p:spPr>
        <p:txBody>
          <a:bodyPr/>
          <a:lstStyle/>
          <a:p>
            <a:r>
              <a:rPr lang="en-US" b="1" i="0" dirty="0">
                <a:solidFill>
                  <a:srgbClr val="000000"/>
                </a:solidFill>
                <a:effectLst/>
                <a:latin typeface="Arial, Helvetica, sans-serif"/>
              </a:rPr>
              <a:t>Overview of CUBE, ROLLUP, and Top-N Queries</a:t>
            </a:r>
            <a:br>
              <a:rPr lang="en-US" b="1" i="0" dirty="0">
                <a:solidFill>
                  <a:srgbClr val="000000"/>
                </a:solidFill>
                <a:effectLst/>
                <a:latin typeface="Times New Roman" panose="02020603050405020304" pitchFamily="18" charset="0"/>
              </a:rPr>
            </a:br>
            <a:br>
              <a:rPr lang="en-US" dirty="0"/>
            </a:br>
            <a:endParaRPr lang="en-IN" dirty="0"/>
          </a:p>
        </p:txBody>
      </p:sp>
      <p:pic>
        <p:nvPicPr>
          <p:cNvPr id="4" name="Picture 3" descr="Logo&#10;&#10;Description automatically generated">
            <a:extLst>
              <a:ext uri="{FF2B5EF4-FFF2-40B4-BE49-F238E27FC236}">
                <a16:creationId xmlns:a16="http://schemas.microsoft.com/office/drawing/2014/main" id="{00ED52B9-1997-8988-FE42-4076AA598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902AB105-A549-0941-40B5-B2CD5B4BF42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FD0CBE5F-19DA-E60B-E447-8E7254E34CCB}"/>
              </a:ext>
            </a:extLst>
          </p:cNvPr>
          <p:cNvSpPr>
            <a:spLocks noChangeArrowheads="1"/>
          </p:cNvSpPr>
          <p:nvPr/>
        </p:nvSpPr>
        <p:spPr bwMode="auto">
          <a:xfrm>
            <a:off x="1905000" y="2133600"/>
            <a:ext cx="7620000" cy="48013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last decade has seen a tremendous increase in the use of query, reporting, and on-line analytical processing (OLAP) tools, often in conjunction with data warehouses and data marts.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Enterprises exploring new markets and facing greater competition expect these tools to provide the maximum possible decision-making value from their data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Oracle expands its long-standing support for analytical applications in Oracle8i release 8.1.5 with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extensions to SQL.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Oracle also provides optimized performance and simplified syntax for Top-N queries.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These enhancements make important calculations significantly easier and more efficient, enhancing database performance, scalability and simplicity.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89579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E027-4BE9-56DE-4A64-D15DB246A9A8}"/>
              </a:ext>
            </a:extLst>
          </p:cNvPr>
          <p:cNvSpPr>
            <a:spLocks noGrp="1"/>
          </p:cNvSpPr>
          <p:nvPr>
            <p:ph type="title"/>
          </p:nvPr>
        </p:nvSpPr>
        <p:spPr>
          <a:xfrm>
            <a:off x="914400" y="440829"/>
            <a:ext cx="8610600" cy="3385542"/>
          </a:xfrm>
        </p:spPr>
        <p:txBody>
          <a:bodyPr/>
          <a:lstStyle/>
          <a:p>
            <a:r>
              <a:rPr lang="en-US" b="1" i="0" dirty="0">
                <a:solidFill>
                  <a:srgbClr val="000000"/>
                </a:solidFill>
                <a:effectLst/>
                <a:latin typeface="Arial, Helvetica, sans-serif"/>
              </a:rPr>
              <a:t>Overview of CUBE, ROLLUP, and Top-N Queries</a:t>
            </a:r>
            <a:br>
              <a:rPr lang="en-US" b="1" i="0" dirty="0">
                <a:solidFill>
                  <a:srgbClr val="000000"/>
                </a:solidFill>
                <a:effectLst/>
                <a:latin typeface="Times New Roman" panose="02020603050405020304" pitchFamily="18" charset="0"/>
              </a:rPr>
            </a:br>
            <a:br>
              <a:rPr lang="en-US" dirty="0"/>
            </a:br>
            <a:endParaRPr lang="en-IN" dirty="0"/>
          </a:p>
        </p:txBody>
      </p:sp>
      <p:pic>
        <p:nvPicPr>
          <p:cNvPr id="4" name="Picture 3" descr="Logo&#10;&#10;Description automatically generated">
            <a:extLst>
              <a:ext uri="{FF2B5EF4-FFF2-40B4-BE49-F238E27FC236}">
                <a16:creationId xmlns:a16="http://schemas.microsoft.com/office/drawing/2014/main" id="{00ED52B9-1997-8988-FE42-4076AA598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902AB105-A549-0941-40B5-B2CD5B4BF42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6" name="Rectangle 1">
            <a:extLst>
              <a:ext uri="{FF2B5EF4-FFF2-40B4-BE49-F238E27FC236}">
                <a16:creationId xmlns:a16="http://schemas.microsoft.com/office/drawing/2014/main" id="{FD0CBE5F-19DA-E60B-E447-8E7254E34CCB}"/>
              </a:ext>
            </a:extLst>
          </p:cNvPr>
          <p:cNvSpPr>
            <a:spLocks noChangeArrowheads="1"/>
          </p:cNvSpPr>
          <p:nvPr/>
        </p:nvSpPr>
        <p:spPr bwMode="auto">
          <a:xfrm>
            <a:off x="1905000" y="4349591"/>
            <a:ext cx="7620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7" name="Rectangle 2">
            <a:extLst>
              <a:ext uri="{FF2B5EF4-FFF2-40B4-BE49-F238E27FC236}">
                <a16:creationId xmlns:a16="http://schemas.microsoft.com/office/drawing/2014/main" id="{7E0A02E4-6A9E-7B07-EC8D-F18174E2E459}"/>
              </a:ext>
            </a:extLst>
          </p:cNvPr>
          <p:cNvSpPr>
            <a:spLocks noChangeArrowheads="1"/>
          </p:cNvSpPr>
          <p:nvPr/>
        </p:nvSpPr>
        <p:spPr bwMode="auto">
          <a:xfrm>
            <a:off x="1981199" y="2611040"/>
            <a:ext cx="7543801" cy="41707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400" b="1"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simple extensions to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statement's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clause.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creates subtotals at any level of aggregation needed, from the most detailed up to a grand total.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an extension similar to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ROLLUP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000000"/>
                </a:solidFill>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generate the information needed in cross-tab reports with a single query.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enhance performance, both </a:t>
            </a:r>
            <a:r>
              <a:rPr lang="en-US" altLang="en-US" sz="1400" b="1" dirty="0">
                <a:solidFill>
                  <a:srgbClr val="000000"/>
                </a:solidFill>
                <a:latin typeface="Arial Unicode MS"/>
                <a:cs typeface="Times New Roman" panose="02020603050405020304" pitchFamily="18" charset="0"/>
              </a:rPr>
              <a:t>CUBE</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lang="en-US" altLang="en-US" sz="1400" b="1" dirty="0">
                <a:solidFill>
                  <a:srgbClr val="000000"/>
                </a:solidFill>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are parallelized: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multiple processes can simultaneously execute both types of statements.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439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6856" y="918996"/>
            <a:ext cx="4188460" cy="696595"/>
          </a:xfrm>
          <a:prstGeom prst="rect">
            <a:avLst/>
          </a:prstGeom>
        </p:spPr>
        <p:txBody>
          <a:bodyPr vert="horz" wrap="square" lIns="0" tIns="13335" rIns="0" bIns="0" rtlCol="0">
            <a:spAutoFit/>
          </a:bodyPr>
          <a:lstStyle/>
          <a:p>
            <a:pPr marL="12700">
              <a:lnSpc>
                <a:spcPct val="100000"/>
              </a:lnSpc>
              <a:spcBef>
                <a:spcPts val="105"/>
              </a:spcBef>
            </a:pPr>
            <a:r>
              <a:rPr spc="-5" dirty="0"/>
              <a:t>Cube and</a:t>
            </a:r>
            <a:r>
              <a:rPr spc="-60" dirty="0"/>
              <a:t> </a:t>
            </a:r>
            <a:r>
              <a:rPr spc="-5" dirty="0"/>
              <a:t>Rollup</a:t>
            </a:r>
          </a:p>
        </p:txBody>
      </p:sp>
      <p:sp>
        <p:nvSpPr>
          <p:cNvPr id="3" name="object 3"/>
          <p:cNvSpPr txBox="1"/>
          <p:nvPr/>
        </p:nvSpPr>
        <p:spPr>
          <a:xfrm>
            <a:off x="1732800" y="2052841"/>
            <a:ext cx="7956550" cy="4771390"/>
          </a:xfrm>
          <a:prstGeom prst="rect">
            <a:avLst/>
          </a:prstGeom>
        </p:spPr>
        <p:txBody>
          <a:bodyPr vert="horz" wrap="square" lIns="0" tIns="120650" rIns="0" bIns="0" rtlCol="0">
            <a:spAutoFit/>
          </a:bodyPr>
          <a:lstStyle/>
          <a:p>
            <a:pPr marL="322580" indent="-310515">
              <a:lnSpc>
                <a:spcPct val="100000"/>
              </a:lnSpc>
              <a:spcBef>
                <a:spcPts val="950"/>
              </a:spcBef>
              <a:buClr>
                <a:srgbClr val="5F5F5F"/>
              </a:buClr>
              <a:buSzPct val="75000"/>
              <a:buFont typeface="BM DoHyeon"/>
              <a:buChar char="◆"/>
              <a:tabLst>
                <a:tab pos="323215" algn="l"/>
              </a:tabLst>
            </a:pPr>
            <a:r>
              <a:rPr sz="2400" spc="-5" dirty="0">
                <a:latin typeface="Arial"/>
                <a:cs typeface="Arial"/>
              </a:rPr>
              <a:t>CUBE and ROLLUP extend </a:t>
            </a:r>
            <a:r>
              <a:rPr sz="2400" dirty="0">
                <a:latin typeface="Arial"/>
                <a:cs typeface="Arial"/>
              </a:rPr>
              <a:t>GROUP</a:t>
            </a:r>
            <a:r>
              <a:rPr sz="2400" spc="-25" dirty="0">
                <a:latin typeface="Arial"/>
                <a:cs typeface="Arial"/>
              </a:rPr>
              <a:t> </a:t>
            </a:r>
            <a:r>
              <a:rPr sz="2400" dirty="0">
                <a:latin typeface="Arial"/>
                <a:cs typeface="Arial"/>
              </a:rPr>
              <a:t>BY</a:t>
            </a:r>
            <a:endParaRPr sz="2400">
              <a:latin typeface="Arial"/>
              <a:cs typeface="Arial"/>
            </a:endParaRPr>
          </a:p>
          <a:p>
            <a:pPr marL="322580" marR="1053465" indent="-322580">
              <a:lnSpc>
                <a:spcPts val="3740"/>
              </a:lnSpc>
              <a:spcBef>
                <a:spcPts val="260"/>
              </a:spcBef>
              <a:buClr>
                <a:srgbClr val="5F5F5F"/>
              </a:buClr>
              <a:buSzPct val="75000"/>
              <a:buFont typeface="BM DoHyeon"/>
              <a:buChar char="◆"/>
              <a:tabLst>
                <a:tab pos="322580" algn="l"/>
              </a:tabLst>
            </a:pPr>
            <a:r>
              <a:rPr sz="2400" dirty="0">
                <a:latin typeface="Arial"/>
                <a:cs typeface="Arial"/>
              </a:rPr>
              <a:t>ROLLUP builds subtotal aggregates at any</a:t>
            </a:r>
            <a:r>
              <a:rPr sz="2400" spc="-140" dirty="0">
                <a:latin typeface="Arial"/>
                <a:cs typeface="Arial"/>
              </a:rPr>
              <a:t> </a:t>
            </a:r>
            <a:r>
              <a:rPr sz="2400" dirty="0">
                <a:latin typeface="Arial"/>
                <a:cs typeface="Arial"/>
              </a:rPr>
              <a:t>level,  including grand</a:t>
            </a:r>
            <a:r>
              <a:rPr sz="2400" spc="-20" dirty="0">
                <a:latin typeface="Arial"/>
                <a:cs typeface="Arial"/>
              </a:rPr>
              <a:t> </a:t>
            </a:r>
            <a:r>
              <a:rPr sz="2400" dirty="0">
                <a:latin typeface="Arial"/>
                <a:cs typeface="Arial"/>
              </a:rPr>
              <a:t>total</a:t>
            </a:r>
            <a:endParaRPr sz="2400">
              <a:latin typeface="Arial"/>
              <a:cs typeface="Arial"/>
            </a:endParaRPr>
          </a:p>
          <a:p>
            <a:pPr marL="321945" indent="-309880">
              <a:lnSpc>
                <a:spcPct val="100000"/>
              </a:lnSpc>
              <a:spcBef>
                <a:spcPts val="590"/>
              </a:spcBef>
              <a:buClr>
                <a:srgbClr val="5F5F5F"/>
              </a:buClr>
              <a:buSzPct val="75000"/>
              <a:buFont typeface="BM DoHyeon"/>
              <a:buChar char="◆"/>
              <a:tabLst>
                <a:tab pos="322580" algn="l"/>
              </a:tabLst>
            </a:pPr>
            <a:r>
              <a:rPr sz="2400" dirty="0">
                <a:latin typeface="Arial"/>
                <a:cs typeface="Arial"/>
              </a:rPr>
              <a:t>CUBE extends ROLLUP to calculate all</a:t>
            </a:r>
            <a:r>
              <a:rPr sz="2400" spc="-75" dirty="0">
                <a:latin typeface="Arial"/>
                <a:cs typeface="Arial"/>
              </a:rPr>
              <a:t> </a:t>
            </a:r>
            <a:r>
              <a:rPr sz="2400" dirty="0">
                <a:latin typeface="Arial"/>
                <a:cs typeface="Arial"/>
              </a:rPr>
              <a:t>possible</a:t>
            </a:r>
            <a:endParaRPr sz="2400">
              <a:latin typeface="Arial"/>
              <a:cs typeface="Arial"/>
            </a:endParaRPr>
          </a:p>
          <a:p>
            <a:pPr marL="349250">
              <a:lnSpc>
                <a:spcPct val="100000"/>
              </a:lnSpc>
              <a:spcBef>
                <a:spcPts val="860"/>
              </a:spcBef>
            </a:pPr>
            <a:r>
              <a:rPr sz="2400" spc="-5" dirty="0">
                <a:latin typeface="Arial"/>
                <a:cs typeface="Arial"/>
              </a:rPr>
              <a:t>combinations of subtotals </a:t>
            </a:r>
            <a:r>
              <a:rPr sz="2400" dirty="0">
                <a:latin typeface="Arial"/>
                <a:cs typeface="Arial"/>
              </a:rPr>
              <a:t>for a GROUP</a:t>
            </a:r>
            <a:r>
              <a:rPr sz="2400" spc="-45" dirty="0">
                <a:latin typeface="Arial"/>
                <a:cs typeface="Arial"/>
              </a:rPr>
              <a:t> </a:t>
            </a:r>
            <a:r>
              <a:rPr sz="2400" spc="-5" dirty="0">
                <a:latin typeface="Arial"/>
                <a:cs typeface="Arial"/>
              </a:rPr>
              <a:t>BY</a:t>
            </a:r>
            <a:endParaRPr sz="2400">
              <a:latin typeface="Arial"/>
              <a:cs typeface="Arial"/>
            </a:endParaRPr>
          </a:p>
          <a:p>
            <a:pPr marL="321945" indent="-309880">
              <a:lnSpc>
                <a:spcPct val="100000"/>
              </a:lnSpc>
              <a:spcBef>
                <a:spcPts val="855"/>
              </a:spcBef>
              <a:buClr>
                <a:srgbClr val="5F5F5F"/>
              </a:buClr>
              <a:buSzPct val="75000"/>
              <a:buFont typeface="BM DoHyeon"/>
              <a:buChar char="◆"/>
              <a:tabLst>
                <a:tab pos="322580" algn="l"/>
              </a:tabLst>
            </a:pPr>
            <a:r>
              <a:rPr sz="2400" spc="-5" dirty="0">
                <a:latin typeface="Arial"/>
                <a:cs typeface="Arial"/>
              </a:rPr>
              <a:t>Cross-tabulation </a:t>
            </a:r>
            <a:r>
              <a:rPr sz="2400" dirty="0">
                <a:latin typeface="Arial"/>
                <a:cs typeface="Arial"/>
              </a:rPr>
              <a:t>reports are easy </a:t>
            </a:r>
            <a:r>
              <a:rPr sz="2400" spc="-5" dirty="0">
                <a:latin typeface="Arial"/>
                <a:cs typeface="Arial"/>
              </a:rPr>
              <a:t>with</a:t>
            </a:r>
            <a:r>
              <a:rPr sz="2400" spc="-50" dirty="0">
                <a:latin typeface="Arial"/>
                <a:cs typeface="Arial"/>
              </a:rPr>
              <a:t> </a:t>
            </a:r>
            <a:r>
              <a:rPr sz="2400" dirty="0">
                <a:latin typeface="Arial"/>
                <a:cs typeface="Arial"/>
              </a:rPr>
              <a:t>CUBE</a:t>
            </a:r>
            <a:endParaRPr sz="2400">
              <a:latin typeface="Arial"/>
              <a:cs typeface="Arial"/>
            </a:endParaRPr>
          </a:p>
          <a:p>
            <a:pPr marL="314960" marR="5080" indent="-314960">
              <a:lnSpc>
                <a:spcPts val="3740"/>
              </a:lnSpc>
              <a:spcBef>
                <a:spcPts val="260"/>
              </a:spcBef>
              <a:buClr>
                <a:srgbClr val="5F5F5F"/>
              </a:buClr>
              <a:buSzPct val="75000"/>
              <a:buFont typeface="BM DoHyeon"/>
              <a:buChar char="◆"/>
              <a:tabLst>
                <a:tab pos="314960" algn="l"/>
              </a:tabLst>
            </a:pPr>
            <a:r>
              <a:rPr sz="2400" dirty="0">
                <a:latin typeface="Arial"/>
                <a:cs typeface="Arial"/>
              </a:rPr>
              <a:t>Oracle8i Release 2 (Oracle version 8.1.6) began</a:t>
            </a:r>
            <a:r>
              <a:rPr sz="2400" spc="-135" dirty="0">
                <a:latin typeface="Arial"/>
                <a:cs typeface="Arial"/>
              </a:rPr>
              <a:t> </a:t>
            </a:r>
            <a:r>
              <a:rPr sz="2400" dirty="0">
                <a:latin typeface="Arial"/>
                <a:cs typeface="Arial"/>
              </a:rPr>
              <a:t>release  </a:t>
            </a:r>
            <a:r>
              <a:rPr sz="2400" spc="-5" dirty="0">
                <a:latin typeface="Arial"/>
                <a:cs typeface="Arial"/>
              </a:rPr>
              <a:t>in </a:t>
            </a:r>
            <a:r>
              <a:rPr sz="2400" dirty="0">
                <a:latin typeface="Arial"/>
                <a:cs typeface="Arial"/>
              </a:rPr>
              <a:t>February </a:t>
            </a:r>
            <a:r>
              <a:rPr sz="2400" spc="-5" dirty="0">
                <a:latin typeface="Arial"/>
                <a:cs typeface="Arial"/>
              </a:rPr>
              <a:t>2000, it’s new </a:t>
            </a:r>
            <a:r>
              <a:rPr sz="2400" dirty="0">
                <a:latin typeface="Arial"/>
                <a:cs typeface="Arial"/>
              </a:rPr>
              <a:t>“Analytic” functions include:  ranking, moving aggregates, period</a:t>
            </a:r>
            <a:r>
              <a:rPr sz="2400" spc="-35" dirty="0">
                <a:latin typeface="Arial"/>
                <a:cs typeface="Arial"/>
              </a:rPr>
              <a:t> </a:t>
            </a:r>
            <a:r>
              <a:rPr sz="2400" dirty="0">
                <a:latin typeface="Arial"/>
                <a:cs typeface="Arial"/>
              </a:rPr>
              <a:t>comparisons,</a:t>
            </a:r>
            <a:endParaRPr sz="2400">
              <a:latin typeface="Arial"/>
              <a:cs typeface="Arial"/>
            </a:endParaRPr>
          </a:p>
          <a:p>
            <a:pPr marL="350520">
              <a:lnSpc>
                <a:spcPct val="100000"/>
              </a:lnSpc>
              <a:spcBef>
                <a:spcPts val="590"/>
              </a:spcBef>
            </a:pPr>
            <a:r>
              <a:rPr sz="2400" spc="-5" dirty="0">
                <a:latin typeface="Arial"/>
                <a:cs typeface="Arial"/>
              </a:rPr>
              <a:t>ratio of total, </a:t>
            </a:r>
            <a:r>
              <a:rPr sz="2400" dirty="0">
                <a:latin typeface="Arial"/>
                <a:cs typeface="Arial"/>
              </a:rPr>
              <a:t>and </a:t>
            </a:r>
            <a:r>
              <a:rPr sz="2400" spc="-5" dirty="0">
                <a:latin typeface="Arial"/>
                <a:cs typeface="Arial"/>
              </a:rPr>
              <a:t>cumulative</a:t>
            </a:r>
            <a:r>
              <a:rPr sz="2400" spc="-15" dirty="0">
                <a:latin typeface="Arial"/>
                <a:cs typeface="Arial"/>
              </a:rPr>
              <a:t> </a:t>
            </a:r>
            <a:r>
              <a:rPr sz="2400" spc="-5" dirty="0">
                <a:latin typeface="Arial"/>
                <a:cs typeface="Arial"/>
              </a:rPr>
              <a:t>aggregates</a:t>
            </a:r>
            <a:endParaRPr sz="2400">
              <a:latin typeface="Arial"/>
              <a:cs typeface="Arial"/>
            </a:endParaRPr>
          </a:p>
        </p:txBody>
      </p:sp>
      <p:pic>
        <p:nvPicPr>
          <p:cNvPr id="4" name="Picture 3" descr="Logo&#10;&#10;Description automatically generated">
            <a:extLst>
              <a:ext uri="{FF2B5EF4-FFF2-40B4-BE49-F238E27FC236}">
                <a16:creationId xmlns:a16="http://schemas.microsoft.com/office/drawing/2014/main" id="{243ACE1C-9B05-4C62-C197-711EB5214E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22233681-417F-A610-492D-E6E150DFFB5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099" y="918996"/>
            <a:ext cx="8229600" cy="696595"/>
          </a:xfrm>
          <a:prstGeom prst="rect">
            <a:avLst/>
          </a:prstGeom>
        </p:spPr>
        <p:txBody>
          <a:bodyPr vert="horz" wrap="square" lIns="0" tIns="13335" rIns="0" bIns="0" rtlCol="0">
            <a:spAutoFit/>
          </a:bodyPr>
          <a:lstStyle/>
          <a:p>
            <a:pPr marL="12700">
              <a:lnSpc>
                <a:spcPct val="100000"/>
              </a:lnSpc>
              <a:spcBef>
                <a:spcPts val="105"/>
              </a:spcBef>
            </a:pPr>
            <a:r>
              <a:rPr spc="-5" dirty="0"/>
              <a:t>Normal </a:t>
            </a:r>
            <a:r>
              <a:rPr dirty="0"/>
              <a:t>GROUP BY</a:t>
            </a:r>
            <a:r>
              <a:rPr spc="-40" dirty="0"/>
              <a:t> </a:t>
            </a:r>
            <a:r>
              <a:rPr spc="-5" dirty="0"/>
              <a:t>Functionality</a:t>
            </a:r>
          </a:p>
        </p:txBody>
      </p:sp>
      <p:sp>
        <p:nvSpPr>
          <p:cNvPr id="3" name="object 3"/>
          <p:cNvSpPr txBox="1"/>
          <p:nvPr/>
        </p:nvSpPr>
        <p:spPr>
          <a:xfrm>
            <a:off x="1687080" y="2004072"/>
            <a:ext cx="8161020" cy="4198620"/>
          </a:xfrm>
          <a:prstGeom prst="rect">
            <a:avLst/>
          </a:prstGeom>
        </p:spPr>
        <p:txBody>
          <a:bodyPr vert="horz" wrap="square" lIns="0" tIns="56515" rIns="0" bIns="0" rtlCol="0">
            <a:spAutoFit/>
          </a:bodyPr>
          <a:lstStyle/>
          <a:p>
            <a:pPr marL="355600" indent="-342900">
              <a:lnSpc>
                <a:spcPct val="100000"/>
              </a:lnSpc>
              <a:spcBef>
                <a:spcPts val="445"/>
              </a:spcBef>
              <a:buClr>
                <a:srgbClr val="5F5F5F"/>
              </a:buClr>
              <a:buSzPct val="75000"/>
              <a:buFont typeface="Wingdings"/>
              <a:buChar char=""/>
              <a:tabLst>
                <a:tab pos="354965" algn="l"/>
                <a:tab pos="355600" algn="l"/>
              </a:tabLst>
            </a:pPr>
            <a:r>
              <a:rPr sz="2400" dirty="0">
                <a:latin typeface="Arial"/>
                <a:cs typeface="Arial"/>
              </a:rPr>
              <a:t>Normally, </a:t>
            </a:r>
            <a:r>
              <a:rPr sz="2400" spc="-5" dirty="0">
                <a:latin typeface="Arial"/>
                <a:cs typeface="Arial"/>
              </a:rPr>
              <a:t>GROUP </a:t>
            </a:r>
            <a:r>
              <a:rPr sz="2400" dirty="0">
                <a:latin typeface="Arial"/>
                <a:cs typeface="Arial"/>
              </a:rPr>
              <a:t>BY allows</a:t>
            </a:r>
            <a:r>
              <a:rPr sz="2400" spc="-40" dirty="0">
                <a:latin typeface="Arial"/>
                <a:cs typeface="Arial"/>
              </a:rPr>
              <a:t> </a:t>
            </a:r>
            <a:r>
              <a:rPr sz="2400" dirty="0">
                <a:latin typeface="Arial"/>
                <a:cs typeface="Arial"/>
              </a:rPr>
              <a:t>aggregates</a:t>
            </a:r>
            <a:endParaRPr sz="2400">
              <a:latin typeface="Arial"/>
              <a:cs typeface="Arial"/>
            </a:endParaRPr>
          </a:p>
          <a:p>
            <a:pPr marL="355600">
              <a:lnSpc>
                <a:spcPct val="100000"/>
              </a:lnSpc>
              <a:spcBef>
                <a:spcPts val="350"/>
              </a:spcBef>
            </a:pPr>
            <a:r>
              <a:rPr sz="2400" dirty="0">
                <a:latin typeface="Arial"/>
                <a:cs typeface="Arial"/>
              </a:rPr>
              <a:t>(sub-totals) </a:t>
            </a:r>
            <a:r>
              <a:rPr sz="2400" spc="-5" dirty="0">
                <a:latin typeface="Arial"/>
                <a:cs typeface="Arial"/>
              </a:rPr>
              <a:t>by </a:t>
            </a:r>
            <a:r>
              <a:rPr sz="2400" dirty="0">
                <a:latin typeface="Arial"/>
                <a:cs typeface="Arial"/>
              </a:rPr>
              <a:t>specific column </a:t>
            </a:r>
            <a:r>
              <a:rPr sz="2400" spc="-5" dirty="0">
                <a:latin typeface="Arial"/>
                <a:cs typeface="Arial"/>
              </a:rPr>
              <a:t>or </a:t>
            </a:r>
            <a:r>
              <a:rPr sz="2400" dirty="0">
                <a:latin typeface="Arial"/>
                <a:cs typeface="Arial"/>
              </a:rPr>
              <a:t>set </a:t>
            </a:r>
            <a:r>
              <a:rPr sz="2400" spc="-5" dirty="0">
                <a:latin typeface="Arial"/>
                <a:cs typeface="Arial"/>
              </a:rPr>
              <a:t>of</a:t>
            </a:r>
            <a:r>
              <a:rPr sz="2400" spc="-65" dirty="0">
                <a:latin typeface="Arial"/>
                <a:cs typeface="Arial"/>
              </a:rPr>
              <a:t> </a:t>
            </a:r>
            <a:r>
              <a:rPr sz="2400" dirty="0">
                <a:latin typeface="Arial"/>
                <a:cs typeface="Arial"/>
              </a:rPr>
              <a:t>columns</a:t>
            </a:r>
            <a:endParaRPr sz="2400">
              <a:latin typeface="Arial"/>
              <a:cs typeface="Arial"/>
            </a:endParaRPr>
          </a:p>
          <a:p>
            <a:pPr marL="355600" marR="5080" indent="-342900">
              <a:lnSpc>
                <a:spcPct val="111900"/>
              </a:lnSpc>
              <a:spcBef>
                <a:spcPts val="1275"/>
              </a:spcBef>
              <a:buClr>
                <a:srgbClr val="5F5F5F"/>
              </a:buClr>
              <a:buSzPct val="75000"/>
              <a:buFont typeface="Wingdings"/>
              <a:buChar char=""/>
              <a:tabLst>
                <a:tab pos="354965" algn="l"/>
                <a:tab pos="355600" algn="l"/>
              </a:tabLst>
            </a:pPr>
            <a:r>
              <a:rPr sz="2400" spc="-5" dirty="0">
                <a:latin typeface="Arial"/>
                <a:cs typeface="Arial"/>
              </a:rPr>
              <a:t>Before Oracle8i SQL required JOIN </a:t>
            </a:r>
            <a:r>
              <a:rPr sz="2400" dirty="0">
                <a:latin typeface="Arial"/>
                <a:cs typeface="Arial"/>
              </a:rPr>
              <a:t>or UNION </a:t>
            </a:r>
            <a:r>
              <a:rPr sz="2400" spc="-5" dirty="0">
                <a:latin typeface="Arial"/>
                <a:cs typeface="Arial"/>
              </a:rPr>
              <a:t>to </a:t>
            </a:r>
            <a:r>
              <a:rPr sz="2400" dirty="0">
                <a:latin typeface="Arial"/>
                <a:cs typeface="Arial"/>
              </a:rPr>
              <a:t>combine  subtotal information and grand totals in a single SQL  query</a:t>
            </a:r>
            <a:endParaRPr sz="2400">
              <a:latin typeface="Arial"/>
              <a:cs typeface="Arial"/>
            </a:endParaRPr>
          </a:p>
          <a:p>
            <a:pPr marL="355600" marR="257810" indent="-342900">
              <a:lnSpc>
                <a:spcPct val="112100"/>
              </a:lnSpc>
              <a:spcBef>
                <a:spcPts val="1275"/>
              </a:spcBef>
              <a:buClr>
                <a:srgbClr val="5F5F5F"/>
              </a:buClr>
              <a:buSzPct val="75000"/>
              <a:buFont typeface="Wingdings"/>
              <a:buChar char=""/>
              <a:tabLst>
                <a:tab pos="354965" algn="l"/>
                <a:tab pos="355600" algn="l"/>
              </a:tabLst>
            </a:pPr>
            <a:r>
              <a:rPr sz="2400" spc="-5" dirty="0">
                <a:latin typeface="Arial"/>
                <a:cs typeface="Arial"/>
              </a:rPr>
              <a:t>ROLLUP </a:t>
            </a:r>
            <a:r>
              <a:rPr sz="2400" dirty="0">
                <a:latin typeface="Arial"/>
                <a:cs typeface="Arial"/>
              </a:rPr>
              <a:t>creates subtotals and grand totals </a:t>
            </a:r>
            <a:r>
              <a:rPr sz="2400" spc="-5" dirty="0">
                <a:latin typeface="Arial"/>
                <a:cs typeface="Arial"/>
              </a:rPr>
              <a:t>in </a:t>
            </a:r>
            <a:r>
              <a:rPr sz="2400" dirty="0">
                <a:latin typeface="Arial"/>
                <a:cs typeface="Arial"/>
              </a:rPr>
              <a:t>the</a:t>
            </a:r>
            <a:r>
              <a:rPr sz="2400" spc="-125" dirty="0">
                <a:latin typeface="Arial"/>
                <a:cs typeface="Arial"/>
              </a:rPr>
              <a:t> </a:t>
            </a:r>
            <a:r>
              <a:rPr sz="2400" dirty="0">
                <a:latin typeface="Arial"/>
                <a:cs typeface="Arial"/>
              </a:rPr>
              <a:t>same  query along with intermediate</a:t>
            </a:r>
            <a:r>
              <a:rPr sz="2400" spc="-45" dirty="0">
                <a:latin typeface="Arial"/>
                <a:cs typeface="Arial"/>
              </a:rPr>
              <a:t> </a:t>
            </a:r>
            <a:r>
              <a:rPr sz="2400" dirty="0">
                <a:latin typeface="Arial"/>
                <a:cs typeface="Arial"/>
              </a:rPr>
              <a:t>subtotals</a:t>
            </a:r>
            <a:endParaRPr sz="2400">
              <a:latin typeface="Arial"/>
              <a:cs typeface="Arial"/>
            </a:endParaRPr>
          </a:p>
          <a:p>
            <a:pPr marL="355600" marR="189865" indent="-342900">
              <a:lnSpc>
                <a:spcPct val="112100"/>
              </a:lnSpc>
              <a:spcBef>
                <a:spcPts val="1270"/>
              </a:spcBef>
              <a:buClr>
                <a:srgbClr val="5F5F5F"/>
              </a:buClr>
              <a:buSzPct val="75000"/>
              <a:buFont typeface="Wingdings"/>
              <a:buChar char=""/>
              <a:tabLst>
                <a:tab pos="354965" algn="l"/>
                <a:tab pos="355600" algn="l"/>
              </a:tabLst>
            </a:pPr>
            <a:r>
              <a:rPr sz="2400" spc="-5" dirty="0">
                <a:latin typeface="Arial"/>
                <a:cs typeface="Arial"/>
              </a:rPr>
              <a:t>CUBE </a:t>
            </a:r>
            <a:r>
              <a:rPr sz="2400" dirty="0">
                <a:latin typeface="Arial"/>
                <a:cs typeface="Arial"/>
              </a:rPr>
              <a:t>adds cross-tabulation </a:t>
            </a:r>
            <a:r>
              <a:rPr sz="2400" spc="-5" dirty="0">
                <a:latin typeface="Arial"/>
                <a:cs typeface="Arial"/>
              </a:rPr>
              <a:t>information </a:t>
            </a:r>
            <a:r>
              <a:rPr sz="2400" dirty="0">
                <a:latin typeface="Arial"/>
                <a:cs typeface="Arial"/>
              </a:rPr>
              <a:t>based upon</a:t>
            </a:r>
            <a:r>
              <a:rPr sz="2400" spc="-114" dirty="0">
                <a:latin typeface="Arial"/>
                <a:cs typeface="Arial"/>
              </a:rPr>
              <a:t> </a:t>
            </a:r>
            <a:r>
              <a:rPr sz="2400" dirty="0">
                <a:latin typeface="Arial"/>
                <a:cs typeface="Arial"/>
              </a:rPr>
              <a:t>the  </a:t>
            </a:r>
            <a:r>
              <a:rPr sz="2400" spc="-5" dirty="0">
                <a:latin typeface="Arial"/>
                <a:cs typeface="Arial"/>
              </a:rPr>
              <a:t>GROUP BY columns</a:t>
            </a:r>
            <a:endParaRPr sz="2400">
              <a:latin typeface="Arial"/>
              <a:cs typeface="Arial"/>
            </a:endParaRPr>
          </a:p>
        </p:txBody>
      </p:sp>
      <p:pic>
        <p:nvPicPr>
          <p:cNvPr id="4" name="Picture 3" descr="Logo&#10;&#10;Description automatically generated">
            <a:extLst>
              <a:ext uri="{FF2B5EF4-FFF2-40B4-BE49-F238E27FC236}">
                <a16:creationId xmlns:a16="http://schemas.microsoft.com/office/drawing/2014/main" id="{4EA8CEDC-15F5-643E-8B3E-CB153A3376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67560EDE-B959-8457-ADBB-3EDA0A94A34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713012" y="228600"/>
            <a:ext cx="6973788" cy="1473689"/>
          </a:xfrm>
        </p:spPr>
        <p:txBody>
          <a:bodyPr/>
          <a:lstStyle/>
          <a:p>
            <a:r>
              <a:rPr lang="en-IN" b="1" i="0" dirty="0" err="1">
                <a:solidFill>
                  <a:srgbClr val="000000"/>
                </a:solidFill>
                <a:effectLst/>
                <a:latin typeface="Arial, Helvetica, sans-serif"/>
              </a:rPr>
              <a:t>Analyzing</a:t>
            </a:r>
            <a:r>
              <a:rPr lang="en-IN" b="1" i="0" dirty="0">
                <a:solidFill>
                  <a:srgbClr val="000000"/>
                </a:solidFill>
                <a:effectLst/>
                <a:latin typeface="Arial, Helvetica, sans-serif"/>
              </a:rPr>
              <a:t> across Multiple Dimensions</a:t>
            </a:r>
            <a:br>
              <a:rPr lang="en-IN" b="1" i="0" dirty="0">
                <a:solidFill>
                  <a:srgbClr val="000000"/>
                </a:solidFill>
                <a:effectLst/>
                <a:latin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D594B078-B6FA-0493-F837-62096C2D3CF2}"/>
              </a:ext>
            </a:extLst>
          </p:cNvPr>
          <p:cNvSpPr txBox="1"/>
          <p:nvPr/>
        </p:nvSpPr>
        <p:spPr>
          <a:xfrm>
            <a:off x="1697102" y="1981200"/>
            <a:ext cx="8285098" cy="4832092"/>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One of the key concepts in decision support systems is "multi-dimensional analysis":</a:t>
            </a:r>
          </a:p>
          <a:p>
            <a:pPr algn="l"/>
            <a:r>
              <a:rPr lang="en-US" sz="1400" dirty="0">
                <a:solidFill>
                  <a:srgbClr val="000000"/>
                </a:solidFill>
                <a:latin typeface="Times New Roman" panose="02020603050405020304" pitchFamily="18" charset="0"/>
              </a:rPr>
              <a:t>      </a:t>
            </a:r>
            <a:r>
              <a:rPr lang="en-US" sz="1400" b="0" i="0" dirty="0">
                <a:solidFill>
                  <a:srgbClr val="000000"/>
                </a:solidFill>
                <a:effectLst/>
                <a:latin typeface="Times New Roman" panose="02020603050405020304" pitchFamily="18" charset="0"/>
              </a:rPr>
              <a:t> examining the enterprise from all necessary combinations of dimensions. </a:t>
            </a:r>
          </a:p>
          <a:p>
            <a:pPr marL="285750" indent="-285750" algn="l">
              <a:buFont typeface="Arial" panose="020B0604020202020204" pitchFamily="34" charset="0"/>
              <a:buChar char="•"/>
            </a:pPr>
            <a:endParaRPr lang="en-US" sz="140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We use the term "dimension" to mean any category used in specifying questions. Among the most commonly specified dimensions are time, geography, product, department, and distribution channel, but the potential dimensions are as endless as the varieties of enterprise activity. </a:t>
            </a:r>
          </a:p>
          <a:p>
            <a:pPr marL="285750" indent="-285750" algn="l">
              <a:buFont typeface="Arial" panose="020B0604020202020204" pitchFamily="34" charset="0"/>
              <a:buChar char="•"/>
            </a:pPr>
            <a:endParaRPr lang="en-US" sz="1400" dirty="0">
              <a:solidFill>
                <a:srgbClr val="000000"/>
              </a:solidFill>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The events or entities associated with a particular set of dimension values are usually referred to as "facts." The facts may be sales in units or local currency, profits, customer counts, production volumes, or anything else worth tracking.</a:t>
            </a:r>
          </a:p>
          <a:p>
            <a:pPr algn="l"/>
            <a:endParaRPr lang="en-US" sz="1400" b="0" i="0" dirty="0">
              <a:solidFill>
                <a:srgbClr val="000000"/>
              </a:solidFill>
              <a:effectLst/>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Here are some examples of multi-dimensional requests:</a:t>
            </a:r>
          </a:p>
          <a:p>
            <a:pPr algn="l"/>
            <a:endParaRPr lang="en-US" sz="1400" b="0" i="0" dirty="0">
              <a:solidFill>
                <a:srgbClr val="000000"/>
              </a:solidFill>
              <a:effectLst/>
              <a:latin typeface="Times New Roman" panose="02020603050405020304" pitchFamily="18" charset="0"/>
            </a:endParaRP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Show total sales across all products at increasing aggregation levels: from state to country to region for 1996 and 1997.</a:t>
            </a: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Create a cross-tabular analysis of our operations showing expenses by territory in South America for 1996 and 1997. Include all possible subtotals.</a:t>
            </a: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List the top 10 sales representatives in Asia according to 1997 sales revenue in for automotive products and rank their commissions.</a:t>
            </a:r>
          </a:p>
          <a:p>
            <a:pPr algn="l">
              <a:buFont typeface="Arial" panose="020B0604020202020204" pitchFamily="34" charset="0"/>
              <a:buChar char="•"/>
            </a:pPr>
            <a:endParaRPr lang="en-US" sz="1400" b="0" i="0" dirty="0">
              <a:solidFill>
                <a:srgbClr val="000000"/>
              </a:solidFill>
              <a:effectLst/>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All the requests above constrain multiple dimensions. Many multi-dimensional questions require aggregated data and comparisons of data sets, often across time, geography or budgets.</a:t>
            </a:r>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340" y="566550"/>
            <a:ext cx="9921240" cy="6755765"/>
            <a:chOff x="84340" y="566550"/>
            <a:chExt cx="9921240" cy="6755765"/>
          </a:xfrm>
        </p:grpSpPr>
        <p:sp>
          <p:nvSpPr>
            <p:cNvPr id="3" name="object 3"/>
            <p:cNvSpPr/>
            <p:nvPr/>
          </p:nvSpPr>
          <p:spPr>
            <a:xfrm>
              <a:off x="1989340" y="3130816"/>
              <a:ext cx="7246620" cy="3810000"/>
            </a:xfrm>
            <a:custGeom>
              <a:avLst/>
              <a:gdLst/>
              <a:ahLst/>
              <a:cxnLst/>
              <a:rect l="l" t="t" r="r" b="b"/>
              <a:pathLst>
                <a:path w="7246620" h="3810000">
                  <a:moveTo>
                    <a:pt x="7246619" y="3810000"/>
                  </a:moveTo>
                  <a:lnTo>
                    <a:pt x="7246619" y="0"/>
                  </a:lnTo>
                  <a:lnTo>
                    <a:pt x="0" y="0"/>
                  </a:lnTo>
                  <a:lnTo>
                    <a:pt x="0" y="3810000"/>
                  </a:lnTo>
                  <a:lnTo>
                    <a:pt x="7246619" y="3810000"/>
                  </a:lnTo>
                  <a:close/>
                </a:path>
              </a:pathLst>
            </a:custGeom>
            <a:solidFill>
              <a:srgbClr val="FFFF99"/>
            </a:solidFill>
          </p:spPr>
          <p:txBody>
            <a:bodyPr wrap="square" lIns="0" tIns="0" rIns="0" bIns="0" rtlCol="0"/>
            <a:lstStyle/>
            <a:p>
              <a:endParaRPr/>
            </a:p>
          </p:txBody>
        </p:sp>
        <p:sp>
          <p:nvSpPr>
            <p:cNvPr id="4" name="object 4"/>
            <p:cNvSpPr/>
            <p:nvPr/>
          </p:nvSpPr>
          <p:spPr>
            <a:xfrm>
              <a:off x="1989340" y="3130816"/>
              <a:ext cx="7246620" cy="3810000"/>
            </a:xfrm>
            <a:custGeom>
              <a:avLst/>
              <a:gdLst/>
              <a:ahLst/>
              <a:cxnLst/>
              <a:rect l="l" t="t" r="r" b="b"/>
              <a:pathLst>
                <a:path w="7246620" h="3810000">
                  <a:moveTo>
                    <a:pt x="0" y="0"/>
                  </a:moveTo>
                  <a:lnTo>
                    <a:pt x="0" y="3810000"/>
                  </a:lnTo>
                  <a:lnTo>
                    <a:pt x="7246619" y="3810000"/>
                  </a:lnTo>
                  <a:lnTo>
                    <a:pt x="7246619" y="0"/>
                  </a:lnTo>
                  <a:lnTo>
                    <a:pt x="0" y="0"/>
                  </a:lnTo>
                  <a:close/>
                </a:path>
              </a:pathLst>
            </a:custGeom>
            <a:ln w="12192">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350512" y="792477"/>
            <a:ext cx="8531860"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GROUP </a:t>
            </a:r>
            <a:r>
              <a:rPr sz="3600" b="1" spc="-5" dirty="0">
                <a:latin typeface="Arial"/>
                <a:cs typeface="Arial"/>
              </a:rPr>
              <a:t>BY (without CUBE </a:t>
            </a:r>
            <a:r>
              <a:rPr sz="3600" b="1" dirty="0">
                <a:latin typeface="Arial"/>
                <a:cs typeface="Arial"/>
              </a:rPr>
              <a:t>or</a:t>
            </a:r>
            <a:r>
              <a:rPr sz="3600" b="1" spc="-95" dirty="0">
                <a:latin typeface="Arial"/>
                <a:cs typeface="Arial"/>
              </a:rPr>
              <a:t> </a:t>
            </a:r>
            <a:r>
              <a:rPr sz="3600" b="1" spc="-5" dirty="0">
                <a:latin typeface="Arial"/>
                <a:cs typeface="Arial"/>
              </a:rPr>
              <a:t>ROLLUP)</a:t>
            </a:r>
            <a:endParaRPr sz="3600">
              <a:latin typeface="Arial"/>
              <a:cs typeface="Arial"/>
            </a:endParaRPr>
          </a:p>
        </p:txBody>
      </p:sp>
      <p:sp>
        <p:nvSpPr>
          <p:cNvPr id="6" name="object 6"/>
          <p:cNvSpPr txBox="1"/>
          <p:nvPr/>
        </p:nvSpPr>
        <p:spPr>
          <a:xfrm>
            <a:off x="1763280" y="2000119"/>
            <a:ext cx="8044180" cy="1116965"/>
          </a:xfrm>
          <a:prstGeom prst="rect">
            <a:avLst/>
          </a:prstGeom>
        </p:spPr>
        <p:txBody>
          <a:bodyPr vert="horz" wrap="square" lIns="0" tIns="12065" rIns="0" bIns="0" rtlCol="0">
            <a:spAutoFit/>
          </a:bodyPr>
          <a:lstStyle/>
          <a:p>
            <a:pPr marL="355600" marR="5080" indent="-342900">
              <a:lnSpc>
                <a:spcPct val="111900"/>
              </a:lnSpc>
              <a:spcBef>
                <a:spcPts val="95"/>
              </a:spcBef>
              <a:buClr>
                <a:srgbClr val="5F5F5F"/>
              </a:buClr>
              <a:buSzPct val="75000"/>
              <a:buFont typeface="Wingdings"/>
              <a:buChar char=""/>
              <a:tabLst>
                <a:tab pos="355600" algn="l"/>
              </a:tabLst>
            </a:pPr>
            <a:r>
              <a:rPr sz="3200" spc="-5" dirty="0">
                <a:latin typeface="Arial"/>
                <a:cs typeface="Arial"/>
              </a:rPr>
              <a:t>Normally GROUP </a:t>
            </a:r>
            <a:r>
              <a:rPr sz="3200" dirty="0">
                <a:latin typeface="Arial"/>
                <a:cs typeface="Arial"/>
              </a:rPr>
              <a:t>BY </a:t>
            </a:r>
            <a:r>
              <a:rPr sz="3200" spc="-5" dirty="0">
                <a:latin typeface="Arial"/>
                <a:cs typeface="Arial"/>
              </a:rPr>
              <a:t>sorts on GROUP BY  columns, then calculates</a:t>
            </a:r>
            <a:r>
              <a:rPr sz="3200" spc="-20" dirty="0">
                <a:latin typeface="Arial"/>
                <a:cs typeface="Arial"/>
              </a:rPr>
              <a:t> </a:t>
            </a:r>
            <a:r>
              <a:rPr sz="3200" spc="-5" dirty="0">
                <a:latin typeface="Arial"/>
                <a:cs typeface="Arial"/>
              </a:rPr>
              <a:t>aggregates</a:t>
            </a:r>
            <a:endParaRPr sz="3200">
              <a:latin typeface="Arial"/>
              <a:cs typeface="Arial"/>
            </a:endParaRPr>
          </a:p>
        </p:txBody>
      </p:sp>
      <p:sp>
        <p:nvSpPr>
          <p:cNvPr id="7" name="object 7"/>
          <p:cNvSpPr txBox="1"/>
          <p:nvPr/>
        </p:nvSpPr>
        <p:spPr>
          <a:xfrm>
            <a:off x="2233180" y="3206508"/>
            <a:ext cx="3558540" cy="269240"/>
          </a:xfrm>
          <a:prstGeom prst="rect">
            <a:avLst/>
          </a:prstGeom>
        </p:spPr>
        <p:txBody>
          <a:bodyPr vert="horz" wrap="square" lIns="0" tIns="12065" rIns="0" bIns="0" rtlCol="0">
            <a:spAutoFit/>
          </a:bodyPr>
          <a:lstStyle/>
          <a:p>
            <a:pPr>
              <a:lnSpc>
                <a:spcPct val="100000"/>
              </a:lnSpc>
              <a:spcBef>
                <a:spcPts val="95"/>
              </a:spcBef>
            </a:pPr>
            <a:r>
              <a:rPr sz="1600" dirty="0">
                <a:latin typeface="Courier New"/>
                <a:cs typeface="Courier New"/>
              </a:rPr>
              <a:t>SQL&gt; </a:t>
            </a:r>
            <a:r>
              <a:rPr sz="1600" spc="-5" dirty="0">
                <a:latin typeface="Courier New"/>
                <a:cs typeface="Courier New"/>
              </a:rPr>
              <a:t>select deptno</a:t>
            </a:r>
            <a:r>
              <a:rPr sz="1600" spc="10" dirty="0">
                <a:latin typeface="Courier New"/>
                <a:cs typeface="Courier New"/>
              </a:rPr>
              <a:t> </a:t>
            </a:r>
            <a:r>
              <a:rPr sz="1600" spc="-5" dirty="0">
                <a:latin typeface="Courier New"/>
                <a:cs typeface="Courier New"/>
              </a:rPr>
              <a:t>Department</a:t>
            </a:r>
            <a:endParaRPr sz="1600">
              <a:latin typeface="Courier New"/>
              <a:cs typeface="Courier New"/>
            </a:endParaRPr>
          </a:p>
        </p:txBody>
      </p:sp>
      <p:sp>
        <p:nvSpPr>
          <p:cNvPr id="8" name="object 8"/>
          <p:cNvSpPr txBox="1"/>
          <p:nvPr/>
        </p:nvSpPr>
        <p:spPr>
          <a:xfrm>
            <a:off x="4158024" y="3401579"/>
            <a:ext cx="2701925" cy="464184"/>
          </a:xfrm>
          <a:prstGeom prst="rect">
            <a:avLst/>
          </a:prstGeom>
        </p:spPr>
        <p:txBody>
          <a:bodyPr vert="horz" wrap="square" lIns="0" tIns="12065" rIns="0" bIns="0" rtlCol="0">
            <a:spAutoFit/>
          </a:bodyPr>
          <a:lstStyle/>
          <a:p>
            <a:pPr>
              <a:lnSpc>
                <a:spcPts val="1730"/>
              </a:lnSpc>
              <a:spcBef>
                <a:spcPts val="95"/>
              </a:spcBef>
            </a:pPr>
            <a:r>
              <a:rPr sz="1600" dirty="0">
                <a:latin typeface="Courier New"/>
                <a:cs typeface="Courier New"/>
              </a:rPr>
              <a:t>,job</a:t>
            </a:r>
            <a:endParaRPr sz="1600">
              <a:latin typeface="Courier New"/>
              <a:cs typeface="Courier New"/>
            </a:endParaRPr>
          </a:p>
          <a:p>
            <a:pPr>
              <a:lnSpc>
                <a:spcPts val="1730"/>
              </a:lnSpc>
              <a:tabLst>
                <a:tab pos="1343660" algn="l"/>
              </a:tabLst>
            </a:pPr>
            <a:r>
              <a:rPr sz="1600" spc="-5" dirty="0">
                <a:latin typeface="Courier New"/>
                <a:cs typeface="Courier New"/>
              </a:rPr>
              <a:t>,sum(sal)	"Total</a:t>
            </a:r>
            <a:r>
              <a:rPr sz="1600" spc="-50" dirty="0">
                <a:latin typeface="Courier New"/>
                <a:cs typeface="Courier New"/>
              </a:rPr>
              <a:t> </a:t>
            </a:r>
            <a:r>
              <a:rPr sz="1600" spc="-5" dirty="0">
                <a:latin typeface="Courier New"/>
                <a:cs typeface="Courier New"/>
              </a:rPr>
              <a:t>SAL"</a:t>
            </a:r>
            <a:endParaRPr sz="1600">
              <a:latin typeface="Courier New"/>
              <a:cs typeface="Courier New"/>
            </a:endParaRPr>
          </a:p>
        </p:txBody>
      </p:sp>
      <p:sp>
        <p:nvSpPr>
          <p:cNvPr id="9" name="object 9"/>
          <p:cNvSpPr txBox="1"/>
          <p:nvPr/>
        </p:nvSpPr>
        <p:spPr>
          <a:xfrm>
            <a:off x="3914185" y="3791721"/>
            <a:ext cx="989965" cy="269240"/>
          </a:xfrm>
          <a:prstGeom prst="rect">
            <a:avLst/>
          </a:prstGeom>
        </p:spPr>
        <p:txBody>
          <a:bodyPr vert="horz" wrap="square" lIns="0" tIns="12065" rIns="0" bIns="0" rtlCol="0">
            <a:spAutoFit/>
          </a:bodyPr>
          <a:lstStyle/>
          <a:p>
            <a:pPr>
              <a:lnSpc>
                <a:spcPct val="100000"/>
              </a:lnSpc>
              <a:spcBef>
                <a:spcPts val="95"/>
              </a:spcBef>
            </a:pPr>
            <a:r>
              <a:rPr sz="1600" spc="-5" dirty="0">
                <a:latin typeface="Courier New"/>
                <a:cs typeface="Courier New"/>
              </a:rPr>
              <a:t>from</a:t>
            </a:r>
            <a:r>
              <a:rPr sz="1600" spc="-65" dirty="0">
                <a:latin typeface="Courier New"/>
                <a:cs typeface="Courier New"/>
              </a:rPr>
              <a:t> </a:t>
            </a:r>
            <a:r>
              <a:rPr sz="1600" spc="-5" dirty="0">
                <a:latin typeface="Courier New"/>
                <a:cs typeface="Courier New"/>
              </a:rPr>
              <a:t>emp</a:t>
            </a:r>
            <a:endParaRPr sz="1600">
              <a:latin typeface="Courier New"/>
              <a:cs typeface="Courier New"/>
            </a:endParaRPr>
          </a:p>
        </p:txBody>
      </p:sp>
      <p:sp>
        <p:nvSpPr>
          <p:cNvPr id="10" name="object 10"/>
          <p:cNvSpPr txBox="1"/>
          <p:nvPr/>
        </p:nvSpPr>
        <p:spPr>
          <a:xfrm>
            <a:off x="3914185" y="3986791"/>
            <a:ext cx="2334260" cy="269240"/>
          </a:xfrm>
          <a:prstGeom prst="rect">
            <a:avLst/>
          </a:prstGeom>
        </p:spPr>
        <p:txBody>
          <a:bodyPr vert="horz" wrap="square" lIns="0" tIns="12065" rIns="0" bIns="0" rtlCol="0">
            <a:spAutoFit/>
          </a:bodyPr>
          <a:lstStyle/>
          <a:p>
            <a:pPr>
              <a:lnSpc>
                <a:spcPct val="100000"/>
              </a:lnSpc>
              <a:spcBef>
                <a:spcPts val="95"/>
              </a:spcBef>
            </a:pPr>
            <a:r>
              <a:rPr sz="1600" spc="-5" dirty="0">
                <a:latin typeface="Courier New"/>
                <a:cs typeface="Courier New"/>
              </a:rPr>
              <a:t>group by</a:t>
            </a:r>
            <a:r>
              <a:rPr sz="1600" spc="-20" dirty="0">
                <a:latin typeface="Courier New"/>
                <a:cs typeface="Courier New"/>
              </a:rPr>
              <a:t> </a:t>
            </a:r>
            <a:r>
              <a:rPr sz="1600" spc="-5" dirty="0">
                <a:latin typeface="Courier New"/>
                <a:cs typeface="Courier New"/>
              </a:rPr>
              <a:t>deptno,job</a:t>
            </a:r>
            <a:endParaRPr sz="1600">
              <a:latin typeface="Courier New"/>
              <a:cs typeface="Courier New"/>
            </a:endParaRPr>
          </a:p>
        </p:txBody>
      </p:sp>
      <p:sp>
        <p:nvSpPr>
          <p:cNvPr id="11" name="object 11"/>
          <p:cNvSpPr txBox="1"/>
          <p:nvPr/>
        </p:nvSpPr>
        <p:spPr>
          <a:xfrm>
            <a:off x="2935751" y="3401579"/>
            <a:ext cx="501650" cy="1049020"/>
          </a:xfrm>
          <a:prstGeom prst="rect">
            <a:avLst/>
          </a:prstGeom>
        </p:spPr>
        <p:txBody>
          <a:bodyPr vert="horz" wrap="square" lIns="0" tIns="12065" rIns="0" bIns="0" rtlCol="0">
            <a:spAutoFit/>
          </a:bodyPr>
          <a:lstStyle/>
          <a:p>
            <a:pPr>
              <a:lnSpc>
                <a:spcPts val="1730"/>
              </a:lnSpc>
              <a:spcBef>
                <a:spcPts val="95"/>
              </a:spcBef>
            </a:pPr>
            <a:r>
              <a:rPr sz="1600" spc="-5" dirty="0">
                <a:latin typeface="Courier New"/>
                <a:cs typeface="Courier New"/>
              </a:rPr>
              <a:t>2</a:t>
            </a:r>
            <a:endParaRPr sz="1600">
              <a:latin typeface="Courier New"/>
              <a:cs typeface="Courier New"/>
            </a:endParaRPr>
          </a:p>
          <a:p>
            <a:pPr>
              <a:lnSpc>
                <a:spcPts val="1535"/>
              </a:lnSpc>
            </a:pPr>
            <a:r>
              <a:rPr sz="1600" spc="-5" dirty="0">
                <a:latin typeface="Courier New"/>
                <a:cs typeface="Courier New"/>
              </a:rPr>
              <a:t>3</a:t>
            </a:r>
            <a:endParaRPr sz="1600">
              <a:latin typeface="Courier New"/>
              <a:cs typeface="Courier New"/>
            </a:endParaRPr>
          </a:p>
          <a:p>
            <a:pPr>
              <a:lnSpc>
                <a:spcPts val="1535"/>
              </a:lnSpc>
            </a:pPr>
            <a:r>
              <a:rPr sz="1600" spc="-5" dirty="0">
                <a:latin typeface="Courier New"/>
                <a:cs typeface="Courier New"/>
              </a:rPr>
              <a:t>4</a:t>
            </a:r>
            <a:endParaRPr sz="1600">
              <a:latin typeface="Courier New"/>
              <a:cs typeface="Courier New"/>
            </a:endParaRPr>
          </a:p>
          <a:p>
            <a:pPr>
              <a:lnSpc>
                <a:spcPts val="1535"/>
              </a:lnSpc>
            </a:pPr>
            <a:r>
              <a:rPr sz="1600" spc="-5" dirty="0">
                <a:latin typeface="Courier New"/>
                <a:cs typeface="Courier New"/>
              </a:rPr>
              <a:t>5</a:t>
            </a:r>
            <a:endParaRPr sz="1600">
              <a:latin typeface="Courier New"/>
              <a:cs typeface="Courier New"/>
            </a:endParaRPr>
          </a:p>
          <a:p>
            <a:pPr>
              <a:lnSpc>
                <a:spcPts val="1730"/>
              </a:lnSpc>
              <a:tabLst>
                <a:tab pos="367030" algn="l"/>
              </a:tabLst>
            </a:pPr>
            <a:r>
              <a:rPr sz="1600" spc="-5" dirty="0">
                <a:latin typeface="Courier New"/>
                <a:cs typeface="Courier New"/>
              </a:rPr>
              <a:t>6	/</a:t>
            </a:r>
            <a:endParaRPr sz="1600">
              <a:latin typeface="Courier New"/>
              <a:cs typeface="Courier New"/>
            </a:endParaRPr>
          </a:p>
        </p:txBody>
      </p:sp>
      <p:grpSp>
        <p:nvGrpSpPr>
          <p:cNvPr id="12" name="object 12"/>
          <p:cNvGrpSpPr/>
          <p:nvPr/>
        </p:nvGrpSpPr>
        <p:grpSpPr>
          <a:xfrm>
            <a:off x="2691913" y="4920747"/>
            <a:ext cx="3543935" cy="12065"/>
            <a:chOff x="2691913" y="4920747"/>
            <a:chExt cx="3543935" cy="12065"/>
          </a:xfrm>
        </p:grpSpPr>
        <p:sp>
          <p:nvSpPr>
            <p:cNvPr id="13" name="object 13"/>
            <p:cNvSpPr/>
            <p:nvPr/>
          </p:nvSpPr>
          <p:spPr>
            <a:xfrm>
              <a:off x="2691913" y="492672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4" name="object 14"/>
            <p:cNvSpPr/>
            <p:nvPr/>
          </p:nvSpPr>
          <p:spPr>
            <a:xfrm>
              <a:off x="3303128" y="492672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5" name="object 15"/>
            <p:cNvSpPr/>
            <p:nvPr/>
          </p:nvSpPr>
          <p:spPr>
            <a:xfrm>
              <a:off x="4036263" y="4926726"/>
              <a:ext cx="488315" cy="0"/>
            </a:xfrm>
            <a:custGeom>
              <a:avLst/>
              <a:gdLst/>
              <a:ahLst/>
              <a:cxnLst/>
              <a:rect l="l" t="t" r="r" b="b"/>
              <a:pathLst>
                <a:path w="488314">
                  <a:moveTo>
                    <a:pt x="0" y="0"/>
                  </a:moveTo>
                  <a:lnTo>
                    <a:pt x="487756" y="0"/>
                  </a:lnTo>
                </a:path>
              </a:pathLst>
            </a:custGeom>
            <a:ln w="11958">
              <a:solidFill>
                <a:srgbClr val="000000"/>
              </a:solidFill>
              <a:prstDash val="dash"/>
            </a:ln>
          </p:spPr>
          <p:txBody>
            <a:bodyPr wrap="square" lIns="0" tIns="0" rIns="0" bIns="0" rtlCol="0"/>
            <a:lstStyle/>
            <a:p>
              <a:endParaRPr/>
            </a:p>
          </p:txBody>
        </p:sp>
        <p:sp>
          <p:nvSpPr>
            <p:cNvPr id="16" name="object 16"/>
            <p:cNvSpPr/>
            <p:nvPr/>
          </p:nvSpPr>
          <p:spPr>
            <a:xfrm>
              <a:off x="4525539" y="492672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7" name="object 17"/>
            <p:cNvSpPr/>
            <p:nvPr/>
          </p:nvSpPr>
          <p:spPr>
            <a:xfrm>
              <a:off x="5258674" y="4926726"/>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8" name="object 18"/>
            <p:cNvSpPr/>
            <p:nvPr/>
          </p:nvSpPr>
          <p:spPr>
            <a:xfrm>
              <a:off x="5626011" y="492672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grpSp>
      <p:sp>
        <p:nvSpPr>
          <p:cNvPr id="19" name="object 19"/>
          <p:cNvSpPr txBox="1"/>
          <p:nvPr/>
        </p:nvSpPr>
        <p:spPr>
          <a:xfrm>
            <a:off x="2691913" y="4573524"/>
            <a:ext cx="3679825" cy="2221230"/>
          </a:xfrm>
          <a:prstGeom prst="rect">
            <a:avLst/>
          </a:prstGeom>
        </p:spPr>
        <p:txBody>
          <a:bodyPr vert="horz" wrap="square" lIns="0" tIns="12065" rIns="0" bIns="0" rtlCol="0">
            <a:spAutoFit/>
          </a:bodyPr>
          <a:lstStyle/>
          <a:p>
            <a:pPr>
              <a:lnSpc>
                <a:spcPts val="1730"/>
              </a:lnSpc>
              <a:spcBef>
                <a:spcPts val="95"/>
              </a:spcBef>
              <a:tabLst>
                <a:tab pos="2566035" algn="l"/>
              </a:tabLst>
            </a:pPr>
            <a:r>
              <a:rPr sz="1600" spc="-5" dirty="0">
                <a:latin typeface="Courier New"/>
                <a:cs typeface="Courier New"/>
              </a:rPr>
              <a:t>DEPARTMENT</a:t>
            </a:r>
            <a:r>
              <a:rPr sz="1600" spc="30" dirty="0">
                <a:latin typeface="Courier New"/>
                <a:cs typeface="Courier New"/>
              </a:rPr>
              <a:t> </a:t>
            </a:r>
            <a:r>
              <a:rPr sz="1600" spc="-5" dirty="0">
                <a:latin typeface="Courier New"/>
                <a:cs typeface="Courier New"/>
              </a:rPr>
              <a:t>JOB	Total</a:t>
            </a:r>
            <a:r>
              <a:rPr sz="1600" spc="-75" dirty="0">
                <a:latin typeface="Courier New"/>
                <a:cs typeface="Courier New"/>
              </a:rPr>
              <a:t> </a:t>
            </a:r>
            <a:r>
              <a:rPr sz="1600" dirty="0">
                <a:latin typeface="Courier New"/>
                <a:cs typeface="Courier New"/>
              </a:rPr>
              <a:t>SAL</a:t>
            </a:r>
            <a:endParaRPr sz="1600">
              <a:latin typeface="Courier New"/>
              <a:cs typeface="Courier New"/>
            </a:endParaRPr>
          </a:p>
          <a:p>
            <a:pPr marR="5080" algn="r">
              <a:lnSpc>
                <a:spcPts val="1535"/>
              </a:lnSpc>
              <a:tabLst>
                <a:tab pos="977900" algn="l"/>
              </a:tabLst>
            </a:pPr>
            <a:r>
              <a:rPr sz="1600" spc="-5" dirty="0">
                <a:latin typeface="Courier New"/>
                <a:cs typeface="Courier New"/>
              </a:rPr>
              <a:t> 	-</a:t>
            </a:r>
            <a:endParaRPr sz="1600">
              <a:latin typeface="Courier New"/>
              <a:cs typeface="Courier New"/>
            </a:endParaRPr>
          </a:p>
          <a:p>
            <a:pPr marL="976630">
              <a:lnSpc>
                <a:spcPts val="1535"/>
              </a:lnSpc>
              <a:tabLst>
                <a:tab pos="3177540" algn="l"/>
              </a:tabLst>
            </a:pPr>
            <a:r>
              <a:rPr sz="1600" spc="-5" dirty="0">
                <a:latin typeface="Courier New"/>
                <a:cs typeface="Courier New"/>
              </a:rPr>
              <a:t>10</a:t>
            </a:r>
            <a:r>
              <a:rPr sz="1600" spc="10" dirty="0">
                <a:latin typeface="Courier New"/>
                <a:cs typeface="Courier New"/>
              </a:rPr>
              <a:t> </a:t>
            </a:r>
            <a:r>
              <a:rPr sz="1600" spc="-5" dirty="0">
                <a:latin typeface="Courier New"/>
                <a:cs typeface="Courier New"/>
              </a:rPr>
              <a:t>CLE</a:t>
            </a:r>
            <a:r>
              <a:rPr sz="1600" spc="5" dirty="0">
                <a:latin typeface="Courier New"/>
                <a:cs typeface="Courier New"/>
              </a:rPr>
              <a:t>R</a:t>
            </a:r>
            <a:r>
              <a:rPr sz="1600" spc="-5" dirty="0">
                <a:latin typeface="Courier New"/>
                <a:cs typeface="Courier New"/>
              </a:rPr>
              <a:t>K</a:t>
            </a:r>
            <a:r>
              <a:rPr sz="1600" dirty="0">
                <a:latin typeface="Courier New"/>
                <a:cs typeface="Courier New"/>
              </a:rPr>
              <a:t>	</a:t>
            </a:r>
            <a:r>
              <a:rPr sz="1600" spc="-5" dirty="0">
                <a:latin typeface="Courier New"/>
                <a:cs typeface="Courier New"/>
              </a:rPr>
              <a:t>13</a:t>
            </a:r>
            <a:r>
              <a:rPr sz="1600" spc="5" dirty="0">
                <a:latin typeface="Courier New"/>
                <a:cs typeface="Courier New"/>
              </a:rPr>
              <a:t>0</a:t>
            </a:r>
            <a:r>
              <a:rPr sz="1600" spc="-5" dirty="0">
                <a:latin typeface="Courier New"/>
                <a:cs typeface="Courier New"/>
              </a:rPr>
              <a:t>0</a:t>
            </a:r>
            <a:endParaRPr sz="1600">
              <a:latin typeface="Courier New"/>
              <a:cs typeface="Courier New"/>
            </a:endParaRPr>
          </a:p>
          <a:p>
            <a:pPr marL="976630">
              <a:lnSpc>
                <a:spcPts val="1535"/>
              </a:lnSpc>
              <a:tabLst>
                <a:tab pos="3177540" algn="l"/>
              </a:tabLst>
            </a:pPr>
            <a:r>
              <a:rPr sz="1600" spc="-5" dirty="0">
                <a:latin typeface="Courier New"/>
                <a:cs typeface="Courier New"/>
              </a:rPr>
              <a:t>10</a:t>
            </a:r>
            <a:r>
              <a:rPr sz="1600" spc="10" dirty="0">
                <a:latin typeface="Courier New"/>
                <a:cs typeface="Courier New"/>
              </a:rPr>
              <a:t> </a:t>
            </a:r>
            <a:r>
              <a:rPr sz="1600" spc="-5" dirty="0">
                <a:latin typeface="Courier New"/>
                <a:cs typeface="Courier New"/>
              </a:rPr>
              <a:t>MAN</a:t>
            </a:r>
            <a:r>
              <a:rPr sz="1600" spc="5" dirty="0">
                <a:latin typeface="Courier New"/>
                <a:cs typeface="Courier New"/>
              </a:rPr>
              <a:t>A</a:t>
            </a:r>
            <a:r>
              <a:rPr sz="1600" spc="-5" dirty="0">
                <a:latin typeface="Courier New"/>
                <a:cs typeface="Courier New"/>
              </a:rPr>
              <a:t>GER</a:t>
            </a:r>
            <a:r>
              <a:rPr sz="1600" dirty="0">
                <a:latin typeface="Courier New"/>
                <a:cs typeface="Courier New"/>
              </a:rPr>
              <a:t>	</a:t>
            </a:r>
            <a:r>
              <a:rPr sz="1600" spc="-5" dirty="0">
                <a:latin typeface="Courier New"/>
                <a:cs typeface="Courier New"/>
              </a:rPr>
              <a:t>24</a:t>
            </a:r>
            <a:r>
              <a:rPr sz="1600" spc="5" dirty="0">
                <a:latin typeface="Courier New"/>
                <a:cs typeface="Courier New"/>
              </a:rPr>
              <a:t>5</a:t>
            </a:r>
            <a:r>
              <a:rPr sz="1600" spc="-5" dirty="0">
                <a:latin typeface="Courier New"/>
                <a:cs typeface="Courier New"/>
              </a:rPr>
              <a:t>0</a:t>
            </a:r>
            <a:endParaRPr sz="1600">
              <a:latin typeface="Courier New"/>
              <a:cs typeface="Courier New"/>
            </a:endParaRPr>
          </a:p>
          <a:p>
            <a:pPr marL="976630">
              <a:lnSpc>
                <a:spcPts val="1535"/>
              </a:lnSpc>
              <a:tabLst>
                <a:tab pos="3177540" algn="l"/>
              </a:tabLst>
            </a:pPr>
            <a:r>
              <a:rPr sz="1600" spc="-5" dirty="0">
                <a:latin typeface="Courier New"/>
                <a:cs typeface="Courier New"/>
              </a:rPr>
              <a:t>10</a:t>
            </a:r>
            <a:r>
              <a:rPr sz="1600" spc="10" dirty="0">
                <a:latin typeface="Courier New"/>
                <a:cs typeface="Courier New"/>
              </a:rPr>
              <a:t> </a:t>
            </a:r>
            <a:r>
              <a:rPr sz="1600" spc="-5" dirty="0">
                <a:latin typeface="Courier New"/>
                <a:cs typeface="Courier New"/>
              </a:rPr>
              <a:t>PRE</a:t>
            </a:r>
            <a:r>
              <a:rPr sz="1600" spc="5" dirty="0">
                <a:latin typeface="Courier New"/>
                <a:cs typeface="Courier New"/>
              </a:rPr>
              <a:t>S</a:t>
            </a:r>
            <a:r>
              <a:rPr sz="1600" spc="-5" dirty="0">
                <a:latin typeface="Courier New"/>
                <a:cs typeface="Courier New"/>
              </a:rPr>
              <a:t>IDENT</a:t>
            </a:r>
            <a:r>
              <a:rPr sz="1600" dirty="0">
                <a:latin typeface="Courier New"/>
                <a:cs typeface="Courier New"/>
              </a:rPr>
              <a:t>	</a:t>
            </a:r>
            <a:r>
              <a:rPr sz="1600" spc="-5" dirty="0">
                <a:latin typeface="Courier New"/>
                <a:cs typeface="Courier New"/>
              </a:rPr>
              <a:t>50</a:t>
            </a:r>
            <a:r>
              <a:rPr sz="1600" spc="5" dirty="0">
                <a:latin typeface="Courier New"/>
                <a:cs typeface="Courier New"/>
              </a:rPr>
              <a:t>0</a:t>
            </a:r>
            <a:r>
              <a:rPr sz="1600" spc="-5" dirty="0">
                <a:latin typeface="Courier New"/>
                <a:cs typeface="Courier New"/>
              </a:rPr>
              <a:t>0</a:t>
            </a:r>
            <a:endParaRPr sz="1600">
              <a:latin typeface="Courier New"/>
              <a:cs typeface="Courier New"/>
            </a:endParaRPr>
          </a:p>
          <a:p>
            <a:pPr marL="976630">
              <a:lnSpc>
                <a:spcPts val="1535"/>
              </a:lnSpc>
              <a:tabLst>
                <a:tab pos="3177540" algn="l"/>
              </a:tabLst>
            </a:pPr>
            <a:r>
              <a:rPr sz="1600" spc="-5" dirty="0">
                <a:latin typeface="Courier New"/>
                <a:cs typeface="Courier New"/>
              </a:rPr>
              <a:t>20</a:t>
            </a:r>
            <a:r>
              <a:rPr sz="1600" spc="10" dirty="0">
                <a:latin typeface="Courier New"/>
                <a:cs typeface="Courier New"/>
              </a:rPr>
              <a:t> </a:t>
            </a:r>
            <a:r>
              <a:rPr sz="1600" spc="-5" dirty="0">
                <a:latin typeface="Courier New"/>
                <a:cs typeface="Courier New"/>
              </a:rPr>
              <a:t>ANA</a:t>
            </a:r>
            <a:r>
              <a:rPr sz="1600" spc="5" dirty="0">
                <a:latin typeface="Courier New"/>
                <a:cs typeface="Courier New"/>
              </a:rPr>
              <a:t>L</a:t>
            </a:r>
            <a:r>
              <a:rPr sz="1600" spc="-5" dirty="0">
                <a:latin typeface="Courier New"/>
                <a:cs typeface="Courier New"/>
              </a:rPr>
              <a:t>YST</a:t>
            </a:r>
            <a:r>
              <a:rPr sz="1600" dirty="0">
                <a:latin typeface="Courier New"/>
                <a:cs typeface="Courier New"/>
              </a:rPr>
              <a:t>	</a:t>
            </a:r>
            <a:r>
              <a:rPr sz="1600" spc="-5" dirty="0">
                <a:latin typeface="Courier New"/>
                <a:cs typeface="Courier New"/>
              </a:rPr>
              <a:t>60</a:t>
            </a:r>
            <a:r>
              <a:rPr sz="1600" spc="5" dirty="0">
                <a:latin typeface="Courier New"/>
                <a:cs typeface="Courier New"/>
              </a:rPr>
              <a:t>0</a:t>
            </a:r>
            <a:r>
              <a:rPr sz="1600" spc="-5" dirty="0">
                <a:latin typeface="Courier New"/>
                <a:cs typeface="Courier New"/>
              </a:rPr>
              <a:t>0</a:t>
            </a:r>
            <a:endParaRPr sz="1600">
              <a:latin typeface="Courier New"/>
              <a:cs typeface="Courier New"/>
            </a:endParaRPr>
          </a:p>
          <a:p>
            <a:pPr marL="976630">
              <a:lnSpc>
                <a:spcPts val="1535"/>
              </a:lnSpc>
              <a:tabLst>
                <a:tab pos="3177540" algn="l"/>
              </a:tabLst>
            </a:pPr>
            <a:r>
              <a:rPr sz="1600" spc="-5" dirty="0">
                <a:latin typeface="Courier New"/>
                <a:cs typeface="Courier New"/>
              </a:rPr>
              <a:t>20</a:t>
            </a:r>
            <a:r>
              <a:rPr sz="1600" spc="10" dirty="0">
                <a:latin typeface="Courier New"/>
                <a:cs typeface="Courier New"/>
              </a:rPr>
              <a:t> </a:t>
            </a:r>
            <a:r>
              <a:rPr sz="1600" spc="-5" dirty="0">
                <a:latin typeface="Courier New"/>
                <a:cs typeface="Courier New"/>
              </a:rPr>
              <a:t>CLE</a:t>
            </a:r>
            <a:r>
              <a:rPr sz="1600" spc="5" dirty="0">
                <a:latin typeface="Courier New"/>
                <a:cs typeface="Courier New"/>
              </a:rPr>
              <a:t>R</a:t>
            </a:r>
            <a:r>
              <a:rPr sz="1600" spc="-5" dirty="0">
                <a:latin typeface="Courier New"/>
                <a:cs typeface="Courier New"/>
              </a:rPr>
              <a:t>K</a:t>
            </a:r>
            <a:r>
              <a:rPr sz="1600" dirty="0">
                <a:latin typeface="Courier New"/>
                <a:cs typeface="Courier New"/>
              </a:rPr>
              <a:t>	</a:t>
            </a:r>
            <a:r>
              <a:rPr sz="1600" spc="-5" dirty="0">
                <a:latin typeface="Courier New"/>
                <a:cs typeface="Courier New"/>
              </a:rPr>
              <a:t>19</a:t>
            </a:r>
            <a:r>
              <a:rPr sz="1600" spc="5" dirty="0">
                <a:latin typeface="Courier New"/>
                <a:cs typeface="Courier New"/>
              </a:rPr>
              <a:t>0</a:t>
            </a:r>
            <a:r>
              <a:rPr sz="1600" spc="-5" dirty="0">
                <a:latin typeface="Courier New"/>
                <a:cs typeface="Courier New"/>
              </a:rPr>
              <a:t>0</a:t>
            </a:r>
            <a:endParaRPr sz="1600">
              <a:latin typeface="Courier New"/>
              <a:cs typeface="Courier New"/>
            </a:endParaRPr>
          </a:p>
          <a:p>
            <a:pPr marL="976630">
              <a:lnSpc>
                <a:spcPts val="1540"/>
              </a:lnSpc>
              <a:tabLst>
                <a:tab pos="3177540" algn="l"/>
              </a:tabLst>
            </a:pPr>
            <a:r>
              <a:rPr sz="1600" spc="-5" dirty="0">
                <a:latin typeface="Courier New"/>
                <a:cs typeface="Courier New"/>
              </a:rPr>
              <a:t>20</a:t>
            </a:r>
            <a:r>
              <a:rPr sz="1600" spc="10" dirty="0">
                <a:latin typeface="Courier New"/>
                <a:cs typeface="Courier New"/>
              </a:rPr>
              <a:t> </a:t>
            </a:r>
            <a:r>
              <a:rPr sz="1600" spc="-5" dirty="0">
                <a:latin typeface="Courier New"/>
                <a:cs typeface="Courier New"/>
              </a:rPr>
              <a:t>MAN</a:t>
            </a:r>
            <a:r>
              <a:rPr sz="1600" spc="5" dirty="0">
                <a:latin typeface="Courier New"/>
                <a:cs typeface="Courier New"/>
              </a:rPr>
              <a:t>A</a:t>
            </a:r>
            <a:r>
              <a:rPr sz="1600" spc="-5" dirty="0">
                <a:latin typeface="Courier New"/>
                <a:cs typeface="Courier New"/>
              </a:rPr>
              <a:t>GER</a:t>
            </a:r>
            <a:r>
              <a:rPr sz="1600" dirty="0">
                <a:latin typeface="Courier New"/>
                <a:cs typeface="Courier New"/>
              </a:rPr>
              <a:t>	</a:t>
            </a:r>
            <a:r>
              <a:rPr sz="1600" spc="-5" dirty="0">
                <a:latin typeface="Courier New"/>
                <a:cs typeface="Courier New"/>
              </a:rPr>
              <a:t>29</a:t>
            </a:r>
            <a:r>
              <a:rPr sz="1600" spc="5" dirty="0">
                <a:latin typeface="Courier New"/>
                <a:cs typeface="Courier New"/>
              </a:rPr>
              <a:t>7</a:t>
            </a:r>
            <a:r>
              <a:rPr sz="1600" spc="-5" dirty="0">
                <a:latin typeface="Courier New"/>
                <a:cs typeface="Courier New"/>
              </a:rPr>
              <a:t>5</a:t>
            </a:r>
            <a:endParaRPr sz="1600">
              <a:latin typeface="Courier New"/>
              <a:cs typeface="Courier New"/>
            </a:endParaRPr>
          </a:p>
          <a:p>
            <a:pPr marL="976630">
              <a:lnSpc>
                <a:spcPts val="1540"/>
              </a:lnSpc>
              <a:tabLst>
                <a:tab pos="3299460" algn="l"/>
              </a:tabLst>
            </a:pPr>
            <a:r>
              <a:rPr sz="1600" spc="-5" dirty="0">
                <a:latin typeface="Courier New"/>
                <a:cs typeface="Courier New"/>
              </a:rPr>
              <a:t>30</a:t>
            </a:r>
            <a:r>
              <a:rPr sz="1600" spc="10" dirty="0">
                <a:latin typeface="Courier New"/>
                <a:cs typeface="Courier New"/>
              </a:rPr>
              <a:t> </a:t>
            </a:r>
            <a:r>
              <a:rPr sz="1600" spc="-5" dirty="0">
                <a:latin typeface="Courier New"/>
                <a:cs typeface="Courier New"/>
              </a:rPr>
              <a:t>CLE</a:t>
            </a:r>
            <a:r>
              <a:rPr sz="1600" spc="5" dirty="0">
                <a:latin typeface="Courier New"/>
                <a:cs typeface="Courier New"/>
              </a:rPr>
              <a:t>R</a:t>
            </a:r>
            <a:r>
              <a:rPr sz="1600" spc="-5" dirty="0">
                <a:latin typeface="Courier New"/>
                <a:cs typeface="Courier New"/>
              </a:rPr>
              <a:t>K</a:t>
            </a:r>
            <a:r>
              <a:rPr sz="1600" dirty="0">
                <a:latin typeface="Courier New"/>
                <a:cs typeface="Courier New"/>
              </a:rPr>
              <a:t>	</a:t>
            </a:r>
            <a:r>
              <a:rPr sz="1600" spc="-5" dirty="0">
                <a:latin typeface="Courier New"/>
                <a:cs typeface="Courier New"/>
              </a:rPr>
              <a:t>9</a:t>
            </a:r>
            <a:r>
              <a:rPr sz="1600" spc="5" dirty="0">
                <a:latin typeface="Courier New"/>
                <a:cs typeface="Courier New"/>
              </a:rPr>
              <a:t>5</a:t>
            </a:r>
            <a:r>
              <a:rPr sz="1600" spc="-5" dirty="0">
                <a:latin typeface="Courier New"/>
                <a:cs typeface="Courier New"/>
              </a:rPr>
              <a:t>0</a:t>
            </a:r>
            <a:endParaRPr sz="1600">
              <a:latin typeface="Courier New"/>
              <a:cs typeface="Courier New"/>
            </a:endParaRPr>
          </a:p>
          <a:p>
            <a:pPr marL="976630">
              <a:lnSpc>
                <a:spcPts val="1535"/>
              </a:lnSpc>
              <a:tabLst>
                <a:tab pos="3177540" algn="l"/>
              </a:tabLst>
            </a:pPr>
            <a:r>
              <a:rPr sz="1600" spc="-5" dirty="0">
                <a:latin typeface="Courier New"/>
                <a:cs typeface="Courier New"/>
              </a:rPr>
              <a:t>30</a:t>
            </a:r>
            <a:r>
              <a:rPr sz="1600" spc="10" dirty="0">
                <a:latin typeface="Courier New"/>
                <a:cs typeface="Courier New"/>
              </a:rPr>
              <a:t> </a:t>
            </a:r>
            <a:r>
              <a:rPr sz="1600" spc="-5" dirty="0">
                <a:latin typeface="Courier New"/>
                <a:cs typeface="Courier New"/>
              </a:rPr>
              <a:t>MAN</a:t>
            </a:r>
            <a:r>
              <a:rPr sz="1600" spc="5" dirty="0">
                <a:latin typeface="Courier New"/>
                <a:cs typeface="Courier New"/>
              </a:rPr>
              <a:t>A</a:t>
            </a:r>
            <a:r>
              <a:rPr sz="1600" spc="-5" dirty="0">
                <a:latin typeface="Courier New"/>
                <a:cs typeface="Courier New"/>
              </a:rPr>
              <a:t>GER</a:t>
            </a:r>
            <a:r>
              <a:rPr sz="1600" dirty="0">
                <a:latin typeface="Courier New"/>
                <a:cs typeface="Courier New"/>
              </a:rPr>
              <a:t>	</a:t>
            </a:r>
            <a:r>
              <a:rPr sz="1600" spc="-5" dirty="0">
                <a:latin typeface="Courier New"/>
                <a:cs typeface="Courier New"/>
              </a:rPr>
              <a:t>28</a:t>
            </a:r>
            <a:r>
              <a:rPr sz="1600" spc="5" dirty="0">
                <a:latin typeface="Courier New"/>
                <a:cs typeface="Courier New"/>
              </a:rPr>
              <a:t>5</a:t>
            </a:r>
            <a:r>
              <a:rPr sz="1600" spc="-5" dirty="0">
                <a:latin typeface="Courier New"/>
                <a:cs typeface="Courier New"/>
              </a:rPr>
              <a:t>0</a:t>
            </a:r>
            <a:endParaRPr sz="1600">
              <a:latin typeface="Courier New"/>
              <a:cs typeface="Courier New"/>
            </a:endParaRPr>
          </a:p>
          <a:p>
            <a:pPr marL="976630">
              <a:lnSpc>
                <a:spcPts val="1730"/>
              </a:lnSpc>
              <a:tabLst>
                <a:tab pos="3177540" algn="l"/>
              </a:tabLst>
            </a:pPr>
            <a:r>
              <a:rPr sz="1600" spc="-5" dirty="0">
                <a:latin typeface="Courier New"/>
                <a:cs typeface="Courier New"/>
              </a:rPr>
              <a:t>30</a:t>
            </a:r>
            <a:r>
              <a:rPr sz="1600" spc="10" dirty="0">
                <a:latin typeface="Courier New"/>
                <a:cs typeface="Courier New"/>
              </a:rPr>
              <a:t> </a:t>
            </a:r>
            <a:r>
              <a:rPr sz="1600" spc="-5" dirty="0">
                <a:latin typeface="Courier New"/>
                <a:cs typeface="Courier New"/>
              </a:rPr>
              <a:t>SAL</a:t>
            </a:r>
            <a:r>
              <a:rPr sz="1600" spc="5" dirty="0">
                <a:latin typeface="Courier New"/>
                <a:cs typeface="Courier New"/>
              </a:rPr>
              <a:t>E</a:t>
            </a:r>
            <a:r>
              <a:rPr sz="1600" spc="-5" dirty="0">
                <a:latin typeface="Courier New"/>
                <a:cs typeface="Courier New"/>
              </a:rPr>
              <a:t>SMAN</a:t>
            </a:r>
            <a:r>
              <a:rPr sz="1600" dirty="0">
                <a:latin typeface="Courier New"/>
                <a:cs typeface="Courier New"/>
              </a:rPr>
              <a:t>	</a:t>
            </a:r>
            <a:r>
              <a:rPr sz="1600" spc="-5" dirty="0">
                <a:latin typeface="Courier New"/>
                <a:cs typeface="Courier New"/>
              </a:rPr>
              <a:t>56</a:t>
            </a:r>
            <a:r>
              <a:rPr sz="1600" spc="5" dirty="0">
                <a:latin typeface="Courier New"/>
                <a:cs typeface="Courier New"/>
              </a:rPr>
              <a:t>0</a:t>
            </a:r>
            <a:r>
              <a:rPr sz="1600" spc="-5" dirty="0">
                <a:latin typeface="Courier New"/>
                <a:cs typeface="Courier New"/>
              </a:rPr>
              <a:t>0</a:t>
            </a:r>
            <a:endParaRPr sz="1600">
              <a:latin typeface="Courier New"/>
              <a:cs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340" y="566550"/>
            <a:ext cx="9921240" cy="6755765"/>
            <a:chOff x="84340" y="566550"/>
            <a:chExt cx="9921240" cy="6755765"/>
          </a:xfrm>
        </p:grpSpPr>
        <p:sp>
          <p:nvSpPr>
            <p:cNvPr id="3" name="object 3"/>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4" name="object 4"/>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5" name="object 5"/>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6" name="object 6"/>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7" name="object 7"/>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8" name="object 8"/>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9" name="object 9"/>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10" name="object 10"/>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11" name="object 11"/>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12" name="object 12"/>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13" name="object 13"/>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14" name="object 14"/>
            <p:cNvSpPr/>
            <p:nvPr/>
          </p:nvSpPr>
          <p:spPr>
            <a:xfrm>
              <a:off x="84340" y="1803412"/>
              <a:ext cx="1562100" cy="106680"/>
            </a:xfrm>
            <a:custGeom>
              <a:avLst/>
              <a:gdLst/>
              <a:ahLst/>
              <a:cxnLst/>
              <a:rect l="l" t="t" r="r" b="b"/>
              <a:pathLst>
                <a:path w="1562100" h="106680">
                  <a:moveTo>
                    <a:pt x="1562087" y="0"/>
                  </a:moveTo>
                  <a:lnTo>
                    <a:pt x="0" y="0"/>
                  </a:lnTo>
                  <a:lnTo>
                    <a:pt x="0" y="32004"/>
                  </a:lnTo>
                  <a:lnTo>
                    <a:pt x="0" y="53340"/>
                  </a:lnTo>
                  <a:lnTo>
                    <a:pt x="0" y="106680"/>
                  </a:lnTo>
                  <a:lnTo>
                    <a:pt x="658368" y="106680"/>
                  </a:lnTo>
                  <a:lnTo>
                    <a:pt x="658368" y="53340"/>
                  </a:lnTo>
                  <a:lnTo>
                    <a:pt x="1562087" y="53340"/>
                  </a:lnTo>
                  <a:lnTo>
                    <a:pt x="1562087" y="32004"/>
                  </a:lnTo>
                  <a:lnTo>
                    <a:pt x="1562087" y="0"/>
                  </a:lnTo>
                  <a:close/>
                </a:path>
              </a:pathLst>
            </a:custGeom>
            <a:solidFill>
              <a:srgbClr val="F6F1FF"/>
            </a:solidFill>
          </p:spPr>
          <p:txBody>
            <a:bodyPr wrap="square" lIns="0" tIns="0" rIns="0" bIns="0" rtlCol="0"/>
            <a:lstStyle/>
            <a:p>
              <a:endParaRPr/>
            </a:p>
          </p:txBody>
        </p:sp>
        <p:sp>
          <p:nvSpPr>
            <p:cNvPr id="15" name="object 15"/>
            <p:cNvSpPr/>
            <p:nvPr/>
          </p:nvSpPr>
          <p:spPr>
            <a:xfrm>
              <a:off x="84340" y="1910092"/>
              <a:ext cx="1562100" cy="53340"/>
            </a:xfrm>
            <a:custGeom>
              <a:avLst/>
              <a:gdLst/>
              <a:ahLst/>
              <a:cxnLst/>
              <a:rect l="l" t="t" r="r" b="b"/>
              <a:pathLst>
                <a:path w="1562100" h="53339">
                  <a:moveTo>
                    <a:pt x="1562087" y="0"/>
                  </a:moveTo>
                  <a:lnTo>
                    <a:pt x="0" y="0"/>
                  </a:lnTo>
                  <a:lnTo>
                    <a:pt x="0" y="1524"/>
                  </a:lnTo>
                  <a:lnTo>
                    <a:pt x="0" y="53340"/>
                  </a:lnTo>
                  <a:lnTo>
                    <a:pt x="1562087" y="53340"/>
                  </a:lnTo>
                  <a:lnTo>
                    <a:pt x="1562087" y="1524"/>
                  </a:lnTo>
                  <a:lnTo>
                    <a:pt x="1562087" y="0"/>
                  </a:lnTo>
                  <a:close/>
                </a:path>
              </a:pathLst>
            </a:custGeom>
            <a:solidFill>
              <a:srgbClr val="F6F0FF"/>
            </a:solidFill>
          </p:spPr>
          <p:txBody>
            <a:bodyPr wrap="square" lIns="0" tIns="0" rIns="0" bIns="0" rtlCol="0"/>
            <a:lstStyle/>
            <a:p>
              <a:endParaRPr/>
            </a:p>
          </p:txBody>
        </p:sp>
        <p:sp>
          <p:nvSpPr>
            <p:cNvPr id="16" name="object 16"/>
            <p:cNvSpPr/>
            <p:nvPr/>
          </p:nvSpPr>
          <p:spPr>
            <a:xfrm>
              <a:off x="84340" y="1963432"/>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5EFFF"/>
            </a:solidFill>
          </p:spPr>
          <p:txBody>
            <a:bodyPr wrap="square" lIns="0" tIns="0" rIns="0" bIns="0" rtlCol="0"/>
            <a:lstStyle/>
            <a:p>
              <a:endParaRPr/>
            </a:p>
          </p:txBody>
        </p:sp>
        <p:sp>
          <p:nvSpPr>
            <p:cNvPr id="17" name="object 17"/>
            <p:cNvSpPr/>
            <p:nvPr/>
          </p:nvSpPr>
          <p:spPr>
            <a:xfrm>
              <a:off x="84340" y="20182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4EEFF"/>
            </a:solidFill>
          </p:spPr>
          <p:txBody>
            <a:bodyPr wrap="square" lIns="0" tIns="0" rIns="0" bIns="0" rtlCol="0"/>
            <a:lstStyle/>
            <a:p>
              <a:endParaRPr/>
            </a:p>
          </p:txBody>
        </p:sp>
        <p:sp>
          <p:nvSpPr>
            <p:cNvPr id="18" name="object 18"/>
            <p:cNvSpPr/>
            <p:nvPr/>
          </p:nvSpPr>
          <p:spPr>
            <a:xfrm>
              <a:off x="84340" y="207163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4EDFF"/>
            </a:solidFill>
          </p:spPr>
          <p:txBody>
            <a:bodyPr wrap="square" lIns="0" tIns="0" rIns="0" bIns="0" rtlCol="0"/>
            <a:lstStyle/>
            <a:p>
              <a:endParaRPr/>
            </a:p>
          </p:txBody>
        </p:sp>
        <p:sp>
          <p:nvSpPr>
            <p:cNvPr id="19" name="object 19"/>
            <p:cNvSpPr/>
            <p:nvPr/>
          </p:nvSpPr>
          <p:spPr>
            <a:xfrm>
              <a:off x="84340" y="212497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3ECFF"/>
            </a:solidFill>
          </p:spPr>
          <p:txBody>
            <a:bodyPr wrap="square" lIns="0" tIns="0" rIns="0" bIns="0" rtlCol="0"/>
            <a:lstStyle/>
            <a:p>
              <a:endParaRPr/>
            </a:p>
          </p:txBody>
        </p:sp>
        <p:sp>
          <p:nvSpPr>
            <p:cNvPr id="20" name="object 20"/>
            <p:cNvSpPr/>
            <p:nvPr/>
          </p:nvSpPr>
          <p:spPr>
            <a:xfrm>
              <a:off x="84340" y="217831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3EBFF"/>
            </a:solidFill>
          </p:spPr>
          <p:txBody>
            <a:bodyPr wrap="square" lIns="0" tIns="0" rIns="0" bIns="0" rtlCol="0"/>
            <a:lstStyle/>
            <a:p>
              <a:endParaRPr/>
            </a:p>
          </p:txBody>
        </p:sp>
        <p:sp>
          <p:nvSpPr>
            <p:cNvPr id="21" name="object 21"/>
            <p:cNvSpPr/>
            <p:nvPr/>
          </p:nvSpPr>
          <p:spPr>
            <a:xfrm>
              <a:off x="84340" y="223165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1EBFF"/>
            </a:solidFill>
          </p:spPr>
          <p:txBody>
            <a:bodyPr wrap="square" lIns="0" tIns="0" rIns="0" bIns="0" rtlCol="0"/>
            <a:lstStyle/>
            <a:p>
              <a:endParaRPr/>
            </a:p>
          </p:txBody>
        </p:sp>
        <p:sp>
          <p:nvSpPr>
            <p:cNvPr id="22" name="object 22"/>
            <p:cNvSpPr/>
            <p:nvPr/>
          </p:nvSpPr>
          <p:spPr>
            <a:xfrm>
              <a:off x="84340" y="22849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0EAFF"/>
            </a:solidFill>
          </p:spPr>
          <p:txBody>
            <a:bodyPr wrap="square" lIns="0" tIns="0" rIns="0" bIns="0" rtlCol="0"/>
            <a:lstStyle/>
            <a:p>
              <a:endParaRPr/>
            </a:p>
          </p:txBody>
        </p:sp>
        <p:sp>
          <p:nvSpPr>
            <p:cNvPr id="23" name="object 23"/>
            <p:cNvSpPr/>
            <p:nvPr/>
          </p:nvSpPr>
          <p:spPr>
            <a:xfrm>
              <a:off x="84340" y="2338336"/>
              <a:ext cx="1562100" cy="55244"/>
            </a:xfrm>
            <a:custGeom>
              <a:avLst/>
              <a:gdLst/>
              <a:ahLst/>
              <a:cxnLst/>
              <a:rect l="l" t="t" r="r" b="b"/>
              <a:pathLst>
                <a:path w="1562100" h="55244">
                  <a:moveTo>
                    <a:pt x="1562099" y="54864"/>
                  </a:moveTo>
                  <a:lnTo>
                    <a:pt x="1562099" y="0"/>
                  </a:lnTo>
                  <a:lnTo>
                    <a:pt x="0" y="0"/>
                  </a:lnTo>
                  <a:lnTo>
                    <a:pt x="0" y="54864"/>
                  </a:lnTo>
                  <a:lnTo>
                    <a:pt x="1562099" y="54864"/>
                  </a:lnTo>
                  <a:close/>
                </a:path>
              </a:pathLst>
            </a:custGeom>
            <a:solidFill>
              <a:srgbClr val="EFE9FF"/>
            </a:solidFill>
          </p:spPr>
          <p:txBody>
            <a:bodyPr wrap="square" lIns="0" tIns="0" rIns="0" bIns="0" rtlCol="0"/>
            <a:lstStyle/>
            <a:p>
              <a:endParaRPr/>
            </a:p>
          </p:txBody>
        </p:sp>
        <p:sp>
          <p:nvSpPr>
            <p:cNvPr id="24" name="object 24"/>
            <p:cNvSpPr/>
            <p:nvPr/>
          </p:nvSpPr>
          <p:spPr>
            <a:xfrm>
              <a:off x="84340" y="2393200"/>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EEE7FF"/>
            </a:solidFill>
          </p:spPr>
          <p:txBody>
            <a:bodyPr wrap="square" lIns="0" tIns="0" rIns="0" bIns="0" rtlCol="0"/>
            <a:lstStyle/>
            <a:p>
              <a:endParaRPr/>
            </a:p>
          </p:txBody>
        </p:sp>
        <p:sp>
          <p:nvSpPr>
            <p:cNvPr id="25" name="object 25"/>
            <p:cNvSpPr/>
            <p:nvPr/>
          </p:nvSpPr>
          <p:spPr>
            <a:xfrm>
              <a:off x="84340" y="2446540"/>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EDE4FF"/>
            </a:solidFill>
          </p:spPr>
          <p:txBody>
            <a:bodyPr wrap="square" lIns="0" tIns="0" rIns="0" bIns="0" rtlCol="0"/>
            <a:lstStyle/>
            <a:p>
              <a:endParaRPr/>
            </a:p>
          </p:txBody>
        </p:sp>
        <p:sp>
          <p:nvSpPr>
            <p:cNvPr id="26" name="object 26"/>
            <p:cNvSpPr/>
            <p:nvPr/>
          </p:nvSpPr>
          <p:spPr>
            <a:xfrm>
              <a:off x="84340" y="2499880"/>
              <a:ext cx="1562100" cy="53340"/>
            </a:xfrm>
            <a:custGeom>
              <a:avLst/>
              <a:gdLst/>
              <a:ahLst/>
              <a:cxnLst/>
              <a:rect l="l" t="t" r="r" b="b"/>
              <a:pathLst>
                <a:path w="1562100" h="53339">
                  <a:moveTo>
                    <a:pt x="1562087" y="0"/>
                  </a:moveTo>
                  <a:lnTo>
                    <a:pt x="0" y="0"/>
                  </a:lnTo>
                  <a:lnTo>
                    <a:pt x="0" y="21336"/>
                  </a:lnTo>
                  <a:lnTo>
                    <a:pt x="0" y="53340"/>
                  </a:lnTo>
                  <a:lnTo>
                    <a:pt x="1562087" y="53340"/>
                  </a:lnTo>
                  <a:lnTo>
                    <a:pt x="1562087" y="21336"/>
                  </a:lnTo>
                  <a:lnTo>
                    <a:pt x="1562087" y="0"/>
                  </a:lnTo>
                  <a:close/>
                </a:path>
              </a:pathLst>
            </a:custGeom>
            <a:solidFill>
              <a:srgbClr val="EDE3FF"/>
            </a:solidFill>
          </p:spPr>
          <p:txBody>
            <a:bodyPr wrap="square" lIns="0" tIns="0" rIns="0" bIns="0" rtlCol="0"/>
            <a:lstStyle/>
            <a:p>
              <a:endParaRPr/>
            </a:p>
          </p:txBody>
        </p:sp>
        <p:sp>
          <p:nvSpPr>
            <p:cNvPr id="27" name="object 27"/>
            <p:cNvSpPr/>
            <p:nvPr/>
          </p:nvSpPr>
          <p:spPr>
            <a:xfrm>
              <a:off x="84340" y="255322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CE2FF"/>
            </a:solidFill>
          </p:spPr>
          <p:txBody>
            <a:bodyPr wrap="square" lIns="0" tIns="0" rIns="0" bIns="0" rtlCol="0"/>
            <a:lstStyle/>
            <a:p>
              <a:endParaRPr/>
            </a:p>
          </p:txBody>
        </p:sp>
        <p:sp>
          <p:nvSpPr>
            <p:cNvPr id="28" name="object 28"/>
            <p:cNvSpPr/>
            <p:nvPr/>
          </p:nvSpPr>
          <p:spPr>
            <a:xfrm>
              <a:off x="84340" y="2606560"/>
              <a:ext cx="1447800" cy="53340"/>
            </a:xfrm>
            <a:custGeom>
              <a:avLst/>
              <a:gdLst/>
              <a:ahLst/>
              <a:cxnLst/>
              <a:rect l="l" t="t" r="r" b="b"/>
              <a:pathLst>
                <a:path w="1447800" h="53339">
                  <a:moveTo>
                    <a:pt x="0" y="53340"/>
                  </a:moveTo>
                  <a:lnTo>
                    <a:pt x="1447800" y="53340"/>
                  </a:lnTo>
                  <a:lnTo>
                    <a:pt x="1447800" y="0"/>
                  </a:lnTo>
                  <a:lnTo>
                    <a:pt x="0" y="0"/>
                  </a:lnTo>
                  <a:lnTo>
                    <a:pt x="0" y="53340"/>
                  </a:lnTo>
                  <a:close/>
                </a:path>
              </a:pathLst>
            </a:custGeom>
            <a:solidFill>
              <a:srgbClr val="EBE1FF"/>
            </a:solidFill>
          </p:spPr>
          <p:txBody>
            <a:bodyPr wrap="square" lIns="0" tIns="0" rIns="0" bIns="0" rtlCol="0"/>
            <a:lstStyle/>
            <a:p>
              <a:endParaRPr/>
            </a:p>
          </p:txBody>
        </p:sp>
        <p:sp>
          <p:nvSpPr>
            <p:cNvPr id="29" name="object 29"/>
            <p:cNvSpPr/>
            <p:nvPr/>
          </p:nvSpPr>
          <p:spPr>
            <a:xfrm>
              <a:off x="84340" y="2659900"/>
              <a:ext cx="1447800" cy="55244"/>
            </a:xfrm>
            <a:custGeom>
              <a:avLst/>
              <a:gdLst/>
              <a:ahLst/>
              <a:cxnLst/>
              <a:rect l="l" t="t" r="r" b="b"/>
              <a:pathLst>
                <a:path w="1447800" h="55244">
                  <a:moveTo>
                    <a:pt x="0" y="54863"/>
                  </a:moveTo>
                  <a:lnTo>
                    <a:pt x="1447800" y="54863"/>
                  </a:lnTo>
                  <a:lnTo>
                    <a:pt x="1447800" y="0"/>
                  </a:lnTo>
                  <a:lnTo>
                    <a:pt x="0" y="0"/>
                  </a:lnTo>
                  <a:lnTo>
                    <a:pt x="0" y="54863"/>
                  </a:lnTo>
                  <a:close/>
                </a:path>
              </a:pathLst>
            </a:custGeom>
            <a:solidFill>
              <a:srgbClr val="EBDFFF"/>
            </a:solidFill>
          </p:spPr>
          <p:txBody>
            <a:bodyPr wrap="square" lIns="0" tIns="0" rIns="0" bIns="0" rtlCol="0"/>
            <a:lstStyle/>
            <a:p>
              <a:endParaRPr/>
            </a:p>
          </p:txBody>
        </p:sp>
        <p:sp>
          <p:nvSpPr>
            <p:cNvPr id="30" name="object 30"/>
            <p:cNvSpPr/>
            <p:nvPr/>
          </p:nvSpPr>
          <p:spPr>
            <a:xfrm>
              <a:off x="84340" y="2714764"/>
              <a:ext cx="1447800" cy="53340"/>
            </a:xfrm>
            <a:custGeom>
              <a:avLst/>
              <a:gdLst/>
              <a:ahLst/>
              <a:cxnLst/>
              <a:rect l="l" t="t" r="r" b="b"/>
              <a:pathLst>
                <a:path w="1447800" h="53339">
                  <a:moveTo>
                    <a:pt x="0" y="53340"/>
                  </a:moveTo>
                  <a:lnTo>
                    <a:pt x="1447800" y="53340"/>
                  </a:lnTo>
                  <a:lnTo>
                    <a:pt x="1447800" y="0"/>
                  </a:lnTo>
                  <a:lnTo>
                    <a:pt x="0" y="0"/>
                  </a:lnTo>
                  <a:lnTo>
                    <a:pt x="0" y="53340"/>
                  </a:lnTo>
                  <a:close/>
                </a:path>
              </a:pathLst>
            </a:custGeom>
            <a:solidFill>
              <a:srgbClr val="EADEFF"/>
            </a:solidFill>
          </p:spPr>
          <p:txBody>
            <a:bodyPr wrap="square" lIns="0" tIns="0" rIns="0" bIns="0" rtlCol="0"/>
            <a:lstStyle/>
            <a:p>
              <a:endParaRPr/>
            </a:p>
          </p:txBody>
        </p:sp>
        <p:sp>
          <p:nvSpPr>
            <p:cNvPr id="31" name="object 31"/>
            <p:cNvSpPr/>
            <p:nvPr/>
          </p:nvSpPr>
          <p:spPr>
            <a:xfrm>
              <a:off x="84340" y="276810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9DDFF"/>
            </a:solidFill>
          </p:spPr>
          <p:txBody>
            <a:bodyPr wrap="square" lIns="0" tIns="0" rIns="0" bIns="0" rtlCol="0"/>
            <a:lstStyle/>
            <a:p>
              <a:endParaRPr/>
            </a:p>
          </p:txBody>
        </p:sp>
        <p:sp>
          <p:nvSpPr>
            <p:cNvPr id="32" name="object 32"/>
            <p:cNvSpPr/>
            <p:nvPr/>
          </p:nvSpPr>
          <p:spPr>
            <a:xfrm>
              <a:off x="84340" y="282144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8DBFF"/>
            </a:solidFill>
          </p:spPr>
          <p:txBody>
            <a:bodyPr wrap="square" lIns="0" tIns="0" rIns="0" bIns="0" rtlCol="0"/>
            <a:lstStyle/>
            <a:p>
              <a:endParaRPr/>
            </a:p>
          </p:txBody>
        </p:sp>
        <p:sp>
          <p:nvSpPr>
            <p:cNvPr id="33" name="object 33"/>
            <p:cNvSpPr/>
            <p:nvPr/>
          </p:nvSpPr>
          <p:spPr>
            <a:xfrm>
              <a:off x="84340" y="287478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8DAFF"/>
            </a:solidFill>
          </p:spPr>
          <p:txBody>
            <a:bodyPr wrap="square" lIns="0" tIns="0" rIns="0" bIns="0" rtlCol="0"/>
            <a:lstStyle/>
            <a:p>
              <a:endParaRPr/>
            </a:p>
          </p:txBody>
        </p:sp>
        <p:sp>
          <p:nvSpPr>
            <p:cNvPr id="34" name="object 34"/>
            <p:cNvSpPr/>
            <p:nvPr/>
          </p:nvSpPr>
          <p:spPr>
            <a:xfrm>
              <a:off x="84340" y="292812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7D9FF"/>
            </a:solidFill>
          </p:spPr>
          <p:txBody>
            <a:bodyPr wrap="square" lIns="0" tIns="0" rIns="0" bIns="0" rtlCol="0"/>
            <a:lstStyle/>
            <a:p>
              <a:endParaRPr/>
            </a:p>
          </p:txBody>
        </p:sp>
        <p:sp>
          <p:nvSpPr>
            <p:cNvPr id="35" name="object 35"/>
            <p:cNvSpPr/>
            <p:nvPr/>
          </p:nvSpPr>
          <p:spPr>
            <a:xfrm>
              <a:off x="84340" y="2981464"/>
              <a:ext cx="1447800" cy="53340"/>
            </a:xfrm>
            <a:custGeom>
              <a:avLst/>
              <a:gdLst/>
              <a:ahLst/>
              <a:cxnLst/>
              <a:rect l="l" t="t" r="r" b="b"/>
              <a:pathLst>
                <a:path w="1447800" h="53339">
                  <a:moveTo>
                    <a:pt x="0" y="53340"/>
                  </a:moveTo>
                  <a:lnTo>
                    <a:pt x="1447800" y="53340"/>
                  </a:lnTo>
                  <a:lnTo>
                    <a:pt x="1447800" y="0"/>
                  </a:lnTo>
                  <a:lnTo>
                    <a:pt x="0" y="0"/>
                  </a:lnTo>
                  <a:lnTo>
                    <a:pt x="0" y="53340"/>
                  </a:lnTo>
                  <a:close/>
                </a:path>
              </a:pathLst>
            </a:custGeom>
            <a:solidFill>
              <a:srgbClr val="E6D6FF"/>
            </a:solidFill>
          </p:spPr>
          <p:txBody>
            <a:bodyPr wrap="square" lIns="0" tIns="0" rIns="0" bIns="0" rtlCol="0"/>
            <a:lstStyle/>
            <a:p>
              <a:endParaRPr/>
            </a:p>
          </p:txBody>
        </p:sp>
        <p:sp>
          <p:nvSpPr>
            <p:cNvPr id="36" name="object 36"/>
            <p:cNvSpPr/>
            <p:nvPr/>
          </p:nvSpPr>
          <p:spPr>
            <a:xfrm>
              <a:off x="84340" y="3034804"/>
              <a:ext cx="1447800" cy="55244"/>
            </a:xfrm>
            <a:custGeom>
              <a:avLst/>
              <a:gdLst/>
              <a:ahLst/>
              <a:cxnLst/>
              <a:rect l="l" t="t" r="r" b="b"/>
              <a:pathLst>
                <a:path w="1447800" h="55244">
                  <a:moveTo>
                    <a:pt x="0" y="54863"/>
                  </a:moveTo>
                  <a:lnTo>
                    <a:pt x="1447800" y="54863"/>
                  </a:lnTo>
                  <a:lnTo>
                    <a:pt x="1447800" y="0"/>
                  </a:lnTo>
                  <a:lnTo>
                    <a:pt x="0" y="0"/>
                  </a:lnTo>
                  <a:lnTo>
                    <a:pt x="0" y="54863"/>
                  </a:lnTo>
                  <a:close/>
                </a:path>
              </a:pathLst>
            </a:custGeom>
            <a:solidFill>
              <a:srgbClr val="E4D4FF"/>
            </a:solidFill>
          </p:spPr>
          <p:txBody>
            <a:bodyPr wrap="square" lIns="0" tIns="0" rIns="0" bIns="0" rtlCol="0"/>
            <a:lstStyle/>
            <a:p>
              <a:endParaRPr/>
            </a:p>
          </p:txBody>
        </p:sp>
        <p:sp>
          <p:nvSpPr>
            <p:cNvPr id="37" name="object 37"/>
            <p:cNvSpPr/>
            <p:nvPr/>
          </p:nvSpPr>
          <p:spPr>
            <a:xfrm>
              <a:off x="84340" y="308966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1D2FF"/>
            </a:solidFill>
          </p:spPr>
          <p:txBody>
            <a:bodyPr wrap="square" lIns="0" tIns="0" rIns="0" bIns="0" rtlCol="0"/>
            <a:lstStyle/>
            <a:p>
              <a:endParaRPr/>
            </a:p>
          </p:txBody>
        </p:sp>
        <p:sp>
          <p:nvSpPr>
            <p:cNvPr id="38" name="object 38"/>
            <p:cNvSpPr/>
            <p:nvPr/>
          </p:nvSpPr>
          <p:spPr>
            <a:xfrm>
              <a:off x="84340" y="314300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E0D1FF"/>
            </a:solidFill>
          </p:spPr>
          <p:txBody>
            <a:bodyPr wrap="square" lIns="0" tIns="0" rIns="0" bIns="0" rtlCol="0"/>
            <a:lstStyle/>
            <a:p>
              <a:endParaRPr/>
            </a:p>
          </p:txBody>
        </p:sp>
        <p:sp>
          <p:nvSpPr>
            <p:cNvPr id="39" name="object 39"/>
            <p:cNvSpPr/>
            <p:nvPr/>
          </p:nvSpPr>
          <p:spPr>
            <a:xfrm>
              <a:off x="84340" y="319634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FD0FF"/>
            </a:solidFill>
          </p:spPr>
          <p:txBody>
            <a:bodyPr wrap="square" lIns="0" tIns="0" rIns="0" bIns="0" rtlCol="0"/>
            <a:lstStyle/>
            <a:p>
              <a:endParaRPr/>
            </a:p>
          </p:txBody>
        </p:sp>
        <p:sp>
          <p:nvSpPr>
            <p:cNvPr id="40" name="object 40"/>
            <p:cNvSpPr/>
            <p:nvPr/>
          </p:nvSpPr>
          <p:spPr>
            <a:xfrm>
              <a:off x="84340" y="3249688"/>
              <a:ext cx="1447800" cy="53340"/>
            </a:xfrm>
            <a:custGeom>
              <a:avLst/>
              <a:gdLst/>
              <a:ahLst/>
              <a:cxnLst/>
              <a:rect l="l" t="t" r="r" b="b"/>
              <a:pathLst>
                <a:path w="1447800" h="53339">
                  <a:moveTo>
                    <a:pt x="0" y="53340"/>
                  </a:moveTo>
                  <a:lnTo>
                    <a:pt x="1447800" y="53340"/>
                  </a:lnTo>
                  <a:lnTo>
                    <a:pt x="1447800" y="0"/>
                  </a:lnTo>
                  <a:lnTo>
                    <a:pt x="0" y="0"/>
                  </a:lnTo>
                  <a:lnTo>
                    <a:pt x="0" y="53340"/>
                  </a:lnTo>
                  <a:close/>
                </a:path>
              </a:pathLst>
            </a:custGeom>
            <a:solidFill>
              <a:srgbClr val="DFCEFF"/>
            </a:solidFill>
          </p:spPr>
          <p:txBody>
            <a:bodyPr wrap="square" lIns="0" tIns="0" rIns="0" bIns="0" rtlCol="0"/>
            <a:lstStyle/>
            <a:p>
              <a:endParaRPr/>
            </a:p>
          </p:txBody>
        </p:sp>
        <p:sp>
          <p:nvSpPr>
            <p:cNvPr id="41" name="object 41"/>
            <p:cNvSpPr/>
            <p:nvPr/>
          </p:nvSpPr>
          <p:spPr>
            <a:xfrm>
              <a:off x="84340" y="330302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ECDFF"/>
            </a:solidFill>
          </p:spPr>
          <p:txBody>
            <a:bodyPr wrap="square" lIns="0" tIns="0" rIns="0" bIns="0" rtlCol="0"/>
            <a:lstStyle/>
            <a:p>
              <a:endParaRPr/>
            </a:p>
          </p:txBody>
        </p:sp>
        <p:sp>
          <p:nvSpPr>
            <p:cNvPr id="42" name="object 42"/>
            <p:cNvSpPr/>
            <p:nvPr/>
          </p:nvSpPr>
          <p:spPr>
            <a:xfrm>
              <a:off x="84340" y="3356368"/>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DCC9FF"/>
            </a:solidFill>
          </p:spPr>
          <p:txBody>
            <a:bodyPr wrap="square" lIns="0" tIns="0" rIns="0" bIns="0" rtlCol="0"/>
            <a:lstStyle/>
            <a:p>
              <a:endParaRPr/>
            </a:p>
          </p:txBody>
        </p:sp>
        <p:sp>
          <p:nvSpPr>
            <p:cNvPr id="43" name="object 43"/>
            <p:cNvSpPr/>
            <p:nvPr/>
          </p:nvSpPr>
          <p:spPr>
            <a:xfrm>
              <a:off x="84340" y="341123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BC7FF"/>
            </a:solidFill>
          </p:spPr>
          <p:txBody>
            <a:bodyPr wrap="square" lIns="0" tIns="0" rIns="0" bIns="0" rtlCol="0"/>
            <a:lstStyle/>
            <a:p>
              <a:endParaRPr/>
            </a:p>
          </p:txBody>
        </p:sp>
        <p:sp>
          <p:nvSpPr>
            <p:cNvPr id="44" name="object 44"/>
            <p:cNvSpPr/>
            <p:nvPr/>
          </p:nvSpPr>
          <p:spPr>
            <a:xfrm>
              <a:off x="84340" y="346457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AC5FF"/>
            </a:solidFill>
          </p:spPr>
          <p:txBody>
            <a:bodyPr wrap="square" lIns="0" tIns="0" rIns="0" bIns="0" rtlCol="0"/>
            <a:lstStyle/>
            <a:p>
              <a:endParaRPr/>
            </a:p>
          </p:txBody>
        </p:sp>
        <p:sp>
          <p:nvSpPr>
            <p:cNvPr id="45" name="object 45"/>
            <p:cNvSpPr/>
            <p:nvPr/>
          </p:nvSpPr>
          <p:spPr>
            <a:xfrm>
              <a:off x="84340" y="351791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9C4FF"/>
            </a:solidFill>
          </p:spPr>
          <p:txBody>
            <a:bodyPr wrap="square" lIns="0" tIns="0" rIns="0" bIns="0" rtlCol="0"/>
            <a:lstStyle/>
            <a:p>
              <a:endParaRPr/>
            </a:p>
          </p:txBody>
        </p:sp>
        <p:sp>
          <p:nvSpPr>
            <p:cNvPr id="46" name="object 46"/>
            <p:cNvSpPr/>
            <p:nvPr/>
          </p:nvSpPr>
          <p:spPr>
            <a:xfrm>
              <a:off x="84340" y="357125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7C3FF"/>
            </a:solidFill>
          </p:spPr>
          <p:txBody>
            <a:bodyPr wrap="square" lIns="0" tIns="0" rIns="0" bIns="0" rtlCol="0"/>
            <a:lstStyle/>
            <a:p>
              <a:endParaRPr/>
            </a:p>
          </p:txBody>
        </p:sp>
        <p:sp>
          <p:nvSpPr>
            <p:cNvPr id="47" name="object 47"/>
            <p:cNvSpPr/>
            <p:nvPr/>
          </p:nvSpPr>
          <p:spPr>
            <a:xfrm>
              <a:off x="84340" y="362459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6C1FF"/>
            </a:solidFill>
          </p:spPr>
          <p:txBody>
            <a:bodyPr wrap="square" lIns="0" tIns="0" rIns="0" bIns="0" rtlCol="0"/>
            <a:lstStyle/>
            <a:p>
              <a:endParaRPr/>
            </a:p>
          </p:txBody>
        </p:sp>
        <p:sp>
          <p:nvSpPr>
            <p:cNvPr id="48" name="object 48"/>
            <p:cNvSpPr/>
            <p:nvPr/>
          </p:nvSpPr>
          <p:spPr>
            <a:xfrm>
              <a:off x="84340" y="3677932"/>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D4BCFF"/>
            </a:solidFill>
          </p:spPr>
          <p:txBody>
            <a:bodyPr wrap="square" lIns="0" tIns="0" rIns="0" bIns="0" rtlCol="0"/>
            <a:lstStyle/>
            <a:p>
              <a:endParaRPr/>
            </a:p>
          </p:txBody>
        </p:sp>
        <p:sp>
          <p:nvSpPr>
            <p:cNvPr id="49" name="object 49"/>
            <p:cNvSpPr/>
            <p:nvPr/>
          </p:nvSpPr>
          <p:spPr>
            <a:xfrm>
              <a:off x="84340" y="373279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3BAFF"/>
            </a:solidFill>
          </p:spPr>
          <p:txBody>
            <a:bodyPr wrap="square" lIns="0" tIns="0" rIns="0" bIns="0" rtlCol="0"/>
            <a:lstStyle/>
            <a:p>
              <a:endParaRPr/>
            </a:p>
          </p:txBody>
        </p:sp>
        <p:sp>
          <p:nvSpPr>
            <p:cNvPr id="50" name="object 50"/>
            <p:cNvSpPr/>
            <p:nvPr/>
          </p:nvSpPr>
          <p:spPr>
            <a:xfrm>
              <a:off x="84340" y="378613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2B8FF"/>
            </a:solidFill>
          </p:spPr>
          <p:txBody>
            <a:bodyPr wrap="square" lIns="0" tIns="0" rIns="0" bIns="0" rtlCol="0"/>
            <a:lstStyle/>
            <a:p>
              <a:endParaRPr/>
            </a:p>
          </p:txBody>
        </p:sp>
        <p:sp>
          <p:nvSpPr>
            <p:cNvPr id="51" name="object 51"/>
            <p:cNvSpPr/>
            <p:nvPr/>
          </p:nvSpPr>
          <p:spPr>
            <a:xfrm>
              <a:off x="84340" y="383947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1B7FF"/>
            </a:solidFill>
          </p:spPr>
          <p:txBody>
            <a:bodyPr wrap="square" lIns="0" tIns="0" rIns="0" bIns="0" rtlCol="0"/>
            <a:lstStyle/>
            <a:p>
              <a:endParaRPr/>
            </a:p>
          </p:txBody>
        </p:sp>
        <p:sp>
          <p:nvSpPr>
            <p:cNvPr id="52" name="object 52"/>
            <p:cNvSpPr/>
            <p:nvPr/>
          </p:nvSpPr>
          <p:spPr>
            <a:xfrm>
              <a:off x="84340" y="389281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D0B6FF"/>
            </a:solidFill>
          </p:spPr>
          <p:txBody>
            <a:bodyPr wrap="square" lIns="0" tIns="0" rIns="0" bIns="0" rtlCol="0"/>
            <a:lstStyle/>
            <a:p>
              <a:endParaRPr/>
            </a:p>
          </p:txBody>
        </p:sp>
        <p:sp>
          <p:nvSpPr>
            <p:cNvPr id="53" name="object 53"/>
            <p:cNvSpPr/>
            <p:nvPr/>
          </p:nvSpPr>
          <p:spPr>
            <a:xfrm>
              <a:off x="84340" y="394615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FB4FF"/>
            </a:solidFill>
          </p:spPr>
          <p:txBody>
            <a:bodyPr wrap="square" lIns="0" tIns="0" rIns="0" bIns="0" rtlCol="0"/>
            <a:lstStyle/>
            <a:p>
              <a:endParaRPr/>
            </a:p>
          </p:txBody>
        </p:sp>
        <p:sp>
          <p:nvSpPr>
            <p:cNvPr id="54" name="object 54"/>
            <p:cNvSpPr/>
            <p:nvPr/>
          </p:nvSpPr>
          <p:spPr>
            <a:xfrm>
              <a:off x="84340" y="399949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EB0FF"/>
            </a:solidFill>
          </p:spPr>
          <p:txBody>
            <a:bodyPr wrap="square" lIns="0" tIns="0" rIns="0" bIns="0" rtlCol="0"/>
            <a:lstStyle/>
            <a:p>
              <a:endParaRPr/>
            </a:p>
          </p:txBody>
        </p:sp>
        <p:sp>
          <p:nvSpPr>
            <p:cNvPr id="55" name="object 55"/>
            <p:cNvSpPr/>
            <p:nvPr/>
          </p:nvSpPr>
          <p:spPr>
            <a:xfrm>
              <a:off x="84340" y="4052836"/>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CDAEFF"/>
            </a:solidFill>
          </p:spPr>
          <p:txBody>
            <a:bodyPr wrap="square" lIns="0" tIns="0" rIns="0" bIns="0" rtlCol="0"/>
            <a:lstStyle/>
            <a:p>
              <a:endParaRPr/>
            </a:p>
          </p:txBody>
        </p:sp>
        <p:sp>
          <p:nvSpPr>
            <p:cNvPr id="56" name="object 56"/>
            <p:cNvSpPr/>
            <p:nvPr/>
          </p:nvSpPr>
          <p:spPr>
            <a:xfrm>
              <a:off x="84340" y="410770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AACFF"/>
            </a:solidFill>
          </p:spPr>
          <p:txBody>
            <a:bodyPr wrap="square" lIns="0" tIns="0" rIns="0" bIns="0" rtlCol="0"/>
            <a:lstStyle/>
            <a:p>
              <a:endParaRPr/>
            </a:p>
          </p:txBody>
        </p:sp>
        <p:sp>
          <p:nvSpPr>
            <p:cNvPr id="57" name="object 57"/>
            <p:cNvSpPr/>
            <p:nvPr/>
          </p:nvSpPr>
          <p:spPr>
            <a:xfrm>
              <a:off x="84340" y="416104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8A9FF"/>
            </a:solidFill>
          </p:spPr>
          <p:txBody>
            <a:bodyPr wrap="square" lIns="0" tIns="0" rIns="0" bIns="0" rtlCol="0"/>
            <a:lstStyle/>
            <a:p>
              <a:endParaRPr/>
            </a:p>
          </p:txBody>
        </p:sp>
        <p:sp>
          <p:nvSpPr>
            <p:cNvPr id="58" name="object 58"/>
            <p:cNvSpPr/>
            <p:nvPr/>
          </p:nvSpPr>
          <p:spPr>
            <a:xfrm>
              <a:off x="84340" y="421438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7A7FF"/>
            </a:solidFill>
          </p:spPr>
          <p:txBody>
            <a:bodyPr wrap="square" lIns="0" tIns="0" rIns="0" bIns="0" rtlCol="0"/>
            <a:lstStyle/>
            <a:p>
              <a:endParaRPr/>
            </a:p>
          </p:txBody>
        </p:sp>
        <p:sp>
          <p:nvSpPr>
            <p:cNvPr id="59" name="object 59"/>
            <p:cNvSpPr/>
            <p:nvPr/>
          </p:nvSpPr>
          <p:spPr>
            <a:xfrm>
              <a:off x="84340" y="426772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6A6FF"/>
            </a:solidFill>
          </p:spPr>
          <p:txBody>
            <a:bodyPr wrap="square" lIns="0" tIns="0" rIns="0" bIns="0" rtlCol="0"/>
            <a:lstStyle/>
            <a:p>
              <a:endParaRPr/>
            </a:p>
          </p:txBody>
        </p:sp>
        <p:sp>
          <p:nvSpPr>
            <p:cNvPr id="60" name="object 60"/>
            <p:cNvSpPr/>
            <p:nvPr/>
          </p:nvSpPr>
          <p:spPr>
            <a:xfrm>
              <a:off x="84340" y="432106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5A2FF"/>
            </a:solidFill>
          </p:spPr>
          <p:txBody>
            <a:bodyPr wrap="square" lIns="0" tIns="0" rIns="0" bIns="0" rtlCol="0"/>
            <a:lstStyle/>
            <a:p>
              <a:endParaRPr/>
            </a:p>
          </p:txBody>
        </p:sp>
        <p:sp>
          <p:nvSpPr>
            <p:cNvPr id="61" name="object 61"/>
            <p:cNvSpPr/>
            <p:nvPr/>
          </p:nvSpPr>
          <p:spPr>
            <a:xfrm>
              <a:off x="84340" y="4374400"/>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C49FFF"/>
            </a:solidFill>
          </p:spPr>
          <p:txBody>
            <a:bodyPr wrap="square" lIns="0" tIns="0" rIns="0" bIns="0" rtlCol="0"/>
            <a:lstStyle/>
            <a:p>
              <a:endParaRPr/>
            </a:p>
          </p:txBody>
        </p:sp>
        <p:sp>
          <p:nvSpPr>
            <p:cNvPr id="62" name="object 62"/>
            <p:cNvSpPr/>
            <p:nvPr/>
          </p:nvSpPr>
          <p:spPr>
            <a:xfrm>
              <a:off x="84340" y="442926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39DFF"/>
            </a:solidFill>
          </p:spPr>
          <p:txBody>
            <a:bodyPr wrap="square" lIns="0" tIns="0" rIns="0" bIns="0" rtlCol="0"/>
            <a:lstStyle/>
            <a:p>
              <a:endParaRPr/>
            </a:p>
          </p:txBody>
        </p:sp>
        <p:sp>
          <p:nvSpPr>
            <p:cNvPr id="63" name="object 63"/>
            <p:cNvSpPr/>
            <p:nvPr/>
          </p:nvSpPr>
          <p:spPr>
            <a:xfrm>
              <a:off x="84340" y="448260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19BFF"/>
            </a:solidFill>
          </p:spPr>
          <p:txBody>
            <a:bodyPr wrap="square" lIns="0" tIns="0" rIns="0" bIns="0" rtlCol="0"/>
            <a:lstStyle/>
            <a:p>
              <a:endParaRPr/>
            </a:p>
          </p:txBody>
        </p:sp>
        <p:sp>
          <p:nvSpPr>
            <p:cNvPr id="64" name="object 64"/>
            <p:cNvSpPr/>
            <p:nvPr/>
          </p:nvSpPr>
          <p:spPr>
            <a:xfrm>
              <a:off x="84340" y="453594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C099FF"/>
            </a:solidFill>
          </p:spPr>
          <p:txBody>
            <a:bodyPr wrap="square" lIns="0" tIns="0" rIns="0" bIns="0" rtlCol="0"/>
            <a:lstStyle/>
            <a:p>
              <a:endParaRPr/>
            </a:p>
          </p:txBody>
        </p:sp>
        <p:sp>
          <p:nvSpPr>
            <p:cNvPr id="65" name="object 65"/>
            <p:cNvSpPr/>
            <p:nvPr/>
          </p:nvSpPr>
          <p:spPr>
            <a:xfrm>
              <a:off x="84340" y="458928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E96FF"/>
            </a:solidFill>
          </p:spPr>
          <p:txBody>
            <a:bodyPr wrap="square" lIns="0" tIns="0" rIns="0" bIns="0" rtlCol="0"/>
            <a:lstStyle/>
            <a:p>
              <a:endParaRPr/>
            </a:p>
          </p:txBody>
        </p:sp>
        <p:sp>
          <p:nvSpPr>
            <p:cNvPr id="66" name="object 66"/>
            <p:cNvSpPr/>
            <p:nvPr/>
          </p:nvSpPr>
          <p:spPr>
            <a:xfrm>
              <a:off x="84340" y="464262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D94FF"/>
            </a:solidFill>
          </p:spPr>
          <p:txBody>
            <a:bodyPr wrap="square" lIns="0" tIns="0" rIns="0" bIns="0" rtlCol="0"/>
            <a:lstStyle/>
            <a:p>
              <a:endParaRPr/>
            </a:p>
          </p:txBody>
        </p:sp>
        <p:sp>
          <p:nvSpPr>
            <p:cNvPr id="67" name="object 67"/>
            <p:cNvSpPr/>
            <p:nvPr/>
          </p:nvSpPr>
          <p:spPr>
            <a:xfrm>
              <a:off x="84340" y="469596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C92FF"/>
            </a:solidFill>
          </p:spPr>
          <p:txBody>
            <a:bodyPr wrap="square" lIns="0" tIns="0" rIns="0" bIns="0" rtlCol="0"/>
            <a:lstStyle/>
            <a:p>
              <a:endParaRPr/>
            </a:p>
          </p:txBody>
        </p:sp>
        <p:sp>
          <p:nvSpPr>
            <p:cNvPr id="68" name="object 68"/>
            <p:cNvSpPr/>
            <p:nvPr/>
          </p:nvSpPr>
          <p:spPr>
            <a:xfrm>
              <a:off x="84340" y="4749304"/>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BA91FF"/>
            </a:solidFill>
          </p:spPr>
          <p:txBody>
            <a:bodyPr wrap="square" lIns="0" tIns="0" rIns="0" bIns="0" rtlCol="0"/>
            <a:lstStyle/>
            <a:p>
              <a:endParaRPr/>
            </a:p>
          </p:txBody>
        </p:sp>
        <p:sp>
          <p:nvSpPr>
            <p:cNvPr id="69" name="object 69"/>
            <p:cNvSpPr/>
            <p:nvPr/>
          </p:nvSpPr>
          <p:spPr>
            <a:xfrm>
              <a:off x="84340" y="480416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98EFF"/>
            </a:solidFill>
          </p:spPr>
          <p:txBody>
            <a:bodyPr wrap="square" lIns="0" tIns="0" rIns="0" bIns="0" rtlCol="0"/>
            <a:lstStyle/>
            <a:p>
              <a:endParaRPr/>
            </a:p>
          </p:txBody>
        </p:sp>
        <p:sp>
          <p:nvSpPr>
            <p:cNvPr id="70" name="object 70"/>
            <p:cNvSpPr/>
            <p:nvPr/>
          </p:nvSpPr>
          <p:spPr>
            <a:xfrm>
              <a:off x="84340" y="485750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889FF"/>
            </a:solidFill>
          </p:spPr>
          <p:txBody>
            <a:bodyPr wrap="square" lIns="0" tIns="0" rIns="0" bIns="0" rtlCol="0"/>
            <a:lstStyle/>
            <a:p>
              <a:endParaRPr/>
            </a:p>
          </p:txBody>
        </p:sp>
        <p:sp>
          <p:nvSpPr>
            <p:cNvPr id="71" name="object 71"/>
            <p:cNvSpPr/>
            <p:nvPr/>
          </p:nvSpPr>
          <p:spPr>
            <a:xfrm>
              <a:off x="84340" y="491084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888FF"/>
            </a:solidFill>
          </p:spPr>
          <p:txBody>
            <a:bodyPr wrap="square" lIns="0" tIns="0" rIns="0" bIns="0" rtlCol="0"/>
            <a:lstStyle/>
            <a:p>
              <a:endParaRPr/>
            </a:p>
          </p:txBody>
        </p:sp>
        <p:sp>
          <p:nvSpPr>
            <p:cNvPr id="72" name="object 72"/>
            <p:cNvSpPr/>
            <p:nvPr/>
          </p:nvSpPr>
          <p:spPr>
            <a:xfrm>
              <a:off x="84340" y="496418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786FF"/>
            </a:solidFill>
          </p:spPr>
          <p:txBody>
            <a:bodyPr wrap="square" lIns="0" tIns="0" rIns="0" bIns="0" rtlCol="0"/>
            <a:lstStyle/>
            <a:p>
              <a:endParaRPr/>
            </a:p>
          </p:txBody>
        </p:sp>
        <p:sp>
          <p:nvSpPr>
            <p:cNvPr id="73" name="object 73"/>
            <p:cNvSpPr/>
            <p:nvPr/>
          </p:nvSpPr>
          <p:spPr>
            <a:xfrm>
              <a:off x="84340" y="5017528"/>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585FF"/>
            </a:solidFill>
          </p:spPr>
          <p:txBody>
            <a:bodyPr wrap="square" lIns="0" tIns="0" rIns="0" bIns="0" rtlCol="0"/>
            <a:lstStyle/>
            <a:p>
              <a:endParaRPr/>
            </a:p>
          </p:txBody>
        </p:sp>
        <p:sp>
          <p:nvSpPr>
            <p:cNvPr id="74" name="object 74"/>
            <p:cNvSpPr/>
            <p:nvPr/>
          </p:nvSpPr>
          <p:spPr>
            <a:xfrm>
              <a:off x="84340" y="5070868"/>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B482FF"/>
            </a:solidFill>
          </p:spPr>
          <p:txBody>
            <a:bodyPr wrap="square" lIns="0" tIns="0" rIns="0" bIns="0" rtlCol="0"/>
            <a:lstStyle/>
            <a:p>
              <a:endParaRPr/>
            </a:p>
          </p:txBody>
        </p:sp>
        <p:sp>
          <p:nvSpPr>
            <p:cNvPr id="75" name="object 75"/>
            <p:cNvSpPr/>
            <p:nvPr/>
          </p:nvSpPr>
          <p:spPr>
            <a:xfrm>
              <a:off x="84340" y="512573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17CFF"/>
            </a:solidFill>
          </p:spPr>
          <p:txBody>
            <a:bodyPr wrap="square" lIns="0" tIns="0" rIns="0" bIns="0" rtlCol="0"/>
            <a:lstStyle/>
            <a:p>
              <a:endParaRPr/>
            </a:p>
          </p:txBody>
        </p:sp>
        <p:sp>
          <p:nvSpPr>
            <p:cNvPr id="76" name="object 76"/>
            <p:cNvSpPr/>
            <p:nvPr/>
          </p:nvSpPr>
          <p:spPr>
            <a:xfrm>
              <a:off x="84340" y="517907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B07AFF"/>
            </a:solidFill>
          </p:spPr>
          <p:txBody>
            <a:bodyPr wrap="square" lIns="0" tIns="0" rIns="0" bIns="0" rtlCol="0"/>
            <a:lstStyle/>
            <a:p>
              <a:endParaRPr/>
            </a:p>
          </p:txBody>
        </p:sp>
        <p:sp>
          <p:nvSpPr>
            <p:cNvPr id="77" name="object 77"/>
            <p:cNvSpPr/>
            <p:nvPr/>
          </p:nvSpPr>
          <p:spPr>
            <a:xfrm>
              <a:off x="84340" y="523241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F79FF"/>
            </a:solidFill>
          </p:spPr>
          <p:txBody>
            <a:bodyPr wrap="square" lIns="0" tIns="0" rIns="0" bIns="0" rtlCol="0"/>
            <a:lstStyle/>
            <a:p>
              <a:endParaRPr/>
            </a:p>
          </p:txBody>
        </p:sp>
        <p:sp>
          <p:nvSpPr>
            <p:cNvPr id="78" name="object 78"/>
            <p:cNvSpPr/>
            <p:nvPr/>
          </p:nvSpPr>
          <p:spPr>
            <a:xfrm>
              <a:off x="84340" y="528575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F78FF"/>
            </a:solidFill>
          </p:spPr>
          <p:txBody>
            <a:bodyPr wrap="square" lIns="0" tIns="0" rIns="0" bIns="0" rtlCol="0"/>
            <a:lstStyle/>
            <a:p>
              <a:endParaRPr/>
            </a:p>
          </p:txBody>
        </p:sp>
        <p:sp>
          <p:nvSpPr>
            <p:cNvPr id="79" name="object 79"/>
            <p:cNvSpPr/>
            <p:nvPr/>
          </p:nvSpPr>
          <p:spPr>
            <a:xfrm>
              <a:off x="84340" y="5339092"/>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E76FF"/>
            </a:solidFill>
          </p:spPr>
          <p:txBody>
            <a:bodyPr wrap="square" lIns="0" tIns="0" rIns="0" bIns="0" rtlCol="0"/>
            <a:lstStyle/>
            <a:p>
              <a:endParaRPr/>
            </a:p>
          </p:txBody>
        </p:sp>
        <p:sp>
          <p:nvSpPr>
            <p:cNvPr id="80" name="object 80"/>
            <p:cNvSpPr/>
            <p:nvPr/>
          </p:nvSpPr>
          <p:spPr>
            <a:xfrm>
              <a:off x="84340" y="5392432"/>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AC70FF"/>
            </a:solidFill>
          </p:spPr>
          <p:txBody>
            <a:bodyPr wrap="square" lIns="0" tIns="0" rIns="0" bIns="0" rtlCol="0"/>
            <a:lstStyle/>
            <a:p>
              <a:endParaRPr/>
            </a:p>
          </p:txBody>
        </p:sp>
        <p:sp>
          <p:nvSpPr>
            <p:cNvPr id="81" name="object 81"/>
            <p:cNvSpPr/>
            <p:nvPr/>
          </p:nvSpPr>
          <p:spPr>
            <a:xfrm>
              <a:off x="84340" y="544729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C6FFF"/>
            </a:solidFill>
          </p:spPr>
          <p:txBody>
            <a:bodyPr wrap="square" lIns="0" tIns="0" rIns="0" bIns="0" rtlCol="0"/>
            <a:lstStyle/>
            <a:p>
              <a:endParaRPr/>
            </a:p>
          </p:txBody>
        </p:sp>
        <p:sp>
          <p:nvSpPr>
            <p:cNvPr id="82" name="object 82"/>
            <p:cNvSpPr/>
            <p:nvPr/>
          </p:nvSpPr>
          <p:spPr>
            <a:xfrm>
              <a:off x="84340" y="550063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B6DFF"/>
            </a:solidFill>
          </p:spPr>
          <p:txBody>
            <a:bodyPr wrap="square" lIns="0" tIns="0" rIns="0" bIns="0" rtlCol="0"/>
            <a:lstStyle/>
            <a:p>
              <a:endParaRPr/>
            </a:p>
          </p:txBody>
        </p:sp>
        <p:sp>
          <p:nvSpPr>
            <p:cNvPr id="83" name="object 83"/>
            <p:cNvSpPr/>
            <p:nvPr/>
          </p:nvSpPr>
          <p:spPr>
            <a:xfrm>
              <a:off x="84340" y="555397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A6CFF"/>
            </a:solidFill>
          </p:spPr>
          <p:txBody>
            <a:bodyPr wrap="square" lIns="0" tIns="0" rIns="0" bIns="0" rtlCol="0"/>
            <a:lstStyle/>
            <a:p>
              <a:endParaRPr/>
            </a:p>
          </p:txBody>
        </p:sp>
        <p:sp>
          <p:nvSpPr>
            <p:cNvPr id="84" name="object 84"/>
            <p:cNvSpPr/>
            <p:nvPr/>
          </p:nvSpPr>
          <p:spPr>
            <a:xfrm>
              <a:off x="84340" y="560731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96BFF"/>
            </a:solidFill>
          </p:spPr>
          <p:txBody>
            <a:bodyPr wrap="square" lIns="0" tIns="0" rIns="0" bIns="0" rtlCol="0"/>
            <a:lstStyle/>
            <a:p>
              <a:endParaRPr/>
            </a:p>
          </p:txBody>
        </p:sp>
        <p:sp>
          <p:nvSpPr>
            <p:cNvPr id="85" name="object 85"/>
            <p:cNvSpPr/>
            <p:nvPr/>
          </p:nvSpPr>
          <p:spPr>
            <a:xfrm>
              <a:off x="84340" y="566065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869FF"/>
            </a:solidFill>
          </p:spPr>
          <p:txBody>
            <a:bodyPr wrap="square" lIns="0" tIns="0" rIns="0" bIns="0" rtlCol="0"/>
            <a:lstStyle/>
            <a:p>
              <a:endParaRPr/>
            </a:p>
          </p:txBody>
        </p:sp>
        <p:sp>
          <p:nvSpPr>
            <p:cNvPr id="86" name="object 86"/>
            <p:cNvSpPr/>
            <p:nvPr/>
          </p:nvSpPr>
          <p:spPr>
            <a:xfrm>
              <a:off x="84340" y="5713996"/>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866FF"/>
            </a:solidFill>
          </p:spPr>
          <p:txBody>
            <a:bodyPr wrap="square" lIns="0" tIns="0" rIns="0" bIns="0" rtlCol="0"/>
            <a:lstStyle/>
            <a:p>
              <a:endParaRPr/>
            </a:p>
          </p:txBody>
        </p:sp>
        <p:sp>
          <p:nvSpPr>
            <p:cNvPr id="87" name="object 87"/>
            <p:cNvSpPr/>
            <p:nvPr/>
          </p:nvSpPr>
          <p:spPr>
            <a:xfrm>
              <a:off x="84340" y="5767336"/>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A763FF"/>
            </a:solidFill>
          </p:spPr>
          <p:txBody>
            <a:bodyPr wrap="square" lIns="0" tIns="0" rIns="0" bIns="0" rtlCol="0"/>
            <a:lstStyle/>
            <a:p>
              <a:endParaRPr/>
            </a:p>
          </p:txBody>
        </p:sp>
        <p:sp>
          <p:nvSpPr>
            <p:cNvPr id="88" name="object 88"/>
            <p:cNvSpPr/>
            <p:nvPr/>
          </p:nvSpPr>
          <p:spPr>
            <a:xfrm>
              <a:off x="84340" y="582220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460FF"/>
            </a:solidFill>
          </p:spPr>
          <p:txBody>
            <a:bodyPr wrap="square" lIns="0" tIns="0" rIns="0" bIns="0" rtlCol="0"/>
            <a:lstStyle/>
            <a:p>
              <a:endParaRPr/>
            </a:p>
          </p:txBody>
        </p:sp>
        <p:sp>
          <p:nvSpPr>
            <p:cNvPr id="89" name="object 89"/>
            <p:cNvSpPr/>
            <p:nvPr/>
          </p:nvSpPr>
          <p:spPr>
            <a:xfrm>
              <a:off x="84340" y="587554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45FFF"/>
            </a:solidFill>
          </p:spPr>
          <p:txBody>
            <a:bodyPr wrap="square" lIns="0" tIns="0" rIns="0" bIns="0" rtlCol="0"/>
            <a:lstStyle/>
            <a:p>
              <a:endParaRPr/>
            </a:p>
          </p:txBody>
        </p:sp>
        <p:sp>
          <p:nvSpPr>
            <p:cNvPr id="90" name="object 90"/>
            <p:cNvSpPr/>
            <p:nvPr/>
          </p:nvSpPr>
          <p:spPr>
            <a:xfrm>
              <a:off x="84340" y="592888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35CFF"/>
            </a:solidFill>
          </p:spPr>
          <p:txBody>
            <a:bodyPr wrap="square" lIns="0" tIns="0" rIns="0" bIns="0" rtlCol="0"/>
            <a:lstStyle/>
            <a:p>
              <a:endParaRPr/>
            </a:p>
          </p:txBody>
        </p:sp>
        <p:sp>
          <p:nvSpPr>
            <p:cNvPr id="91" name="object 91"/>
            <p:cNvSpPr/>
            <p:nvPr/>
          </p:nvSpPr>
          <p:spPr>
            <a:xfrm>
              <a:off x="84340" y="598222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25BFF"/>
            </a:solidFill>
          </p:spPr>
          <p:txBody>
            <a:bodyPr wrap="square" lIns="0" tIns="0" rIns="0" bIns="0" rtlCol="0"/>
            <a:lstStyle/>
            <a:p>
              <a:endParaRPr/>
            </a:p>
          </p:txBody>
        </p:sp>
        <p:sp>
          <p:nvSpPr>
            <p:cNvPr id="92" name="object 92"/>
            <p:cNvSpPr/>
            <p:nvPr/>
          </p:nvSpPr>
          <p:spPr>
            <a:xfrm>
              <a:off x="84340" y="6035560"/>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258FF"/>
            </a:solidFill>
          </p:spPr>
          <p:txBody>
            <a:bodyPr wrap="square" lIns="0" tIns="0" rIns="0" bIns="0" rtlCol="0"/>
            <a:lstStyle/>
            <a:p>
              <a:endParaRPr/>
            </a:p>
          </p:txBody>
        </p:sp>
        <p:sp>
          <p:nvSpPr>
            <p:cNvPr id="93" name="object 93"/>
            <p:cNvSpPr/>
            <p:nvPr/>
          </p:nvSpPr>
          <p:spPr>
            <a:xfrm>
              <a:off x="84340" y="6088900"/>
              <a:ext cx="1447800" cy="55244"/>
            </a:xfrm>
            <a:custGeom>
              <a:avLst/>
              <a:gdLst/>
              <a:ahLst/>
              <a:cxnLst/>
              <a:rect l="l" t="t" r="r" b="b"/>
              <a:pathLst>
                <a:path w="1447800" h="55245">
                  <a:moveTo>
                    <a:pt x="0" y="54863"/>
                  </a:moveTo>
                  <a:lnTo>
                    <a:pt x="1447800" y="54863"/>
                  </a:lnTo>
                  <a:lnTo>
                    <a:pt x="1447800" y="0"/>
                  </a:lnTo>
                  <a:lnTo>
                    <a:pt x="0" y="0"/>
                  </a:lnTo>
                  <a:lnTo>
                    <a:pt x="0" y="54863"/>
                  </a:lnTo>
                  <a:close/>
                </a:path>
              </a:pathLst>
            </a:custGeom>
            <a:solidFill>
              <a:srgbClr val="A056FF"/>
            </a:solidFill>
          </p:spPr>
          <p:txBody>
            <a:bodyPr wrap="square" lIns="0" tIns="0" rIns="0" bIns="0" rtlCol="0"/>
            <a:lstStyle/>
            <a:p>
              <a:endParaRPr/>
            </a:p>
          </p:txBody>
        </p:sp>
        <p:sp>
          <p:nvSpPr>
            <p:cNvPr id="94" name="object 94"/>
            <p:cNvSpPr/>
            <p:nvPr/>
          </p:nvSpPr>
          <p:spPr>
            <a:xfrm>
              <a:off x="84340" y="614376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A054FF"/>
            </a:solidFill>
          </p:spPr>
          <p:txBody>
            <a:bodyPr wrap="square" lIns="0" tIns="0" rIns="0" bIns="0" rtlCol="0"/>
            <a:lstStyle/>
            <a:p>
              <a:endParaRPr/>
            </a:p>
          </p:txBody>
        </p:sp>
        <p:sp>
          <p:nvSpPr>
            <p:cNvPr id="95" name="object 95"/>
            <p:cNvSpPr/>
            <p:nvPr/>
          </p:nvSpPr>
          <p:spPr>
            <a:xfrm>
              <a:off x="84340" y="619710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9F52FF"/>
            </a:solidFill>
          </p:spPr>
          <p:txBody>
            <a:bodyPr wrap="square" lIns="0" tIns="0" rIns="0" bIns="0" rtlCol="0"/>
            <a:lstStyle/>
            <a:p>
              <a:endParaRPr/>
            </a:p>
          </p:txBody>
        </p:sp>
        <p:sp>
          <p:nvSpPr>
            <p:cNvPr id="96" name="object 96"/>
            <p:cNvSpPr/>
            <p:nvPr/>
          </p:nvSpPr>
          <p:spPr>
            <a:xfrm>
              <a:off x="84340" y="625044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9F51FF"/>
            </a:solidFill>
          </p:spPr>
          <p:txBody>
            <a:bodyPr wrap="square" lIns="0" tIns="0" rIns="0" bIns="0" rtlCol="0"/>
            <a:lstStyle/>
            <a:p>
              <a:endParaRPr/>
            </a:p>
          </p:txBody>
        </p:sp>
        <p:sp>
          <p:nvSpPr>
            <p:cNvPr id="97" name="object 97"/>
            <p:cNvSpPr/>
            <p:nvPr/>
          </p:nvSpPr>
          <p:spPr>
            <a:xfrm>
              <a:off x="84340" y="630378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9F50FF"/>
            </a:solidFill>
          </p:spPr>
          <p:txBody>
            <a:bodyPr wrap="square" lIns="0" tIns="0" rIns="0" bIns="0" rtlCol="0"/>
            <a:lstStyle/>
            <a:p>
              <a:endParaRPr/>
            </a:p>
          </p:txBody>
        </p:sp>
        <p:sp>
          <p:nvSpPr>
            <p:cNvPr id="98" name="object 98"/>
            <p:cNvSpPr/>
            <p:nvPr/>
          </p:nvSpPr>
          <p:spPr>
            <a:xfrm>
              <a:off x="84340" y="635712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9F4EFF"/>
            </a:solidFill>
          </p:spPr>
          <p:txBody>
            <a:bodyPr wrap="square" lIns="0" tIns="0" rIns="0" bIns="0" rtlCol="0"/>
            <a:lstStyle/>
            <a:p>
              <a:endParaRPr/>
            </a:p>
          </p:txBody>
        </p:sp>
        <p:sp>
          <p:nvSpPr>
            <p:cNvPr id="99" name="object 99"/>
            <p:cNvSpPr/>
            <p:nvPr/>
          </p:nvSpPr>
          <p:spPr>
            <a:xfrm>
              <a:off x="84340" y="6410464"/>
              <a:ext cx="1447800" cy="53340"/>
            </a:xfrm>
            <a:custGeom>
              <a:avLst/>
              <a:gdLst/>
              <a:ahLst/>
              <a:cxnLst/>
              <a:rect l="l" t="t" r="r" b="b"/>
              <a:pathLst>
                <a:path w="1447800" h="53339">
                  <a:moveTo>
                    <a:pt x="0" y="53339"/>
                  </a:moveTo>
                  <a:lnTo>
                    <a:pt x="1447800" y="53339"/>
                  </a:lnTo>
                  <a:lnTo>
                    <a:pt x="1447800" y="0"/>
                  </a:lnTo>
                  <a:lnTo>
                    <a:pt x="0" y="0"/>
                  </a:lnTo>
                  <a:lnTo>
                    <a:pt x="0" y="53339"/>
                  </a:lnTo>
                  <a:close/>
                </a:path>
              </a:pathLst>
            </a:custGeom>
            <a:solidFill>
              <a:srgbClr val="9E4DFF"/>
            </a:solidFill>
          </p:spPr>
          <p:txBody>
            <a:bodyPr wrap="square" lIns="0" tIns="0" rIns="0" bIns="0" rtlCol="0"/>
            <a:lstStyle/>
            <a:p>
              <a:endParaRPr/>
            </a:p>
          </p:txBody>
        </p:sp>
        <p:sp>
          <p:nvSpPr>
            <p:cNvPr id="100" name="object 100"/>
            <p:cNvSpPr/>
            <p:nvPr/>
          </p:nvSpPr>
          <p:spPr>
            <a:xfrm>
              <a:off x="84340" y="6463804"/>
              <a:ext cx="1447800" cy="55244"/>
            </a:xfrm>
            <a:custGeom>
              <a:avLst/>
              <a:gdLst/>
              <a:ahLst/>
              <a:cxnLst/>
              <a:rect l="l" t="t" r="r" b="b"/>
              <a:pathLst>
                <a:path w="1447800" h="55245">
                  <a:moveTo>
                    <a:pt x="0" y="54864"/>
                  </a:moveTo>
                  <a:lnTo>
                    <a:pt x="1447800" y="54864"/>
                  </a:lnTo>
                  <a:lnTo>
                    <a:pt x="1447800" y="0"/>
                  </a:lnTo>
                  <a:lnTo>
                    <a:pt x="0" y="0"/>
                  </a:lnTo>
                  <a:lnTo>
                    <a:pt x="0" y="54864"/>
                  </a:lnTo>
                  <a:close/>
                </a:path>
              </a:pathLst>
            </a:custGeom>
            <a:solidFill>
              <a:srgbClr val="9D4AFF"/>
            </a:solidFill>
          </p:spPr>
          <p:txBody>
            <a:bodyPr wrap="square" lIns="0" tIns="0" rIns="0" bIns="0" rtlCol="0"/>
            <a:lstStyle/>
            <a:p>
              <a:endParaRPr/>
            </a:p>
          </p:txBody>
        </p:sp>
        <p:sp>
          <p:nvSpPr>
            <p:cNvPr id="101" name="object 101"/>
            <p:cNvSpPr/>
            <p:nvPr/>
          </p:nvSpPr>
          <p:spPr>
            <a:xfrm>
              <a:off x="84340" y="6518668"/>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D48FF"/>
            </a:solidFill>
          </p:spPr>
          <p:txBody>
            <a:bodyPr wrap="square" lIns="0" tIns="0" rIns="0" bIns="0" rtlCol="0"/>
            <a:lstStyle/>
            <a:p>
              <a:endParaRPr/>
            </a:p>
          </p:txBody>
        </p:sp>
        <p:sp>
          <p:nvSpPr>
            <p:cNvPr id="102" name="object 102"/>
            <p:cNvSpPr/>
            <p:nvPr/>
          </p:nvSpPr>
          <p:spPr>
            <a:xfrm>
              <a:off x="84340" y="6572008"/>
              <a:ext cx="1447800" cy="107314"/>
            </a:xfrm>
            <a:custGeom>
              <a:avLst/>
              <a:gdLst/>
              <a:ahLst/>
              <a:cxnLst/>
              <a:rect l="l" t="t" r="r" b="b"/>
              <a:pathLst>
                <a:path w="1447800" h="107315">
                  <a:moveTo>
                    <a:pt x="1447800" y="0"/>
                  </a:moveTo>
                  <a:lnTo>
                    <a:pt x="0" y="0"/>
                  </a:lnTo>
                  <a:lnTo>
                    <a:pt x="0" y="53352"/>
                  </a:lnTo>
                  <a:lnTo>
                    <a:pt x="0" y="106692"/>
                  </a:lnTo>
                  <a:lnTo>
                    <a:pt x="1447800" y="106692"/>
                  </a:lnTo>
                  <a:lnTo>
                    <a:pt x="1447800" y="53352"/>
                  </a:lnTo>
                  <a:lnTo>
                    <a:pt x="1447800" y="0"/>
                  </a:lnTo>
                  <a:close/>
                </a:path>
              </a:pathLst>
            </a:custGeom>
            <a:solidFill>
              <a:srgbClr val="9C46FF"/>
            </a:solidFill>
          </p:spPr>
          <p:txBody>
            <a:bodyPr wrap="square" lIns="0" tIns="0" rIns="0" bIns="0" rtlCol="0"/>
            <a:lstStyle/>
            <a:p>
              <a:endParaRPr/>
            </a:p>
          </p:txBody>
        </p:sp>
        <p:sp>
          <p:nvSpPr>
            <p:cNvPr id="103" name="object 103"/>
            <p:cNvSpPr/>
            <p:nvPr/>
          </p:nvSpPr>
          <p:spPr>
            <a:xfrm>
              <a:off x="84340" y="6678688"/>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B45FF"/>
            </a:solidFill>
          </p:spPr>
          <p:txBody>
            <a:bodyPr wrap="square" lIns="0" tIns="0" rIns="0" bIns="0" rtlCol="0"/>
            <a:lstStyle/>
            <a:p>
              <a:endParaRPr/>
            </a:p>
          </p:txBody>
        </p:sp>
        <p:sp>
          <p:nvSpPr>
            <p:cNvPr id="104" name="object 104"/>
            <p:cNvSpPr/>
            <p:nvPr/>
          </p:nvSpPr>
          <p:spPr>
            <a:xfrm>
              <a:off x="84340" y="6732028"/>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B43FF"/>
            </a:solidFill>
          </p:spPr>
          <p:txBody>
            <a:bodyPr wrap="square" lIns="0" tIns="0" rIns="0" bIns="0" rtlCol="0"/>
            <a:lstStyle/>
            <a:p>
              <a:endParaRPr/>
            </a:p>
          </p:txBody>
        </p:sp>
        <p:sp>
          <p:nvSpPr>
            <p:cNvPr id="105" name="object 105"/>
            <p:cNvSpPr/>
            <p:nvPr/>
          </p:nvSpPr>
          <p:spPr>
            <a:xfrm>
              <a:off x="84340" y="6785368"/>
              <a:ext cx="1447800" cy="55244"/>
            </a:xfrm>
            <a:custGeom>
              <a:avLst/>
              <a:gdLst/>
              <a:ahLst/>
              <a:cxnLst/>
              <a:rect l="l" t="t" r="r" b="b"/>
              <a:pathLst>
                <a:path w="1447800" h="55245">
                  <a:moveTo>
                    <a:pt x="0" y="54864"/>
                  </a:moveTo>
                  <a:lnTo>
                    <a:pt x="1447800" y="54864"/>
                  </a:lnTo>
                  <a:lnTo>
                    <a:pt x="1447800" y="0"/>
                  </a:lnTo>
                  <a:lnTo>
                    <a:pt x="0" y="0"/>
                  </a:lnTo>
                  <a:lnTo>
                    <a:pt x="0" y="54864"/>
                  </a:lnTo>
                  <a:close/>
                </a:path>
              </a:pathLst>
            </a:custGeom>
            <a:solidFill>
              <a:srgbClr val="9A41FF"/>
            </a:solidFill>
          </p:spPr>
          <p:txBody>
            <a:bodyPr wrap="square" lIns="0" tIns="0" rIns="0" bIns="0" rtlCol="0"/>
            <a:lstStyle/>
            <a:p>
              <a:endParaRPr/>
            </a:p>
          </p:txBody>
        </p:sp>
        <p:sp>
          <p:nvSpPr>
            <p:cNvPr id="106" name="object 106"/>
            <p:cNvSpPr/>
            <p:nvPr/>
          </p:nvSpPr>
          <p:spPr>
            <a:xfrm>
              <a:off x="84340" y="6840232"/>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A40FF"/>
            </a:solidFill>
          </p:spPr>
          <p:txBody>
            <a:bodyPr wrap="square" lIns="0" tIns="0" rIns="0" bIns="0" rtlCol="0"/>
            <a:lstStyle/>
            <a:p>
              <a:endParaRPr/>
            </a:p>
          </p:txBody>
        </p:sp>
        <p:sp>
          <p:nvSpPr>
            <p:cNvPr id="107" name="object 107"/>
            <p:cNvSpPr/>
            <p:nvPr/>
          </p:nvSpPr>
          <p:spPr>
            <a:xfrm>
              <a:off x="84340" y="6893572"/>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A3DFF"/>
            </a:solidFill>
          </p:spPr>
          <p:txBody>
            <a:bodyPr wrap="square" lIns="0" tIns="0" rIns="0" bIns="0" rtlCol="0"/>
            <a:lstStyle/>
            <a:p>
              <a:endParaRPr/>
            </a:p>
          </p:txBody>
        </p:sp>
        <p:sp>
          <p:nvSpPr>
            <p:cNvPr id="108" name="object 108"/>
            <p:cNvSpPr/>
            <p:nvPr/>
          </p:nvSpPr>
          <p:spPr>
            <a:xfrm>
              <a:off x="84340" y="6946912"/>
              <a:ext cx="1447800" cy="107314"/>
            </a:xfrm>
            <a:custGeom>
              <a:avLst/>
              <a:gdLst/>
              <a:ahLst/>
              <a:cxnLst/>
              <a:rect l="l" t="t" r="r" b="b"/>
              <a:pathLst>
                <a:path w="1447800" h="107315">
                  <a:moveTo>
                    <a:pt x="1447800" y="0"/>
                  </a:moveTo>
                  <a:lnTo>
                    <a:pt x="0" y="0"/>
                  </a:lnTo>
                  <a:lnTo>
                    <a:pt x="0" y="53352"/>
                  </a:lnTo>
                  <a:lnTo>
                    <a:pt x="0" y="106692"/>
                  </a:lnTo>
                  <a:lnTo>
                    <a:pt x="1447800" y="106692"/>
                  </a:lnTo>
                  <a:lnTo>
                    <a:pt x="1447800" y="53352"/>
                  </a:lnTo>
                  <a:lnTo>
                    <a:pt x="1447800" y="0"/>
                  </a:lnTo>
                  <a:close/>
                </a:path>
              </a:pathLst>
            </a:custGeom>
            <a:solidFill>
              <a:srgbClr val="993CFF"/>
            </a:solidFill>
          </p:spPr>
          <p:txBody>
            <a:bodyPr wrap="square" lIns="0" tIns="0" rIns="0" bIns="0" rtlCol="0"/>
            <a:lstStyle/>
            <a:p>
              <a:endParaRPr/>
            </a:p>
          </p:txBody>
        </p:sp>
        <p:sp>
          <p:nvSpPr>
            <p:cNvPr id="109" name="object 109"/>
            <p:cNvSpPr/>
            <p:nvPr/>
          </p:nvSpPr>
          <p:spPr>
            <a:xfrm>
              <a:off x="84340" y="7053592"/>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93BFF"/>
            </a:solidFill>
          </p:spPr>
          <p:txBody>
            <a:bodyPr wrap="square" lIns="0" tIns="0" rIns="0" bIns="0" rtlCol="0"/>
            <a:lstStyle/>
            <a:p>
              <a:endParaRPr/>
            </a:p>
          </p:txBody>
        </p:sp>
        <p:sp>
          <p:nvSpPr>
            <p:cNvPr id="110" name="object 110"/>
            <p:cNvSpPr/>
            <p:nvPr/>
          </p:nvSpPr>
          <p:spPr>
            <a:xfrm>
              <a:off x="84340" y="7106932"/>
              <a:ext cx="1447800" cy="108585"/>
            </a:xfrm>
            <a:custGeom>
              <a:avLst/>
              <a:gdLst/>
              <a:ahLst/>
              <a:cxnLst/>
              <a:rect l="l" t="t" r="r" b="b"/>
              <a:pathLst>
                <a:path w="1447800" h="108584">
                  <a:moveTo>
                    <a:pt x="1447800" y="0"/>
                  </a:moveTo>
                  <a:lnTo>
                    <a:pt x="0" y="0"/>
                  </a:lnTo>
                  <a:lnTo>
                    <a:pt x="0" y="54876"/>
                  </a:lnTo>
                  <a:lnTo>
                    <a:pt x="0" y="108216"/>
                  </a:lnTo>
                  <a:lnTo>
                    <a:pt x="1447800" y="108216"/>
                  </a:lnTo>
                  <a:lnTo>
                    <a:pt x="1447800" y="54876"/>
                  </a:lnTo>
                  <a:lnTo>
                    <a:pt x="1447800" y="0"/>
                  </a:lnTo>
                  <a:close/>
                </a:path>
              </a:pathLst>
            </a:custGeom>
            <a:solidFill>
              <a:srgbClr val="9939FF"/>
            </a:solidFill>
          </p:spPr>
          <p:txBody>
            <a:bodyPr wrap="square" lIns="0" tIns="0" rIns="0" bIns="0" rtlCol="0"/>
            <a:lstStyle/>
            <a:p>
              <a:endParaRPr/>
            </a:p>
          </p:txBody>
        </p:sp>
        <p:sp>
          <p:nvSpPr>
            <p:cNvPr id="111" name="object 111"/>
            <p:cNvSpPr/>
            <p:nvPr/>
          </p:nvSpPr>
          <p:spPr>
            <a:xfrm>
              <a:off x="84340" y="7215136"/>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938FF"/>
            </a:solidFill>
          </p:spPr>
          <p:txBody>
            <a:bodyPr wrap="square" lIns="0" tIns="0" rIns="0" bIns="0" rtlCol="0"/>
            <a:lstStyle/>
            <a:p>
              <a:endParaRPr/>
            </a:p>
          </p:txBody>
        </p:sp>
        <p:sp>
          <p:nvSpPr>
            <p:cNvPr id="112" name="object 112"/>
            <p:cNvSpPr/>
            <p:nvPr/>
          </p:nvSpPr>
          <p:spPr>
            <a:xfrm>
              <a:off x="84340" y="7268476"/>
              <a:ext cx="1447800" cy="53340"/>
            </a:xfrm>
            <a:custGeom>
              <a:avLst/>
              <a:gdLst/>
              <a:ahLst/>
              <a:cxnLst/>
              <a:rect l="l" t="t" r="r" b="b"/>
              <a:pathLst>
                <a:path w="1447800" h="53340">
                  <a:moveTo>
                    <a:pt x="0" y="53340"/>
                  </a:moveTo>
                  <a:lnTo>
                    <a:pt x="1447800" y="53340"/>
                  </a:lnTo>
                  <a:lnTo>
                    <a:pt x="1447800" y="0"/>
                  </a:lnTo>
                  <a:lnTo>
                    <a:pt x="0" y="0"/>
                  </a:lnTo>
                  <a:lnTo>
                    <a:pt x="0" y="53340"/>
                  </a:lnTo>
                  <a:close/>
                </a:path>
              </a:pathLst>
            </a:custGeom>
            <a:solidFill>
              <a:srgbClr val="9937FF"/>
            </a:solidFill>
          </p:spPr>
          <p:txBody>
            <a:bodyPr wrap="square" lIns="0" tIns="0" rIns="0" bIns="0" rtlCol="0"/>
            <a:lstStyle/>
            <a:p>
              <a:endParaRPr/>
            </a:p>
          </p:txBody>
        </p:sp>
        <p:sp>
          <p:nvSpPr>
            <p:cNvPr id="113" name="object 113"/>
            <p:cNvSpPr/>
            <p:nvPr/>
          </p:nvSpPr>
          <p:spPr>
            <a:xfrm>
              <a:off x="742708" y="1949716"/>
              <a:ext cx="9225280" cy="0"/>
            </a:xfrm>
            <a:custGeom>
              <a:avLst/>
              <a:gdLst/>
              <a:ahLst/>
              <a:cxnLst/>
              <a:rect l="l" t="t" r="r" b="b"/>
              <a:pathLst>
                <a:path w="9225280">
                  <a:moveTo>
                    <a:pt x="0" y="0"/>
                  </a:moveTo>
                  <a:lnTo>
                    <a:pt x="9224772" y="0"/>
                  </a:lnTo>
                </a:path>
              </a:pathLst>
            </a:custGeom>
            <a:ln w="25908">
              <a:solidFill>
                <a:srgbClr val="5F5F5F"/>
              </a:solidFill>
            </a:ln>
          </p:spPr>
          <p:txBody>
            <a:bodyPr wrap="square" lIns="0" tIns="0" rIns="0" bIns="0" rtlCol="0"/>
            <a:lstStyle/>
            <a:p>
              <a:endParaRPr/>
            </a:p>
          </p:txBody>
        </p:sp>
        <p:sp>
          <p:nvSpPr>
            <p:cNvPr id="114" name="object 114"/>
            <p:cNvSpPr/>
            <p:nvPr/>
          </p:nvSpPr>
          <p:spPr>
            <a:xfrm>
              <a:off x="742708" y="1873516"/>
              <a:ext cx="9225280" cy="0"/>
            </a:xfrm>
            <a:custGeom>
              <a:avLst/>
              <a:gdLst/>
              <a:ahLst/>
              <a:cxnLst/>
              <a:rect l="l" t="t" r="r" b="b"/>
              <a:pathLst>
                <a:path w="9225280">
                  <a:moveTo>
                    <a:pt x="0" y="0"/>
                  </a:moveTo>
                  <a:lnTo>
                    <a:pt x="9224772" y="0"/>
                  </a:lnTo>
                </a:path>
              </a:pathLst>
            </a:custGeom>
            <a:ln w="76200">
              <a:solidFill>
                <a:srgbClr val="5F5F5F"/>
              </a:solidFill>
            </a:ln>
          </p:spPr>
          <p:txBody>
            <a:bodyPr wrap="square" lIns="0" tIns="0" rIns="0" bIns="0" rtlCol="0"/>
            <a:lstStyle/>
            <a:p>
              <a:endParaRPr/>
            </a:p>
          </p:txBody>
        </p:sp>
        <p:sp>
          <p:nvSpPr>
            <p:cNvPr id="115" name="object 115"/>
            <p:cNvSpPr/>
            <p:nvPr/>
          </p:nvSpPr>
          <p:spPr>
            <a:xfrm>
              <a:off x="8918247" y="566550"/>
              <a:ext cx="777066" cy="1075438"/>
            </a:xfrm>
            <a:prstGeom prst="rect">
              <a:avLst/>
            </a:prstGeom>
            <a:blipFill>
              <a:blip r:embed="rId2" cstate="print"/>
              <a:stretch>
                <a:fillRect/>
              </a:stretch>
            </a:blipFill>
          </p:spPr>
          <p:txBody>
            <a:bodyPr wrap="square" lIns="0" tIns="0" rIns="0" bIns="0" rtlCol="0"/>
            <a:lstStyle/>
            <a:p>
              <a:endParaRPr/>
            </a:p>
          </p:txBody>
        </p:sp>
      </p:grpSp>
      <p:sp>
        <p:nvSpPr>
          <p:cNvPr id="116" name="object 116"/>
          <p:cNvSpPr txBox="1">
            <a:spLocks noGrp="1"/>
          </p:cNvSpPr>
          <p:nvPr>
            <p:ph type="title"/>
          </p:nvPr>
        </p:nvSpPr>
        <p:spPr>
          <a:xfrm>
            <a:off x="2257068" y="918996"/>
            <a:ext cx="5370830" cy="696595"/>
          </a:xfrm>
          <a:prstGeom prst="rect">
            <a:avLst/>
          </a:prstGeom>
        </p:spPr>
        <p:txBody>
          <a:bodyPr vert="horz" wrap="square" lIns="0" tIns="13335" rIns="0" bIns="0" rtlCol="0">
            <a:spAutoFit/>
          </a:bodyPr>
          <a:lstStyle/>
          <a:p>
            <a:pPr marL="12700">
              <a:lnSpc>
                <a:spcPct val="100000"/>
              </a:lnSpc>
              <a:spcBef>
                <a:spcPts val="105"/>
              </a:spcBef>
            </a:pPr>
            <a:r>
              <a:rPr spc="-5" dirty="0"/>
              <a:t>GROUP </a:t>
            </a:r>
            <a:r>
              <a:rPr dirty="0"/>
              <a:t>BY</a:t>
            </a:r>
            <a:r>
              <a:rPr spc="-50" dirty="0"/>
              <a:t> </a:t>
            </a:r>
            <a:r>
              <a:rPr spc="-5" dirty="0"/>
              <a:t>ROLLUP</a:t>
            </a:r>
          </a:p>
        </p:txBody>
      </p:sp>
      <p:sp>
        <p:nvSpPr>
          <p:cNvPr id="117" name="object 117"/>
          <p:cNvSpPr txBox="1"/>
          <p:nvPr/>
        </p:nvSpPr>
        <p:spPr>
          <a:xfrm>
            <a:off x="1648980" y="2087892"/>
            <a:ext cx="7922259" cy="391160"/>
          </a:xfrm>
          <a:prstGeom prst="rect">
            <a:avLst/>
          </a:prstGeom>
        </p:spPr>
        <p:txBody>
          <a:bodyPr vert="horz" wrap="square" lIns="0" tIns="12700" rIns="0" bIns="0" rtlCol="0">
            <a:spAutoFit/>
          </a:bodyPr>
          <a:lstStyle/>
          <a:p>
            <a:pPr marL="355600" indent="-342900">
              <a:lnSpc>
                <a:spcPct val="100000"/>
              </a:lnSpc>
              <a:spcBef>
                <a:spcPts val="100"/>
              </a:spcBef>
              <a:buClr>
                <a:srgbClr val="5F5F5F"/>
              </a:buClr>
              <a:buSzPct val="75000"/>
              <a:buFont typeface="BM DoHyeon"/>
              <a:buChar char="◆"/>
              <a:tabLst>
                <a:tab pos="355600" algn="l"/>
              </a:tabLst>
            </a:pPr>
            <a:r>
              <a:rPr sz="2400" spc="-5" dirty="0">
                <a:latin typeface="Arial"/>
                <a:cs typeface="Arial"/>
              </a:rPr>
              <a:t>ROLLUP </a:t>
            </a:r>
            <a:r>
              <a:rPr sz="2400" dirty="0">
                <a:latin typeface="Arial"/>
                <a:cs typeface="Arial"/>
              </a:rPr>
              <a:t>provides aggregates at each GROUP BY</a:t>
            </a:r>
            <a:r>
              <a:rPr sz="2400" spc="-135" dirty="0">
                <a:latin typeface="Arial"/>
                <a:cs typeface="Arial"/>
              </a:rPr>
              <a:t> </a:t>
            </a:r>
            <a:r>
              <a:rPr sz="2400" dirty="0">
                <a:latin typeface="Arial"/>
                <a:cs typeface="Arial"/>
              </a:rPr>
              <a:t>level</a:t>
            </a:r>
            <a:endParaRPr sz="2400">
              <a:latin typeface="Arial"/>
              <a:cs typeface="Arial"/>
            </a:endParaRPr>
          </a:p>
        </p:txBody>
      </p:sp>
      <p:grpSp>
        <p:nvGrpSpPr>
          <p:cNvPr id="118" name="object 118"/>
          <p:cNvGrpSpPr/>
          <p:nvPr/>
        </p:nvGrpSpPr>
        <p:grpSpPr>
          <a:xfrm>
            <a:off x="1525790" y="2514866"/>
            <a:ext cx="8089900" cy="4813300"/>
            <a:chOff x="1525790" y="2514866"/>
            <a:chExt cx="8089900" cy="4813300"/>
          </a:xfrm>
        </p:grpSpPr>
        <p:sp>
          <p:nvSpPr>
            <p:cNvPr id="119" name="object 119"/>
            <p:cNvSpPr/>
            <p:nvPr/>
          </p:nvSpPr>
          <p:spPr>
            <a:xfrm>
              <a:off x="1532140" y="2521216"/>
              <a:ext cx="8077200" cy="4800600"/>
            </a:xfrm>
            <a:custGeom>
              <a:avLst/>
              <a:gdLst/>
              <a:ahLst/>
              <a:cxnLst/>
              <a:rect l="l" t="t" r="r" b="b"/>
              <a:pathLst>
                <a:path w="8077200" h="4800600">
                  <a:moveTo>
                    <a:pt x="8077200" y="4800600"/>
                  </a:moveTo>
                  <a:lnTo>
                    <a:pt x="8077200" y="0"/>
                  </a:lnTo>
                  <a:lnTo>
                    <a:pt x="0" y="0"/>
                  </a:lnTo>
                  <a:lnTo>
                    <a:pt x="0" y="4800600"/>
                  </a:lnTo>
                  <a:lnTo>
                    <a:pt x="8077200" y="4800600"/>
                  </a:lnTo>
                  <a:close/>
                </a:path>
              </a:pathLst>
            </a:custGeom>
            <a:solidFill>
              <a:srgbClr val="FFFF99"/>
            </a:solidFill>
          </p:spPr>
          <p:txBody>
            <a:bodyPr wrap="square" lIns="0" tIns="0" rIns="0" bIns="0" rtlCol="0"/>
            <a:lstStyle/>
            <a:p>
              <a:endParaRPr/>
            </a:p>
          </p:txBody>
        </p:sp>
        <p:sp>
          <p:nvSpPr>
            <p:cNvPr id="120" name="object 120"/>
            <p:cNvSpPr/>
            <p:nvPr/>
          </p:nvSpPr>
          <p:spPr>
            <a:xfrm>
              <a:off x="1532140" y="2521216"/>
              <a:ext cx="8077200" cy="4800600"/>
            </a:xfrm>
            <a:custGeom>
              <a:avLst/>
              <a:gdLst/>
              <a:ahLst/>
              <a:cxnLst/>
              <a:rect l="l" t="t" r="r" b="b"/>
              <a:pathLst>
                <a:path w="8077200" h="4800600">
                  <a:moveTo>
                    <a:pt x="0" y="0"/>
                  </a:moveTo>
                  <a:lnTo>
                    <a:pt x="0" y="4800600"/>
                  </a:lnTo>
                  <a:lnTo>
                    <a:pt x="8077200" y="4800600"/>
                  </a:lnTo>
                  <a:lnTo>
                    <a:pt x="8077200" y="0"/>
                  </a:lnTo>
                  <a:lnTo>
                    <a:pt x="0" y="0"/>
                  </a:lnTo>
                  <a:close/>
                </a:path>
              </a:pathLst>
            </a:custGeom>
            <a:ln w="12192">
              <a:solidFill>
                <a:srgbClr val="000000"/>
              </a:solidFill>
            </a:ln>
          </p:spPr>
          <p:txBody>
            <a:bodyPr wrap="square" lIns="0" tIns="0" rIns="0" bIns="0" rtlCol="0"/>
            <a:lstStyle/>
            <a:p>
              <a:endParaRPr/>
            </a:p>
          </p:txBody>
        </p:sp>
      </p:grpSp>
      <p:sp>
        <p:nvSpPr>
          <p:cNvPr id="121" name="object 121"/>
          <p:cNvSpPr txBox="1"/>
          <p:nvPr/>
        </p:nvSpPr>
        <p:spPr>
          <a:xfrm>
            <a:off x="1912632" y="2584716"/>
            <a:ext cx="7238365" cy="660400"/>
          </a:xfrm>
          <a:prstGeom prst="rect">
            <a:avLst/>
          </a:prstGeom>
        </p:spPr>
        <p:txBody>
          <a:bodyPr vert="horz" wrap="square" lIns="0" tIns="60960" rIns="0" bIns="0" rtlCol="0">
            <a:spAutoFit/>
          </a:bodyPr>
          <a:lstStyle/>
          <a:p>
            <a:pPr marL="12700" marR="3550285">
              <a:lnSpc>
                <a:spcPct val="80000"/>
              </a:lnSpc>
              <a:spcBef>
                <a:spcPts val="480"/>
              </a:spcBef>
            </a:pPr>
            <a:r>
              <a:rPr sz="1600" dirty="0">
                <a:latin typeface="Courier New"/>
                <a:cs typeface="Courier New"/>
              </a:rPr>
              <a:t>SQL&gt; </a:t>
            </a:r>
            <a:r>
              <a:rPr sz="1600" spc="-5" dirty="0">
                <a:latin typeface="Courier New"/>
                <a:cs typeface="Courier New"/>
              </a:rPr>
              <a:t>col Department format a20  </a:t>
            </a:r>
            <a:r>
              <a:rPr sz="1600" dirty="0">
                <a:latin typeface="Courier New"/>
                <a:cs typeface="Courier New"/>
              </a:rPr>
              <a:t>SQL&gt; </a:t>
            </a:r>
            <a:r>
              <a:rPr sz="1600" spc="-5" dirty="0">
                <a:latin typeface="Courier New"/>
                <a:cs typeface="Courier New"/>
              </a:rPr>
              <a:t>break </a:t>
            </a:r>
            <a:r>
              <a:rPr sz="1600" dirty="0">
                <a:latin typeface="Courier New"/>
                <a:cs typeface="Courier New"/>
              </a:rPr>
              <a:t>on</a:t>
            </a:r>
            <a:r>
              <a:rPr sz="1600" spc="-5" dirty="0">
                <a:latin typeface="Courier New"/>
                <a:cs typeface="Courier New"/>
              </a:rPr>
              <a:t> Department</a:t>
            </a:r>
            <a:endParaRPr sz="1600">
              <a:latin typeface="Courier New"/>
              <a:cs typeface="Courier New"/>
            </a:endParaRPr>
          </a:p>
          <a:p>
            <a:pPr marL="12700">
              <a:lnSpc>
                <a:spcPts val="1550"/>
              </a:lnSpc>
            </a:pPr>
            <a:r>
              <a:rPr sz="1600" dirty="0">
                <a:latin typeface="Courier New"/>
                <a:cs typeface="Courier New"/>
              </a:rPr>
              <a:t>SQL&gt; </a:t>
            </a:r>
            <a:r>
              <a:rPr sz="1600" spc="-5" dirty="0">
                <a:latin typeface="Courier New"/>
                <a:cs typeface="Courier New"/>
              </a:rPr>
              <a:t>select nvl(to_char(deptno),'Whole Company')</a:t>
            </a:r>
            <a:r>
              <a:rPr sz="1600" spc="140" dirty="0">
                <a:latin typeface="Courier New"/>
                <a:cs typeface="Courier New"/>
              </a:rPr>
              <a:t> </a:t>
            </a:r>
            <a:r>
              <a:rPr sz="1600" spc="-5" dirty="0">
                <a:latin typeface="Courier New"/>
                <a:cs typeface="Courier New"/>
              </a:rPr>
              <a:t>Department</a:t>
            </a:r>
            <a:endParaRPr sz="1600">
              <a:latin typeface="Courier New"/>
              <a:cs typeface="Courier New"/>
            </a:endParaRPr>
          </a:p>
        </p:txBody>
      </p:sp>
      <p:sp>
        <p:nvSpPr>
          <p:cNvPr id="122" name="object 122"/>
          <p:cNvSpPr txBox="1"/>
          <p:nvPr/>
        </p:nvSpPr>
        <p:spPr>
          <a:xfrm>
            <a:off x="3070875" y="3171449"/>
            <a:ext cx="147320" cy="854075"/>
          </a:xfrm>
          <a:prstGeom prst="rect">
            <a:avLst/>
          </a:prstGeom>
        </p:spPr>
        <p:txBody>
          <a:bodyPr vert="horz" wrap="square" lIns="0" tIns="12065" rIns="0" bIns="0" rtlCol="0">
            <a:spAutoFit/>
          </a:bodyPr>
          <a:lstStyle/>
          <a:p>
            <a:pPr marL="12700">
              <a:lnSpc>
                <a:spcPts val="1730"/>
              </a:lnSpc>
              <a:spcBef>
                <a:spcPts val="95"/>
              </a:spcBef>
            </a:pPr>
            <a:r>
              <a:rPr sz="1600" spc="-5" dirty="0">
                <a:latin typeface="Courier New"/>
                <a:cs typeface="Courier New"/>
              </a:rPr>
              <a:t>2</a:t>
            </a:r>
            <a:endParaRPr sz="1600">
              <a:latin typeface="Courier New"/>
              <a:cs typeface="Courier New"/>
            </a:endParaRPr>
          </a:p>
          <a:p>
            <a:pPr marL="12700">
              <a:lnSpc>
                <a:spcPts val="1535"/>
              </a:lnSpc>
            </a:pPr>
            <a:r>
              <a:rPr sz="1600" spc="-5" dirty="0">
                <a:latin typeface="Courier New"/>
                <a:cs typeface="Courier New"/>
              </a:rPr>
              <a:t>3</a:t>
            </a:r>
            <a:endParaRPr sz="1600">
              <a:latin typeface="Courier New"/>
              <a:cs typeface="Courier New"/>
            </a:endParaRPr>
          </a:p>
          <a:p>
            <a:pPr marL="12700">
              <a:lnSpc>
                <a:spcPts val="1535"/>
              </a:lnSpc>
            </a:pPr>
            <a:r>
              <a:rPr sz="1600" spc="-5" dirty="0">
                <a:latin typeface="Courier New"/>
                <a:cs typeface="Courier New"/>
              </a:rPr>
              <a:t>4</a:t>
            </a:r>
            <a:endParaRPr sz="1600">
              <a:latin typeface="Courier New"/>
              <a:cs typeface="Courier New"/>
            </a:endParaRPr>
          </a:p>
          <a:p>
            <a:pPr marL="12700">
              <a:lnSpc>
                <a:spcPts val="1730"/>
              </a:lnSpc>
            </a:pPr>
            <a:r>
              <a:rPr sz="1600" spc="-5" dirty="0">
                <a:latin typeface="Courier New"/>
                <a:cs typeface="Courier New"/>
              </a:rPr>
              <a:t>5</a:t>
            </a:r>
            <a:endParaRPr sz="1600">
              <a:latin typeface="Courier New"/>
              <a:cs typeface="Courier New"/>
            </a:endParaRPr>
          </a:p>
        </p:txBody>
      </p:sp>
      <p:sp>
        <p:nvSpPr>
          <p:cNvPr id="123" name="object 123"/>
          <p:cNvSpPr txBox="1"/>
          <p:nvPr/>
        </p:nvSpPr>
        <p:spPr>
          <a:xfrm>
            <a:off x="3927390" y="3171449"/>
            <a:ext cx="4425950" cy="854075"/>
          </a:xfrm>
          <a:prstGeom prst="rect">
            <a:avLst/>
          </a:prstGeom>
        </p:spPr>
        <p:txBody>
          <a:bodyPr vert="horz" wrap="square" lIns="0" tIns="12065" rIns="0" bIns="0" rtlCol="0">
            <a:spAutoFit/>
          </a:bodyPr>
          <a:lstStyle/>
          <a:p>
            <a:pPr marL="867410">
              <a:lnSpc>
                <a:spcPts val="1730"/>
              </a:lnSpc>
              <a:spcBef>
                <a:spcPts val="95"/>
              </a:spcBef>
            </a:pPr>
            <a:r>
              <a:rPr sz="1600" spc="-5" dirty="0">
                <a:latin typeface="Courier New"/>
                <a:cs typeface="Courier New"/>
              </a:rPr>
              <a:t>,nvl(job,'All Employees')</a:t>
            </a:r>
            <a:r>
              <a:rPr sz="1600" spc="30" dirty="0">
                <a:latin typeface="Courier New"/>
                <a:cs typeface="Courier New"/>
              </a:rPr>
              <a:t> </a:t>
            </a:r>
            <a:r>
              <a:rPr sz="1600" spc="-5" dirty="0">
                <a:latin typeface="Courier New"/>
                <a:cs typeface="Courier New"/>
              </a:rPr>
              <a:t>job</a:t>
            </a:r>
            <a:endParaRPr sz="1600">
              <a:latin typeface="Courier New"/>
              <a:cs typeface="Courier New"/>
            </a:endParaRPr>
          </a:p>
          <a:p>
            <a:pPr marL="133985" marR="860425" indent="732790">
              <a:lnSpc>
                <a:spcPct val="80000"/>
              </a:lnSpc>
              <a:spcBef>
                <a:spcPts val="190"/>
              </a:spcBef>
              <a:tabLst>
                <a:tab pos="2212975" algn="l"/>
              </a:tabLst>
            </a:pPr>
            <a:r>
              <a:rPr sz="1600" spc="-5" dirty="0">
                <a:latin typeface="Courier New"/>
                <a:cs typeface="Courier New"/>
              </a:rPr>
              <a:t>,sum(sal)	"Total</a:t>
            </a:r>
            <a:r>
              <a:rPr sz="1600" spc="-75" dirty="0">
                <a:latin typeface="Courier New"/>
                <a:cs typeface="Courier New"/>
              </a:rPr>
              <a:t> </a:t>
            </a:r>
            <a:r>
              <a:rPr sz="1600" dirty="0">
                <a:latin typeface="Courier New"/>
                <a:cs typeface="Courier New"/>
              </a:rPr>
              <a:t>SAL"  from</a:t>
            </a:r>
            <a:r>
              <a:rPr sz="1600" spc="-5" dirty="0">
                <a:latin typeface="Courier New"/>
                <a:cs typeface="Courier New"/>
              </a:rPr>
              <a:t> </a:t>
            </a:r>
            <a:r>
              <a:rPr sz="1600" dirty="0">
                <a:latin typeface="Courier New"/>
                <a:cs typeface="Courier New"/>
              </a:rPr>
              <a:t>emp</a:t>
            </a:r>
            <a:endParaRPr sz="1600">
              <a:latin typeface="Courier New"/>
              <a:cs typeface="Courier New"/>
            </a:endParaRPr>
          </a:p>
          <a:p>
            <a:pPr marL="12700">
              <a:lnSpc>
                <a:spcPts val="1535"/>
              </a:lnSpc>
            </a:pPr>
            <a:r>
              <a:rPr sz="1600" spc="-5" dirty="0">
                <a:latin typeface="Courier New"/>
                <a:cs typeface="Courier New"/>
              </a:rPr>
              <a:t>group by rollup</a:t>
            </a:r>
            <a:r>
              <a:rPr sz="1600" spc="5" dirty="0">
                <a:latin typeface="Courier New"/>
                <a:cs typeface="Courier New"/>
              </a:rPr>
              <a:t> </a:t>
            </a:r>
            <a:r>
              <a:rPr sz="1600" dirty="0">
                <a:latin typeface="Courier New"/>
                <a:cs typeface="Courier New"/>
              </a:rPr>
              <a:t>(deptno,job)</a:t>
            </a:r>
            <a:endParaRPr sz="1600">
              <a:latin typeface="Courier New"/>
              <a:cs typeface="Courier New"/>
            </a:endParaRPr>
          </a:p>
        </p:txBody>
      </p:sp>
      <p:sp>
        <p:nvSpPr>
          <p:cNvPr id="124" name="object 124"/>
          <p:cNvSpPr txBox="1"/>
          <p:nvPr/>
        </p:nvSpPr>
        <p:spPr>
          <a:xfrm>
            <a:off x="3070875" y="3951732"/>
            <a:ext cx="514350" cy="269240"/>
          </a:xfrm>
          <a:prstGeom prst="rect">
            <a:avLst/>
          </a:prstGeom>
        </p:spPr>
        <p:txBody>
          <a:bodyPr vert="horz" wrap="square" lIns="0" tIns="12065" rIns="0" bIns="0" rtlCol="0">
            <a:spAutoFit/>
          </a:bodyPr>
          <a:lstStyle/>
          <a:p>
            <a:pPr marL="12700">
              <a:lnSpc>
                <a:spcPct val="100000"/>
              </a:lnSpc>
              <a:spcBef>
                <a:spcPts val="95"/>
              </a:spcBef>
              <a:tabLst>
                <a:tab pos="379730" algn="l"/>
              </a:tabLst>
            </a:pPr>
            <a:r>
              <a:rPr sz="1600" spc="-5" dirty="0">
                <a:latin typeface="Courier New"/>
                <a:cs typeface="Courier New"/>
              </a:rPr>
              <a:t>6	/</a:t>
            </a:r>
            <a:endParaRPr sz="1600">
              <a:latin typeface="Courier New"/>
              <a:cs typeface="Courier New"/>
            </a:endParaRPr>
          </a:p>
        </p:txBody>
      </p:sp>
      <p:grpSp>
        <p:nvGrpSpPr>
          <p:cNvPr id="125" name="object 125"/>
          <p:cNvGrpSpPr/>
          <p:nvPr/>
        </p:nvGrpSpPr>
        <p:grpSpPr>
          <a:xfrm>
            <a:off x="2833704" y="4493972"/>
            <a:ext cx="2457450" cy="12065"/>
            <a:chOff x="2833704" y="4493972"/>
            <a:chExt cx="2457450" cy="12065"/>
          </a:xfrm>
        </p:grpSpPr>
        <p:sp>
          <p:nvSpPr>
            <p:cNvPr id="126" name="object 126"/>
            <p:cNvSpPr/>
            <p:nvPr/>
          </p:nvSpPr>
          <p:spPr>
            <a:xfrm>
              <a:off x="2839737" y="4500005"/>
              <a:ext cx="366395" cy="0"/>
            </a:xfrm>
            <a:custGeom>
              <a:avLst/>
              <a:gdLst/>
              <a:ahLst/>
              <a:cxnLst/>
              <a:rect l="l" t="t" r="r" b="b"/>
              <a:pathLst>
                <a:path w="366394">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27" name="object 127"/>
            <p:cNvSpPr/>
            <p:nvPr/>
          </p:nvSpPr>
          <p:spPr>
            <a:xfrm>
              <a:off x="3207074" y="4500005"/>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28" name="object 128"/>
            <p:cNvSpPr/>
            <p:nvPr/>
          </p:nvSpPr>
          <p:spPr>
            <a:xfrm>
              <a:off x="3818289" y="4500005"/>
              <a:ext cx="488315" cy="0"/>
            </a:xfrm>
            <a:custGeom>
              <a:avLst/>
              <a:gdLst/>
              <a:ahLst/>
              <a:cxnLst/>
              <a:rect l="l" t="t" r="r" b="b"/>
              <a:pathLst>
                <a:path w="488314">
                  <a:moveTo>
                    <a:pt x="0" y="0"/>
                  </a:moveTo>
                  <a:lnTo>
                    <a:pt x="487756" y="0"/>
                  </a:lnTo>
                </a:path>
              </a:pathLst>
            </a:custGeom>
            <a:ln w="11958">
              <a:solidFill>
                <a:srgbClr val="000000"/>
              </a:solidFill>
              <a:prstDash val="dash"/>
            </a:ln>
          </p:spPr>
          <p:txBody>
            <a:bodyPr wrap="square" lIns="0" tIns="0" rIns="0" bIns="0" rtlCol="0"/>
            <a:lstStyle/>
            <a:p>
              <a:endParaRPr/>
            </a:p>
          </p:txBody>
        </p:sp>
        <p:sp>
          <p:nvSpPr>
            <p:cNvPr id="129" name="object 129"/>
            <p:cNvSpPr/>
            <p:nvPr/>
          </p:nvSpPr>
          <p:spPr>
            <a:xfrm>
              <a:off x="4307566" y="4500005"/>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30" name="object 130"/>
            <p:cNvSpPr/>
            <p:nvPr/>
          </p:nvSpPr>
          <p:spPr>
            <a:xfrm>
              <a:off x="4918781" y="4500005"/>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grpSp>
      <p:sp>
        <p:nvSpPr>
          <p:cNvPr id="131" name="object 131"/>
          <p:cNvSpPr txBox="1"/>
          <p:nvPr/>
        </p:nvSpPr>
        <p:spPr>
          <a:xfrm>
            <a:off x="2827037" y="4146803"/>
            <a:ext cx="2470785" cy="464184"/>
          </a:xfrm>
          <a:prstGeom prst="rect">
            <a:avLst/>
          </a:prstGeom>
        </p:spPr>
        <p:txBody>
          <a:bodyPr vert="horz" wrap="square" lIns="0" tIns="12065" rIns="0" bIns="0" rtlCol="0">
            <a:spAutoFit/>
          </a:bodyPr>
          <a:lstStyle/>
          <a:p>
            <a:pPr marL="12700">
              <a:lnSpc>
                <a:spcPts val="1730"/>
              </a:lnSpc>
              <a:spcBef>
                <a:spcPts val="95"/>
              </a:spcBef>
            </a:pPr>
            <a:r>
              <a:rPr sz="1600" spc="-5" dirty="0">
                <a:latin typeface="Courier New"/>
                <a:cs typeface="Courier New"/>
              </a:rPr>
              <a:t>DEPARTMENT</a:t>
            </a:r>
            <a:endParaRPr sz="1600">
              <a:latin typeface="Courier New"/>
              <a:cs typeface="Courier New"/>
            </a:endParaRPr>
          </a:p>
          <a:p>
            <a:pPr marL="12700">
              <a:lnSpc>
                <a:spcPts val="1730"/>
              </a:lnSpc>
              <a:tabLst>
                <a:tab pos="2457450" algn="l"/>
              </a:tabLst>
            </a:pPr>
            <a:r>
              <a:rPr sz="1600" spc="-5" dirty="0">
                <a:latin typeface="Courier New"/>
                <a:cs typeface="Courier New"/>
              </a:rPr>
              <a:t> 	</a:t>
            </a:r>
            <a:endParaRPr sz="1600">
              <a:latin typeface="Courier New"/>
              <a:cs typeface="Courier New"/>
            </a:endParaRPr>
          </a:p>
        </p:txBody>
      </p:sp>
      <p:grpSp>
        <p:nvGrpSpPr>
          <p:cNvPr id="132" name="object 132"/>
          <p:cNvGrpSpPr/>
          <p:nvPr/>
        </p:nvGrpSpPr>
        <p:grpSpPr>
          <a:xfrm>
            <a:off x="5523944" y="4493972"/>
            <a:ext cx="2333625" cy="12065"/>
            <a:chOff x="5523944" y="4493972"/>
            <a:chExt cx="2333625" cy="12065"/>
          </a:xfrm>
        </p:grpSpPr>
        <p:sp>
          <p:nvSpPr>
            <p:cNvPr id="133" name="object 133"/>
            <p:cNvSpPr/>
            <p:nvPr/>
          </p:nvSpPr>
          <p:spPr>
            <a:xfrm>
              <a:off x="5529977" y="4500005"/>
              <a:ext cx="1221105" cy="0"/>
            </a:xfrm>
            <a:custGeom>
              <a:avLst/>
              <a:gdLst/>
              <a:ahLst/>
              <a:cxnLst/>
              <a:rect l="l" t="t" r="r" b="b"/>
              <a:pathLst>
                <a:path w="1221104">
                  <a:moveTo>
                    <a:pt x="0" y="0"/>
                  </a:moveTo>
                  <a:lnTo>
                    <a:pt x="609695" y="0"/>
                  </a:lnTo>
                </a:path>
                <a:path w="1221104">
                  <a:moveTo>
                    <a:pt x="611215" y="0"/>
                  </a:moveTo>
                  <a:lnTo>
                    <a:pt x="1220910" y="0"/>
                  </a:lnTo>
                </a:path>
              </a:pathLst>
            </a:custGeom>
            <a:ln w="11958">
              <a:solidFill>
                <a:srgbClr val="000000"/>
              </a:solidFill>
              <a:prstDash val="dash"/>
            </a:ln>
          </p:spPr>
          <p:txBody>
            <a:bodyPr wrap="square" lIns="0" tIns="0" rIns="0" bIns="0" rtlCol="0"/>
            <a:lstStyle/>
            <a:p>
              <a:endParaRPr/>
            </a:p>
          </p:txBody>
        </p:sp>
        <p:sp>
          <p:nvSpPr>
            <p:cNvPr id="134" name="object 134"/>
            <p:cNvSpPr/>
            <p:nvPr/>
          </p:nvSpPr>
          <p:spPr>
            <a:xfrm>
              <a:off x="6752407" y="4500005"/>
              <a:ext cx="244475" cy="0"/>
            </a:xfrm>
            <a:custGeom>
              <a:avLst/>
              <a:gdLst/>
              <a:ahLst/>
              <a:cxnLst/>
              <a:rect l="l" t="t" r="r" b="b"/>
              <a:pathLst>
                <a:path w="244475">
                  <a:moveTo>
                    <a:pt x="0" y="0"/>
                  </a:moveTo>
                  <a:lnTo>
                    <a:pt x="243878" y="0"/>
                  </a:lnTo>
                </a:path>
              </a:pathLst>
            </a:custGeom>
            <a:ln w="11958">
              <a:solidFill>
                <a:srgbClr val="000000"/>
              </a:solidFill>
              <a:prstDash val="dash"/>
            </a:ln>
          </p:spPr>
          <p:txBody>
            <a:bodyPr wrap="square" lIns="0" tIns="0" rIns="0" bIns="0" rtlCol="0"/>
            <a:lstStyle/>
            <a:p>
              <a:endParaRPr/>
            </a:p>
          </p:txBody>
        </p:sp>
        <p:sp>
          <p:nvSpPr>
            <p:cNvPr id="135" name="object 135"/>
            <p:cNvSpPr/>
            <p:nvPr/>
          </p:nvSpPr>
          <p:spPr>
            <a:xfrm>
              <a:off x="7241664" y="4500005"/>
              <a:ext cx="610235" cy="0"/>
            </a:xfrm>
            <a:custGeom>
              <a:avLst/>
              <a:gdLst/>
              <a:ahLst/>
              <a:cxnLst/>
              <a:rect l="l" t="t" r="r" b="b"/>
              <a:pathLst>
                <a:path w="610234">
                  <a:moveTo>
                    <a:pt x="0" y="0"/>
                  </a:moveTo>
                  <a:lnTo>
                    <a:pt x="609695" y="0"/>
                  </a:lnTo>
                </a:path>
              </a:pathLst>
            </a:custGeom>
            <a:ln w="11958">
              <a:solidFill>
                <a:srgbClr val="000000"/>
              </a:solidFill>
              <a:prstDash val="dash"/>
            </a:ln>
          </p:spPr>
          <p:txBody>
            <a:bodyPr wrap="square" lIns="0" tIns="0" rIns="0" bIns="0" rtlCol="0"/>
            <a:lstStyle/>
            <a:p>
              <a:endParaRPr/>
            </a:p>
          </p:txBody>
        </p:sp>
      </p:grpSp>
      <p:sp>
        <p:nvSpPr>
          <p:cNvPr id="136" name="object 136"/>
          <p:cNvSpPr txBox="1"/>
          <p:nvPr/>
        </p:nvSpPr>
        <p:spPr>
          <a:xfrm>
            <a:off x="5393640" y="4146803"/>
            <a:ext cx="2837815" cy="464184"/>
          </a:xfrm>
          <a:prstGeom prst="rect">
            <a:avLst/>
          </a:prstGeom>
        </p:spPr>
        <p:txBody>
          <a:bodyPr vert="horz" wrap="square" lIns="0" tIns="12065" rIns="0" bIns="0" rtlCol="0">
            <a:spAutoFit/>
          </a:bodyPr>
          <a:lstStyle/>
          <a:p>
            <a:pPr marL="12700">
              <a:lnSpc>
                <a:spcPts val="1730"/>
              </a:lnSpc>
              <a:spcBef>
                <a:spcPts val="95"/>
              </a:spcBef>
              <a:tabLst>
                <a:tab pos="1724025" algn="l"/>
              </a:tabLst>
            </a:pPr>
            <a:r>
              <a:rPr sz="1600" dirty="0">
                <a:latin typeface="Courier New"/>
                <a:cs typeface="Courier New"/>
              </a:rPr>
              <a:t>JOB	</a:t>
            </a:r>
            <a:r>
              <a:rPr sz="1600" spc="-5" dirty="0">
                <a:latin typeface="Courier New"/>
                <a:cs typeface="Courier New"/>
              </a:rPr>
              <a:t>Total</a:t>
            </a:r>
            <a:r>
              <a:rPr sz="1600" spc="-60" dirty="0">
                <a:latin typeface="Courier New"/>
                <a:cs typeface="Courier New"/>
              </a:rPr>
              <a:t> </a:t>
            </a:r>
            <a:r>
              <a:rPr sz="1600" spc="-5" dirty="0">
                <a:latin typeface="Courier New"/>
                <a:cs typeface="Courier New"/>
              </a:rPr>
              <a:t>SAL</a:t>
            </a:r>
            <a:endParaRPr sz="1600">
              <a:latin typeface="Courier New"/>
              <a:cs typeface="Courier New"/>
            </a:endParaRPr>
          </a:p>
          <a:p>
            <a:pPr marL="12700">
              <a:lnSpc>
                <a:spcPts val="1730"/>
              </a:lnSpc>
              <a:tabLst>
                <a:tab pos="1724025" algn="l"/>
                <a:tab pos="2824480" algn="l"/>
              </a:tabLst>
            </a:pPr>
            <a:r>
              <a:rPr sz="1600" spc="5" dirty="0">
                <a:latin typeface="Courier New"/>
                <a:cs typeface="Courier New"/>
              </a:rPr>
              <a:t>-	-</a:t>
            </a:r>
            <a:r>
              <a:rPr sz="1600" dirty="0">
                <a:latin typeface="Courier New"/>
                <a:cs typeface="Courier New"/>
              </a:rPr>
              <a:t> 	</a:t>
            </a:r>
            <a:endParaRPr sz="1600">
              <a:latin typeface="Courier New"/>
              <a:cs typeface="Courier New"/>
            </a:endParaRPr>
          </a:p>
        </p:txBody>
      </p:sp>
      <p:sp>
        <p:nvSpPr>
          <p:cNvPr id="137" name="object 137"/>
          <p:cNvSpPr/>
          <p:nvPr/>
        </p:nvSpPr>
        <p:spPr>
          <a:xfrm>
            <a:off x="7852879" y="4500005"/>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38" name="object 138"/>
          <p:cNvSpPr txBox="1"/>
          <p:nvPr/>
        </p:nvSpPr>
        <p:spPr>
          <a:xfrm>
            <a:off x="2827037" y="4538464"/>
            <a:ext cx="2698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10</a:t>
            </a:r>
            <a:endParaRPr sz="1600">
              <a:latin typeface="Courier New"/>
              <a:cs typeface="Courier New"/>
            </a:endParaRPr>
          </a:p>
        </p:txBody>
      </p:sp>
      <p:sp>
        <p:nvSpPr>
          <p:cNvPr id="139" name="object 139"/>
          <p:cNvSpPr txBox="1"/>
          <p:nvPr/>
        </p:nvSpPr>
        <p:spPr>
          <a:xfrm>
            <a:off x="2827037" y="5318747"/>
            <a:ext cx="2698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20</a:t>
            </a:r>
            <a:endParaRPr sz="1600">
              <a:latin typeface="Courier New"/>
              <a:cs typeface="Courier New"/>
            </a:endParaRPr>
          </a:p>
        </p:txBody>
      </p:sp>
      <p:sp>
        <p:nvSpPr>
          <p:cNvPr id="140" name="object 140"/>
          <p:cNvSpPr txBox="1"/>
          <p:nvPr/>
        </p:nvSpPr>
        <p:spPr>
          <a:xfrm>
            <a:off x="2827037" y="6100551"/>
            <a:ext cx="26987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30</a:t>
            </a:r>
            <a:endParaRPr sz="1600">
              <a:latin typeface="Courier New"/>
              <a:cs typeface="Courier New"/>
            </a:endParaRPr>
          </a:p>
        </p:txBody>
      </p:sp>
      <p:sp>
        <p:nvSpPr>
          <p:cNvPr id="141" name="object 141"/>
          <p:cNvSpPr txBox="1"/>
          <p:nvPr/>
        </p:nvSpPr>
        <p:spPr>
          <a:xfrm>
            <a:off x="2827037" y="6880834"/>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Whole</a:t>
            </a:r>
            <a:r>
              <a:rPr sz="1600" spc="-65" dirty="0">
                <a:latin typeface="Courier New"/>
                <a:cs typeface="Courier New"/>
              </a:rPr>
              <a:t> </a:t>
            </a:r>
            <a:r>
              <a:rPr sz="1600" dirty="0">
                <a:latin typeface="Courier New"/>
                <a:cs typeface="Courier New"/>
              </a:rPr>
              <a:t>Company</a:t>
            </a:r>
            <a:endParaRPr sz="1600">
              <a:latin typeface="Courier New"/>
              <a:cs typeface="Courier New"/>
            </a:endParaRPr>
          </a:p>
        </p:txBody>
      </p:sp>
      <p:sp>
        <p:nvSpPr>
          <p:cNvPr id="142" name="object 142"/>
          <p:cNvSpPr txBox="1"/>
          <p:nvPr/>
        </p:nvSpPr>
        <p:spPr>
          <a:xfrm>
            <a:off x="5393462" y="4538464"/>
            <a:ext cx="1615440" cy="2611120"/>
          </a:xfrm>
          <a:prstGeom prst="rect">
            <a:avLst/>
          </a:prstGeom>
        </p:spPr>
        <p:txBody>
          <a:bodyPr vert="horz" wrap="square" lIns="0" tIns="60960" rIns="0" bIns="0" rtlCol="0">
            <a:spAutoFit/>
          </a:bodyPr>
          <a:lstStyle/>
          <a:p>
            <a:pPr marL="12700" marR="494030">
              <a:lnSpc>
                <a:spcPct val="80000"/>
              </a:lnSpc>
              <a:spcBef>
                <a:spcPts val="480"/>
              </a:spcBef>
            </a:pPr>
            <a:r>
              <a:rPr sz="1600" spc="-5" dirty="0">
                <a:latin typeface="Courier New"/>
                <a:cs typeface="Courier New"/>
              </a:rPr>
              <a:t>CLERK  </a:t>
            </a:r>
            <a:r>
              <a:rPr sz="1600" dirty="0">
                <a:latin typeface="Courier New"/>
                <a:cs typeface="Courier New"/>
              </a:rPr>
              <a:t>MANAGER  </a:t>
            </a:r>
            <a:r>
              <a:rPr sz="1600" spc="5" dirty="0">
                <a:latin typeface="Courier New"/>
                <a:cs typeface="Courier New"/>
              </a:rPr>
              <a:t>P</a:t>
            </a:r>
            <a:r>
              <a:rPr sz="1600" spc="-5" dirty="0">
                <a:latin typeface="Courier New"/>
                <a:cs typeface="Courier New"/>
              </a:rPr>
              <a:t>RESI</a:t>
            </a:r>
            <a:r>
              <a:rPr sz="1600" spc="5" dirty="0">
                <a:latin typeface="Courier New"/>
                <a:cs typeface="Courier New"/>
              </a:rPr>
              <a:t>D</a:t>
            </a:r>
            <a:r>
              <a:rPr sz="1600" spc="-5" dirty="0">
                <a:latin typeface="Courier New"/>
                <a:cs typeface="Courier New"/>
              </a:rPr>
              <a:t>ENT</a:t>
            </a:r>
            <a:endParaRPr sz="1600">
              <a:latin typeface="Courier New"/>
              <a:cs typeface="Courier New"/>
            </a:endParaRPr>
          </a:p>
          <a:p>
            <a:pPr marL="12700" marR="5080" indent="-635">
              <a:lnSpc>
                <a:spcPct val="80000"/>
              </a:lnSpc>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ANALYST</a:t>
            </a:r>
            <a:endParaRPr sz="1600">
              <a:latin typeface="Courier New"/>
              <a:cs typeface="Courier New"/>
            </a:endParaRPr>
          </a:p>
          <a:p>
            <a:pPr marL="12700" marR="738505">
              <a:lnSpc>
                <a:spcPct val="80000"/>
              </a:lnSpc>
            </a:pPr>
            <a:r>
              <a:rPr sz="1600" spc="-5" dirty="0">
                <a:latin typeface="Courier New"/>
                <a:cs typeface="Courier New"/>
              </a:rPr>
              <a:t>CLERK  </a:t>
            </a:r>
            <a:r>
              <a:rPr sz="1600" spc="5" dirty="0">
                <a:latin typeface="Courier New"/>
                <a:cs typeface="Courier New"/>
              </a:rPr>
              <a:t>M</a:t>
            </a:r>
            <a:r>
              <a:rPr sz="1600" spc="-5" dirty="0">
                <a:latin typeface="Courier New"/>
                <a:cs typeface="Courier New"/>
              </a:rPr>
              <a:t>ANAG</a:t>
            </a:r>
            <a:r>
              <a:rPr sz="1600" spc="5" dirty="0">
                <a:latin typeface="Courier New"/>
                <a:cs typeface="Courier New"/>
              </a:rPr>
              <a:t>E</a:t>
            </a:r>
            <a:r>
              <a:rPr sz="1600" spc="-5" dirty="0">
                <a:latin typeface="Courier New"/>
                <a:cs typeface="Courier New"/>
              </a:rPr>
              <a:t>R</a:t>
            </a:r>
            <a:endParaRPr sz="1600">
              <a:latin typeface="Courier New"/>
              <a:cs typeface="Courier New"/>
            </a:endParaRPr>
          </a:p>
          <a:p>
            <a:pPr marL="12700">
              <a:lnSpc>
                <a:spcPts val="1350"/>
              </a:lnSpc>
            </a:pPr>
            <a:r>
              <a:rPr sz="1600" dirty="0">
                <a:latin typeface="Courier New"/>
                <a:cs typeface="Courier New"/>
              </a:rPr>
              <a:t>All</a:t>
            </a:r>
            <a:r>
              <a:rPr sz="1600" spc="-50" dirty="0">
                <a:latin typeface="Courier New"/>
                <a:cs typeface="Courier New"/>
              </a:rPr>
              <a:t> </a:t>
            </a:r>
            <a:r>
              <a:rPr sz="1600" spc="-5" dirty="0">
                <a:latin typeface="Courier New"/>
                <a:cs typeface="Courier New"/>
              </a:rPr>
              <a:t>Employees</a:t>
            </a:r>
            <a:endParaRPr sz="1600">
              <a:latin typeface="Courier New"/>
              <a:cs typeface="Courier New"/>
            </a:endParaRPr>
          </a:p>
          <a:p>
            <a:pPr marL="12700" marR="615950">
              <a:lnSpc>
                <a:spcPct val="80000"/>
              </a:lnSpc>
              <a:spcBef>
                <a:spcPts val="195"/>
              </a:spcBef>
            </a:pPr>
            <a:r>
              <a:rPr sz="1600" spc="-5" dirty="0">
                <a:latin typeface="Courier New"/>
                <a:cs typeface="Courier New"/>
              </a:rPr>
              <a:t>CLERK  </a:t>
            </a:r>
            <a:r>
              <a:rPr sz="1600" dirty="0">
                <a:latin typeface="Courier New"/>
                <a:cs typeface="Courier New"/>
              </a:rPr>
              <a:t>MANAGER  </a:t>
            </a:r>
            <a:r>
              <a:rPr sz="1600" spc="5" dirty="0">
                <a:latin typeface="Courier New"/>
                <a:cs typeface="Courier New"/>
              </a:rPr>
              <a:t>S</a:t>
            </a:r>
            <a:r>
              <a:rPr sz="1600" spc="-5" dirty="0">
                <a:latin typeface="Courier New"/>
                <a:cs typeface="Courier New"/>
              </a:rPr>
              <a:t>ALES</a:t>
            </a:r>
            <a:r>
              <a:rPr sz="1600" spc="5" dirty="0">
                <a:latin typeface="Courier New"/>
                <a:cs typeface="Courier New"/>
              </a:rPr>
              <a:t>M</a:t>
            </a:r>
            <a:r>
              <a:rPr sz="1600" spc="-5" dirty="0">
                <a:latin typeface="Courier New"/>
                <a:cs typeface="Courier New"/>
              </a:rPr>
              <a:t>AN</a:t>
            </a:r>
            <a:endParaRPr sz="1600">
              <a:latin typeface="Courier New"/>
              <a:cs typeface="Courier New"/>
            </a:endParaRPr>
          </a:p>
          <a:p>
            <a:pPr marL="12700" marR="5080" indent="-635">
              <a:lnSpc>
                <a:spcPct val="80000"/>
              </a:lnSpc>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All</a:t>
            </a:r>
            <a:r>
              <a:rPr sz="1600" spc="-55" dirty="0">
                <a:latin typeface="Courier New"/>
                <a:cs typeface="Courier New"/>
              </a:rPr>
              <a:t> </a:t>
            </a:r>
            <a:r>
              <a:rPr sz="1600" spc="-5" dirty="0">
                <a:latin typeface="Courier New"/>
                <a:cs typeface="Courier New"/>
              </a:rPr>
              <a:t>Employees</a:t>
            </a:r>
            <a:endParaRPr sz="1600">
              <a:latin typeface="Courier New"/>
              <a:cs typeface="Courier New"/>
            </a:endParaRPr>
          </a:p>
        </p:txBody>
      </p:sp>
      <p:sp>
        <p:nvSpPr>
          <p:cNvPr id="143" name="object 143"/>
          <p:cNvSpPr txBox="1"/>
          <p:nvPr/>
        </p:nvSpPr>
        <p:spPr>
          <a:xfrm>
            <a:off x="7594327" y="4538464"/>
            <a:ext cx="636905" cy="2611120"/>
          </a:xfrm>
          <a:prstGeom prst="rect">
            <a:avLst/>
          </a:prstGeom>
        </p:spPr>
        <p:txBody>
          <a:bodyPr vert="horz" wrap="square" lIns="0" tIns="12065" rIns="0" bIns="0" rtlCol="0">
            <a:spAutoFit/>
          </a:bodyPr>
          <a:lstStyle/>
          <a:p>
            <a:pPr marR="5080" algn="r">
              <a:lnSpc>
                <a:spcPts val="1730"/>
              </a:lnSpc>
              <a:spcBef>
                <a:spcPts val="95"/>
              </a:spcBef>
            </a:pPr>
            <a:r>
              <a:rPr sz="1600" spc="5" dirty="0">
                <a:latin typeface="Courier New"/>
                <a:cs typeface="Courier New"/>
              </a:rPr>
              <a:t>1</a:t>
            </a:r>
            <a:r>
              <a:rPr sz="1600" spc="-5" dirty="0">
                <a:latin typeface="Courier New"/>
                <a:cs typeface="Courier New"/>
              </a:rPr>
              <a:t>300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450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8</a:t>
            </a:r>
            <a:r>
              <a:rPr sz="1600" spc="-5" dirty="0">
                <a:latin typeface="Courier New"/>
                <a:cs typeface="Courier New"/>
              </a:rPr>
              <a:t>750</a:t>
            </a:r>
            <a:endParaRPr sz="1600">
              <a:latin typeface="Courier New"/>
              <a:cs typeface="Courier New"/>
            </a:endParaRPr>
          </a:p>
          <a:p>
            <a:pPr marR="5080" algn="r">
              <a:lnSpc>
                <a:spcPts val="1535"/>
              </a:lnSpc>
            </a:pPr>
            <a:r>
              <a:rPr sz="1600" spc="5" dirty="0">
                <a:latin typeface="Courier New"/>
                <a:cs typeface="Courier New"/>
              </a:rPr>
              <a:t>6</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1</a:t>
            </a:r>
            <a:r>
              <a:rPr sz="1600" spc="-5" dirty="0">
                <a:latin typeface="Courier New"/>
                <a:cs typeface="Courier New"/>
              </a:rPr>
              <a:t>900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975</a:t>
            </a:r>
            <a:endParaRPr sz="1600">
              <a:latin typeface="Courier New"/>
              <a:cs typeface="Courier New"/>
            </a:endParaRPr>
          </a:p>
          <a:p>
            <a:pPr marR="5080" algn="r">
              <a:lnSpc>
                <a:spcPts val="1540"/>
              </a:lnSpc>
            </a:pPr>
            <a:r>
              <a:rPr sz="1600" spc="-5" dirty="0">
                <a:latin typeface="Courier New"/>
                <a:cs typeface="Courier New"/>
              </a:rPr>
              <a:t>1</a:t>
            </a:r>
            <a:r>
              <a:rPr sz="1600" spc="5" dirty="0">
                <a:latin typeface="Courier New"/>
                <a:cs typeface="Courier New"/>
              </a:rPr>
              <a:t>0</a:t>
            </a:r>
            <a:r>
              <a:rPr sz="1600" spc="-5" dirty="0">
                <a:latin typeface="Courier New"/>
                <a:cs typeface="Courier New"/>
              </a:rPr>
              <a:t>875</a:t>
            </a:r>
            <a:endParaRPr sz="1600">
              <a:latin typeface="Courier New"/>
              <a:cs typeface="Courier New"/>
            </a:endParaRPr>
          </a:p>
          <a:p>
            <a:pPr marR="5080" algn="r">
              <a:lnSpc>
                <a:spcPts val="1540"/>
              </a:lnSpc>
            </a:pPr>
            <a:r>
              <a:rPr sz="1600" spc="-5" dirty="0">
                <a:latin typeface="Courier New"/>
                <a:cs typeface="Courier New"/>
              </a:rPr>
              <a:t>950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850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600</a:t>
            </a:r>
            <a:endParaRPr sz="1600">
              <a:latin typeface="Courier New"/>
              <a:cs typeface="Courier New"/>
            </a:endParaRPr>
          </a:p>
          <a:p>
            <a:pPr marR="5080" algn="r">
              <a:lnSpc>
                <a:spcPts val="1535"/>
              </a:lnSpc>
            </a:pPr>
            <a:r>
              <a:rPr sz="1600" spc="5" dirty="0">
                <a:latin typeface="Courier New"/>
                <a:cs typeface="Courier New"/>
              </a:rPr>
              <a:t>9</a:t>
            </a:r>
            <a:r>
              <a:rPr sz="1600" spc="-5" dirty="0">
                <a:latin typeface="Courier New"/>
                <a:cs typeface="Courier New"/>
              </a:rPr>
              <a:t>400</a:t>
            </a:r>
            <a:endParaRPr sz="1600">
              <a:latin typeface="Courier New"/>
              <a:cs typeface="Courier New"/>
            </a:endParaRPr>
          </a:p>
          <a:p>
            <a:pPr marR="5080" algn="r">
              <a:lnSpc>
                <a:spcPts val="1730"/>
              </a:lnSpc>
            </a:pPr>
            <a:r>
              <a:rPr sz="1600" spc="-5" dirty="0">
                <a:latin typeface="Courier New"/>
                <a:cs typeface="Courier New"/>
              </a:rPr>
              <a:t>2</a:t>
            </a:r>
            <a:r>
              <a:rPr sz="1600" spc="5" dirty="0">
                <a:latin typeface="Courier New"/>
                <a:cs typeface="Courier New"/>
              </a:rPr>
              <a:t>9</a:t>
            </a:r>
            <a:r>
              <a:rPr sz="1600" spc="-5" dirty="0">
                <a:latin typeface="Courier New"/>
                <a:cs typeface="Courier New"/>
              </a:rPr>
              <a:t>025</a:t>
            </a:r>
            <a:endParaRPr sz="1600">
              <a:latin typeface="Courier New"/>
              <a:cs typeface="Courier New"/>
            </a:endParaRPr>
          </a:p>
        </p:txBody>
      </p:sp>
      <p:pic>
        <p:nvPicPr>
          <p:cNvPr id="144" name="Picture 143" descr="Logo&#10;&#10;Description automatically generated">
            <a:extLst>
              <a:ext uri="{FF2B5EF4-FFF2-40B4-BE49-F238E27FC236}">
                <a16:creationId xmlns:a16="http://schemas.microsoft.com/office/drawing/2014/main" id="{16FFEED8-E4DD-05AE-DE83-1382DAE4FA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45" name="Picture 144" descr="See the source image">
            <a:extLst>
              <a:ext uri="{FF2B5EF4-FFF2-40B4-BE49-F238E27FC236}">
                <a16:creationId xmlns:a16="http://schemas.microsoft.com/office/drawing/2014/main" id="{F584B6C0-55F2-D6F9-FE79-9362AA56983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0838" y="469411"/>
            <a:ext cx="5521960" cy="1367155"/>
          </a:xfrm>
          <a:prstGeom prst="rect">
            <a:avLst/>
          </a:prstGeom>
        </p:spPr>
        <p:txBody>
          <a:bodyPr vert="horz" wrap="square" lIns="0" tIns="13335" rIns="0" bIns="0" rtlCol="0">
            <a:spAutoFit/>
          </a:bodyPr>
          <a:lstStyle/>
          <a:p>
            <a:pPr marL="12700" marR="5080" indent="805815">
              <a:lnSpc>
                <a:spcPct val="100000"/>
              </a:lnSpc>
              <a:spcBef>
                <a:spcPts val="105"/>
              </a:spcBef>
            </a:pPr>
            <a:r>
              <a:rPr spc="-5" dirty="0"/>
              <a:t>NULL Values in  CUBE/ROLLUP</a:t>
            </a:r>
            <a:r>
              <a:rPr spc="-60" dirty="0"/>
              <a:t> </a:t>
            </a:r>
            <a:r>
              <a:rPr spc="-5" dirty="0"/>
              <a:t>Rows</a:t>
            </a:r>
          </a:p>
        </p:txBody>
      </p:sp>
      <p:sp>
        <p:nvSpPr>
          <p:cNvPr id="3" name="object 3"/>
          <p:cNvSpPr txBox="1"/>
          <p:nvPr/>
        </p:nvSpPr>
        <p:spPr>
          <a:xfrm>
            <a:off x="1732800" y="2080272"/>
            <a:ext cx="7807325" cy="3216910"/>
          </a:xfrm>
          <a:prstGeom prst="rect">
            <a:avLst/>
          </a:prstGeom>
        </p:spPr>
        <p:txBody>
          <a:bodyPr vert="horz" wrap="square" lIns="0" tIns="13335" rIns="0" bIns="0" rtlCol="0">
            <a:spAutoFit/>
          </a:bodyPr>
          <a:lstStyle/>
          <a:p>
            <a:pPr marL="355600" marR="321945" indent="-342900" algn="just">
              <a:lnSpc>
                <a:spcPct val="111900"/>
              </a:lnSpc>
              <a:spcBef>
                <a:spcPts val="105"/>
              </a:spcBef>
              <a:buClr>
                <a:srgbClr val="5F5F5F"/>
              </a:buClr>
              <a:buSzPct val="75000"/>
              <a:buFont typeface="Wingdings"/>
              <a:buChar char=""/>
              <a:tabLst>
                <a:tab pos="355600" algn="l"/>
              </a:tabLst>
            </a:pPr>
            <a:r>
              <a:rPr sz="2400" spc="-5" dirty="0">
                <a:latin typeface="Arial"/>
                <a:cs typeface="Arial"/>
              </a:rPr>
              <a:t>Subtotal </a:t>
            </a:r>
            <a:r>
              <a:rPr sz="2400" dirty="0">
                <a:latin typeface="Arial"/>
                <a:cs typeface="Arial"/>
              </a:rPr>
              <a:t>and </a:t>
            </a:r>
            <a:r>
              <a:rPr sz="2400" spc="-5" dirty="0">
                <a:latin typeface="Arial"/>
                <a:cs typeface="Arial"/>
              </a:rPr>
              <a:t>grand total </a:t>
            </a:r>
            <a:r>
              <a:rPr sz="2400" dirty="0">
                <a:latin typeface="Arial"/>
                <a:cs typeface="Arial"/>
              </a:rPr>
              <a:t>lines </a:t>
            </a:r>
            <a:r>
              <a:rPr sz="2400" spc="-5" dirty="0">
                <a:latin typeface="Arial"/>
                <a:cs typeface="Arial"/>
              </a:rPr>
              <a:t>generated </a:t>
            </a:r>
            <a:r>
              <a:rPr sz="2400" dirty="0">
                <a:latin typeface="Arial"/>
                <a:cs typeface="Arial"/>
              </a:rPr>
              <a:t>by </a:t>
            </a:r>
            <a:r>
              <a:rPr sz="2400" spc="-5" dirty="0">
                <a:latin typeface="Arial"/>
                <a:cs typeface="Arial"/>
              </a:rPr>
              <a:t>ROLLUP  substitute </a:t>
            </a:r>
            <a:r>
              <a:rPr sz="2400" dirty="0">
                <a:latin typeface="Arial"/>
                <a:cs typeface="Arial"/>
              </a:rPr>
              <a:t>NULL for </a:t>
            </a:r>
            <a:r>
              <a:rPr sz="2400" spc="-5" dirty="0">
                <a:latin typeface="Arial"/>
                <a:cs typeface="Arial"/>
              </a:rPr>
              <a:t>column values </a:t>
            </a:r>
            <a:r>
              <a:rPr sz="2400" dirty="0">
                <a:latin typeface="Arial"/>
                <a:cs typeface="Arial"/>
              </a:rPr>
              <a:t>not </a:t>
            </a:r>
            <a:r>
              <a:rPr sz="2400" spc="-5" dirty="0">
                <a:latin typeface="Arial"/>
                <a:cs typeface="Arial"/>
              </a:rPr>
              <a:t>present </a:t>
            </a:r>
            <a:r>
              <a:rPr sz="2400" dirty="0">
                <a:latin typeface="Arial"/>
                <a:cs typeface="Arial"/>
              </a:rPr>
              <a:t>in the  </a:t>
            </a:r>
            <a:r>
              <a:rPr sz="2400" spc="-5" dirty="0">
                <a:latin typeface="Arial"/>
                <a:cs typeface="Arial"/>
              </a:rPr>
              <a:t>manufactured output</a:t>
            </a:r>
            <a:r>
              <a:rPr sz="2400" spc="-10" dirty="0">
                <a:latin typeface="Arial"/>
                <a:cs typeface="Arial"/>
              </a:rPr>
              <a:t> </a:t>
            </a:r>
            <a:r>
              <a:rPr sz="2400" spc="-5" dirty="0">
                <a:latin typeface="Arial"/>
                <a:cs typeface="Arial"/>
              </a:rPr>
              <a:t>row</a:t>
            </a:r>
            <a:endParaRPr sz="2400">
              <a:latin typeface="Arial"/>
              <a:cs typeface="Arial"/>
            </a:endParaRPr>
          </a:p>
          <a:p>
            <a:pPr marL="355600" indent="-342900">
              <a:lnSpc>
                <a:spcPct val="100000"/>
              </a:lnSpc>
              <a:spcBef>
                <a:spcPts val="1620"/>
              </a:spcBef>
              <a:buClr>
                <a:srgbClr val="5F5F5F"/>
              </a:buClr>
              <a:buSzPct val="75000"/>
              <a:buFont typeface="Wingdings"/>
              <a:buChar char=""/>
              <a:tabLst>
                <a:tab pos="354965" algn="l"/>
                <a:tab pos="355600" algn="l"/>
              </a:tabLst>
            </a:pPr>
            <a:r>
              <a:rPr sz="2400" dirty="0">
                <a:latin typeface="Arial"/>
                <a:cs typeface="Arial"/>
              </a:rPr>
              <a:t>The example uses the NVL function to replace</a:t>
            </a:r>
            <a:r>
              <a:rPr sz="2400" spc="-110" dirty="0">
                <a:latin typeface="Arial"/>
                <a:cs typeface="Arial"/>
              </a:rPr>
              <a:t> </a:t>
            </a:r>
            <a:r>
              <a:rPr sz="2400" dirty="0">
                <a:latin typeface="Arial"/>
                <a:cs typeface="Arial"/>
              </a:rPr>
              <a:t>NULLS</a:t>
            </a:r>
            <a:endParaRPr sz="2400">
              <a:latin typeface="Arial"/>
              <a:cs typeface="Arial"/>
            </a:endParaRPr>
          </a:p>
          <a:p>
            <a:pPr marL="355600" marR="5080" indent="-342900">
              <a:lnSpc>
                <a:spcPct val="112100"/>
              </a:lnSpc>
              <a:spcBef>
                <a:spcPts val="1270"/>
              </a:spcBef>
              <a:buClr>
                <a:srgbClr val="5F5F5F"/>
              </a:buClr>
              <a:buSzPct val="75000"/>
              <a:buFont typeface="Wingdings"/>
              <a:buChar char=""/>
              <a:tabLst>
                <a:tab pos="354965" algn="l"/>
                <a:tab pos="355600" algn="l"/>
              </a:tabLst>
            </a:pPr>
            <a:r>
              <a:rPr sz="2400" dirty="0">
                <a:latin typeface="Arial"/>
                <a:cs typeface="Arial"/>
              </a:rPr>
              <a:t>Some columns might normally contain </a:t>
            </a:r>
            <a:r>
              <a:rPr sz="2400" spc="-5" dirty="0">
                <a:latin typeface="Arial"/>
                <a:cs typeface="Arial"/>
              </a:rPr>
              <a:t>NULL </a:t>
            </a:r>
            <a:r>
              <a:rPr sz="2400" dirty="0">
                <a:latin typeface="Arial"/>
                <a:cs typeface="Arial"/>
              </a:rPr>
              <a:t>values,  thus, normally occurring NULLS would be grouped</a:t>
            </a:r>
            <a:r>
              <a:rPr sz="2400" spc="-145" dirty="0">
                <a:latin typeface="Arial"/>
                <a:cs typeface="Arial"/>
              </a:rPr>
              <a:t> </a:t>
            </a:r>
            <a:r>
              <a:rPr sz="2400" dirty="0">
                <a:latin typeface="Arial"/>
                <a:cs typeface="Arial"/>
              </a:rPr>
              <a:t>with  rows </a:t>
            </a:r>
            <a:r>
              <a:rPr sz="2400" spc="-5" dirty="0">
                <a:latin typeface="Arial"/>
                <a:cs typeface="Arial"/>
              </a:rPr>
              <a:t>manufactured </a:t>
            </a:r>
            <a:r>
              <a:rPr sz="2400" dirty="0">
                <a:latin typeface="Arial"/>
                <a:cs typeface="Arial"/>
              </a:rPr>
              <a:t>by </a:t>
            </a:r>
            <a:r>
              <a:rPr sz="2400" spc="-5" dirty="0">
                <a:latin typeface="Arial"/>
                <a:cs typeface="Arial"/>
              </a:rPr>
              <a:t>ROLLUP </a:t>
            </a:r>
            <a:r>
              <a:rPr sz="2400" dirty="0">
                <a:latin typeface="Arial"/>
                <a:cs typeface="Arial"/>
              </a:rPr>
              <a:t>or</a:t>
            </a:r>
            <a:r>
              <a:rPr sz="2400" spc="-30" dirty="0">
                <a:latin typeface="Arial"/>
                <a:cs typeface="Arial"/>
              </a:rPr>
              <a:t> </a:t>
            </a:r>
            <a:r>
              <a:rPr sz="2400" spc="-5" dirty="0">
                <a:latin typeface="Arial"/>
                <a:cs typeface="Arial"/>
              </a:rPr>
              <a:t>CUBE</a:t>
            </a:r>
            <a:endParaRPr sz="2400">
              <a:latin typeface="Arial"/>
              <a:cs typeface="Arial"/>
            </a:endParaRPr>
          </a:p>
        </p:txBody>
      </p:sp>
      <p:pic>
        <p:nvPicPr>
          <p:cNvPr id="4" name="Picture 3" descr="Logo&#10;&#10;Description automatically generated">
            <a:extLst>
              <a:ext uri="{FF2B5EF4-FFF2-40B4-BE49-F238E27FC236}">
                <a16:creationId xmlns:a16="http://schemas.microsoft.com/office/drawing/2014/main" id="{E9B3FFEB-3913-2DB7-0171-8DAF1CA51B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BC3663F0-E3F2-723C-FE43-68CB03A8967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7068" y="736116"/>
            <a:ext cx="5371465" cy="696595"/>
          </a:xfrm>
          <a:prstGeom prst="rect">
            <a:avLst/>
          </a:prstGeom>
        </p:spPr>
        <p:txBody>
          <a:bodyPr vert="horz" wrap="square" lIns="0" tIns="13335" rIns="0" bIns="0" rtlCol="0">
            <a:spAutoFit/>
          </a:bodyPr>
          <a:lstStyle/>
          <a:p>
            <a:pPr marL="12700">
              <a:lnSpc>
                <a:spcPct val="100000"/>
              </a:lnSpc>
              <a:spcBef>
                <a:spcPts val="105"/>
              </a:spcBef>
            </a:pPr>
            <a:r>
              <a:rPr dirty="0"/>
              <a:t>GROUPING</a:t>
            </a:r>
            <a:r>
              <a:rPr spc="-60" dirty="0"/>
              <a:t> </a:t>
            </a:r>
            <a:r>
              <a:rPr spc="-5" dirty="0"/>
              <a:t>Function</a:t>
            </a:r>
          </a:p>
        </p:txBody>
      </p:sp>
      <p:sp>
        <p:nvSpPr>
          <p:cNvPr id="3" name="object 3"/>
          <p:cNvSpPr txBox="1"/>
          <p:nvPr/>
        </p:nvSpPr>
        <p:spPr>
          <a:xfrm>
            <a:off x="1734324" y="2087892"/>
            <a:ext cx="7863205" cy="4553585"/>
          </a:xfrm>
          <a:prstGeom prst="rect">
            <a:avLst/>
          </a:prstGeom>
        </p:spPr>
        <p:txBody>
          <a:bodyPr vert="horz" wrap="square" lIns="0" tIns="13335" rIns="0" bIns="0" rtlCol="0">
            <a:spAutoFit/>
          </a:bodyPr>
          <a:lstStyle/>
          <a:p>
            <a:pPr marL="355600" marR="5080" indent="-342900" algn="just">
              <a:lnSpc>
                <a:spcPct val="99800"/>
              </a:lnSpc>
              <a:spcBef>
                <a:spcPts val="105"/>
              </a:spcBef>
              <a:buClr>
                <a:srgbClr val="5F5F5F"/>
              </a:buClr>
              <a:buSzPct val="75000"/>
              <a:buFont typeface="Wingdings"/>
              <a:buChar char=""/>
              <a:tabLst>
                <a:tab pos="355600" algn="l"/>
              </a:tabLst>
            </a:pPr>
            <a:r>
              <a:rPr sz="2400" dirty="0">
                <a:latin typeface="Arial"/>
                <a:cs typeface="Arial"/>
              </a:rPr>
              <a:t>To </a:t>
            </a:r>
            <a:r>
              <a:rPr sz="2400" spc="-5" dirty="0">
                <a:latin typeface="Arial"/>
                <a:cs typeface="Arial"/>
              </a:rPr>
              <a:t>improve dealing with the </a:t>
            </a:r>
            <a:r>
              <a:rPr sz="2400" dirty="0">
                <a:latin typeface="Arial"/>
                <a:cs typeface="Arial"/>
              </a:rPr>
              <a:t>NULL values </a:t>
            </a:r>
            <a:r>
              <a:rPr sz="2400" spc="-5" dirty="0">
                <a:latin typeface="Arial"/>
                <a:cs typeface="Arial"/>
              </a:rPr>
              <a:t>present </a:t>
            </a:r>
            <a:r>
              <a:rPr sz="2400" dirty="0">
                <a:latin typeface="Arial"/>
                <a:cs typeface="Arial"/>
              </a:rPr>
              <a:t>in </a:t>
            </a:r>
            <a:r>
              <a:rPr sz="2400" spc="-5" dirty="0">
                <a:latin typeface="Arial"/>
                <a:cs typeface="Arial"/>
              </a:rPr>
              <a:t>the  </a:t>
            </a:r>
            <a:r>
              <a:rPr sz="2400" dirty="0">
                <a:latin typeface="Arial"/>
                <a:cs typeface="Arial"/>
              </a:rPr>
              <a:t>rows </a:t>
            </a:r>
            <a:r>
              <a:rPr sz="2400" spc="-5" dirty="0">
                <a:latin typeface="Arial"/>
                <a:cs typeface="Arial"/>
              </a:rPr>
              <a:t>created </a:t>
            </a:r>
            <a:r>
              <a:rPr sz="2400" dirty="0">
                <a:latin typeface="Arial"/>
                <a:cs typeface="Arial"/>
              </a:rPr>
              <a:t>by </a:t>
            </a:r>
            <a:r>
              <a:rPr sz="2400" spc="-5" dirty="0">
                <a:latin typeface="Arial"/>
                <a:cs typeface="Arial"/>
              </a:rPr>
              <a:t>ROLLUP </a:t>
            </a:r>
            <a:r>
              <a:rPr sz="2400" dirty="0">
                <a:latin typeface="Arial"/>
                <a:cs typeface="Arial"/>
              </a:rPr>
              <a:t>(and CUBE discussed </a:t>
            </a:r>
            <a:r>
              <a:rPr sz="2400" spc="-5" dirty="0">
                <a:latin typeface="Arial"/>
                <a:cs typeface="Arial"/>
              </a:rPr>
              <a:t>later),  </a:t>
            </a:r>
            <a:r>
              <a:rPr sz="2400" dirty="0">
                <a:latin typeface="Arial"/>
                <a:cs typeface="Arial"/>
              </a:rPr>
              <a:t>Oracle </a:t>
            </a:r>
            <a:r>
              <a:rPr sz="2400" spc="-5" dirty="0">
                <a:latin typeface="Arial"/>
                <a:cs typeface="Arial"/>
              </a:rPr>
              <a:t>provides </a:t>
            </a:r>
            <a:r>
              <a:rPr sz="2400" dirty="0">
                <a:latin typeface="Arial"/>
                <a:cs typeface="Arial"/>
              </a:rPr>
              <a:t>the </a:t>
            </a:r>
            <a:r>
              <a:rPr sz="2400" spc="-5" dirty="0">
                <a:latin typeface="Arial"/>
                <a:cs typeface="Arial"/>
              </a:rPr>
              <a:t>new </a:t>
            </a:r>
            <a:r>
              <a:rPr sz="2400" dirty="0">
                <a:latin typeface="Arial"/>
                <a:cs typeface="Arial"/>
              </a:rPr>
              <a:t>GROUPING</a:t>
            </a:r>
            <a:r>
              <a:rPr sz="2400" spc="-35" dirty="0">
                <a:latin typeface="Arial"/>
                <a:cs typeface="Arial"/>
              </a:rPr>
              <a:t> </a:t>
            </a:r>
            <a:r>
              <a:rPr sz="2400" dirty="0">
                <a:latin typeface="Arial"/>
                <a:cs typeface="Arial"/>
              </a:rPr>
              <a:t>function</a:t>
            </a:r>
            <a:endParaRPr sz="2400">
              <a:latin typeface="Arial"/>
              <a:cs typeface="Arial"/>
            </a:endParaRPr>
          </a:p>
          <a:p>
            <a:pPr marL="355600" marR="368935" indent="-342900">
              <a:lnSpc>
                <a:spcPts val="2870"/>
              </a:lnSpc>
              <a:spcBef>
                <a:spcPts val="680"/>
              </a:spcBef>
              <a:buClr>
                <a:srgbClr val="5F5F5F"/>
              </a:buClr>
              <a:buSzPct val="75000"/>
              <a:buFont typeface="Wingdings"/>
              <a:buChar char=""/>
              <a:tabLst>
                <a:tab pos="354965" algn="l"/>
                <a:tab pos="355600" algn="l"/>
              </a:tabLst>
            </a:pPr>
            <a:r>
              <a:rPr sz="2400" dirty="0">
                <a:latin typeface="Arial"/>
                <a:cs typeface="Arial"/>
              </a:rPr>
              <a:t>GROUPING returns a value of 1 </a:t>
            </a:r>
            <a:r>
              <a:rPr sz="2400" spc="-5" dirty="0">
                <a:latin typeface="Arial"/>
                <a:cs typeface="Arial"/>
              </a:rPr>
              <a:t>if </a:t>
            </a:r>
            <a:r>
              <a:rPr sz="2400" dirty="0">
                <a:latin typeface="Arial"/>
                <a:cs typeface="Arial"/>
              </a:rPr>
              <a:t>a row </a:t>
            </a:r>
            <a:r>
              <a:rPr sz="2400" spc="-5" dirty="0">
                <a:latin typeface="Arial"/>
                <a:cs typeface="Arial"/>
              </a:rPr>
              <a:t>is </a:t>
            </a:r>
            <a:r>
              <a:rPr sz="2400" dirty="0">
                <a:latin typeface="Arial"/>
                <a:cs typeface="Arial"/>
              </a:rPr>
              <a:t>a</a:t>
            </a:r>
            <a:r>
              <a:rPr sz="2400" spc="-155" dirty="0">
                <a:latin typeface="Arial"/>
                <a:cs typeface="Arial"/>
              </a:rPr>
              <a:t> </a:t>
            </a:r>
            <a:r>
              <a:rPr sz="2400" dirty="0">
                <a:latin typeface="Arial"/>
                <a:cs typeface="Arial"/>
              </a:rPr>
              <a:t>subtotal  created by ROLLUP or CUBE, and a 0</a:t>
            </a:r>
            <a:r>
              <a:rPr sz="2400" spc="-110" dirty="0">
                <a:latin typeface="Arial"/>
                <a:cs typeface="Arial"/>
              </a:rPr>
              <a:t> </a:t>
            </a:r>
            <a:r>
              <a:rPr sz="2400" dirty="0">
                <a:latin typeface="Arial"/>
                <a:cs typeface="Arial"/>
              </a:rPr>
              <a:t>otherwise</a:t>
            </a:r>
            <a:endParaRPr sz="2400">
              <a:latin typeface="Arial"/>
              <a:cs typeface="Arial"/>
            </a:endParaRPr>
          </a:p>
          <a:p>
            <a:pPr marL="355600" marR="72390" indent="-342900">
              <a:lnSpc>
                <a:spcPct val="99700"/>
              </a:lnSpc>
              <a:spcBef>
                <a:spcPts val="489"/>
              </a:spcBef>
              <a:buClr>
                <a:srgbClr val="5F5F5F"/>
              </a:buClr>
              <a:buSzPct val="75000"/>
              <a:buFont typeface="Wingdings"/>
              <a:buChar char=""/>
              <a:tabLst>
                <a:tab pos="354965" algn="l"/>
                <a:tab pos="355600" algn="l"/>
              </a:tabLst>
            </a:pPr>
            <a:r>
              <a:rPr sz="2400" dirty="0">
                <a:latin typeface="Arial"/>
                <a:cs typeface="Arial"/>
              </a:rPr>
              <a:t>The following example shows the same query used  previously, </a:t>
            </a:r>
            <a:r>
              <a:rPr sz="2400" spc="-5" dirty="0">
                <a:latin typeface="Arial"/>
                <a:cs typeface="Arial"/>
              </a:rPr>
              <a:t>with DECODE </a:t>
            </a:r>
            <a:r>
              <a:rPr sz="2400" dirty="0">
                <a:latin typeface="Arial"/>
                <a:cs typeface="Arial"/>
              </a:rPr>
              <a:t>used in </a:t>
            </a:r>
            <a:r>
              <a:rPr sz="2400" spc="-5" dirty="0">
                <a:latin typeface="Arial"/>
                <a:cs typeface="Arial"/>
              </a:rPr>
              <a:t>conjunction with  GROUPING to more-elegantly </a:t>
            </a:r>
            <a:r>
              <a:rPr sz="2400" dirty="0">
                <a:latin typeface="Arial"/>
                <a:cs typeface="Arial"/>
              </a:rPr>
              <a:t>deal </a:t>
            </a:r>
            <a:r>
              <a:rPr sz="2400" spc="-5" dirty="0">
                <a:latin typeface="Arial"/>
                <a:cs typeface="Arial"/>
              </a:rPr>
              <a:t>with the </a:t>
            </a:r>
            <a:r>
              <a:rPr sz="2400" dirty="0">
                <a:latin typeface="Arial"/>
                <a:cs typeface="Arial"/>
              </a:rPr>
              <a:t>null values  created by ROLLUP and</a:t>
            </a:r>
            <a:r>
              <a:rPr sz="2400" spc="-40" dirty="0">
                <a:latin typeface="Arial"/>
                <a:cs typeface="Arial"/>
              </a:rPr>
              <a:t> </a:t>
            </a:r>
            <a:r>
              <a:rPr sz="2400" dirty="0">
                <a:latin typeface="Arial"/>
                <a:cs typeface="Arial"/>
              </a:rPr>
              <a:t>CUBE</a:t>
            </a:r>
            <a:endParaRPr sz="2400">
              <a:latin typeface="Arial"/>
              <a:cs typeface="Arial"/>
            </a:endParaRPr>
          </a:p>
          <a:p>
            <a:pPr>
              <a:lnSpc>
                <a:spcPct val="100000"/>
              </a:lnSpc>
              <a:spcBef>
                <a:spcPts val="50"/>
              </a:spcBef>
            </a:pPr>
            <a:endParaRPr sz="2550">
              <a:latin typeface="Arial"/>
              <a:cs typeface="Arial"/>
            </a:endParaRPr>
          </a:p>
          <a:p>
            <a:pPr marL="355600" marR="175260">
              <a:lnSpc>
                <a:spcPts val="2870"/>
              </a:lnSpc>
            </a:pPr>
            <a:r>
              <a:rPr sz="2400" spc="-5" dirty="0">
                <a:latin typeface="Arial"/>
                <a:cs typeface="Arial"/>
              </a:rPr>
              <a:t>(Note: sample data contains </a:t>
            </a:r>
            <a:r>
              <a:rPr sz="2400" dirty="0">
                <a:latin typeface="Arial"/>
                <a:cs typeface="Arial"/>
              </a:rPr>
              <a:t>no null values, the </a:t>
            </a:r>
            <a:r>
              <a:rPr sz="2400" spc="-5" dirty="0">
                <a:latin typeface="Arial"/>
                <a:cs typeface="Arial"/>
              </a:rPr>
              <a:t>results  </a:t>
            </a:r>
            <a:r>
              <a:rPr sz="2400" dirty="0">
                <a:latin typeface="Arial"/>
                <a:cs typeface="Arial"/>
              </a:rPr>
              <a:t>from this query and the previous query are the</a:t>
            </a:r>
            <a:r>
              <a:rPr sz="2400" spc="-135" dirty="0">
                <a:latin typeface="Arial"/>
                <a:cs typeface="Arial"/>
              </a:rPr>
              <a:t> </a:t>
            </a:r>
            <a:r>
              <a:rPr sz="2400" dirty="0">
                <a:latin typeface="Arial"/>
                <a:cs typeface="Arial"/>
              </a:rPr>
              <a:t>same).</a:t>
            </a:r>
            <a:endParaRPr sz="2400">
              <a:latin typeface="Arial"/>
              <a:cs typeface="Arial"/>
            </a:endParaRPr>
          </a:p>
        </p:txBody>
      </p:sp>
      <p:pic>
        <p:nvPicPr>
          <p:cNvPr id="4" name="Picture 3" descr="Logo&#10;&#10;Description automatically generated">
            <a:extLst>
              <a:ext uri="{FF2B5EF4-FFF2-40B4-BE49-F238E27FC236}">
                <a16:creationId xmlns:a16="http://schemas.microsoft.com/office/drawing/2014/main" id="{03464889-107B-F2EA-BBB0-60A13EB053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5E084848-CAF3-A56A-7DB2-CFEDCF8A08F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340" y="566550"/>
            <a:ext cx="9921240" cy="6755765"/>
            <a:chOff x="84340" y="566550"/>
            <a:chExt cx="9921240" cy="6755765"/>
          </a:xfrm>
        </p:grpSpPr>
        <p:sp>
          <p:nvSpPr>
            <p:cNvPr id="3" name="object 3"/>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4" name="object 4"/>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5" name="object 5"/>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6" name="object 6"/>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7" name="object 7"/>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8" name="object 8"/>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9" name="object 9"/>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10" name="object 10"/>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11" name="object 11"/>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12" name="object 12"/>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13" name="object 13"/>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14" name="object 14"/>
            <p:cNvSpPr/>
            <p:nvPr/>
          </p:nvSpPr>
          <p:spPr>
            <a:xfrm>
              <a:off x="84340" y="1803412"/>
              <a:ext cx="1562100" cy="106680"/>
            </a:xfrm>
            <a:custGeom>
              <a:avLst/>
              <a:gdLst/>
              <a:ahLst/>
              <a:cxnLst/>
              <a:rect l="l" t="t" r="r" b="b"/>
              <a:pathLst>
                <a:path w="1562100" h="106680">
                  <a:moveTo>
                    <a:pt x="1562087" y="0"/>
                  </a:moveTo>
                  <a:lnTo>
                    <a:pt x="0" y="0"/>
                  </a:lnTo>
                  <a:lnTo>
                    <a:pt x="0" y="32004"/>
                  </a:lnTo>
                  <a:lnTo>
                    <a:pt x="0" y="53340"/>
                  </a:lnTo>
                  <a:lnTo>
                    <a:pt x="0" y="106680"/>
                  </a:lnTo>
                  <a:lnTo>
                    <a:pt x="658368" y="106680"/>
                  </a:lnTo>
                  <a:lnTo>
                    <a:pt x="658368" y="53340"/>
                  </a:lnTo>
                  <a:lnTo>
                    <a:pt x="1562087" y="53340"/>
                  </a:lnTo>
                  <a:lnTo>
                    <a:pt x="1562087" y="32004"/>
                  </a:lnTo>
                  <a:lnTo>
                    <a:pt x="1562087" y="0"/>
                  </a:lnTo>
                  <a:close/>
                </a:path>
              </a:pathLst>
            </a:custGeom>
            <a:solidFill>
              <a:srgbClr val="F6F1FF"/>
            </a:solidFill>
          </p:spPr>
          <p:txBody>
            <a:bodyPr wrap="square" lIns="0" tIns="0" rIns="0" bIns="0" rtlCol="0"/>
            <a:lstStyle/>
            <a:p>
              <a:endParaRPr/>
            </a:p>
          </p:txBody>
        </p:sp>
        <p:sp>
          <p:nvSpPr>
            <p:cNvPr id="15" name="object 15"/>
            <p:cNvSpPr/>
            <p:nvPr/>
          </p:nvSpPr>
          <p:spPr>
            <a:xfrm>
              <a:off x="84340" y="1910092"/>
              <a:ext cx="1562100" cy="53340"/>
            </a:xfrm>
            <a:custGeom>
              <a:avLst/>
              <a:gdLst/>
              <a:ahLst/>
              <a:cxnLst/>
              <a:rect l="l" t="t" r="r" b="b"/>
              <a:pathLst>
                <a:path w="1562100" h="53339">
                  <a:moveTo>
                    <a:pt x="1562087" y="0"/>
                  </a:moveTo>
                  <a:lnTo>
                    <a:pt x="0" y="0"/>
                  </a:lnTo>
                  <a:lnTo>
                    <a:pt x="0" y="1524"/>
                  </a:lnTo>
                  <a:lnTo>
                    <a:pt x="0" y="53340"/>
                  </a:lnTo>
                  <a:lnTo>
                    <a:pt x="1562087" y="53340"/>
                  </a:lnTo>
                  <a:lnTo>
                    <a:pt x="1562087" y="1524"/>
                  </a:lnTo>
                  <a:lnTo>
                    <a:pt x="1562087" y="0"/>
                  </a:lnTo>
                  <a:close/>
                </a:path>
              </a:pathLst>
            </a:custGeom>
            <a:solidFill>
              <a:srgbClr val="F6F0FF"/>
            </a:solidFill>
          </p:spPr>
          <p:txBody>
            <a:bodyPr wrap="square" lIns="0" tIns="0" rIns="0" bIns="0" rtlCol="0"/>
            <a:lstStyle/>
            <a:p>
              <a:endParaRPr/>
            </a:p>
          </p:txBody>
        </p:sp>
        <p:sp>
          <p:nvSpPr>
            <p:cNvPr id="16" name="object 16"/>
            <p:cNvSpPr/>
            <p:nvPr/>
          </p:nvSpPr>
          <p:spPr>
            <a:xfrm>
              <a:off x="84340" y="1963432"/>
              <a:ext cx="1562100" cy="55244"/>
            </a:xfrm>
            <a:custGeom>
              <a:avLst/>
              <a:gdLst/>
              <a:ahLst/>
              <a:cxnLst/>
              <a:rect l="l" t="t" r="r" b="b"/>
              <a:pathLst>
                <a:path w="1562100" h="55244">
                  <a:moveTo>
                    <a:pt x="1562087" y="0"/>
                  </a:moveTo>
                  <a:lnTo>
                    <a:pt x="0" y="0"/>
                  </a:lnTo>
                  <a:lnTo>
                    <a:pt x="0" y="24384"/>
                  </a:lnTo>
                  <a:lnTo>
                    <a:pt x="0" y="54864"/>
                  </a:lnTo>
                  <a:lnTo>
                    <a:pt x="1562087" y="54864"/>
                  </a:lnTo>
                  <a:lnTo>
                    <a:pt x="1562087" y="24384"/>
                  </a:lnTo>
                  <a:lnTo>
                    <a:pt x="1562087" y="0"/>
                  </a:lnTo>
                  <a:close/>
                </a:path>
              </a:pathLst>
            </a:custGeom>
            <a:solidFill>
              <a:srgbClr val="F5EFFF"/>
            </a:solidFill>
          </p:spPr>
          <p:txBody>
            <a:bodyPr wrap="square" lIns="0" tIns="0" rIns="0" bIns="0" rtlCol="0"/>
            <a:lstStyle/>
            <a:p>
              <a:endParaRPr/>
            </a:p>
          </p:txBody>
        </p:sp>
        <p:sp>
          <p:nvSpPr>
            <p:cNvPr id="17" name="object 17"/>
            <p:cNvSpPr/>
            <p:nvPr/>
          </p:nvSpPr>
          <p:spPr>
            <a:xfrm>
              <a:off x="84340" y="20182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F4EEFF"/>
            </a:solidFill>
          </p:spPr>
          <p:txBody>
            <a:bodyPr wrap="square" lIns="0" tIns="0" rIns="0" bIns="0" rtlCol="0"/>
            <a:lstStyle/>
            <a:p>
              <a:endParaRPr/>
            </a:p>
          </p:txBody>
        </p:sp>
        <p:sp>
          <p:nvSpPr>
            <p:cNvPr id="18" name="object 18"/>
            <p:cNvSpPr/>
            <p:nvPr/>
          </p:nvSpPr>
          <p:spPr>
            <a:xfrm>
              <a:off x="84340" y="2071636"/>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F4EDFF"/>
            </a:solidFill>
          </p:spPr>
          <p:txBody>
            <a:bodyPr wrap="square" lIns="0" tIns="0" rIns="0" bIns="0" rtlCol="0"/>
            <a:lstStyle/>
            <a:p>
              <a:endParaRPr/>
            </a:p>
          </p:txBody>
        </p:sp>
        <p:sp>
          <p:nvSpPr>
            <p:cNvPr id="19" name="object 19"/>
            <p:cNvSpPr/>
            <p:nvPr/>
          </p:nvSpPr>
          <p:spPr>
            <a:xfrm>
              <a:off x="84340" y="212497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F3ECFF"/>
            </a:solidFill>
          </p:spPr>
          <p:txBody>
            <a:bodyPr wrap="square" lIns="0" tIns="0" rIns="0" bIns="0" rtlCol="0"/>
            <a:lstStyle/>
            <a:p>
              <a:endParaRPr/>
            </a:p>
          </p:txBody>
        </p:sp>
        <p:sp>
          <p:nvSpPr>
            <p:cNvPr id="20" name="object 20"/>
            <p:cNvSpPr/>
            <p:nvPr/>
          </p:nvSpPr>
          <p:spPr>
            <a:xfrm>
              <a:off x="84340" y="2178316"/>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F3EBFF"/>
            </a:solidFill>
          </p:spPr>
          <p:txBody>
            <a:bodyPr wrap="square" lIns="0" tIns="0" rIns="0" bIns="0" rtlCol="0"/>
            <a:lstStyle/>
            <a:p>
              <a:endParaRPr/>
            </a:p>
          </p:txBody>
        </p:sp>
        <p:sp>
          <p:nvSpPr>
            <p:cNvPr id="21" name="object 21"/>
            <p:cNvSpPr/>
            <p:nvPr/>
          </p:nvSpPr>
          <p:spPr>
            <a:xfrm>
              <a:off x="84340" y="223165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F1EBFF"/>
            </a:solidFill>
          </p:spPr>
          <p:txBody>
            <a:bodyPr wrap="square" lIns="0" tIns="0" rIns="0" bIns="0" rtlCol="0"/>
            <a:lstStyle/>
            <a:p>
              <a:endParaRPr/>
            </a:p>
          </p:txBody>
        </p:sp>
        <p:sp>
          <p:nvSpPr>
            <p:cNvPr id="22" name="object 22"/>
            <p:cNvSpPr/>
            <p:nvPr/>
          </p:nvSpPr>
          <p:spPr>
            <a:xfrm>
              <a:off x="84340" y="22849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F0EAFF"/>
            </a:solidFill>
          </p:spPr>
          <p:txBody>
            <a:bodyPr wrap="square" lIns="0" tIns="0" rIns="0" bIns="0" rtlCol="0"/>
            <a:lstStyle/>
            <a:p>
              <a:endParaRPr/>
            </a:p>
          </p:txBody>
        </p:sp>
        <p:sp>
          <p:nvSpPr>
            <p:cNvPr id="23" name="object 23"/>
            <p:cNvSpPr/>
            <p:nvPr/>
          </p:nvSpPr>
          <p:spPr>
            <a:xfrm>
              <a:off x="84340" y="2338336"/>
              <a:ext cx="1371600" cy="55244"/>
            </a:xfrm>
            <a:custGeom>
              <a:avLst/>
              <a:gdLst/>
              <a:ahLst/>
              <a:cxnLst/>
              <a:rect l="l" t="t" r="r" b="b"/>
              <a:pathLst>
                <a:path w="1371600" h="55244">
                  <a:moveTo>
                    <a:pt x="0" y="54864"/>
                  </a:moveTo>
                  <a:lnTo>
                    <a:pt x="1371600" y="54864"/>
                  </a:lnTo>
                  <a:lnTo>
                    <a:pt x="1371600" y="0"/>
                  </a:lnTo>
                  <a:lnTo>
                    <a:pt x="0" y="0"/>
                  </a:lnTo>
                  <a:lnTo>
                    <a:pt x="0" y="54864"/>
                  </a:lnTo>
                  <a:close/>
                </a:path>
              </a:pathLst>
            </a:custGeom>
            <a:solidFill>
              <a:srgbClr val="EFE9FF"/>
            </a:solidFill>
          </p:spPr>
          <p:txBody>
            <a:bodyPr wrap="square" lIns="0" tIns="0" rIns="0" bIns="0" rtlCol="0"/>
            <a:lstStyle/>
            <a:p>
              <a:endParaRPr/>
            </a:p>
          </p:txBody>
        </p:sp>
        <p:sp>
          <p:nvSpPr>
            <p:cNvPr id="24" name="object 24"/>
            <p:cNvSpPr/>
            <p:nvPr/>
          </p:nvSpPr>
          <p:spPr>
            <a:xfrm>
              <a:off x="84340" y="239320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EE7FF"/>
            </a:solidFill>
          </p:spPr>
          <p:txBody>
            <a:bodyPr wrap="square" lIns="0" tIns="0" rIns="0" bIns="0" rtlCol="0"/>
            <a:lstStyle/>
            <a:p>
              <a:endParaRPr/>
            </a:p>
          </p:txBody>
        </p:sp>
        <p:sp>
          <p:nvSpPr>
            <p:cNvPr id="25" name="object 25"/>
            <p:cNvSpPr/>
            <p:nvPr/>
          </p:nvSpPr>
          <p:spPr>
            <a:xfrm>
              <a:off x="84340" y="2446540"/>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EDE4FF"/>
            </a:solidFill>
          </p:spPr>
          <p:txBody>
            <a:bodyPr wrap="square" lIns="0" tIns="0" rIns="0" bIns="0" rtlCol="0"/>
            <a:lstStyle/>
            <a:p>
              <a:endParaRPr/>
            </a:p>
          </p:txBody>
        </p:sp>
        <p:sp>
          <p:nvSpPr>
            <p:cNvPr id="26" name="object 26"/>
            <p:cNvSpPr/>
            <p:nvPr/>
          </p:nvSpPr>
          <p:spPr>
            <a:xfrm>
              <a:off x="84340" y="249988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DE3FF"/>
            </a:solidFill>
          </p:spPr>
          <p:txBody>
            <a:bodyPr wrap="square" lIns="0" tIns="0" rIns="0" bIns="0" rtlCol="0"/>
            <a:lstStyle/>
            <a:p>
              <a:endParaRPr/>
            </a:p>
          </p:txBody>
        </p:sp>
        <p:sp>
          <p:nvSpPr>
            <p:cNvPr id="27" name="object 27"/>
            <p:cNvSpPr/>
            <p:nvPr/>
          </p:nvSpPr>
          <p:spPr>
            <a:xfrm>
              <a:off x="84340" y="255322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CE2FF"/>
            </a:solidFill>
          </p:spPr>
          <p:txBody>
            <a:bodyPr wrap="square" lIns="0" tIns="0" rIns="0" bIns="0" rtlCol="0"/>
            <a:lstStyle/>
            <a:p>
              <a:endParaRPr/>
            </a:p>
          </p:txBody>
        </p:sp>
        <p:sp>
          <p:nvSpPr>
            <p:cNvPr id="28" name="object 28"/>
            <p:cNvSpPr/>
            <p:nvPr/>
          </p:nvSpPr>
          <p:spPr>
            <a:xfrm>
              <a:off x="84340" y="2606560"/>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EBE1FF"/>
            </a:solidFill>
          </p:spPr>
          <p:txBody>
            <a:bodyPr wrap="square" lIns="0" tIns="0" rIns="0" bIns="0" rtlCol="0"/>
            <a:lstStyle/>
            <a:p>
              <a:endParaRPr/>
            </a:p>
          </p:txBody>
        </p:sp>
        <p:sp>
          <p:nvSpPr>
            <p:cNvPr id="29" name="object 29"/>
            <p:cNvSpPr/>
            <p:nvPr/>
          </p:nvSpPr>
          <p:spPr>
            <a:xfrm>
              <a:off x="84340" y="2659900"/>
              <a:ext cx="1371600" cy="55244"/>
            </a:xfrm>
            <a:custGeom>
              <a:avLst/>
              <a:gdLst/>
              <a:ahLst/>
              <a:cxnLst/>
              <a:rect l="l" t="t" r="r" b="b"/>
              <a:pathLst>
                <a:path w="1371600" h="55244">
                  <a:moveTo>
                    <a:pt x="0" y="54863"/>
                  </a:moveTo>
                  <a:lnTo>
                    <a:pt x="1371600" y="54863"/>
                  </a:lnTo>
                  <a:lnTo>
                    <a:pt x="1371600" y="0"/>
                  </a:lnTo>
                  <a:lnTo>
                    <a:pt x="0" y="0"/>
                  </a:lnTo>
                  <a:lnTo>
                    <a:pt x="0" y="54863"/>
                  </a:lnTo>
                  <a:close/>
                </a:path>
              </a:pathLst>
            </a:custGeom>
            <a:solidFill>
              <a:srgbClr val="EBDFFF"/>
            </a:solidFill>
          </p:spPr>
          <p:txBody>
            <a:bodyPr wrap="square" lIns="0" tIns="0" rIns="0" bIns="0" rtlCol="0"/>
            <a:lstStyle/>
            <a:p>
              <a:endParaRPr/>
            </a:p>
          </p:txBody>
        </p:sp>
        <p:sp>
          <p:nvSpPr>
            <p:cNvPr id="30" name="object 30"/>
            <p:cNvSpPr/>
            <p:nvPr/>
          </p:nvSpPr>
          <p:spPr>
            <a:xfrm>
              <a:off x="84340" y="2714764"/>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EADEFF"/>
            </a:solidFill>
          </p:spPr>
          <p:txBody>
            <a:bodyPr wrap="square" lIns="0" tIns="0" rIns="0" bIns="0" rtlCol="0"/>
            <a:lstStyle/>
            <a:p>
              <a:endParaRPr/>
            </a:p>
          </p:txBody>
        </p:sp>
        <p:sp>
          <p:nvSpPr>
            <p:cNvPr id="31" name="object 31"/>
            <p:cNvSpPr/>
            <p:nvPr/>
          </p:nvSpPr>
          <p:spPr>
            <a:xfrm>
              <a:off x="84340" y="276810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9DDFF"/>
            </a:solidFill>
          </p:spPr>
          <p:txBody>
            <a:bodyPr wrap="square" lIns="0" tIns="0" rIns="0" bIns="0" rtlCol="0"/>
            <a:lstStyle/>
            <a:p>
              <a:endParaRPr/>
            </a:p>
          </p:txBody>
        </p:sp>
        <p:sp>
          <p:nvSpPr>
            <p:cNvPr id="32" name="object 32"/>
            <p:cNvSpPr/>
            <p:nvPr/>
          </p:nvSpPr>
          <p:spPr>
            <a:xfrm>
              <a:off x="84340" y="282144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8DBFF"/>
            </a:solidFill>
          </p:spPr>
          <p:txBody>
            <a:bodyPr wrap="square" lIns="0" tIns="0" rIns="0" bIns="0" rtlCol="0"/>
            <a:lstStyle/>
            <a:p>
              <a:endParaRPr/>
            </a:p>
          </p:txBody>
        </p:sp>
        <p:sp>
          <p:nvSpPr>
            <p:cNvPr id="33" name="object 33"/>
            <p:cNvSpPr/>
            <p:nvPr/>
          </p:nvSpPr>
          <p:spPr>
            <a:xfrm>
              <a:off x="84340" y="287478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8DAFF"/>
            </a:solidFill>
          </p:spPr>
          <p:txBody>
            <a:bodyPr wrap="square" lIns="0" tIns="0" rIns="0" bIns="0" rtlCol="0"/>
            <a:lstStyle/>
            <a:p>
              <a:endParaRPr/>
            </a:p>
          </p:txBody>
        </p:sp>
        <p:sp>
          <p:nvSpPr>
            <p:cNvPr id="34" name="object 34"/>
            <p:cNvSpPr/>
            <p:nvPr/>
          </p:nvSpPr>
          <p:spPr>
            <a:xfrm>
              <a:off x="84340" y="292812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7D9FF"/>
            </a:solidFill>
          </p:spPr>
          <p:txBody>
            <a:bodyPr wrap="square" lIns="0" tIns="0" rIns="0" bIns="0" rtlCol="0"/>
            <a:lstStyle/>
            <a:p>
              <a:endParaRPr/>
            </a:p>
          </p:txBody>
        </p:sp>
        <p:sp>
          <p:nvSpPr>
            <p:cNvPr id="35" name="object 35"/>
            <p:cNvSpPr/>
            <p:nvPr/>
          </p:nvSpPr>
          <p:spPr>
            <a:xfrm>
              <a:off x="84340" y="2981464"/>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E6D6FF"/>
            </a:solidFill>
          </p:spPr>
          <p:txBody>
            <a:bodyPr wrap="square" lIns="0" tIns="0" rIns="0" bIns="0" rtlCol="0"/>
            <a:lstStyle/>
            <a:p>
              <a:endParaRPr/>
            </a:p>
          </p:txBody>
        </p:sp>
        <p:sp>
          <p:nvSpPr>
            <p:cNvPr id="36" name="object 36"/>
            <p:cNvSpPr/>
            <p:nvPr/>
          </p:nvSpPr>
          <p:spPr>
            <a:xfrm>
              <a:off x="84340" y="3034804"/>
              <a:ext cx="1371600" cy="55244"/>
            </a:xfrm>
            <a:custGeom>
              <a:avLst/>
              <a:gdLst/>
              <a:ahLst/>
              <a:cxnLst/>
              <a:rect l="l" t="t" r="r" b="b"/>
              <a:pathLst>
                <a:path w="1371600" h="55244">
                  <a:moveTo>
                    <a:pt x="0" y="54863"/>
                  </a:moveTo>
                  <a:lnTo>
                    <a:pt x="1371600" y="54863"/>
                  </a:lnTo>
                  <a:lnTo>
                    <a:pt x="1371600" y="0"/>
                  </a:lnTo>
                  <a:lnTo>
                    <a:pt x="0" y="0"/>
                  </a:lnTo>
                  <a:lnTo>
                    <a:pt x="0" y="54863"/>
                  </a:lnTo>
                  <a:close/>
                </a:path>
              </a:pathLst>
            </a:custGeom>
            <a:solidFill>
              <a:srgbClr val="E4D4FF"/>
            </a:solidFill>
          </p:spPr>
          <p:txBody>
            <a:bodyPr wrap="square" lIns="0" tIns="0" rIns="0" bIns="0" rtlCol="0"/>
            <a:lstStyle/>
            <a:p>
              <a:endParaRPr/>
            </a:p>
          </p:txBody>
        </p:sp>
        <p:sp>
          <p:nvSpPr>
            <p:cNvPr id="37" name="object 37"/>
            <p:cNvSpPr/>
            <p:nvPr/>
          </p:nvSpPr>
          <p:spPr>
            <a:xfrm>
              <a:off x="84340" y="308966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1D2FF"/>
            </a:solidFill>
          </p:spPr>
          <p:txBody>
            <a:bodyPr wrap="square" lIns="0" tIns="0" rIns="0" bIns="0" rtlCol="0"/>
            <a:lstStyle/>
            <a:p>
              <a:endParaRPr/>
            </a:p>
          </p:txBody>
        </p:sp>
        <p:sp>
          <p:nvSpPr>
            <p:cNvPr id="38" name="object 38"/>
            <p:cNvSpPr/>
            <p:nvPr/>
          </p:nvSpPr>
          <p:spPr>
            <a:xfrm>
              <a:off x="84340" y="314300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E0D1FF"/>
            </a:solidFill>
          </p:spPr>
          <p:txBody>
            <a:bodyPr wrap="square" lIns="0" tIns="0" rIns="0" bIns="0" rtlCol="0"/>
            <a:lstStyle/>
            <a:p>
              <a:endParaRPr/>
            </a:p>
          </p:txBody>
        </p:sp>
        <p:sp>
          <p:nvSpPr>
            <p:cNvPr id="39" name="object 39"/>
            <p:cNvSpPr/>
            <p:nvPr/>
          </p:nvSpPr>
          <p:spPr>
            <a:xfrm>
              <a:off x="84340" y="319634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FD0FF"/>
            </a:solidFill>
          </p:spPr>
          <p:txBody>
            <a:bodyPr wrap="square" lIns="0" tIns="0" rIns="0" bIns="0" rtlCol="0"/>
            <a:lstStyle/>
            <a:p>
              <a:endParaRPr/>
            </a:p>
          </p:txBody>
        </p:sp>
        <p:sp>
          <p:nvSpPr>
            <p:cNvPr id="40" name="object 40"/>
            <p:cNvSpPr/>
            <p:nvPr/>
          </p:nvSpPr>
          <p:spPr>
            <a:xfrm>
              <a:off x="84340" y="3249688"/>
              <a:ext cx="1371600" cy="53340"/>
            </a:xfrm>
            <a:custGeom>
              <a:avLst/>
              <a:gdLst/>
              <a:ahLst/>
              <a:cxnLst/>
              <a:rect l="l" t="t" r="r" b="b"/>
              <a:pathLst>
                <a:path w="1371600" h="53339">
                  <a:moveTo>
                    <a:pt x="0" y="53340"/>
                  </a:moveTo>
                  <a:lnTo>
                    <a:pt x="1371600" y="53340"/>
                  </a:lnTo>
                  <a:lnTo>
                    <a:pt x="1371600" y="0"/>
                  </a:lnTo>
                  <a:lnTo>
                    <a:pt x="0" y="0"/>
                  </a:lnTo>
                  <a:lnTo>
                    <a:pt x="0" y="53340"/>
                  </a:lnTo>
                  <a:close/>
                </a:path>
              </a:pathLst>
            </a:custGeom>
            <a:solidFill>
              <a:srgbClr val="DFCEFF"/>
            </a:solidFill>
          </p:spPr>
          <p:txBody>
            <a:bodyPr wrap="square" lIns="0" tIns="0" rIns="0" bIns="0" rtlCol="0"/>
            <a:lstStyle/>
            <a:p>
              <a:endParaRPr/>
            </a:p>
          </p:txBody>
        </p:sp>
        <p:sp>
          <p:nvSpPr>
            <p:cNvPr id="41" name="object 41"/>
            <p:cNvSpPr/>
            <p:nvPr/>
          </p:nvSpPr>
          <p:spPr>
            <a:xfrm>
              <a:off x="84340" y="330302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ECDFF"/>
            </a:solidFill>
          </p:spPr>
          <p:txBody>
            <a:bodyPr wrap="square" lIns="0" tIns="0" rIns="0" bIns="0" rtlCol="0"/>
            <a:lstStyle/>
            <a:p>
              <a:endParaRPr/>
            </a:p>
          </p:txBody>
        </p:sp>
        <p:sp>
          <p:nvSpPr>
            <p:cNvPr id="42" name="object 42"/>
            <p:cNvSpPr/>
            <p:nvPr/>
          </p:nvSpPr>
          <p:spPr>
            <a:xfrm>
              <a:off x="84340" y="3356368"/>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DCC9FF"/>
            </a:solidFill>
          </p:spPr>
          <p:txBody>
            <a:bodyPr wrap="square" lIns="0" tIns="0" rIns="0" bIns="0" rtlCol="0"/>
            <a:lstStyle/>
            <a:p>
              <a:endParaRPr/>
            </a:p>
          </p:txBody>
        </p:sp>
        <p:sp>
          <p:nvSpPr>
            <p:cNvPr id="43" name="object 43"/>
            <p:cNvSpPr/>
            <p:nvPr/>
          </p:nvSpPr>
          <p:spPr>
            <a:xfrm>
              <a:off x="84340" y="341123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BC7FF"/>
            </a:solidFill>
          </p:spPr>
          <p:txBody>
            <a:bodyPr wrap="square" lIns="0" tIns="0" rIns="0" bIns="0" rtlCol="0"/>
            <a:lstStyle/>
            <a:p>
              <a:endParaRPr/>
            </a:p>
          </p:txBody>
        </p:sp>
        <p:sp>
          <p:nvSpPr>
            <p:cNvPr id="44" name="object 44"/>
            <p:cNvSpPr/>
            <p:nvPr/>
          </p:nvSpPr>
          <p:spPr>
            <a:xfrm>
              <a:off x="84340" y="346457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AC5FF"/>
            </a:solidFill>
          </p:spPr>
          <p:txBody>
            <a:bodyPr wrap="square" lIns="0" tIns="0" rIns="0" bIns="0" rtlCol="0"/>
            <a:lstStyle/>
            <a:p>
              <a:endParaRPr/>
            </a:p>
          </p:txBody>
        </p:sp>
        <p:sp>
          <p:nvSpPr>
            <p:cNvPr id="45" name="object 45"/>
            <p:cNvSpPr/>
            <p:nvPr/>
          </p:nvSpPr>
          <p:spPr>
            <a:xfrm>
              <a:off x="84340" y="351791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9C4FF"/>
            </a:solidFill>
          </p:spPr>
          <p:txBody>
            <a:bodyPr wrap="square" lIns="0" tIns="0" rIns="0" bIns="0" rtlCol="0"/>
            <a:lstStyle/>
            <a:p>
              <a:endParaRPr/>
            </a:p>
          </p:txBody>
        </p:sp>
        <p:sp>
          <p:nvSpPr>
            <p:cNvPr id="46" name="object 46"/>
            <p:cNvSpPr/>
            <p:nvPr/>
          </p:nvSpPr>
          <p:spPr>
            <a:xfrm>
              <a:off x="84340" y="357125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7C3FF"/>
            </a:solidFill>
          </p:spPr>
          <p:txBody>
            <a:bodyPr wrap="square" lIns="0" tIns="0" rIns="0" bIns="0" rtlCol="0"/>
            <a:lstStyle/>
            <a:p>
              <a:endParaRPr/>
            </a:p>
          </p:txBody>
        </p:sp>
        <p:sp>
          <p:nvSpPr>
            <p:cNvPr id="47" name="object 47"/>
            <p:cNvSpPr/>
            <p:nvPr/>
          </p:nvSpPr>
          <p:spPr>
            <a:xfrm>
              <a:off x="84340" y="362459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6C1FF"/>
            </a:solidFill>
          </p:spPr>
          <p:txBody>
            <a:bodyPr wrap="square" lIns="0" tIns="0" rIns="0" bIns="0" rtlCol="0"/>
            <a:lstStyle/>
            <a:p>
              <a:endParaRPr/>
            </a:p>
          </p:txBody>
        </p:sp>
        <p:sp>
          <p:nvSpPr>
            <p:cNvPr id="48" name="object 48"/>
            <p:cNvSpPr/>
            <p:nvPr/>
          </p:nvSpPr>
          <p:spPr>
            <a:xfrm>
              <a:off x="84340" y="3677932"/>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D4BCFF"/>
            </a:solidFill>
          </p:spPr>
          <p:txBody>
            <a:bodyPr wrap="square" lIns="0" tIns="0" rIns="0" bIns="0" rtlCol="0"/>
            <a:lstStyle/>
            <a:p>
              <a:endParaRPr/>
            </a:p>
          </p:txBody>
        </p:sp>
        <p:sp>
          <p:nvSpPr>
            <p:cNvPr id="49" name="object 49"/>
            <p:cNvSpPr/>
            <p:nvPr/>
          </p:nvSpPr>
          <p:spPr>
            <a:xfrm>
              <a:off x="84340" y="37327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3BAFF"/>
            </a:solidFill>
          </p:spPr>
          <p:txBody>
            <a:bodyPr wrap="square" lIns="0" tIns="0" rIns="0" bIns="0" rtlCol="0"/>
            <a:lstStyle/>
            <a:p>
              <a:endParaRPr/>
            </a:p>
          </p:txBody>
        </p:sp>
        <p:sp>
          <p:nvSpPr>
            <p:cNvPr id="50" name="object 50"/>
            <p:cNvSpPr/>
            <p:nvPr/>
          </p:nvSpPr>
          <p:spPr>
            <a:xfrm>
              <a:off x="84340" y="378613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2B8FF"/>
            </a:solidFill>
          </p:spPr>
          <p:txBody>
            <a:bodyPr wrap="square" lIns="0" tIns="0" rIns="0" bIns="0" rtlCol="0"/>
            <a:lstStyle/>
            <a:p>
              <a:endParaRPr/>
            </a:p>
          </p:txBody>
        </p:sp>
        <p:sp>
          <p:nvSpPr>
            <p:cNvPr id="51" name="object 51"/>
            <p:cNvSpPr/>
            <p:nvPr/>
          </p:nvSpPr>
          <p:spPr>
            <a:xfrm>
              <a:off x="84340" y="383947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1B7FF"/>
            </a:solidFill>
          </p:spPr>
          <p:txBody>
            <a:bodyPr wrap="square" lIns="0" tIns="0" rIns="0" bIns="0" rtlCol="0"/>
            <a:lstStyle/>
            <a:p>
              <a:endParaRPr/>
            </a:p>
          </p:txBody>
        </p:sp>
        <p:sp>
          <p:nvSpPr>
            <p:cNvPr id="52" name="object 52"/>
            <p:cNvSpPr/>
            <p:nvPr/>
          </p:nvSpPr>
          <p:spPr>
            <a:xfrm>
              <a:off x="84340" y="389281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D0B6FF"/>
            </a:solidFill>
          </p:spPr>
          <p:txBody>
            <a:bodyPr wrap="square" lIns="0" tIns="0" rIns="0" bIns="0" rtlCol="0"/>
            <a:lstStyle/>
            <a:p>
              <a:endParaRPr/>
            </a:p>
          </p:txBody>
        </p:sp>
        <p:sp>
          <p:nvSpPr>
            <p:cNvPr id="53" name="object 53"/>
            <p:cNvSpPr/>
            <p:nvPr/>
          </p:nvSpPr>
          <p:spPr>
            <a:xfrm>
              <a:off x="84340" y="394615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FB4FF"/>
            </a:solidFill>
          </p:spPr>
          <p:txBody>
            <a:bodyPr wrap="square" lIns="0" tIns="0" rIns="0" bIns="0" rtlCol="0"/>
            <a:lstStyle/>
            <a:p>
              <a:endParaRPr/>
            </a:p>
          </p:txBody>
        </p:sp>
        <p:sp>
          <p:nvSpPr>
            <p:cNvPr id="54" name="object 54"/>
            <p:cNvSpPr/>
            <p:nvPr/>
          </p:nvSpPr>
          <p:spPr>
            <a:xfrm>
              <a:off x="84340" y="39994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EB0FF"/>
            </a:solidFill>
          </p:spPr>
          <p:txBody>
            <a:bodyPr wrap="square" lIns="0" tIns="0" rIns="0" bIns="0" rtlCol="0"/>
            <a:lstStyle/>
            <a:p>
              <a:endParaRPr/>
            </a:p>
          </p:txBody>
        </p:sp>
        <p:sp>
          <p:nvSpPr>
            <p:cNvPr id="55" name="object 55"/>
            <p:cNvSpPr/>
            <p:nvPr/>
          </p:nvSpPr>
          <p:spPr>
            <a:xfrm>
              <a:off x="84340" y="4052836"/>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CDAEFF"/>
            </a:solidFill>
          </p:spPr>
          <p:txBody>
            <a:bodyPr wrap="square" lIns="0" tIns="0" rIns="0" bIns="0" rtlCol="0"/>
            <a:lstStyle/>
            <a:p>
              <a:endParaRPr/>
            </a:p>
          </p:txBody>
        </p:sp>
        <p:sp>
          <p:nvSpPr>
            <p:cNvPr id="56" name="object 56"/>
            <p:cNvSpPr/>
            <p:nvPr/>
          </p:nvSpPr>
          <p:spPr>
            <a:xfrm>
              <a:off x="84340" y="410770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AACFF"/>
            </a:solidFill>
          </p:spPr>
          <p:txBody>
            <a:bodyPr wrap="square" lIns="0" tIns="0" rIns="0" bIns="0" rtlCol="0"/>
            <a:lstStyle/>
            <a:p>
              <a:endParaRPr/>
            </a:p>
          </p:txBody>
        </p:sp>
        <p:sp>
          <p:nvSpPr>
            <p:cNvPr id="57" name="object 57"/>
            <p:cNvSpPr/>
            <p:nvPr/>
          </p:nvSpPr>
          <p:spPr>
            <a:xfrm>
              <a:off x="84340" y="416104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8A9FF"/>
            </a:solidFill>
          </p:spPr>
          <p:txBody>
            <a:bodyPr wrap="square" lIns="0" tIns="0" rIns="0" bIns="0" rtlCol="0"/>
            <a:lstStyle/>
            <a:p>
              <a:endParaRPr/>
            </a:p>
          </p:txBody>
        </p:sp>
        <p:sp>
          <p:nvSpPr>
            <p:cNvPr id="58" name="object 58"/>
            <p:cNvSpPr/>
            <p:nvPr/>
          </p:nvSpPr>
          <p:spPr>
            <a:xfrm>
              <a:off x="84340" y="421438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7A7FF"/>
            </a:solidFill>
          </p:spPr>
          <p:txBody>
            <a:bodyPr wrap="square" lIns="0" tIns="0" rIns="0" bIns="0" rtlCol="0"/>
            <a:lstStyle/>
            <a:p>
              <a:endParaRPr/>
            </a:p>
          </p:txBody>
        </p:sp>
        <p:sp>
          <p:nvSpPr>
            <p:cNvPr id="59" name="object 59"/>
            <p:cNvSpPr/>
            <p:nvPr/>
          </p:nvSpPr>
          <p:spPr>
            <a:xfrm>
              <a:off x="84340" y="426772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6A6FF"/>
            </a:solidFill>
          </p:spPr>
          <p:txBody>
            <a:bodyPr wrap="square" lIns="0" tIns="0" rIns="0" bIns="0" rtlCol="0"/>
            <a:lstStyle/>
            <a:p>
              <a:endParaRPr/>
            </a:p>
          </p:txBody>
        </p:sp>
        <p:sp>
          <p:nvSpPr>
            <p:cNvPr id="60" name="object 60"/>
            <p:cNvSpPr/>
            <p:nvPr/>
          </p:nvSpPr>
          <p:spPr>
            <a:xfrm>
              <a:off x="84340" y="432106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5A2FF"/>
            </a:solidFill>
          </p:spPr>
          <p:txBody>
            <a:bodyPr wrap="square" lIns="0" tIns="0" rIns="0" bIns="0" rtlCol="0"/>
            <a:lstStyle/>
            <a:p>
              <a:endParaRPr/>
            </a:p>
          </p:txBody>
        </p:sp>
        <p:sp>
          <p:nvSpPr>
            <p:cNvPr id="61" name="object 61"/>
            <p:cNvSpPr/>
            <p:nvPr/>
          </p:nvSpPr>
          <p:spPr>
            <a:xfrm>
              <a:off x="84340" y="4374400"/>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C49FFF"/>
            </a:solidFill>
          </p:spPr>
          <p:txBody>
            <a:bodyPr wrap="square" lIns="0" tIns="0" rIns="0" bIns="0" rtlCol="0"/>
            <a:lstStyle/>
            <a:p>
              <a:endParaRPr/>
            </a:p>
          </p:txBody>
        </p:sp>
        <p:sp>
          <p:nvSpPr>
            <p:cNvPr id="62" name="object 62"/>
            <p:cNvSpPr/>
            <p:nvPr/>
          </p:nvSpPr>
          <p:spPr>
            <a:xfrm>
              <a:off x="84340" y="442926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39DFF"/>
            </a:solidFill>
          </p:spPr>
          <p:txBody>
            <a:bodyPr wrap="square" lIns="0" tIns="0" rIns="0" bIns="0" rtlCol="0"/>
            <a:lstStyle/>
            <a:p>
              <a:endParaRPr/>
            </a:p>
          </p:txBody>
        </p:sp>
        <p:sp>
          <p:nvSpPr>
            <p:cNvPr id="63" name="object 63"/>
            <p:cNvSpPr/>
            <p:nvPr/>
          </p:nvSpPr>
          <p:spPr>
            <a:xfrm>
              <a:off x="84340" y="448260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19BFF"/>
            </a:solidFill>
          </p:spPr>
          <p:txBody>
            <a:bodyPr wrap="square" lIns="0" tIns="0" rIns="0" bIns="0" rtlCol="0"/>
            <a:lstStyle/>
            <a:p>
              <a:endParaRPr/>
            </a:p>
          </p:txBody>
        </p:sp>
        <p:sp>
          <p:nvSpPr>
            <p:cNvPr id="64" name="object 64"/>
            <p:cNvSpPr/>
            <p:nvPr/>
          </p:nvSpPr>
          <p:spPr>
            <a:xfrm>
              <a:off x="84340" y="453594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C099FF"/>
            </a:solidFill>
          </p:spPr>
          <p:txBody>
            <a:bodyPr wrap="square" lIns="0" tIns="0" rIns="0" bIns="0" rtlCol="0"/>
            <a:lstStyle/>
            <a:p>
              <a:endParaRPr/>
            </a:p>
          </p:txBody>
        </p:sp>
        <p:sp>
          <p:nvSpPr>
            <p:cNvPr id="65" name="object 65"/>
            <p:cNvSpPr/>
            <p:nvPr/>
          </p:nvSpPr>
          <p:spPr>
            <a:xfrm>
              <a:off x="84340" y="458928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E96FF"/>
            </a:solidFill>
          </p:spPr>
          <p:txBody>
            <a:bodyPr wrap="square" lIns="0" tIns="0" rIns="0" bIns="0" rtlCol="0"/>
            <a:lstStyle/>
            <a:p>
              <a:endParaRPr/>
            </a:p>
          </p:txBody>
        </p:sp>
        <p:sp>
          <p:nvSpPr>
            <p:cNvPr id="66" name="object 66"/>
            <p:cNvSpPr/>
            <p:nvPr/>
          </p:nvSpPr>
          <p:spPr>
            <a:xfrm>
              <a:off x="84340" y="464262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D94FF"/>
            </a:solidFill>
          </p:spPr>
          <p:txBody>
            <a:bodyPr wrap="square" lIns="0" tIns="0" rIns="0" bIns="0" rtlCol="0"/>
            <a:lstStyle/>
            <a:p>
              <a:endParaRPr/>
            </a:p>
          </p:txBody>
        </p:sp>
        <p:sp>
          <p:nvSpPr>
            <p:cNvPr id="67" name="object 67"/>
            <p:cNvSpPr/>
            <p:nvPr/>
          </p:nvSpPr>
          <p:spPr>
            <a:xfrm>
              <a:off x="84340" y="469596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C92FF"/>
            </a:solidFill>
          </p:spPr>
          <p:txBody>
            <a:bodyPr wrap="square" lIns="0" tIns="0" rIns="0" bIns="0" rtlCol="0"/>
            <a:lstStyle/>
            <a:p>
              <a:endParaRPr/>
            </a:p>
          </p:txBody>
        </p:sp>
        <p:sp>
          <p:nvSpPr>
            <p:cNvPr id="68" name="object 68"/>
            <p:cNvSpPr/>
            <p:nvPr/>
          </p:nvSpPr>
          <p:spPr>
            <a:xfrm>
              <a:off x="84340" y="4749304"/>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BA91FF"/>
            </a:solidFill>
          </p:spPr>
          <p:txBody>
            <a:bodyPr wrap="square" lIns="0" tIns="0" rIns="0" bIns="0" rtlCol="0"/>
            <a:lstStyle/>
            <a:p>
              <a:endParaRPr/>
            </a:p>
          </p:txBody>
        </p:sp>
        <p:sp>
          <p:nvSpPr>
            <p:cNvPr id="69" name="object 69"/>
            <p:cNvSpPr/>
            <p:nvPr/>
          </p:nvSpPr>
          <p:spPr>
            <a:xfrm>
              <a:off x="84340" y="480416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98EFF"/>
            </a:solidFill>
          </p:spPr>
          <p:txBody>
            <a:bodyPr wrap="square" lIns="0" tIns="0" rIns="0" bIns="0" rtlCol="0"/>
            <a:lstStyle/>
            <a:p>
              <a:endParaRPr/>
            </a:p>
          </p:txBody>
        </p:sp>
        <p:sp>
          <p:nvSpPr>
            <p:cNvPr id="70" name="object 70"/>
            <p:cNvSpPr/>
            <p:nvPr/>
          </p:nvSpPr>
          <p:spPr>
            <a:xfrm>
              <a:off x="84340" y="485750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889FF"/>
            </a:solidFill>
          </p:spPr>
          <p:txBody>
            <a:bodyPr wrap="square" lIns="0" tIns="0" rIns="0" bIns="0" rtlCol="0"/>
            <a:lstStyle/>
            <a:p>
              <a:endParaRPr/>
            </a:p>
          </p:txBody>
        </p:sp>
        <p:sp>
          <p:nvSpPr>
            <p:cNvPr id="71" name="object 71"/>
            <p:cNvSpPr/>
            <p:nvPr/>
          </p:nvSpPr>
          <p:spPr>
            <a:xfrm>
              <a:off x="84340" y="491084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888FF"/>
            </a:solidFill>
          </p:spPr>
          <p:txBody>
            <a:bodyPr wrap="square" lIns="0" tIns="0" rIns="0" bIns="0" rtlCol="0"/>
            <a:lstStyle/>
            <a:p>
              <a:endParaRPr/>
            </a:p>
          </p:txBody>
        </p:sp>
        <p:sp>
          <p:nvSpPr>
            <p:cNvPr id="72" name="object 72"/>
            <p:cNvSpPr/>
            <p:nvPr/>
          </p:nvSpPr>
          <p:spPr>
            <a:xfrm>
              <a:off x="84340" y="496418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786FF"/>
            </a:solidFill>
          </p:spPr>
          <p:txBody>
            <a:bodyPr wrap="square" lIns="0" tIns="0" rIns="0" bIns="0" rtlCol="0"/>
            <a:lstStyle/>
            <a:p>
              <a:endParaRPr/>
            </a:p>
          </p:txBody>
        </p:sp>
        <p:sp>
          <p:nvSpPr>
            <p:cNvPr id="73" name="object 73"/>
            <p:cNvSpPr/>
            <p:nvPr/>
          </p:nvSpPr>
          <p:spPr>
            <a:xfrm>
              <a:off x="84340" y="5017528"/>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585FF"/>
            </a:solidFill>
          </p:spPr>
          <p:txBody>
            <a:bodyPr wrap="square" lIns="0" tIns="0" rIns="0" bIns="0" rtlCol="0"/>
            <a:lstStyle/>
            <a:p>
              <a:endParaRPr/>
            </a:p>
          </p:txBody>
        </p:sp>
        <p:sp>
          <p:nvSpPr>
            <p:cNvPr id="74" name="object 74"/>
            <p:cNvSpPr/>
            <p:nvPr/>
          </p:nvSpPr>
          <p:spPr>
            <a:xfrm>
              <a:off x="84340" y="5070868"/>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B482FF"/>
            </a:solidFill>
          </p:spPr>
          <p:txBody>
            <a:bodyPr wrap="square" lIns="0" tIns="0" rIns="0" bIns="0" rtlCol="0"/>
            <a:lstStyle/>
            <a:p>
              <a:endParaRPr/>
            </a:p>
          </p:txBody>
        </p:sp>
        <p:sp>
          <p:nvSpPr>
            <p:cNvPr id="75" name="object 75"/>
            <p:cNvSpPr/>
            <p:nvPr/>
          </p:nvSpPr>
          <p:spPr>
            <a:xfrm>
              <a:off x="84340" y="512573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17CFF"/>
            </a:solidFill>
          </p:spPr>
          <p:txBody>
            <a:bodyPr wrap="square" lIns="0" tIns="0" rIns="0" bIns="0" rtlCol="0"/>
            <a:lstStyle/>
            <a:p>
              <a:endParaRPr/>
            </a:p>
          </p:txBody>
        </p:sp>
        <p:sp>
          <p:nvSpPr>
            <p:cNvPr id="76" name="object 76"/>
            <p:cNvSpPr/>
            <p:nvPr/>
          </p:nvSpPr>
          <p:spPr>
            <a:xfrm>
              <a:off x="84340" y="517907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B07AFF"/>
            </a:solidFill>
          </p:spPr>
          <p:txBody>
            <a:bodyPr wrap="square" lIns="0" tIns="0" rIns="0" bIns="0" rtlCol="0"/>
            <a:lstStyle/>
            <a:p>
              <a:endParaRPr/>
            </a:p>
          </p:txBody>
        </p:sp>
        <p:sp>
          <p:nvSpPr>
            <p:cNvPr id="77" name="object 77"/>
            <p:cNvSpPr/>
            <p:nvPr/>
          </p:nvSpPr>
          <p:spPr>
            <a:xfrm>
              <a:off x="84340" y="523241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F79FF"/>
            </a:solidFill>
          </p:spPr>
          <p:txBody>
            <a:bodyPr wrap="square" lIns="0" tIns="0" rIns="0" bIns="0" rtlCol="0"/>
            <a:lstStyle/>
            <a:p>
              <a:endParaRPr/>
            </a:p>
          </p:txBody>
        </p:sp>
        <p:sp>
          <p:nvSpPr>
            <p:cNvPr id="78" name="object 78"/>
            <p:cNvSpPr/>
            <p:nvPr/>
          </p:nvSpPr>
          <p:spPr>
            <a:xfrm>
              <a:off x="84340" y="528575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F78FF"/>
            </a:solidFill>
          </p:spPr>
          <p:txBody>
            <a:bodyPr wrap="square" lIns="0" tIns="0" rIns="0" bIns="0" rtlCol="0"/>
            <a:lstStyle/>
            <a:p>
              <a:endParaRPr/>
            </a:p>
          </p:txBody>
        </p:sp>
        <p:sp>
          <p:nvSpPr>
            <p:cNvPr id="79" name="object 79"/>
            <p:cNvSpPr/>
            <p:nvPr/>
          </p:nvSpPr>
          <p:spPr>
            <a:xfrm>
              <a:off x="84340" y="5339092"/>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E76FF"/>
            </a:solidFill>
          </p:spPr>
          <p:txBody>
            <a:bodyPr wrap="square" lIns="0" tIns="0" rIns="0" bIns="0" rtlCol="0"/>
            <a:lstStyle/>
            <a:p>
              <a:endParaRPr/>
            </a:p>
          </p:txBody>
        </p:sp>
        <p:sp>
          <p:nvSpPr>
            <p:cNvPr id="80" name="object 80"/>
            <p:cNvSpPr/>
            <p:nvPr/>
          </p:nvSpPr>
          <p:spPr>
            <a:xfrm>
              <a:off x="84340" y="5392432"/>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AC70FF"/>
            </a:solidFill>
          </p:spPr>
          <p:txBody>
            <a:bodyPr wrap="square" lIns="0" tIns="0" rIns="0" bIns="0" rtlCol="0"/>
            <a:lstStyle/>
            <a:p>
              <a:endParaRPr/>
            </a:p>
          </p:txBody>
        </p:sp>
        <p:sp>
          <p:nvSpPr>
            <p:cNvPr id="81" name="object 81"/>
            <p:cNvSpPr/>
            <p:nvPr/>
          </p:nvSpPr>
          <p:spPr>
            <a:xfrm>
              <a:off x="84340" y="54472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C6FFF"/>
            </a:solidFill>
          </p:spPr>
          <p:txBody>
            <a:bodyPr wrap="square" lIns="0" tIns="0" rIns="0" bIns="0" rtlCol="0"/>
            <a:lstStyle/>
            <a:p>
              <a:endParaRPr/>
            </a:p>
          </p:txBody>
        </p:sp>
        <p:sp>
          <p:nvSpPr>
            <p:cNvPr id="82" name="object 82"/>
            <p:cNvSpPr/>
            <p:nvPr/>
          </p:nvSpPr>
          <p:spPr>
            <a:xfrm>
              <a:off x="84340" y="550063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B6DFF"/>
            </a:solidFill>
          </p:spPr>
          <p:txBody>
            <a:bodyPr wrap="square" lIns="0" tIns="0" rIns="0" bIns="0" rtlCol="0"/>
            <a:lstStyle/>
            <a:p>
              <a:endParaRPr/>
            </a:p>
          </p:txBody>
        </p:sp>
        <p:sp>
          <p:nvSpPr>
            <p:cNvPr id="83" name="object 83"/>
            <p:cNvSpPr/>
            <p:nvPr/>
          </p:nvSpPr>
          <p:spPr>
            <a:xfrm>
              <a:off x="84340" y="555397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A6CFF"/>
            </a:solidFill>
          </p:spPr>
          <p:txBody>
            <a:bodyPr wrap="square" lIns="0" tIns="0" rIns="0" bIns="0" rtlCol="0"/>
            <a:lstStyle/>
            <a:p>
              <a:endParaRPr/>
            </a:p>
          </p:txBody>
        </p:sp>
        <p:sp>
          <p:nvSpPr>
            <p:cNvPr id="84" name="object 84"/>
            <p:cNvSpPr/>
            <p:nvPr/>
          </p:nvSpPr>
          <p:spPr>
            <a:xfrm>
              <a:off x="84340" y="560731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96BFF"/>
            </a:solidFill>
          </p:spPr>
          <p:txBody>
            <a:bodyPr wrap="square" lIns="0" tIns="0" rIns="0" bIns="0" rtlCol="0"/>
            <a:lstStyle/>
            <a:p>
              <a:endParaRPr/>
            </a:p>
          </p:txBody>
        </p:sp>
        <p:sp>
          <p:nvSpPr>
            <p:cNvPr id="85" name="object 85"/>
            <p:cNvSpPr/>
            <p:nvPr/>
          </p:nvSpPr>
          <p:spPr>
            <a:xfrm>
              <a:off x="84340" y="566065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869FF"/>
            </a:solidFill>
          </p:spPr>
          <p:txBody>
            <a:bodyPr wrap="square" lIns="0" tIns="0" rIns="0" bIns="0" rtlCol="0"/>
            <a:lstStyle/>
            <a:p>
              <a:endParaRPr/>
            </a:p>
          </p:txBody>
        </p:sp>
        <p:sp>
          <p:nvSpPr>
            <p:cNvPr id="86" name="object 86"/>
            <p:cNvSpPr/>
            <p:nvPr/>
          </p:nvSpPr>
          <p:spPr>
            <a:xfrm>
              <a:off x="84340" y="5713996"/>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866FF"/>
            </a:solidFill>
          </p:spPr>
          <p:txBody>
            <a:bodyPr wrap="square" lIns="0" tIns="0" rIns="0" bIns="0" rtlCol="0"/>
            <a:lstStyle/>
            <a:p>
              <a:endParaRPr/>
            </a:p>
          </p:txBody>
        </p:sp>
        <p:sp>
          <p:nvSpPr>
            <p:cNvPr id="87" name="object 87"/>
            <p:cNvSpPr/>
            <p:nvPr/>
          </p:nvSpPr>
          <p:spPr>
            <a:xfrm>
              <a:off x="84340" y="5767336"/>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A763FF"/>
            </a:solidFill>
          </p:spPr>
          <p:txBody>
            <a:bodyPr wrap="square" lIns="0" tIns="0" rIns="0" bIns="0" rtlCol="0"/>
            <a:lstStyle/>
            <a:p>
              <a:endParaRPr/>
            </a:p>
          </p:txBody>
        </p:sp>
        <p:sp>
          <p:nvSpPr>
            <p:cNvPr id="88" name="object 88"/>
            <p:cNvSpPr/>
            <p:nvPr/>
          </p:nvSpPr>
          <p:spPr>
            <a:xfrm>
              <a:off x="84340" y="582220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460FF"/>
            </a:solidFill>
          </p:spPr>
          <p:txBody>
            <a:bodyPr wrap="square" lIns="0" tIns="0" rIns="0" bIns="0" rtlCol="0"/>
            <a:lstStyle/>
            <a:p>
              <a:endParaRPr/>
            </a:p>
          </p:txBody>
        </p:sp>
        <p:sp>
          <p:nvSpPr>
            <p:cNvPr id="89" name="object 89"/>
            <p:cNvSpPr/>
            <p:nvPr/>
          </p:nvSpPr>
          <p:spPr>
            <a:xfrm>
              <a:off x="84340" y="587554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45FFF"/>
            </a:solidFill>
          </p:spPr>
          <p:txBody>
            <a:bodyPr wrap="square" lIns="0" tIns="0" rIns="0" bIns="0" rtlCol="0"/>
            <a:lstStyle/>
            <a:p>
              <a:endParaRPr/>
            </a:p>
          </p:txBody>
        </p:sp>
        <p:sp>
          <p:nvSpPr>
            <p:cNvPr id="90" name="object 90"/>
            <p:cNvSpPr/>
            <p:nvPr/>
          </p:nvSpPr>
          <p:spPr>
            <a:xfrm>
              <a:off x="84340" y="592888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35CFF"/>
            </a:solidFill>
          </p:spPr>
          <p:txBody>
            <a:bodyPr wrap="square" lIns="0" tIns="0" rIns="0" bIns="0" rtlCol="0"/>
            <a:lstStyle/>
            <a:p>
              <a:endParaRPr/>
            </a:p>
          </p:txBody>
        </p:sp>
        <p:sp>
          <p:nvSpPr>
            <p:cNvPr id="91" name="object 91"/>
            <p:cNvSpPr/>
            <p:nvPr/>
          </p:nvSpPr>
          <p:spPr>
            <a:xfrm>
              <a:off x="84340" y="598222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25BFF"/>
            </a:solidFill>
          </p:spPr>
          <p:txBody>
            <a:bodyPr wrap="square" lIns="0" tIns="0" rIns="0" bIns="0" rtlCol="0"/>
            <a:lstStyle/>
            <a:p>
              <a:endParaRPr/>
            </a:p>
          </p:txBody>
        </p:sp>
        <p:sp>
          <p:nvSpPr>
            <p:cNvPr id="92" name="object 92"/>
            <p:cNvSpPr/>
            <p:nvPr/>
          </p:nvSpPr>
          <p:spPr>
            <a:xfrm>
              <a:off x="84340" y="6035560"/>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258FF"/>
            </a:solidFill>
          </p:spPr>
          <p:txBody>
            <a:bodyPr wrap="square" lIns="0" tIns="0" rIns="0" bIns="0" rtlCol="0"/>
            <a:lstStyle/>
            <a:p>
              <a:endParaRPr/>
            </a:p>
          </p:txBody>
        </p:sp>
        <p:sp>
          <p:nvSpPr>
            <p:cNvPr id="93" name="object 93"/>
            <p:cNvSpPr/>
            <p:nvPr/>
          </p:nvSpPr>
          <p:spPr>
            <a:xfrm>
              <a:off x="84340" y="6088900"/>
              <a:ext cx="1371600" cy="55244"/>
            </a:xfrm>
            <a:custGeom>
              <a:avLst/>
              <a:gdLst/>
              <a:ahLst/>
              <a:cxnLst/>
              <a:rect l="l" t="t" r="r" b="b"/>
              <a:pathLst>
                <a:path w="1371600" h="55245">
                  <a:moveTo>
                    <a:pt x="0" y="54863"/>
                  </a:moveTo>
                  <a:lnTo>
                    <a:pt x="1371600" y="54863"/>
                  </a:lnTo>
                  <a:lnTo>
                    <a:pt x="1371600" y="0"/>
                  </a:lnTo>
                  <a:lnTo>
                    <a:pt x="0" y="0"/>
                  </a:lnTo>
                  <a:lnTo>
                    <a:pt x="0" y="54863"/>
                  </a:lnTo>
                  <a:close/>
                </a:path>
              </a:pathLst>
            </a:custGeom>
            <a:solidFill>
              <a:srgbClr val="A056FF"/>
            </a:solidFill>
          </p:spPr>
          <p:txBody>
            <a:bodyPr wrap="square" lIns="0" tIns="0" rIns="0" bIns="0" rtlCol="0"/>
            <a:lstStyle/>
            <a:p>
              <a:endParaRPr/>
            </a:p>
          </p:txBody>
        </p:sp>
        <p:sp>
          <p:nvSpPr>
            <p:cNvPr id="94" name="object 94"/>
            <p:cNvSpPr/>
            <p:nvPr/>
          </p:nvSpPr>
          <p:spPr>
            <a:xfrm>
              <a:off x="84340" y="614376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A054FF"/>
            </a:solidFill>
          </p:spPr>
          <p:txBody>
            <a:bodyPr wrap="square" lIns="0" tIns="0" rIns="0" bIns="0" rtlCol="0"/>
            <a:lstStyle/>
            <a:p>
              <a:endParaRPr/>
            </a:p>
          </p:txBody>
        </p:sp>
        <p:sp>
          <p:nvSpPr>
            <p:cNvPr id="95" name="object 95"/>
            <p:cNvSpPr/>
            <p:nvPr/>
          </p:nvSpPr>
          <p:spPr>
            <a:xfrm>
              <a:off x="84340" y="619710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9F52FF"/>
            </a:solidFill>
          </p:spPr>
          <p:txBody>
            <a:bodyPr wrap="square" lIns="0" tIns="0" rIns="0" bIns="0" rtlCol="0"/>
            <a:lstStyle/>
            <a:p>
              <a:endParaRPr/>
            </a:p>
          </p:txBody>
        </p:sp>
        <p:sp>
          <p:nvSpPr>
            <p:cNvPr id="96" name="object 96"/>
            <p:cNvSpPr/>
            <p:nvPr/>
          </p:nvSpPr>
          <p:spPr>
            <a:xfrm>
              <a:off x="84340" y="625044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9F51FF"/>
            </a:solidFill>
          </p:spPr>
          <p:txBody>
            <a:bodyPr wrap="square" lIns="0" tIns="0" rIns="0" bIns="0" rtlCol="0"/>
            <a:lstStyle/>
            <a:p>
              <a:endParaRPr/>
            </a:p>
          </p:txBody>
        </p:sp>
        <p:sp>
          <p:nvSpPr>
            <p:cNvPr id="97" name="object 97"/>
            <p:cNvSpPr/>
            <p:nvPr/>
          </p:nvSpPr>
          <p:spPr>
            <a:xfrm>
              <a:off x="84340" y="630378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9F50FF"/>
            </a:solidFill>
          </p:spPr>
          <p:txBody>
            <a:bodyPr wrap="square" lIns="0" tIns="0" rIns="0" bIns="0" rtlCol="0"/>
            <a:lstStyle/>
            <a:p>
              <a:endParaRPr/>
            </a:p>
          </p:txBody>
        </p:sp>
        <p:sp>
          <p:nvSpPr>
            <p:cNvPr id="98" name="object 98"/>
            <p:cNvSpPr/>
            <p:nvPr/>
          </p:nvSpPr>
          <p:spPr>
            <a:xfrm>
              <a:off x="84340" y="635712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9F4EFF"/>
            </a:solidFill>
          </p:spPr>
          <p:txBody>
            <a:bodyPr wrap="square" lIns="0" tIns="0" rIns="0" bIns="0" rtlCol="0"/>
            <a:lstStyle/>
            <a:p>
              <a:endParaRPr/>
            </a:p>
          </p:txBody>
        </p:sp>
        <p:sp>
          <p:nvSpPr>
            <p:cNvPr id="99" name="object 99"/>
            <p:cNvSpPr/>
            <p:nvPr/>
          </p:nvSpPr>
          <p:spPr>
            <a:xfrm>
              <a:off x="84340" y="6410464"/>
              <a:ext cx="1371600" cy="53340"/>
            </a:xfrm>
            <a:custGeom>
              <a:avLst/>
              <a:gdLst/>
              <a:ahLst/>
              <a:cxnLst/>
              <a:rect l="l" t="t" r="r" b="b"/>
              <a:pathLst>
                <a:path w="1371600" h="53339">
                  <a:moveTo>
                    <a:pt x="0" y="53339"/>
                  </a:moveTo>
                  <a:lnTo>
                    <a:pt x="1371600" y="53339"/>
                  </a:lnTo>
                  <a:lnTo>
                    <a:pt x="1371600" y="0"/>
                  </a:lnTo>
                  <a:lnTo>
                    <a:pt x="0" y="0"/>
                  </a:lnTo>
                  <a:lnTo>
                    <a:pt x="0" y="53339"/>
                  </a:lnTo>
                  <a:close/>
                </a:path>
              </a:pathLst>
            </a:custGeom>
            <a:solidFill>
              <a:srgbClr val="9E4DFF"/>
            </a:solidFill>
          </p:spPr>
          <p:txBody>
            <a:bodyPr wrap="square" lIns="0" tIns="0" rIns="0" bIns="0" rtlCol="0"/>
            <a:lstStyle/>
            <a:p>
              <a:endParaRPr/>
            </a:p>
          </p:txBody>
        </p:sp>
        <p:sp>
          <p:nvSpPr>
            <p:cNvPr id="100" name="object 100"/>
            <p:cNvSpPr/>
            <p:nvPr/>
          </p:nvSpPr>
          <p:spPr>
            <a:xfrm>
              <a:off x="84340" y="6463804"/>
              <a:ext cx="1371600" cy="55244"/>
            </a:xfrm>
            <a:custGeom>
              <a:avLst/>
              <a:gdLst/>
              <a:ahLst/>
              <a:cxnLst/>
              <a:rect l="l" t="t" r="r" b="b"/>
              <a:pathLst>
                <a:path w="1371600" h="55245">
                  <a:moveTo>
                    <a:pt x="0" y="54864"/>
                  </a:moveTo>
                  <a:lnTo>
                    <a:pt x="1371600" y="54864"/>
                  </a:lnTo>
                  <a:lnTo>
                    <a:pt x="1371600" y="0"/>
                  </a:lnTo>
                  <a:lnTo>
                    <a:pt x="0" y="0"/>
                  </a:lnTo>
                  <a:lnTo>
                    <a:pt x="0" y="54864"/>
                  </a:lnTo>
                  <a:close/>
                </a:path>
              </a:pathLst>
            </a:custGeom>
            <a:solidFill>
              <a:srgbClr val="9D4AFF"/>
            </a:solidFill>
          </p:spPr>
          <p:txBody>
            <a:bodyPr wrap="square" lIns="0" tIns="0" rIns="0" bIns="0" rtlCol="0"/>
            <a:lstStyle/>
            <a:p>
              <a:endParaRPr/>
            </a:p>
          </p:txBody>
        </p:sp>
        <p:sp>
          <p:nvSpPr>
            <p:cNvPr id="101" name="object 101"/>
            <p:cNvSpPr/>
            <p:nvPr/>
          </p:nvSpPr>
          <p:spPr>
            <a:xfrm>
              <a:off x="84340" y="6518668"/>
              <a:ext cx="1371600" cy="53340"/>
            </a:xfrm>
            <a:custGeom>
              <a:avLst/>
              <a:gdLst/>
              <a:ahLst/>
              <a:cxnLst/>
              <a:rect l="l" t="t" r="r" b="b"/>
              <a:pathLst>
                <a:path w="1371600" h="53340">
                  <a:moveTo>
                    <a:pt x="0" y="53340"/>
                  </a:moveTo>
                  <a:lnTo>
                    <a:pt x="1371600" y="53340"/>
                  </a:lnTo>
                  <a:lnTo>
                    <a:pt x="1371600" y="0"/>
                  </a:lnTo>
                  <a:lnTo>
                    <a:pt x="0" y="0"/>
                  </a:lnTo>
                  <a:lnTo>
                    <a:pt x="0" y="53340"/>
                  </a:lnTo>
                  <a:close/>
                </a:path>
              </a:pathLst>
            </a:custGeom>
            <a:solidFill>
              <a:srgbClr val="9D48FF"/>
            </a:solidFill>
          </p:spPr>
          <p:txBody>
            <a:bodyPr wrap="square" lIns="0" tIns="0" rIns="0" bIns="0" rtlCol="0"/>
            <a:lstStyle/>
            <a:p>
              <a:endParaRPr/>
            </a:p>
          </p:txBody>
        </p:sp>
        <p:sp>
          <p:nvSpPr>
            <p:cNvPr id="102" name="object 102"/>
            <p:cNvSpPr/>
            <p:nvPr/>
          </p:nvSpPr>
          <p:spPr>
            <a:xfrm>
              <a:off x="84340" y="6572008"/>
              <a:ext cx="1371600" cy="107314"/>
            </a:xfrm>
            <a:custGeom>
              <a:avLst/>
              <a:gdLst/>
              <a:ahLst/>
              <a:cxnLst/>
              <a:rect l="l" t="t" r="r" b="b"/>
              <a:pathLst>
                <a:path w="1371600" h="107315">
                  <a:moveTo>
                    <a:pt x="1371600" y="0"/>
                  </a:moveTo>
                  <a:lnTo>
                    <a:pt x="0" y="0"/>
                  </a:lnTo>
                  <a:lnTo>
                    <a:pt x="0" y="53352"/>
                  </a:lnTo>
                  <a:lnTo>
                    <a:pt x="0" y="106692"/>
                  </a:lnTo>
                  <a:lnTo>
                    <a:pt x="1371600" y="106692"/>
                  </a:lnTo>
                  <a:lnTo>
                    <a:pt x="1371600" y="53352"/>
                  </a:lnTo>
                  <a:lnTo>
                    <a:pt x="1371600" y="0"/>
                  </a:lnTo>
                  <a:close/>
                </a:path>
              </a:pathLst>
            </a:custGeom>
            <a:solidFill>
              <a:srgbClr val="9C46FF"/>
            </a:solidFill>
          </p:spPr>
          <p:txBody>
            <a:bodyPr wrap="square" lIns="0" tIns="0" rIns="0" bIns="0" rtlCol="0"/>
            <a:lstStyle/>
            <a:p>
              <a:endParaRPr/>
            </a:p>
          </p:txBody>
        </p:sp>
        <p:sp>
          <p:nvSpPr>
            <p:cNvPr id="103" name="object 103"/>
            <p:cNvSpPr/>
            <p:nvPr/>
          </p:nvSpPr>
          <p:spPr>
            <a:xfrm>
              <a:off x="84340" y="6678688"/>
              <a:ext cx="1371600" cy="53340"/>
            </a:xfrm>
            <a:custGeom>
              <a:avLst/>
              <a:gdLst/>
              <a:ahLst/>
              <a:cxnLst/>
              <a:rect l="l" t="t" r="r" b="b"/>
              <a:pathLst>
                <a:path w="1371600" h="53340">
                  <a:moveTo>
                    <a:pt x="0" y="53340"/>
                  </a:moveTo>
                  <a:lnTo>
                    <a:pt x="1371600" y="53340"/>
                  </a:lnTo>
                  <a:lnTo>
                    <a:pt x="1371600" y="0"/>
                  </a:lnTo>
                  <a:lnTo>
                    <a:pt x="0" y="0"/>
                  </a:lnTo>
                  <a:lnTo>
                    <a:pt x="0" y="53340"/>
                  </a:lnTo>
                  <a:close/>
                </a:path>
              </a:pathLst>
            </a:custGeom>
            <a:solidFill>
              <a:srgbClr val="9B45FF"/>
            </a:solidFill>
          </p:spPr>
          <p:txBody>
            <a:bodyPr wrap="square" lIns="0" tIns="0" rIns="0" bIns="0" rtlCol="0"/>
            <a:lstStyle/>
            <a:p>
              <a:endParaRPr/>
            </a:p>
          </p:txBody>
        </p:sp>
        <p:sp>
          <p:nvSpPr>
            <p:cNvPr id="104" name="object 104"/>
            <p:cNvSpPr/>
            <p:nvPr/>
          </p:nvSpPr>
          <p:spPr>
            <a:xfrm>
              <a:off x="84340" y="6732028"/>
              <a:ext cx="1371600" cy="53340"/>
            </a:xfrm>
            <a:custGeom>
              <a:avLst/>
              <a:gdLst/>
              <a:ahLst/>
              <a:cxnLst/>
              <a:rect l="l" t="t" r="r" b="b"/>
              <a:pathLst>
                <a:path w="1371600" h="53340">
                  <a:moveTo>
                    <a:pt x="0" y="53340"/>
                  </a:moveTo>
                  <a:lnTo>
                    <a:pt x="1371600" y="53340"/>
                  </a:lnTo>
                  <a:lnTo>
                    <a:pt x="1371600" y="0"/>
                  </a:lnTo>
                  <a:lnTo>
                    <a:pt x="0" y="0"/>
                  </a:lnTo>
                  <a:lnTo>
                    <a:pt x="0" y="53340"/>
                  </a:lnTo>
                  <a:close/>
                </a:path>
              </a:pathLst>
            </a:custGeom>
            <a:solidFill>
              <a:srgbClr val="9B43FF"/>
            </a:solidFill>
          </p:spPr>
          <p:txBody>
            <a:bodyPr wrap="square" lIns="0" tIns="0" rIns="0" bIns="0" rtlCol="0"/>
            <a:lstStyle/>
            <a:p>
              <a:endParaRPr/>
            </a:p>
          </p:txBody>
        </p:sp>
        <p:sp>
          <p:nvSpPr>
            <p:cNvPr id="105" name="object 105"/>
            <p:cNvSpPr/>
            <p:nvPr/>
          </p:nvSpPr>
          <p:spPr>
            <a:xfrm>
              <a:off x="84340" y="6785368"/>
              <a:ext cx="1371600" cy="55244"/>
            </a:xfrm>
            <a:custGeom>
              <a:avLst/>
              <a:gdLst/>
              <a:ahLst/>
              <a:cxnLst/>
              <a:rect l="l" t="t" r="r" b="b"/>
              <a:pathLst>
                <a:path w="1371600" h="55245">
                  <a:moveTo>
                    <a:pt x="0" y="54864"/>
                  </a:moveTo>
                  <a:lnTo>
                    <a:pt x="1371600" y="54864"/>
                  </a:lnTo>
                  <a:lnTo>
                    <a:pt x="1371600" y="0"/>
                  </a:lnTo>
                  <a:lnTo>
                    <a:pt x="0" y="0"/>
                  </a:lnTo>
                  <a:lnTo>
                    <a:pt x="0" y="54864"/>
                  </a:lnTo>
                  <a:close/>
                </a:path>
              </a:pathLst>
            </a:custGeom>
            <a:solidFill>
              <a:srgbClr val="9A41FF"/>
            </a:solidFill>
          </p:spPr>
          <p:txBody>
            <a:bodyPr wrap="square" lIns="0" tIns="0" rIns="0" bIns="0" rtlCol="0"/>
            <a:lstStyle/>
            <a:p>
              <a:endParaRPr/>
            </a:p>
          </p:txBody>
        </p:sp>
        <p:sp>
          <p:nvSpPr>
            <p:cNvPr id="106" name="object 106"/>
            <p:cNvSpPr/>
            <p:nvPr/>
          </p:nvSpPr>
          <p:spPr>
            <a:xfrm>
              <a:off x="84340" y="6840232"/>
              <a:ext cx="1371600" cy="53340"/>
            </a:xfrm>
            <a:custGeom>
              <a:avLst/>
              <a:gdLst/>
              <a:ahLst/>
              <a:cxnLst/>
              <a:rect l="l" t="t" r="r" b="b"/>
              <a:pathLst>
                <a:path w="1371600" h="53340">
                  <a:moveTo>
                    <a:pt x="0" y="53340"/>
                  </a:moveTo>
                  <a:lnTo>
                    <a:pt x="1371600" y="53340"/>
                  </a:lnTo>
                  <a:lnTo>
                    <a:pt x="1371600" y="0"/>
                  </a:lnTo>
                  <a:lnTo>
                    <a:pt x="0" y="0"/>
                  </a:lnTo>
                  <a:lnTo>
                    <a:pt x="0" y="53340"/>
                  </a:lnTo>
                  <a:close/>
                </a:path>
              </a:pathLst>
            </a:custGeom>
            <a:solidFill>
              <a:srgbClr val="9A40FF"/>
            </a:solidFill>
          </p:spPr>
          <p:txBody>
            <a:bodyPr wrap="square" lIns="0" tIns="0" rIns="0" bIns="0" rtlCol="0"/>
            <a:lstStyle/>
            <a:p>
              <a:endParaRPr/>
            </a:p>
          </p:txBody>
        </p:sp>
        <p:sp>
          <p:nvSpPr>
            <p:cNvPr id="107" name="object 107"/>
            <p:cNvSpPr/>
            <p:nvPr/>
          </p:nvSpPr>
          <p:spPr>
            <a:xfrm>
              <a:off x="84340" y="6893572"/>
              <a:ext cx="1371600" cy="53340"/>
            </a:xfrm>
            <a:custGeom>
              <a:avLst/>
              <a:gdLst/>
              <a:ahLst/>
              <a:cxnLst/>
              <a:rect l="l" t="t" r="r" b="b"/>
              <a:pathLst>
                <a:path w="1371600" h="53340">
                  <a:moveTo>
                    <a:pt x="0" y="53340"/>
                  </a:moveTo>
                  <a:lnTo>
                    <a:pt x="1371600" y="53340"/>
                  </a:lnTo>
                  <a:lnTo>
                    <a:pt x="1371600" y="0"/>
                  </a:lnTo>
                  <a:lnTo>
                    <a:pt x="0" y="0"/>
                  </a:lnTo>
                  <a:lnTo>
                    <a:pt x="0" y="53340"/>
                  </a:lnTo>
                  <a:close/>
                </a:path>
              </a:pathLst>
            </a:custGeom>
            <a:solidFill>
              <a:srgbClr val="9A3DFF"/>
            </a:solidFill>
          </p:spPr>
          <p:txBody>
            <a:bodyPr wrap="square" lIns="0" tIns="0" rIns="0" bIns="0" rtlCol="0"/>
            <a:lstStyle/>
            <a:p>
              <a:endParaRPr/>
            </a:p>
          </p:txBody>
        </p:sp>
        <p:sp>
          <p:nvSpPr>
            <p:cNvPr id="108" name="object 108"/>
            <p:cNvSpPr/>
            <p:nvPr/>
          </p:nvSpPr>
          <p:spPr>
            <a:xfrm>
              <a:off x="84340" y="6946912"/>
              <a:ext cx="1371600" cy="107314"/>
            </a:xfrm>
            <a:custGeom>
              <a:avLst/>
              <a:gdLst/>
              <a:ahLst/>
              <a:cxnLst/>
              <a:rect l="l" t="t" r="r" b="b"/>
              <a:pathLst>
                <a:path w="1371600" h="107315">
                  <a:moveTo>
                    <a:pt x="1371600" y="0"/>
                  </a:moveTo>
                  <a:lnTo>
                    <a:pt x="0" y="0"/>
                  </a:lnTo>
                  <a:lnTo>
                    <a:pt x="0" y="53352"/>
                  </a:lnTo>
                  <a:lnTo>
                    <a:pt x="0" y="106692"/>
                  </a:lnTo>
                  <a:lnTo>
                    <a:pt x="1371600" y="106692"/>
                  </a:lnTo>
                  <a:lnTo>
                    <a:pt x="1371600" y="53352"/>
                  </a:lnTo>
                  <a:lnTo>
                    <a:pt x="1371600" y="0"/>
                  </a:lnTo>
                  <a:close/>
                </a:path>
              </a:pathLst>
            </a:custGeom>
            <a:solidFill>
              <a:srgbClr val="993CFF"/>
            </a:solidFill>
          </p:spPr>
          <p:txBody>
            <a:bodyPr wrap="square" lIns="0" tIns="0" rIns="0" bIns="0" rtlCol="0"/>
            <a:lstStyle/>
            <a:p>
              <a:endParaRPr/>
            </a:p>
          </p:txBody>
        </p:sp>
        <p:sp>
          <p:nvSpPr>
            <p:cNvPr id="109" name="object 109"/>
            <p:cNvSpPr/>
            <p:nvPr/>
          </p:nvSpPr>
          <p:spPr>
            <a:xfrm>
              <a:off x="84340" y="7053592"/>
              <a:ext cx="1562100" cy="53340"/>
            </a:xfrm>
            <a:custGeom>
              <a:avLst/>
              <a:gdLst/>
              <a:ahLst/>
              <a:cxnLst/>
              <a:rect l="l" t="t" r="r" b="b"/>
              <a:pathLst>
                <a:path w="1562100" h="53340">
                  <a:moveTo>
                    <a:pt x="1562100" y="0"/>
                  </a:moveTo>
                  <a:lnTo>
                    <a:pt x="0" y="0"/>
                  </a:lnTo>
                  <a:lnTo>
                    <a:pt x="0" y="39624"/>
                  </a:lnTo>
                  <a:lnTo>
                    <a:pt x="0" y="53340"/>
                  </a:lnTo>
                  <a:lnTo>
                    <a:pt x="1562100" y="53340"/>
                  </a:lnTo>
                  <a:lnTo>
                    <a:pt x="1562100" y="39624"/>
                  </a:lnTo>
                  <a:lnTo>
                    <a:pt x="1562100" y="0"/>
                  </a:lnTo>
                  <a:close/>
                </a:path>
              </a:pathLst>
            </a:custGeom>
            <a:solidFill>
              <a:srgbClr val="993BFF"/>
            </a:solidFill>
          </p:spPr>
          <p:txBody>
            <a:bodyPr wrap="square" lIns="0" tIns="0" rIns="0" bIns="0" rtlCol="0"/>
            <a:lstStyle/>
            <a:p>
              <a:endParaRPr/>
            </a:p>
          </p:txBody>
        </p:sp>
        <p:sp>
          <p:nvSpPr>
            <p:cNvPr id="110" name="object 110"/>
            <p:cNvSpPr/>
            <p:nvPr/>
          </p:nvSpPr>
          <p:spPr>
            <a:xfrm>
              <a:off x="84340" y="7106932"/>
              <a:ext cx="1562100" cy="108585"/>
            </a:xfrm>
            <a:custGeom>
              <a:avLst/>
              <a:gdLst/>
              <a:ahLst/>
              <a:cxnLst/>
              <a:rect l="l" t="t" r="r" b="b"/>
              <a:pathLst>
                <a:path w="1562100" h="108584">
                  <a:moveTo>
                    <a:pt x="1562100" y="0"/>
                  </a:moveTo>
                  <a:lnTo>
                    <a:pt x="0" y="0"/>
                  </a:lnTo>
                  <a:lnTo>
                    <a:pt x="0" y="54864"/>
                  </a:lnTo>
                  <a:lnTo>
                    <a:pt x="0" y="108216"/>
                  </a:lnTo>
                  <a:lnTo>
                    <a:pt x="1562100" y="108216"/>
                  </a:lnTo>
                  <a:lnTo>
                    <a:pt x="1562100" y="54864"/>
                  </a:lnTo>
                  <a:lnTo>
                    <a:pt x="1562100" y="0"/>
                  </a:lnTo>
                  <a:close/>
                </a:path>
              </a:pathLst>
            </a:custGeom>
            <a:solidFill>
              <a:srgbClr val="9939FF"/>
            </a:solidFill>
          </p:spPr>
          <p:txBody>
            <a:bodyPr wrap="square" lIns="0" tIns="0" rIns="0" bIns="0" rtlCol="0"/>
            <a:lstStyle/>
            <a:p>
              <a:endParaRPr/>
            </a:p>
          </p:txBody>
        </p:sp>
        <p:sp>
          <p:nvSpPr>
            <p:cNvPr id="111" name="object 111"/>
            <p:cNvSpPr/>
            <p:nvPr/>
          </p:nvSpPr>
          <p:spPr>
            <a:xfrm>
              <a:off x="84340" y="721513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8FF"/>
            </a:solidFill>
          </p:spPr>
          <p:txBody>
            <a:bodyPr wrap="square" lIns="0" tIns="0" rIns="0" bIns="0" rtlCol="0"/>
            <a:lstStyle/>
            <a:p>
              <a:endParaRPr/>
            </a:p>
          </p:txBody>
        </p:sp>
        <p:sp>
          <p:nvSpPr>
            <p:cNvPr id="112" name="object 112"/>
            <p:cNvSpPr/>
            <p:nvPr/>
          </p:nvSpPr>
          <p:spPr>
            <a:xfrm>
              <a:off x="84340" y="726847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7FF"/>
            </a:solidFill>
          </p:spPr>
          <p:txBody>
            <a:bodyPr wrap="square" lIns="0" tIns="0" rIns="0" bIns="0" rtlCol="0"/>
            <a:lstStyle/>
            <a:p>
              <a:endParaRPr/>
            </a:p>
          </p:txBody>
        </p:sp>
        <p:sp>
          <p:nvSpPr>
            <p:cNvPr id="113" name="object 113"/>
            <p:cNvSpPr/>
            <p:nvPr/>
          </p:nvSpPr>
          <p:spPr>
            <a:xfrm>
              <a:off x="742708" y="1949716"/>
              <a:ext cx="9225280" cy="0"/>
            </a:xfrm>
            <a:custGeom>
              <a:avLst/>
              <a:gdLst/>
              <a:ahLst/>
              <a:cxnLst/>
              <a:rect l="l" t="t" r="r" b="b"/>
              <a:pathLst>
                <a:path w="9225280">
                  <a:moveTo>
                    <a:pt x="0" y="0"/>
                  </a:moveTo>
                  <a:lnTo>
                    <a:pt x="9224772" y="0"/>
                  </a:lnTo>
                </a:path>
              </a:pathLst>
            </a:custGeom>
            <a:ln w="25908">
              <a:solidFill>
                <a:srgbClr val="5F5F5F"/>
              </a:solidFill>
            </a:ln>
          </p:spPr>
          <p:txBody>
            <a:bodyPr wrap="square" lIns="0" tIns="0" rIns="0" bIns="0" rtlCol="0"/>
            <a:lstStyle/>
            <a:p>
              <a:endParaRPr/>
            </a:p>
          </p:txBody>
        </p:sp>
        <p:sp>
          <p:nvSpPr>
            <p:cNvPr id="114" name="object 114"/>
            <p:cNvSpPr/>
            <p:nvPr/>
          </p:nvSpPr>
          <p:spPr>
            <a:xfrm>
              <a:off x="742708" y="1873516"/>
              <a:ext cx="9225280" cy="0"/>
            </a:xfrm>
            <a:custGeom>
              <a:avLst/>
              <a:gdLst/>
              <a:ahLst/>
              <a:cxnLst/>
              <a:rect l="l" t="t" r="r" b="b"/>
              <a:pathLst>
                <a:path w="9225280">
                  <a:moveTo>
                    <a:pt x="0" y="0"/>
                  </a:moveTo>
                  <a:lnTo>
                    <a:pt x="9224772" y="0"/>
                  </a:lnTo>
                </a:path>
              </a:pathLst>
            </a:custGeom>
            <a:ln w="76200">
              <a:solidFill>
                <a:srgbClr val="5F5F5F"/>
              </a:solidFill>
            </a:ln>
          </p:spPr>
          <p:txBody>
            <a:bodyPr wrap="square" lIns="0" tIns="0" rIns="0" bIns="0" rtlCol="0"/>
            <a:lstStyle/>
            <a:p>
              <a:endParaRPr/>
            </a:p>
          </p:txBody>
        </p:sp>
        <p:sp>
          <p:nvSpPr>
            <p:cNvPr id="115" name="object 115"/>
            <p:cNvSpPr/>
            <p:nvPr/>
          </p:nvSpPr>
          <p:spPr>
            <a:xfrm>
              <a:off x="8918247" y="566550"/>
              <a:ext cx="777066" cy="1075438"/>
            </a:xfrm>
            <a:prstGeom prst="rect">
              <a:avLst/>
            </a:prstGeom>
            <a:blipFill>
              <a:blip r:embed="rId2" cstate="print"/>
              <a:stretch>
                <a:fillRect/>
              </a:stretch>
            </a:blipFill>
          </p:spPr>
          <p:txBody>
            <a:bodyPr wrap="square" lIns="0" tIns="0" rIns="0" bIns="0" rtlCol="0"/>
            <a:lstStyle/>
            <a:p>
              <a:endParaRPr/>
            </a:p>
          </p:txBody>
        </p:sp>
        <p:sp>
          <p:nvSpPr>
            <p:cNvPr id="116" name="object 116"/>
            <p:cNvSpPr/>
            <p:nvPr/>
          </p:nvSpPr>
          <p:spPr>
            <a:xfrm>
              <a:off x="1455940" y="1987816"/>
              <a:ext cx="8153400" cy="5105400"/>
            </a:xfrm>
            <a:custGeom>
              <a:avLst/>
              <a:gdLst/>
              <a:ahLst/>
              <a:cxnLst/>
              <a:rect l="l" t="t" r="r" b="b"/>
              <a:pathLst>
                <a:path w="8153400" h="5105400">
                  <a:moveTo>
                    <a:pt x="8153400" y="5105400"/>
                  </a:moveTo>
                  <a:lnTo>
                    <a:pt x="8153400" y="0"/>
                  </a:lnTo>
                  <a:lnTo>
                    <a:pt x="0" y="0"/>
                  </a:lnTo>
                  <a:lnTo>
                    <a:pt x="0" y="5105400"/>
                  </a:lnTo>
                  <a:lnTo>
                    <a:pt x="8153400" y="5105400"/>
                  </a:lnTo>
                  <a:close/>
                </a:path>
              </a:pathLst>
            </a:custGeom>
            <a:solidFill>
              <a:srgbClr val="FFFF99"/>
            </a:solidFill>
          </p:spPr>
          <p:txBody>
            <a:bodyPr wrap="square" lIns="0" tIns="0" rIns="0" bIns="0" rtlCol="0"/>
            <a:lstStyle/>
            <a:p>
              <a:endParaRPr/>
            </a:p>
          </p:txBody>
        </p:sp>
        <p:sp>
          <p:nvSpPr>
            <p:cNvPr id="117" name="object 117"/>
            <p:cNvSpPr/>
            <p:nvPr/>
          </p:nvSpPr>
          <p:spPr>
            <a:xfrm>
              <a:off x="1455940" y="1987816"/>
              <a:ext cx="8153400" cy="5105400"/>
            </a:xfrm>
            <a:custGeom>
              <a:avLst/>
              <a:gdLst/>
              <a:ahLst/>
              <a:cxnLst/>
              <a:rect l="l" t="t" r="r" b="b"/>
              <a:pathLst>
                <a:path w="8153400" h="5105400">
                  <a:moveTo>
                    <a:pt x="0" y="0"/>
                  </a:moveTo>
                  <a:lnTo>
                    <a:pt x="0" y="5105400"/>
                  </a:lnTo>
                  <a:lnTo>
                    <a:pt x="8153400" y="5105400"/>
                  </a:lnTo>
                  <a:lnTo>
                    <a:pt x="8153400" y="0"/>
                  </a:lnTo>
                  <a:lnTo>
                    <a:pt x="0" y="0"/>
                  </a:lnTo>
                  <a:close/>
                </a:path>
              </a:pathLst>
            </a:custGeom>
            <a:ln w="12192">
              <a:solidFill>
                <a:srgbClr val="000000"/>
              </a:solidFill>
            </a:ln>
          </p:spPr>
          <p:txBody>
            <a:bodyPr wrap="square" lIns="0" tIns="0" rIns="0" bIns="0" rtlCol="0"/>
            <a:lstStyle/>
            <a:p>
              <a:endParaRPr/>
            </a:p>
          </p:txBody>
        </p:sp>
      </p:grpSp>
      <p:sp>
        <p:nvSpPr>
          <p:cNvPr id="118" name="object 118"/>
          <p:cNvSpPr txBox="1">
            <a:spLocks noGrp="1"/>
          </p:cNvSpPr>
          <p:nvPr>
            <p:ph type="title"/>
          </p:nvPr>
        </p:nvSpPr>
        <p:spPr>
          <a:xfrm>
            <a:off x="2243352" y="918996"/>
            <a:ext cx="5400675" cy="696595"/>
          </a:xfrm>
          <a:prstGeom prst="rect">
            <a:avLst/>
          </a:prstGeom>
        </p:spPr>
        <p:txBody>
          <a:bodyPr vert="horz" wrap="square" lIns="0" tIns="13335" rIns="0" bIns="0" rtlCol="0">
            <a:spAutoFit/>
          </a:bodyPr>
          <a:lstStyle/>
          <a:p>
            <a:pPr marL="12700">
              <a:lnSpc>
                <a:spcPct val="100000"/>
              </a:lnSpc>
              <a:spcBef>
                <a:spcPts val="105"/>
              </a:spcBef>
            </a:pPr>
            <a:r>
              <a:rPr spc="-5" dirty="0"/>
              <a:t>GROUPING</a:t>
            </a:r>
            <a:r>
              <a:rPr spc="-55" dirty="0"/>
              <a:t> </a:t>
            </a:r>
            <a:r>
              <a:rPr spc="-5" dirty="0"/>
              <a:t>Example</a:t>
            </a:r>
          </a:p>
        </p:txBody>
      </p:sp>
      <p:sp>
        <p:nvSpPr>
          <p:cNvPr id="119" name="object 119"/>
          <p:cNvSpPr txBox="1"/>
          <p:nvPr/>
        </p:nvSpPr>
        <p:spPr>
          <a:xfrm>
            <a:off x="1912632" y="2051316"/>
            <a:ext cx="6504940" cy="660400"/>
          </a:xfrm>
          <a:prstGeom prst="rect">
            <a:avLst/>
          </a:prstGeom>
        </p:spPr>
        <p:txBody>
          <a:bodyPr vert="horz" wrap="square" lIns="0" tIns="60960" rIns="0" bIns="0" rtlCol="0">
            <a:spAutoFit/>
          </a:bodyPr>
          <a:lstStyle/>
          <a:p>
            <a:pPr marL="12700" marR="2816860">
              <a:lnSpc>
                <a:spcPct val="80000"/>
              </a:lnSpc>
              <a:spcBef>
                <a:spcPts val="480"/>
              </a:spcBef>
            </a:pPr>
            <a:r>
              <a:rPr sz="1600" dirty="0">
                <a:latin typeface="Courier New"/>
                <a:cs typeface="Courier New"/>
              </a:rPr>
              <a:t>SQL&gt; </a:t>
            </a:r>
            <a:r>
              <a:rPr sz="1600" spc="-5" dirty="0">
                <a:latin typeface="Courier New"/>
                <a:cs typeface="Courier New"/>
              </a:rPr>
              <a:t>col Department format a20  </a:t>
            </a:r>
            <a:r>
              <a:rPr sz="1600" dirty="0">
                <a:latin typeface="Courier New"/>
                <a:cs typeface="Courier New"/>
              </a:rPr>
              <a:t>SQL&gt; </a:t>
            </a:r>
            <a:r>
              <a:rPr sz="1600" spc="-5" dirty="0">
                <a:latin typeface="Courier New"/>
                <a:cs typeface="Courier New"/>
              </a:rPr>
              <a:t>break </a:t>
            </a:r>
            <a:r>
              <a:rPr sz="1600" dirty="0">
                <a:latin typeface="Courier New"/>
                <a:cs typeface="Courier New"/>
              </a:rPr>
              <a:t>on</a:t>
            </a:r>
            <a:r>
              <a:rPr sz="1600" spc="-5" dirty="0">
                <a:latin typeface="Courier New"/>
                <a:cs typeface="Courier New"/>
              </a:rPr>
              <a:t> Department</a:t>
            </a:r>
            <a:endParaRPr sz="1600">
              <a:latin typeface="Courier New"/>
              <a:cs typeface="Courier New"/>
            </a:endParaRPr>
          </a:p>
          <a:p>
            <a:pPr marL="12700">
              <a:lnSpc>
                <a:spcPts val="1550"/>
              </a:lnSpc>
            </a:pPr>
            <a:r>
              <a:rPr sz="1600" dirty="0">
                <a:latin typeface="Courier New"/>
                <a:cs typeface="Courier New"/>
              </a:rPr>
              <a:t>SQL&gt; </a:t>
            </a:r>
            <a:r>
              <a:rPr sz="1600" spc="-5" dirty="0">
                <a:latin typeface="Courier New"/>
                <a:cs typeface="Courier New"/>
              </a:rPr>
              <a:t>select decode(grouping(deptno),1,'Whole</a:t>
            </a:r>
            <a:r>
              <a:rPr sz="1600" spc="75" dirty="0">
                <a:latin typeface="Courier New"/>
                <a:cs typeface="Courier New"/>
              </a:rPr>
              <a:t> </a:t>
            </a:r>
            <a:r>
              <a:rPr sz="1600" dirty="0">
                <a:latin typeface="Courier New"/>
                <a:cs typeface="Courier New"/>
              </a:rPr>
              <a:t>Company'</a:t>
            </a:r>
            <a:endParaRPr sz="1600">
              <a:latin typeface="Courier New"/>
              <a:cs typeface="Courier New"/>
            </a:endParaRPr>
          </a:p>
        </p:txBody>
      </p:sp>
      <p:sp>
        <p:nvSpPr>
          <p:cNvPr id="120" name="object 120"/>
          <p:cNvSpPr txBox="1"/>
          <p:nvPr/>
        </p:nvSpPr>
        <p:spPr>
          <a:xfrm>
            <a:off x="3867941" y="2638049"/>
            <a:ext cx="552767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ourier New"/>
                <a:cs typeface="Courier New"/>
              </a:rPr>
              <a:t>,'Department </a:t>
            </a:r>
            <a:r>
              <a:rPr sz="1600" spc="-5" dirty="0">
                <a:latin typeface="Courier New"/>
                <a:cs typeface="Courier New"/>
              </a:rPr>
              <a:t>' </a:t>
            </a:r>
            <a:r>
              <a:rPr sz="1600" dirty="0">
                <a:latin typeface="Courier New"/>
                <a:cs typeface="Courier New"/>
              </a:rPr>
              <a:t>|| </a:t>
            </a:r>
            <a:r>
              <a:rPr sz="1600" spc="-5" dirty="0">
                <a:latin typeface="Courier New"/>
                <a:cs typeface="Courier New"/>
              </a:rPr>
              <a:t>to_char(deptno))</a:t>
            </a:r>
            <a:r>
              <a:rPr sz="1600" spc="40" dirty="0">
                <a:latin typeface="Courier New"/>
                <a:cs typeface="Courier New"/>
              </a:rPr>
              <a:t> </a:t>
            </a:r>
            <a:r>
              <a:rPr sz="1600" spc="-5" dirty="0">
                <a:latin typeface="Courier New"/>
                <a:cs typeface="Courier New"/>
              </a:rPr>
              <a:t>Department</a:t>
            </a:r>
            <a:endParaRPr sz="1600">
              <a:latin typeface="Courier New"/>
              <a:cs typeface="Courier New"/>
            </a:endParaRPr>
          </a:p>
        </p:txBody>
      </p:sp>
      <p:sp>
        <p:nvSpPr>
          <p:cNvPr id="121" name="object 121"/>
          <p:cNvSpPr txBox="1"/>
          <p:nvPr/>
        </p:nvSpPr>
        <p:spPr>
          <a:xfrm>
            <a:off x="3867941" y="2833119"/>
            <a:ext cx="58940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,decode(grouping(job),1,'All Employees',job)</a:t>
            </a:r>
            <a:r>
              <a:rPr sz="1600" spc="110" dirty="0">
                <a:latin typeface="Courier New"/>
                <a:cs typeface="Courier New"/>
              </a:rPr>
              <a:t> </a:t>
            </a:r>
            <a:r>
              <a:rPr sz="1600" spc="-5" dirty="0">
                <a:latin typeface="Courier New"/>
                <a:cs typeface="Courier New"/>
              </a:rPr>
              <a:t>job</a:t>
            </a:r>
            <a:endParaRPr sz="1600">
              <a:latin typeface="Courier New"/>
              <a:cs typeface="Courier New"/>
            </a:endParaRPr>
          </a:p>
        </p:txBody>
      </p:sp>
      <p:sp>
        <p:nvSpPr>
          <p:cNvPr id="122" name="object 122"/>
          <p:cNvSpPr txBox="1"/>
          <p:nvPr/>
        </p:nvSpPr>
        <p:spPr>
          <a:xfrm>
            <a:off x="2156471" y="2638049"/>
            <a:ext cx="147320" cy="1047750"/>
          </a:xfrm>
          <a:prstGeom prst="rect">
            <a:avLst/>
          </a:prstGeom>
        </p:spPr>
        <p:txBody>
          <a:bodyPr vert="horz" wrap="square" lIns="0" tIns="12065" rIns="0" bIns="0" rtlCol="0">
            <a:spAutoFit/>
          </a:bodyPr>
          <a:lstStyle/>
          <a:p>
            <a:pPr marL="12700">
              <a:lnSpc>
                <a:spcPts val="1730"/>
              </a:lnSpc>
              <a:spcBef>
                <a:spcPts val="95"/>
              </a:spcBef>
            </a:pPr>
            <a:r>
              <a:rPr sz="1600" spc="-5" dirty="0">
                <a:latin typeface="Courier New"/>
                <a:cs typeface="Courier New"/>
              </a:rPr>
              <a:t>2</a:t>
            </a:r>
            <a:endParaRPr sz="1600">
              <a:latin typeface="Courier New"/>
              <a:cs typeface="Courier New"/>
            </a:endParaRPr>
          </a:p>
          <a:p>
            <a:pPr marL="12700">
              <a:lnSpc>
                <a:spcPts val="1535"/>
              </a:lnSpc>
            </a:pPr>
            <a:r>
              <a:rPr sz="1600" spc="-5" dirty="0">
                <a:latin typeface="Courier New"/>
                <a:cs typeface="Courier New"/>
              </a:rPr>
              <a:t>3</a:t>
            </a:r>
            <a:endParaRPr sz="1600">
              <a:latin typeface="Courier New"/>
              <a:cs typeface="Courier New"/>
            </a:endParaRPr>
          </a:p>
          <a:p>
            <a:pPr marL="12700">
              <a:lnSpc>
                <a:spcPts val="1535"/>
              </a:lnSpc>
            </a:pPr>
            <a:r>
              <a:rPr sz="1600" spc="-5" dirty="0">
                <a:latin typeface="Courier New"/>
                <a:cs typeface="Courier New"/>
              </a:rPr>
              <a:t>4</a:t>
            </a:r>
            <a:endParaRPr sz="1600">
              <a:latin typeface="Courier New"/>
              <a:cs typeface="Courier New"/>
            </a:endParaRPr>
          </a:p>
          <a:p>
            <a:pPr marL="12700">
              <a:lnSpc>
                <a:spcPts val="1530"/>
              </a:lnSpc>
            </a:pPr>
            <a:r>
              <a:rPr sz="1600" spc="-5" dirty="0">
                <a:latin typeface="Courier New"/>
                <a:cs typeface="Courier New"/>
              </a:rPr>
              <a:t>5</a:t>
            </a:r>
            <a:endParaRPr sz="1600">
              <a:latin typeface="Courier New"/>
              <a:cs typeface="Courier New"/>
            </a:endParaRPr>
          </a:p>
          <a:p>
            <a:pPr marL="12700">
              <a:lnSpc>
                <a:spcPts val="1720"/>
              </a:lnSpc>
            </a:pPr>
            <a:r>
              <a:rPr sz="1600" spc="-5" dirty="0">
                <a:latin typeface="Courier New"/>
                <a:cs typeface="Courier New"/>
              </a:rPr>
              <a:t>6</a:t>
            </a:r>
            <a:endParaRPr sz="1600">
              <a:latin typeface="Courier New"/>
              <a:cs typeface="Courier New"/>
            </a:endParaRPr>
          </a:p>
        </p:txBody>
      </p:sp>
      <p:sp>
        <p:nvSpPr>
          <p:cNvPr id="123" name="object 123"/>
          <p:cNvSpPr txBox="1"/>
          <p:nvPr/>
        </p:nvSpPr>
        <p:spPr>
          <a:xfrm>
            <a:off x="3134885" y="3028190"/>
            <a:ext cx="3449320" cy="657860"/>
          </a:xfrm>
          <a:prstGeom prst="rect">
            <a:avLst/>
          </a:prstGeom>
        </p:spPr>
        <p:txBody>
          <a:bodyPr vert="horz" wrap="square" lIns="0" tIns="60960" rIns="0" bIns="0" rtlCol="0">
            <a:spAutoFit/>
          </a:bodyPr>
          <a:lstStyle/>
          <a:p>
            <a:pPr marL="12700" marR="5080" indent="732790">
              <a:lnSpc>
                <a:spcPct val="80000"/>
              </a:lnSpc>
              <a:spcBef>
                <a:spcPts val="480"/>
              </a:spcBef>
              <a:tabLst>
                <a:tab pos="2091055" algn="l"/>
              </a:tabLst>
            </a:pPr>
            <a:r>
              <a:rPr sz="1600" spc="-5" dirty="0">
                <a:latin typeface="Courier New"/>
                <a:cs typeface="Courier New"/>
              </a:rPr>
              <a:t>,sum(sal)	"Total</a:t>
            </a:r>
            <a:r>
              <a:rPr sz="1600" spc="-75" dirty="0">
                <a:latin typeface="Courier New"/>
                <a:cs typeface="Courier New"/>
              </a:rPr>
              <a:t> </a:t>
            </a:r>
            <a:r>
              <a:rPr sz="1600" dirty="0">
                <a:latin typeface="Courier New"/>
                <a:cs typeface="Courier New"/>
              </a:rPr>
              <a:t>SAL"  from</a:t>
            </a:r>
            <a:r>
              <a:rPr sz="1600" spc="-5" dirty="0">
                <a:latin typeface="Courier New"/>
                <a:cs typeface="Courier New"/>
              </a:rPr>
              <a:t> </a:t>
            </a:r>
            <a:r>
              <a:rPr sz="1600" dirty="0">
                <a:latin typeface="Courier New"/>
                <a:cs typeface="Courier New"/>
              </a:rPr>
              <a:t>emp</a:t>
            </a:r>
            <a:endParaRPr sz="1600">
              <a:latin typeface="Courier New"/>
              <a:cs typeface="Courier New"/>
            </a:endParaRPr>
          </a:p>
          <a:p>
            <a:pPr marL="12700">
              <a:lnSpc>
                <a:spcPts val="1525"/>
              </a:lnSpc>
            </a:pPr>
            <a:r>
              <a:rPr sz="1600" b="1" spc="-5" dirty="0">
                <a:latin typeface="Courier New"/>
                <a:cs typeface="Courier New"/>
              </a:rPr>
              <a:t>GROUP </a:t>
            </a:r>
            <a:r>
              <a:rPr sz="1600" b="1" dirty="0">
                <a:latin typeface="Courier New"/>
                <a:cs typeface="Courier New"/>
              </a:rPr>
              <a:t>BY </a:t>
            </a:r>
            <a:r>
              <a:rPr sz="1600" b="1" spc="-5" dirty="0">
                <a:latin typeface="Courier New"/>
                <a:cs typeface="Courier New"/>
              </a:rPr>
              <a:t>ROLLUP</a:t>
            </a:r>
            <a:r>
              <a:rPr sz="1600" b="1" spc="-40" dirty="0">
                <a:latin typeface="Courier New"/>
                <a:cs typeface="Courier New"/>
              </a:rPr>
              <a:t> </a:t>
            </a:r>
            <a:r>
              <a:rPr sz="1600" b="1" dirty="0">
                <a:latin typeface="Courier New"/>
                <a:cs typeface="Courier New"/>
              </a:rPr>
              <a:t>(deptno,job)</a:t>
            </a:r>
            <a:endParaRPr sz="1600">
              <a:latin typeface="Courier New"/>
              <a:cs typeface="Courier New"/>
            </a:endParaRPr>
          </a:p>
        </p:txBody>
      </p:sp>
      <p:sp>
        <p:nvSpPr>
          <p:cNvPr id="124" name="object 124"/>
          <p:cNvSpPr txBox="1"/>
          <p:nvPr/>
        </p:nvSpPr>
        <p:spPr>
          <a:xfrm>
            <a:off x="1912632" y="3613403"/>
            <a:ext cx="1473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a:t>
            </a:r>
            <a:endParaRPr sz="1600">
              <a:latin typeface="Courier New"/>
              <a:cs typeface="Courier New"/>
            </a:endParaRPr>
          </a:p>
        </p:txBody>
      </p:sp>
      <p:grpSp>
        <p:nvGrpSpPr>
          <p:cNvPr id="125" name="object 125"/>
          <p:cNvGrpSpPr/>
          <p:nvPr/>
        </p:nvGrpSpPr>
        <p:grpSpPr>
          <a:xfrm>
            <a:off x="1919300" y="4157163"/>
            <a:ext cx="2457450" cy="12065"/>
            <a:chOff x="1919300" y="4157163"/>
            <a:chExt cx="2457450" cy="12065"/>
          </a:xfrm>
        </p:grpSpPr>
        <p:sp>
          <p:nvSpPr>
            <p:cNvPr id="126" name="object 126"/>
            <p:cNvSpPr/>
            <p:nvPr/>
          </p:nvSpPr>
          <p:spPr>
            <a:xfrm>
              <a:off x="1925332" y="4163196"/>
              <a:ext cx="366395" cy="0"/>
            </a:xfrm>
            <a:custGeom>
              <a:avLst/>
              <a:gdLst/>
              <a:ahLst/>
              <a:cxnLst/>
              <a:rect l="l" t="t" r="r" b="b"/>
              <a:pathLst>
                <a:path w="366394">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27" name="object 127"/>
            <p:cNvSpPr/>
            <p:nvPr/>
          </p:nvSpPr>
          <p:spPr>
            <a:xfrm>
              <a:off x="2292670" y="416319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28" name="object 128"/>
            <p:cNvSpPr/>
            <p:nvPr/>
          </p:nvSpPr>
          <p:spPr>
            <a:xfrm>
              <a:off x="2903885" y="4163196"/>
              <a:ext cx="488315" cy="0"/>
            </a:xfrm>
            <a:custGeom>
              <a:avLst/>
              <a:gdLst/>
              <a:ahLst/>
              <a:cxnLst/>
              <a:rect l="l" t="t" r="r" b="b"/>
              <a:pathLst>
                <a:path w="488314">
                  <a:moveTo>
                    <a:pt x="0" y="0"/>
                  </a:moveTo>
                  <a:lnTo>
                    <a:pt x="487756" y="0"/>
                  </a:lnTo>
                </a:path>
              </a:pathLst>
            </a:custGeom>
            <a:ln w="11958">
              <a:solidFill>
                <a:srgbClr val="000000"/>
              </a:solidFill>
              <a:prstDash val="dash"/>
            </a:ln>
          </p:spPr>
          <p:txBody>
            <a:bodyPr wrap="square" lIns="0" tIns="0" rIns="0" bIns="0" rtlCol="0"/>
            <a:lstStyle/>
            <a:p>
              <a:endParaRPr/>
            </a:p>
          </p:txBody>
        </p:sp>
        <p:sp>
          <p:nvSpPr>
            <p:cNvPr id="129" name="object 129"/>
            <p:cNvSpPr/>
            <p:nvPr/>
          </p:nvSpPr>
          <p:spPr>
            <a:xfrm>
              <a:off x="3393161" y="4163196"/>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30" name="object 130"/>
            <p:cNvSpPr/>
            <p:nvPr/>
          </p:nvSpPr>
          <p:spPr>
            <a:xfrm>
              <a:off x="4004377" y="4163196"/>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grpSp>
      <p:sp>
        <p:nvSpPr>
          <p:cNvPr id="131" name="object 131"/>
          <p:cNvSpPr txBox="1"/>
          <p:nvPr/>
        </p:nvSpPr>
        <p:spPr>
          <a:xfrm>
            <a:off x="1912632" y="3808474"/>
            <a:ext cx="2470785" cy="465455"/>
          </a:xfrm>
          <a:prstGeom prst="rect">
            <a:avLst/>
          </a:prstGeom>
        </p:spPr>
        <p:txBody>
          <a:bodyPr vert="horz" wrap="square" lIns="0" tIns="12065" rIns="0" bIns="0" rtlCol="0">
            <a:spAutoFit/>
          </a:bodyPr>
          <a:lstStyle/>
          <a:p>
            <a:pPr marL="12700">
              <a:lnSpc>
                <a:spcPts val="1735"/>
              </a:lnSpc>
              <a:spcBef>
                <a:spcPts val="95"/>
              </a:spcBef>
            </a:pPr>
            <a:r>
              <a:rPr sz="1600" spc="-5" dirty="0">
                <a:latin typeface="Courier New"/>
                <a:cs typeface="Courier New"/>
              </a:rPr>
              <a:t>DEPARTMENT</a:t>
            </a:r>
            <a:endParaRPr sz="1600">
              <a:latin typeface="Courier New"/>
              <a:cs typeface="Courier New"/>
            </a:endParaRPr>
          </a:p>
          <a:p>
            <a:pPr marL="12700">
              <a:lnSpc>
                <a:spcPts val="1735"/>
              </a:lnSpc>
              <a:tabLst>
                <a:tab pos="2457450" algn="l"/>
              </a:tabLst>
            </a:pPr>
            <a:r>
              <a:rPr sz="1600" spc="-5" dirty="0">
                <a:latin typeface="Courier New"/>
                <a:cs typeface="Courier New"/>
              </a:rPr>
              <a:t> 	</a:t>
            </a:r>
            <a:endParaRPr sz="1600">
              <a:latin typeface="Courier New"/>
              <a:cs typeface="Courier New"/>
            </a:endParaRPr>
          </a:p>
        </p:txBody>
      </p:sp>
      <p:grpSp>
        <p:nvGrpSpPr>
          <p:cNvPr id="132" name="object 132"/>
          <p:cNvGrpSpPr/>
          <p:nvPr/>
        </p:nvGrpSpPr>
        <p:grpSpPr>
          <a:xfrm>
            <a:off x="4609540" y="4157163"/>
            <a:ext cx="2333625" cy="12065"/>
            <a:chOff x="4609540" y="4157163"/>
            <a:chExt cx="2333625" cy="12065"/>
          </a:xfrm>
        </p:grpSpPr>
        <p:sp>
          <p:nvSpPr>
            <p:cNvPr id="133" name="object 133"/>
            <p:cNvSpPr/>
            <p:nvPr/>
          </p:nvSpPr>
          <p:spPr>
            <a:xfrm>
              <a:off x="4615572" y="4163196"/>
              <a:ext cx="1221105" cy="0"/>
            </a:xfrm>
            <a:custGeom>
              <a:avLst/>
              <a:gdLst/>
              <a:ahLst/>
              <a:cxnLst/>
              <a:rect l="l" t="t" r="r" b="b"/>
              <a:pathLst>
                <a:path w="1221104">
                  <a:moveTo>
                    <a:pt x="0" y="0"/>
                  </a:moveTo>
                  <a:lnTo>
                    <a:pt x="609695" y="0"/>
                  </a:lnTo>
                </a:path>
                <a:path w="1221104">
                  <a:moveTo>
                    <a:pt x="611215" y="0"/>
                  </a:moveTo>
                  <a:lnTo>
                    <a:pt x="1220910" y="0"/>
                  </a:lnTo>
                </a:path>
              </a:pathLst>
            </a:custGeom>
            <a:ln w="11958">
              <a:solidFill>
                <a:srgbClr val="000000"/>
              </a:solidFill>
              <a:prstDash val="dash"/>
            </a:ln>
          </p:spPr>
          <p:txBody>
            <a:bodyPr wrap="square" lIns="0" tIns="0" rIns="0" bIns="0" rtlCol="0"/>
            <a:lstStyle/>
            <a:p>
              <a:endParaRPr/>
            </a:p>
          </p:txBody>
        </p:sp>
        <p:sp>
          <p:nvSpPr>
            <p:cNvPr id="134" name="object 134"/>
            <p:cNvSpPr/>
            <p:nvPr/>
          </p:nvSpPr>
          <p:spPr>
            <a:xfrm>
              <a:off x="5838003" y="4163196"/>
              <a:ext cx="244475" cy="0"/>
            </a:xfrm>
            <a:custGeom>
              <a:avLst/>
              <a:gdLst/>
              <a:ahLst/>
              <a:cxnLst/>
              <a:rect l="l" t="t" r="r" b="b"/>
              <a:pathLst>
                <a:path w="244475">
                  <a:moveTo>
                    <a:pt x="0" y="0"/>
                  </a:moveTo>
                  <a:lnTo>
                    <a:pt x="243878" y="0"/>
                  </a:lnTo>
                </a:path>
              </a:pathLst>
            </a:custGeom>
            <a:ln w="11958">
              <a:solidFill>
                <a:srgbClr val="000000"/>
              </a:solidFill>
              <a:prstDash val="dash"/>
            </a:ln>
          </p:spPr>
          <p:txBody>
            <a:bodyPr wrap="square" lIns="0" tIns="0" rIns="0" bIns="0" rtlCol="0"/>
            <a:lstStyle/>
            <a:p>
              <a:endParaRPr/>
            </a:p>
          </p:txBody>
        </p:sp>
        <p:sp>
          <p:nvSpPr>
            <p:cNvPr id="135" name="object 135"/>
            <p:cNvSpPr/>
            <p:nvPr/>
          </p:nvSpPr>
          <p:spPr>
            <a:xfrm>
              <a:off x="6327260" y="4163196"/>
              <a:ext cx="610235" cy="0"/>
            </a:xfrm>
            <a:custGeom>
              <a:avLst/>
              <a:gdLst/>
              <a:ahLst/>
              <a:cxnLst/>
              <a:rect l="l" t="t" r="r" b="b"/>
              <a:pathLst>
                <a:path w="610234">
                  <a:moveTo>
                    <a:pt x="0" y="0"/>
                  </a:moveTo>
                  <a:lnTo>
                    <a:pt x="609695" y="0"/>
                  </a:lnTo>
                </a:path>
              </a:pathLst>
            </a:custGeom>
            <a:ln w="11958">
              <a:solidFill>
                <a:srgbClr val="000000"/>
              </a:solidFill>
              <a:prstDash val="dash"/>
            </a:ln>
          </p:spPr>
          <p:txBody>
            <a:bodyPr wrap="square" lIns="0" tIns="0" rIns="0" bIns="0" rtlCol="0"/>
            <a:lstStyle/>
            <a:p>
              <a:endParaRPr/>
            </a:p>
          </p:txBody>
        </p:sp>
      </p:grpSp>
      <p:sp>
        <p:nvSpPr>
          <p:cNvPr id="136" name="object 136"/>
          <p:cNvSpPr txBox="1"/>
          <p:nvPr/>
        </p:nvSpPr>
        <p:spPr>
          <a:xfrm>
            <a:off x="4479235" y="3808474"/>
            <a:ext cx="2837815" cy="465455"/>
          </a:xfrm>
          <a:prstGeom prst="rect">
            <a:avLst/>
          </a:prstGeom>
        </p:spPr>
        <p:txBody>
          <a:bodyPr vert="horz" wrap="square" lIns="0" tIns="12065" rIns="0" bIns="0" rtlCol="0">
            <a:spAutoFit/>
          </a:bodyPr>
          <a:lstStyle/>
          <a:p>
            <a:pPr marL="12700">
              <a:lnSpc>
                <a:spcPts val="1735"/>
              </a:lnSpc>
              <a:spcBef>
                <a:spcPts val="95"/>
              </a:spcBef>
              <a:tabLst>
                <a:tab pos="1724025" algn="l"/>
              </a:tabLst>
            </a:pPr>
            <a:r>
              <a:rPr sz="1600" dirty="0">
                <a:latin typeface="Courier New"/>
                <a:cs typeface="Courier New"/>
              </a:rPr>
              <a:t>JOB	</a:t>
            </a:r>
            <a:r>
              <a:rPr sz="1600" spc="-5" dirty="0">
                <a:latin typeface="Courier New"/>
                <a:cs typeface="Courier New"/>
              </a:rPr>
              <a:t>Total</a:t>
            </a:r>
            <a:r>
              <a:rPr sz="1600" spc="-60" dirty="0">
                <a:latin typeface="Courier New"/>
                <a:cs typeface="Courier New"/>
              </a:rPr>
              <a:t> </a:t>
            </a:r>
            <a:r>
              <a:rPr sz="1600" spc="-5" dirty="0">
                <a:latin typeface="Courier New"/>
                <a:cs typeface="Courier New"/>
              </a:rPr>
              <a:t>SAL</a:t>
            </a:r>
            <a:endParaRPr sz="1600">
              <a:latin typeface="Courier New"/>
              <a:cs typeface="Courier New"/>
            </a:endParaRPr>
          </a:p>
          <a:p>
            <a:pPr marL="12700">
              <a:lnSpc>
                <a:spcPts val="1735"/>
              </a:lnSpc>
              <a:tabLst>
                <a:tab pos="1724025" algn="l"/>
                <a:tab pos="2824480" algn="l"/>
              </a:tabLst>
            </a:pPr>
            <a:r>
              <a:rPr sz="1600" spc="5" dirty="0">
                <a:latin typeface="Courier New"/>
                <a:cs typeface="Courier New"/>
              </a:rPr>
              <a:t>-	-</a:t>
            </a:r>
            <a:r>
              <a:rPr sz="1600" dirty="0">
                <a:latin typeface="Courier New"/>
                <a:cs typeface="Courier New"/>
              </a:rPr>
              <a:t> 	</a:t>
            </a:r>
            <a:endParaRPr sz="1600">
              <a:latin typeface="Courier New"/>
              <a:cs typeface="Courier New"/>
            </a:endParaRPr>
          </a:p>
        </p:txBody>
      </p:sp>
      <p:sp>
        <p:nvSpPr>
          <p:cNvPr id="137" name="object 137"/>
          <p:cNvSpPr/>
          <p:nvPr/>
        </p:nvSpPr>
        <p:spPr>
          <a:xfrm>
            <a:off x="6938475" y="4163196"/>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38" name="object 138"/>
          <p:cNvSpPr txBox="1"/>
          <p:nvPr/>
        </p:nvSpPr>
        <p:spPr>
          <a:xfrm>
            <a:off x="1912632" y="4200135"/>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10</a:t>
            </a:r>
            <a:endParaRPr sz="1600">
              <a:latin typeface="Courier New"/>
              <a:cs typeface="Courier New"/>
            </a:endParaRPr>
          </a:p>
        </p:txBody>
      </p:sp>
      <p:sp>
        <p:nvSpPr>
          <p:cNvPr id="139" name="object 139"/>
          <p:cNvSpPr txBox="1"/>
          <p:nvPr/>
        </p:nvSpPr>
        <p:spPr>
          <a:xfrm>
            <a:off x="1912632" y="4980418"/>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20</a:t>
            </a:r>
            <a:endParaRPr sz="1600">
              <a:latin typeface="Courier New"/>
              <a:cs typeface="Courier New"/>
            </a:endParaRPr>
          </a:p>
        </p:txBody>
      </p:sp>
      <p:sp>
        <p:nvSpPr>
          <p:cNvPr id="140" name="object 140"/>
          <p:cNvSpPr txBox="1"/>
          <p:nvPr/>
        </p:nvSpPr>
        <p:spPr>
          <a:xfrm>
            <a:off x="1912632" y="5762221"/>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30</a:t>
            </a:r>
            <a:endParaRPr sz="1600">
              <a:latin typeface="Courier New"/>
              <a:cs typeface="Courier New"/>
            </a:endParaRPr>
          </a:p>
        </p:txBody>
      </p:sp>
      <p:sp>
        <p:nvSpPr>
          <p:cNvPr id="141" name="object 141"/>
          <p:cNvSpPr txBox="1"/>
          <p:nvPr/>
        </p:nvSpPr>
        <p:spPr>
          <a:xfrm>
            <a:off x="1912632" y="6542505"/>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Whole</a:t>
            </a:r>
            <a:r>
              <a:rPr sz="1600" spc="-65" dirty="0">
                <a:latin typeface="Courier New"/>
                <a:cs typeface="Courier New"/>
              </a:rPr>
              <a:t> </a:t>
            </a:r>
            <a:r>
              <a:rPr sz="1600" dirty="0">
                <a:latin typeface="Courier New"/>
                <a:cs typeface="Courier New"/>
              </a:rPr>
              <a:t>Company</a:t>
            </a:r>
            <a:endParaRPr sz="1600">
              <a:latin typeface="Courier New"/>
              <a:cs typeface="Courier New"/>
            </a:endParaRPr>
          </a:p>
        </p:txBody>
      </p:sp>
      <p:sp>
        <p:nvSpPr>
          <p:cNvPr id="142" name="object 142"/>
          <p:cNvSpPr txBox="1"/>
          <p:nvPr/>
        </p:nvSpPr>
        <p:spPr>
          <a:xfrm>
            <a:off x="4479057" y="4200135"/>
            <a:ext cx="1615440" cy="2611120"/>
          </a:xfrm>
          <a:prstGeom prst="rect">
            <a:avLst/>
          </a:prstGeom>
        </p:spPr>
        <p:txBody>
          <a:bodyPr vert="horz" wrap="square" lIns="0" tIns="60960" rIns="0" bIns="0" rtlCol="0">
            <a:spAutoFit/>
          </a:bodyPr>
          <a:lstStyle/>
          <a:p>
            <a:pPr marL="12700" marR="494030">
              <a:lnSpc>
                <a:spcPct val="80000"/>
              </a:lnSpc>
              <a:spcBef>
                <a:spcPts val="480"/>
              </a:spcBef>
            </a:pPr>
            <a:r>
              <a:rPr sz="1600" spc="-5" dirty="0">
                <a:latin typeface="Courier New"/>
                <a:cs typeface="Courier New"/>
              </a:rPr>
              <a:t>CLERK  </a:t>
            </a:r>
            <a:r>
              <a:rPr sz="1600" dirty="0">
                <a:latin typeface="Courier New"/>
                <a:cs typeface="Courier New"/>
              </a:rPr>
              <a:t>MANAGER  </a:t>
            </a:r>
            <a:r>
              <a:rPr sz="1600" spc="5" dirty="0">
                <a:latin typeface="Courier New"/>
                <a:cs typeface="Courier New"/>
              </a:rPr>
              <a:t>P</a:t>
            </a:r>
            <a:r>
              <a:rPr sz="1600" spc="-5" dirty="0">
                <a:latin typeface="Courier New"/>
                <a:cs typeface="Courier New"/>
              </a:rPr>
              <a:t>RESI</a:t>
            </a:r>
            <a:r>
              <a:rPr sz="1600" spc="5" dirty="0">
                <a:latin typeface="Courier New"/>
                <a:cs typeface="Courier New"/>
              </a:rPr>
              <a:t>D</a:t>
            </a:r>
            <a:r>
              <a:rPr sz="1600" spc="-5" dirty="0">
                <a:latin typeface="Courier New"/>
                <a:cs typeface="Courier New"/>
              </a:rPr>
              <a:t>ENT</a:t>
            </a:r>
            <a:endParaRPr sz="1600">
              <a:latin typeface="Courier New"/>
              <a:cs typeface="Courier New"/>
            </a:endParaRPr>
          </a:p>
          <a:p>
            <a:pPr marL="12700" marR="5080" indent="-635">
              <a:lnSpc>
                <a:spcPct val="80000"/>
              </a:lnSpc>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ANALYST</a:t>
            </a:r>
            <a:endParaRPr sz="1600">
              <a:latin typeface="Courier New"/>
              <a:cs typeface="Courier New"/>
            </a:endParaRPr>
          </a:p>
          <a:p>
            <a:pPr marL="12700" marR="738505">
              <a:lnSpc>
                <a:spcPct val="80000"/>
              </a:lnSpc>
            </a:pPr>
            <a:r>
              <a:rPr sz="1600" spc="-5" dirty="0">
                <a:latin typeface="Courier New"/>
                <a:cs typeface="Courier New"/>
              </a:rPr>
              <a:t>CLERK  </a:t>
            </a:r>
            <a:r>
              <a:rPr sz="1600" spc="5" dirty="0">
                <a:latin typeface="Courier New"/>
                <a:cs typeface="Courier New"/>
              </a:rPr>
              <a:t>M</a:t>
            </a:r>
            <a:r>
              <a:rPr sz="1600" spc="-5" dirty="0">
                <a:latin typeface="Courier New"/>
                <a:cs typeface="Courier New"/>
              </a:rPr>
              <a:t>ANAG</a:t>
            </a:r>
            <a:r>
              <a:rPr sz="1600" spc="5" dirty="0">
                <a:latin typeface="Courier New"/>
                <a:cs typeface="Courier New"/>
              </a:rPr>
              <a:t>E</a:t>
            </a:r>
            <a:r>
              <a:rPr sz="1600" spc="-5" dirty="0">
                <a:latin typeface="Courier New"/>
                <a:cs typeface="Courier New"/>
              </a:rPr>
              <a:t>R</a:t>
            </a:r>
            <a:endParaRPr sz="1600">
              <a:latin typeface="Courier New"/>
              <a:cs typeface="Courier New"/>
            </a:endParaRPr>
          </a:p>
          <a:p>
            <a:pPr marL="12700" marR="5080" indent="-635">
              <a:lnSpc>
                <a:spcPct val="80000"/>
              </a:lnSpc>
              <a:spcBef>
                <a:spcPts val="10"/>
              </a:spcBef>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CLERK</a:t>
            </a:r>
            <a:endParaRPr sz="1600">
              <a:latin typeface="Courier New"/>
              <a:cs typeface="Courier New"/>
            </a:endParaRPr>
          </a:p>
          <a:p>
            <a:pPr marL="12700" marR="615950">
              <a:lnSpc>
                <a:spcPct val="80000"/>
              </a:lnSpc>
            </a:pPr>
            <a:r>
              <a:rPr sz="1600" dirty="0">
                <a:latin typeface="Courier New"/>
                <a:cs typeface="Courier New"/>
              </a:rPr>
              <a:t>MANAGER  </a:t>
            </a:r>
            <a:r>
              <a:rPr sz="1600" spc="5" dirty="0">
                <a:latin typeface="Courier New"/>
                <a:cs typeface="Courier New"/>
              </a:rPr>
              <a:t>S</a:t>
            </a:r>
            <a:r>
              <a:rPr sz="1600" spc="-5" dirty="0">
                <a:latin typeface="Courier New"/>
                <a:cs typeface="Courier New"/>
              </a:rPr>
              <a:t>ALES</a:t>
            </a:r>
            <a:r>
              <a:rPr sz="1600" spc="5" dirty="0">
                <a:latin typeface="Courier New"/>
                <a:cs typeface="Courier New"/>
              </a:rPr>
              <a:t>M</a:t>
            </a:r>
            <a:r>
              <a:rPr sz="1600" spc="-5" dirty="0">
                <a:latin typeface="Courier New"/>
                <a:cs typeface="Courier New"/>
              </a:rPr>
              <a:t>AN</a:t>
            </a:r>
            <a:endParaRPr sz="1600">
              <a:latin typeface="Courier New"/>
              <a:cs typeface="Courier New"/>
            </a:endParaRPr>
          </a:p>
          <a:p>
            <a:pPr marL="12700" marR="5080" indent="-635">
              <a:lnSpc>
                <a:spcPct val="80000"/>
              </a:lnSpc>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All</a:t>
            </a:r>
            <a:r>
              <a:rPr sz="1600" spc="-55" dirty="0">
                <a:latin typeface="Courier New"/>
                <a:cs typeface="Courier New"/>
              </a:rPr>
              <a:t> </a:t>
            </a:r>
            <a:r>
              <a:rPr sz="1600" spc="-5" dirty="0">
                <a:latin typeface="Courier New"/>
                <a:cs typeface="Courier New"/>
              </a:rPr>
              <a:t>Employees</a:t>
            </a:r>
            <a:endParaRPr sz="1600">
              <a:latin typeface="Courier New"/>
              <a:cs typeface="Courier New"/>
            </a:endParaRPr>
          </a:p>
        </p:txBody>
      </p:sp>
      <p:sp>
        <p:nvSpPr>
          <p:cNvPr id="143" name="object 143"/>
          <p:cNvSpPr txBox="1"/>
          <p:nvPr/>
        </p:nvSpPr>
        <p:spPr>
          <a:xfrm>
            <a:off x="6679922" y="4200135"/>
            <a:ext cx="636905" cy="2611120"/>
          </a:xfrm>
          <a:prstGeom prst="rect">
            <a:avLst/>
          </a:prstGeom>
        </p:spPr>
        <p:txBody>
          <a:bodyPr vert="horz" wrap="square" lIns="0" tIns="12065" rIns="0" bIns="0" rtlCol="0">
            <a:spAutoFit/>
          </a:bodyPr>
          <a:lstStyle/>
          <a:p>
            <a:pPr marR="5080" algn="r">
              <a:lnSpc>
                <a:spcPts val="1730"/>
              </a:lnSpc>
              <a:spcBef>
                <a:spcPts val="95"/>
              </a:spcBef>
            </a:pPr>
            <a:r>
              <a:rPr sz="1600" spc="5" dirty="0">
                <a:latin typeface="Courier New"/>
                <a:cs typeface="Courier New"/>
              </a:rPr>
              <a:t>1</a:t>
            </a:r>
            <a:r>
              <a:rPr sz="1600" spc="-5" dirty="0">
                <a:latin typeface="Courier New"/>
                <a:cs typeface="Courier New"/>
              </a:rPr>
              <a:t>300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450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8</a:t>
            </a:r>
            <a:r>
              <a:rPr sz="1600" spc="-5" dirty="0">
                <a:latin typeface="Courier New"/>
                <a:cs typeface="Courier New"/>
              </a:rPr>
              <a:t>750</a:t>
            </a:r>
            <a:endParaRPr sz="1600">
              <a:latin typeface="Courier New"/>
              <a:cs typeface="Courier New"/>
            </a:endParaRPr>
          </a:p>
          <a:p>
            <a:pPr marR="5080" algn="r">
              <a:lnSpc>
                <a:spcPts val="1535"/>
              </a:lnSpc>
            </a:pPr>
            <a:r>
              <a:rPr sz="1600" spc="5" dirty="0">
                <a:latin typeface="Courier New"/>
                <a:cs typeface="Courier New"/>
              </a:rPr>
              <a:t>6</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1</a:t>
            </a:r>
            <a:r>
              <a:rPr sz="1600" spc="-5" dirty="0">
                <a:latin typeface="Courier New"/>
                <a:cs typeface="Courier New"/>
              </a:rPr>
              <a:t>900</a:t>
            </a:r>
            <a:endParaRPr sz="1600">
              <a:latin typeface="Courier New"/>
              <a:cs typeface="Courier New"/>
            </a:endParaRPr>
          </a:p>
          <a:p>
            <a:pPr marR="5080" algn="r">
              <a:lnSpc>
                <a:spcPts val="1540"/>
              </a:lnSpc>
            </a:pPr>
            <a:r>
              <a:rPr sz="1600" spc="5" dirty="0">
                <a:latin typeface="Courier New"/>
                <a:cs typeface="Courier New"/>
              </a:rPr>
              <a:t>2</a:t>
            </a:r>
            <a:r>
              <a:rPr sz="1600" spc="-5" dirty="0">
                <a:latin typeface="Courier New"/>
                <a:cs typeface="Courier New"/>
              </a:rPr>
              <a:t>975</a:t>
            </a:r>
            <a:endParaRPr sz="1600">
              <a:latin typeface="Courier New"/>
              <a:cs typeface="Courier New"/>
            </a:endParaRPr>
          </a:p>
          <a:p>
            <a:pPr marR="5080" algn="r">
              <a:lnSpc>
                <a:spcPts val="1540"/>
              </a:lnSpc>
            </a:pPr>
            <a:r>
              <a:rPr sz="1600" spc="-5" dirty="0">
                <a:latin typeface="Courier New"/>
                <a:cs typeface="Courier New"/>
              </a:rPr>
              <a:t>1</a:t>
            </a:r>
            <a:r>
              <a:rPr sz="1600" spc="5" dirty="0">
                <a:latin typeface="Courier New"/>
                <a:cs typeface="Courier New"/>
              </a:rPr>
              <a:t>0</a:t>
            </a:r>
            <a:r>
              <a:rPr sz="1600" spc="-5" dirty="0">
                <a:latin typeface="Courier New"/>
                <a:cs typeface="Courier New"/>
              </a:rPr>
              <a:t>875</a:t>
            </a:r>
            <a:endParaRPr sz="1600">
              <a:latin typeface="Courier New"/>
              <a:cs typeface="Courier New"/>
            </a:endParaRPr>
          </a:p>
          <a:p>
            <a:pPr marR="5080" algn="r">
              <a:lnSpc>
                <a:spcPts val="1535"/>
              </a:lnSpc>
            </a:pPr>
            <a:r>
              <a:rPr sz="1600" spc="-5" dirty="0">
                <a:latin typeface="Courier New"/>
                <a:cs typeface="Courier New"/>
              </a:rPr>
              <a:t>950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850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600</a:t>
            </a:r>
            <a:endParaRPr sz="1600">
              <a:latin typeface="Courier New"/>
              <a:cs typeface="Courier New"/>
            </a:endParaRPr>
          </a:p>
          <a:p>
            <a:pPr marR="5080" algn="r">
              <a:lnSpc>
                <a:spcPts val="1535"/>
              </a:lnSpc>
            </a:pPr>
            <a:r>
              <a:rPr sz="1600" spc="5" dirty="0">
                <a:latin typeface="Courier New"/>
                <a:cs typeface="Courier New"/>
              </a:rPr>
              <a:t>9</a:t>
            </a:r>
            <a:r>
              <a:rPr sz="1600" spc="-5" dirty="0">
                <a:latin typeface="Courier New"/>
                <a:cs typeface="Courier New"/>
              </a:rPr>
              <a:t>400</a:t>
            </a:r>
            <a:endParaRPr sz="1600">
              <a:latin typeface="Courier New"/>
              <a:cs typeface="Courier New"/>
            </a:endParaRPr>
          </a:p>
          <a:p>
            <a:pPr marR="5080" algn="r">
              <a:lnSpc>
                <a:spcPts val="1730"/>
              </a:lnSpc>
            </a:pPr>
            <a:r>
              <a:rPr sz="1600" spc="-5" dirty="0">
                <a:latin typeface="Courier New"/>
                <a:cs typeface="Courier New"/>
              </a:rPr>
              <a:t>2</a:t>
            </a:r>
            <a:r>
              <a:rPr sz="1600" spc="5" dirty="0">
                <a:latin typeface="Courier New"/>
                <a:cs typeface="Courier New"/>
              </a:rPr>
              <a:t>9</a:t>
            </a:r>
            <a:r>
              <a:rPr sz="1600" spc="-5" dirty="0">
                <a:latin typeface="Courier New"/>
                <a:cs typeface="Courier New"/>
              </a:rPr>
              <a:t>025</a:t>
            </a:r>
            <a:endParaRPr sz="1600">
              <a:latin typeface="Courier New"/>
              <a:cs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340" y="892060"/>
            <a:ext cx="1562100" cy="1501140"/>
            <a:chOff x="84340" y="892060"/>
            <a:chExt cx="1562100" cy="1501140"/>
          </a:xfrm>
        </p:grpSpPr>
        <p:sp>
          <p:nvSpPr>
            <p:cNvPr id="3" name="object 3"/>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4" name="object 4"/>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5" name="object 5"/>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6" name="object 6"/>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7" name="object 7"/>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8" name="object 8"/>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9" name="object 9"/>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10" name="object 10"/>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11" name="object 11"/>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12" name="object 12"/>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13" name="object 13"/>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14" name="object 14"/>
            <p:cNvSpPr/>
            <p:nvPr/>
          </p:nvSpPr>
          <p:spPr>
            <a:xfrm>
              <a:off x="84340" y="1803412"/>
              <a:ext cx="1562100" cy="106680"/>
            </a:xfrm>
            <a:custGeom>
              <a:avLst/>
              <a:gdLst/>
              <a:ahLst/>
              <a:cxnLst/>
              <a:rect l="l" t="t" r="r" b="b"/>
              <a:pathLst>
                <a:path w="1562100" h="106680">
                  <a:moveTo>
                    <a:pt x="1562087" y="0"/>
                  </a:moveTo>
                  <a:lnTo>
                    <a:pt x="0" y="0"/>
                  </a:lnTo>
                  <a:lnTo>
                    <a:pt x="0" y="32004"/>
                  </a:lnTo>
                  <a:lnTo>
                    <a:pt x="0" y="53340"/>
                  </a:lnTo>
                  <a:lnTo>
                    <a:pt x="0" y="106680"/>
                  </a:lnTo>
                  <a:lnTo>
                    <a:pt x="658368" y="106680"/>
                  </a:lnTo>
                  <a:lnTo>
                    <a:pt x="658368" y="53340"/>
                  </a:lnTo>
                  <a:lnTo>
                    <a:pt x="1562087" y="53340"/>
                  </a:lnTo>
                  <a:lnTo>
                    <a:pt x="1562087" y="32004"/>
                  </a:lnTo>
                  <a:lnTo>
                    <a:pt x="1562087" y="0"/>
                  </a:lnTo>
                  <a:close/>
                </a:path>
              </a:pathLst>
            </a:custGeom>
            <a:solidFill>
              <a:srgbClr val="F6F1FF"/>
            </a:solidFill>
          </p:spPr>
          <p:txBody>
            <a:bodyPr wrap="square" lIns="0" tIns="0" rIns="0" bIns="0" rtlCol="0"/>
            <a:lstStyle/>
            <a:p>
              <a:endParaRPr/>
            </a:p>
          </p:txBody>
        </p:sp>
        <p:sp>
          <p:nvSpPr>
            <p:cNvPr id="15" name="object 15"/>
            <p:cNvSpPr/>
            <p:nvPr/>
          </p:nvSpPr>
          <p:spPr>
            <a:xfrm>
              <a:off x="84340" y="1910092"/>
              <a:ext cx="1562100" cy="53340"/>
            </a:xfrm>
            <a:custGeom>
              <a:avLst/>
              <a:gdLst/>
              <a:ahLst/>
              <a:cxnLst/>
              <a:rect l="l" t="t" r="r" b="b"/>
              <a:pathLst>
                <a:path w="1562100" h="53339">
                  <a:moveTo>
                    <a:pt x="1562087" y="0"/>
                  </a:moveTo>
                  <a:lnTo>
                    <a:pt x="0" y="0"/>
                  </a:lnTo>
                  <a:lnTo>
                    <a:pt x="0" y="1524"/>
                  </a:lnTo>
                  <a:lnTo>
                    <a:pt x="0" y="53340"/>
                  </a:lnTo>
                  <a:lnTo>
                    <a:pt x="1562087" y="53340"/>
                  </a:lnTo>
                  <a:lnTo>
                    <a:pt x="1562087" y="1524"/>
                  </a:lnTo>
                  <a:lnTo>
                    <a:pt x="1562087" y="0"/>
                  </a:lnTo>
                  <a:close/>
                </a:path>
              </a:pathLst>
            </a:custGeom>
            <a:solidFill>
              <a:srgbClr val="F6F0FF"/>
            </a:solidFill>
          </p:spPr>
          <p:txBody>
            <a:bodyPr wrap="square" lIns="0" tIns="0" rIns="0" bIns="0" rtlCol="0"/>
            <a:lstStyle/>
            <a:p>
              <a:endParaRPr/>
            </a:p>
          </p:txBody>
        </p:sp>
        <p:sp>
          <p:nvSpPr>
            <p:cNvPr id="16" name="object 16"/>
            <p:cNvSpPr/>
            <p:nvPr/>
          </p:nvSpPr>
          <p:spPr>
            <a:xfrm>
              <a:off x="84340" y="1963432"/>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5EFFF"/>
            </a:solidFill>
          </p:spPr>
          <p:txBody>
            <a:bodyPr wrap="square" lIns="0" tIns="0" rIns="0" bIns="0" rtlCol="0"/>
            <a:lstStyle/>
            <a:p>
              <a:endParaRPr/>
            </a:p>
          </p:txBody>
        </p:sp>
        <p:sp>
          <p:nvSpPr>
            <p:cNvPr id="17" name="object 17"/>
            <p:cNvSpPr/>
            <p:nvPr/>
          </p:nvSpPr>
          <p:spPr>
            <a:xfrm>
              <a:off x="84340" y="20182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4EEFF"/>
            </a:solidFill>
          </p:spPr>
          <p:txBody>
            <a:bodyPr wrap="square" lIns="0" tIns="0" rIns="0" bIns="0" rtlCol="0"/>
            <a:lstStyle/>
            <a:p>
              <a:endParaRPr/>
            </a:p>
          </p:txBody>
        </p:sp>
        <p:sp>
          <p:nvSpPr>
            <p:cNvPr id="18" name="object 18"/>
            <p:cNvSpPr/>
            <p:nvPr/>
          </p:nvSpPr>
          <p:spPr>
            <a:xfrm>
              <a:off x="84340" y="207163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4EDFF"/>
            </a:solidFill>
          </p:spPr>
          <p:txBody>
            <a:bodyPr wrap="square" lIns="0" tIns="0" rIns="0" bIns="0" rtlCol="0"/>
            <a:lstStyle/>
            <a:p>
              <a:endParaRPr/>
            </a:p>
          </p:txBody>
        </p:sp>
        <p:sp>
          <p:nvSpPr>
            <p:cNvPr id="19" name="object 19"/>
            <p:cNvSpPr/>
            <p:nvPr/>
          </p:nvSpPr>
          <p:spPr>
            <a:xfrm>
              <a:off x="84340" y="212497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3ECFF"/>
            </a:solidFill>
          </p:spPr>
          <p:txBody>
            <a:bodyPr wrap="square" lIns="0" tIns="0" rIns="0" bIns="0" rtlCol="0"/>
            <a:lstStyle/>
            <a:p>
              <a:endParaRPr/>
            </a:p>
          </p:txBody>
        </p:sp>
        <p:sp>
          <p:nvSpPr>
            <p:cNvPr id="20" name="object 20"/>
            <p:cNvSpPr/>
            <p:nvPr/>
          </p:nvSpPr>
          <p:spPr>
            <a:xfrm>
              <a:off x="84340" y="217831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3EBFF"/>
            </a:solidFill>
          </p:spPr>
          <p:txBody>
            <a:bodyPr wrap="square" lIns="0" tIns="0" rIns="0" bIns="0" rtlCol="0"/>
            <a:lstStyle/>
            <a:p>
              <a:endParaRPr/>
            </a:p>
          </p:txBody>
        </p:sp>
        <p:sp>
          <p:nvSpPr>
            <p:cNvPr id="21" name="object 21"/>
            <p:cNvSpPr/>
            <p:nvPr/>
          </p:nvSpPr>
          <p:spPr>
            <a:xfrm>
              <a:off x="84340" y="223165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1EBFF"/>
            </a:solidFill>
          </p:spPr>
          <p:txBody>
            <a:bodyPr wrap="square" lIns="0" tIns="0" rIns="0" bIns="0" rtlCol="0"/>
            <a:lstStyle/>
            <a:p>
              <a:endParaRPr/>
            </a:p>
          </p:txBody>
        </p:sp>
        <p:sp>
          <p:nvSpPr>
            <p:cNvPr id="22" name="object 22"/>
            <p:cNvSpPr/>
            <p:nvPr/>
          </p:nvSpPr>
          <p:spPr>
            <a:xfrm>
              <a:off x="84340" y="22849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0EAFF"/>
            </a:solidFill>
          </p:spPr>
          <p:txBody>
            <a:bodyPr wrap="square" lIns="0" tIns="0" rIns="0" bIns="0" rtlCol="0"/>
            <a:lstStyle/>
            <a:p>
              <a:endParaRPr/>
            </a:p>
          </p:txBody>
        </p:sp>
        <p:sp>
          <p:nvSpPr>
            <p:cNvPr id="23" name="object 23"/>
            <p:cNvSpPr/>
            <p:nvPr/>
          </p:nvSpPr>
          <p:spPr>
            <a:xfrm>
              <a:off x="84340" y="2338336"/>
              <a:ext cx="1562100" cy="55244"/>
            </a:xfrm>
            <a:custGeom>
              <a:avLst/>
              <a:gdLst/>
              <a:ahLst/>
              <a:cxnLst/>
              <a:rect l="l" t="t" r="r" b="b"/>
              <a:pathLst>
                <a:path w="1562100" h="55244">
                  <a:moveTo>
                    <a:pt x="1562099" y="54864"/>
                  </a:moveTo>
                  <a:lnTo>
                    <a:pt x="1562099" y="0"/>
                  </a:lnTo>
                  <a:lnTo>
                    <a:pt x="0" y="0"/>
                  </a:lnTo>
                  <a:lnTo>
                    <a:pt x="0" y="54864"/>
                  </a:lnTo>
                  <a:lnTo>
                    <a:pt x="1562099" y="54864"/>
                  </a:lnTo>
                  <a:close/>
                </a:path>
              </a:pathLst>
            </a:custGeom>
            <a:solidFill>
              <a:srgbClr val="EFE9FF"/>
            </a:solidFill>
          </p:spPr>
          <p:txBody>
            <a:bodyPr wrap="square" lIns="0" tIns="0" rIns="0" bIns="0" rtlCol="0"/>
            <a:lstStyle/>
            <a:p>
              <a:endParaRPr/>
            </a:p>
          </p:txBody>
        </p:sp>
      </p:grpSp>
      <p:grpSp>
        <p:nvGrpSpPr>
          <p:cNvPr id="24" name="object 24"/>
          <p:cNvGrpSpPr/>
          <p:nvPr/>
        </p:nvGrpSpPr>
        <p:grpSpPr>
          <a:xfrm>
            <a:off x="84340" y="2393200"/>
            <a:ext cx="1562100" cy="4928870"/>
            <a:chOff x="84340" y="2393200"/>
            <a:chExt cx="1562100" cy="4928870"/>
          </a:xfrm>
        </p:grpSpPr>
        <p:sp>
          <p:nvSpPr>
            <p:cNvPr id="25" name="object 25"/>
            <p:cNvSpPr/>
            <p:nvPr/>
          </p:nvSpPr>
          <p:spPr>
            <a:xfrm>
              <a:off x="84340" y="2393213"/>
              <a:ext cx="1562100" cy="53340"/>
            </a:xfrm>
            <a:custGeom>
              <a:avLst/>
              <a:gdLst/>
              <a:ahLst/>
              <a:cxnLst/>
              <a:rect l="l" t="t" r="r" b="b"/>
              <a:pathLst>
                <a:path w="1562100" h="53339">
                  <a:moveTo>
                    <a:pt x="1562087" y="0"/>
                  </a:moveTo>
                  <a:lnTo>
                    <a:pt x="0" y="0"/>
                  </a:lnTo>
                  <a:lnTo>
                    <a:pt x="0" y="51803"/>
                  </a:lnTo>
                  <a:lnTo>
                    <a:pt x="0" y="53327"/>
                  </a:lnTo>
                  <a:lnTo>
                    <a:pt x="1562087" y="53327"/>
                  </a:lnTo>
                  <a:lnTo>
                    <a:pt x="1562087" y="51803"/>
                  </a:lnTo>
                  <a:lnTo>
                    <a:pt x="1562087" y="0"/>
                  </a:lnTo>
                  <a:close/>
                </a:path>
              </a:pathLst>
            </a:custGeom>
            <a:solidFill>
              <a:srgbClr val="EEE7FF"/>
            </a:solidFill>
          </p:spPr>
          <p:txBody>
            <a:bodyPr wrap="square" lIns="0" tIns="0" rIns="0" bIns="0" rtlCol="0"/>
            <a:lstStyle/>
            <a:p>
              <a:endParaRPr/>
            </a:p>
          </p:txBody>
        </p:sp>
        <p:sp>
          <p:nvSpPr>
            <p:cNvPr id="26" name="object 26"/>
            <p:cNvSpPr/>
            <p:nvPr/>
          </p:nvSpPr>
          <p:spPr>
            <a:xfrm>
              <a:off x="84340" y="2446540"/>
              <a:ext cx="1295400" cy="53340"/>
            </a:xfrm>
            <a:custGeom>
              <a:avLst/>
              <a:gdLst/>
              <a:ahLst/>
              <a:cxnLst/>
              <a:rect l="l" t="t" r="r" b="b"/>
              <a:pathLst>
                <a:path w="1295400" h="53339">
                  <a:moveTo>
                    <a:pt x="0" y="53340"/>
                  </a:moveTo>
                  <a:lnTo>
                    <a:pt x="1295400" y="53340"/>
                  </a:lnTo>
                  <a:lnTo>
                    <a:pt x="1295400" y="0"/>
                  </a:lnTo>
                  <a:lnTo>
                    <a:pt x="0" y="0"/>
                  </a:lnTo>
                  <a:lnTo>
                    <a:pt x="0" y="53340"/>
                  </a:lnTo>
                  <a:close/>
                </a:path>
              </a:pathLst>
            </a:custGeom>
            <a:solidFill>
              <a:srgbClr val="EDE4FF"/>
            </a:solidFill>
          </p:spPr>
          <p:txBody>
            <a:bodyPr wrap="square" lIns="0" tIns="0" rIns="0" bIns="0" rtlCol="0"/>
            <a:lstStyle/>
            <a:p>
              <a:endParaRPr/>
            </a:p>
          </p:txBody>
        </p:sp>
        <p:sp>
          <p:nvSpPr>
            <p:cNvPr id="27" name="object 27"/>
            <p:cNvSpPr/>
            <p:nvPr/>
          </p:nvSpPr>
          <p:spPr>
            <a:xfrm>
              <a:off x="84340" y="249988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DE3FF"/>
            </a:solidFill>
          </p:spPr>
          <p:txBody>
            <a:bodyPr wrap="square" lIns="0" tIns="0" rIns="0" bIns="0" rtlCol="0"/>
            <a:lstStyle/>
            <a:p>
              <a:endParaRPr/>
            </a:p>
          </p:txBody>
        </p:sp>
        <p:sp>
          <p:nvSpPr>
            <p:cNvPr id="28" name="object 28"/>
            <p:cNvSpPr/>
            <p:nvPr/>
          </p:nvSpPr>
          <p:spPr>
            <a:xfrm>
              <a:off x="84340" y="255322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CE2FF"/>
            </a:solidFill>
          </p:spPr>
          <p:txBody>
            <a:bodyPr wrap="square" lIns="0" tIns="0" rIns="0" bIns="0" rtlCol="0"/>
            <a:lstStyle/>
            <a:p>
              <a:endParaRPr/>
            </a:p>
          </p:txBody>
        </p:sp>
        <p:sp>
          <p:nvSpPr>
            <p:cNvPr id="29" name="object 29"/>
            <p:cNvSpPr/>
            <p:nvPr/>
          </p:nvSpPr>
          <p:spPr>
            <a:xfrm>
              <a:off x="84340" y="2606560"/>
              <a:ext cx="1295400" cy="53340"/>
            </a:xfrm>
            <a:custGeom>
              <a:avLst/>
              <a:gdLst/>
              <a:ahLst/>
              <a:cxnLst/>
              <a:rect l="l" t="t" r="r" b="b"/>
              <a:pathLst>
                <a:path w="1295400" h="53339">
                  <a:moveTo>
                    <a:pt x="0" y="53340"/>
                  </a:moveTo>
                  <a:lnTo>
                    <a:pt x="1295400" y="53340"/>
                  </a:lnTo>
                  <a:lnTo>
                    <a:pt x="1295400" y="0"/>
                  </a:lnTo>
                  <a:lnTo>
                    <a:pt x="0" y="0"/>
                  </a:lnTo>
                  <a:lnTo>
                    <a:pt x="0" y="53340"/>
                  </a:lnTo>
                  <a:close/>
                </a:path>
              </a:pathLst>
            </a:custGeom>
            <a:solidFill>
              <a:srgbClr val="EBE1FF"/>
            </a:solidFill>
          </p:spPr>
          <p:txBody>
            <a:bodyPr wrap="square" lIns="0" tIns="0" rIns="0" bIns="0" rtlCol="0"/>
            <a:lstStyle/>
            <a:p>
              <a:endParaRPr/>
            </a:p>
          </p:txBody>
        </p:sp>
        <p:sp>
          <p:nvSpPr>
            <p:cNvPr id="30" name="object 30"/>
            <p:cNvSpPr/>
            <p:nvPr/>
          </p:nvSpPr>
          <p:spPr>
            <a:xfrm>
              <a:off x="84340" y="2659900"/>
              <a:ext cx="1295400" cy="55244"/>
            </a:xfrm>
            <a:custGeom>
              <a:avLst/>
              <a:gdLst/>
              <a:ahLst/>
              <a:cxnLst/>
              <a:rect l="l" t="t" r="r" b="b"/>
              <a:pathLst>
                <a:path w="1295400" h="55244">
                  <a:moveTo>
                    <a:pt x="0" y="54863"/>
                  </a:moveTo>
                  <a:lnTo>
                    <a:pt x="1295400" y="54863"/>
                  </a:lnTo>
                  <a:lnTo>
                    <a:pt x="1295400" y="0"/>
                  </a:lnTo>
                  <a:lnTo>
                    <a:pt x="0" y="0"/>
                  </a:lnTo>
                  <a:lnTo>
                    <a:pt x="0" y="54863"/>
                  </a:lnTo>
                  <a:close/>
                </a:path>
              </a:pathLst>
            </a:custGeom>
            <a:solidFill>
              <a:srgbClr val="EBDFFF"/>
            </a:solidFill>
          </p:spPr>
          <p:txBody>
            <a:bodyPr wrap="square" lIns="0" tIns="0" rIns="0" bIns="0" rtlCol="0"/>
            <a:lstStyle/>
            <a:p>
              <a:endParaRPr/>
            </a:p>
          </p:txBody>
        </p:sp>
        <p:sp>
          <p:nvSpPr>
            <p:cNvPr id="31" name="object 31"/>
            <p:cNvSpPr/>
            <p:nvPr/>
          </p:nvSpPr>
          <p:spPr>
            <a:xfrm>
              <a:off x="84340" y="2714764"/>
              <a:ext cx="1295400" cy="53340"/>
            </a:xfrm>
            <a:custGeom>
              <a:avLst/>
              <a:gdLst/>
              <a:ahLst/>
              <a:cxnLst/>
              <a:rect l="l" t="t" r="r" b="b"/>
              <a:pathLst>
                <a:path w="1295400" h="53339">
                  <a:moveTo>
                    <a:pt x="0" y="53340"/>
                  </a:moveTo>
                  <a:lnTo>
                    <a:pt x="1295400" y="53340"/>
                  </a:lnTo>
                  <a:lnTo>
                    <a:pt x="1295400" y="0"/>
                  </a:lnTo>
                  <a:lnTo>
                    <a:pt x="0" y="0"/>
                  </a:lnTo>
                  <a:lnTo>
                    <a:pt x="0" y="53340"/>
                  </a:lnTo>
                  <a:close/>
                </a:path>
              </a:pathLst>
            </a:custGeom>
            <a:solidFill>
              <a:srgbClr val="EADEFF"/>
            </a:solidFill>
          </p:spPr>
          <p:txBody>
            <a:bodyPr wrap="square" lIns="0" tIns="0" rIns="0" bIns="0" rtlCol="0"/>
            <a:lstStyle/>
            <a:p>
              <a:endParaRPr/>
            </a:p>
          </p:txBody>
        </p:sp>
        <p:sp>
          <p:nvSpPr>
            <p:cNvPr id="32" name="object 32"/>
            <p:cNvSpPr/>
            <p:nvPr/>
          </p:nvSpPr>
          <p:spPr>
            <a:xfrm>
              <a:off x="84340" y="276810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9DDFF"/>
            </a:solidFill>
          </p:spPr>
          <p:txBody>
            <a:bodyPr wrap="square" lIns="0" tIns="0" rIns="0" bIns="0" rtlCol="0"/>
            <a:lstStyle/>
            <a:p>
              <a:endParaRPr/>
            </a:p>
          </p:txBody>
        </p:sp>
        <p:sp>
          <p:nvSpPr>
            <p:cNvPr id="33" name="object 33"/>
            <p:cNvSpPr/>
            <p:nvPr/>
          </p:nvSpPr>
          <p:spPr>
            <a:xfrm>
              <a:off x="84340" y="282144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8DBFF"/>
            </a:solidFill>
          </p:spPr>
          <p:txBody>
            <a:bodyPr wrap="square" lIns="0" tIns="0" rIns="0" bIns="0" rtlCol="0"/>
            <a:lstStyle/>
            <a:p>
              <a:endParaRPr/>
            </a:p>
          </p:txBody>
        </p:sp>
        <p:sp>
          <p:nvSpPr>
            <p:cNvPr id="34" name="object 34"/>
            <p:cNvSpPr/>
            <p:nvPr/>
          </p:nvSpPr>
          <p:spPr>
            <a:xfrm>
              <a:off x="84340" y="287478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8DAFF"/>
            </a:solidFill>
          </p:spPr>
          <p:txBody>
            <a:bodyPr wrap="square" lIns="0" tIns="0" rIns="0" bIns="0" rtlCol="0"/>
            <a:lstStyle/>
            <a:p>
              <a:endParaRPr/>
            </a:p>
          </p:txBody>
        </p:sp>
        <p:sp>
          <p:nvSpPr>
            <p:cNvPr id="35" name="object 35"/>
            <p:cNvSpPr/>
            <p:nvPr/>
          </p:nvSpPr>
          <p:spPr>
            <a:xfrm>
              <a:off x="84340" y="292812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7D9FF"/>
            </a:solidFill>
          </p:spPr>
          <p:txBody>
            <a:bodyPr wrap="square" lIns="0" tIns="0" rIns="0" bIns="0" rtlCol="0"/>
            <a:lstStyle/>
            <a:p>
              <a:endParaRPr/>
            </a:p>
          </p:txBody>
        </p:sp>
        <p:sp>
          <p:nvSpPr>
            <p:cNvPr id="36" name="object 36"/>
            <p:cNvSpPr/>
            <p:nvPr/>
          </p:nvSpPr>
          <p:spPr>
            <a:xfrm>
              <a:off x="84340" y="2981464"/>
              <a:ext cx="1295400" cy="53340"/>
            </a:xfrm>
            <a:custGeom>
              <a:avLst/>
              <a:gdLst/>
              <a:ahLst/>
              <a:cxnLst/>
              <a:rect l="l" t="t" r="r" b="b"/>
              <a:pathLst>
                <a:path w="1295400" h="53339">
                  <a:moveTo>
                    <a:pt x="0" y="53340"/>
                  </a:moveTo>
                  <a:lnTo>
                    <a:pt x="1295400" y="53340"/>
                  </a:lnTo>
                  <a:lnTo>
                    <a:pt x="1295400" y="0"/>
                  </a:lnTo>
                  <a:lnTo>
                    <a:pt x="0" y="0"/>
                  </a:lnTo>
                  <a:lnTo>
                    <a:pt x="0" y="53340"/>
                  </a:lnTo>
                  <a:close/>
                </a:path>
              </a:pathLst>
            </a:custGeom>
            <a:solidFill>
              <a:srgbClr val="E6D6FF"/>
            </a:solidFill>
          </p:spPr>
          <p:txBody>
            <a:bodyPr wrap="square" lIns="0" tIns="0" rIns="0" bIns="0" rtlCol="0"/>
            <a:lstStyle/>
            <a:p>
              <a:endParaRPr/>
            </a:p>
          </p:txBody>
        </p:sp>
        <p:sp>
          <p:nvSpPr>
            <p:cNvPr id="37" name="object 37"/>
            <p:cNvSpPr/>
            <p:nvPr/>
          </p:nvSpPr>
          <p:spPr>
            <a:xfrm>
              <a:off x="84340" y="3034804"/>
              <a:ext cx="1295400" cy="55244"/>
            </a:xfrm>
            <a:custGeom>
              <a:avLst/>
              <a:gdLst/>
              <a:ahLst/>
              <a:cxnLst/>
              <a:rect l="l" t="t" r="r" b="b"/>
              <a:pathLst>
                <a:path w="1295400" h="55244">
                  <a:moveTo>
                    <a:pt x="0" y="54863"/>
                  </a:moveTo>
                  <a:lnTo>
                    <a:pt x="1295400" y="54863"/>
                  </a:lnTo>
                  <a:lnTo>
                    <a:pt x="1295400" y="0"/>
                  </a:lnTo>
                  <a:lnTo>
                    <a:pt x="0" y="0"/>
                  </a:lnTo>
                  <a:lnTo>
                    <a:pt x="0" y="54863"/>
                  </a:lnTo>
                  <a:close/>
                </a:path>
              </a:pathLst>
            </a:custGeom>
            <a:solidFill>
              <a:srgbClr val="E4D4FF"/>
            </a:solidFill>
          </p:spPr>
          <p:txBody>
            <a:bodyPr wrap="square" lIns="0" tIns="0" rIns="0" bIns="0" rtlCol="0"/>
            <a:lstStyle/>
            <a:p>
              <a:endParaRPr/>
            </a:p>
          </p:txBody>
        </p:sp>
        <p:sp>
          <p:nvSpPr>
            <p:cNvPr id="38" name="object 38"/>
            <p:cNvSpPr/>
            <p:nvPr/>
          </p:nvSpPr>
          <p:spPr>
            <a:xfrm>
              <a:off x="84340" y="308966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1D2FF"/>
            </a:solidFill>
          </p:spPr>
          <p:txBody>
            <a:bodyPr wrap="square" lIns="0" tIns="0" rIns="0" bIns="0" rtlCol="0"/>
            <a:lstStyle/>
            <a:p>
              <a:endParaRPr/>
            </a:p>
          </p:txBody>
        </p:sp>
        <p:sp>
          <p:nvSpPr>
            <p:cNvPr id="39" name="object 39"/>
            <p:cNvSpPr/>
            <p:nvPr/>
          </p:nvSpPr>
          <p:spPr>
            <a:xfrm>
              <a:off x="84340" y="314300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E0D1FF"/>
            </a:solidFill>
          </p:spPr>
          <p:txBody>
            <a:bodyPr wrap="square" lIns="0" tIns="0" rIns="0" bIns="0" rtlCol="0"/>
            <a:lstStyle/>
            <a:p>
              <a:endParaRPr/>
            </a:p>
          </p:txBody>
        </p:sp>
        <p:sp>
          <p:nvSpPr>
            <p:cNvPr id="40" name="object 40"/>
            <p:cNvSpPr/>
            <p:nvPr/>
          </p:nvSpPr>
          <p:spPr>
            <a:xfrm>
              <a:off x="84340" y="319634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FD0FF"/>
            </a:solidFill>
          </p:spPr>
          <p:txBody>
            <a:bodyPr wrap="square" lIns="0" tIns="0" rIns="0" bIns="0" rtlCol="0"/>
            <a:lstStyle/>
            <a:p>
              <a:endParaRPr/>
            </a:p>
          </p:txBody>
        </p:sp>
        <p:sp>
          <p:nvSpPr>
            <p:cNvPr id="41" name="object 41"/>
            <p:cNvSpPr/>
            <p:nvPr/>
          </p:nvSpPr>
          <p:spPr>
            <a:xfrm>
              <a:off x="84340" y="3249688"/>
              <a:ext cx="1295400" cy="53340"/>
            </a:xfrm>
            <a:custGeom>
              <a:avLst/>
              <a:gdLst/>
              <a:ahLst/>
              <a:cxnLst/>
              <a:rect l="l" t="t" r="r" b="b"/>
              <a:pathLst>
                <a:path w="1295400" h="53339">
                  <a:moveTo>
                    <a:pt x="0" y="53340"/>
                  </a:moveTo>
                  <a:lnTo>
                    <a:pt x="1295400" y="53340"/>
                  </a:lnTo>
                  <a:lnTo>
                    <a:pt x="1295400" y="0"/>
                  </a:lnTo>
                  <a:lnTo>
                    <a:pt x="0" y="0"/>
                  </a:lnTo>
                  <a:lnTo>
                    <a:pt x="0" y="53340"/>
                  </a:lnTo>
                  <a:close/>
                </a:path>
              </a:pathLst>
            </a:custGeom>
            <a:solidFill>
              <a:srgbClr val="DFCEFF"/>
            </a:solidFill>
          </p:spPr>
          <p:txBody>
            <a:bodyPr wrap="square" lIns="0" tIns="0" rIns="0" bIns="0" rtlCol="0"/>
            <a:lstStyle/>
            <a:p>
              <a:endParaRPr/>
            </a:p>
          </p:txBody>
        </p:sp>
        <p:sp>
          <p:nvSpPr>
            <p:cNvPr id="42" name="object 42"/>
            <p:cNvSpPr/>
            <p:nvPr/>
          </p:nvSpPr>
          <p:spPr>
            <a:xfrm>
              <a:off x="84340" y="330302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ECDFF"/>
            </a:solidFill>
          </p:spPr>
          <p:txBody>
            <a:bodyPr wrap="square" lIns="0" tIns="0" rIns="0" bIns="0" rtlCol="0"/>
            <a:lstStyle/>
            <a:p>
              <a:endParaRPr/>
            </a:p>
          </p:txBody>
        </p:sp>
        <p:sp>
          <p:nvSpPr>
            <p:cNvPr id="43" name="object 43"/>
            <p:cNvSpPr/>
            <p:nvPr/>
          </p:nvSpPr>
          <p:spPr>
            <a:xfrm>
              <a:off x="84340" y="3356368"/>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DCC9FF"/>
            </a:solidFill>
          </p:spPr>
          <p:txBody>
            <a:bodyPr wrap="square" lIns="0" tIns="0" rIns="0" bIns="0" rtlCol="0"/>
            <a:lstStyle/>
            <a:p>
              <a:endParaRPr/>
            </a:p>
          </p:txBody>
        </p:sp>
        <p:sp>
          <p:nvSpPr>
            <p:cNvPr id="44" name="object 44"/>
            <p:cNvSpPr/>
            <p:nvPr/>
          </p:nvSpPr>
          <p:spPr>
            <a:xfrm>
              <a:off x="84340" y="341123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BC7FF"/>
            </a:solidFill>
          </p:spPr>
          <p:txBody>
            <a:bodyPr wrap="square" lIns="0" tIns="0" rIns="0" bIns="0" rtlCol="0"/>
            <a:lstStyle/>
            <a:p>
              <a:endParaRPr/>
            </a:p>
          </p:txBody>
        </p:sp>
        <p:sp>
          <p:nvSpPr>
            <p:cNvPr id="45" name="object 45"/>
            <p:cNvSpPr/>
            <p:nvPr/>
          </p:nvSpPr>
          <p:spPr>
            <a:xfrm>
              <a:off x="84340" y="346457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AC5FF"/>
            </a:solidFill>
          </p:spPr>
          <p:txBody>
            <a:bodyPr wrap="square" lIns="0" tIns="0" rIns="0" bIns="0" rtlCol="0"/>
            <a:lstStyle/>
            <a:p>
              <a:endParaRPr/>
            </a:p>
          </p:txBody>
        </p:sp>
        <p:sp>
          <p:nvSpPr>
            <p:cNvPr id="46" name="object 46"/>
            <p:cNvSpPr/>
            <p:nvPr/>
          </p:nvSpPr>
          <p:spPr>
            <a:xfrm>
              <a:off x="84340" y="351791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9C4FF"/>
            </a:solidFill>
          </p:spPr>
          <p:txBody>
            <a:bodyPr wrap="square" lIns="0" tIns="0" rIns="0" bIns="0" rtlCol="0"/>
            <a:lstStyle/>
            <a:p>
              <a:endParaRPr/>
            </a:p>
          </p:txBody>
        </p:sp>
        <p:sp>
          <p:nvSpPr>
            <p:cNvPr id="47" name="object 47"/>
            <p:cNvSpPr/>
            <p:nvPr/>
          </p:nvSpPr>
          <p:spPr>
            <a:xfrm>
              <a:off x="84340" y="357125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7C3FF"/>
            </a:solidFill>
          </p:spPr>
          <p:txBody>
            <a:bodyPr wrap="square" lIns="0" tIns="0" rIns="0" bIns="0" rtlCol="0"/>
            <a:lstStyle/>
            <a:p>
              <a:endParaRPr/>
            </a:p>
          </p:txBody>
        </p:sp>
        <p:sp>
          <p:nvSpPr>
            <p:cNvPr id="48" name="object 48"/>
            <p:cNvSpPr/>
            <p:nvPr/>
          </p:nvSpPr>
          <p:spPr>
            <a:xfrm>
              <a:off x="84340" y="362459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6C1FF"/>
            </a:solidFill>
          </p:spPr>
          <p:txBody>
            <a:bodyPr wrap="square" lIns="0" tIns="0" rIns="0" bIns="0" rtlCol="0"/>
            <a:lstStyle/>
            <a:p>
              <a:endParaRPr/>
            </a:p>
          </p:txBody>
        </p:sp>
        <p:sp>
          <p:nvSpPr>
            <p:cNvPr id="49" name="object 49"/>
            <p:cNvSpPr/>
            <p:nvPr/>
          </p:nvSpPr>
          <p:spPr>
            <a:xfrm>
              <a:off x="84340" y="3677932"/>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D4BCFF"/>
            </a:solidFill>
          </p:spPr>
          <p:txBody>
            <a:bodyPr wrap="square" lIns="0" tIns="0" rIns="0" bIns="0" rtlCol="0"/>
            <a:lstStyle/>
            <a:p>
              <a:endParaRPr/>
            </a:p>
          </p:txBody>
        </p:sp>
        <p:sp>
          <p:nvSpPr>
            <p:cNvPr id="50" name="object 50"/>
            <p:cNvSpPr/>
            <p:nvPr/>
          </p:nvSpPr>
          <p:spPr>
            <a:xfrm>
              <a:off x="84340" y="373279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3BAFF"/>
            </a:solidFill>
          </p:spPr>
          <p:txBody>
            <a:bodyPr wrap="square" lIns="0" tIns="0" rIns="0" bIns="0" rtlCol="0"/>
            <a:lstStyle/>
            <a:p>
              <a:endParaRPr/>
            </a:p>
          </p:txBody>
        </p:sp>
        <p:sp>
          <p:nvSpPr>
            <p:cNvPr id="51" name="object 51"/>
            <p:cNvSpPr/>
            <p:nvPr/>
          </p:nvSpPr>
          <p:spPr>
            <a:xfrm>
              <a:off x="84340" y="378613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2B8FF"/>
            </a:solidFill>
          </p:spPr>
          <p:txBody>
            <a:bodyPr wrap="square" lIns="0" tIns="0" rIns="0" bIns="0" rtlCol="0"/>
            <a:lstStyle/>
            <a:p>
              <a:endParaRPr/>
            </a:p>
          </p:txBody>
        </p:sp>
        <p:sp>
          <p:nvSpPr>
            <p:cNvPr id="52" name="object 52"/>
            <p:cNvSpPr/>
            <p:nvPr/>
          </p:nvSpPr>
          <p:spPr>
            <a:xfrm>
              <a:off x="84340" y="383947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1B7FF"/>
            </a:solidFill>
          </p:spPr>
          <p:txBody>
            <a:bodyPr wrap="square" lIns="0" tIns="0" rIns="0" bIns="0" rtlCol="0"/>
            <a:lstStyle/>
            <a:p>
              <a:endParaRPr/>
            </a:p>
          </p:txBody>
        </p:sp>
        <p:sp>
          <p:nvSpPr>
            <p:cNvPr id="53" name="object 53"/>
            <p:cNvSpPr/>
            <p:nvPr/>
          </p:nvSpPr>
          <p:spPr>
            <a:xfrm>
              <a:off x="84340" y="389281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D0B6FF"/>
            </a:solidFill>
          </p:spPr>
          <p:txBody>
            <a:bodyPr wrap="square" lIns="0" tIns="0" rIns="0" bIns="0" rtlCol="0"/>
            <a:lstStyle/>
            <a:p>
              <a:endParaRPr/>
            </a:p>
          </p:txBody>
        </p:sp>
        <p:sp>
          <p:nvSpPr>
            <p:cNvPr id="54" name="object 54"/>
            <p:cNvSpPr/>
            <p:nvPr/>
          </p:nvSpPr>
          <p:spPr>
            <a:xfrm>
              <a:off x="84340" y="394615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FB4FF"/>
            </a:solidFill>
          </p:spPr>
          <p:txBody>
            <a:bodyPr wrap="square" lIns="0" tIns="0" rIns="0" bIns="0" rtlCol="0"/>
            <a:lstStyle/>
            <a:p>
              <a:endParaRPr/>
            </a:p>
          </p:txBody>
        </p:sp>
        <p:sp>
          <p:nvSpPr>
            <p:cNvPr id="55" name="object 55"/>
            <p:cNvSpPr/>
            <p:nvPr/>
          </p:nvSpPr>
          <p:spPr>
            <a:xfrm>
              <a:off x="84340" y="399949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EB0FF"/>
            </a:solidFill>
          </p:spPr>
          <p:txBody>
            <a:bodyPr wrap="square" lIns="0" tIns="0" rIns="0" bIns="0" rtlCol="0"/>
            <a:lstStyle/>
            <a:p>
              <a:endParaRPr/>
            </a:p>
          </p:txBody>
        </p:sp>
        <p:sp>
          <p:nvSpPr>
            <p:cNvPr id="56" name="object 56"/>
            <p:cNvSpPr/>
            <p:nvPr/>
          </p:nvSpPr>
          <p:spPr>
            <a:xfrm>
              <a:off x="84340" y="4052836"/>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CDAEFF"/>
            </a:solidFill>
          </p:spPr>
          <p:txBody>
            <a:bodyPr wrap="square" lIns="0" tIns="0" rIns="0" bIns="0" rtlCol="0"/>
            <a:lstStyle/>
            <a:p>
              <a:endParaRPr/>
            </a:p>
          </p:txBody>
        </p:sp>
        <p:sp>
          <p:nvSpPr>
            <p:cNvPr id="57" name="object 57"/>
            <p:cNvSpPr/>
            <p:nvPr/>
          </p:nvSpPr>
          <p:spPr>
            <a:xfrm>
              <a:off x="84340" y="410770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AACFF"/>
            </a:solidFill>
          </p:spPr>
          <p:txBody>
            <a:bodyPr wrap="square" lIns="0" tIns="0" rIns="0" bIns="0" rtlCol="0"/>
            <a:lstStyle/>
            <a:p>
              <a:endParaRPr/>
            </a:p>
          </p:txBody>
        </p:sp>
        <p:sp>
          <p:nvSpPr>
            <p:cNvPr id="58" name="object 58"/>
            <p:cNvSpPr/>
            <p:nvPr/>
          </p:nvSpPr>
          <p:spPr>
            <a:xfrm>
              <a:off x="84340" y="416104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8A9FF"/>
            </a:solidFill>
          </p:spPr>
          <p:txBody>
            <a:bodyPr wrap="square" lIns="0" tIns="0" rIns="0" bIns="0" rtlCol="0"/>
            <a:lstStyle/>
            <a:p>
              <a:endParaRPr/>
            </a:p>
          </p:txBody>
        </p:sp>
        <p:sp>
          <p:nvSpPr>
            <p:cNvPr id="59" name="object 59"/>
            <p:cNvSpPr/>
            <p:nvPr/>
          </p:nvSpPr>
          <p:spPr>
            <a:xfrm>
              <a:off x="84340" y="421438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7A7FF"/>
            </a:solidFill>
          </p:spPr>
          <p:txBody>
            <a:bodyPr wrap="square" lIns="0" tIns="0" rIns="0" bIns="0" rtlCol="0"/>
            <a:lstStyle/>
            <a:p>
              <a:endParaRPr/>
            </a:p>
          </p:txBody>
        </p:sp>
        <p:sp>
          <p:nvSpPr>
            <p:cNvPr id="60" name="object 60"/>
            <p:cNvSpPr/>
            <p:nvPr/>
          </p:nvSpPr>
          <p:spPr>
            <a:xfrm>
              <a:off x="84340" y="426772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6A6FF"/>
            </a:solidFill>
          </p:spPr>
          <p:txBody>
            <a:bodyPr wrap="square" lIns="0" tIns="0" rIns="0" bIns="0" rtlCol="0"/>
            <a:lstStyle/>
            <a:p>
              <a:endParaRPr/>
            </a:p>
          </p:txBody>
        </p:sp>
        <p:sp>
          <p:nvSpPr>
            <p:cNvPr id="61" name="object 61"/>
            <p:cNvSpPr/>
            <p:nvPr/>
          </p:nvSpPr>
          <p:spPr>
            <a:xfrm>
              <a:off x="84340" y="432106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5A2FF"/>
            </a:solidFill>
          </p:spPr>
          <p:txBody>
            <a:bodyPr wrap="square" lIns="0" tIns="0" rIns="0" bIns="0" rtlCol="0"/>
            <a:lstStyle/>
            <a:p>
              <a:endParaRPr/>
            </a:p>
          </p:txBody>
        </p:sp>
        <p:sp>
          <p:nvSpPr>
            <p:cNvPr id="62" name="object 62"/>
            <p:cNvSpPr/>
            <p:nvPr/>
          </p:nvSpPr>
          <p:spPr>
            <a:xfrm>
              <a:off x="84340" y="4374400"/>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C49FFF"/>
            </a:solidFill>
          </p:spPr>
          <p:txBody>
            <a:bodyPr wrap="square" lIns="0" tIns="0" rIns="0" bIns="0" rtlCol="0"/>
            <a:lstStyle/>
            <a:p>
              <a:endParaRPr/>
            </a:p>
          </p:txBody>
        </p:sp>
        <p:sp>
          <p:nvSpPr>
            <p:cNvPr id="63" name="object 63"/>
            <p:cNvSpPr/>
            <p:nvPr/>
          </p:nvSpPr>
          <p:spPr>
            <a:xfrm>
              <a:off x="84340" y="442926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39DFF"/>
            </a:solidFill>
          </p:spPr>
          <p:txBody>
            <a:bodyPr wrap="square" lIns="0" tIns="0" rIns="0" bIns="0" rtlCol="0"/>
            <a:lstStyle/>
            <a:p>
              <a:endParaRPr/>
            </a:p>
          </p:txBody>
        </p:sp>
        <p:sp>
          <p:nvSpPr>
            <p:cNvPr id="64" name="object 64"/>
            <p:cNvSpPr/>
            <p:nvPr/>
          </p:nvSpPr>
          <p:spPr>
            <a:xfrm>
              <a:off x="84340" y="448260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19BFF"/>
            </a:solidFill>
          </p:spPr>
          <p:txBody>
            <a:bodyPr wrap="square" lIns="0" tIns="0" rIns="0" bIns="0" rtlCol="0"/>
            <a:lstStyle/>
            <a:p>
              <a:endParaRPr/>
            </a:p>
          </p:txBody>
        </p:sp>
        <p:sp>
          <p:nvSpPr>
            <p:cNvPr id="65" name="object 65"/>
            <p:cNvSpPr/>
            <p:nvPr/>
          </p:nvSpPr>
          <p:spPr>
            <a:xfrm>
              <a:off x="84340" y="453594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C099FF"/>
            </a:solidFill>
          </p:spPr>
          <p:txBody>
            <a:bodyPr wrap="square" lIns="0" tIns="0" rIns="0" bIns="0" rtlCol="0"/>
            <a:lstStyle/>
            <a:p>
              <a:endParaRPr/>
            </a:p>
          </p:txBody>
        </p:sp>
        <p:sp>
          <p:nvSpPr>
            <p:cNvPr id="66" name="object 66"/>
            <p:cNvSpPr/>
            <p:nvPr/>
          </p:nvSpPr>
          <p:spPr>
            <a:xfrm>
              <a:off x="84340" y="458928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E96FF"/>
            </a:solidFill>
          </p:spPr>
          <p:txBody>
            <a:bodyPr wrap="square" lIns="0" tIns="0" rIns="0" bIns="0" rtlCol="0"/>
            <a:lstStyle/>
            <a:p>
              <a:endParaRPr/>
            </a:p>
          </p:txBody>
        </p:sp>
        <p:sp>
          <p:nvSpPr>
            <p:cNvPr id="67" name="object 67"/>
            <p:cNvSpPr/>
            <p:nvPr/>
          </p:nvSpPr>
          <p:spPr>
            <a:xfrm>
              <a:off x="84340" y="464262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D94FF"/>
            </a:solidFill>
          </p:spPr>
          <p:txBody>
            <a:bodyPr wrap="square" lIns="0" tIns="0" rIns="0" bIns="0" rtlCol="0"/>
            <a:lstStyle/>
            <a:p>
              <a:endParaRPr/>
            </a:p>
          </p:txBody>
        </p:sp>
        <p:sp>
          <p:nvSpPr>
            <p:cNvPr id="68" name="object 68"/>
            <p:cNvSpPr/>
            <p:nvPr/>
          </p:nvSpPr>
          <p:spPr>
            <a:xfrm>
              <a:off x="84340" y="469596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C92FF"/>
            </a:solidFill>
          </p:spPr>
          <p:txBody>
            <a:bodyPr wrap="square" lIns="0" tIns="0" rIns="0" bIns="0" rtlCol="0"/>
            <a:lstStyle/>
            <a:p>
              <a:endParaRPr/>
            </a:p>
          </p:txBody>
        </p:sp>
        <p:sp>
          <p:nvSpPr>
            <p:cNvPr id="69" name="object 69"/>
            <p:cNvSpPr/>
            <p:nvPr/>
          </p:nvSpPr>
          <p:spPr>
            <a:xfrm>
              <a:off x="84340" y="4749304"/>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BA91FF"/>
            </a:solidFill>
          </p:spPr>
          <p:txBody>
            <a:bodyPr wrap="square" lIns="0" tIns="0" rIns="0" bIns="0" rtlCol="0"/>
            <a:lstStyle/>
            <a:p>
              <a:endParaRPr/>
            </a:p>
          </p:txBody>
        </p:sp>
        <p:sp>
          <p:nvSpPr>
            <p:cNvPr id="70" name="object 70"/>
            <p:cNvSpPr/>
            <p:nvPr/>
          </p:nvSpPr>
          <p:spPr>
            <a:xfrm>
              <a:off x="84340" y="480416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98EFF"/>
            </a:solidFill>
          </p:spPr>
          <p:txBody>
            <a:bodyPr wrap="square" lIns="0" tIns="0" rIns="0" bIns="0" rtlCol="0"/>
            <a:lstStyle/>
            <a:p>
              <a:endParaRPr/>
            </a:p>
          </p:txBody>
        </p:sp>
        <p:sp>
          <p:nvSpPr>
            <p:cNvPr id="71" name="object 71"/>
            <p:cNvSpPr/>
            <p:nvPr/>
          </p:nvSpPr>
          <p:spPr>
            <a:xfrm>
              <a:off x="84340" y="485750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889FF"/>
            </a:solidFill>
          </p:spPr>
          <p:txBody>
            <a:bodyPr wrap="square" lIns="0" tIns="0" rIns="0" bIns="0" rtlCol="0"/>
            <a:lstStyle/>
            <a:p>
              <a:endParaRPr/>
            </a:p>
          </p:txBody>
        </p:sp>
        <p:sp>
          <p:nvSpPr>
            <p:cNvPr id="72" name="object 72"/>
            <p:cNvSpPr/>
            <p:nvPr/>
          </p:nvSpPr>
          <p:spPr>
            <a:xfrm>
              <a:off x="84340" y="491084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888FF"/>
            </a:solidFill>
          </p:spPr>
          <p:txBody>
            <a:bodyPr wrap="square" lIns="0" tIns="0" rIns="0" bIns="0" rtlCol="0"/>
            <a:lstStyle/>
            <a:p>
              <a:endParaRPr/>
            </a:p>
          </p:txBody>
        </p:sp>
        <p:sp>
          <p:nvSpPr>
            <p:cNvPr id="73" name="object 73"/>
            <p:cNvSpPr/>
            <p:nvPr/>
          </p:nvSpPr>
          <p:spPr>
            <a:xfrm>
              <a:off x="84340" y="496418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786FF"/>
            </a:solidFill>
          </p:spPr>
          <p:txBody>
            <a:bodyPr wrap="square" lIns="0" tIns="0" rIns="0" bIns="0" rtlCol="0"/>
            <a:lstStyle/>
            <a:p>
              <a:endParaRPr/>
            </a:p>
          </p:txBody>
        </p:sp>
        <p:sp>
          <p:nvSpPr>
            <p:cNvPr id="74" name="object 74"/>
            <p:cNvSpPr/>
            <p:nvPr/>
          </p:nvSpPr>
          <p:spPr>
            <a:xfrm>
              <a:off x="84340" y="5017528"/>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585FF"/>
            </a:solidFill>
          </p:spPr>
          <p:txBody>
            <a:bodyPr wrap="square" lIns="0" tIns="0" rIns="0" bIns="0" rtlCol="0"/>
            <a:lstStyle/>
            <a:p>
              <a:endParaRPr/>
            </a:p>
          </p:txBody>
        </p:sp>
        <p:sp>
          <p:nvSpPr>
            <p:cNvPr id="75" name="object 75"/>
            <p:cNvSpPr/>
            <p:nvPr/>
          </p:nvSpPr>
          <p:spPr>
            <a:xfrm>
              <a:off x="84340" y="5070868"/>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B482FF"/>
            </a:solidFill>
          </p:spPr>
          <p:txBody>
            <a:bodyPr wrap="square" lIns="0" tIns="0" rIns="0" bIns="0" rtlCol="0"/>
            <a:lstStyle/>
            <a:p>
              <a:endParaRPr/>
            </a:p>
          </p:txBody>
        </p:sp>
        <p:sp>
          <p:nvSpPr>
            <p:cNvPr id="76" name="object 76"/>
            <p:cNvSpPr/>
            <p:nvPr/>
          </p:nvSpPr>
          <p:spPr>
            <a:xfrm>
              <a:off x="84340" y="512573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17CFF"/>
            </a:solidFill>
          </p:spPr>
          <p:txBody>
            <a:bodyPr wrap="square" lIns="0" tIns="0" rIns="0" bIns="0" rtlCol="0"/>
            <a:lstStyle/>
            <a:p>
              <a:endParaRPr/>
            </a:p>
          </p:txBody>
        </p:sp>
        <p:sp>
          <p:nvSpPr>
            <p:cNvPr id="77" name="object 77"/>
            <p:cNvSpPr/>
            <p:nvPr/>
          </p:nvSpPr>
          <p:spPr>
            <a:xfrm>
              <a:off x="84340" y="517907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B07AFF"/>
            </a:solidFill>
          </p:spPr>
          <p:txBody>
            <a:bodyPr wrap="square" lIns="0" tIns="0" rIns="0" bIns="0" rtlCol="0"/>
            <a:lstStyle/>
            <a:p>
              <a:endParaRPr/>
            </a:p>
          </p:txBody>
        </p:sp>
        <p:sp>
          <p:nvSpPr>
            <p:cNvPr id="78" name="object 78"/>
            <p:cNvSpPr/>
            <p:nvPr/>
          </p:nvSpPr>
          <p:spPr>
            <a:xfrm>
              <a:off x="84340" y="523241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F79FF"/>
            </a:solidFill>
          </p:spPr>
          <p:txBody>
            <a:bodyPr wrap="square" lIns="0" tIns="0" rIns="0" bIns="0" rtlCol="0"/>
            <a:lstStyle/>
            <a:p>
              <a:endParaRPr/>
            </a:p>
          </p:txBody>
        </p:sp>
        <p:sp>
          <p:nvSpPr>
            <p:cNvPr id="79" name="object 79"/>
            <p:cNvSpPr/>
            <p:nvPr/>
          </p:nvSpPr>
          <p:spPr>
            <a:xfrm>
              <a:off x="84340" y="528575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F78FF"/>
            </a:solidFill>
          </p:spPr>
          <p:txBody>
            <a:bodyPr wrap="square" lIns="0" tIns="0" rIns="0" bIns="0" rtlCol="0"/>
            <a:lstStyle/>
            <a:p>
              <a:endParaRPr/>
            </a:p>
          </p:txBody>
        </p:sp>
        <p:sp>
          <p:nvSpPr>
            <p:cNvPr id="80" name="object 80"/>
            <p:cNvSpPr/>
            <p:nvPr/>
          </p:nvSpPr>
          <p:spPr>
            <a:xfrm>
              <a:off x="84340" y="5339092"/>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E76FF"/>
            </a:solidFill>
          </p:spPr>
          <p:txBody>
            <a:bodyPr wrap="square" lIns="0" tIns="0" rIns="0" bIns="0" rtlCol="0"/>
            <a:lstStyle/>
            <a:p>
              <a:endParaRPr/>
            </a:p>
          </p:txBody>
        </p:sp>
        <p:sp>
          <p:nvSpPr>
            <p:cNvPr id="81" name="object 81"/>
            <p:cNvSpPr/>
            <p:nvPr/>
          </p:nvSpPr>
          <p:spPr>
            <a:xfrm>
              <a:off x="84340" y="5392432"/>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AC70FF"/>
            </a:solidFill>
          </p:spPr>
          <p:txBody>
            <a:bodyPr wrap="square" lIns="0" tIns="0" rIns="0" bIns="0" rtlCol="0"/>
            <a:lstStyle/>
            <a:p>
              <a:endParaRPr/>
            </a:p>
          </p:txBody>
        </p:sp>
        <p:sp>
          <p:nvSpPr>
            <p:cNvPr id="82" name="object 82"/>
            <p:cNvSpPr/>
            <p:nvPr/>
          </p:nvSpPr>
          <p:spPr>
            <a:xfrm>
              <a:off x="84340" y="544729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C6FFF"/>
            </a:solidFill>
          </p:spPr>
          <p:txBody>
            <a:bodyPr wrap="square" lIns="0" tIns="0" rIns="0" bIns="0" rtlCol="0"/>
            <a:lstStyle/>
            <a:p>
              <a:endParaRPr/>
            </a:p>
          </p:txBody>
        </p:sp>
        <p:sp>
          <p:nvSpPr>
            <p:cNvPr id="83" name="object 83"/>
            <p:cNvSpPr/>
            <p:nvPr/>
          </p:nvSpPr>
          <p:spPr>
            <a:xfrm>
              <a:off x="84340" y="550063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B6DFF"/>
            </a:solidFill>
          </p:spPr>
          <p:txBody>
            <a:bodyPr wrap="square" lIns="0" tIns="0" rIns="0" bIns="0" rtlCol="0"/>
            <a:lstStyle/>
            <a:p>
              <a:endParaRPr/>
            </a:p>
          </p:txBody>
        </p:sp>
        <p:sp>
          <p:nvSpPr>
            <p:cNvPr id="84" name="object 84"/>
            <p:cNvSpPr/>
            <p:nvPr/>
          </p:nvSpPr>
          <p:spPr>
            <a:xfrm>
              <a:off x="84340" y="555397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A6CFF"/>
            </a:solidFill>
          </p:spPr>
          <p:txBody>
            <a:bodyPr wrap="square" lIns="0" tIns="0" rIns="0" bIns="0" rtlCol="0"/>
            <a:lstStyle/>
            <a:p>
              <a:endParaRPr/>
            </a:p>
          </p:txBody>
        </p:sp>
        <p:sp>
          <p:nvSpPr>
            <p:cNvPr id="85" name="object 85"/>
            <p:cNvSpPr/>
            <p:nvPr/>
          </p:nvSpPr>
          <p:spPr>
            <a:xfrm>
              <a:off x="84340" y="560731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96BFF"/>
            </a:solidFill>
          </p:spPr>
          <p:txBody>
            <a:bodyPr wrap="square" lIns="0" tIns="0" rIns="0" bIns="0" rtlCol="0"/>
            <a:lstStyle/>
            <a:p>
              <a:endParaRPr/>
            </a:p>
          </p:txBody>
        </p:sp>
        <p:sp>
          <p:nvSpPr>
            <p:cNvPr id="86" name="object 86"/>
            <p:cNvSpPr/>
            <p:nvPr/>
          </p:nvSpPr>
          <p:spPr>
            <a:xfrm>
              <a:off x="84340" y="566065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869FF"/>
            </a:solidFill>
          </p:spPr>
          <p:txBody>
            <a:bodyPr wrap="square" lIns="0" tIns="0" rIns="0" bIns="0" rtlCol="0"/>
            <a:lstStyle/>
            <a:p>
              <a:endParaRPr/>
            </a:p>
          </p:txBody>
        </p:sp>
        <p:sp>
          <p:nvSpPr>
            <p:cNvPr id="87" name="object 87"/>
            <p:cNvSpPr/>
            <p:nvPr/>
          </p:nvSpPr>
          <p:spPr>
            <a:xfrm>
              <a:off x="84340" y="5713996"/>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866FF"/>
            </a:solidFill>
          </p:spPr>
          <p:txBody>
            <a:bodyPr wrap="square" lIns="0" tIns="0" rIns="0" bIns="0" rtlCol="0"/>
            <a:lstStyle/>
            <a:p>
              <a:endParaRPr/>
            </a:p>
          </p:txBody>
        </p:sp>
        <p:sp>
          <p:nvSpPr>
            <p:cNvPr id="88" name="object 88"/>
            <p:cNvSpPr/>
            <p:nvPr/>
          </p:nvSpPr>
          <p:spPr>
            <a:xfrm>
              <a:off x="84340" y="5767336"/>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A763FF"/>
            </a:solidFill>
          </p:spPr>
          <p:txBody>
            <a:bodyPr wrap="square" lIns="0" tIns="0" rIns="0" bIns="0" rtlCol="0"/>
            <a:lstStyle/>
            <a:p>
              <a:endParaRPr/>
            </a:p>
          </p:txBody>
        </p:sp>
        <p:sp>
          <p:nvSpPr>
            <p:cNvPr id="89" name="object 89"/>
            <p:cNvSpPr/>
            <p:nvPr/>
          </p:nvSpPr>
          <p:spPr>
            <a:xfrm>
              <a:off x="84340" y="582220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460FF"/>
            </a:solidFill>
          </p:spPr>
          <p:txBody>
            <a:bodyPr wrap="square" lIns="0" tIns="0" rIns="0" bIns="0" rtlCol="0"/>
            <a:lstStyle/>
            <a:p>
              <a:endParaRPr/>
            </a:p>
          </p:txBody>
        </p:sp>
        <p:sp>
          <p:nvSpPr>
            <p:cNvPr id="90" name="object 90"/>
            <p:cNvSpPr/>
            <p:nvPr/>
          </p:nvSpPr>
          <p:spPr>
            <a:xfrm>
              <a:off x="84340" y="587554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45FFF"/>
            </a:solidFill>
          </p:spPr>
          <p:txBody>
            <a:bodyPr wrap="square" lIns="0" tIns="0" rIns="0" bIns="0" rtlCol="0"/>
            <a:lstStyle/>
            <a:p>
              <a:endParaRPr/>
            </a:p>
          </p:txBody>
        </p:sp>
        <p:sp>
          <p:nvSpPr>
            <p:cNvPr id="91" name="object 91"/>
            <p:cNvSpPr/>
            <p:nvPr/>
          </p:nvSpPr>
          <p:spPr>
            <a:xfrm>
              <a:off x="84340" y="592888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35CFF"/>
            </a:solidFill>
          </p:spPr>
          <p:txBody>
            <a:bodyPr wrap="square" lIns="0" tIns="0" rIns="0" bIns="0" rtlCol="0"/>
            <a:lstStyle/>
            <a:p>
              <a:endParaRPr/>
            </a:p>
          </p:txBody>
        </p:sp>
        <p:sp>
          <p:nvSpPr>
            <p:cNvPr id="92" name="object 92"/>
            <p:cNvSpPr/>
            <p:nvPr/>
          </p:nvSpPr>
          <p:spPr>
            <a:xfrm>
              <a:off x="84340" y="598222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25BFF"/>
            </a:solidFill>
          </p:spPr>
          <p:txBody>
            <a:bodyPr wrap="square" lIns="0" tIns="0" rIns="0" bIns="0" rtlCol="0"/>
            <a:lstStyle/>
            <a:p>
              <a:endParaRPr/>
            </a:p>
          </p:txBody>
        </p:sp>
        <p:sp>
          <p:nvSpPr>
            <p:cNvPr id="93" name="object 93"/>
            <p:cNvSpPr/>
            <p:nvPr/>
          </p:nvSpPr>
          <p:spPr>
            <a:xfrm>
              <a:off x="84340" y="6035560"/>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258FF"/>
            </a:solidFill>
          </p:spPr>
          <p:txBody>
            <a:bodyPr wrap="square" lIns="0" tIns="0" rIns="0" bIns="0" rtlCol="0"/>
            <a:lstStyle/>
            <a:p>
              <a:endParaRPr/>
            </a:p>
          </p:txBody>
        </p:sp>
        <p:sp>
          <p:nvSpPr>
            <p:cNvPr id="94" name="object 94"/>
            <p:cNvSpPr/>
            <p:nvPr/>
          </p:nvSpPr>
          <p:spPr>
            <a:xfrm>
              <a:off x="84340" y="6088900"/>
              <a:ext cx="1295400" cy="55244"/>
            </a:xfrm>
            <a:custGeom>
              <a:avLst/>
              <a:gdLst/>
              <a:ahLst/>
              <a:cxnLst/>
              <a:rect l="l" t="t" r="r" b="b"/>
              <a:pathLst>
                <a:path w="1295400" h="55245">
                  <a:moveTo>
                    <a:pt x="0" y="54863"/>
                  </a:moveTo>
                  <a:lnTo>
                    <a:pt x="1295400" y="54863"/>
                  </a:lnTo>
                  <a:lnTo>
                    <a:pt x="1295400" y="0"/>
                  </a:lnTo>
                  <a:lnTo>
                    <a:pt x="0" y="0"/>
                  </a:lnTo>
                  <a:lnTo>
                    <a:pt x="0" y="54863"/>
                  </a:lnTo>
                  <a:close/>
                </a:path>
              </a:pathLst>
            </a:custGeom>
            <a:solidFill>
              <a:srgbClr val="A056FF"/>
            </a:solidFill>
          </p:spPr>
          <p:txBody>
            <a:bodyPr wrap="square" lIns="0" tIns="0" rIns="0" bIns="0" rtlCol="0"/>
            <a:lstStyle/>
            <a:p>
              <a:endParaRPr/>
            </a:p>
          </p:txBody>
        </p:sp>
        <p:sp>
          <p:nvSpPr>
            <p:cNvPr id="95" name="object 95"/>
            <p:cNvSpPr/>
            <p:nvPr/>
          </p:nvSpPr>
          <p:spPr>
            <a:xfrm>
              <a:off x="84340" y="614376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A054FF"/>
            </a:solidFill>
          </p:spPr>
          <p:txBody>
            <a:bodyPr wrap="square" lIns="0" tIns="0" rIns="0" bIns="0" rtlCol="0"/>
            <a:lstStyle/>
            <a:p>
              <a:endParaRPr/>
            </a:p>
          </p:txBody>
        </p:sp>
        <p:sp>
          <p:nvSpPr>
            <p:cNvPr id="96" name="object 96"/>
            <p:cNvSpPr/>
            <p:nvPr/>
          </p:nvSpPr>
          <p:spPr>
            <a:xfrm>
              <a:off x="84340" y="619710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9F52FF"/>
            </a:solidFill>
          </p:spPr>
          <p:txBody>
            <a:bodyPr wrap="square" lIns="0" tIns="0" rIns="0" bIns="0" rtlCol="0"/>
            <a:lstStyle/>
            <a:p>
              <a:endParaRPr/>
            </a:p>
          </p:txBody>
        </p:sp>
        <p:sp>
          <p:nvSpPr>
            <p:cNvPr id="97" name="object 97"/>
            <p:cNvSpPr/>
            <p:nvPr/>
          </p:nvSpPr>
          <p:spPr>
            <a:xfrm>
              <a:off x="84340" y="625044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9F51FF"/>
            </a:solidFill>
          </p:spPr>
          <p:txBody>
            <a:bodyPr wrap="square" lIns="0" tIns="0" rIns="0" bIns="0" rtlCol="0"/>
            <a:lstStyle/>
            <a:p>
              <a:endParaRPr/>
            </a:p>
          </p:txBody>
        </p:sp>
        <p:sp>
          <p:nvSpPr>
            <p:cNvPr id="98" name="object 98"/>
            <p:cNvSpPr/>
            <p:nvPr/>
          </p:nvSpPr>
          <p:spPr>
            <a:xfrm>
              <a:off x="84340" y="630378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9F50FF"/>
            </a:solidFill>
          </p:spPr>
          <p:txBody>
            <a:bodyPr wrap="square" lIns="0" tIns="0" rIns="0" bIns="0" rtlCol="0"/>
            <a:lstStyle/>
            <a:p>
              <a:endParaRPr/>
            </a:p>
          </p:txBody>
        </p:sp>
        <p:sp>
          <p:nvSpPr>
            <p:cNvPr id="99" name="object 99"/>
            <p:cNvSpPr/>
            <p:nvPr/>
          </p:nvSpPr>
          <p:spPr>
            <a:xfrm>
              <a:off x="84340" y="635712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9F4EFF"/>
            </a:solidFill>
          </p:spPr>
          <p:txBody>
            <a:bodyPr wrap="square" lIns="0" tIns="0" rIns="0" bIns="0" rtlCol="0"/>
            <a:lstStyle/>
            <a:p>
              <a:endParaRPr/>
            </a:p>
          </p:txBody>
        </p:sp>
        <p:sp>
          <p:nvSpPr>
            <p:cNvPr id="100" name="object 100"/>
            <p:cNvSpPr/>
            <p:nvPr/>
          </p:nvSpPr>
          <p:spPr>
            <a:xfrm>
              <a:off x="84340" y="6410464"/>
              <a:ext cx="1295400" cy="53340"/>
            </a:xfrm>
            <a:custGeom>
              <a:avLst/>
              <a:gdLst/>
              <a:ahLst/>
              <a:cxnLst/>
              <a:rect l="l" t="t" r="r" b="b"/>
              <a:pathLst>
                <a:path w="1295400" h="53339">
                  <a:moveTo>
                    <a:pt x="0" y="53339"/>
                  </a:moveTo>
                  <a:lnTo>
                    <a:pt x="1295400" y="53339"/>
                  </a:lnTo>
                  <a:lnTo>
                    <a:pt x="1295400" y="0"/>
                  </a:lnTo>
                  <a:lnTo>
                    <a:pt x="0" y="0"/>
                  </a:lnTo>
                  <a:lnTo>
                    <a:pt x="0" y="53339"/>
                  </a:lnTo>
                  <a:close/>
                </a:path>
              </a:pathLst>
            </a:custGeom>
            <a:solidFill>
              <a:srgbClr val="9E4DFF"/>
            </a:solidFill>
          </p:spPr>
          <p:txBody>
            <a:bodyPr wrap="square" lIns="0" tIns="0" rIns="0" bIns="0" rtlCol="0"/>
            <a:lstStyle/>
            <a:p>
              <a:endParaRPr/>
            </a:p>
          </p:txBody>
        </p:sp>
        <p:sp>
          <p:nvSpPr>
            <p:cNvPr id="101" name="object 101"/>
            <p:cNvSpPr/>
            <p:nvPr/>
          </p:nvSpPr>
          <p:spPr>
            <a:xfrm>
              <a:off x="84340" y="6463804"/>
              <a:ext cx="1295400" cy="55244"/>
            </a:xfrm>
            <a:custGeom>
              <a:avLst/>
              <a:gdLst/>
              <a:ahLst/>
              <a:cxnLst/>
              <a:rect l="l" t="t" r="r" b="b"/>
              <a:pathLst>
                <a:path w="1295400" h="55245">
                  <a:moveTo>
                    <a:pt x="0" y="54864"/>
                  </a:moveTo>
                  <a:lnTo>
                    <a:pt x="1295400" y="54864"/>
                  </a:lnTo>
                  <a:lnTo>
                    <a:pt x="1295400" y="0"/>
                  </a:lnTo>
                  <a:lnTo>
                    <a:pt x="0" y="0"/>
                  </a:lnTo>
                  <a:lnTo>
                    <a:pt x="0" y="54864"/>
                  </a:lnTo>
                  <a:close/>
                </a:path>
              </a:pathLst>
            </a:custGeom>
            <a:solidFill>
              <a:srgbClr val="9D4AFF"/>
            </a:solidFill>
          </p:spPr>
          <p:txBody>
            <a:bodyPr wrap="square" lIns="0" tIns="0" rIns="0" bIns="0" rtlCol="0"/>
            <a:lstStyle/>
            <a:p>
              <a:endParaRPr/>
            </a:p>
          </p:txBody>
        </p:sp>
        <p:sp>
          <p:nvSpPr>
            <p:cNvPr id="102" name="object 102"/>
            <p:cNvSpPr/>
            <p:nvPr/>
          </p:nvSpPr>
          <p:spPr>
            <a:xfrm>
              <a:off x="84340" y="6518668"/>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D48FF"/>
            </a:solidFill>
          </p:spPr>
          <p:txBody>
            <a:bodyPr wrap="square" lIns="0" tIns="0" rIns="0" bIns="0" rtlCol="0"/>
            <a:lstStyle/>
            <a:p>
              <a:endParaRPr/>
            </a:p>
          </p:txBody>
        </p:sp>
        <p:sp>
          <p:nvSpPr>
            <p:cNvPr id="103" name="object 103"/>
            <p:cNvSpPr/>
            <p:nvPr/>
          </p:nvSpPr>
          <p:spPr>
            <a:xfrm>
              <a:off x="84340" y="6572008"/>
              <a:ext cx="1295400" cy="107314"/>
            </a:xfrm>
            <a:custGeom>
              <a:avLst/>
              <a:gdLst/>
              <a:ahLst/>
              <a:cxnLst/>
              <a:rect l="l" t="t" r="r" b="b"/>
              <a:pathLst>
                <a:path w="1295400" h="107315">
                  <a:moveTo>
                    <a:pt x="1295400" y="0"/>
                  </a:moveTo>
                  <a:lnTo>
                    <a:pt x="0" y="0"/>
                  </a:lnTo>
                  <a:lnTo>
                    <a:pt x="0" y="53352"/>
                  </a:lnTo>
                  <a:lnTo>
                    <a:pt x="0" y="106692"/>
                  </a:lnTo>
                  <a:lnTo>
                    <a:pt x="1295400" y="106692"/>
                  </a:lnTo>
                  <a:lnTo>
                    <a:pt x="1295400" y="53352"/>
                  </a:lnTo>
                  <a:lnTo>
                    <a:pt x="1295400" y="0"/>
                  </a:lnTo>
                  <a:close/>
                </a:path>
              </a:pathLst>
            </a:custGeom>
            <a:solidFill>
              <a:srgbClr val="9C46FF"/>
            </a:solidFill>
          </p:spPr>
          <p:txBody>
            <a:bodyPr wrap="square" lIns="0" tIns="0" rIns="0" bIns="0" rtlCol="0"/>
            <a:lstStyle/>
            <a:p>
              <a:endParaRPr/>
            </a:p>
          </p:txBody>
        </p:sp>
        <p:sp>
          <p:nvSpPr>
            <p:cNvPr id="104" name="object 104"/>
            <p:cNvSpPr/>
            <p:nvPr/>
          </p:nvSpPr>
          <p:spPr>
            <a:xfrm>
              <a:off x="84340" y="6678688"/>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B45FF"/>
            </a:solidFill>
          </p:spPr>
          <p:txBody>
            <a:bodyPr wrap="square" lIns="0" tIns="0" rIns="0" bIns="0" rtlCol="0"/>
            <a:lstStyle/>
            <a:p>
              <a:endParaRPr/>
            </a:p>
          </p:txBody>
        </p:sp>
        <p:sp>
          <p:nvSpPr>
            <p:cNvPr id="105" name="object 105"/>
            <p:cNvSpPr/>
            <p:nvPr/>
          </p:nvSpPr>
          <p:spPr>
            <a:xfrm>
              <a:off x="84340" y="6732028"/>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B43FF"/>
            </a:solidFill>
          </p:spPr>
          <p:txBody>
            <a:bodyPr wrap="square" lIns="0" tIns="0" rIns="0" bIns="0" rtlCol="0"/>
            <a:lstStyle/>
            <a:p>
              <a:endParaRPr/>
            </a:p>
          </p:txBody>
        </p:sp>
        <p:sp>
          <p:nvSpPr>
            <p:cNvPr id="106" name="object 106"/>
            <p:cNvSpPr/>
            <p:nvPr/>
          </p:nvSpPr>
          <p:spPr>
            <a:xfrm>
              <a:off x="84340" y="6785368"/>
              <a:ext cx="1295400" cy="55244"/>
            </a:xfrm>
            <a:custGeom>
              <a:avLst/>
              <a:gdLst/>
              <a:ahLst/>
              <a:cxnLst/>
              <a:rect l="l" t="t" r="r" b="b"/>
              <a:pathLst>
                <a:path w="1295400" h="55245">
                  <a:moveTo>
                    <a:pt x="0" y="54864"/>
                  </a:moveTo>
                  <a:lnTo>
                    <a:pt x="1295400" y="54864"/>
                  </a:lnTo>
                  <a:lnTo>
                    <a:pt x="1295400" y="0"/>
                  </a:lnTo>
                  <a:lnTo>
                    <a:pt x="0" y="0"/>
                  </a:lnTo>
                  <a:lnTo>
                    <a:pt x="0" y="54864"/>
                  </a:lnTo>
                  <a:close/>
                </a:path>
              </a:pathLst>
            </a:custGeom>
            <a:solidFill>
              <a:srgbClr val="9A41FF"/>
            </a:solidFill>
          </p:spPr>
          <p:txBody>
            <a:bodyPr wrap="square" lIns="0" tIns="0" rIns="0" bIns="0" rtlCol="0"/>
            <a:lstStyle/>
            <a:p>
              <a:endParaRPr/>
            </a:p>
          </p:txBody>
        </p:sp>
        <p:sp>
          <p:nvSpPr>
            <p:cNvPr id="107" name="object 107"/>
            <p:cNvSpPr/>
            <p:nvPr/>
          </p:nvSpPr>
          <p:spPr>
            <a:xfrm>
              <a:off x="84340" y="6840232"/>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A40FF"/>
            </a:solidFill>
          </p:spPr>
          <p:txBody>
            <a:bodyPr wrap="square" lIns="0" tIns="0" rIns="0" bIns="0" rtlCol="0"/>
            <a:lstStyle/>
            <a:p>
              <a:endParaRPr/>
            </a:p>
          </p:txBody>
        </p:sp>
        <p:sp>
          <p:nvSpPr>
            <p:cNvPr id="108" name="object 108"/>
            <p:cNvSpPr/>
            <p:nvPr/>
          </p:nvSpPr>
          <p:spPr>
            <a:xfrm>
              <a:off x="84340" y="6893572"/>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A3DFF"/>
            </a:solidFill>
          </p:spPr>
          <p:txBody>
            <a:bodyPr wrap="square" lIns="0" tIns="0" rIns="0" bIns="0" rtlCol="0"/>
            <a:lstStyle/>
            <a:p>
              <a:endParaRPr/>
            </a:p>
          </p:txBody>
        </p:sp>
        <p:sp>
          <p:nvSpPr>
            <p:cNvPr id="109" name="object 109"/>
            <p:cNvSpPr/>
            <p:nvPr/>
          </p:nvSpPr>
          <p:spPr>
            <a:xfrm>
              <a:off x="84340" y="6946912"/>
              <a:ext cx="1295400" cy="107314"/>
            </a:xfrm>
            <a:custGeom>
              <a:avLst/>
              <a:gdLst/>
              <a:ahLst/>
              <a:cxnLst/>
              <a:rect l="l" t="t" r="r" b="b"/>
              <a:pathLst>
                <a:path w="1295400" h="107315">
                  <a:moveTo>
                    <a:pt x="1295400" y="0"/>
                  </a:moveTo>
                  <a:lnTo>
                    <a:pt x="0" y="0"/>
                  </a:lnTo>
                  <a:lnTo>
                    <a:pt x="0" y="53352"/>
                  </a:lnTo>
                  <a:lnTo>
                    <a:pt x="0" y="106692"/>
                  </a:lnTo>
                  <a:lnTo>
                    <a:pt x="1295400" y="106692"/>
                  </a:lnTo>
                  <a:lnTo>
                    <a:pt x="1295400" y="53352"/>
                  </a:lnTo>
                  <a:lnTo>
                    <a:pt x="1295400" y="0"/>
                  </a:lnTo>
                  <a:close/>
                </a:path>
              </a:pathLst>
            </a:custGeom>
            <a:solidFill>
              <a:srgbClr val="993CFF"/>
            </a:solidFill>
          </p:spPr>
          <p:txBody>
            <a:bodyPr wrap="square" lIns="0" tIns="0" rIns="0" bIns="0" rtlCol="0"/>
            <a:lstStyle/>
            <a:p>
              <a:endParaRPr/>
            </a:p>
          </p:txBody>
        </p:sp>
        <p:sp>
          <p:nvSpPr>
            <p:cNvPr id="110" name="object 110"/>
            <p:cNvSpPr/>
            <p:nvPr/>
          </p:nvSpPr>
          <p:spPr>
            <a:xfrm>
              <a:off x="84340" y="7053592"/>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93BFF"/>
            </a:solidFill>
          </p:spPr>
          <p:txBody>
            <a:bodyPr wrap="square" lIns="0" tIns="0" rIns="0" bIns="0" rtlCol="0"/>
            <a:lstStyle/>
            <a:p>
              <a:endParaRPr/>
            </a:p>
          </p:txBody>
        </p:sp>
        <p:sp>
          <p:nvSpPr>
            <p:cNvPr id="111" name="object 111"/>
            <p:cNvSpPr/>
            <p:nvPr/>
          </p:nvSpPr>
          <p:spPr>
            <a:xfrm>
              <a:off x="84340" y="7106932"/>
              <a:ext cx="1295400" cy="108585"/>
            </a:xfrm>
            <a:custGeom>
              <a:avLst/>
              <a:gdLst/>
              <a:ahLst/>
              <a:cxnLst/>
              <a:rect l="l" t="t" r="r" b="b"/>
              <a:pathLst>
                <a:path w="1295400" h="108584">
                  <a:moveTo>
                    <a:pt x="1295400" y="0"/>
                  </a:moveTo>
                  <a:lnTo>
                    <a:pt x="0" y="0"/>
                  </a:lnTo>
                  <a:lnTo>
                    <a:pt x="0" y="54876"/>
                  </a:lnTo>
                  <a:lnTo>
                    <a:pt x="0" y="108216"/>
                  </a:lnTo>
                  <a:lnTo>
                    <a:pt x="1295400" y="108216"/>
                  </a:lnTo>
                  <a:lnTo>
                    <a:pt x="1295400" y="54876"/>
                  </a:lnTo>
                  <a:lnTo>
                    <a:pt x="1295400" y="0"/>
                  </a:lnTo>
                  <a:close/>
                </a:path>
              </a:pathLst>
            </a:custGeom>
            <a:solidFill>
              <a:srgbClr val="9939FF"/>
            </a:solidFill>
          </p:spPr>
          <p:txBody>
            <a:bodyPr wrap="square" lIns="0" tIns="0" rIns="0" bIns="0" rtlCol="0"/>
            <a:lstStyle/>
            <a:p>
              <a:endParaRPr/>
            </a:p>
          </p:txBody>
        </p:sp>
        <p:sp>
          <p:nvSpPr>
            <p:cNvPr id="112" name="object 112"/>
            <p:cNvSpPr/>
            <p:nvPr/>
          </p:nvSpPr>
          <p:spPr>
            <a:xfrm>
              <a:off x="84340" y="7215136"/>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938FF"/>
            </a:solidFill>
          </p:spPr>
          <p:txBody>
            <a:bodyPr wrap="square" lIns="0" tIns="0" rIns="0" bIns="0" rtlCol="0"/>
            <a:lstStyle/>
            <a:p>
              <a:endParaRPr/>
            </a:p>
          </p:txBody>
        </p:sp>
        <p:sp>
          <p:nvSpPr>
            <p:cNvPr id="113" name="object 113"/>
            <p:cNvSpPr/>
            <p:nvPr/>
          </p:nvSpPr>
          <p:spPr>
            <a:xfrm>
              <a:off x="84340" y="7268476"/>
              <a:ext cx="1295400" cy="53340"/>
            </a:xfrm>
            <a:custGeom>
              <a:avLst/>
              <a:gdLst/>
              <a:ahLst/>
              <a:cxnLst/>
              <a:rect l="l" t="t" r="r" b="b"/>
              <a:pathLst>
                <a:path w="1295400" h="53340">
                  <a:moveTo>
                    <a:pt x="0" y="53340"/>
                  </a:moveTo>
                  <a:lnTo>
                    <a:pt x="1295400" y="53340"/>
                  </a:lnTo>
                  <a:lnTo>
                    <a:pt x="1295400" y="0"/>
                  </a:lnTo>
                  <a:lnTo>
                    <a:pt x="0" y="0"/>
                  </a:lnTo>
                  <a:lnTo>
                    <a:pt x="0" y="53340"/>
                  </a:lnTo>
                  <a:close/>
                </a:path>
              </a:pathLst>
            </a:custGeom>
            <a:solidFill>
              <a:srgbClr val="9937FF"/>
            </a:solidFill>
          </p:spPr>
          <p:txBody>
            <a:bodyPr wrap="square" lIns="0" tIns="0" rIns="0" bIns="0" rtlCol="0"/>
            <a:lstStyle/>
            <a:p>
              <a:endParaRPr/>
            </a:p>
          </p:txBody>
        </p:sp>
      </p:grpSp>
      <p:grpSp>
        <p:nvGrpSpPr>
          <p:cNvPr id="114" name="object 114"/>
          <p:cNvGrpSpPr/>
          <p:nvPr/>
        </p:nvGrpSpPr>
        <p:grpSpPr>
          <a:xfrm>
            <a:off x="742708" y="1835416"/>
            <a:ext cx="9225280" cy="127635"/>
            <a:chOff x="742708" y="1835416"/>
            <a:chExt cx="9225280" cy="127635"/>
          </a:xfrm>
        </p:grpSpPr>
        <p:sp>
          <p:nvSpPr>
            <p:cNvPr id="115" name="object 115"/>
            <p:cNvSpPr/>
            <p:nvPr/>
          </p:nvSpPr>
          <p:spPr>
            <a:xfrm>
              <a:off x="742708" y="1949716"/>
              <a:ext cx="9225280" cy="0"/>
            </a:xfrm>
            <a:custGeom>
              <a:avLst/>
              <a:gdLst/>
              <a:ahLst/>
              <a:cxnLst/>
              <a:rect l="l" t="t" r="r" b="b"/>
              <a:pathLst>
                <a:path w="9225280">
                  <a:moveTo>
                    <a:pt x="0" y="0"/>
                  </a:moveTo>
                  <a:lnTo>
                    <a:pt x="9224772" y="0"/>
                  </a:lnTo>
                </a:path>
              </a:pathLst>
            </a:custGeom>
            <a:ln w="25908">
              <a:solidFill>
                <a:srgbClr val="5F5F5F"/>
              </a:solidFill>
            </a:ln>
          </p:spPr>
          <p:txBody>
            <a:bodyPr wrap="square" lIns="0" tIns="0" rIns="0" bIns="0" rtlCol="0"/>
            <a:lstStyle/>
            <a:p>
              <a:endParaRPr/>
            </a:p>
          </p:txBody>
        </p:sp>
        <p:sp>
          <p:nvSpPr>
            <p:cNvPr id="116" name="object 116"/>
            <p:cNvSpPr/>
            <p:nvPr/>
          </p:nvSpPr>
          <p:spPr>
            <a:xfrm>
              <a:off x="742708" y="1873516"/>
              <a:ext cx="9225280" cy="0"/>
            </a:xfrm>
            <a:custGeom>
              <a:avLst/>
              <a:gdLst/>
              <a:ahLst/>
              <a:cxnLst/>
              <a:rect l="l" t="t" r="r" b="b"/>
              <a:pathLst>
                <a:path w="9225280">
                  <a:moveTo>
                    <a:pt x="0" y="0"/>
                  </a:moveTo>
                  <a:lnTo>
                    <a:pt x="9224772" y="0"/>
                  </a:lnTo>
                </a:path>
              </a:pathLst>
            </a:custGeom>
            <a:ln w="76200">
              <a:solidFill>
                <a:srgbClr val="5F5F5F"/>
              </a:solidFill>
            </a:ln>
          </p:spPr>
          <p:txBody>
            <a:bodyPr wrap="square" lIns="0" tIns="0" rIns="0" bIns="0" rtlCol="0"/>
            <a:lstStyle/>
            <a:p>
              <a:endParaRPr/>
            </a:p>
          </p:txBody>
        </p:sp>
      </p:grpSp>
      <p:sp>
        <p:nvSpPr>
          <p:cNvPr id="117" name="object 117"/>
          <p:cNvSpPr/>
          <p:nvPr/>
        </p:nvSpPr>
        <p:spPr>
          <a:xfrm>
            <a:off x="8918247" y="566550"/>
            <a:ext cx="777066" cy="1075438"/>
          </a:xfrm>
          <a:prstGeom prst="rect">
            <a:avLst/>
          </a:prstGeom>
          <a:blipFill>
            <a:blip r:embed="rId2" cstate="print"/>
            <a:stretch>
              <a:fillRect/>
            </a:stretch>
          </a:blipFill>
        </p:spPr>
        <p:txBody>
          <a:bodyPr wrap="square" lIns="0" tIns="0" rIns="0" bIns="0" rtlCol="0"/>
          <a:lstStyle/>
          <a:p>
            <a:endParaRPr/>
          </a:p>
        </p:txBody>
      </p:sp>
      <p:sp>
        <p:nvSpPr>
          <p:cNvPr id="118" name="object 118"/>
          <p:cNvSpPr txBox="1">
            <a:spLocks noGrp="1"/>
          </p:cNvSpPr>
          <p:nvPr>
            <p:ph type="title"/>
          </p:nvPr>
        </p:nvSpPr>
        <p:spPr>
          <a:xfrm>
            <a:off x="2599968" y="918996"/>
            <a:ext cx="4688840" cy="696595"/>
          </a:xfrm>
          <a:prstGeom prst="rect">
            <a:avLst/>
          </a:prstGeom>
        </p:spPr>
        <p:txBody>
          <a:bodyPr vert="horz" wrap="square" lIns="0" tIns="13335" rIns="0" bIns="0" rtlCol="0">
            <a:spAutoFit/>
          </a:bodyPr>
          <a:lstStyle/>
          <a:p>
            <a:pPr marL="12700">
              <a:lnSpc>
                <a:spcPct val="100000"/>
              </a:lnSpc>
              <a:spcBef>
                <a:spcPts val="105"/>
              </a:spcBef>
            </a:pPr>
            <a:r>
              <a:rPr dirty="0"/>
              <a:t>GROUP BY</a:t>
            </a:r>
            <a:r>
              <a:rPr spc="-65" dirty="0"/>
              <a:t> </a:t>
            </a:r>
            <a:r>
              <a:rPr spc="-5" dirty="0"/>
              <a:t>CUBE</a:t>
            </a:r>
          </a:p>
        </p:txBody>
      </p:sp>
      <p:grpSp>
        <p:nvGrpSpPr>
          <p:cNvPr id="119" name="object 119"/>
          <p:cNvGrpSpPr/>
          <p:nvPr/>
        </p:nvGrpSpPr>
        <p:grpSpPr>
          <a:xfrm>
            <a:off x="1373390" y="2438666"/>
            <a:ext cx="8620760" cy="4889500"/>
            <a:chOff x="1373390" y="2438666"/>
            <a:chExt cx="8620760" cy="4889500"/>
          </a:xfrm>
        </p:grpSpPr>
        <p:sp>
          <p:nvSpPr>
            <p:cNvPr id="120" name="object 120"/>
            <p:cNvSpPr/>
            <p:nvPr/>
          </p:nvSpPr>
          <p:spPr>
            <a:xfrm>
              <a:off x="1379740" y="2445016"/>
              <a:ext cx="8608060" cy="4876800"/>
            </a:xfrm>
            <a:custGeom>
              <a:avLst/>
              <a:gdLst/>
              <a:ahLst/>
              <a:cxnLst/>
              <a:rect l="l" t="t" r="r" b="b"/>
              <a:pathLst>
                <a:path w="8608060" h="4876800">
                  <a:moveTo>
                    <a:pt x="8607552" y="4876800"/>
                  </a:moveTo>
                  <a:lnTo>
                    <a:pt x="8607552" y="0"/>
                  </a:lnTo>
                  <a:lnTo>
                    <a:pt x="0" y="0"/>
                  </a:lnTo>
                  <a:lnTo>
                    <a:pt x="0" y="4876800"/>
                  </a:lnTo>
                  <a:lnTo>
                    <a:pt x="8607552" y="4876800"/>
                  </a:lnTo>
                  <a:close/>
                </a:path>
              </a:pathLst>
            </a:custGeom>
            <a:solidFill>
              <a:srgbClr val="FFFF99"/>
            </a:solidFill>
          </p:spPr>
          <p:txBody>
            <a:bodyPr wrap="square" lIns="0" tIns="0" rIns="0" bIns="0" rtlCol="0"/>
            <a:lstStyle/>
            <a:p>
              <a:endParaRPr/>
            </a:p>
          </p:txBody>
        </p:sp>
        <p:sp>
          <p:nvSpPr>
            <p:cNvPr id="121" name="object 121"/>
            <p:cNvSpPr/>
            <p:nvPr/>
          </p:nvSpPr>
          <p:spPr>
            <a:xfrm>
              <a:off x="1379740" y="2445016"/>
              <a:ext cx="8608060" cy="4876800"/>
            </a:xfrm>
            <a:custGeom>
              <a:avLst/>
              <a:gdLst/>
              <a:ahLst/>
              <a:cxnLst/>
              <a:rect l="l" t="t" r="r" b="b"/>
              <a:pathLst>
                <a:path w="8608060" h="4876800">
                  <a:moveTo>
                    <a:pt x="0" y="0"/>
                  </a:moveTo>
                  <a:lnTo>
                    <a:pt x="0" y="4876800"/>
                  </a:lnTo>
                  <a:lnTo>
                    <a:pt x="8607552" y="4876800"/>
                  </a:lnTo>
                  <a:lnTo>
                    <a:pt x="8607552" y="0"/>
                  </a:lnTo>
                  <a:lnTo>
                    <a:pt x="0" y="0"/>
                  </a:lnTo>
                  <a:close/>
                </a:path>
              </a:pathLst>
            </a:custGeom>
            <a:ln w="12192">
              <a:solidFill>
                <a:srgbClr val="000000"/>
              </a:solidFill>
            </a:ln>
          </p:spPr>
          <p:txBody>
            <a:bodyPr wrap="square" lIns="0" tIns="0" rIns="0" bIns="0" rtlCol="0"/>
            <a:lstStyle/>
            <a:p>
              <a:endParaRPr/>
            </a:p>
          </p:txBody>
        </p:sp>
      </p:grpSp>
      <p:sp>
        <p:nvSpPr>
          <p:cNvPr id="122" name="object 122"/>
          <p:cNvSpPr txBox="1"/>
          <p:nvPr/>
        </p:nvSpPr>
        <p:spPr>
          <a:xfrm>
            <a:off x="1534680" y="2003281"/>
            <a:ext cx="8216265" cy="903605"/>
          </a:xfrm>
          <a:prstGeom prst="rect">
            <a:avLst/>
          </a:prstGeom>
        </p:spPr>
        <p:txBody>
          <a:bodyPr vert="horz" wrap="square" lIns="0" tIns="100330" rIns="0" bIns="0" rtlCol="0">
            <a:spAutoFit/>
          </a:bodyPr>
          <a:lstStyle/>
          <a:p>
            <a:pPr marL="554990" indent="-343535">
              <a:lnSpc>
                <a:spcPct val="100000"/>
              </a:lnSpc>
              <a:spcBef>
                <a:spcPts val="790"/>
              </a:spcBef>
              <a:buClr>
                <a:srgbClr val="5F5F5F"/>
              </a:buClr>
              <a:buSzPct val="77777"/>
              <a:buFont typeface="Wingdings"/>
              <a:buChar char=""/>
              <a:tabLst>
                <a:tab pos="554990" algn="l"/>
                <a:tab pos="555625" algn="l"/>
              </a:tabLst>
            </a:pPr>
            <a:r>
              <a:rPr sz="1800" spc="-5" dirty="0">
                <a:latin typeface="Arial"/>
                <a:cs typeface="Arial"/>
              </a:rPr>
              <a:t>CUBE automatically calculates </a:t>
            </a:r>
            <a:r>
              <a:rPr sz="1800" dirty="0">
                <a:latin typeface="Arial"/>
                <a:cs typeface="Arial"/>
              </a:rPr>
              <a:t>all </a:t>
            </a:r>
            <a:r>
              <a:rPr sz="1800" spc="-5" dirty="0">
                <a:latin typeface="Arial"/>
                <a:cs typeface="Arial"/>
              </a:rPr>
              <a:t>possible combinations of</a:t>
            </a:r>
            <a:r>
              <a:rPr sz="1800" dirty="0">
                <a:latin typeface="Arial"/>
                <a:cs typeface="Arial"/>
              </a:rPr>
              <a:t> </a:t>
            </a:r>
            <a:r>
              <a:rPr sz="1800" spc="-5" dirty="0">
                <a:latin typeface="Arial"/>
                <a:cs typeface="Arial"/>
              </a:rPr>
              <a:t>subtotals</a:t>
            </a:r>
            <a:endParaRPr sz="1800">
              <a:latin typeface="Arial"/>
              <a:cs typeface="Arial"/>
            </a:endParaRPr>
          </a:p>
          <a:p>
            <a:pPr marL="12700">
              <a:lnSpc>
                <a:spcPts val="1730"/>
              </a:lnSpc>
              <a:spcBef>
                <a:spcPts val="605"/>
              </a:spcBef>
            </a:pPr>
            <a:r>
              <a:rPr sz="1600" dirty="0">
                <a:latin typeface="Courier New"/>
                <a:cs typeface="Courier New"/>
              </a:rPr>
              <a:t>SQL&gt; </a:t>
            </a:r>
            <a:r>
              <a:rPr sz="1600" spc="-5" dirty="0">
                <a:latin typeface="Courier New"/>
                <a:cs typeface="Courier New"/>
              </a:rPr>
              <a:t>select decode(grouping(deptno),1,'Whole Company','Department</a:t>
            </a:r>
            <a:r>
              <a:rPr sz="1600" spc="180" dirty="0">
                <a:latin typeface="Courier New"/>
                <a:cs typeface="Courier New"/>
              </a:rPr>
              <a:t> </a:t>
            </a:r>
            <a:r>
              <a:rPr sz="1600" spc="-5" dirty="0">
                <a:latin typeface="Courier New"/>
                <a:cs typeface="Courier New"/>
              </a:rPr>
              <a:t>'</a:t>
            </a:r>
            <a:endParaRPr sz="1600">
              <a:latin typeface="Courier New"/>
              <a:cs typeface="Courier New"/>
            </a:endParaRPr>
          </a:p>
          <a:p>
            <a:pPr marL="12700">
              <a:lnSpc>
                <a:spcPts val="1730"/>
              </a:lnSpc>
            </a:pPr>
            <a:r>
              <a:rPr sz="1600" spc="-5" dirty="0">
                <a:latin typeface="Courier New"/>
                <a:cs typeface="Courier New"/>
              </a:rPr>
              <a:t>|| to_char(deptno))</a:t>
            </a:r>
            <a:r>
              <a:rPr sz="1600" spc="15" dirty="0">
                <a:latin typeface="Courier New"/>
                <a:cs typeface="Courier New"/>
              </a:rPr>
              <a:t> </a:t>
            </a:r>
            <a:r>
              <a:rPr sz="1600" spc="-5" dirty="0">
                <a:latin typeface="Courier New"/>
                <a:cs typeface="Courier New"/>
              </a:rPr>
              <a:t>Department</a:t>
            </a:r>
            <a:endParaRPr sz="1600">
              <a:latin typeface="Courier New"/>
              <a:cs typeface="Courier New"/>
            </a:endParaRPr>
          </a:p>
        </p:txBody>
      </p:sp>
      <p:sp>
        <p:nvSpPr>
          <p:cNvPr id="123" name="object 123"/>
          <p:cNvSpPr txBox="1"/>
          <p:nvPr/>
        </p:nvSpPr>
        <p:spPr>
          <a:xfrm>
            <a:off x="1778519" y="2833126"/>
            <a:ext cx="147320" cy="657860"/>
          </a:xfrm>
          <a:prstGeom prst="rect">
            <a:avLst/>
          </a:prstGeom>
        </p:spPr>
        <p:txBody>
          <a:bodyPr vert="horz" wrap="square" lIns="0" tIns="12065" rIns="0" bIns="0" rtlCol="0">
            <a:spAutoFit/>
          </a:bodyPr>
          <a:lstStyle/>
          <a:p>
            <a:pPr marL="12700">
              <a:lnSpc>
                <a:spcPts val="1730"/>
              </a:lnSpc>
              <a:spcBef>
                <a:spcPts val="95"/>
              </a:spcBef>
            </a:pPr>
            <a:r>
              <a:rPr sz="1600" spc="-5" dirty="0">
                <a:latin typeface="Courier New"/>
                <a:cs typeface="Courier New"/>
              </a:rPr>
              <a:t>2</a:t>
            </a:r>
            <a:endParaRPr sz="1600">
              <a:latin typeface="Courier New"/>
              <a:cs typeface="Courier New"/>
            </a:endParaRPr>
          </a:p>
          <a:p>
            <a:pPr marL="12700">
              <a:lnSpc>
                <a:spcPts val="1530"/>
              </a:lnSpc>
            </a:pPr>
            <a:r>
              <a:rPr sz="1600" spc="-5" dirty="0">
                <a:latin typeface="Courier New"/>
                <a:cs typeface="Courier New"/>
              </a:rPr>
              <a:t>3</a:t>
            </a:r>
            <a:endParaRPr sz="1600">
              <a:latin typeface="Courier New"/>
              <a:cs typeface="Courier New"/>
            </a:endParaRPr>
          </a:p>
          <a:p>
            <a:pPr marL="12700">
              <a:lnSpc>
                <a:spcPts val="1720"/>
              </a:lnSpc>
            </a:pPr>
            <a:r>
              <a:rPr sz="1600" spc="-5" dirty="0">
                <a:latin typeface="Courier New"/>
                <a:cs typeface="Courier New"/>
              </a:rPr>
              <a:t>4</a:t>
            </a:r>
            <a:endParaRPr sz="1600">
              <a:latin typeface="Courier New"/>
              <a:cs typeface="Courier New"/>
            </a:endParaRPr>
          </a:p>
        </p:txBody>
      </p:sp>
      <p:sp>
        <p:nvSpPr>
          <p:cNvPr id="124" name="object 124"/>
          <p:cNvSpPr txBox="1"/>
          <p:nvPr/>
        </p:nvSpPr>
        <p:spPr>
          <a:xfrm>
            <a:off x="2756953" y="2833126"/>
            <a:ext cx="6626859" cy="657860"/>
          </a:xfrm>
          <a:prstGeom prst="rect">
            <a:avLst/>
          </a:prstGeom>
        </p:spPr>
        <p:txBody>
          <a:bodyPr vert="horz" wrap="square" lIns="0" tIns="12065" rIns="0" bIns="0" rtlCol="0">
            <a:spAutoFit/>
          </a:bodyPr>
          <a:lstStyle/>
          <a:p>
            <a:pPr marL="745490">
              <a:lnSpc>
                <a:spcPts val="1730"/>
              </a:lnSpc>
              <a:spcBef>
                <a:spcPts val="95"/>
              </a:spcBef>
            </a:pPr>
            <a:r>
              <a:rPr sz="1600" spc="-5" dirty="0">
                <a:latin typeface="Courier New"/>
                <a:cs typeface="Courier New"/>
              </a:rPr>
              <a:t>,decode(grouping(job),1,'All Employees',job)</a:t>
            </a:r>
            <a:r>
              <a:rPr sz="1600" spc="110" dirty="0">
                <a:latin typeface="Courier New"/>
                <a:cs typeface="Courier New"/>
              </a:rPr>
              <a:t> </a:t>
            </a:r>
            <a:r>
              <a:rPr sz="1600" spc="-5" dirty="0">
                <a:latin typeface="Courier New"/>
                <a:cs typeface="Courier New"/>
              </a:rPr>
              <a:t>job</a:t>
            </a:r>
            <a:endParaRPr sz="1600">
              <a:latin typeface="Courier New"/>
              <a:cs typeface="Courier New"/>
            </a:endParaRPr>
          </a:p>
          <a:p>
            <a:pPr marL="745490">
              <a:lnSpc>
                <a:spcPts val="1530"/>
              </a:lnSpc>
              <a:tabLst>
                <a:tab pos="2091055" algn="l"/>
              </a:tabLst>
            </a:pPr>
            <a:r>
              <a:rPr sz="1600" spc="-5" dirty="0">
                <a:latin typeface="Courier New"/>
                <a:cs typeface="Courier New"/>
              </a:rPr>
              <a:t>,sum(sal)	"Total </a:t>
            </a:r>
            <a:r>
              <a:rPr sz="1600" dirty="0">
                <a:latin typeface="Courier New"/>
                <a:cs typeface="Courier New"/>
              </a:rPr>
              <a:t>SAL"</a:t>
            </a:r>
            <a:endParaRPr sz="1600">
              <a:latin typeface="Courier New"/>
              <a:cs typeface="Courier New"/>
            </a:endParaRPr>
          </a:p>
          <a:p>
            <a:pPr marL="12700">
              <a:lnSpc>
                <a:spcPts val="1720"/>
              </a:lnSpc>
            </a:pPr>
            <a:r>
              <a:rPr sz="1600" dirty="0">
                <a:latin typeface="Courier New"/>
                <a:cs typeface="Courier New"/>
              </a:rPr>
              <a:t>from emp </a:t>
            </a:r>
            <a:r>
              <a:rPr sz="1600" b="1" spc="-5" dirty="0">
                <a:latin typeface="Courier New"/>
                <a:cs typeface="Courier New"/>
              </a:rPr>
              <a:t>GROUP BY</a:t>
            </a:r>
            <a:r>
              <a:rPr sz="1600" b="1" spc="15" dirty="0">
                <a:latin typeface="Courier New"/>
                <a:cs typeface="Courier New"/>
              </a:rPr>
              <a:t> </a:t>
            </a:r>
            <a:r>
              <a:rPr sz="1600" b="1" spc="-5" dirty="0">
                <a:latin typeface="Courier New"/>
                <a:cs typeface="Courier New"/>
              </a:rPr>
              <a:t>CUBE(deptno,job)</a:t>
            </a:r>
            <a:endParaRPr sz="1600">
              <a:latin typeface="Courier New"/>
              <a:cs typeface="Courier New"/>
            </a:endParaRPr>
          </a:p>
        </p:txBody>
      </p:sp>
      <p:grpSp>
        <p:nvGrpSpPr>
          <p:cNvPr id="125" name="object 125"/>
          <p:cNvGrpSpPr/>
          <p:nvPr/>
        </p:nvGrpSpPr>
        <p:grpSpPr>
          <a:xfrm>
            <a:off x="2455732" y="3855422"/>
            <a:ext cx="2457450" cy="12065"/>
            <a:chOff x="2455732" y="3855422"/>
            <a:chExt cx="2457450" cy="12065"/>
          </a:xfrm>
        </p:grpSpPr>
        <p:sp>
          <p:nvSpPr>
            <p:cNvPr id="126" name="object 126"/>
            <p:cNvSpPr/>
            <p:nvPr/>
          </p:nvSpPr>
          <p:spPr>
            <a:xfrm>
              <a:off x="2461764" y="3861454"/>
              <a:ext cx="366395" cy="0"/>
            </a:xfrm>
            <a:custGeom>
              <a:avLst/>
              <a:gdLst/>
              <a:ahLst/>
              <a:cxnLst/>
              <a:rect l="l" t="t" r="r" b="b"/>
              <a:pathLst>
                <a:path w="366394">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27" name="object 127"/>
            <p:cNvSpPr/>
            <p:nvPr/>
          </p:nvSpPr>
          <p:spPr>
            <a:xfrm>
              <a:off x="2829102" y="3861454"/>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28" name="object 128"/>
            <p:cNvSpPr/>
            <p:nvPr/>
          </p:nvSpPr>
          <p:spPr>
            <a:xfrm>
              <a:off x="3440317" y="3861454"/>
              <a:ext cx="488315" cy="0"/>
            </a:xfrm>
            <a:custGeom>
              <a:avLst/>
              <a:gdLst/>
              <a:ahLst/>
              <a:cxnLst/>
              <a:rect l="l" t="t" r="r" b="b"/>
              <a:pathLst>
                <a:path w="488314">
                  <a:moveTo>
                    <a:pt x="0" y="0"/>
                  </a:moveTo>
                  <a:lnTo>
                    <a:pt x="487756" y="0"/>
                  </a:lnTo>
                </a:path>
              </a:pathLst>
            </a:custGeom>
            <a:ln w="11958">
              <a:solidFill>
                <a:srgbClr val="000000"/>
              </a:solidFill>
              <a:prstDash val="dash"/>
            </a:ln>
          </p:spPr>
          <p:txBody>
            <a:bodyPr wrap="square" lIns="0" tIns="0" rIns="0" bIns="0" rtlCol="0"/>
            <a:lstStyle/>
            <a:p>
              <a:endParaRPr/>
            </a:p>
          </p:txBody>
        </p:sp>
        <p:sp>
          <p:nvSpPr>
            <p:cNvPr id="129" name="object 129"/>
            <p:cNvSpPr/>
            <p:nvPr/>
          </p:nvSpPr>
          <p:spPr>
            <a:xfrm>
              <a:off x="3929593" y="3861454"/>
              <a:ext cx="610235" cy="0"/>
            </a:xfrm>
            <a:custGeom>
              <a:avLst/>
              <a:gdLst/>
              <a:ahLst/>
              <a:cxnLst/>
              <a:rect l="l" t="t" r="r" b="b"/>
              <a:pathLst>
                <a:path w="610235">
                  <a:moveTo>
                    <a:pt x="0" y="0"/>
                  </a:moveTo>
                  <a:lnTo>
                    <a:pt x="609695" y="0"/>
                  </a:lnTo>
                </a:path>
              </a:pathLst>
            </a:custGeom>
            <a:ln w="11958">
              <a:solidFill>
                <a:srgbClr val="000000"/>
              </a:solidFill>
              <a:prstDash val="dash"/>
            </a:ln>
          </p:spPr>
          <p:txBody>
            <a:bodyPr wrap="square" lIns="0" tIns="0" rIns="0" bIns="0" rtlCol="0"/>
            <a:lstStyle/>
            <a:p>
              <a:endParaRPr/>
            </a:p>
          </p:txBody>
        </p:sp>
        <p:sp>
          <p:nvSpPr>
            <p:cNvPr id="130" name="object 130"/>
            <p:cNvSpPr/>
            <p:nvPr/>
          </p:nvSpPr>
          <p:spPr>
            <a:xfrm>
              <a:off x="4540809" y="3861454"/>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grpSp>
      <p:sp>
        <p:nvSpPr>
          <p:cNvPr id="131" name="object 131"/>
          <p:cNvSpPr txBox="1"/>
          <p:nvPr/>
        </p:nvSpPr>
        <p:spPr>
          <a:xfrm>
            <a:off x="2449064" y="3508252"/>
            <a:ext cx="2470785" cy="464184"/>
          </a:xfrm>
          <a:prstGeom prst="rect">
            <a:avLst/>
          </a:prstGeom>
        </p:spPr>
        <p:txBody>
          <a:bodyPr vert="horz" wrap="square" lIns="0" tIns="12065" rIns="0" bIns="0" rtlCol="0">
            <a:spAutoFit/>
          </a:bodyPr>
          <a:lstStyle/>
          <a:p>
            <a:pPr marL="12700">
              <a:lnSpc>
                <a:spcPts val="1730"/>
              </a:lnSpc>
              <a:spcBef>
                <a:spcPts val="95"/>
              </a:spcBef>
            </a:pPr>
            <a:r>
              <a:rPr sz="1600" spc="-5" dirty="0">
                <a:latin typeface="Courier New"/>
                <a:cs typeface="Courier New"/>
              </a:rPr>
              <a:t>DEPARTMENT</a:t>
            </a:r>
            <a:endParaRPr sz="1600">
              <a:latin typeface="Courier New"/>
              <a:cs typeface="Courier New"/>
            </a:endParaRPr>
          </a:p>
          <a:p>
            <a:pPr marL="12700">
              <a:lnSpc>
                <a:spcPts val="1730"/>
              </a:lnSpc>
              <a:tabLst>
                <a:tab pos="2457450" algn="l"/>
              </a:tabLst>
            </a:pPr>
            <a:r>
              <a:rPr sz="1600" spc="-5" dirty="0">
                <a:latin typeface="Courier New"/>
                <a:cs typeface="Courier New"/>
              </a:rPr>
              <a:t> 	</a:t>
            </a:r>
            <a:endParaRPr sz="1600">
              <a:latin typeface="Courier New"/>
              <a:cs typeface="Courier New"/>
            </a:endParaRPr>
          </a:p>
        </p:txBody>
      </p:sp>
      <p:grpSp>
        <p:nvGrpSpPr>
          <p:cNvPr id="132" name="object 132"/>
          <p:cNvGrpSpPr/>
          <p:nvPr/>
        </p:nvGrpSpPr>
        <p:grpSpPr>
          <a:xfrm>
            <a:off x="5145972" y="3855422"/>
            <a:ext cx="2333625" cy="12065"/>
            <a:chOff x="5145972" y="3855422"/>
            <a:chExt cx="2333625" cy="12065"/>
          </a:xfrm>
        </p:grpSpPr>
        <p:sp>
          <p:nvSpPr>
            <p:cNvPr id="133" name="object 133"/>
            <p:cNvSpPr/>
            <p:nvPr/>
          </p:nvSpPr>
          <p:spPr>
            <a:xfrm>
              <a:off x="5152004" y="3861454"/>
              <a:ext cx="1221105" cy="0"/>
            </a:xfrm>
            <a:custGeom>
              <a:avLst/>
              <a:gdLst/>
              <a:ahLst/>
              <a:cxnLst/>
              <a:rect l="l" t="t" r="r" b="b"/>
              <a:pathLst>
                <a:path w="1221104">
                  <a:moveTo>
                    <a:pt x="0" y="0"/>
                  </a:moveTo>
                  <a:lnTo>
                    <a:pt x="609695" y="0"/>
                  </a:lnTo>
                </a:path>
                <a:path w="1221104">
                  <a:moveTo>
                    <a:pt x="611215" y="0"/>
                  </a:moveTo>
                  <a:lnTo>
                    <a:pt x="1220910" y="0"/>
                  </a:lnTo>
                </a:path>
              </a:pathLst>
            </a:custGeom>
            <a:ln w="11958">
              <a:solidFill>
                <a:srgbClr val="000000"/>
              </a:solidFill>
              <a:prstDash val="dash"/>
            </a:ln>
          </p:spPr>
          <p:txBody>
            <a:bodyPr wrap="square" lIns="0" tIns="0" rIns="0" bIns="0" rtlCol="0"/>
            <a:lstStyle/>
            <a:p>
              <a:endParaRPr/>
            </a:p>
          </p:txBody>
        </p:sp>
        <p:sp>
          <p:nvSpPr>
            <p:cNvPr id="134" name="object 134"/>
            <p:cNvSpPr/>
            <p:nvPr/>
          </p:nvSpPr>
          <p:spPr>
            <a:xfrm>
              <a:off x="6374435" y="3861454"/>
              <a:ext cx="244475" cy="0"/>
            </a:xfrm>
            <a:custGeom>
              <a:avLst/>
              <a:gdLst/>
              <a:ahLst/>
              <a:cxnLst/>
              <a:rect l="l" t="t" r="r" b="b"/>
              <a:pathLst>
                <a:path w="244475">
                  <a:moveTo>
                    <a:pt x="0" y="0"/>
                  </a:moveTo>
                  <a:lnTo>
                    <a:pt x="243878" y="0"/>
                  </a:lnTo>
                </a:path>
              </a:pathLst>
            </a:custGeom>
            <a:ln w="11958">
              <a:solidFill>
                <a:srgbClr val="000000"/>
              </a:solidFill>
              <a:prstDash val="dash"/>
            </a:ln>
          </p:spPr>
          <p:txBody>
            <a:bodyPr wrap="square" lIns="0" tIns="0" rIns="0" bIns="0" rtlCol="0"/>
            <a:lstStyle/>
            <a:p>
              <a:endParaRPr/>
            </a:p>
          </p:txBody>
        </p:sp>
        <p:sp>
          <p:nvSpPr>
            <p:cNvPr id="135" name="object 135"/>
            <p:cNvSpPr/>
            <p:nvPr/>
          </p:nvSpPr>
          <p:spPr>
            <a:xfrm>
              <a:off x="6863692" y="3861454"/>
              <a:ext cx="610235" cy="0"/>
            </a:xfrm>
            <a:custGeom>
              <a:avLst/>
              <a:gdLst/>
              <a:ahLst/>
              <a:cxnLst/>
              <a:rect l="l" t="t" r="r" b="b"/>
              <a:pathLst>
                <a:path w="610234">
                  <a:moveTo>
                    <a:pt x="0" y="0"/>
                  </a:moveTo>
                  <a:lnTo>
                    <a:pt x="609695" y="0"/>
                  </a:lnTo>
                </a:path>
              </a:pathLst>
            </a:custGeom>
            <a:ln w="11958">
              <a:solidFill>
                <a:srgbClr val="000000"/>
              </a:solidFill>
              <a:prstDash val="dash"/>
            </a:ln>
          </p:spPr>
          <p:txBody>
            <a:bodyPr wrap="square" lIns="0" tIns="0" rIns="0" bIns="0" rtlCol="0"/>
            <a:lstStyle/>
            <a:p>
              <a:endParaRPr/>
            </a:p>
          </p:txBody>
        </p:sp>
      </p:grpSp>
      <p:sp>
        <p:nvSpPr>
          <p:cNvPr id="136" name="object 136"/>
          <p:cNvSpPr txBox="1"/>
          <p:nvPr/>
        </p:nvSpPr>
        <p:spPr>
          <a:xfrm>
            <a:off x="5015667" y="3508252"/>
            <a:ext cx="2837815" cy="464184"/>
          </a:xfrm>
          <a:prstGeom prst="rect">
            <a:avLst/>
          </a:prstGeom>
        </p:spPr>
        <p:txBody>
          <a:bodyPr vert="horz" wrap="square" lIns="0" tIns="12065" rIns="0" bIns="0" rtlCol="0">
            <a:spAutoFit/>
          </a:bodyPr>
          <a:lstStyle/>
          <a:p>
            <a:pPr marL="12700">
              <a:lnSpc>
                <a:spcPts val="1730"/>
              </a:lnSpc>
              <a:spcBef>
                <a:spcPts val="95"/>
              </a:spcBef>
              <a:tabLst>
                <a:tab pos="1724025" algn="l"/>
              </a:tabLst>
            </a:pPr>
            <a:r>
              <a:rPr sz="1600" dirty="0">
                <a:latin typeface="Courier New"/>
                <a:cs typeface="Courier New"/>
              </a:rPr>
              <a:t>JOB	</a:t>
            </a:r>
            <a:r>
              <a:rPr sz="1600" spc="-5" dirty="0">
                <a:latin typeface="Courier New"/>
                <a:cs typeface="Courier New"/>
              </a:rPr>
              <a:t>Total</a:t>
            </a:r>
            <a:r>
              <a:rPr sz="1600" spc="-60" dirty="0">
                <a:latin typeface="Courier New"/>
                <a:cs typeface="Courier New"/>
              </a:rPr>
              <a:t> </a:t>
            </a:r>
            <a:r>
              <a:rPr sz="1600" spc="-5" dirty="0">
                <a:latin typeface="Courier New"/>
                <a:cs typeface="Courier New"/>
              </a:rPr>
              <a:t>SAL</a:t>
            </a:r>
            <a:endParaRPr sz="1600">
              <a:latin typeface="Courier New"/>
              <a:cs typeface="Courier New"/>
            </a:endParaRPr>
          </a:p>
          <a:p>
            <a:pPr marL="12700">
              <a:lnSpc>
                <a:spcPts val="1730"/>
              </a:lnSpc>
              <a:tabLst>
                <a:tab pos="1724025" algn="l"/>
                <a:tab pos="2824480" algn="l"/>
              </a:tabLst>
            </a:pPr>
            <a:r>
              <a:rPr sz="1600" spc="5" dirty="0">
                <a:latin typeface="Courier New"/>
                <a:cs typeface="Courier New"/>
              </a:rPr>
              <a:t>-	-</a:t>
            </a:r>
            <a:r>
              <a:rPr sz="1600" dirty="0">
                <a:latin typeface="Courier New"/>
                <a:cs typeface="Courier New"/>
              </a:rPr>
              <a:t> 	</a:t>
            </a:r>
            <a:endParaRPr sz="1600">
              <a:latin typeface="Courier New"/>
              <a:cs typeface="Courier New"/>
            </a:endParaRPr>
          </a:p>
        </p:txBody>
      </p:sp>
      <p:sp>
        <p:nvSpPr>
          <p:cNvPr id="137" name="object 137"/>
          <p:cNvSpPr/>
          <p:nvPr/>
        </p:nvSpPr>
        <p:spPr>
          <a:xfrm>
            <a:off x="7474907" y="3861454"/>
            <a:ext cx="366395" cy="0"/>
          </a:xfrm>
          <a:custGeom>
            <a:avLst/>
            <a:gdLst/>
            <a:ahLst/>
            <a:cxnLst/>
            <a:rect l="l" t="t" r="r" b="b"/>
            <a:pathLst>
              <a:path w="366395">
                <a:moveTo>
                  <a:pt x="0" y="0"/>
                </a:moveTo>
                <a:lnTo>
                  <a:pt x="365817" y="0"/>
                </a:lnTo>
              </a:path>
            </a:pathLst>
          </a:custGeom>
          <a:ln w="11958">
            <a:solidFill>
              <a:srgbClr val="000000"/>
            </a:solidFill>
            <a:prstDash val="dash"/>
          </a:ln>
        </p:spPr>
        <p:txBody>
          <a:bodyPr wrap="square" lIns="0" tIns="0" rIns="0" bIns="0" rtlCol="0"/>
          <a:lstStyle/>
          <a:p>
            <a:endParaRPr/>
          </a:p>
        </p:txBody>
      </p:sp>
      <p:sp>
        <p:nvSpPr>
          <p:cNvPr id="138" name="object 138"/>
          <p:cNvSpPr txBox="1"/>
          <p:nvPr/>
        </p:nvSpPr>
        <p:spPr>
          <a:xfrm>
            <a:off x="2449064" y="3898394"/>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10</a:t>
            </a:r>
            <a:endParaRPr sz="1600">
              <a:latin typeface="Courier New"/>
              <a:cs typeface="Courier New"/>
            </a:endParaRPr>
          </a:p>
        </p:txBody>
      </p:sp>
      <p:sp>
        <p:nvSpPr>
          <p:cNvPr id="139" name="object 139"/>
          <p:cNvSpPr txBox="1"/>
          <p:nvPr/>
        </p:nvSpPr>
        <p:spPr>
          <a:xfrm>
            <a:off x="2449064" y="4678677"/>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20</a:t>
            </a:r>
            <a:endParaRPr sz="1600">
              <a:latin typeface="Courier New"/>
              <a:cs typeface="Courier New"/>
            </a:endParaRPr>
          </a:p>
        </p:txBody>
      </p:sp>
      <p:sp>
        <p:nvSpPr>
          <p:cNvPr id="140" name="object 140"/>
          <p:cNvSpPr txBox="1"/>
          <p:nvPr/>
        </p:nvSpPr>
        <p:spPr>
          <a:xfrm>
            <a:off x="2449064" y="5460480"/>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Department</a:t>
            </a:r>
            <a:r>
              <a:rPr sz="1600" spc="-45" dirty="0">
                <a:latin typeface="Courier New"/>
                <a:cs typeface="Courier New"/>
              </a:rPr>
              <a:t> </a:t>
            </a:r>
            <a:r>
              <a:rPr sz="1600" dirty="0">
                <a:latin typeface="Courier New"/>
                <a:cs typeface="Courier New"/>
              </a:rPr>
              <a:t>30</a:t>
            </a:r>
            <a:endParaRPr sz="1600">
              <a:latin typeface="Courier New"/>
              <a:cs typeface="Courier New"/>
            </a:endParaRPr>
          </a:p>
        </p:txBody>
      </p:sp>
      <p:sp>
        <p:nvSpPr>
          <p:cNvPr id="141" name="object 141"/>
          <p:cNvSpPr txBox="1"/>
          <p:nvPr/>
        </p:nvSpPr>
        <p:spPr>
          <a:xfrm>
            <a:off x="2449064" y="6045692"/>
            <a:ext cx="161544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Whole</a:t>
            </a:r>
            <a:r>
              <a:rPr sz="1600" spc="-65" dirty="0">
                <a:latin typeface="Courier New"/>
                <a:cs typeface="Courier New"/>
              </a:rPr>
              <a:t> </a:t>
            </a:r>
            <a:r>
              <a:rPr sz="1600" dirty="0">
                <a:latin typeface="Courier New"/>
                <a:cs typeface="Courier New"/>
              </a:rPr>
              <a:t>Company</a:t>
            </a:r>
            <a:endParaRPr sz="1600">
              <a:latin typeface="Courier New"/>
              <a:cs typeface="Courier New"/>
            </a:endParaRPr>
          </a:p>
        </p:txBody>
      </p:sp>
      <p:sp>
        <p:nvSpPr>
          <p:cNvPr id="142" name="object 142"/>
          <p:cNvSpPr txBox="1"/>
          <p:nvPr/>
        </p:nvSpPr>
        <p:spPr>
          <a:xfrm>
            <a:off x="5010909" y="3898394"/>
            <a:ext cx="1619885" cy="3392804"/>
          </a:xfrm>
          <a:prstGeom prst="rect">
            <a:avLst/>
          </a:prstGeom>
        </p:spPr>
        <p:txBody>
          <a:bodyPr vert="horz" wrap="square" lIns="0" tIns="60960" rIns="0" bIns="0" rtlCol="0">
            <a:spAutoFit/>
          </a:bodyPr>
          <a:lstStyle/>
          <a:p>
            <a:pPr marL="17145" marR="494030">
              <a:lnSpc>
                <a:spcPct val="80000"/>
              </a:lnSpc>
              <a:spcBef>
                <a:spcPts val="480"/>
              </a:spcBef>
            </a:pPr>
            <a:r>
              <a:rPr sz="1600" spc="-5" dirty="0">
                <a:latin typeface="Courier New"/>
                <a:cs typeface="Courier New"/>
              </a:rPr>
              <a:t>CLERK  </a:t>
            </a:r>
            <a:r>
              <a:rPr sz="1600" dirty="0">
                <a:latin typeface="Courier New"/>
                <a:cs typeface="Courier New"/>
              </a:rPr>
              <a:t>MANAGER  </a:t>
            </a:r>
            <a:r>
              <a:rPr sz="1600" spc="5" dirty="0">
                <a:latin typeface="Courier New"/>
                <a:cs typeface="Courier New"/>
              </a:rPr>
              <a:t>P</a:t>
            </a:r>
            <a:r>
              <a:rPr sz="1600" spc="-5" dirty="0">
                <a:latin typeface="Courier New"/>
                <a:cs typeface="Courier New"/>
              </a:rPr>
              <a:t>RESI</a:t>
            </a:r>
            <a:r>
              <a:rPr sz="1600" spc="5" dirty="0">
                <a:latin typeface="Courier New"/>
                <a:cs typeface="Courier New"/>
              </a:rPr>
              <a:t>D</a:t>
            </a:r>
            <a:r>
              <a:rPr sz="1600" spc="-5" dirty="0">
                <a:latin typeface="Courier New"/>
                <a:cs typeface="Courier New"/>
              </a:rPr>
              <a:t>ENT</a:t>
            </a:r>
            <a:endParaRPr sz="1600">
              <a:latin typeface="Courier New"/>
              <a:cs typeface="Courier New"/>
            </a:endParaRPr>
          </a:p>
          <a:p>
            <a:pPr marL="17145" marR="5080" indent="-635">
              <a:lnSpc>
                <a:spcPct val="80000"/>
              </a:lnSpc>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ANALYST</a:t>
            </a:r>
            <a:endParaRPr sz="1600">
              <a:latin typeface="Courier New"/>
              <a:cs typeface="Courier New"/>
            </a:endParaRPr>
          </a:p>
          <a:p>
            <a:pPr marL="17145">
              <a:lnSpc>
                <a:spcPts val="1350"/>
              </a:lnSpc>
            </a:pPr>
            <a:r>
              <a:rPr sz="1600" spc="-5" dirty="0">
                <a:latin typeface="Courier New"/>
                <a:cs typeface="Courier New"/>
              </a:rPr>
              <a:t>CLERK</a:t>
            </a:r>
            <a:endParaRPr sz="1600">
              <a:latin typeface="Courier New"/>
              <a:cs typeface="Courier New"/>
            </a:endParaRPr>
          </a:p>
          <a:p>
            <a:pPr marL="17145">
              <a:lnSpc>
                <a:spcPts val="1540"/>
              </a:lnSpc>
            </a:pPr>
            <a:r>
              <a:rPr sz="1600" dirty="0">
                <a:latin typeface="Courier New"/>
                <a:cs typeface="Courier New"/>
              </a:rPr>
              <a:t>MANAGER</a:t>
            </a:r>
            <a:endParaRPr sz="1600">
              <a:latin typeface="Courier New"/>
              <a:cs typeface="Courier New"/>
            </a:endParaRPr>
          </a:p>
          <a:p>
            <a:pPr marL="17145" marR="5080" indent="-635">
              <a:lnSpc>
                <a:spcPct val="80000"/>
              </a:lnSpc>
              <a:spcBef>
                <a:spcPts val="190"/>
              </a:spcBef>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CLERK</a:t>
            </a:r>
            <a:endParaRPr sz="1600">
              <a:latin typeface="Courier New"/>
              <a:cs typeface="Courier New"/>
            </a:endParaRPr>
          </a:p>
          <a:p>
            <a:pPr marL="17145">
              <a:lnSpc>
                <a:spcPts val="1345"/>
              </a:lnSpc>
            </a:pPr>
            <a:r>
              <a:rPr sz="1600" dirty="0">
                <a:latin typeface="Courier New"/>
                <a:cs typeface="Courier New"/>
              </a:rPr>
              <a:t>MANAGER</a:t>
            </a:r>
            <a:endParaRPr sz="1600">
              <a:latin typeface="Courier New"/>
              <a:cs typeface="Courier New"/>
            </a:endParaRPr>
          </a:p>
          <a:p>
            <a:pPr marL="17145" marR="5080" indent="-635">
              <a:lnSpc>
                <a:spcPct val="80000"/>
              </a:lnSpc>
              <a:spcBef>
                <a:spcPts val="190"/>
              </a:spcBef>
            </a:pPr>
            <a:r>
              <a:rPr sz="1600" dirty="0">
                <a:latin typeface="Courier New"/>
                <a:cs typeface="Courier New"/>
              </a:rPr>
              <a:t>All</a:t>
            </a:r>
            <a:r>
              <a:rPr sz="1600" spc="-55" dirty="0">
                <a:latin typeface="Courier New"/>
                <a:cs typeface="Courier New"/>
              </a:rPr>
              <a:t> </a:t>
            </a:r>
            <a:r>
              <a:rPr sz="1600" spc="-5" dirty="0">
                <a:latin typeface="Courier New"/>
                <a:cs typeface="Courier New"/>
              </a:rPr>
              <a:t>Employees  </a:t>
            </a:r>
            <a:r>
              <a:rPr sz="1600" dirty="0">
                <a:latin typeface="Courier New"/>
                <a:cs typeface="Courier New"/>
              </a:rPr>
              <a:t>ANALYST</a:t>
            </a:r>
            <a:endParaRPr sz="1600">
              <a:latin typeface="Courier New"/>
              <a:cs typeface="Courier New"/>
            </a:endParaRPr>
          </a:p>
          <a:p>
            <a:pPr marL="17145" marR="738505">
              <a:lnSpc>
                <a:spcPct val="80000"/>
              </a:lnSpc>
            </a:pPr>
            <a:r>
              <a:rPr sz="1600" spc="-5" dirty="0">
                <a:latin typeface="Courier New"/>
                <a:cs typeface="Courier New"/>
              </a:rPr>
              <a:t>CLERK  </a:t>
            </a:r>
            <a:r>
              <a:rPr sz="1600" spc="5" dirty="0">
                <a:latin typeface="Courier New"/>
                <a:cs typeface="Courier New"/>
              </a:rPr>
              <a:t>M</a:t>
            </a:r>
            <a:r>
              <a:rPr sz="1600" spc="-5" dirty="0">
                <a:latin typeface="Courier New"/>
                <a:cs typeface="Courier New"/>
              </a:rPr>
              <a:t>ANAG</a:t>
            </a:r>
            <a:r>
              <a:rPr sz="1600" spc="5" dirty="0">
                <a:latin typeface="Courier New"/>
                <a:cs typeface="Courier New"/>
              </a:rPr>
              <a:t>E</a:t>
            </a:r>
            <a:r>
              <a:rPr sz="1600" spc="-5" dirty="0">
                <a:latin typeface="Courier New"/>
                <a:cs typeface="Courier New"/>
              </a:rPr>
              <a:t>R</a:t>
            </a:r>
            <a:endParaRPr sz="1600">
              <a:latin typeface="Courier New"/>
              <a:cs typeface="Courier New"/>
            </a:endParaRPr>
          </a:p>
          <a:p>
            <a:pPr marL="17145" marR="494030">
              <a:lnSpc>
                <a:spcPct val="80000"/>
              </a:lnSpc>
              <a:spcBef>
                <a:spcPts val="15"/>
              </a:spcBef>
            </a:pPr>
            <a:r>
              <a:rPr sz="1600" spc="5" dirty="0">
                <a:latin typeface="Courier New"/>
                <a:cs typeface="Courier New"/>
              </a:rPr>
              <a:t>P</a:t>
            </a:r>
            <a:r>
              <a:rPr sz="1600" spc="-5" dirty="0">
                <a:latin typeface="Courier New"/>
                <a:cs typeface="Courier New"/>
              </a:rPr>
              <a:t>RESI</a:t>
            </a:r>
            <a:r>
              <a:rPr sz="1600" spc="5" dirty="0">
                <a:latin typeface="Courier New"/>
                <a:cs typeface="Courier New"/>
              </a:rPr>
              <a:t>D</a:t>
            </a:r>
            <a:r>
              <a:rPr sz="1600" spc="-5" dirty="0">
                <a:latin typeface="Courier New"/>
                <a:cs typeface="Courier New"/>
              </a:rPr>
              <a:t>ENT  </a:t>
            </a:r>
            <a:r>
              <a:rPr sz="1600" dirty="0">
                <a:latin typeface="Courier New"/>
                <a:cs typeface="Courier New"/>
              </a:rPr>
              <a:t>SALESMAN</a:t>
            </a:r>
            <a:endParaRPr sz="1600">
              <a:latin typeface="Courier New"/>
              <a:cs typeface="Courier New"/>
            </a:endParaRPr>
          </a:p>
          <a:p>
            <a:pPr marL="12700">
              <a:lnSpc>
                <a:spcPts val="1535"/>
              </a:lnSpc>
            </a:pPr>
            <a:r>
              <a:rPr sz="1600" dirty="0">
                <a:latin typeface="Courier New"/>
                <a:cs typeface="Courier New"/>
              </a:rPr>
              <a:t>All</a:t>
            </a:r>
            <a:r>
              <a:rPr sz="1600" spc="-50" dirty="0">
                <a:latin typeface="Courier New"/>
                <a:cs typeface="Courier New"/>
              </a:rPr>
              <a:t> </a:t>
            </a:r>
            <a:r>
              <a:rPr sz="1600" spc="-5" dirty="0">
                <a:latin typeface="Courier New"/>
                <a:cs typeface="Courier New"/>
              </a:rPr>
              <a:t>Employees</a:t>
            </a:r>
            <a:endParaRPr sz="1600">
              <a:latin typeface="Courier New"/>
              <a:cs typeface="Courier New"/>
            </a:endParaRPr>
          </a:p>
        </p:txBody>
      </p:sp>
      <p:sp>
        <p:nvSpPr>
          <p:cNvPr id="143" name="object 143"/>
          <p:cNvSpPr txBox="1"/>
          <p:nvPr/>
        </p:nvSpPr>
        <p:spPr>
          <a:xfrm>
            <a:off x="7211773" y="3898394"/>
            <a:ext cx="641350" cy="3392804"/>
          </a:xfrm>
          <a:prstGeom prst="rect">
            <a:avLst/>
          </a:prstGeom>
        </p:spPr>
        <p:txBody>
          <a:bodyPr vert="horz" wrap="square" lIns="0" tIns="12065" rIns="0" bIns="0" rtlCol="0">
            <a:spAutoFit/>
          </a:bodyPr>
          <a:lstStyle/>
          <a:p>
            <a:pPr marR="5080" algn="r">
              <a:lnSpc>
                <a:spcPts val="1730"/>
              </a:lnSpc>
              <a:spcBef>
                <a:spcPts val="95"/>
              </a:spcBef>
            </a:pPr>
            <a:r>
              <a:rPr sz="1600" spc="5" dirty="0">
                <a:latin typeface="Courier New"/>
                <a:cs typeface="Courier New"/>
              </a:rPr>
              <a:t>1</a:t>
            </a:r>
            <a:r>
              <a:rPr sz="1600" spc="-5" dirty="0">
                <a:latin typeface="Courier New"/>
                <a:cs typeface="Courier New"/>
              </a:rPr>
              <a:t>300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450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8</a:t>
            </a:r>
            <a:r>
              <a:rPr sz="1600" spc="-5" dirty="0">
                <a:latin typeface="Courier New"/>
                <a:cs typeface="Courier New"/>
              </a:rPr>
              <a:t>750</a:t>
            </a:r>
            <a:endParaRPr sz="1600">
              <a:latin typeface="Courier New"/>
              <a:cs typeface="Courier New"/>
            </a:endParaRPr>
          </a:p>
          <a:p>
            <a:pPr marR="5080" algn="r">
              <a:lnSpc>
                <a:spcPts val="1535"/>
              </a:lnSpc>
            </a:pPr>
            <a:r>
              <a:rPr sz="1600" spc="5" dirty="0">
                <a:latin typeface="Courier New"/>
                <a:cs typeface="Courier New"/>
              </a:rPr>
              <a:t>6</a:t>
            </a:r>
            <a:r>
              <a:rPr sz="1600" spc="-5" dirty="0">
                <a:latin typeface="Courier New"/>
                <a:cs typeface="Courier New"/>
              </a:rPr>
              <a:t>000</a:t>
            </a:r>
            <a:endParaRPr sz="1600">
              <a:latin typeface="Courier New"/>
              <a:cs typeface="Courier New"/>
            </a:endParaRPr>
          </a:p>
          <a:p>
            <a:pPr marR="5080" algn="r">
              <a:lnSpc>
                <a:spcPts val="1540"/>
              </a:lnSpc>
            </a:pPr>
            <a:r>
              <a:rPr sz="1600" spc="5" dirty="0">
                <a:latin typeface="Courier New"/>
                <a:cs typeface="Courier New"/>
              </a:rPr>
              <a:t>1</a:t>
            </a:r>
            <a:r>
              <a:rPr sz="1600" spc="-5" dirty="0">
                <a:latin typeface="Courier New"/>
                <a:cs typeface="Courier New"/>
              </a:rPr>
              <a:t>900</a:t>
            </a:r>
            <a:endParaRPr sz="1600">
              <a:latin typeface="Courier New"/>
              <a:cs typeface="Courier New"/>
            </a:endParaRPr>
          </a:p>
          <a:p>
            <a:pPr marR="5080" algn="r">
              <a:lnSpc>
                <a:spcPts val="1540"/>
              </a:lnSpc>
            </a:pPr>
            <a:r>
              <a:rPr sz="1600" spc="5" dirty="0">
                <a:latin typeface="Courier New"/>
                <a:cs typeface="Courier New"/>
              </a:rPr>
              <a:t>2</a:t>
            </a:r>
            <a:r>
              <a:rPr sz="1600" spc="-5" dirty="0">
                <a:latin typeface="Courier New"/>
                <a:cs typeface="Courier New"/>
              </a:rPr>
              <a:t>975</a:t>
            </a:r>
            <a:endParaRPr sz="1600">
              <a:latin typeface="Courier New"/>
              <a:cs typeface="Courier New"/>
            </a:endParaRPr>
          </a:p>
          <a:p>
            <a:pPr marR="5080" algn="r">
              <a:lnSpc>
                <a:spcPts val="1535"/>
              </a:lnSpc>
            </a:pPr>
            <a:r>
              <a:rPr sz="1600" spc="-5" dirty="0">
                <a:latin typeface="Courier New"/>
                <a:cs typeface="Courier New"/>
              </a:rPr>
              <a:t>1</a:t>
            </a:r>
            <a:r>
              <a:rPr sz="1600" spc="5" dirty="0">
                <a:latin typeface="Courier New"/>
                <a:cs typeface="Courier New"/>
              </a:rPr>
              <a:t>0</a:t>
            </a:r>
            <a:r>
              <a:rPr sz="1600" spc="-5" dirty="0">
                <a:latin typeface="Courier New"/>
                <a:cs typeface="Courier New"/>
              </a:rPr>
              <a:t>875</a:t>
            </a:r>
            <a:endParaRPr sz="1600">
              <a:latin typeface="Courier New"/>
              <a:cs typeface="Courier New"/>
            </a:endParaRPr>
          </a:p>
          <a:p>
            <a:pPr marR="5080" algn="r">
              <a:lnSpc>
                <a:spcPts val="1535"/>
              </a:lnSpc>
            </a:pPr>
            <a:r>
              <a:rPr sz="1600" spc="-5" dirty="0">
                <a:latin typeface="Courier New"/>
                <a:cs typeface="Courier New"/>
              </a:rPr>
              <a:t>950</a:t>
            </a:r>
            <a:endParaRPr sz="1600">
              <a:latin typeface="Courier New"/>
              <a:cs typeface="Courier New"/>
            </a:endParaRPr>
          </a:p>
          <a:p>
            <a:pPr marR="5080" algn="r">
              <a:lnSpc>
                <a:spcPts val="1535"/>
              </a:lnSpc>
            </a:pPr>
            <a:r>
              <a:rPr sz="1600" spc="5" dirty="0">
                <a:latin typeface="Courier New"/>
                <a:cs typeface="Courier New"/>
              </a:rPr>
              <a:t>2</a:t>
            </a:r>
            <a:r>
              <a:rPr sz="1600" spc="-5" dirty="0">
                <a:latin typeface="Courier New"/>
                <a:cs typeface="Courier New"/>
              </a:rPr>
              <a:t>850</a:t>
            </a:r>
            <a:endParaRPr sz="1600">
              <a:latin typeface="Courier New"/>
              <a:cs typeface="Courier New"/>
            </a:endParaRPr>
          </a:p>
          <a:p>
            <a:pPr marR="5080" algn="r">
              <a:lnSpc>
                <a:spcPts val="1535"/>
              </a:lnSpc>
            </a:pPr>
            <a:r>
              <a:rPr sz="1600" spc="5" dirty="0">
                <a:latin typeface="Courier New"/>
                <a:cs typeface="Courier New"/>
              </a:rPr>
              <a:t>9</a:t>
            </a:r>
            <a:r>
              <a:rPr sz="1600" spc="-5" dirty="0">
                <a:latin typeface="Courier New"/>
                <a:cs typeface="Courier New"/>
              </a:rPr>
              <a:t>400</a:t>
            </a:r>
            <a:endParaRPr sz="1600">
              <a:latin typeface="Courier New"/>
              <a:cs typeface="Courier New"/>
            </a:endParaRPr>
          </a:p>
          <a:p>
            <a:pPr marR="5080" algn="r">
              <a:lnSpc>
                <a:spcPts val="1535"/>
              </a:lnSpc>
            </a:pPr>
            <a:r>
              <a:rPr sz="1600" spc="5" dirty="0">
                <a:latin typeface="Courier New"/>
                <a:cs typeface="Courier New"/>
              </a:rPr>
              <a:t>6</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4</a:t>
            </a:r>
            <a:r>
              <a:rPr sz="1600" spc="-5" dirty="0">
                <a:latin typeface="Courier New"/>
                <a:cs typeface="Courier New"/>
              </a:rPr>
              <a:t>150</a:t>
            </a:r>
            <a:endParaRPr sz="1600">
              <a:latin typeface="Courier New"/>
              <a:cs typeface="Courier New"/>
            </a:endParaRPr>
          </a:p>
          <a:p>
            <a:pPr marR="5080" algn="r">
              <a:lnSpc>
                <a:spcPts val="1540"/>
              </a:lnSpc>
            </a:pPr>
            <a:r>
              <a:rPr sz="1600" spc="5" dirty="0">
                <a:latin typeface="Courier New"/>
                <a:cs typeface="Courier New"/>
              </a:rPr>
              <a:t>8</a:t>
            </a:r>
            <a:r>
              <a:rPr sz="1600" spc="-5" dirty="0">
                <a:latin typeface="Courier New"/>
                <a:cs typeface="Courier New"/>
              </a:rPr>
              <a:t>275</a:t>
            </a:r>
            <a:endParaRPr sz="1600">
              <a:latin typeface="Courier New"/>
              <a:cs typeface="Courier New"/>
            </a:endParaRPr>
          </a:p>
          <a:p>
            <a:pPr marR="5080" algn="r">
              <a:lnSpc>
                <a:spcPts val="1540"/>
              </a:lnSpc>
            </a:pPr>
            <a:r>
              <a:rPr sz="1600" spc="5" dirty="0">
                <a:latin typeface="Courier New"/>
                <a:cs typeface="Courier New"/>
              </a:rPr>
              <a:t>5</a:t>
            </a:r>
            <a:r>
              <a:rPr sz="1600" spc="-5" dirty="0">
                <a:latin typeface="Courier New"/>
                <a:cs typeface="Courier New"/>
              </a:rPr>
              <a:t>000</a:t>
            </a:r>
            <a:endParaRPr sz="1600">
              <a:latin typeface="Courier New"/>
              <a:cs typeface="Courier New"/>
            </a:endParaRPr>
          </a:p>
          <a:p>
            <a:pPr marR="5080" algn="r">
              <a:lnSpc>
                <a:spcPts val="1535"/>
              </a:lnSpc>
            </a:pPr>
            <a:r>
              <a:rPr sz="1600" spc="5" dirty="0">
                <a:latin typeface="Courier New"/>
                <a:cs typeface="Courier New"/>
              </a:rPr>
              <a:t>5</a:t>
            </a:r>
            <a:r>
              <a:rPr sz="1600" spc="-5" dirty="0">
                <a:latin typeface="Courier New"/>
                <a:cs typeface="Courier New"/>
              </a:rPr>
              <a:t>600</a:t>
            </a:r>
            <a:endParaRPr sz="1600">
              <a:latin typeface="Courier New"/>
              <a:cs typeface="Courier New"/>
            </a:endParaRPr>
          </a:p>
          <a:p>
            <a:pPr marR="9525" algn="r">
              <a:lnSpc>
                <a:spcPts val="1730"/>
              </a:lnSpc>
            </a:pPr>
            <a:r>
              <a:rPr sz="1600" spc="-5" dirty="0">
                <a:latin typeface="Courier New"/>
                <a:cs typeface="Courier New"/>
              </a:rPr>
              <a:t>29</a:t>
            </a:r>
            <a:r>
              <a:rPr sz="1600" spc="5" dirty="0">
                <a:latin typeface="Courier New"/>
                <a:cs typeface="Courier New"/>
              </a:rPr>
              <a:t>0</a:t>
            </a:r>
            <a:r>
              <a:rPr sz="1600" spc="-5" dirty="0">
                <a:latin typeface="Courier New"/>
                <a:cs typeface="Courier New"/>
              </a:rPr>
              <a:t>25</a:t>
            </a:r>
            <a:endParaRPr sz="1600">
              <a:latin typeface="Courier New"/>
              <a:cs typeface="Courier New"/>
            </a:endParaRPr>
          </a:p>
        </p:txBody>
      </p:sp>
      <p:pic>
        <p:nvPicPr>
          <p:cNvPr id="144" name="Picture 143" descr="Logo&#10;&#10;Description automatically generated">
            <a:extLst>
              <a:ext uri="{FF2B5EF4-FFF2-40B4-BE49-F238E27FC236}">
                <a16:creationId xmlns:a16="http://schemas.microsoft.com/office/drawing/2014/main" id="{8019F04D-7603-88E0-AF82-439FB9584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45" name="Picture 144" descr="See the source image">
            <a:extLst>
              <a:ext uri="{FF2B5EF4-FFF2-40B4-BE49-F238E27FC236}">
                <a16:creationId xmlns:a16="http://schemas.microsoft.com/office/drawing/2014/main" id="{BB16415C-AF78-96FA-79D2-C2546A7CF13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3628" y="918996"/>
            <a:ext cx="7078980" cy="696595"/>
          </a:xfrm>
          <a:prstGeom prst="rect">
            <a:avLst/>
          </a:prstGeom>
        </p:spPr>
        <p:txBody>
          <a:bodyPr vert="horz" wrap="square" lIns="0" tIns="13335" rIns="0" bIns="0" rtlCol="0">
            <a:spAutoFit/>
          </a:bodyPr>
          <a:lstStyle/>
          <a:p>
            <a:pPr marL="12700">
              <a:lnSpc>
                <a:spcPct val="100000"/>
              </a:lnSpc>
              <a:spcBef>
                <a:spcPts val="105"/>
              </a:spcBef>
            </a:pPr>
            <a:r>
              <a:rPr dirty="0"/>
              <a:t>GROUP</a:t>
            </a:r>
            <a:r>
              <a:rPr spc="-50" dirty="0"/>
              <a:t> </a:t>
            </a:r>
            <a:r>
              <a:rPr spc="-5" dirty="0"/>
              <a:t>BY/ROLLUP/CUBE</a:t>
            </a:r>
          </a:p>
        </p:txBody>
      </p:sp>
      <p:sp>
        <p:nvSpPr>
          <p:cNvPr id="3" name="object 3"/>
          <p:cNvSpPr txBox="1"/>
          <p:nvPr/>
        </p:nvSpPr>
        <p:spPr>
          <a:xfrm>
            <a:off x="1734324" y="2065032"/>
            <a:ext cx="8066405" cy="4820920"/>
          </a:xfrm>
          <a:prstGeom prst="rect">
            <a:avLst/>
          </a:prstGeom>
        </p:spPr>
        <p:txBody>
          <a:bodyPr vert="horz" wrap="square" lIns="0" tIns="48260" rIns="0" bIns="0" rtlCol="0">
            <a:spAutoFit/>
          </a:bodyPr>
          <a:lstStyle/>
          <a:p>
            <a:pPr marL="355600" marR="58419" indent="-342900">
              <a:lnSpc>
                <a:spcPts val="2650"/>
              </a:lnSpc>
              <a:spcBef>
                <a:spcPts val="380"/>
              </a:spcBef>
              <a:buClr>
                <a:srgbClr val="5F5F5F"/>
              </a:buClr>
              <a:buSzPct val="75000"/>
              <a:buFont typeface="Wingdings"/>
              <a:buChar char=""/>
              <a:tabLst>
                <a:tab pos="354965" algn="l"/>
                <a:tab pos="355600" algn="l"/>
              </a:tabLst>
            </a:pPr>
            <a:r>
              <a:rPr sz="2400" dirty="0">
                <a:latin typeface="Arial"/>
                <a:cs typeface="Arial"/>
              </a:rPr>
              <a:t>CUBE add subtotals for all combinations of categories  </a:t>
            </a:r>
            <a:r>
              <a:rPr sz="2400" spc="-5" dirty="0">
                <a:latin typeface="Arial"/>
                <a:cs typeface="Arial"/>
              </a:rPr>
              <a:t>(total salary for </a:t>
            </a:r>
            <a:r>
              <a:rPr sz="2400" dirty="0">
                <a:latin typeface="Arial"/>
                <a:cs typeface="Arial"/>
              </a:rPr>
              <a:t>each job </a:t>
            </a:r>
            <a:r>
              <a:rPr sz="2400" spc="-5" dirty="0">
                <a:latin typeface="Arial"/>
                <a:cs typeface="Arial"/>
              </a:rPr>
              <a:t>type </a:t>
            </a:r>
            <a:r>
              <a:rPr sz="2400" dirty="0">
                <a:latin typeface="Arial"/>
                <a:cs typeface="Arial"/>
              </a:rPr>
              <a:t>was added in the</a:t>
            </a:r>
            <a:r>
              <a:rPr sz="2400" spc="-25" dirty="0">
                <a:latin typeface="Arial"/>
                <a:cs typeface="Arial"/>
              </a:rPr>
              <a:t> </a:t>
            </a:r>
            <a:r>
              <a:rPr sz="2400" spc="-5" dirty="0">
                <a:latin typeface="Arial"/>
                <a:cs typeface="Arial"/>
              </a:rPr>
              <a:t>example)</a:t>
            </a:r>
            <a:endParaRPr sz="2400">
              <a:latin typeface="Arial"/>
              <a:cs typeface="Arial"/>
            </a:endParaRPr>
          </a:p>
          <a:p>
            <a:pPr marL="355600" marR="555625" indent="-342900">
              <a:lnSpc>
                <a:spcPts val="2650"/>
              </a:lnSpc>
              <a:spcBef>
                <a:spcPts val="1275"/>
              </a:spcBef>
              <a:buClr>
                <a:srgbClr val="5F5F5F"/>
              </a:buClr>
              <a:buSzPct val="75000"/>
              <a:buFont typeface="Wingdings"/>
              <a:buChar char=""/>
              <a:tabLst>
                <a:tab pos="354965" algn="l"/>
                <a:tab pos="355600" algn="l"/>
              </a:tabLst>
            </a:pPr>
            <a:r>
              <a:rPr sz="2400" spc="-5" dirty="0">
                <a:latin typeface="Arial"/>
                <a:cs typeface="Arial"/>
              </a:rPr>
              <a:t>If there were three </a:t>
            </a:r>
            <a:r>
              <a:rPr sz="2400" dirty="0">
                <a:latin typeface="Arial"/>
                <a:cs typeface="Arial"/>
              </a:rPr>
              <a:t>GROUP </a:t>
            </a:r>
            <a:r>
              <a:rPr sz="2400" spc="-5" dirty="0">
                <a:latin typeface="Arial"/>
                <a:cs typeface="Arial"/>
              </a:rPr>
              <a:t>BY columns </a:t>
            </a:r>
            <a:r>
              <a:rPr sz="2400" dirty="0">
                <a:latin typeface="Arial"/>
                <a:cs typeface="Arial"/>
              </a:rPr>
              <a:t>(i.e. </a:t>
            </a:r>
            <a:r>
              <a:rPr sz="2400" spc="-5" dirty="0">
                <a:latin typeface="Arial"/>
                <a:cs typeface="Arial"/>
              </a:rPr>
              <a:t>country,  </a:t>
            </a:r>
            <a:r>
              <a:rPr sz="2400" dirty="0">
                <a:latin typeface="Arial"/>
                <a:cs typeface="Arial"/>
              </a:rPr>
              <a:t>customer_id,</a:t>
            </a:r>
            <a:r>
              <a:rPr sz="2400" spc="-20" dirty="0">
                <a:latin typeface="Arial"/>
                <a:cs typeface="Arial"/>
              </a:rPr>
              <a:t> </a:t>
            </a:r>
            <a:r>
              <a:rPr sz="2400" spc="-5" dirty="0">
                <a:latin typeface="Arial"/>
                <a:cs typeface="Arial"/>
              </a:rPr>
              <a:t>product):</a:t>
            </a:r>
            <a:endParaRPr sz="2400">
              <a:latin typeface="Arial"/>
              <a:cs typeface="Arial"/>
            </a:endParaRPr>
          </a:p>
          <a:p>
            <a:pPr marL="756285" marR="5080" lvl="1" indent="-287020">
              <a:lnSpc>
                <a:spcPts val="2210"/>
              </a:lnSpc>
              <a:spcBef>
                <a:spcPts val="1170"/>
              </a:spcBef>
              <a:buChar char="–"/>
              <a:tabLst>
                <a:tab pos="756285" algn="l"/>
                <a:tab pos="756920" algn="l"/>
              </a:tabLst>
            </a:pPr>
            <a:r>
              <a:rPr sz="2000" spc="-5" dirty="0">
                <a:latin typeface="Arial"/>
                <a:cs typeface="Arial"/>
              </a:rPr>
              <a:t>GROUP </a:t>
            </a:r>
            <a:r>
              <a:rPr sz="2000" dirty="0">
                <a:latin typeface="Arial"/>
                <a:cs typeface="Arial"/>
              </a:rPr>
              <a:t>BY would </a:t>
            </a:r>
            <a:r>
              <a:rPr sz="2000" spc="-5" dirty="0">
                <a:latin typeface="Arial"/>
                <a:cs typeface="Arial"/>
              </a:rPr>
              <a:t>produce aggregates </a:t>
            </a:r>
            <a:r>
              <a:rPr sz="2000" dirty="0">
                <a:latin typeface="Arial"/>
                <a:cs typeface="Arial"/>
              </a:rPr>
              <a:t>each </a:t>
            </a:r>
            <a:r>
              <a:rPr sz="2000" spc="-5" dirty="0">
                <a:latin typeface="Arial"/>
                <a:cs typeface="Arial"/>
              </a:rPr>
              <a:t>unique </a:t>
            </a:r>
            <a:r>
              <a:rPr sz="2000" dirty="0">
                <a:latin typeface="Arial"/>
                <a:cs typeface="Arial"/>
              </a:rPr>
              <a:t>combination  </a:t>
            </a:r>
            <a:r>
              <a:rPr sz="2000" spc="-5" dirty="0">
                <a:latin typeface="Arial"/>
                <a:cs typeface="Arial"/>
              </a:rPr>
              <a:t>of </a:t>
            </a:r>
            <a:r>
              <a:rPr sz="2000" dirty="0">
                <a:latin typeface="Arial"/>
                <a:cs typeface="Arial"/>
              </a:rPr>
              <a:t>the three </a:t>
            </a:r>
            <a:r>
              <a:rPr sz="2000" spc="-5" dirty="0">
                <a:latin typeface="Arial"/>
                <a:cs typeface="Arial"/>
              </a:rPr>
              <a:t>columns showing </a:t>
            </a:r>
            <a:r>
              <a:rPr sz="2000" dirty="0">
                <a:latin typeface="Arial"/>
                <a:cs typeface="Arial"/>
              </a:rPr>
              <a:t>the </a:t>
            </a:r>
            <a:r>
              <a:rPr sz="2000" spc="-5" dirty="0">
                <a:latin typeface="Arial"/>
                <a:cs typeface="Arial"/>
              </a:rPr>
              <a:t>aggregate </a:t>
            </a:r>
            <a:r>
              <a:rPr sz="2000" dirty="0">
                <a:latin typeface="Arial"/>
                <a:cs typeface="Arial"/>
              </a:rPr>
              <a:t>for </a:t>
            </a:r>
            <a:r>
              <a:rPr sz="2000" spc="-5" dirty="0">
                <a:latin typeface="Arial"/>
                <a:cs typeface="Arial"/>
              </a:rPr>
              <a:t>each product  </a:t>
            </a:r>
            <a:r>
              <a:rPr sz="2000" spc="-10" dirty="0">
                <a:latin typeface="Arial"/>
                <a:cs typeface="Arial"/>
              </a:rPr>
              <a:t>ordered </a:t>
            </a:r>
            <a:r>
              <a:rPr sz="2000" spc="-5" dirty="0">
                <a:latin typeface="Arial"/>
                <a:cs typeface="Arial"/>
              </a:rPr>
              <a:t>by each customer within each</a:t>
            </a:r>
            <a:r>
              <a:rPr sz="2000" spc="-35" dirty="0">
                <a:latin typeface="Arial"/>
                <a:cs typeface="Arial"/>
              </a:rPr>
              <a:t> </a:t>
            </a:r>
            <a:r>
              <a:rPr sz="2000" spc="-5" dirty="0">
                <a:latin typeface="Arial"/>
                <a:cs typeface="Arial"/>
              </a:rPr>
              <a:t>country</a:t>
            </a:r>
            <a:endParaRPr sz="2000">
              <a:latin typeface="Arial"/>
              <a:cs typeface="Arial"/>
            </a:endParaRPr>
          </a:p>
          <a:p>
            <a:pPr marL="756285" marR="127635" lvl="1" indent="-287020">
              <a:lnSpc>
                <a:spcPts val="2210"/>
              </a:lnSpc>
              <a:spcBef>
                <a:spcPts val="1185"/>
              </a:spcBef>
              <a:buChar char="–"/>
              <a:tabLst>
                <a:tab pos="756285" algn="l"/>
                <a:tab pos="756920" algn="l"/>
              </a:tabLst>
            </a:pPr>
            <a:r>
              <a:rPr sz="2000" spc="-5" dirty="0">
                <a:latin typeface="Arial"/>
                <a:cs typeface="Arial"/>
              </a:rPr>
              <a:t>ROLLUP would add aggregates showing </a:t>
            </a:r>
            <a:r>
              <a:rPr sz="2000" dirty="0">
                <a:latin typeface="Arial"/>
                <a:cs typeface="Arial"/>
              </a:rPr>
              <a:t>the </a:t>
            </a:r>
            <a:r>
              <a:rPr sz="2000" spc="-5" dirty="0">
                <a:latin typeface="Arial"/>
                <a:cs typeface="Arial"/>
              </a:rPr>
              <a:t>total products by  country and customer_id, total products by country, and </a:t>
            </a:r>
            <a:r>
              <a:rPr sz="2000" dirty="0">
                <a:latin typeface="Arial"/>
                <a:cs typeface="Arial"/>
              </a:rPr>
              <a:t>a </a:t>
            </a:r>
            <a:r>
              <a:rPr sz="2000" spc="-5" dirty="0">
                <a:latin typeface="Arial"/>
                <a:cs typeface="Arial"/>
              </a:rPr>
              <a:t>grand  total </a:t>
            </a:r>
            <a:r>
              <a:rPr sz="2000" dirty="0">
                <a:latin typeface="Arial"/>
                <a:cs typeface="Arial"/>
              </a:rPr>
              <a:t>of all products</a:t>
            </a:r>
            <a:r>
              <a:rPr sz="2000" spc="-45" dirty="0">
                <a:latin typeface="Arial"/>
                <a:cs typeface="Arial"/>
              </a:rPr>
              <a:t> </a:t>
            </a:r>
            <a:r>
              <a:rPr sz="2000" dirty="0">
                <a:latin typeface="Arial"/>
                <a:cs typeface="Arial"/>
              </a:rPr>
              <a:t>sold</a:t>
            </a:r>
            <a:endParaRPr sz="2000">
              <a:latin typeface="Arial"/>
              <a:cs typeface="Arial"/>
            </a:endParaRPr>
          </a:p>
          <a:p>
            <a:pPr marL="756285" marR="466090" lvl="1" indent="-287020">
              <a:lnSpc>
                <a:spcPct val="92200"/>
              </a:lnSpc>
              <a:spcBef>
                <a:spcPts val="1135"/>
              </a:spcBef>
              <a:buChar char="–"/>
              <a:tabLst>
                <a:tab pos="756285" algn="l"/>
                <a:tab pos="756920" algn="l"/>
              </a:tabLst>
            </a:pPr>
            <a:r>
              <a:rPr sz="2000" spc="-5" dirty="0">
                <a:latin typeface="Arial"/>
                <a:cs typeface="Arial"/>
              </a:rPr>
              <a:t>CUBE would add aggregates for each product regardless </a:t>
            </a:r>
            <a:r>
              <a:rPr sz="2000" spc="-10" dirty="0">
                <a:latin typeface="Arial"/>
                <a:cs typeface="Arial"/>
              </a:rPr>
              <a:t>of  </a:t>
            </a:r>
            <a:r>
              <a:rPr sz="2000" spc="-5" dirty="0">
                <a:latin typeface="Arial"/>
                <a:cs typeface="Arial"/>
              </a:rPr>
              <a:t>country </a:t>
            </a:r>
            <a:r>
              <a:rPr sz="2000" spc="-10" dirty="0">
                <a:latin typeface="Arial"/>
                <a:cs typeface="Arial"/>
              </a:rPr>
              <a:t>or </a:t>
            </a:r>
            <a:r>
              <a:rPr sz="2000" spc="-5" dirty="0">
                <a:latin typeface="Arial"/>
                <a:cs typeface="Arial"/>
              </a:rPr>
              <a:t>customer id, aggregates </a:t>
            </a:r>
            <a:r>
              <a:rPr sz="2000" spc="-10" dirty="0">
                <a:latin typeface="Arial"/>
                <a:cs typeface="Arial"/>
              </a:rPr>
              <a:t>for </a:t>
            </a:r>
            <a:r>
              <a:rPr sz="2000" spc="-5" dirty="0">
                <a:latin typeface="Arial"/>
                <a:cs typeface="Arial"/>
              </a:rPr>
              <a:t>each customer_id  </a:t>
            </a:r>
            <a:r>
              <a:rPr sz="2000" spc="-10" dirty="0">
                <a:latin typeface="Arial"/>
                <a:cs typeface="Arial"/>
              </a:rPr>
              <a:t>regardless </a:t>
            </a:r>
            <a:r>
              <a:rPr sz="2000" spc="-5" dirty="0">
                <a:latin typeface="Arial"/>
                <a:cs typeface="Arial"/>
              </a:rPr>
              <a:t>of country or products ordered, and aggregates of  each product </a:t>
            </a:r>
            <a:r>
              <a:rPr sz="2000" dirty="0">
                <a:latin typeface="Arial"/>
                <a:cs typeface="Arial"/>
              </a:rPr>
              <a:t>by </a:t>
            </a:r>
            <a:r>
              <a:rPr sz="2000" spc="-5" dirty="0">
                <a:latin typeface="Arial"/>
                <a:cs typeface="Arial"/>
              </a:rPr>
              <a:t>country regardless </a:t>
            </a:r>
            <a:r>
              <a:rPr sz="2000" dirty="0">
                <a:latin typeface="Arial"/>
                <a:cs typeface="Arial"/>
              </a:rPr>
              <a:t>of </a:t>
            </a:r>
            <a:r>
              <a:rPr sz="2000" spc="-5" dirty="0">
                <a:latin typeface="Arial"/>
                <a:cs typeface="Arial"/>
              </a:rPr>
              <a:t>customer</a:t>
            </a:r>
            <a:r>
              <a:rPr sz="2000" spc="-55" dirty="0">
                <a:latin typeface="Arial"/>
                <a:cs typeface="Arial"/>
              </a:rPr>
              <a:t> </a:t>
            </a:r>
            <a:r>
              <a:rPr sz="2000" dirty="0">
                <a:latin typeface="Arial"/>
                <a:cs typeface="Arial"/>
              </a:rPr>
              <a:t>id</a:t>
            </a:r>
            <a:endParaRPr sz="2000">
              <a:latin typeface="Arial"/>
              <a:cs typeface="Arial"/>
            </a:endParaRPr>
          </a:p>
        </p:txBody>
      </p:sp>
      <p:pic>
        <p:nvPicPr>
          <p:cNvPr id="4" name="Picture 3" descr="Logo&#10;&#10;Description automatically generated">
            <a:extLst>
              <a:ext uri="{FF2B5EF4-FFF2-40B4-BE49-F238E27FC236}">
                <a16:creationId xmlns:a16="http://schemas.microsoft.com/office/drawing/2014/main" id="{E5AA4475-B98C-AFA5-D410-E725B98471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5" name="Picture 4" descr="See the source image">
            <a:extLst>
              <a:ext uri="{FF2B5EF4-FFF2-40B4-BE49-F238E27FC236}">
                <a16:creationId xmlns:a16="http://schemas.microsoft.com/office/drawing/2014/main" id="{FC409E77-9E9F-F013-92F4-B60BE8CC9CA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340" y="892060"/>
            <a:ext cx="1562100" cy="1501140"/>
            <a:chOff x="84340" y="892060"/>
            <a:chExt cx="1562100" cy="1501140"/>
          </a:xfrm>
        </p:grpSpPr>
        <p:sp>
          <p:nvSpPr>
            <p:cNvPr id="3" name="object 3"/>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4" name="object 4"/>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5" name="object 5"/>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6" name="object 6"/>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7" name="object 7"/>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8" name="object 8"/>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9" name="object 9"/>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10" name="object 10"/>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11" name="object 11"/>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12" name="object 12"/>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13" name="object 13"/>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14" name="object 14"/>
            <p:cNvSpPr/>
            <p:nvPr/>
          </p:nvSpPr>
          <p:spPr>
            <a:xfrm>
              <a:off x="84340" y="1803412"/>
              <a:ext cx="1562100" cy="106680"/>
            </a:xfrm>
            <a:custGeom>
              <a:avLst/>
              <a:gdLst/>
              <a:ahLst/>
              <a:cxnLst/>
              <a:rect l="l" t="t" r="r" b="b"/>
              <a:pathLst>
                <a:path w="1562100" h="106680">
                  <a:moveTo>
                    <a:pt x="1562087" y="0"/>
                  </a:moveTo>
                  <a:lnTo>
                    <a:pt x="0" y="0"/>
                  </a:lnTo>
                  <a:lnTo>
                    <a:pt x="0" y="32004"/>
                  </a:lnTo>
                  <a:lnTo>
                    <a:pt x="0" y="53340"/>
                  </a:lnTo>
                  <a:lnTo>
                    <a:pt x="0" y="106680"/>
                  </a:lnTo>
                  <a:lnTo>
                    <a:pt x="658368" y="106680"/>
                  </a:lnTo>
                  <a:lnTo>
                    <a:pt x="658368" y="53340"/>
                  </a:lnTo>
                  <a:lnTo>
                    <a:pt x="1562087" y="53340"/>
                  </a:lnTo>
                  <a:lnTo>
                    <a:pt x="1562087" y="32004"/>
                  </a:lnTo>
                  <a:lnTo>
                    <a:pt x="1562087" y="0"/>
                  </a:lnTo>
                  <a:close/>
                </a:path>
              </a:pathLst>
            </a:custGeom>
            <a:solidFill>
              <a:srgbClr val="F6F1FF"/>
            </a:solidFill>
          </p:spPr>
          <p:txBody>
            <a:bodyPr wrap="square" lIns="0" tIns="0" rIns="0" bIns="0" rtlCol="0"/>
            <a:lstStyle/>
            <a:p>
              <a:endParaRPr/>
            </a:p>
          </p:txBody>
        </p:sp>
        <p:sp>
          <p:nvSpPr>
            <p:cNvPr id="15" name="object 15"/>
            <p:cNvSpPr/>
            <p:nvPr/>
          </p:nvSpPr>
          <p:spPr>
            <a:xfrm>
              <a:off x="84340" y="1910092"/>
              <a:ext cx="1562100" cy="53340"/>
            </a:xfrm>
            <a:custGeom>
              <a:avLst/>
              <a:gdLst/>
              <a:ahLst/>
              <a:cxnLst/>
              <a:rect l="l" t="t" r="r" b="b"/>
              <a:pathLst>
                <a:path w="1562100" h="53339">
                  <a:moveTo>
                    <a:pt x="1562087" y="0"/>
                  </a:moveTo>
                  <a:lnTo>
                    <a:pt x="0" y="0"/>
                  </a:lnTo>
                  <a:lnTo>
                    <a:pt x="0" y="1524"/>
                  </a:lnTo>
                  <a:lnTo>
                    <a:pt x="0" y="53340"/>
                  </a:lnTo>
                  <a:lnTo>
                    <a:pt x="1562087" y="53340"/>
                  </a:lnTo>
                  <a:lnTo>
                    <a:pt x="1562087" y="1524"/>
                  </a:lnTo>
                  <a:lnTo>
                    <a:pt x="1562087" y="0"/>
                  </a:lnTo>
                  <a:close/>
                </a:path>
              </a:pathLst>
            </a:custGeom>
            <a:solidFill>
              <a:srgbClr val="F6F0FF"/>
            </a:solidFill>
          </p:spPr>
          <p:txBody>
            <a:bodyPr wrap="square" lIns="0" tIns="0" rIns="0" bIns="0" rtlCol="0"/>
            <a:lstStyle/>
            <a:p>
              <a:endParaRPr/>
            </a:p>
          </p:txBody>
        </p:sp>
        <p:sp>
          <p:nvSpPr>
            <p:cNvPr id="16" name="object 16"/>
            <p:cNvSpPr/>
            <p:nvPr/>
          </p:nvSpPr>
          <p:spPr>
            <a:xfrm>
              <a:off x="84340" y="1963432"/>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5EFFF"/>
            </a:solidFill>
          </p:spPr>
          <p:txBody>
            <a:bodyPr wrap="square" lIns="0" tIns="0" rIns="0" bIns="0" rtlCol="0"/>
            <a:lstStyle/>
            <a:p>
              <a:endParaRPr/>
            </a:p>
          </p:txBody>
        </p:sp>
        <p:sp>
          <p:nvSpPr>
            <p:cNvPr id="17" name="object 17"/>
            <p:cNvSpPr/>
            <p:nvPr/>
          </p:nvSpPr>
          <p:spPr>
            <a:xfrm>
              <a:off x="84340" y="20182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4EEFF"/>
            </a:solidFill>
          </p:spPr>
          <p:txBody>
            <a:bodyPr wrap="square" lIns="0" tIns="0" rIns="0" bIns="0" rtlCol="0"/>
            <a:lstStyle/>
            <a:p>
              <a:endParaRPr/>
            </a:p>
          </p:txBody>
        </p:sp>
        <p:sp>
          <p:nvSpPr>
            <p:cNvPr id="18" name="object 18"/>
            <p:cNvSpPr/>
            <p:nvPr/>
          </p:nvSpPr>
          <p:spPr>
            <a:xfrm>
              <a:off x="84340" y="207163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4EDFF"/>
            </a:solidFill>
          </p:spPr>
          <p:txBody>
            <a:bodyPr wrap="square" lIns="0" tIns="0" rIns="0" bIns="0" rtlCol="0"/>
            <a:lstStyle/>
            <a:p>
              <a:endParaRPr/>
            </a:p>
          </p:txBody>
        </p:sp>
        <p:sp>
          <p:nvSpPr>
            <p:cNvPr id="19" name="object 19"/>
            <p:cNvSpPr/>
            <p:nvPr/>
          </p:nvSpPr>
          <p:spPr>
            <a:xfrm>
              <a:off x="84340" y="212497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3ECFF"/>
            </a:solidFill>
          </p:spPr>
          <p:txBody>
            <a:bodyPr wrap="square" lIns="0" tIns="0" rIns="0" bIns="0" rtlCol="0"/>
            <a:lstStyle/>
            <a:p>
              <a:endParaRPr/>
            </a:p>
          </p:txBody>
        </p:sp>
        <p:sp>
          <p:nvSpPr>
            <p:cNvPr id="20" name="object 20"/>
            <p:cNvSpPr/>
            <p:nvPr/>
          </p:nvSpPr>
          <p:spPr>
            <a:xfrm>
              <a:off x="84340" y="2178316"/>
              <a:ext cx="1562100" cy="53340"/>
            </a:xfrm>
            <a:custGeom>
              <a:avLst/>
              <a:gdLst/>
              <a:ahLst/>
              <a:cxnLst/>
              <a:rect l="l" t="t" r="r" b="b"/>
              <a:pathLst>
                <a:path w="1562100" h="53339">
                  <a:moveTo>
                    <a:pt x="1562099" y="53340"/>
                  </a:moveTo>
                  <a:lnTo>
                    <a:pt x="1562099" y="0"/>
                  </a:lnTo>
                  <a:lnTo>
                    <a:pt x="0" y="0"/>
                  </a:lnTo>
                  <a:lnTo>
                    <a:pt x="0" y="53340"/>
                  </a:lnTo>
                  <a:lnTo>
                    <a:pt x="1562099" y="53340"/>
                  </a:lnTo>
                  <a:close/>
                </a:path>
              </a:pathLst>
            </a:custGeom>
            <a:solidFill>
              <a:srgbClr val="F3EBFF"/>
            </a:solidFill>
          </p:spPr>
          <p:txBody>
            <a:bodyPr wrap="square" lIns="0" tIns="0" rIns="0" bIns="0" rtlCol="0"/>
            <a:lstStyle/>
            <a:p>
              <a:endParaRPr/>
            </a:p>
          </p:txBody>
        </p:sp>
        <p:sp>
          <p:nvSpPr>
            <p:cNvPr id="21" name="object 21"/>
            <p:cNvSpPr/>
            <p:nvPr/>
          </p:nvSpPr>
          <p:spPr>
            <a:xfrm>
              <a:off x="84340" y="223165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1EBFF"/>
            </a:solidFill>
          </p:spPr>
          <p:txBody>
            <a:bodyPr wrap="square" lIns="0" tIns="0" rIns="0" bIns="0" rtlCol="0"/>
            <a:lstStyle/>
            <a:p>
              <a:endParaRPr/>
            </a:p>
          </p:txBody>
        </p:sp>
        <p:sp>
          <p:nvSpPr>
            <p:cNvPr id="22" name="object 22"/>
            <p:cNvSpPr/>
            <p:nvPr/>
          </p:nvSpPr>
          <p:spPr>
            <a:xfrm>
              <a:off x="84340" y="2284996"/>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0EAFF"/>
            </a:solidFill>
          </p:spPr>
          <p:txBody>
            <a:bodyPr wrap="square" lIns="0" tIns="0" rIns="0" bIns="0" rtlCol="0"/>
            <a:lstStyle/>
            <a:p>
              <a:endParaRPr/>
            </a:p>
          </p:txBody>
        </p:sp>
        <p:sp>
          <p:nvSpPr>
            <p:cNvPr id="23" name="object 23"/>
            <p:cNvSpPr/>
            <p:nvPr/>
          </p:nvSpPr>
          <p:spPr>
            <a:xfrm>
              <a:off x="84340" y="2338336"/>
              <a:ext cx="1562100" cy="55244"/>
            </a:xfrm>
            <a:custGeom>
              <a:avLst/>
              <a:gdLst/>
              <a:ahLst/>
              <a:cxnLst/>
              <a:rect l="l" t="t" r="r" b="b"/>
              <a:pathLst>
                <a:path w="1562100" h="55244">
                  <a:moveTo>
                    <a:pt x="1562099" y="54864"/>
                  </a:moveTo>
                  <a:lnTo>
                    <a:pt x="1562099" y="0"/>
                  </a:lnTo>
                  <a:lnTo>
                    <a:pt x="0" y="0"/>
                  </a:lnTo>
                  <a:lnTo>
                    <a:pt x="0" y="54864"/>
                  </a:lnTo>
                  <a:lnTo>
                    <a:pt x="1562099" y="54864"/>
                  </a:lnTo>
                  <a:close/>
                </a:path>
              </a:pathLst>
            </a:custGeom>
            <a:solidFill>
              <a:srgbClr val="EFE9FF"/>
            </a:solidFill>
          </p:spPr>
          <p:txBody>
            <a:bodyPr wrap="square" lIns="0" tIns="0" rIns="0" bIns="0" rtlCol="0"/>
            <a:lstStyle/>
            <a:p>
              <a:endParaRPr/>
            </a:p>
          </p:txBody>
        </p:sp>
      </p:grpSp>
      <p:grpSp>
        <p:nvGrpSpPr>
          <p:cNvPr id="24" name="object 24"/>
          <p:cNvGrpSpPr/>
          <p:nvPr/>
        </p:nvGrpSpPr>
        <p:grpSpPr>
          <a:xfrm>
            <a:off x="84340" y="2393200"/>
            <a:ext cx="1562100" cy="4928870"/>
            <a:chOff x="84340" y="2393200"/>
            <a:chExt cx="1562100" cy="4928870"/>
          </a:xfrm>
        </p:grpSpPr>
        <p:sp>
          <p:nvSpPr>
            <p:cNvPr id="25" name="object 25"/>
            <p:cNvSpPr/>
            <p:nvPr/>
          </p:nvSpPr>
          <p:spPr>
            <a:xfrm>
              <a:off x="84340" y="2393213"/>
              <a:ext cx="1562100" cy="53340"/>
            </a:xfrm>
            <a:custGeom>
              <a:avLst/>
              <a:gdLst/>
              <a:ahLst/>
              <a:cxnLst/>
              <a:rect l="l" t="t" r="r" b="b"/>
              <a:pathLst>
                <a:path w="1562100" h="53339">
                  <a:moveTo>
                    <a:pt x="1562087" y="0"/>
                  </a:moveTo>
                  <a:lnTo>
                    <a:pt x="0" y="0"/>
                  </a:lnTo>
                  <a:lnTo>
                    <a:pt x="0" y="51803"/>
                  </a:lnTo>
                  <a:lnTo>
                    <a:pt x="0" y="53327"/>
                  </a:lnTo>
                  <a:lnTo>
                    <a:pt x="1562087" y="53327"/>
                  </a:lnTo>
                  <a:lnTo>
                    <a:pt x="1562087" y="51803"/>
                  </a:lnTo>
                  <a:lnTo>
                    <a:pt x="1562087" y="0"/>
                  </a:lnTo>
                  <a:close/>
                </a:path>
              </a:pathLst>
            </a:custGeom>
            <a:solidFill>
              <a:srgbClr val="EEE7FF"/>
            </a:solidFill>
          </p:spPr>
          <p:txBody>
            <a:bodyPr wrap="square" lIns="0" tIns="0" rIns="0" bIns="0" rtlCol="0"/>
            <a:lstStyle/>
            <a:p>
              <a:endParaRPr/>
            </a:p>
          </p:txBody>
        </p:sp>
        <p:sp>
          <p:nvSpPr>
            <p:cNvPr id="26" name="object 26"/>
            <p:cNvSpPr/>
            <p:nvPr/>
          </p:nvSpPr>
          <p:spPr>
            <a:xfrm>
              <a:off x="84340" y="2446540"/>
              <a:ext cx="228600" cy="53340"/>
            </a:xfrm>
            <a:custGeom>
              <a:avLst/>
              <a:gdLst/>
              <a:ahLst/>
              <a:cxnLst/>
              <a:rect l="l" t="t" r="r" b="b"/>
              <a:pathLst>
                <a:path w="228600" h="53339">
                  <a:moveTo>
                    <a:pt x="0" y="53340"/>
                  </a:moveTo>
                  <a:lnTo>
                    <a:pt x="228600" y="53340"/>
                  </a:lnTo>
                  <a:lnTo>
                    <a:pt x="228600" y="0"/>
                  </a:lnTo>
                  <a:lnTo>
                    <a:pt x="0" y="0"/>
                  </a:lnTo>
                  <a:lnTo>
                    <a:pt x="0" y="53340"/>
                  </a:lnTo>
                  <a:close/>
                </a:path>
              </a:pathLst>
            </a:custGeom>
            <a:solidFill>
              <a:srgbClr val="EDE4FF"/>
            </a:solidFill>
          </p:spPr>
          <p:txBody>
            <a:bodyPr wrap="square" lIns="0" tIns="0" rIns="0" bIns="0" rtlCol="0"/>
            <a:lstStyle/>
            <a:p>
              <a:endParaRPr/>
            </a:p>
          </p:txBody>
        </p:sp>
        <p:sp>
          <p:nvSpPr>
            <p:cNvPr id="27" name="object 27"/>
            <p:cNvSpPr/>
            <p:nvPr/>
          </p:nvSpPr>
          <p:spPr>
            <a:xfrm>
              <a:off x="84340" y="2499880"/>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DE3FF"/>
            </a:solidFill>
          </p:spPr>
          <p:txBody>
            <a:bodyPr wrap="square" lIns="0" tIns="0" rIns="0" bIns="0" rtlCol="0"/>
            <a:lstStyle/>
            <a:p>
              <a:endParaRPr/>
            </a:p>
          </p:txBody>
        </p:sp>
        <p:sp>
          <p:nvSpPr>
            <p:cNvPr id="28" name="object 28"/>
            <p:cNvSpPr/>
            <p:nvPr/>
          </p:nvSpPr>
          <p:spPr>
            <a:xfrm>
              <a:off x="84340" y="2553220"/>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CE2FF"/>
            </a:solidFill>
          </p:spPr>
          <p:txBody>
            <a:bodyPr wrap="square" lIns="0" tIns="0" rIns="0" bIns="0" rtlCol="0"/>
            <a:lstStyle/>
            <a:p>
              <a:endParaRPr/>
            </a:p>
          </p:txBody>
        </p:sp>
        <p:sp>
          <p:nvSpPr>
            <p:cNvPr id="29" name="object 29"/>
            <p:cNvSpPr/>
            <p:nvPr/>
          </p:nvSpPr>
          <p:spPr>
            <a:xfrm>
              <a:off x="84340" y="2606560"/>
              <a:ext cx="228600" cy="53340"/>
            </a:xfrm>
            <a:custGeom>
              <a:avLst/>
              <a:gdLst/>
              <a:ahLst/>
              <a:cxnLst/>
              <a:rect l="l" t="t" r="r" b="b"/>
              <a:pathLst>
                <a:path w="228600" h="53339">
                  <a:moveTo>
                    <a:pt x="0" y="53340"/>
                  </a:moveTo>
                  <a:lnTo>
                    <a:pt x="228600" y="53340"/>
                  </a:lnTo>
                  <a:lnTo>
                    <a:pt x="228600" y="0"/>
                  </a:lnTo>
                  <a:lnTo>
                    <a:pt x="0" y="0"/>
                  </a:lnTo>
                  <a:lnTo>
                    <a:pt x="0" y="53340"/>
                  </a:lnTo>
                  <a:close/>
                </a:path>
              </a:pathLst>
            </a:custGeom>
            <a:solidFill>
              <a:srgbClr val="EBE1FF"/>
            </a:solidFill>
          </p:spPr>
          <p:txBody>
            <a:bodyPr wrap="square" lIns="0" tIns="0" rIns="0" bIns="0" rtlCol="0"/>
            <a:lstStyle/>
            <a:p>
              <a:endParaRPr/>
            </a:p>
          </p:txBody>
        </p:sp>
        <p:sp>
          <p:nvSpPr>
            <p:cNvPr id="30" name="object 30"/>
            <p:cNvSpPr/>
            <p:nvPr/>
          </p:nvSpPr>
          <p:spPr>
            <a:xfrm>
              <a:off x="84340" y="2659900"/>
              <a:ext cx="228600" cy="55244"/>
            </a:xfrm>
            <a:custGeom>
              <a:avLst/>
              <a:gdLst/>
              <a:ahLst/>
              <a:cxnLst/>
              <a:rect l="l" t="t" r="r" b="b"/>
              <a:pathLst>
                <a:path w="228600" h="55244">
                  <a:moveTo>
                    <a:pt x="0" y="54863"/>
                  </a:moveTo>
                  <a:lnTo>
                    <a:pt x="228600" y="54863"/>
                  </a:lnTo>
                  <a:lnTo>
                    <a:pt x="228600" y="0"/>
                  </a:lnTo>
                  <a:lnTo>
                    <a:pt x="0" y="0"/>
                  </a:lnTo>
                  <a:lnTo>
                    <a:pt x="0" y="54863"/>
                  </a:lnTo>
                  <a:close/>
                </a:path>
              </a:pathLst>
            </a:custGeom>
            <a:solidFill>
              <a:srgbClr val="EBDFFF"/>
            </a:solidFill>
          </p:spPr>
          <p:txBody>
            <a:bodyPr wrap="square" lIns="0" tIns="0" rIns="0" bIns="0" rtlCol="0"/>
            <a:lstStyle/>
            <a:p>
              <a:endParaRPr/>
            </a:p>
          </p:txBody>
        </p:sp>
        <p:sp>
          <p:nvSpPr>
            <p:cNvPr id="31" name="object 31"/>
            <p:cNvSpPr/>
            <p:nvPr/>
          </p:nvSpPr>
          <p:spPr>
            <a:xfrm>
              <a:off x="84340" y="2714764"/>
              <a:ext cx="228600" cy="53340"/>
            </a:xfrm>
            <a:custGeom>
              <a:avLst/>
              <a:gdLst/>
              <a:ahLst/>
              <a:cxnLst/>
              <a:rect l="l" t="t" r="r" b="b"/>
              <a:pathLst>
                <a:path w="228600" h="53339">
                  <a:moveTo>
                    <a:pt x="0" y="53340"/>
                  </a:moveTo>
                  <a:lnTo>
                    <a:pt x="228600" y="53340"/>
                  </a:lnTo>
                  <a:lnTo>
                    <a:pt x="228600" y="0"/>
                  </a:lnTo>
                  <a:lnTo>
                    <a:pt x="0" y="0"/>
                  </a:lnTo>
                  <a:lnTo>
                    <a:pt x="0" y="53340"/>
                  </a:lnTo>
                  <a:close/>
                </a:path>
              </a:pathLst>
            </a:custGeom>
            <a:solidFill>
              <a:srgbClr val="EADEFF"/>
            </a:solidFill>
          </p:spPr>
          <p:txBody>
            <a:bodyPr wrap="square" lIns="0" tIns="0" rIns="0" bIns="0" rtlCol="0"/>
            <a:lstStyle/>
            <a:p>
              <a:endParaRPr/>
            </a:p>
          </p:txBody>
        </p:sp>
        <p:sp>
          <p:nvSpPr>
            <p:cNvPr id="32" name="object 32"/>
            <p:cNvSpPr/>
            <p:nvPr/>
          </p:nvSpPr>
          <p:spPr>
            <a:xfrm>
              <a:off x="84340" y="2768104"/>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9DDFF"/>
            </a:solidFill>
          </p:spPr>
          <p:txBody>
            <a:bodyPr wrap="square" lIns="0" tIns="0" rIns="0" bIns="0" rtlCol="0"/>
            <a:lstStyle/>
            <a:p>
              <a:endParaRPr/>
            </a:p>
          </p:txBody>
        </p:sp>
        <p:sp>
          <p:nvSpPr>
            <p:cNvPr id="33" name="object 33"/>
            <p:cNvSpPr/>
            <p:nvPr/>
          </p:nvSpPr>
          <p:spPr>
            <a:xfrm>
              <a:off x="84340" y="2821444"/>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8DBFF"/>
            </a:solidFill>
          </p:spPr>
          <p:txBody>
            <a:bodyPr wrap="square" lIns="0" tIns="0" rIns="0" bIns="0" rtlCol="0"/>
            <a:lstStyle/>
            <a:p>
              <a:endParaRPr/>
            </a:p>
          </p:txBody>
        </p:sp>
        <p:sp>
          <p:nvSpPr>
            <p:cNvPr id="34" name="object 34"/>
            <p:cNvSpPr/>
            <p:nvPr/>
          </p:nvSpPr>
          <p:spPr>
            <a:xfrm>
              <a:off x="84340" y="2874784"/>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8DAFF"/>
            </a:solidFill>
          </p:spPr>
          <p:txBody>
            <a:bodyPr wrap="square" lIns="0" tIns="0" rIns="0" bIns="0" rtlCol="0"/>
            <a:lstStyle/>
            <a:p>
              <a:endParaRPr/>
            </a:p>
          </p:txBody>
        </p:sp>
        <p:sp>
          <p:nvSpPr>
            <p:cNvPr id="35" name="object 35"/>
            <p:cNvSpPr/>
            <p:nvPr/>
          </p:nvSpPr>
          <p:spPr>
            <a:xfrm>
              <a:off x="84340" y="2928124"/>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7D9FF"/>
            </a:solidFill>
          </p:spPr>
          <p:txBody>
            <a:bodyPr wrap="square" lIns="0" tIns="0" rIns="0" bIns="0" rtlCol="0"/>
            <a:lstStyle/>
            <a:p>
              <a:endParaRPr/>
            </a:p>
          </p:txBody>
        </p:sp>
        <p:sp>
          <p:nvSpPr>
            <p:cNvPr id="36" name="object 36"/>
            <p:cNvSpPr/>
            <p:nvPr/>
          </p:nvSpPr>
          <p:spPr>
            <a:xfrm>
              <a:off x="84340" y="2981464"/>
              <a:ext cx="228600" cy="53340"/>
            </a:xfrm>
            <a:custGeom>
              <a:avLst/>
              <a:gdLst/>
              <a:ahLst/>
              <a:cxnLst/>
              <a:rect l="l" t="t" r="r" b="b"/>
              <a:pathLst>
                <a:path w="228600" h="53339">
                  <a:moveTo>
                    <a:pt x="0" y="53340"/>
                  </a:moveTo>
                  <a:lnTo>
                    <a:pt x="228600" y="53340"/>
                  </a:lnTo>
                  <a:lnTo>
                    <a:pt x="228600" y="0"/>
                  </a:lnTo>
                  <a:lnTo>
                    <a:pt x="0" y="0"/>
                  </a:lnTo>
                  <a:lnTo>
                    <a:pt x="0" y="53340"/>
                  </a:lnTo>
                  <a:close/>
                </a:path>
              </a:pathLst>
            </a:custGeom>
            <a:solidFill>
              <a:srgbClr val="E6D6FF"/>
            </a:solidFill>
          </p:spPr>
          <p:txBody>
            <a:bodyPr wrap="square" lIns="0" tIns="0" rIns="0" bIns="0" rtlCol="0"/>
            <a:lstStyle/>
            <a:p>
              <a:endParaRPr/>
            </a:p>
          </p:txBody>
        </p:sp>
        <p:sp>
          <p:nvSpPr>
            <p:cNvPr id="37" name="object 37"/>
            <p:cNvSpPr/>
            <p:nvPr/>
          </p:nvSpPr>
          <p:spPr>
            <a:xfrm>
              <a:off x="84340" y="3034804"/>
              <a:ext cx="228600" cy="55244"/>
            </a:xfrm>
            <a:custGeom>
              <a:avLst/>
              <a:gdLst/>
              <a:ahLst/>
              <a:cxnLst/>
              <a:rect l="l" t="t" r="r" b="b"/>
              <a:pathLst>
                <a:path w="228600" h="55244">
                  <a:moveTo>
                    <a:pt x="0" y="54863"/>
                  </a:moveTo>
                  <a:lnTo>
                    <a:pt x="228600" y="54863"/>
                  </a:lnTo>
                  <a:lnTo>
                    <a:pt x="228600" y="0"/>
                  </a:lnTo>
                  <a:lnTo>
                    <a:pt x="0" y="0"/>
                  </a:lnTo>
                  <a:lnTo>
                    <a:pt x="0" y="54863"/>
                  </a:lnTo>
                  <a:close/>
                </a:path>
              </a:pathLst>
            </a:custGeom>
            <a:solidFill>
              <a:srgbClr val="E4D4FF"/>
            </a:solidFill>
          </p:spPr>
          <p:txBody>
            <a:bodyPr wrap="square" lIns="0" tIns="0" rIns="0" bIns="0" rtlCol="0"/>
            <a:lstStyle/>
            <a:p>
              <a:endParaRPr/>
            </a:p>
          </p:txBody>
        </p:sp>
        <p:sp>
          <p:nvSpPr>
            <p:cNvPr id="38" name="object 38"/>
            <p:cNvSpPr/>
            <p:nvPr/>
          </p:nvSpPr>
          <p:spPr>
            <a:xfrm>
              <a:off x="84340" y="3089668"/>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1D2FF"/>
            </a:solidFill>
          </p:spPr>
          <p:txBody>
            <a:bodyPr wrap="square" lIns="0" tIns="0" rIns="0" bIns="0" rtlCol="0"/>
            <a:lstStyle/>
            <a:p>
              <a:endParaRPr/>
            </a:p>
          </p:txBody>
        </p:sp>
        <p:sp>
          <p:nvSpPr>
            <p:cNvPr id="39" name="object 39"/>
            <p:cNvSpPr/>
            <p:nvPr/>
          </p:nvSpPr>
          <p:spPr>
            <a:xfrm>
              <a:off x="84340" y="3143008"/>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E0D1FF"/>
            </a:solidFill>
          </p:spPr>
          <p:txBody>
            <a:bodyPr wrap="square" lIns="0" tIns="0" rIns="0" bIns="0" rtlCol="0"/>
            <a:lstStyle/>
            <a:p>
              <a:endParaRPr/>
            </a:p>
          </p:txBody>
        </p:sp>
        <p:sp>
          <p:nvSpPr>
            <p:cNvPr id="40" name="object 40"/>
            <p:cNvSpPr/>
            <p:nvPr/>
          </p:nvSpPr>
          <p:spPr>
            <a:xfrm>
              <a:off x="84340" y="3196348"/>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FD0FF"/>
            </a:solidFill>
          </p:spPr>
          <p:txBody>
            <a:bodyPr wrap="square" lIns="0" tIns="0" rIns="0" bIns="0" rtlCol="0"/>
            <a:lstStyle/>
            <a:p>
              <a:endParaRPr/>
            </a:p>
          </p:txBody>
        </p:sp>
        <p:sp>
          <p:nvSpPr>
            <p:cNvPr id="41" name="object 41"/>
            <p:cNvSpPr/>
            <p:nvPr/>
          </p:nvSpPr>
          <p:spPr>
            <a:xfrm>
              <a:off x="84340" y="3249688"/>
              <a:ext cx="228600" cy="53340"/>
            </a:xfrm>
            <a:custGeom>
              <a:avLst/>
              <a:gdLst/>
              <a:ahLst/>
              <a:cxnLst/>
              <a:rect l="l" t="t" r="r" b="b"/>
              <a:pathLst>
                <a:path w="228600" h="53339">
                  <a:moveTo>
                    <a:pt x="0" y="53340"/>
                  </a:moveTo>
                  <a:lnTo>
                    <a:pt x="228600" y="53340"/>
                  </a:lnTo>
                  <a:lnTo>
                    <a:pt x="228600" y="0"/>
                  </a:lnTo>
                  <a:lnTo>
                    <a:pt x="0" y="0"/>
                  </a:lnTo>
                  <a:lnTo>
                    <a:pt x="0" y="53340"/>
                  </a:lnTo>
                  <a:close/>
                </a:path>
              </a:pathLst>
            </a:custGeom>
            <a:solidFill>
              <a:srgbClr val="DFCEFF"/>
            </a:solidFill>
          </p:spPr>
          <p:txBody>
            <a:bodyPr wrap="square" lIns="0" tIns="0" rIns="0" bIns="0" rtlCol="0"/>
            <a:lstStyle/>
            <a:p>
              <a:endParaRPr/>
            </a:p>
          </p:txBody>
        </p:sp>
        <p:sp>
          <p:nvSpPr>
            <p:cNvPr id="42" name="object 42"/>
            <p:cNvSpPr/>
            <p:nvPr/>
          </p:nvSpPr>
          <p:spPr>
            <a:xfrm>
              <a:off x="84340" y="3303028"/>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ECDFF"/>
            </a:solidFill>
          </p:spPr>
          <p:txBody>
            <a:bodyPr wrap="square" lIns="0" tIns="0" rIns="0" bIns="0" rtlCol="0"/>
            <a:lstStyle/>
            <a:p>
              <a:endParaRPr/>
            </a:p>
          </p:txBody>
        </p:sp>
        <p:sp>
          <p:nvSpPr>
            <p:cNvPr id="43" name="object 43"/>
            <p:cNvSpPr/>
            <p:nvPr/>
          </p:nvSpPr>
          <p:spPr>
            <a:xfrm>
              <a:off x="84340" y="3356368"/>
              <a:ext cx="228600" cy="55244"/>
            </a:xfrm>
            <a:custGeom>
              <a:avLst/>
              <a:gdLst/>
              <a:ahLst/>
              <a:cxnLst/>
              <a:rect l="l" t="t" r="r" b="b"/>
              <a:pathLst>
                <a:path w="228600" h="55245">
                  <a:moveTo>
                    <a:pt x="0" y="54863"/>
                  </a:moveTo>
                  <a:lnTo>
                    <a:pt x="228600" y="54863"/>
                  </a:lnTo>
                  <a:lnTo>
                    <a:pt x="228600" y="0"/>
                  </a:lnTo>
                  <a:lnTo>
                    <a:pt x="0" y="0"/>
                  </a:lnTo>
                  <a:lnTo>
                    <a:pt x="0" y="54863"/>
                  </a:lnTo>
                  <a:close/>
                </a:path>
              </a:pathLst>
            </a:custGeom>
            <a:solidFill>
              <a:srgbClr val="DCC9FF"/>
            </a:solidFill>
          </p:spPr>
          <p:txBody>
            <a:bodyPr wrap="square" lIns="0" tIns="0" rIns="0" bIns="0" rtlCol="0"/>
            <a:lstStyle/>
            <a:p>
              <a:endParaRPr/>
            </a:p>
          </p:txBody>
        </p:sp>
        <p:sp>
          <p:nvSpPr>
            <p:cNvPr id="44" name="object 44"/>
            <p:cNvSpPr/>
            <p:nvPr/>
          </p:nvSpPr>
          <p:spPr>
            <a:xfrm>
              <a:off x="84340" y="3411232"/>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BC7FF"/>
            </a:solidFill>
          </p:spPr>
          <p:txBody>
            <a:bodyPr wrap="square" lIns="0" tIns="0" rIns="0" bIns="0" rtlCol="0"/>
            <a:lstStyle/>
            <a:p>
              <a:endParaRPr/>
            </a:p>
          </p:txBody>
        </p:sp>
        <p:sp>
          <p:nvSpPr>
            <p:cNvPr id="45" name="object 45"/>
            <p:cNvSpPr/>
            <p:nvPr/>
          </p:nvSpPr>
          <p:spPr>
            <a:xfrm>
              <a:off x="84340" y="3464572"/>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AC5FF"/>
            </a:solidFill>
          </p:spPr>
          <p:txBody>
            <a:bodyPr wrap="square" lIns="0" tIns="0" rIns="0" bIns="0" rtlCol="0"/>
            <a:lstStyle/>
            <a:p>
              <a:endParaRPr/>
            </a:p>
          </p:txBody>
        </p:sp>
        <p:sp>
          <p:nvSpPr>
            <p:cNvPr id="46" name="object 46"/>
            <p:cNvSpPr/>
            <p:nvPr/>
          </p:nvSpPr>
          <p:spPr>
            <a:xfrm>
              <a:off x="84340" y="3517912"/>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9C4FF"/>
            </a:solidFill>
          </p:spPr>
          <p:txBody>
            <a:bodyPr wrap="square" lIns="0" tIns="0" rIns="0" bIns="0" rtlCol="0"/>
            <a:lstStyle/>
            <a:p>
              <a:endParaRPr/>
            </a:p>
          </p:txBody>
        </p:sp>
        <p:sp>
          <p:nvSpPr>
            <p:cNvPr id="47" name="object 47"/>
            <p:cNvSpPr/>
            <p:nvPr/>
          </p:nvSpPr>
          <p:spPr>
            <a:xfrm>
              <a:off x="84340" y="3571252"/>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7C3FF"/>
            </a:solidFill>
          </p:spPr>
          <p:txBody>
            <a:bodyPr wrap="square" lIns="0" tIns="0" rIns="0" bIns="0" rtlCol="0"/>
            <a:lstStyle/>
            <a:p>
              <a:endParaRPr/>
            </a:p>
          </p:txBody>
        </p:sp>
        <p:sp>
          <p:nvSpPr>
            <p:cNvPr id="48" name="object 48"/>
            <p:cNvSpPr/>
            <p:nvPr/>
          </p:nvSpPr>
          <p:spPr>
            <a:xfrm>
              <a:off x="84340" y="3624592"/>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6C1FF"/>
            </a:solidFill>
          </p:spPr>
          <p:txBody>
            <a:bodyPr wrap="square" lIns="0" tIns="0" rIns="0" bIns="0" rtlCol="0"/>
            <a:lstStyle/>
            <a:p>
              <a:endParaRPr/>
            </a:p>
          </p:txBody>
        </p:sp>
        <p:sp>
          <p:nvSpPr>
            <p:cNvPr id="49" name="object 49"/>
            <p:cNvSpPr/>
            <p:nvPr/>
          </p:nvSpPr>
          <p:spPr>
            <a:xfrm>
              <a:off x="84340" y="3677932"/>
              <a:ext cx="228600" cy="55244"/>
            </a:xfrm>
            <a:custGeom>
              <a:avLst/>
              <a:gdLst/>
              <a:ahLst/>
              <a:cxnLst/>
              <a:rect l="l" t="t" r="r" b="b"/>
              <a:pathLst>
                <a:path w="228600" h="55245">
                  <a:moveTo>
                    <a:pt x="0" y="54863"/>
                  </a:moveTo>
                  <a:lnTo>
                    <a:pt x="228600" y="54863"/>
                  </a:lnTo>
                  <a:lnTo>
                    <a:pt x="228600" y="0"/>
                  </a:lnTo>
                  <a:lnTo>
                    <a:pt x="0" y="0"/>
                  </a:lnTo>
                  <a:lnTo>
                    <a:pt x="0" y="54863"/>
                  </a:lnTo>
                  <a:close/>
                </a:path>
              </a:pathLst>
            </a:custGeom>
            <a:solidFill>
              <a:srgbClr val="D4BCFF"/>
            </a:solidFill>
          </p:spPr>
          <p:txBody>
            <a:bodyPr wrap="square" lIns="0" tIns="0" rIns="0" bIns="0" rtlCol="0"/>
            <a:lstStyle/>
            <a:p>
              <a:endParaRPr/>
            </a:p>
          </p:txBody>
        </p:sp>
        <p:sp>
          <p:nvSpPr>
            <p:cNvPr id="50" name="object 50"/>
            <p:cNvSpPr/>
            <p:nvPr/>
          </p:nvSpPr>
          <p:spPr>
            <a:xfrm>
              <a:off x="84340" y="373279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3BAFF"/>
            </a:solidFill>
          </p:spPr>
          <p:txBody>
            <a:bodyPr wrap="square" lIns="0" tIns="0" rIns="0" bIns="0" rtlCol="0"/>
            <a:lstStyle/>
            <a:p>
              <a:endParaRPr/>
            </a:p>
          </p:txBody>
        </p:sp>
        <p:sp>
          <p:nvSpPr>
            <p:cNvPr id="51" name="object 51"/>
            <p:cNvSpPr/>
            <p:nvPr/>
          </p:nvSpPr>
          <p:spPr>
            <a:xfrm>
              <a:off x="84340" y="378613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2B8FF"/>
            </a:solidFill>
          </p:spPr>
          <p:txBody>
            <a:bodyPr wrap="square" lIns="0" tIns="0" rIns="0" bIns="0" rtlCol="0"/>
            <a:lstStyle/>
            <a:p>
              <a:endParaRPr/>
            </a:p>
          </p:txBody>
        </p:sp>
        <p:sp>
          <p:nvSpPr>
            <p:cNvPr id="52" name="object 52"/>
            <p:cNvSpPr/>
            <p:nvPr/>
          </p:nvSpPr>
          <p:spPr>
            <a:xfrm>
              <a:off x="84340" y="383947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1B7FF"/>
            </a:solidFill>
          </p:spPr>
          <p:txBody>
            <a:bodyPr wrap="square" lIns="0" tIns="0" rIns="0" bIns="0" rtlCol="0"/>
            <a:lstStyle/>
            <a:p>
              <a:endParaRPr/>
            </a:p>
          </p:txBody>
        </p:sp>
        <p:sp>
          <p:nvSpPr>
            <p:cNvPr id="53" name="object 53"/>
            <p:cNvSpPr/>
            <p:nvPr/>
          </p:nvSpPr>
          <p:spPr>
            <a:xfrm>
              <a:off x="84340" y="389281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D0B6FF"/>
            </a:solidFill>
          </p:spPr>
          <p:txBody>
            <a:bodyPr wrap="square" lIns="0" tIns="0" rIns="0" bIns="0" rtlCol="0"/>
            <a:lstStyle/>
            <a:p>
              <a:endParaRPr/>
            </a:p>
          </p:txBody>
        </p:sp>
        <p:sp>
          <p:nvSpPr>
            <p:cNvPr id="54" name="object 54"/>
            <p:cNvSpPr/>
            <p:nvPr/>
          </p:nvSpPr>
          <p:spPr>
            <a:xfrm>
              <a:off x="84340" y="394615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CFB4FF"/>
            </a:solidFill>
          </p:spPr>
          <p:txBody>
            <a:bodyPr wrap="square" lIns="0" tIns="0" rIns="0" bIns="0" rtlCol="0"/>
            <a:lstStyle/>
            <a:p>
              <a:endParaRPr/>
            </a:p>
          </p:txBody>
        </p:sp>
        <p:sp>
          <p:nvSpPr>
            <p:cNvPr id="55" name="object 55"/>
            <p:cNvSpPr/>
            <p:nvPr/>
          </p:nvSpPr>
          <p:spPr>
            <a:xfrm>
              <a:off x="84340" y="3999496"/>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CEB0FF"/>
            </a:solidFill>
          </p:spPr>
          <p:txBody>
            <a:bodyPr wrap="square" lIns="0" tIns="0" rIns="0" bIns="0" rtlCol="0"/>
            <a:lstStyle/>
            <a:p>
              <a:endParaRPr/>
            </a:p>
          </p:txBody>
        </p:sp>
        <p:sp>
          <p:nvSpPr>
            <p:cNvPr id="56" name="object 56"/>
            <p:cNvSpPr/>
            <p:nvPr/>
          </p:nvSpPr>
          <p:spPr>
            <a:xfrm>
              <a:off x="84340" y="4052836"/>
              <a:ext cx="228600" cy="55244"/>
            </a:xfrm>
            <a:custGeom>
              <a:avLst/>
              <a:gdLst/>
              <a:ahLst/>
              <a:cxnLst/>
              <a:rect l="l" t="t" r="r" b="b"/>
              <a:pathLst>
                <a:path w="228600" h="55245">
                  <a:moveTo>
                    <a:pt x="0" y="54863"/>
                  </a:moveTo>
                  <a:lnTo>
                    <a:pt x="228600" y="54863"/>
                  </a:lnTo>
                  <a:lnTo>
                    <a:pt x="228600" y="0"/>
                  </a:lnTo>
                  <a:lnTo>
                    <a:pt x="0" y="0"/>
                  </a:lnTo>
                  <a:lnTo>
                    <a:pt x="0" y="54863"/>
                  </a:lnTo>
                  <a:close/>
                </a:path>
              </a:pathLst>
            </a:custGeom>
            <a:solidFill>
              <a:srgbClr val="CDAEFF"/>
            </a:solidFill>
          </p:spPr>
          <p:txBody>
            <a:bodyPr wrap="square" lIns="0" tIns="0" rIns="0" bIns="0" rtlCol="0"/>
            <a:lstStyle/>
            <a:p>
              <a:endParaRPr/>
            </a:p>
          </p:txBody>
        </p:sp>
        <p:sp>
          <p:nvSpPr>
            <p:cNvPr id="57" name="object 57"/>
            <p:cNvSpPr/>
            <p:nvPr/>
          </p:nvSpPr>
          <p:spPr>
            <a:xfrm>
              <a:off x="84340" y="4107700"/>
              <a:ext cx="228600" cy="53340"/>
            </a:xfrm>
            <a:custGeom>
              <a:avLst/>
              <a:gdLst/>
              <a:ahLst/>
              <a:cxnLst/>
              <a:rect l="l" t="t" r="r" b="b"/>
              <a:pathLst>
                <a:path w="228600" h="53339">
                  <a:moveTo>
                    <a:pt x="0" y="53339"/>
                  </a:moveTo>
                  <a:lnTo>
                    <a:pt x="228600" y="53339"/>
                  </a:lnTo>
                  <a:lnTo>
                    <a:pt x="228600" y="0"/>
                  </a:lnTo>
                  <a:lnTo>
                    <a:pt x="0" y="0"/>
                  </a:lnTo>
                  <a:lnTo>
                    <a:pt x="0" y="53339"/>
                  </a:lnTo>
                  <a:close/>
                </a:path>
              </a:pathLst>
            </a:custGeom>
            <a:solidFill>
              <a:srgbClr val="CAACFF"/>
            </a:solidFill>
          </p:spPr>
          <p:txBody>
            <a:bodyPr wrap="square" lIns="0" tIns="0" rIns="0" bIns="0" rtlCol="0"/>
            <a:lstStyle/>
            <a:p>
              <a:endParaRPr/>
            </a:p>
          </p:txBody>
        </p:sp>
        <p:sp>
          <p:nvSpPr>
            <p:cNvPr id="58" name="object 58"/>
            <p:cNvSpPr/>
            <p:nvPr/>
          </p:nvSpPr>
          <p:spPr>
            <a:xfrm>
              <a:off x="84340" y="416104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8A9FF"/>
            </a:solidFill>
          </p:spPr>
          <p:txBody>
            <a:bodyPr wrap="square" lIns="0" tIns="0" rIns="0" bIns="0" rtlCol="0"/>
            <a:lstStyle/>
            <a:p>
              <a:endParaRPr/>
            </a:p>
          </p:txBody>
        </p:sp>
        <p:sp>
          <p:nvSpPr>
            <p:cNvPr id="59" name="object 59"/>
            <p:cNvSpPr/>
            <p:nvPr/>
          </p:nvSpPr>
          <p:spPr>
            <a:xfrm>
              <a:off x="84340" y="421438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7A7FF"/>
            </a:solidFill>
          </p:spPr>
          <p:txBody>
            <a:bodyPr wrap="square" lIns="0" tIns="0" rIns="0" bIns="0" rtlCol="0"/>
            <a:lstStyle/>
            <a:p>
              <a:endParaRPr/>
            </a:p>
          </p:txBody>
        </p:sp>
        <p:sp>
          <p:nvSpPr>
            <p:cNvPr id="60" name="object 60"/>
            <p:cNvSpPr/>
            <p:nvPr/>
          </p:nvSpPr>
          <p:spPr>
            <a:xfrm>
              <a:off x="84340" y="426772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6A6FF"/>
            </a:solidFill>
          </p:spPr>
          <p:txBody>
            <a:bodyPr wrap="square" lIns="0" tIns="0" rIns="0" bIns="0" rtlCol="0"/>
            <a:lstStyle/>
            <a:p>
              <a:endParaRPr/>
            </a:p>
          </p:txBody>
        </p:sp>
        <p:sp>
          <p:nvSpPr>
            <p:cNvPr id="61" name="object 61"/>
            <p:cNvSpPr/>
            <p:nvPr/>
          </p:nvSpPr>
          <p:spPr>
            <a:xfrm>
              <a:off x="84340" y="432106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5A2FF"/>
            </a:solidFill>
          </p:spPr>
          <p:txBody>
            <a:bodyPr wrap="square" lIns="0" tIns="0" rIns="0" bIns="0" rtlCol="0"/>
            <a:lstStyle/>
            <a:p>
              <a:endParaRPr/>
            </a:p>
          </p:txBody>
        </p:sp>
        <p:sp>
          <p:nvSpPr>
            <p:cNvPr id="62" name="object 62"/>
            <p:cNvSpPr/>
            <p:nvPr/>
          </p:nvSpPr>
          <p:spPr>
            <a:xfrm>
              <a:off x="84340" y="4374400"/>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C49FFF"/>
            </a:solidFill>
          </p:spPr>
          <p:txBody>
            <a:bodyPr wrap="square" lIns="0" tIns="0" rIns="0" bIns="0" rtlCol="0"/>
            <a:lstStyle/>
            <a:p>
              <a:endParaRPr/>
            </a:p>
          </p:txBody>
        </p:sp>
        <p:sp>
          <p:nvSpPr>
            <p:cNvPr id="63" name="object 63"/>
            <p:cNvSpPr/>
            <p:nvPr/>
          </p:nvSpPr>
          <p:spPr>
            <a:xfrm>
              <a:off x="84340" y="442926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39DFF"/>
            </a:solidFill>
          </p:spPr>
          <p:txBody>
            <a:bodyPr wrap="square" lIns="0" tIns="0" rIns="0" bIns="0" rtlCol="0"/>
            <a:lstStyle/>
            <a:p>
              <a:endParaRPr/>
            </a:p>
          </p:txBody>
        </p:sp>
        <p:sp>
          <p:nvSpPr>
            <p:cNvPr id="64" name="object 64"/>
            <p:cNvSpPr/>
            <p:nvPr/>
          </p:nvSpPr>
          <p:spPr>
            <a:xfrm>
              <a:off x="84340" y="448260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19BFF"/>
            </a:solidFill>
          </p:spPr>
          <p:txBody>
            <a:bodyPr wrap="square" lIns="0" tIns="0" rIns="0" bIns="0" rtlCol="0"/>
            <a:lstStyle/>
            <a:p>
              <a:endParaRPr/>
            </a:p>
          </p:txBody>
        </p:sp>
        <p:sp>
          <p:nvSpPr>
            <p:cNvPr id="65" name="object 65"/>
            <p:cNvSpPr/>
            <p:nvPr/>
          </p:nvSpPr>
          <p:spPr>
            <a:xfrm>
              <a:off x="84340" y="453594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C099FF"/>
            </a:solidFill>
          </p:spPr>
          <p:txBody>
            <a:bodyPr wrap="square" lIns="0" tIns="0" rIns="0" bIns="0" rtlCol="0"/>
            <a:lstStyle/>
            <a:p>
              <a:endParaRPr/>
            </a:p>
          </p:txBody>
        </p:sp>
        <p:sp>
          <p:nvSpPr>
            <p:cNvPr id="66" name="object 66"/>
            <p:cNvSpPr/>
            <p:nvPr/>
          </p:nvSpPr>
          <p:spPr>
            <a:xfrm>
              <a:off x="84340" y="458928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E96FF"/>
            </a:solidFill>
          </p:spPr>
          <p:txBody>
            <a:bodyPr wrap="square" lIns="0" tIns="0" rIns="0" bIns="0" rtlCol="0"/>
            <a:lstStyle/>
            <a:p>
              <a:endParaRPr/>
            </a:p>
          </p:txBody>
        </p:sp>
        <p:sp>
          <p:nvSpPr>
            <p:cNvPr id="67" name="object 67"/>
            <p:cNvSpPr/>
            <p:nvPr/>
          </p:nvSpPr>
          <p:spPr>
            <a:xfrm>
              <a:off x="84340" y="464262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D94FF"/>
            </a:solidFill>
          </p:spPr>
          <p:txBody>
            <a:bodyPr wrap="square" lIns="0" tIns="0" rIns="0" bIns="0" rtlCol="0"/>
            <a:lstStyle/>
            <a:p>
              <a:endParaRPr/>
            </a:p>
          </p:txBody>
        </p:sp>
        <p:sp>
          <p:nvSpPr>
            <p:cNvPr id="68" name="object 68"/>
            <p:cNvSpPr/>
            <p:nvPr/>
          </p:nvSpPr>
          <p:spPr>
            <a:xfrm>
              <a:off x="84340" y="469596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C92FF"/>
            </a:solidFill>
          </p:spPr>
          <p:txBody>
            <a:bodyPr wrap="square" lIns="0" tIns="0" rIns="0" bIns="0" rtlCol="0"/>
            <a:lstStyle/>
            <a:p>
              <a:endParaRPr/>
            </a:p>
          </p:txBody>
        </p:sp>
        <p:sp>
          <p:nvSpPr>
            <p:cNvPr id="69" name="object 69"/>
            <p:cNvSpPr/>
            <p:nvPr/>
          </p:nvSpPr>
          <p:spPr>
            <a:xfrm>
              <a:off x="84340" y="4749304"/>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BA91FF"/>
            </a:solidFill>
          </p:spPr>
          <p:txBody>
            <a:bodyPr wrap="square" lIns="0" tIns="0" rIns="0" bIns="0" rtlCol="0"/>
            <a:lstStyle/>
            <a:p>
              <a:endParaRPr/>
            </a:p>
          </p:txBody>
        </p:sp>
        <p:sp>
          <p:nvSpPr>
            <p:cNvPr id="70" name="object 70"/>
            <p:cNvSpPr/>
            <p:nvPr/>
          </p:nvSpPr>
          <p:spPr>
            <a:xfrm>
              <a:off x="84340" y="4804168"/>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98EFF"/>
            </a:solidFill>
          </p:spPr>
          <p:txBody>
            <a:bodyPr wrap="square" lIns="0" tIns="0" rIns="0" bIns="0" rtlCol="0"/>
            <a:lstStyle/>
            <a:p>
              <a:endParaRPr/>
            </a:p>
          </p:txBody>
        </p:sp>
        <p:sp>
          <p:nvSpPr>
            <p:cNvPr id="71" name="object 71"/>
            <p:cNvSpPr/>
            <p:nvPr/>
          </p:nvSpPr>
          <p:spPr>
            <a:xfrm>
              <a:off x="84340" y="4857508"/>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889FF"/>
            </a:solidFill>
          </p:spPr>
          <p:txBody>
            <a:bodyPr wrap="square" lIns="0" tIns="0" rIns="0" bIns="0" rtlCol="0"/>
            <a:lstStyle/>
            <a:p>
              <a:endParaRPr/>
            </a:p>
          </p:txBody>
        </p:sp>
        <p:sp>
          <p:nvSpPr>
            <p:cNvPr id="72" name="object 72"/>
            <p:cNvSpPr/>
            <p:nvPr/>
          </p:nvSpPr>
          <p:spPr>
            <a:xfrm>
              <a:off x="84340" y="4910848"/>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888FF"/>
            </a:solidFill>
          </p:spPr>
          <p:txBody>
            <a:bodyPr wrap="square" lIns="0" tIns="0" rIns="0" bIns="0" rtlCol="0"/>
            <a:lstStyle/>
            <a:p>
              <a:endParaRPr/>
            </a:p>
          </p:txBody>
        </p:sp>
        <p:sp>
          <p:nvSpPr>
            <p:cNvPr id="73" name="object 73"/>
            <p:cNvSpPr/>
            <p:nvPr/>
          </p:nvSpPr>
          <p:spPr>
            <a:xfrm>
              <a:off x="84340" y="4964188"/>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786FF"/>
            </a:solidFill>
          </p:spPr>
          <p:txBody>
            <a:bodyPr wrap="square" lIns="0" tIns="0" rIns="0" bIns="0" rtlCol="0"/>
            <a:lstStyle/>
            <a:p>
              <a:endParaRPr/>
            </a:p>
          </p:txBody>
        </p:sp>
        <p:sp>
          <p:nvSpPr>
            <p:cNvPr id="74" name="object 74"/>
            <p:cNvSpPr/>
            <p:nvPr/>
          </p:nvSpPr>
          <p:spPr>
            <a:xfrm>
              <a:off x="84340" y="5017528"/>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585FF"/>
            </a:solidFill>
          </p:spPr>
          <p:txBody>
            <a:bodyPr wrap="square" lIns="0" tIns="0" rIns="0" bIns="0" rtlCol="0"/>
            <a:lstStyle/>
            <a:p>
              <a:endParaRPr/>
            </a:p>
          </p:txBody>
        </p:sp>
        <p:sp>
          <p:nvSpPr>
            <p:cNvPr id="75" name="object 75"/>
            <p:cNvSpPr/>
            <p:nvPr/>
          </p:nvSpPr>
          <p:spPr>
            <a:xfrm>
              <a:off x="84340" y="5070868"/>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B482FF"/>
            </a:solidFill>
          </p:spPr>
          <p:txBody>
            <a:bodyPr wrap="square" lIns="0" tIns="0" rIns="0" bIns="0" rtlCol="0"/>
            <a:lstStyle/>
            <a:p>
              <a:endParaRPr/>
            </a:p>
          </p:txBody>
        </p:sp>
        <p:sp>
          <p:nvSpPr>
            <p:cNvPr id="76" name="object 76"/>
            <p:cNvSpPr/>
            <p:nvPr/>
          </p:nvSpPr>
          <p:spPr>
            <a:xfrm>
              <a:off x="84340" y="5125732"/>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17CFF"/>
            </a:solidFill>
          </p:spPr>
          <p:txBody>
            <a:bodyPr wrap="square" lIns="0" tIns="0" rIns="0" bIns="0" rtlCol="0"/>
            <a:lstStyle/>
            <a:p>
              <a:endParaRPr/>
            </a:p>
          </p:txBody>
        </p:sp>
        <p:sp>
          <p:nvSpPr>
            <p:cNvPr id="77" name="object 77"/>
            <p:cNvSpPr/>
            <p:nvPr/>
          </p:nvSpPr>
          <p:spPr>
            <a:xfrm>
              <a:off x="84340" y="5179072"/>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B07AFF"/>
            </a:solidFill>
          </p:spPr>
          <p:txBody>
            <a:bodyPr wrap="square" lIns="0" tIns="0" rIns="0" bIns="0" rtlCol="0"/>
            <a:lstStyle/>
            <a:p>
              <a:endParaRPr/>
            </a:p>
          </p:txBody>
        </p:sp>
        <p:sp>
          <p:nvSpPr>
            <p:cNvPr id="78" name="object 78"/>
            <p:cNvSpPr/>
            <p:nvPr/>
          </p:nvSpPr>
          <p:spPr>
            <a:xfrm>
              <a:off x="84340" y="5232412"/>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F79FF"/>
            </a:solidFill>
          </p:spPr>
          <p:txBody>
            <a:bodyPr wrap="square" lIns="0" tIns="0" rIns="0" bIns="0" rtlCol="0"/>
            <a:lstStyle/>
            <a:p>
              <a:endParaRPr/>
            </a:p>
          </p:txBody>
        </p:sp>
        <p:sp>
          <p:nvSpPr>
            <p:cNvPr id="79" name="object 79"/>
            <p:cNvSpPr/>
            <p:nvPr/>
          </p:nvSpPr>
          <p:spPr>
            <a:xfrm>
              <a:off x="84340" y="5285752"/>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F78FF"/>
            </a:solidFill>
          </p:spPr>
          <p:txBody>
            <a:bodyPr wrap="square" lIns="0" tIns="0" rIns="0" bIns="0" rtlCol="0"/>
            <a:lstStyle/>
            <a:p>
              <a:endParaRPr/>
            </a:p>
          </p:txBody>
        </p:sp>
        <p:sp>
          <p:nvSpPr>
            <p:cNvPr id="80" name="object 80"/>
            <p:cNvSpPr/>
            <p:nvPr/>
          </p:nvSpPr>
          <p:spPr>
            <a:xfrm>
              <a:off x="84340" y="5339092"/>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E76FF"/>
            </a:solidFill>
          </p:spPr>
          <p:txBody>
            <a:bodyPr wrap="square" lIns="0" tIns="0" rIns="0" bIns="0" rtlCol="0"/>
            <a:lstStyle/>
            <a:p>
              <a:endParaRPr/>
            </a:p>
          </p:txBody>
        </p:sp>
        <p:sp>
          <p:nvSpPr>
            <p:cNvPr id="81" name="object 81"/>
            <p:cNvSpPr/>
            <p:nvPr/>
          </p:nvSpPr>
          <p:spPr>
            <a:xfrm>
              <a:off x="84340" y="5392432"/>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AC70FF"/>
            </a:solidFill>
          </p:spPr>
          <p:txBody>
            <a:bodyPr wrap="square" lIns="0" tIns="0" rIns="0" bIns="0" rtlCol="0"/>
            <a:lstStyle/>
            <a:p>
              <a:endParaRPr/>
            </a:p>
          </p:txBody>
        </p:sp>
        <p:sp>
          <p:nvSpPr>
            <p:cNvPr id="82" name="object 82"/>
            <p:cNvSpPr/>
            <p:nvPr/>
          </p:nvSpPr>
          <p:spPr>
            <a:xfrm>
              <a:off x="84340" y="544729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C6FFF"/>
            </a:solidFill>
          </p:spPr>
          <p:txBody>
            <a:bodyPr wrap="square" lIns="0" tIns="0" rIns="0" bIns="0" rtlCol="0"/>
            <a:lstStyle/>
            <a:p>
              <a:endParaRPr/>
            </a:p>
          </p:txBody>
        </p:sp>
        <p:sp>
          <p:nvSpPr>
            <p:cNvPr id="83" name="object 83"/>
            <p:cNvSpPr/>
            <p:nvPr/>
          </p:nvSpPr>
          <p:spPr>
            <a:xfrm>
              <a:off x="84340" y="550063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B6DFF"/>
            </a:solidFill>
          </p:spPr>
          <p:txBody>
            <a:bodyPr wrap="square" lIns="0" tIns="0" rIns="0" bIns="0" rtlCol="0"/>
            <a:lstStyle/>
            <a:p>
              <a:endParaRPr/>
            </a:p>
          </p:txBody>
        </p:sp>
        <p:sp>
          <p:nvSpPr>
            <p:cNvPr id="84" name="object 84"/>
            <p:cNvSpPr/>
            <p:nvPr/>
          </p:nvSpPr>
          <p:spPr>
            <a:xfrm>
              <a:off x="84340" y="555397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A6CFF"/>
            </a:solidFill>
          </p:spPr>
          <p:txBody>
            <a:bodyPr wrap="square" lIns="0" tIns="0" rIns="0" bIns="0" rtlCol="0"/>
            <a:lstStyle/>
            <a:p>
              <a:endParaRPr/>
            </a:p>
          </p:txBody>
        </p:sp>
        <p:sp>
          <p:nvSpPr>
            <p:cNvPr id="85" name="object 85"/>
            <p:cNvSpPr/>
            <p:nvPr/>
          </p:nvSpPr>
          <p:spPr>
            <a:xfrm>
              <a:off x="84340" y="560731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96BFF"/>
            </a:solidFill>
          </p:spPr>
          <p:txBody>
            <a:bodyPr wrap="square" lIns="0" tIns="0" rIns="0" bIns="0" rtlCol="0"/>
            <a:lstStyle/>
            <a:p>
              <a:endParaRPr/>
            </a:p>
          </p:txBody>
        </p:sp>
        <p:sp>
          <p:nvSpPr>
            <p:cNvPr id="86" name="object 86"/>
            <p:cNvSpPr/>
            <p:nvPr/>
          </p:nvSpPr>
          <p:spPr>
            <a:xfrm>
              <a:off x="84340" y="566065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869FF"/>
            </a:solidFill>
          </p:spPr>
          <p:txBody>
            <a:bodyPr wrap="square" lIns="0" tIns="0" rIns="0" bIns="0" rtlCol="0"/>
            <a:lstStyle/>
            <a:p>
              <a:endParaRPr/>
            </a:p>
          </p:txBody>
        </p:sp>
        <p:sp>
          <p:nvSpPr>
            <p:cNvPr id="87" name="object 87"/>
            <p:cNvSpPr/>
            <p:nvPr/>
          </p:nvSpPr>
          <p:spPr>
            <a:xfrm>
              <a:off x="84340" y="5713996"/>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866FF"/>
            </a:solidFill>
          </p:spPr>
          <p:txBody>
            <a:bodyPr wrap="square" lIns="0" tIns="0" rIns="0" bIns="0" rtlCol="0"/>
            <a:lstStyle/>
            <a:p>
              <a:endParaRPr/>
            </a:p>
          </p:txBody>
        </p:sp>
        <p:sp>
          <p:nvSpPr>
            <p:cNvPr id="88" name="object 88"/>
            <p:cNvSpPr/>
            <p:nvPr/>
          </p:nvSpPr>
          <p:spPr>
            <a:xfrm>
              <a:off x="84340" y="5767336"/>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A763FF"/>
            </a:solidFill>
          </p:spPr>
          <p:txBody>
            <a:bodyPr wrap="square" lIns="0" tIns="0" rIns="0" bIns="0" rtlCol="0"/>
            <a:lstStyle/>
            <a:p>
              <a:endParaRPr/>
            </a:p>
          </p:txBody>
        </p:sp>
        <p:sp>
          <p:nvSpPr>
            <p:cNvPr id="89" name="object 89"/>
            <p:cNvSpPr/>
            <p:nvPr/>
          </p:nvSpPr>
          <p:spPr>
            <a:xfrm>
              <a:off x="84340" y="582220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460FF"/>
            </a:solidFill>
          </p:spPr>
          <p:txBody>
            <a:bodyPr wrap="square" lIns="0" tIns="0" rIns="0" bIns="0" rtlCol="0"/>
            <a:lstStyle/>
            <a:p>
              <a:endParaRPr/>
            </a:p>
          </p:txBody>
        </p:sp>
        <p:sp>
          <p:nvSpPr>
            <p:cNvPr id="90" name="object 90"/>
            <p:cNvSpPr/>
            <p:nvPr/>
          </p:nvSpPr>
          <p:spPr>
            <a:xfrm>
              <a:off x="84340" y="587554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45FFF"/>
            </a:solidFill>
          </p:spPr>
          <p:txBody>
            <a:bodyPr wrap="square" lIns="0" tIns="0" rIns="0" bIns="0" rtlCol="0"/>
            <a:lstStyle/>
            <a:p>
              <a:endParaRPr/>
            </a:p>
          </p:txBody>
        </p:sp>
        <p:sp>
          <p:nvSpPr>
            <p:cNvPr id="91" name="object 91"/>
            <p:cNvSpPr/>
            <p:nvPr/>
          </p:nvSpPr>
          <p:spPr>
            <a:xfrm>
              <a:off x="84340" y="592888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35CFF"/>
            </a:solidFill>
          </p:spPr>
          <p:txBody>
            <a:bodyPr wrap="square" lIns="0" tIns="0" rIns="0" bIns="0" rtlCol="0"/>
            <a:lstStyle/>
            <a:p>
              <a:endParaRPr/>
            </a:p>
          </p:txBody>
        </p:sp>
        <p:sp>
          <p:nvSpPr>
            <p:cNvPr id="92" name="object 92"/>
            <p:cNvSpPr/>
            <p:nvPr/>
          </p:nvSpPr>
          <p:spPr>
            <a:xfrm>
              <a:off x="84340" y="598222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25BFF"/>
            </a:solidFill>
          </p:spPr>
          <p:txBody>
            <a:bodyPr wrap="square" lIns="0" tIns="0" rIns="0" bIns="0" rtlCol="0"/>
            <a:lstStyle/>
            <a:p>
              <a:endParaRPr/>
            </a:p>
          </p:txBody>
        </p:sp>
        <p:sp>
          <p:nvSpPr>
            <p:cNvPr id="93" name="object 93"/>
            <p:cNvSpPr/>
            <p:nvPr/>
          </p:nvSpPr>
          <p:spPr>
            <a:xfrm>
              <a:off x="84340" y="6035560"/>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258FF"/>
            </a:solidFill>
          </p:spPr>
          <p:txBody>
            <a:bodyPr wrap="square" lIns="0" tIns="0" rIns="0" bIns="0" rtlCol="0"/>
            <a:lstStyle/>
            <a:p>
              <a:endParaRPr/>
            </a:p>
          </p:txBody>
        </p:sp>
        <p:sp>
          <p:nvSpPr>
            <p:cNvPr id="94" name="object 94"/>
            <p:cNvSpPr/>
            <p:nvPr/>
          </p:nvSpPr>
          <p:spPr>
            <a:xfrm>
              <a:off x="84340" y="6088900"/>
              <a:ext cx="228600" cy="55244"/>
            </a:xfrm>
            <a:custGeom>
              <a:avLst/>
              <a:gdLst/>
              <a:ahLst/>
              <a:cxnLst/>
              <a:rect l="l" t="t" r="r" b="b"/>
              <a:pathLst>
                <a:path w="228600" h="55245">
                  <a:moveTo>
                    <a:pt x="0" y="54863"/>
                  </a:moveTo>
                  <a:lnTo>
                    <a:pt x="228599" y="54863"/>
                  </a:lnTo>
                  <a:lnTo>
                    <a:pt x="228599" y="0"/>
                  </a:lnTo>
                  <a:lnTo>
                    <a:pt x="0" y="0"/>
                  </a:lnTo>
                  <a:lnTo>
                    <a:pt x="0" y="54863"/>
                  </a:lnTo>
                  <a:close/>
                </a:path>
              </a:pathLst>
            </a:custGeom>
            <a:solidFill>
              <a:srgbClr val="A056FF"/>
            </a:solidFill>
          </p:spPr>
          <p:txBody>
            <a:bodyPr wrap="square" lIns="0" tIns="0" rIns="0" bIns="0" rtlCol="0"/>
            <a:lstStyle/>
            <a:p>
              <a:endParaRPr/>
            </a:p>
          </p:txBody>
        </p:sp>
        <p:sp>
          <p:nvSpPr>
            <p:cNvPr id="95" name="object 95"/>
            <p:cNvSpPr/>
            <p:nvPr/>
          </p:nvSpPr>
          <p:spPr>
            <a:xfrm>
              <a:off x="84340" y="614376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A054FF"/>
            </a:solidFill>
          </p:spPr>
          <p:txBody>
            <a:bodyPr wrap="square" lIns="0" tIns="0" rIns="0" bIns="0" rtlCol="0"/>
            <a:lstStyle/>
            <a:p>
              <a:endParaRPr/>
            </a:p>
          </p:txBody>
        </p:sp>
        <p:sp>
          <p:nvSpPr>
            <p:cNvPr id="96" name="object 96"/>
            <p:cNvSpPr/>
            <p:nvPr/>
          </p:nvSpPr>
          <p:spPr>
            <a:xfrm>
              <a:off x="84340" y="619710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9F52FF"/>
            </a:solidFill>
          </p:spPr>
          <p:txBody>
            <a:bodyPr wrap="square" lIns="0" tIns="0" rIns="0" bIns="0" rtlCol="0"/>
            <a:lstStyle/>
            <a:p>
              <a:endParaRPr/>
            </a:p>
          </p:txBody>
        </p:sp>
        <p:sp>
          <p:nvSpPr>
            <p:cNvPr id="97" name="object 97"/>
            <p:cNvSpPr/>
            <p:nvPr/>
          </p:nvSpPr>
          <p:spPr>
            <a:xfrm>
              <a:off x="84340" y="625044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9F51FF"/>
            </a:solidFill>
          </p:spPr>
          <p:txBody>
            <a:bodyPr wrap="square" lIns="0" tIns="0" rIns="0" bIns="0" rtlCol="0"/>
            <a:lstStyle/>
            <a:p>
              <a:endParaRPr/>
            </a:p>
          </p:txBody>
        </p:sp>
        <p:sp>
          <p:nvSpPr>
            <p:cNvPr id="98" name="object 98"/>
            <p:cNvSpPr/>
            <p:nvPr/>
          </p:nvSpPr>
          <p:spPr>
            <a:xfrm>
              <a:off x="84340" y="630378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9F50FF"/>
            </a:solidFill>
          </p:spPr>
          <p:txBody>
            <a:bodyPr wrap="square" lIns="0" tIns="0" rIns="0" bIns="0" rtlCol="0"/>
            <a:lstStyle/>
            <a:p>
              <a:endParaRPr/>
            </a:p>
          </p:txBody>
        </p:sp>
        <p:sp>
          <p:nvSpPr>
            <p:cNvPr id="99" name="object 99"/>
            <p:cNvSpPr/>
            <p:nvPr/>
          </p:nvSpPr>
          <p:spPr>
            <a:xfrm>
              <a:off x="84340" y="635712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9F4EFF"/>
            </a:solidFill>
          </p:spPr>
          <p:txBody>
            <a:bodyPr wrap="square" lIns="0" tIns="0" rIns="0" bIns="0" rtlCol="0"/>
            <a:lstStyle/>
            <a:p>
              <a:endParaRPr/>
            </a:p>
          </p:txBody>
        </p:sp>
        <p:sp>
          <p:nvSpPr>
            <p:cNvPr id="100" name="object 100"/>
            <p:cNvSpPr/>
            <p:nvPr/>
          </p:nvSpPr>
          <p:spPr>
            <a:xfrm>
              <a:off x="84340" y="6410464"/>
              <a:ext cx="228600" cy="53340"/>
            </a:xfrm>
            <a:custGeom>
              <a:avLst/>
              <a:gdLst/>
              <a:ahLst/>
              <a:cxnLst/>
              <a:rect l="l" t="t" r="r" b="b"/>
              <a:pathLst>
                <a:path w="228600" h="53339">
                  <a:moveTo>
                    <a:pt x="0" y="53339"/>
                  </a:moveTo>
                  <a:lnTo>
                    <a:pt x="228599" y="53339"/>
                  </a:lnTo>
                  <a:lnTo>
                    <a:pt x="228599" y="0"/>
                  </a:lnTo>
                  <a:lnTo>
                    <a:pt x="0" y="0"/>
                  </a:lnTo>
                  <a:lnTo>
                    <a:pt x="0" y="53339"/>
                  </a:lnTo>
                  <a:close/>
                </a:path>
              </a:pathLst>
            </a:custGeom>
            <a:solidFill>
              <a:srgbClr val="9E4DFF"/>
            </a:solidFill>
          </p:spPr>
          <p:txBody>
            <a:bodyPr wrap="square" lIns="0" tIns="0" rIns="0" bIns="0" rtlCol="0"/>
            <a:lstStyle/>
            <a:p>
              <a:endParaRPr/>
            </a:p>
          </p:txBody>
        </p:sp>
        <p:sp>
          <p:nvSpPr>
            <p:cNvPr id="101" name="object 101"/>
            <p:cNvSpPr/>
            <p:nvPr/>
          </p:nvSpPr>
          <p:spPr>
            <a:xfrm>
              <a:off x="84340" y="6463804"/>
              <a:ext cx="228600" cy="55244"/>
            </a:xfrm>
            <a:custGeom>
              <a:avLst/>
              <a:gdLst/>
              <a:ahLst/>
              <a:cxnLst/>
              <a:rect l="l" t="t" r="r" b="b"/>
              <a:pathLst>
                <a:path w="228600" h="55245">
                  <a:moveTo>
                    <a:pt x="0" y="54864"/>
                  </a:moveTo>
                  <a:lnTo>
                    <a:pt x="228599" y="54864"/>
                  </a:lnTo>
                  <a:lnTo>
                    <a:pt x="228599" y="0"/>
                  </a:lnTo>
                  <a:lnTo>
                    <a:pt x="0" y="0"/>
                  </a:lnTo>
                  <a:lnTo>
                    <a:pt x="0" y="54864"/>
                  </a:lnTo>
                  <a:close/>
                </a:path>
              </a:pathLst>
            </a:custGeom>
            <a:solidFill>
              <a:srgbClr val="9D4AFF"/>
            </a:solidFill>
          </p:spPr>
          <p:txBody>
            <a:bodyPr wrap="square" lIns="0" tIns="0" rIns="0" bIns="0" rtlCol="0"/>
            <a:lstStyle/>
            <a:p>
              <a:endParaRPr/>
            </a:p>
          </p:txBody>
        </p:sp>
        <p:sp>
          <p:nvSpPr>
            <p:cNvPr id="102" name="object 102"/>
            <p:cNvSpPr/>
            <p:nvPr/>
          </p:nvSpPr>
          <p:spPr>
            <a:xfrm>
              <a:off x="84340" y="6518668"/>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D48FF"/>
            </a:solidFill>
          </p:spPr>
          <p:txBody>
            <a:bodyPr wrap="square" lIns="0" tIns="0" rIns="0" bIns="0" rtlCol="0"/>
            <a:lstStyle/>
            <a:p>
              <a:endParaRPr/>
            </a:p>
          </p:txBody>
        </p:sp>
        <p:sp>
          <p:nvSpPr>
            <p:cNvPr id="103" name="object 103"/>
            <p:cNvSpPr/>
            <p:nvPr/>
          </p:nvSpPr>
          <p:spPr>
            <a:xfrm>
              <a:off x="84340" y="6572008"/>
              <a:ext cx="228600" cy="107314"/>
            </a:xfrm>
            <a:custGeom>
              <a:avLst/>
              <a:gdLst/>
              <a:ahLst/>
              <a:cxnLst/>
              <a:rect l="l" t="t" r="r" b="b"/>
              <a:pathLst>
                <a:path w="228600" h="107315">
                  <a:moveTo>
                    <a:pt x="228600" y="0"/>
                  </a:moveTo>
                  <a:lnTo>
                    <a:pt x="0" y="0"/>
                  </a:lnTo>
                  <a:lnTo>
                    <a:pt x="0" y="53352"/>
                  </a:lnTo>
                  <a:lnTo>
                    <a:pt x="0" y="106692"/>
                  </a:lnTo>
                  <a:lnTo>
                    <a:pt x="228600" y="106692"/>
                  </a:lnTo>
                  <a:lnTo>
                    <a:pt x="228600" y="53352"/>
                  </a:lnTo>
                  <a:lnTo>
                    <a:pt x="228600" y="0"/>
                  </a:lnTo>
                  <a:close/>
                </a:path>
              </a:pathLst>
            </a:custGeom>
            <a:solidFill>
              <a:srgbClr val="9C46FF"/>
            </a:solidFill>
          </p:spPr>
          <p:txBody>
            <a:bodyPr wrap="square" lIns="0" tIns="0" rIns="0" bIns="0" rtlCol="0"/>
            <a:lstStyle/>
            <a:p>
              <a:endParaRPr/>
            </a:p>
          </p:txBody>
        </p:sp>
        <p:sp>
          <p:nvSpPr>
            <p:cNvPr id="104" name="object 104"/>
            <p:cNvSpPr/>
            <p:nvPr/>
          </p:nvSpPr>
          <p:spPr>
            <a:xfrm>
              <a:off x="84340" y="6678688"/>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B45FF"/>
            </a:solidFill>
          </p:spPr>
          <p:txBody>
            <a:bodyPr wrap="square" lIns="0" tIns="0" rIns="0" bIns="0" rtlCol="0"/>
            <a:lstStyle/>
            <a:p>
              <a:endParaRPr/>
            </a:p>
          </p:txBody>
        </p:sp>
        <p:sp>
          <p:nvSpPr>
            <p:cNvPr id="105" name="object 105"/>
            <p:cNvSpPr/>
            <p:nvPr/>
          </p:nvSpPr>
          <p:spPr>
            <a:xfrm>
              <a:off x="84340" y="6732028"/>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B43FF"/>
            </a:solidFill>
          </p:spPr>
          <p:txBody>
            <a:bodyPr wrap="square" lIns="0" tIns="0" rIns="0" bIns="0" rtlCol="0"/>
            <a:lstStyle/>
            <a:p>
              <a:endParaRPr/>
            </a:p>
          </p:txBody>
        </p:sp>
        <p:sp>
          <p:nvSpPr>
            <p:cNvPr id="106" name="object 106"/>
            <p:cNvSpPr/>
            <p:nvPr/>
          </p:nvSpPr>
          <p:spPr>
            <a:xfrm>
              <a:off x="84340" y="6785368"/>
              <a:ext cx="228600" cy="55244"/>
            </a:xfrm>
            <a:custGeom>
              <a:avLst/>
              <a:gdLst/>
              <a:ahLst/>
              <a:cxnLst/>
              <a:rect l="l" t="t" r="r" b="b"/>
              <a:pathLst>
                <a:path w="228600" h="55245">
                  <a:moveTo>
                    <a:pt x="0" y="54864"/>
                  </a:moveTo>
                  <a:lnTo>
                    <a:pt x="228599" y="54864"/>
                  </a:lnTo>
                  <a:lnTo>
                    <a:pt x="228599" y="0"/>
                  </a:lnTo>
                  <a:lnTo>
                    <a:pt x="0" y="0"/>
                  </a:lnTo>
                  <a:lnTo>
                    <a:pt x="0" y="54864"/>
                  </a:lnTo>
                  <a:close/>
                </a:path>
              </a:pathLst>
            </a:custGeom>
            <a:solidFill>
              <a:srgbClr val="9A41FF"/>
            </a:solidFill>
          </p:spPr>
          <p:txBody>
            <a:bodyPr wrap="square" lIns="0" tIns="0" rIns="0" bIns="0" rtlCol="0"/>
            <a:lstStyle/>
            <a:p>
              <a:endParaRPr/>
            </a:p>
          </p:txBody>
        </p:sp>
        <p:sp>
          <p:nvSpPr>
            <p:cNvPr id="107" name="object 107"/>
            <p:cNvSpPr/>
            <p:nvPr/>
          </p:nvSpPr>
          <p:spPr>
            <a:xfrm>
              <a:off x="84340" y="6840232"/>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A40FF"/>
            </a:solidFill>
          </p:spPr>
          <p:txBody>
            <a:bodyPr wrap="square" lIns="0" tIns="0" rIns="0" bIns="0" rtlCol="0"/>
            <a:lstStyle/>
            <a:p>
              <a:endParaRPr/>
            </a:p>
          </p:txBody>
        </p:sp>
        <p:sp>
          <p:nvSpPr>
            <p:cNvPr id="108" name="object 108"/>
            <p:cNvSpPr/>
            <p:nvPr/>
          </p:nvSpPr>
          <p:spPr>
            <a:xfrm>
              <a:off x="84340" y="6893572"/>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A3DFF"/>
            </a:solidFill>
          </p:spPr>
          <p:txBody>
            <a:bodyPr wrap="square" lIns="0" tIns="0" rIns="0" bIns="0" rtlCol="0"/>
            <a:lstStyle/>
            <a:p>
              <a:endParaRPr/>
            </a:p>
          </p:txBody>
        </p:sp>
        <p:sp>
          <p:nvSpPr>
            <p:cNvPr id="109" name="object 109"/>
            <p:cNvSpPr/>
            <p:nvPr/>
          </p:nvSpPr>
          <p:spPr>
            <a:xfrm>
              <a:off x="84340" y="6946912"/>
              <a:ext cx="228600" cy="107314"/>
            </a:xfrm>
            <a:custGeom>
              <a:avLst/>
              <a:gdLst/>
              <a:ahLst/>
              <a:cxnLst/>
              <a:rect l="l" t="t" r="r" b="b"/>
              <a:pathLst>
                <a:path w="228600" h="107315">
                  <a:moveTo>
                    <a:pt x="228600" y="0"/>
                  </a:moveTo>
                  <a:lnTo>
                    <a:pt x="0" y="0"/>
                  </a:lnTo>
                  <a:lnTo>
                    <a:pt x="0" y="53352"/>
                  </a:lnTo>
                  <a:lnTo>
                    <a:pt x="0" y="106692"/>
                  </a:lnTo>
                  <a:lnTo>
                    <a:pt x="228600" y="106692"/>
                  </a:lnTo>
                  <a:lnTo>
                    <a:pt x="228600" y="53352"/>
                  </a:lnTo>
                  <a:lnTo>
                    <a:pt x="228600" y="0"/>
                  </a:lnTo>
                  <a:close/>
                </a:path>
              </a:pathLst>
            </a:custGeom>
            <a:solidFill>
              <a:srgbClr val="993CFF"/>
            </a:solidFill>
          </p:spPr>
          <p:txBody>
            <a:bodyPr wrap="square" lIns="0" tIns="0" rIns="0" bIns="0" rtlCol="0"/>
            <a:lstStyle/>
            <a:p>
              <a:endParaRPr/>
            </a:p>
          </p:txBody>
        </p:sp>
        <p:sp>
          <p:nvSpPr>
            <p:cNvPr id="110" name="object 110"/>
            <p:cNvSpPr/>
            <p:nvPr/>
          </p:nvSpPr>
          <p:spPr>
            <a:xfrm>
              <a:off x="84340" y="7053592"/>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93BFF"/>
            </a:solidFill>
          </p:spPr>
          <p:txBody>
            <a:bodyPr wrap="square" lIns="0" tIns="0" rIns="0" bIns="0" rtlCol="0"/>
            <a:lstStyle/>
            <a:p>
              <a:endParaRPr/>
            </a:p>
          </p:txBody>
        </p:sp>
        <p:sp>
          <p:nvSpPr>
            <p:cNvPr id="111" name="object 111"/>
            <p:cNvSpPr/>
            <p:nvPr/>
          </p:nvSpPr>
          <p:spPr>
            <a:xfrm>
              <a:off x="84340" y="7106932"/>
              <a:ext cx="228600" cy="108585"/>
            </a:xfrm>
            <a:custGeom>
              <a:avLst/>
              <a:gdLst/>
              <a:ahLst/>
              <a:cxnLst/>
              <a:rect l="l" t="t" r="r" b="b"/>
              <a:pathLst>
                <a:path w="228600" h="108584">
                  <a:moveTo>
                    <a:pt x="228600" y="0"/>
                  </a:moveTo>
                  <a:lnTo>
                    <a:pt x="0" y="0"/>
                  </a:lnTo>
                  <a:lnTo>
                    <a:pt x="0" y="54876"/>
                  </a:lnTo>
                  <a:lnTo>
                    <a:pt x="0" y="108216"/>
                  </a:lnTo>
                  <a:lnTo>
                    <a:pt x="228600" y="108216"/>
                  </a:lnTo>
                  <a:lnTo>
                    <a:pt x="228600" y="54876"/>
                  </a:lnTo>
                  <a:lnTo>
                    <a:pt x="228600" y="0"/>
                  </a:lnTo>
                  <a:close/>
                </a:path>
              </a:pathLst>
            </a:custGeom>
            <a:solidFill>
              <a:srgbClr val="9939FF"/>
            </a:solidFill>
          </p:spPr>
          <p:txBody>
            <a:bodyPr wrap="square" lIns="0" tIns="0" rIns="0" bIns="0" rtlCol="0"/>
            <a:lstStyle/>
            <a:p>
              <a:endParaRPr/>
            </a:p>
          </p:txBody>
        </p:sp>
        <p:sp>
          <p:nvSpPr>
            <p:cNvPr id="112" name="object 112"/>
            <p:cNvSpPr/>
            <p:nvPr/>
          </p:nvSpPr>
          <p:spPr>
            <a:xfrm>
              <a:off x="84340" y="7215136"/>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938FF"/>
            </a:solidFill>
          </p:spPr>
          <p:txBody>
            <a:bodyPr wrap="square" lIns="0" tIns="0" rIns="0" bIns="0" rtlCol="0"/>
            <a:lstStyle/>
            <a:p>
              <a:endParaRPr/>
            </a:p>
          </p:txBody>
        </p:sp>
        <p:sp>
          <p:nvSpPr>
            <p:cNvPr id="113" name="object 113"/>
            <p:cNvSpPr/>
            <p:nvPr/>
          </p:nvSpPr>
          <p:spPr>
            <a:xfrm>
              <a:off x="84340" y="7268476"/>
              <a:ext cx="228600" cy="53340"/>
            </a:xfrm>
            <a:custGeom>
              <a:avLst/>
              <a:gdLst/>
              <a:ahLst/>
              <a:cxnLst/>
              <a:rect l="l" t="t" r="r" b="b"/>
              <a:pathLst>
                <a:path w="228600" h="53340">
                  <a:moveTo>
                    <a:pt x="0" y="53340"/>
                  </a:moveTo>
                  <a:lnTo>
                    <a:pt x="228599" y="53340"/>
                  </a:lnTo>
                  <a:lnTo>
                    <a:pt x="228599" y="0"/>
                  </a:lnTo>
                  <a:lnTo>
                    <a:pt x="0" y="0"/>
                  </a:lnTo>
                  <a:lnTo>
                    <a:pt x="0" y="53340"/>
                  </a:lnTo>
                  <a:close/>
                </a:path>
              </a:pathLst>
            </a:custGeom>
            <a:solidFill>
              <a:srgbClr val="9937FF"/>
            </a:solidFill>
          </p:spPr>
          <p:txBody>
            <a:bodyPr wrap="square" lIns="0" tIns="0" rIns="0" bIns="0" rtlCol="0"/>
            <a:lstStyle/>
            <a:p>
              <a:endParaRPr/>
            </a:p>
          </p:txBody>
        </p:sp>
      </p:grpSp>
      <p:grpSp>
        <p:nvGrpSpPr>
          <p:cNvPr id="114" name="object 114"/>
          <p:cNvGrpSpPr/>
          <p:nvPr/>
        </p:nvGrpSpPr>
        <p:grpSpPr>
          <a:xfrm>
            <a:off x="742708" y="1835416"/>
            <a:ext cx="9225280" cy="127635"/>
            <a:chOff x="742708" y="1835416"/>
            <a:chExt cx="9225280" cy="127635"/>
          </a:xfrm>
        </p:grpSpPr>
        <p:sp>
          <p:nvSpPr>
            <p:cNvPr id="115" name="object 115"/>
            <p:cNvSpPr/>
            <p:nvPr/>
          </p:nvSpPr>
          <p:spPr>
            <a:xfrm>
              <a:off x="742708" y="1949716"/>
              <a:ext cx="9225280" cy="0"/>
            </a:xfrm>
            <a:custGeom>
              <a:avLst/>
              <a:gdLst/>
              <a:ahLst/>
              <a:cxnLst/>
              <a:rect l="l" t="t" r="r" b="b"/>
              <a:pathLst>
                <a:path w="9225280">
                  <a:moveTo>
                    <a:pt x="0" y="0"/>
                  </a:moveTo>
                  <a:lnTo>
                    <a:pt x="9224772" y="0"/>
                  </a:lnTo>
                </a:path>
              </a:pathLst>
            </a:custGeom>
            <a:ln w="25908">
              <a:solidFill>
                <a:srgbClr val="5F5F5F"/>
              </a:solidFill>
            </a:ln>
          </p:spPr>
          <p:txBody>
            <a:bodyPr wrap="square" lIns="0" tIns="0" rIns="0" bIns="0" rtlCol="0"/>
            <a:lstStyle/>
            <a:p>
              <a:endParaRPr/>
            </a:p>
          </p:txBody>
        </p:sp>
        <p:sp>
          <p:nvSpPr>
            <p:cNvPr id="116" name="object 116"/>
            <p:cNvSpPr/>
            <p:nvPr/>
          </p:nvSpPr>
          <p:spPr>
            <a:xfrm>
              <a:off x="742708" y="1873516"/>
              <a:ext cx="9225280" cy="0"/>
            </a:xfrm>
            <a:custGeom>
              <a:avLst/>
              <a:gdLst/>
              <a:ahLst/>
              <a:cxnLst/>
              <a:rect l="l" t="t" r="r" b="b"/>
              <a:pathLst>
                <a:path w="9225280">
                  <a:moveTo>
                    <a:pt x="0" y="0"/>
                  </a:moveTo>
                  <a:lnTo>
                    <a:pt x="9224772" y="0"/>
                  </a:lnTo>
                </a:path>
              </a:pathLst>
            </a:custGeom>
            <a:ln w="76200">
              <a:solidFill>
                <a:srgbClr val="5F5F5F"/>
              </a:solidFill>
            </a:ln>
          </p:spPr>
          <p:txBody>
            <a:bodyPr wrap="square" lIns="0" tIns="0" rIns="0" bIns="0" rtlCol="0"/>
            <a:lstStyle/>
            <a:p>
              <a:endParaRPr/>
            </a:p>
          </p:txBody>
        </p:sp>
      </p:grpSp>
      <p:sp>
        <p:nvSpPr>
          <p:cNvPr id="117" name="object 117"/>
          <p:cNvSpPr/>
          <p:nvPr/>
        </p:nvSpPr>
        <p:spPr>
          <a:xfrm>
            <a:off x="8918247" y="566550"/>
            <a:ext cx="777066" cy="1075438"/>
          </a:xfrm>
          <a:prstGeom prst="rect">
            <a:avLst/>
          </a:prstGeom>
          <a:blipFill>
            <a:blip r:embed="rId2" cstate="print"/>
            <a:stretch>
              <a:fillRect/>
            </a:stretch>
          </a:blipFill>
        </p:spPr>
        <p:txBody>
          <a:bodyPr wrap="square" lIns="0" tIns="0" rIns="0" bIns="0" rtlCol="0"/>
          <a:lstStyle/>
          <a:p>
            <a:endParaRPr/>
          </a:p>
        </p:txBody>
      </p:sp>
      <p:grpSp>
        <p:nvGrpSpPr>
          <p:cNvPr id="118" name="object 118"/>
          <p:cNvGrpSpPr/>
          <p:nvPr/>
        </p:nvGrpSpPr>
        <p:grpSpPr>
          <a:xfrm>
            <a:off x="306844" y="2438920"/>
            <a:ext cx="9686925" cy="4889500"/>
            <a:chOff x="306844" y="2438920"/>
            <a:chExt cx="9686925" cy="4889500"/>
          </a:xfrm>
        </p:grpSpPr>
        <p:sp>
          <p:nvSpPr>
            <p:cNvPr id="119" name="object 119"/>
            <p:cNvSpPr/>
            <p:nvPr/>
          </p:nvSpPr>
          <p:spPr>
            <a:xfrm>
              <a:off x="312940" y="2445016"/>
              <a:ext cx="9674860" cy="4876800"/>
            </a:xfrm>
            <a:custGeom>
              <a:avLst/>
              <a:gdLst/>
              <a:ahLst/>
              <a:cxnLst/>
              <a:rect l="l" t="t" r="r" b="b"/>
              <a:pathLst>
                <a:path w="9674860" h="4876800">
                  <a:moveTo>
                    <a:pt x="9674352" y="4876800"/>
                  </a:moveTo>
                  <a:lnTo>
                    <a:pt x="9674352" y="0"/>
                  </a:lnTo>
                  <a:lnTo>
                    <a:pt x="0" y="0"/>
                  </a:lnTo>
                  <a:lnTo>
                    <a:pt x="0" y="4876800"/>
                  </a:lnTo>
                  <a:lnTo>
                    <a:pt x="9674352" y="4876800"/>
                  </a:lnTo>
                  <a:close/>
                </a:path>
              </a:pathLst>
            </a:custGeom>
            <a:solidFill>
              <a:srgbClr val="FFFF99"/>
            </a:solidFill>
          </p:spPr>
          <p:txBody>
            <a:bodyPr wrap="square" lIns="0" tIns="0" rIns="0" bIns="0" rtlCol="0"/>
            <a:lstStyle/>
            <a:p>
              <a:endParaRPr/>
            </a:p>
          </p:txBody>
        </p:sp>
        <p:sp>
          <p:nvSpPr>
            <p:cNvPr id="120" name="object 120"/>
            <p:cNvSpPr/>
            <p:nvPr/>
          </p:nvSpPr>
          <p:spPr>
            <a:xfrm>
              <a:off x="312940" y="2445016"/>
              <a:ext cx="9674860" cy="4876800"/>
            </a:xfrm>
            <a:custGeom>
              <a:avLst/>
              <a:gdLst/>
              <a:ahLst/>
              <a:cxnLst/>
              <a:rect l="l" t="t" r="r" b="b"/>
              <a:pathLst>
                <a:path w="9674860" h="4876800">
                  <a:moveTo>
                    <a:pt x="0" y="0"/>
                  </a:moveTo>
                  <a:lnTo>
                    <a:pt x="0" y="4876800"/>
                  </a:lnTo>
                  <a:lnTo>
                    <a:pt x="9674352" y="4876800"/>
                  </a:lnTo>
                  <a:lnTo>
                    <a:pt x="9674352" y="0"/>
                  </a:lnTo>
                  <a:lnTo>
                    <a:pt x="0" y="0"/>
                  </a:lnTo>
                  <a:close/>
                </a:path>
              </a:pathLst>
            </a:custGeom>
            <a:ln w="12192">
              <a:solidFill>
                <a:srgbClr val="000000"/>
              </a:solidFill>
            </a:ln>
          </p:spPr>
          <p:txBody>
            <a:bodyPr wrap="square" lIns="0" tIns="0" rIns="0" bIns="0" rtlCol="0"/>
            <a:lstStyle/>
            <a:p>
              <a:endParaRPr/>
            </a:p>
          </p:txBody>
        </p:sp>
      </p:grpSp>
      <p:sp>
        <p:nvSpPr>
          <p:cNvPr id="121" name="object 121"/>
          <p:cNvSpPr txBox="1">
            <a:spLocks noGrp="1"/>
          </p:cNvSpPr>
          <p:nvPr>
            <p:ph type="title"/>
          </p:nvPr>
        </p:nvSpPr>
        <p:spPr>
          <a:xfrm>
            <a:off x="957067" y="1013460"/>
            <a:ext cx="7971790" cy="513715"/>
          </a:xfrm>
          <a:prstGeom prst="rect">
            <a:avLst/>
          </a:prstGeom>
        </p:spPr>
        <p:txBody>
          <a:bodyPr vert="horz" wrap="square" lIns="0" tIns="13335" rIns="0" bIns="0" rtlCol="0">
            <a:spAutoFit/>
          </a:bodyPr>
          <a:lstStyle/>
          <a:p>
            <a:pPr marL="12700">
              <a:lnSpc>
                <a:spcPct val="100000"/>
              </a:lnSpc>
              <a:spcBef>
                <a:spcPts val="105"/>
              </a:spcBef>
            </a:pPr>
            <a:r>
              <a:rPr sz="3200" spc="-5" dirty="0"/>
              <a:t>CUBE/ROLLUP </a:t>
            </a:r>
            <a:r>
              <a:rPr sz="3200" dirty="0"/>
              <a:t>&amp; </a:t>
            </a:r>
            <a:r>
              <a:rPr sz="3200" spc="-5" dirty="0"/>
              <a:t>Analytic Functions</a:t>
            </a:r>
            <a:r>
              <a:rPr sz="3200" spc="-20" dirty="0"/>
              <a:t> </a:t>
            </a:r>
            <a:r>
              <a:rPr sz="3200" spc="-5" dirty="0"/>
              <a:t>(8.1.6)</a:t>
            </a:r>
            <a:endParaRPr sz="3200"/>
          </a:p>
        </p:txBody>
      </p:sp>
      <p:sp>
        <p:nvSpPr>
          <p:cNvPr id="122" name="object 122"/>
          <p:cNvSpPr txBox="1"/>
          <p:nvPr/>
        </p:nvSpPr>
        <p:spPr>
          <a:xfrm>
            <a:off x="315475" y="2087892"/>
            <a:ext cx="9387205" cy="391160"/>
          </a:xfrm>
          <a:prstGeom prst="rect">
            <a:avLst/>
          </a:prstGeom>
        </p:spPr>
        <p:txBody>
          <a:bodyPr vert="horz" wrap="square" lIns="0" tIns="12700" rIns="0" bIns="0" rtlCol="0">
            <a:spAutoFit/>
          </a:bodyPr>
          <a:lstStyle/>
          <a:p>
            <a:pPr marL="355600" indent="-342900">
              <a:lnSpc>
                <a:spcPct val="100000"/>
              </a:lnSpc>
              <a:spcBef>
                <a:spcPts val="100"/>
              </a:spcBef>
              <a:buClr>
                <a:srgbClr val="5F5F5F"/>
              </a:buClr>
              <a:buSzPct val="75000"/>
              <a:buFont typeface="Wingdings"/>
              <a:buChar char=""/>
              <a:tabLst>
                <a:tab pos="354965" algn="l"/>
                <a:tab pos="355600" algn="l"/>
              </a:tabLst>
            </a:pPr>
            <a:r>
              <a:rPr sz="2400" dirty="0">
                <a:latin typeface="Arial"/>
                <a:cs typeface="Arial"/>
              </a:rPr>
              <a:t>Combine </a:t>
            </a:r>
            <a:r>
              <a:rPr sz="2400" spc="-5" dirty="0">
                <a:latin typeface="Arial"/>
                <a:cs typeface="Arial"/>
              </a:rPr>
              <a:t>Analytic Functions </a:t>
            </a:r>
            <a:r>
              <a:rPr sz="2400" dirty="0">
                <a:latin typeface="Arial"/>
                <a:cs typeface="Arial"/>
              </a:rPr>
              <a:t>and Clauses </a:t>
            </a:r>
            <a:r>
              <a:rPr sz="2400" spc="-5" dirty="0">
                <a:latin typeface="Arial"/>
                <a:cs typeface="Arial"/>
              </a:rPr>
              <a:t>with CUBE </a:t>
            </a:r>
            <a:r>
              <a:rPr sz="2400" dirty="0">
                <a:latin typeface="Arial"/>
                <a:cs typeface="Arial"/>
              </a:rPr>
              <a:t>and</a:t>
            </a:r>
            <a:r>
              <a:rPr sz="2400" spc="-30" dirty="0">
                <a:latin typeface="Arial"/>
                <a:cs typeface="Arial"/>
              </a:rPr>
              <a:t> </a:t>
            </a:r>
            <a:r>
              <a:rPr sz="2400" spc="-5" dirty="0">
                <a:latin typeface="Arial"/>
                <a:cs typeface="Arial"/>
              </a:rPr>
              <a:t>ROLLUP</a:t>
            </a:r>
            <a:endParaRPr sz="2400">
              <a:latin typeface="Arial"/>
              <a:cs typeface="Arial"/>
            </a:endParaRPr>
          </a:p>
        </p:txBody>
      </p:sp>
      <p:sp>
        <p:nvSpPr>
          <p:cNvPr id="123" name="object 123"/>
          <p:cNvSpPr txBox="1"/>
          <p:nvPr/>
        </p:nvSpPr>
        <p:spPr>
          <a:xfrm>
            <a:off x="315475" y="2506992"/>
            <a:ext cx="5386705" cy="51435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SQL&gt; run</a:t>
            </a:r>
            <a:endParaRPr sz="1600">
              <a:latin typeface="Arial"/>
              <a:cs typeface="Arial"/>
            </a:endParaRPr>
          </a:p>
          <a:p>
            <a:pPr marL="469900">
              <a:lnSpc>
                <a:spcPct val="100000"/>
              </a:lnSpc>
              <a:spcBef>
                <a:spcPts val="10"/>
              </a:spcBef>
            </a:pPr>
            <a:r>
              <a:rPr sz="1600" spc="-5" dirty="0">
                <a:latin typeface="Arial"/>
                <a:cs typeface="Arial"/>
              </a:rPr>
              <a:t>1 select decode(grouping(deptno),1,'Whole </a:t>
            </a:r>
            <a:r>
              <a:rPr sz="1600" spc="-10" dirty="0">
                <a:latin typeface="Arial"/>
                <a:cs typeface="Arial"/>
              </a:rPr>
              <a:t>Company’</a:t>
            </a:r>
            <a:endParaRPr sz="1600">
              <a:latin typeface="Arial"/>
              <a:cs typeface="Arial"/>
            </a:endParaRPr>
          </a:p>
        </p:txBody>
      </p:sp>
      <p:sp>
        <p:nvSpPr>
          <p:cNvPr id="124" name="object 124"/>
          <p:cNvSpPr txBox="1"/>
          <p:nvPr/>
        </p:nvSpPr>
        <p:spPr>
          <a:xfrm>
            <a:off x="772748" y="2996189"/>
            <a:ext cx="217170" cy="12471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2</a:t>
            </a:r>
            <a:endParaRPr sz="1600">
              <a:latin typeface="Arial"/>
              <a:cs typeface="Arial"/>
            </a:endParaRPr>
          </a:p>
          <a:p>
            <a:pPr marL="12700">
              <a:lnSpc>
                <a:spcPct val="100000"/>
              </a:lnSpc>
              <a:spcBef>
                <a:spcPts val="10"/>
              </a:spcBef>
            </a:pPr>
            <a:r>
              <a:rPr sz="1600" spc="-5" dirty="0">
                <a:latin typeface="Arial"/>
                <a:cs typeface="Arial"/>
              </a:rPr>
              <a:t>3</a:t>
            </a:r>
            <a:endParaRPr sz="1600">
              <a:latin typeface="Arial"/>
              <a:cs typeface="Arial"/>
            </a:endParaRPr>
          </a:p>
          <a:p>
            <a:pPr marL="12700">
              <a:lnSpc>
                <a:spcPct val="100000"/>
              </a:lnSpc>
            </a:pPr>
            <a:r>
              <a:rPr sz="1600" spc="-5" dirty="0">
                <a:latin typeface="Arial"/>
                <a:cs typeface="Arial"/>
              </a:rPr>
              <a:t>4</a:t>
            </a:r>
            <a:endParaRPr sz="1600">
              <a:latin typeface="Arial"/>
              <a:cs typeface="Arial"/>
            </a:endParaRPr>
          </a:p>
          <a:p>
            <a:pPr marL="12700">
              <a:lnSpc>
                <a:spcPct val="100000"/>
              </a:lnSpc>
            </a:pPr>
            <a:r>
              <a:rPr sz="1600" spc="-5" dirty="0">
                <a:latin typeface="Arial"/>
                <a:cs typeface="Arial"/>
              </a:rPr>
              <a:t>5</a:t>
            </a:r>
            <a:endParaRPr sz="1600">
              <a:latin typeface="Arial"/>
              <a:cs typeface="Arial"/>
            </a:endParaRPr>
          </a:p>
          <a:p>
            <a:pPr marL="12700">
              <a:lnSpc>
                <a:spcPct val="100000"/>
              </a:lnSpc>
              <a:spcBef>
                <a:spcPts val="15"/>
              </a:spcBef>
            </a:pPr>
            <a:r>
              <a:rPr sz="1600" spc="-10" dirty="0">
                <a:latin typeface="Arial"/>
                <a:cs typeface="Arial"/>
              </a:rPr>
              <a:t>6*</a:t>
            </a:r>
            <a:endParaRPr sz="1600">
              <a:latin typeface="Arial"/>
              <a:cs typeface="Arial"/>
            </a:endParaRPr>
          </a:p>
        </p:txBody>
      </p:sp>
      <p:sp>
        <p:nvSpPr>
          <p:cNvPr id="125" name="object 125"/>
          <p:cNvSpPr txBox="1"/>
          <p:nvPr/>
        </p:nvSpPr>
        <p:spPr>
          <a:xfrm>
            <a:off x="1479779" y="2996189"/>
            <a:ext cx="7739380" cy="1247140"/>
          </a:xfrm>
          <a:prstGeom prst="rect">
            <a:avLst/>
          </a:prstGeom>
        </p:spPr>
        <p:txBody>
          <a:bodyPr vert="horz" wrap="square" lIns="0" tIns="12065" rIns="0" bIns="0" rtlCol="0">
            <a:spAutoFit/>
          </a:bodyPr>
          <a:lstStyle/>
          <a:p>
            <a:pPr marL="274955">
              <a:lnSpc>
                <a:spcPct val="100000"/>
              </a:lnSpc>
              <a:spcBef>
                <a:spcPts val="95"/>
              </a:spcBef>
            </a:pPr>
            <a:r>
              <a:rPr sz="1600" spc="-5" dirty="0">
                <a:latin typeface="Arial"/>
                <a:cs typeface="Arial"/>
              </a:rPr>
              <a:t>,'Department ' || to_char(deptno))</a:t>
            </a:r>
            <a:r>
              <a:rPr sz="1600" spc="30" dirty="0">
                <a:latin typeface="Arial"/>
                <a:cs typeface="Arial"/>
              </a:rPr>
              <a:t> </a:t>
            </a:r>
            <a:r>
              <a:rPr sz="1600" spc="-5" dirty="0">
                <a:latin typeface="Arial"/>
                <a:cs typeface="Arial"/>
              </a:rPr>
              <a:t>Department</a:t>
            </a:r>
            <a:endParaRPr sz="1600">
              <a:latin typeface="Arial"/>
              <a:cs typeface="Arial"/>
            </a:endParaRPr>
          </a:p>
          <a:p>
            <a:pPr marL="274955">
              <a:lnSpc>
                <a:spcPct val="100000"/>
              </a:lnSpc>
              <a:spcBef>
                <a:spcPts val="10"/>
              </a:spcBef>
            </a:pPr>
            <a:r>
              <a:rPr sz="1600" spc="-5" dirty="0">
                <a:latin typeface="Arial"/>
                <a:cs typeface="Arial"/>
              </a:rPr>
              <a:t>,decode(grouping(job),1,'All Employees',job)</a:t>
            </a:r>
            <a:r>
              <a:rPr sz="1600" spc="15" dirty="0">
                <a:latin typeface="Arial"/>
                <a:cs typeface="Arial"/>
              </a:rPr>
              <a:t> </a:t>
            </a:r>
            <a:r>
              <a:rPr sz="1600" spc="-10" dirty="0">
                <a:latin typeface="Arial"/>
                <a:cs typeface="Arial"/>
              </a:rPr>
              <a:t>job</a:t>
            </a:r>
            <a:endParaRPr sz="1600">
              <a:latin typeface="Arial"/>
              <a:cs typeface="Arial"/>
            </a:endParaRPr>
          </a:p>
          <a:p>
            <a:pPr marL="274955">
              <a:lnSpc>
                <a:spcPct val="100000"/>
              </a:lnSpc>
            </a:pPr>
            <a:r>
              <a:rPr sz="1600" dirty="0">
                <a:latin typeface="Arial"/>
                <a:cs typeface="Arial"/>
              </a:rPr>
              <a:t>,sum(sal) </a:t>
            </a:r>
            <a:r>
              <a:rPr sz="1600" spc="-5" dirty="0">
                <a:latin typeface="Arial"/>
                <a:cs typeface="Arial"/>
              </a:rPr>
              <a:t>"Total</a:t>
            </a:r>
            <a:r>
              <a:rPr sz="1600" dirty="0">
                <a:latin typeface="Arial"/>
                <a:cs typeface="Arial"/>
              </a:rPr>
              <a:t> </a:t>
            </a:r>
            <a:r>
              <a:rPr sz="1600" spc="-5" dirty="0">
                <a:latin typeface="Arial"/>
                <a:cs typeface="Arial"/>
              </a:rPr>
              <a:t>SAL”</a:t>
            </a:r>
            <a:endParaRPr sz="1600">
              <a:latin typeface="Arial"/>
              <a:cs typeface="Arial"/>
            </a:endParaRPr>
          </a:p>
          <a:p>
            <a:pPr marL="274955">
              <a:lnSpc>
                <a:spcPct val="100000"/>
              </a:lnSpc>
            </a:pPr>
            <a:r>
              <a:rPr sz="1600" spc="-10" dirty="0">
                <a:latin typeface="Arial"/>
                <a:cs typeface="Arial"/>
              </a:rPr>
              <a:t>,</a:t>
            </a:r>
            <a:r>
              <a:rPr sz="1600" b="1" spc="-10" dirty="0">
                <a:latin typeface="Arial"/>
                <a:cs typeface="Arial"/>
              </a:rPr>
              <a:t>ROW_NUMBER() </a:t>
            </a:r>
            <a:r>
              <a:rPr sz="1600" b="1" spc="-5" dirty="0">
                <a:latin typeface="Arial"/>
                <a:cs typeface="Arial"/>
              </a:rPr>
              <a:t>OVER (PARTITION </a:t>
            </a:r>
            <a:r>
              <a:rPr sz="1600" b="1" spc="-10" dirty="0">
                <a:latin typeface="Arial"/>
                <a:cs typeface="Arial"/>
              </a:rPr>
              <a:t>BY </a:t>
            </a:r>
            <a:r>
              <a:rPr sz="1600" b="1" spc="-5" dirty="0">
                <a:latin typeface="Arial"/>
                <a:cs typeface="Arial"/>
              </a:rPr>
              <a:t>deptno ORDER </a:t>
            </a:r>
            <a:r>
              <a:rPr sz="1600" b="1" spc="-10" dirty="0">
                <a:latin typeface="Arial"/>
                <a:cs typeface="Arial"/>
              </a:rPr>
              <a:t>BY </a:t>
            </a:r>
            <a:r>
              <a:rPr sz="1600" b="1" spc="-5" dirty="0">
                <a:latin typeface="Arial"/>
                <a:cs typeface="Arial"/>
              </a:rPr>
              <a:t>sum(sal))</a:t>
            </a:r>
            <a:r>
              <a:rPr sz="1600" b="1" spc="150" dirty="0">
                <a:latin typeface="Arial"/>
                <a:cs typeface="Arial"/>
              </a:rPr>
              <a:t> </a:t>
            </a:r>
            <a:r>
              <a:rPr sz="1600" b="1" spc="-10" dirty="0">
                <a:latin typeface="Arial"/>
                <a:cs typeface="Arial"/>
              </a:rPr>
              <a:t>rownbr</a:t>
            </a:r>
            <a:endParaRPr sz="1600">
              <a:latin typeface="Arial"/>
              <a:cs typeface="Arial"/>
            </a:endParaRPr>
          </a:p>
          <a:p>
            <a:pPr marL="12700">
              <a:lnSpc>
                <a:spcPct val="100000"/>
              </a:lnSpc>
              <a:spcBef>
                <a:spcPts val="15"/>
              </a:spcBef>
            </a:pPr>
            <a:r>
              <a:rPr sz="1600" spc="-5" dirty="0">
                <a:latin typeface="Arial"/>
                <a:cs typeface="Arial"/>
              </a:rPr>
              <a:t>from </a:t>
            </a:r>
            <a:r>
              <a:rPr sz="1600" spc="-10" dirty="0">
                <a:latin typeface="Arial"/>
                <a:cs typeface="Arial"/>
              </a:rPr>
              <a:t>emp </a:t>
            </a:r>
            <a:r>
              <a:rPr sz="1600" spc="-5" dirty="0">
                <a:latin typeface="Arial"/>
                <a:cs typeface="Arial"/>
              </a:rPr>
              <a:t>where </a:t>
            </a:r>
            <a:r>
              <a:rPr sz="1600" spc="-10" dirty="0">
                <a:latin typeface="Arial"/>
                <a:cs typeface="Arial"/>
              </a:rPr>
              <a:t>deptno </a:t>
            </a:r>
            <a:r>
              <a:rPr sz="1600" spc="-5" dirty="0">
                <a:latin typeface="Arial"/>
                <a:cs typeface="Arial"/>
              </a:rPr>
              <a:t>in (10,20) group by </a:t>
            </a:r>
            <a:r>
              <a:rPr sz="1600" spc="-10" dirty="0">
                <a:latin typeface="Arial"/>
                <a:cs typeface="Arial"/>
              </a:rPr>
              <a:t>rollup</a:t>
            </a:r>
            <a:r>
              <a:rPr sz="1600" spc="105" dirty="0">
                <a:latin typeface="Arial"/>
                <a:cs typeface="Arial"/>
              </a:rPr>
              <a:t> </a:t>
            </a:r>
            <a:r>
              <a:rPr sz="1600" spc="-5" dirty="0">
                <a:latin typeface="Arial"/>
                <a:cs typeface="Arial"/>
              </a:rPr>
              <a:t>(deptno,job)</a:t>
            </a:r>
            <a:endParaRPr sz="1600">
              <a:latin typeface="Arial"/>
              <a:cs typeface="Arial"/>
            </a:endParaRPr>
          </a:p>
        </p:txBody>
      </p:sp>
      <p:sp>
        <p:nvSpPr>
          <p:cNvPr id="126" name="object 126"/>
          <p:cNvSpPr txBox="1"/>
          <p:nvPr/>
        </p:nvSpPr>
        <p:spPr>
          <a:xfrm>
            <a:off x="658369" y="4463781"/>
            <a:ext cx="6183630" cy="269240"/>
          </a:xfrm>
          <a:prstGeom prst="rect">
            <a:avLst/>
          </a:prstGeom>
        </p:spPr>
        <p:txBody>
          <a:bodyPr vert="horz" wrap="square" lIns="0" tIns="12065" rIns="0" bIns="0" rtlCol="0">
            <a:spAutoFit/>
          </a:bodyPr>
          <a:lstStyle/>
          <a:p>
            <a:pPr marL="12700">
              <a:lnSpc>
                <a:spcPct val="100000"/>
              </a:lnSpc>
              <a:spcBef>
                <a:spcPts val="95"/>
              </a:spcBef>
              <a:tabLst>
                <a:tab pos="2413000" algn="l"/>
                <a:tab pos="4241165" algn="l"/>
              </a:tabLst>
            </a:pPr>
            <a:r>
              <a:rPr sz="1600" spc="-10" dirty="0">
                <a:latin typeface="Arial"/>
                <a:cs typeface="Arial"/>
              </a:rPr>
              <a:t>DEPARTMENT</a:t>
            </a:r>
            <a:r>
              <a:rPr sz="1600" spc="-10" dirty="0">
                <a:latin typeface="Times New Roman"/>
                <a:cs typeface="Times New Roman"/>
              </a:rPr>
              <a:t>	</a:t>
            </a:r>
            <a:r>
              <a:rPr sz="1600" spc="-10" dirty="0">
                <a:latin typeface="Arial"/>
                <a:cs typeface="Arial"/>
              </a:rPr>
              <a:t>JOB</a:t>
            </a:r>
            <a:r>
              <a:rPr sz="1600" spc="-10" dirty="0">
                <a:latin typeface="Times New Roman"/>
                <a:cs typeface="Times New Roman"/>
              </a:rPr>
              <a:t>	</a:t>
            </a:r>
            <a:r>
              <a:rPr sz="1600" spc="-5" dirty="0">
                <a:latin typeface="Arial"/>
                <a:cs typeface="Arial"/>
              </a:rPr>
              <a:t>Total </a:t>
            </a:r>
            <a:r>
              <a:rPr sz="1600" spc="-10" dirty="0">
                <a:latin typeface="Arial"/>
                <a:cs typeface="Arial"/>
              </a:rPr>
              <a:t>SAL</a:t>
            </a:r>
            <a:r>
              <a:rPr sz="1600" spc="400" dirty="0">
                <a:latin typeface="Arial"/>
                <a:cs typeface="Arial"/>
              </a:rPr>
              <a:t> </a:t>
            </a:r>
            <a:r>
              <a:rPr sz="1600" spc="-10" dirty="0">
                <a:latin typeface="Arial"/>
                <a:cs typeface="Arial"/>
              </a:rPr>
              <a:t>ROWNBR</a:t>
            </a:r>
            <a:endParaRPr sz="1600">
              <a:latin typeface="Arial"/>
              <a:cs typeface="Arial"/>
            </a:endParaRPr>
          </a:p>
        </p:txBody>
      </p:sp>
      <p:graphicFrame>
        <p:nvGraphicFramePr>
          <p:cNvPr id="127" name="object 127"/>
          <p:cNvGraphicFramePr>
            <a:graphicFrameLocks noGrp="1"/>
          </p:cNvGraphicFramePr>
          <p:nvPr/>
        </p:nvGraphicFramePr>
        <p:xfrm>
          <a:off x="671069" y="4870514"/>
          <a:ext cx="6077584" cy="2296072"/>
        </p:xfrm>
        <a:graphic>
          <a:graphicData uri="http://schemas.openxmlformats.org/drawingml/2006/table">
            <a:tbl>
              <a:tblPr firstRow="1" bandRow="1">
                <a:tableStyleId>{2D5ABB26-0587-4C30-8999-92F81FD0307C}</a:tableStyleId>
              </a:tblPr>
              <a:tblGrid>
                <a:gridCol w="2400300">
                  <a:extLst>
                    <a:ext uri="{9D8B030D-6E8A-4147-A177-3AD203B41FA5}">
                      <a16:colId xmlns:a16="http://schemas.microsoft.com/office/drawing/2014/main" val="20000"/>
                    </a:ext>
                  </a:extLst>
                </a:gridCol>
                <a:gridCol w="1513839">
                  <a:extLst>
                    <a:ext uri="{9D8B030D-6E8A-4147-A177-3AD203B41FA5}">
                      <a16:colId xmlns:a16="http://schemas.microsoft.com/office/drawing/2014/main" val="20001"/>
                    </a:ext>
                  </a:extLst>
                </a:gridCol>
                <a:gridCol w="997585">
                  <a:extLst>
                    <a:ext uri="{9D8B030D-6E8A-4147-A177-3AD203B41FA5}">
                      <a16:colId xmlns:a16="http://schemas.microsoft.com/office/drawing/2014/main" val="20002"/>
                    </a:ext>
                  </a:extLst>
                </a:gridCol>
                <a:gridCol w="346075">
                  <a:extLst>
                    <a:ext uri="{9D8B030D-6E8A-4147-A177-3AD203B41FA5}">
                      <a16:colId xmlns:a16="http://schemas.microsoft.com/office/drawing/2014/main" val="20003"/>
                    </a:ext>
                  </a:extLst>
                </a:gridCol>
                <a:gridCol w="819785">
                  <a:extLst>
                    <a:ext uri="{9D8B030D-6E8A-4147-A177-3AD203B41FA5}">
                      <a16:colId xmlns:a16="http://schemas.microsoft.com/office/drawing/2014/main" val="20004"/>
                    </a:ext>
                  </a:extLst>
                </a:gridCol>
              </a:tblGrid>
              <a:tr h="348745">
                <a:tc>
                  <a:txBody>
                    <a:bodyPr/>
                    <a:lstStyle/>
                    <a:p>
                      <a:pPr>
                        <a:lnSpc>
                          <a:spcPts val="1914"/>
                        </a:lnSpc>
                        <a:spcBef>
                          <a:spcPts val="730"/>
                        </a:spcBef>
                      </a:pPr>
                      <a:r>
                        <a:rPr sz="1600" spc="-5" dirty="0">
                          <a:latin typeface="Arial"/>
                          <a:cs typeface="Arial"/>
                        </a:rPr>
                        <a:t>Department</a:t>
                      </a:r>
                      <a:r>
                        <a:rPr sz="1600" spc="5" dirty="0">
                          <a:latin typeface="Arial"/>
                          <a:cs typeface="Arial"/>
                        </a:rPr>
                        <a:t> </a:t>
                      </a:r>
                      <a:r>
                        <a:rPr sz="1600" spc="-5" dirty="0">
                          <a:latin typeface="Arial"/>
                          <a:cs typeface="Arial"/>
                        </a:rPr>
                        <a:t>10</a:t>
                      </a:r>
                      <a:endParaRPr sz="1600">
                        <a:latin typeface="Arial"/>
                        <a:cs typeface="Arial"/>
                      </a:endParaRPr>
                    </a:p>
                  </a:txBody>
                  <a:tcPr marL="0" marR="0" marT="92710" marB="0">
                    <a:lnT w="19050">
                      <a:solidFill>
                        <a:srgbClr val="000000"/>
                      </a:solidFill>
                      <a:prstDash val="solid"/>
                    </a:lnT>
                    <a:solidFill>
                      <a:srgbClr val="FFFF99"/>
                    </a:solidFill>
                  </a:tcPr>
                </a:tc>
                <a:tc>
                  <a:txBody>
                    <a:bodyPr/>
                    <a:lstStyle/>
                    <a:p>
                      <a:pPr>
                        <a:lnSpc>
                          <a:spcPts val="1914"/>
                        </a:lnSpc>
                        <a:spcBef>
                          <a:spcPts val="730"/>
                        </a:spcBef>
                      </a:pPr>
                      <a:r>
                        <a:rPr sz="1600" spc="-10" dirty="0">
                          <a:latin typeface="Arial"/>
                          <a:cs typeface="Arial"/>
                        </a:rPr>
                        <a:t>CLERK</a:t>
                      </a:r>
                      <a:endParaRPr sz="1600">
                        <a:latin typeface="Arial"/>
                        <a:cs typeface="Arial"/>
                      </a:endParaRPr>
                    </a:p>
                  </a:txBody>
                  <a:tcPr marL="0" marR="0" marT="92710" marB="0">
                    <a:lnT w="19050">
                      <a:solidFill>
                        <a:srgbClr val="000000"/>
                      </a:solidFill>
                      <a:prstDash val="solid"/>
                    </a:lnT>
                    <a:solidFill>
                      <a:srgbClr val="FFFF99"/>
                    </a:solidFill>
                  </a:tcPr>
                </a:tc>
                <a:tc>
                  <a:txBody>
                    <a:bodyPr/>
                    <a:lstStyle/>
                    <a:p>
                      <a:pPr marL="84455" algn="ctr">
                        <a:lnSpc>
                          <a:spcPts val="1914"/>
                        </a:lnSpc>
                        <a:spcBef>
                          <a:spcPts val="730"/>
                        </a:spcBef>
                      </a:pPr>
                      <a:r>
                        <a:rPr sz="1600" spc="-5" dirty="0">
                          <a:latin typeface="Arial"/>
                          <a:cs typeface="Arial"/>
                        </a:rPr>
                        <a:t>1300</a:t>
                      </a:r>
                      <a:endParaRPr sz="1600">
                        <a:latin typeface="Arial"/>
                        <a:cs typeface="Arial"/>
                      </a:endParaRPr>
                    </a:p>
                  </a:txBody>
                  <a:tcPr marL="0" marR="0" marT="92710" marB="0">
                    <a:lnT w="19050">
                      <a:solidFill>
                        <a:srgbClr val="000000"/>
                      </a:solidFill>
                      <a:prstDash val="solid"/>
                    </a:lnT>
                    <a:solidFill>
                      <a:srgbClr val="FFFF99"/>
                    </a:solidFill>
                  </a:tcPr>
                </a:tc>
                <a:tc>
                  <a:txBody>
                    <a:bodyPr/>
                    <a:lstStyle/>
                    <a:p>
                      <a:pPr>
                        <a:lnSpc>
                          <a:spcPct val="100000"/>
                        </a:lnSpc>
                      </a:pPr>
                      <a:endParaRPr sz="1700">
                        <a:latin typeface="Times New Roman"/>
                        <a:cs typeface="Times New Roman"/>
                      </a:endParaRPr>
                    </a:p>
                  </a:txBody>
                  <a:tcPr marL="0" marR="0" marT="0" marB="0">
                    <a:solidFill>
                      <a:srgbClr val="FFFF99"/>
                    </a:solidFill>
                  </a:tcPr>
                </a:tc>
                <a:tc>
                  <a:txBody>
                    <a:bodyPr/>
                    <a:lstStyle/>
                    <a:p>
                      <a:pPr marL="337820">
                        <a:lnSpc>
                          <a:spcPts val="1914"/>
                        </a:lnSpc>
                        <a:spcBef>
                          <a:spcPts val="730"/>
                        </a:spcBef>
                      </a:pPr>
                      <a:r>
                        <a:rPr sz="1600" dirty="0">
                          <a:latin typeface="Arial"/>
                          <a:cs typeface="Arial"/>
                        </a:rPr>
                        <a:t>1</a:t>
                      </a:r>
                      <a:endParaRPr sz="1600">
                        <a:latin typeface="Arial"/>
                        <a:cs typeface="Arial"/>
                      </a:endParaRPr>
                    </a:p>
                  </a:txBody>
                  <a:tcPr marL="0" marR="0" marT="92710" marB="0">
                    <a:lnT w="19050">
                      <a:solidFill>
                        <a:srgbClr val="000000"/>
                      </a:solidFill>
                      <a:prstDash val="solid"/>
                    </a:lnT>
                    <a:solidFill>
                      <a:srgbClr val="FFFF99"/>
                    </a:solidFill>
                  </a:tcPr>
                </a:tc>
                <a:extLst>
                  <a:ext uri="{0D108BD9-81ED-4DB2-BD59-A6C34878D82A}">
                    <a16:rowId xmlns:a16="http://schemas.microsoft.com/office/drawing/2014/main" val="10000"/>
                  </a:ext>
                </a:extLst>
              </a:tr>
              <a:tr h="244598">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635">
                        <a:lnSpc>
                          <a:spcPts val="1825"/>
                        </a:lnSpc>
                      </a:pPr>
                      <a:r>
                        <a:rPr sz="1600" spc="-5" dirty="0">
                          <a:latin typeface="Arial"/>
                          <a:cs typeface="Arial"/>
                        </a:rPr>
                        <a:t>MANAGER</a:t>
                      </a:r>
                      <a:endParaRPr sz="1600">
                        <a:latin typeface="Arial"/>
                        <a:cs typeface="Arial"/>
                      </a:endParaRPr>
                    </a:p>
                  </a:txBody>
                  <a:tcPr marL="0" marR="0" marT="0" marB="0">
                    <a:solidFill>
                      <a:srgbClr val="FFFF99"/>
                    </a:solidFill>
                  </a:tcPr>
                </a:tc>
                <a:tc>
                  <a:txBody>
                    <a:bodyPr/>
                    <a:lstStyle/>
                    <a:p>
                      <a:pPr marL="85725" algn="ctr">
                        <a:lnSpc>
                          <a:spcPts val="1825"/>
                        </a:lnSpc>
                      </a:pPr>
                      <a:r>
                        <a:rPr sz="1600" spc="-5" dirty="0">
                          <a:latin typeface="Arial"/>
                          <a:cs typeface="Arial"/>
                        </a:rPr>
                        <a:t>2450</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38455">
                        <a:lnSpc>
                          <a:spcPts val="1825"/>
                        </a:lnSpc>
                      </a:pPr>
                      <a:r>
                        <a:rPr sz="1600" dirty="0">
                          <a:latin typeface="Arial"/>
                          <a:cs typeface="Arial"/>
                        </a:rPr>
                        <a:t>2</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1"/>
                  </a:ext>
                </a:extLst>
              </a:tr>
              <a:tr h="244598">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635">
                        <a:lnSpc>
                          <a:spcPts val="1825"/>
                        </a:lnSpc>
                      </a:pPr>
                      <a:r>
                        <a:rPr sz="1600" spc="-10" dirty="0">
                          <a:latin typeface="Arial"/>
                          <a:cs typeface="Arial"/>
                        </a:rPr>
                        <a:t>PRESIDENT</a:t>
                      </a:r>
                      <a:endParaRPr sz="1600">
                        <a:latin typeface="Arial"/>
                        <a:cs typeface="Arial"/>
                      </a:endParaRPr>
                    </a:p>
                  </a:txBody>
                  <a:tcPr marL="0" marR="0" marT="0" marB="0">
                    <a:solidFill>
                      <a:srgbClr val="FFFF99"/>
                    </a:solidFill>
                  </a:tcPr>
                </a:tc>
                <a:tc>
                  <a:txBody>
                    <a:bodyPr/>
                    <a:lstStyle/>
                    <a:p>
                      <a:pPr marL="85725" algn="ctr">
                        <a:lnSpc>
                          <a:spcPts val="1825"/>
                        </a:lnSpc>
                      </a:pPr>
                      <a:r>
                        <a:rPr sz="1600" spc="-5" dirty="0">
                          <a:latin typeface="Arial"/>
                          <a:cs typeface="Arial"/>
                        </a:rPr>
                        <a:t>5000</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38455">
                        <a:lnSpc>
                          <a:spcPts val="1825"/>
                        </a:lnSpc>
                      </a:pPr>
                      <a:r>
                        <a:rPr sz="1600" dirty="0">
                          <a:latin typeface="Arial"/>
                          <a:cs typeface="Arial"/>
                        </a:rPr>
                        <a:t>3</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2"/>
                  </a:ext>
                </a:extLst>
              </a:tr>
              <a:tr h="244598">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635">
                        <a:lnSpc>
                          <a:spcPts val="1825"/>
                        </a:lnSpc>
                      </a:pPr>
                      <a:r>
                        <a:rPr sz="1600" spc="-5" dirty="0">
                          <a:latin typeface="Arial"/>
                          <a:cs typeface="Arial"/>
                        </a:rPr>
                        <a:t>All</a:t>
                      </a:r>
                      <a:r>
                        <a:rPr sz="1600" spc="-20" dirty="0">
                          <a:latin typeface="Arial"/>
                          <a:cs typeface="Arial"/>
                        </a:rPr>
                        <a:t> </a:t>
                      </a:r>
                      <a:r>
                        <a:rPr sz="1600" spc="-5" dirty="0">
                          <a:latin typeface="Arial"/>
                          <a:cs typeface="Arial"/>
                        </a:rPr>
                        <a:t>Employees</a:t>
                      </a:r>
                      <a:endParaRPr sz="1600">
                        <a:latin typeface="Arial"/>
                        <a:cs typeface="Arial"/>
                      </a:endParaRPr>
                    </a:p>
                  </a:txBody>
                  <a:tcPr marL="0" marR="0" marT="0" marB="0">
                    <a:solidFill>
                      <a:srgbClr val="FFFF99"/>
                    </a:solidFill>
                  </a:tcPr>
                </a:tc>
                <a:tc>
                  <a:txBody>
                    <a:bodyPr/>
                    <a:lstStyle/>
                    <a:p>
                      <a:pPr marL="84455" algn="ctr">
                        <a:lnSpc>
                          <a:spcPts val="1825"/>
                        </a:lnSpc>
                      </a:pPr>
                      <a:r>
                        <a:rPr sz="1600" spc="-5" dirty="0">
                          <a:latin typeface="Arial"/>
                          <a:cs typeface="Arial"/>
                        </a:rPr>
                        <a:t>8750</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37820">
                        <a:lnSpc>
                          <a:spcPts val="1825"/>
                        </a:lnSpc>
                      </a:pPr>
                      <a:r>
                        <a:rPr sz="1600" dirty="0">
                          <a:latin typeface="Arial"/>
                          <a:cs typeface="Arial"/>
                        </a:rPr>
                        <a:t>4</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3"/>
                  </a:ext>
                </a:extLst>
              </a:tr>
              <a:tr h="244598">
                <a:tc>
                  <a:txBody>
                    <a:bodyPr/>
                    <a:lstStyle/>
                    <a:p>
                      <a:pPr>
                        <a:lnSpc>
                          <a:spcPts val="1825"/>
                        </a:lnSpc>
                      </a:pPr>
                      <a:r>
                        <a:rPr sz="1600" spc="-5" dirty="0">
                          <a:latin typeface="Arial"/>
                          <a:cs typeface="Arial"/>
                        </a:rPr>
                        <a:t>Department</a:t>
                      </a:r>
                      <a:r>
                        <a:rPr sz="1600" spc="5" dirty="0">
                          <a:latin typeface="Arial"/>
                          <a:cs typeface="Arial"/>
                        </a:rPr>
                        <a:t> </a:t>
                      </a:r>
                      <a:r>
                        <a:rPr sz="1600" spc="-5" dirty="0">
                          <a:latin typeface="Arial"/>
                          <a:cs typeface="Arial"/>
                        </a:rPr>
                        <a:t>20</a:t>
                      </a:r>
                      <a:endParaRPr sz="1600">
                        <a:latin typeface="Arial"/>
                        <a:cs typeface="Arial"/>
                      </a:endParaRPr>
                    </a:p>
                  </a:txBody>
                  <a:tcPr marL="0" marR="0" marT="0" marB="0">
                    <a:solidFill>
                      <a:srgbClr val="FFFF99"/>
                    </a:solidFill>
                  </a:tcPr>
                </a:tc>
                <a:tc>
                  <a:txBody>
                    <a:bodyPr/>
                    <a:lstStyle/>
                    <a:p>
                      <a:pPr>
                        <a:lnSpc>
                          <a:spcPts val="1825"/>
                        </a:lnSpc>
                      </a:pPr>
                      <a:r>
                        <a:rPr sz="1600" spc="-10" dirty="0">
                          <a:latin typeface="Arial"/>
                          <a:cs typeface="Arial"/>
                        </a:rPr>
                        <a:t>CLERK</a:t>
                      </a:r>
                      <a:endParaRPr sz="1600">
                        <a:latin typeface="Arial"/>
                        <a:cs typeface="Arial"/>
                      </a:endParaRPr>
                    </a:p>
                  </a:txBody>
                  <a:tcPr marL="0" marR="0" marT="0" marB="0">
                    <a:solidFill>
                      <a:srgbClr val="FFFF99"/>
                    </a:solidFill>
                  </a:tcPr>
                </a:tc>
                <a:tc>
                  <a:txBody>
                    <a:bodyPr/>
                    <a:lstStyle/>
                    <a:p>
                      <a:pPr marL="82550" algn="ctr">
                        <a:lnSpc>
                          <a:spcPts val="1825"/>
                        </a:lnSpc>
                      </a:pPr>
                      <a:r>
                        <a:rPr sz="1600" spc="-5" dirty="0">
                          <a:latin typeface="Arial"/>
                          <a:cs typeface="Arial"/>
                        </a:rPr>
                        <a:t>1900</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36550">
                        <a:lnSpc>
                          <a:spcPts val="1825"/>
                        </a:lnSpc>
                      </a:pPr>
                      <a:r>
                        <a:rPr sz="1600" dirty="0">
                          <a:latin typeface="Arial"/>
                          <a:cs typeface="Arial"/>
                        </a:rPr>
                        <a:t>1</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4"/>
                  </a:ext>
                </a:extLst>
              </a:tr>
              <a:tr h="244598">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a:lnSpc>
                          <a:spcPts val="1825"/>
                        </a:lnSpc>
                      </a:pPr>
                      <a:r>
                        <a:rPr sz="1600" spc="-5" dirty="0">
                          <a:latin typeface="Arial"/>
                          <a:cs typeface="Arial"/>
                        </a:rPr>
                        <a:t>MANAGER</a:t>
                      </a:r>
                      <a:endParaRPr sz="1600">
                        <a:latin typeface="Arial"/>
                        <a:cs typeface="Arial"/>
                      </a:endParaRPr>
                    </a:p>
                  </a:txBody>
                  <a:tcPr marL="0" marR="0" marT="0" marB="0">
                    <a:solidFill>
                      <a:srgbClr val="FFFF99"/>
                    </a:solidFill>
                  </a:tcPr>
                </a:tc>
                <a:tc>
                  <a:txBody>
                    <a:bodyPr/>
                    <a:lstStyle/>
                    <a:p>
                      <a:pPr marL="83820" algn="ctr">
                        <a:lnSpc>
                          <a:spcPts val="1825"/>
                        </a:lnSpc>
                      </a:pPr>
                      <a:r>
                        <a:rPr sz="1600" spc="-5" dirty="0">
                          <a:latin typeface="Arial"/>
                          <a:cs typeface="Arial"/>
                        </a:rPr>
                        <a:t>2975</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37185">
                        <a:lnSpc>
                          <a:spcPts val="1825"/>
                        </a:lnSpc>
                      </a:pPr>
                      <a:r>
                        <a:rPr sz="1600" dirty="0">
                          <a:latin typeface="Arial"/>
                          <a:cs typeface="Arial"/>
                        </a:rPr>
                        <a:t>2</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5"/>
                  </a:ext>
                </a:extLst>
              </a:tr>
              <a:tr h="243838">
                <a:tc>
                  <a:txBody>
                    <a:bodyPr/>
                    <a:lstStyle/>
                    <a:p>
                      <a:pPr>
                        <a:lnSpc>
                          <a:spcPct val="100000"/>
                        </a:lnSpc>
                      </a:pPr>
                      <a:endParaRPr sz="1400">
                        <a:latin typeface="Times New Roman"/>
                        <a:cs typeface="Times New Roman"/>
                      </a:endParaRPr>
                    </a:p>
                  </a:txBody>
                  <a:tcPr marL="0" marR="0" marT="0" marB="0">
                    <a:solidFill>
                      <a:srgbClr val="FFFF99"/>
                    </a:solidFill>
                  </a:tcPr>
                </a:tc>
                <a:tc>
                  <a:txBody>
                    <a:bodyPr/>
                    <a:lstStyle/>
                    <a:p>
                      <a:pPr>
                        <a:lnSpc>
                          <a:spcPts val="1820"/>
                        </a:lnSpc>
                      </a:pPr>
                      <a:r>
                        <a:rPr sz="1600" spc="-10" dirty="0">
                          <a:latin typeface="Arial"/>
                          <a:cs typeface="Arial"/>
                        </a:rPr>
                        <a:t>ANALYST</a:t>
                      </a:r>
                      <a:endParaRPr sz="1600">
                        <a:latin typeface="Arial"/>
                        <a:cs typeface="Arial"/>
                      </a:endParaRPr>
                    </a:p>
                  </a:txBody>
                  <a:tcPr marL="0" marR="0" marT="0" marB="0">
                    <a:solidFill>
                      <a:srgbClr val="FFFF99"/>
                    </a:solidFill>
                  </a:tcPr>
                </a:tc>
                <a:tc>
                  <a:txBody>
                    <a:bodyPr/>
                    <a:lstStyle/>
                    <a:p>
                      <a:pPr marL="83820" algn="ctr">
                        <a:lnSpc>
                          <a:spcPts val="1820"/>
                        </a:lnSpc>
                      </a:pPr>
                      <a:r>
                        <a:rPr sz="1600" spc="-5" dirty="0">
                          <a:latin typeface="Arial"/>
                          <a:cs typeface="Arial"/>
                        </a:rPr>
                        <a:t>6000</a:t>
                      </a:r>
                      <a:endParaRPr sz="1600">
                        <a:latin typeface="Arial"/>
                        <a:cs typeface="Arial"/>
                      </a:endParaRPr>
                    </a:p>
                  </a:txBody>
                  <a:tcPr marL="0" marR="0" marT="0" marB="0">
                    <a:solidFill>
                      <a:srgbClr val="FFFF99"/>
                    </a:solidFill>
                  </a:tcPr>
                </a:tc>
                <a:tc>
                  <a:txBody>
                    <a:bodyPr/>
                    <a:lstStyle/>
                    <a:p>
                      <a:pPr>
                        <a:lnSpc>
                          <a:spcPct val="100000"/>
                        </a:lnSpc>
                      </a:pPr>
                      <a:endParaRPr sz="1400">
                        <a:latin typeface="Times New Roman"/>
                        <a:cs typeface="Times New Roman"/>
                      </a:endParaRPr>
                    </a:p>
                  </a:txBody>
                  <a:tcPr marL="0" marR="0" marT="0" marB="0">
                    <a:solidFill>
                      <a:srgbClr val="FFFF99"/>
                    </a:solidFill>
                  </a:tcPr>
                </a:tc>
                <a:tc>
                  <a:txBody>
                    <a:bodyPr/>
                    <a:lstStyle/>
                    <a:p>
                      <a:pPr marL="337185">
                        <a:lnSpc>
                          <a:spcPts val="1820"/>
                        </a:lnSpc>
                      </a:pPr>
                      <a:r>
                        <a:rPr sz="1600" dirty="0">
                          <a:latin typeface="Arial"/>
                          <a:cs typeface="Arial"/>
                        </a:rPr>
                        <a:t>3</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6"/>
                  </a:ext>
                </a:extLst>
              </a:tr>
              <a:tr h="244598">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635">
                        <a:lnSpc>
                          <a:spcPts val="1825"/>
                        </a:lnSpc>
                      </a:pPr>
                      <a:r>
                        <a:rPr sz="1600" spc="-5" dirty="0">
                          <a:latin typeface="Arial"/>
                          <a:cs typeface="Arial"/>
                        </a:rPr>
                        <a:t>All</a:t>
                      </a:r>
                      <a:r>
                        <a:rPr sz="1600" spc="-20" dirty="0">
                          <a:latin typeface="Arial"/>
                          <a:cs typeface="Arial"/>
                        </a:rPr>
                        <a:t> </a:t>
                      </a:r>
                      <a:r>
                        <a:rPr sz="1600" spc="-5" dirty="0">
                          <a:latin typeface="Arial"/>
                          <a:cs typeface="Arial"/>
                        </a:rPr>
                        <a:t>Employees</a:t>
                      </a:r>
                      <a:endParaRPr sz="1600">
                        <a:latin typeface="Arial"/>
                        <a:cs typeface="Arial"/>
                      </a:endParaRPr>
                    </a:p>
                  </a:txBody>
                  <a:tcPr marL="0" marR="0" marT="0" marB="0">
                    <a:solidFill>
                      <a:srgbClr val="FFFF99"/>
                    </a:solidFill>
                  </a:tcPr>
                </a:tc>
                <a:tc>
                  <a:txBody>
                    <a:bodyPr/>
                    <a:lstStyle/>
                    <a:p>
                      <a:pPr marL="23495" algn="ctr">
                        <a:lnSpc>
                          <a:spcPts val="1825"/>
                        </a:lnSpc>
                      </a:pPr>
                      <a:r>
                        <a:rPr sz="1600" spc="-5" dirty="0">
                          <a:latin typeface="Arial"/>
                          <a:cs typeface="Arial"/>
                        </a:rPr>
                        <a:t>10875</a:t>
                      </a:r>
                      <a:endParaRPr sz="1600">
                        <a:latin typeface="Arial"/>
                        <a:cs typeface="Arial"/>
                      </a:endParaRPr>
                    </a:p>
                  </a:txBody>
                  <a:tcPr marL="0" marR="0" marT="0" marB="0">
                    <a:solidFill>
                      <a:srgbClr val="FFFF99"/>
                    </a:solidFill>
                  </a:tcPr>
                </a:tc>
                <a:tc>
                  <a:txBody>
                    <a:bodyPr/>
                    <a:lstStyle/>
                    <a:p>
                      <a:pPr>
                        <a:lnSpc>
                          <a:spcPct val="100000"/>
                        </a:lnSpc>
                      </a:pPr>
                      <a:endParaRPr sz="1500">
                        <a:latin typeface="Times New Roman"/>
                        <a:cs typeface="Times New Roman"/>
                      </a:endParaRPr>
                    </a:p>
                  </a:txBody>
                  <a:tcPr marL="0" marR="0" marT="0" marB="0">
                    <a:solidFill>
                      <a:srgbClr val="FFFF99"/>
                    </a:solidFill>
                  </a:tcPr>
                </a:tc>
                <a:tc>
                  <a:txBody>
                    <a:bodyPr/>
                    <a:lstStyle/>
                    <a:p>
                      <a:pPr marL="363220">
                        <a:lnSpc>
                          <a:spcPts val="1825"/>
                        </a:lnSpc>
                      </a:pPr>
                      <a:r>
                        <a:rPr sz="1600" dirty="0">
                          <a:latin typeface="Arial"/>
                          <a:cs typeface="Arial"/>
                        </a:rPr>
                        <a:t>4</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7"/>
                  </a:ext>
                </a:extLst>
              </a:tr>
              <a:tr h="235901">
                <a:tc>
                  <a:txBody>
                    <a:bodyPr/>
                    <a:lstStyle/>
                    <a:p>
                      <a:pPr>
                        <a:lnSpc>
                          <a:spcPts val="1755"/>
                        </a:lnSpc>
                      </a:pPr>
                      <a:r>
                        <a:rPr sz="1600" spc="-5" dirty="0">
                          <a:latin typeface="Arial"/>
                          <a:cs typeface="Arial"/>
                        </a:rPr>
                        <a:t>Whole</a:t>
                      </a:r>
                      <a:r>
                        <a:rPr sz="1600" spc="5" dirty="0">
                          <a:latin typeface="Arial"/>
                          <a:cs typeface="Arial"/>
                        </a:rPr>
                        <a:t> </a:t>
                      </a:r>
                      <a:r>
                        <a:rPr sz="1600" spc="-10" dirty="0">
                          <a:latin typeface="Arial"/>
                          <a:cs typeface="Arial"/>
                        </a:rPr>
                        <a:t>Company</a:t>
                      </a:r>
                      <a:endParaRPr sz="1600">
                        <a:latin typeface="Arial"/>
                        <a:cs typeface="Arial"/>
                      </a:endParaRPr>
                    </a:p>
                  </a:txBody>
                  <a:tcPr marL="0" marR="0" marT="0" marB="0">
                    <a:solidFill>
                      <a:srgbClr val="FFFF99"/>
                    </a:solidFill>
                  </a:tcPr>
                </a:tc>
                <a:tc>
                  <a:txBody>
                    <a:bodyPr/>
                    <a:lstStyle/>
                    <a:p>
                      <a:pPr marL="635">
                        <a:lnSpc>
                          <a:spcPts val="1755"/>
                        </a:lnSpc>
                      </a:pPr>
                      <a:r>
                        <a:rPr sz="1600" spc="-5" dirty="0">
                          <a:latin typeface="Arial"/>
                          <a:cs typeface="Arial"/>
                        </a:rPr>
                        <a:t>All</a:t>
                      </a:r>
                      <a:r>
                        <a:rPr sz="1600" spc="-25" dirty="0">
                          <a:latin typeface="Arial"/>
                          <a:cs typeface="Arial"/>
                        </a:rPr>
                        <a:t> </a:t>
                      </a:r>
                      <a:r>
                        <a:rPr sz="1600" spc="-5" dirty="0">
                          <a:latin typeface="Arial"/>
                          <a:cs typeface="Arial"/>
                        </a:rPr>
                        <a:t>Employees</a:t>
                      </a:r>
                      <a:endParaRPr sz="1600">
                        <a:latin typeface="Arial"/>
                        <a:cs typeface="Arial"/>
                      </a:endParaRPr>
                    </a:p>
                  </a:txBody>
                  <a:tcPr marL="0" marR="0" marT="0" marB="0">
                    <a:solidFill>
                      <a:srgbClr val="FFFF99"/>
                    </a:solidFill>
                  </a:tcPr>
                </a:tc>
                <a:tc>
                  <a:txBody>
                    <a:bodyPr/>
                    <a:lstStyle/>
                    <a:p>
                      <a:pPr marL="22860" algn="ctr">
                        <a:lnSpc>
                          <a:spcPts val="1755"/>
                        </a:lnSpc>
                      </a:pPr>
                      <a:r>
                        <a:rPr sz="1600" spc="-10" dirty="0">
                          <a:latin typeface="Arial"/>
                          <a:cs typeface="Arial"/>
                        </a:rPr>
                        <a:t>19625</a:t>
                      </a:r>
                      <a:endParaRPr sz="1600">
                        <a:latin typeface="Arial"/>
                        <a:cs typeface="Arial"/>
                      </a:endParaRPr>
                    </a:p>
                  </a:txBody>
                  <a:tcPr marL="0" marR="0" marT="0" marB="0">
                    <a:solidFill>
                      <a:srgbClr val="FFFF99"/>
                    </a:solidFill>
                  </a:tcPr>
                </a:tc>
                <a:tc>
                  <a:txBody>
                    <a:bodyPr/>
                    <a:lstStyle/>
                    <a:p>
                      <a:pPr>
                        <a:lnSpc>
                          <a:spcPct val="100000"/>
                        </a:lnSpc>
                      </a:pPr>
                      <a:endParaRPr sz="1400">
                        <a:latin typeface="Times New Roman"/>
                        <a:cs typeface="Times New Roman"/>
                      </a:endParaRPr>
                    </a:p>
                  </a:txBody>
                  <a:tcPr marL="0" marR="0" marT="0" marB="0">
                    <a:solidFill>
                      <a:srgbClr val="FFFF99"/>
                    </a:solidFill>
                  </a:tcPr>
                </a:tc>
                <a:tc>
                  <a:txBody>
                    <a:bodyPr/>
                    <a:lstStyle/>
                    <a:p>
                      <a:pPr marL="363220">
                        <a:lnSpc>
                          <a:spcPts val="1755"/>
                        </a:lnSpc>
                      </a:pPr>
                      <a:r>
                        <a:rPr sz="1600" dirty="0">
                          <a:latin typeface="Arial"/>
                          <a:cs typeface="Arial"/>
                        </a:rPr>
                        <a:t>1</a:t>
                      </a:r>
                      <a:endParaRPr sz="1600">
                        <a:latin typeface="Arial"/>
                        <a:cs typeface="Arial"/>
                      </a:endParaRPr>
                    </a:p>
                  </a:txBody>
                  <a:tcPr marL="0" marR="0" marT="0" marB="0">
                    <a:solidFill>
                      <a:srgbClr val="FFFF99"/>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6372" y="918996"/>
            <a:ext cx="2788920" cy="696595"/>
          </a:xfrm>
          <a:prstGeom prst="rect">
            <a:avLst/>
          </a:prstGeom>
        </p:spPr>
        <p:txBody>
          <a:bodyPr vert="horz" wrap="square" lIns="0" tIns="13335" rIns="0" bIns="0" rtlCol="0">
            <a:spAutoFit/>
          </a:bodyPr>
          <a:lstStyle/>
          <a:p>
            <a:pPr marL="12700">
              <a:lnSpc>
                <a:spcPct val="100000"/>
              </a:lnSpc>
              <a:spcBef>
                <a:spcPts val="105"/>
              </a:spcBef>
            </a:pPr>
            <a:r>
              <a:rPr spc="-5" dirty="0"/>
              <a:t>Conclusion</a:t>
            </a:r>
          </a:p>
        </p:txBody>
      </p:sp>
      <p:sp>
        <p:nvSpPr>
          <p:cNvPr id="3" name="object 3"/>
          <p:cNvSpPr txBox="1">
            <a:spLocks noGrp="1"/>
          </p:cNvSpPr>
          <p:nvPr>
            <p:ph type="body" idx="1"/>
          </p:nvPr>
        </p:nvSpPr>
        <p:spPr>
          <a:xfrm>
            <a:off x="310375" y="2209800"/>
            <a:ext cx="9437649" cy="2784673"/>
          </a:xfrm>
          <a:prstGeom prst="rect">
            <a:avLst/>
          </a:prstGeom>
        </p:spPr>
        <p:txBody>
          <a:bodyPr vert="horz" wrap="square" lIns="0" tIns="5080" rIns="0" bIns="0" rtlCol="0">
            <a:spAutoFit/>
          </a:bodyPr>
          <a:lstStyle/>
          <a:p>
            <a:pPr marL="1779270" marR="5080" indent="-342900">
              <a:lnSpc>
                <a:spcPct val="102099"/>
              </a:lnSpc>
              <a:spcBef>
                <a:spcPts val="40"/>
              </a:spcBef>
              <a:buClr>
                <a:srgbClr val="5F5F5F"/>
              </a:buClr>
              <a:buSzPct val="75000"/>
              <a:buFont typeface="Wingdings"/>
              <a:buChar char=""/>
              <a:tabLst>
                <a:tab pos="1778635" algn="l"/>
                <a:tab pos="1779270" algn="l"/>
              </a:tabLst>
            </a:pPr>
            <a:r>
              <a:rPr spc="-5" dirty="0"/>
              <a:t>CUBE </a:t>
            </a:r>
            <a:r>
              <a:rPr dirty="0"/>
              <a:t>and </a:t>
            </a:r>
            <a:r>
              <a:rPr spc="-5" dirty="0"/>
              <a:t>ROLLUP </a:t>
            </a:r>
            <a:r>
              <a:rPr dirty="0"/>
              <a:t>reduce work necessary </a:t>
            </a:r>
            <a:r>
              <a:rPr spc="-5" dirty="0"/>
              <a:t>to </a:t>
            </a:r>
            <a:r>
              <a:rPr dirty="0"/>
              <a:t>code and  create </a:t>
            </a:r>
            <a:r>
              <a:rPr spc="-5" dirty="0"/>
              <a:t>aggregates often </a:t>
            </a:r>
            <a:r>
              <a:rPr dirty="0"/>
              <a:t>requested </a:t>
            </a:r>
            <a:r>
              <a:rPr spc="-5" dirty="0"/>
              <a:t>by </a:t>
            </a:r>
            <a:r>
              <a:rPr dirty="0"/>
              <a:t>management to  </a:t>
            </a:r>
            <a:r>
              <a:rPr spc="-5" dirty="0"/>
              <a:t>provide competitive </a:t>
            </a:r>
            <a:r>
              <a:rPr dirty="0"/>
              <a:t>or </a:t>
            </a:r>
            <a:r>
              <a:rPr spc="-5" dirty="0"/>
              <a:t>summary</a:t>
            </a:r>
            <a:r>
              <a:rPr spc="10" dirty="0"/>
              <a:t> </a:t>
            </a:r>
            <a:r>
              <a:rPr spc="-5" dirty="0"/>
              <a:t>information</a:t>
            </a:r>
          </a:p>
          <a:p>
            <a:pPr marL="1779270" marR="413384" indent="-342900">
              <a:lnSpc>
                <a:spcPct val="101899"/>
              </a:lnSpc>
              <a:spcBef>
                <a:spcPts val="1275"/>
              </a:spcBef>
              <a:buClr>
                <a:srgbClr val="5F5F5F"/>
              </a:buClr>
              <a:buSzPct val="75000"/>
              <a:buFont typeface="Wingdings"/>
              <a:buChar char=""/>
              <a:tabLst>
                <a:tab pos="1778635" algn="l"/>
                <a:tab pos="1779270" algn="l"/>
              </a:tabLst>
            </a:pPr>
            <a:r>
              <a:rPr spc="-5" dirty="0"/>
              <a:t>CUBE </a:t>
            </a:r>
            <a:r>
              <a:rPr dirty="0"/>
              <a:t>and </a:t>
            </a:r>
            <a:r>
              <a:rPr spc="-5" dirty="0"/>
              <a:t>ROLLUP provide mechanisms for </a:t>
            </a:r>
            <a:r>
              <a:rPr dirty="0"/>
              <a:t>using a  single SQL statement to provide data that would</a:t>
            </a:r>
            <a:r>
              <a:rPr spc="-145" dirty="0"/>
              <a:t> </a:t>
            </a:r>
            <a:r>
              <a:rPr dirty="0"/>
              <a:t>have  required multiple SQL statements, </a:t>
            </a:r>
            <a:r>
              <a:rPr spc="-5" dirty="0"/>
              <a:t>programming, </a:t>
            </a:r>
            <a:r>
              <a:rPr dirty="0"/>
              <a:t>or  manual </a:t>
            </a:r>
            <a:r>
              <a:rPr spc="-5" dirty="0"/>
              <a:t>summarization </a:t>
            </a:r>
            <a:r>
              <a:rPr dirty="0"/>
              <a:t>in </a:t>
            </a:r>
            <a:r>
              <a:rPr spc="-5" dirty="0"/>
              <a:t>the</a:t>
            </a:r>
            <a:r>
              <a:rPr spc="-15" dirty="0"/>
              <a:t> </a:t>
            </a:r>
            <a:r>
              <a:rPr dirty="0"/>
              <a:t>past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4340" y="892060"/>
            <a:ext cx="1562100" cy="3107690"/>
            <a:chOff x="84340" y="892060"/>
            <a:chExt cx="1562100" cy="3107690"/>
          </a:xfrm>
        </p:grpSpPr>
        <p:sp>
          <p:nvSpPr>
            <p:cNvPr id="3" name="object 3"/>
            <p:cNvSpPr/>
            <p:nvPr/>
          </p:nvSpPr>
          <p:spPr>
            <a:xfrm>
              <a:off x="84328" y="892060"/>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CFBFF"/>
            </a:solidFill>
          </p:spPr>
          <p:txBody>
            <a:bodyPr wrap="square" lIns="0" tIns="0" rIns="0" bIns="0" rtlCol="0"/>
            <a:lstStyle/>
            <a:p>
              <a:endParaRPr/>
            </a:p>
          </p:txBody>
        </p:sp>
        <p:sp>
          <p:nvSpPr>
            <p:cNvPr id="4" name="object 4"/>
            <p:cNvSpPr/>
            <p:nvPr/>
          </p:nvSpPr>
          <p:spPr>
            <a:xfrm>
              <a:off x="84328" y="100026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AFF"/>
            </a:solidFill>
          </p:spPr>
          <p:txBody>
            <a:bodyPr wrap="square" lIns="0" tIns="0" rIns="0" bIns="0" rtlCol="0"/>
            <a:lstStyle/>
            <a:p>
              <a:endParaRPr/>
            </a:p>
          </p:txBody>
        </p:sp>
        <p:sp>
          <p:nvSpPr>
            <p:cNvPr id="5" name="object 5"/>
            <p:cNvSpPr/>
            <p:nvPr/>
          </p:nvSpPr>
          <p:spPr>
            <a:xfrm>
              <a:off x="84328" y="1106944"/>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BF9FF"/>
            </a:solidFill>
          </p:spPr>
          <p:txBody>
            <a:bodyPr wrap="square" lIns="0" tIns="0" rIns="0" bIns="0" rtlCol="0"/>
            <a:lstStyle/>
            <a:p>
              <a:endParaRPr/>
            </a:p>
          </p:txBody>
        </p:sp>
        <p:sp>
          <p:nvSpPr>
            <p:cNvPr id="6" name="object 6"/>
            <p:cNvSpPr/>
            <p:nvPr/>
          </p:nvSpPr>
          <p:spPr>
            <a:xfrm>
              <a:off x="84340" y="1213624"/>
              <a:ext cx="1562100" cy="53340"/>
            </a:xfrm>
            <a:custGeom>
              <a:avLst/>
              <a:gdLst/>
              <a:ahLst/>
              <a:cxnLst/>
              <a:rect l="l" t="t" r="r" b="b"/>
              <a:pathLst>
                <a:path w="1562100" h="53340">
                  <a:moveTo>
                    <a:pt x="1562100" y="53339"/>
                  </a:moveTo>
                  <a:lnTo>
                    <a:pt x="1562100" y="0"/>
                  </a:lnTo>
                  <a:lnTo>
                    <a:pt x="0" y="0"/>
                  </a:lnTo>
                  <a:lnTo>
                    <a:pt x="0" y="53339"/>
                  </a:lnTo>
                  <a:lnTo>
                    <a:pt x="1562100" y="53339"/>
                  </a:lnTo>
                  <a:close/>
                </a:path>
              </a:pathLst>
            </a:custGeom>
            <a:solidFill>
              <a:srgbClr val="FAF9FF"/>
            </a:solidFill>
          </p:spPr>
          <p:txBody>
            <a:bodyPr wrap="square" lIns="0" tIns="0" rIns="0" bIns="0" rtlCol="0"/>
            <a:lstStyle/>
            <a:p>
              <a:endParaRPr/>
            </a:p>
          </p:txBody>
        </p:sp>
        <p:sp>
          <p:nvSpPr>
            <p:cNvPr id="7" name="object 7"/>
            <p:cNvSpPr/>
            <p:nvPr/>
          </p:nvSpPr>
          <p:spPr>
            <a:xfrm>
              <a:off x="84328" y="1266964"/>
              <a:ext cx="1562100" cy="108585"/>
            </a:xfrm>
            <a:custGeom>
              <a:avLst/>
              <a:gdLst/>
              <a:ahLst/>
              <a:cxnLst/>
              <a:rect l="l" t="t" r="r" b="b"/>
              <a:pathLst>
                <a:path w="1562100" h="108584">
                  <a:moveTo>
                    <a:pt x="1562100" y="0"/>
                  </a:moveTo>
                  <a:lnTo>
                    <a:pt x="0" y="0"/>
                  </a:lnTo>
                  <a:lnTo>
                    <a:pt x="0" y="53340"/>
                  </a:lnTo>
                  <a:lnTo>
                    <a:pt x="0" y="108204"/>
                  </a:lnTo>
                  <a:lnTo>
                    <a:pt x="1562100" y="108204"/>
                  </a:lnTo>
                  <a:lnTo>
                    <a:pt x="1562100" y="53340"/>
                  </a:lnTo>
                  <a:lnTo>
                    <a:pt x="1562100" y="0"/>
                  </a:lnTo>
                  <a:close/>
                </a:path>
              </a:pathLst>
            </a:custGeom>
            <a:solidFill>
              <a:srgbClr val="FAF8FF"/>
            </a:solidFill>
          </p:spPr>
          <p:txBody>
            <a:bodyPr wrap="square" lIns="0" tIns="0" rIns="0" bIns="0" rtlCol="0"/>
            <a:lstStyle/>
            <a:p>
              <a:endParaRPr/>
            </a:p>
          </p:txBody>
        </p:sp>
        <p:sp>
          <p:nvSpPr>
            <p:cNvPr id="8" name="object 8"/>
            <p:cNvSpPr/>
            <p:nvPr/>
          </p:nvSpPr>
          <p:spPr>
            <a:xfrm>
              <a:off x="84340" y="1375168"/>
              <a:ext cx="1562100" cy="53340"/>
            </a:xfrm>
            <a:custGeom>
              <a:avLst/>
              <a:gdLst/>
              <a:ahLst/>
              <a:cxnLst/>
              <a:rect l="l" t="t" r="r" b="b"/>
              <a:pathLst>
                <a:path w="1562100" h="53340">
                  <a:moveTo>
                    <a:pt x="1562100" y="53339"/>
                  </a:moveTo>
                  <a:lnTo>
                    <a:pt x="1562100" y="0"/>
                  </a:lnTo>
                  <a:lnTo>
                    <a:pt x="0" y="0"/>
                  </a:lnTo>
                  <a:lnTo>
                    <a:pt x="0" y="53340"/>
                  </a:lnTo>
                  <a:lnTo>
                    <a:pt x="1562100" y="53339"/>
                  </a:lnTo>
                  <a:close/>
                </a:path>
              </a:pathLst>
            </a:custGeom>
            <a:solidFill>
              <a:srgbClr val="F9F8FF"/>
            </a:solidFill>
          </p:spPr>
          <p:txBody>
            <a:bodyPr wrap="square" lIns="0" tIns="0" rIns="0" bIns="0" rtlCol="0"/>
            <a:lstStyle/>
            <a:p>
              <a:endParaRPr/>
            </a:p>
          </p:txBody>
        </p:sp>
        <p:sp>
          <p:nvSpPr>
            <p:cNvPr id="9" name="object 9"/>
            <p:cNvSpPr/>
            <p:nvPr/>
          </p:nvSpPr>
          <p:spPr>
            <a:xfrm>
              <a:off x="84328" y="1428508"/>
              <a:ext cx="1562735" cy="106680"/>
            </a:xfrm>
            <a:custGeom>
              <a:avLst/>
              <a:gdLst/>
              <a:ahLst/>
              <a:cxnLst/>
              <a:rect l="l" t="t" r="r" b="b"/>
              <a:pathLst>
                <a:path w="1562735" h="106680">
                  <a:moveTo>
                    <a:pt x="1562112" y="106680"/>
                  </a:moveTo>
                  <a:lnTo>
                    <a:pt x="1562100" y="53340"/>
                  </a:lnTo>
                  <a:lnTo>
                    <a:pt x="1562100" y="0"/>
                  </a:lnTo>
                  <a:lnTo>
                    <a:pt x="0" y="0"/>
                  </a:lnTo>
                  <a:lnTo>
                    <a:pt x="0" y="53340"/>
                  </a:lnTo>
                  <a:lnTo>
                    <a:pt x="0" y="106680"/>
                  </a:lnTo>
                  <a:lnTo>
                    <a:pt x="1562112" y="106680"/>
                  </a:lnTo>
                  <a:close/>
                </a:path>
              </a:pathLst>
            </a:custGeom>
            <a:solidFill>
              <a:srgbClr val="F9F7FF"/>
            </a:solidFill>
          </p:spPr>
          <p:txBody>
            <a:bodyPr wrap="square" lIns="0" tIns="0" rIns="0" bIns="0" rtlCol="0"/>
            <a:lstStyle/>
            <a:p>
              <a:endParaRPr/>
            </a:p>
          </p:txBody>
        </p:sp>
        <p:sp>
          <p:nvSpPr>
            <p:cNvPr id="10" name="object 10"/>
            <p:cNvSpPr/>
            <p:nvPr/>
          </p:nvSpPr>
          <p:spPr>
            <a:xfrm>
              <a:off x="84328" y="1535188"/>
              <a:ext cx="1562735" cy="106680"/>
            </a:xfrm>
            <a:custGeom>
              <a:avLst/>
              <a:gdLst/>
              <a:ahLst/>
              <a:cxnLst/>
              <a:rect l="l" t="t" r="r" b="b"/>
              <a:pathLst>
                <a:path w="1562735" h="106680">
                  <a:moveTo>
                    <a:pt x="1562112" y="0"/>
                  </a:moveTo>
                  <a:lnTo>
                    <a:pt x="0" y="0"/>
                  </a:lnTo>
                  <a:lnTo>
                    <a:pt x="0" y="53340"/>
                  </a:lnTo>
                  <a:lnTo>
                    <a:pt x="0" y="106680"/>
                  </a:lnTo>
                  <a:lnTo>
                    <a:pt x="1562112" y="106680"/>
                  </a:lnTo>
                  <a:lnTo>
                    <a:pt x="1562112" y="53340"/>
                  </a:lnTo>
                  <a:lnTo>
                    <a:pt x="1562112" y="0"/>
                  </a:lnTo>
                  <a:close/>
                </a:path>
              </a:pathLst>
            </a:custGeom>
            <a:solidFill>
              <a:srgbClr val="F8F6FF"/>
            </a:solidFill>
          </p:spPr>
          <p:txBody>
            <a:bodyPr wrap="square" lIns="0" tIns="0" rIns="0" bIns="0" rtlCol="0"/>
            <a:lstStyle/>
            <a:p>
              <a:endParaRPr/>
            </a:p>
          </p:txBody>
        </p:sp>
        <p:sp>
          <p:nvSpPr>
            <p:cNvPr id="11" name="object 11"/>
            <p:cNvSpPr/>
            <p:nvPr/>
          </p:nvSpPr>
          <p:spPr>
            <a:xfrm>
              <a:off x="84340" y="1641868"/>
              <a:ext cx="1562100" cy="55244"/>
            </a:xfrm>
            <a:custGeom>
              <a:avLst/>
              <a:gdLst/>
              <a:ahLst/>
              <a:cxnLst/>
              <a:rect l="l" t="t" r="r" b="b"/>
              <a:pathLst>
                <a:path w="1562100" h="55244">
                  <a:moveTo>
                    <a:pt x="1562099" y="54863"/>
                  </a:moveTo>
                  <a:lnTo>
                    <a:pt x="1562099" y="0"/>
                  </a:lnTo>
                  <a:lnTo>
                    <a:pt x="0" y="0"/>
                  </a:lnTo>
                  <a:lnTo>
                    <a:pt x="0" y="54863"/>
                  </a:lnTo>
                  <a:lnTo>
                    <a:pt x="1562099" y="54863"/>
                  </a:lnTo>
                  <a:close/>
                </a:path>
              </a:pathLst>
            </a:custGeom>
            <a:solidFill>
              <a:srgbClr val="F8F5FF"/>
            </a:solidFill>
          </p:spPr>
          <p:txBody>
            <a:bodyPr wrap="square" lIns="0" tIns="0" rIns="0" bIns="0" rtlCol="0"/>
            <a:lstStyle/>
            <a:p>
              <a:endParaRPr/>
            </a:p>
          </p:txBody>
        </p:sp>
        <p:sp>
          <p:nvSpPr>
            <p:cNvPr id="12" name="object 12"/>
            <p:cNvSpPr/>
            <p:nvPr/>
          </p:nvSpPr>
          <p:spPr>
            <a:xfrm>
              <a:off x="84340" y="169673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8F4FF"/>
            </a:solidFill>
          </p:spPr>
          <p:txBody>
            <a:bodyPr wrap="square" lIns="0" tIns="0" rIns="0" bIns="0" rtlCol="0"/>
            <a:lstStyle/>
            <a:p>
              <a:endParaRPr/>
            </a:p>
          </p:txBody>
        </p:sp>
        <p:sp>
          <p:nvSpPr>
            <p:cNvPr id="13" name="object 13"/>
            <p:cNvSpPr/>
            <p:nvPr/>
          </p:nvSpPr>
          <p:spPr>
            <a:xfrm>
              <a:off x="84340" y="175007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7F3FF"/>
            </a:solidFill>
          </p:spPr>
          <p:txBody>
            <a:bodyPr wrap="square" lIns="0" tIns="0" rIns="0" bIns="0" rtlCol="0"/>
            <a:lstStyle/>
            <a:p>
              <a:endParaRPr/>
            </a:p>
          </p:txBody>
        </p:sp>
        <p:sp>
          <p:nvSpPr>
            <p:cNvPr id="14" name="object 14"/>
            <p:cNvSpPr/>
            <p:nvPr/>
          </p:nvSpPr>
          <p:spPr>
            <a:xfrm>
              <a:off x="84340" y="1803412"/>
              <a:ext cx="1562100" cy="106680"/>
            </a:xfrm>
            <a:custGeom>
              <a:avLst/>
              <a:gdLst/>
              <a:ahLst/>
              <a:cxnLst/>
              <a:rect l="l" t="t" r="r" b="b"/>
              <a:pathLst>
                <a:path w="1562100" h="106680">
                  <a:moveTo>
                    <a:pt x="1562100" y="0"/>
                  </a:moveTo>
                  <a:lnTo>
                    <a:pt x="0" y="0"/>
                  </a:lnTo>
                  <a:lnTo>
                    <a:pt x="0" y="53340"/>
                  </a:lnTo>
                  <a:lnTo>
                    <a:pt x="0" y="106680"/>
                  </a:lnTo>
                  <a:lnTo>
                    <a:pt x="1562100" y="106680"/>
                  </a:lnTo>
                  <a:lnTo>
                    <a:pt x="1562100" y="53340"/>
                  </a:lnTo>
                  <a:lnTo>
                    <a:pt x="1562100" y="0"/>
                  </a:lnTo>
                  <a:close/>
                </a:path>
              </a:pathLst>
            </a:custGeom>
            <a:solidFill>
              <a:srgbClr val="F6F1FF"/>
            </a:solidFill>
          </p:spPr>
          <p:txBody>
            <a:bodyPr wrap="square" lIns="0" tIns="0" rIns="0" bIns="0" rtlCol="0"/>
            <a:lstStyle/>
            <a:p>
              <a:endParaRPr/>
            </a:p>
          </p:txBody>
        </p:sp>
        <p:sp>
          <p:nvSpPr>
            <p:cNvPr id="15" name="object 15"/>
            <p:cNvSpPr/>
            <p:nvPr/>
          </p:nvSpPr>
          <p:spPr>
            <a:xfrm>
              <a:off x="84340" y="1910092"/>
              <a:ext cx="1562100" cy="53340"/>
            </a:xfrm>
            <a:custGeom>
              <a:avLst/>
              <a:gdLst/>
              <a:ahLst/>
              <a:cxnLst/>
              <a:rect l="l" t="t" r="r" b="b"/>
              <a:pathLst>
                <a:path w="1562100" h="53339">
                  <a:moveTo>
                    <a:pt x="1562099" y="53339"/>
                  </a:moveTo>
                  <a:lnTo>
                    <a:pt x="1562099" y="0"/>
                  </a:lnTo>
                  <a:lnTo>
                    <a:pt x="0" y="0"/>
                  </a:lnTo>
                  <a:lnTo>
                    <a:pt x="0" y="53339"/>
                  </a:lnTo>
                  <a:lnTo>
                    <a:pt x="1562099" y="53339"/>
                  </a:lnTo>
                  <a:close/>
                </a:path>
              </a:pathLst>
            </a:custGeom>
            <a:solidFill>
              <a:srgbClr val="F6F0FF"/>
            </a:solidFill>
          </p:spPr>
          <p:txBody>
            <a:bodyPr wrap="square" lIns="0" tIns="0" rIns="0" bIns="0" rtlCol="0"/>
            <a:lstStyle/>
            <a:p>
              <a:endParaRPr/>
            </a:p>
          </p:txBody>
        </p:sp>
        <p:sp>
          <p:nvSpPr>
            <p:cNvPr id="16" name="object 16"/>
            <p:cNvSpPr/>
            <p:nvPr/>
          </p:nvSpPr>
          <p:spPr>
            <a:xfrm>
              <a:off x="84340" y="1963432"/>
              <a:ext cx="1562100" cy="55244"/>
            </a:xfrm>
            <a:custGeom>
              <a:avLst/>
              <a:gdLst/>
              <a:ahLst/>
              <a:cxnLst/>
              <a:rect l="l" t="t" r="r" b="b"/>
              <a:pathLst>
                <a:path w="1562100" h="55244">
                  <a:moveTo>
                    <a:pt x="1562087" y="0"/>
                  </a:moveTo>
                  <a:lnTo>
                    <a:pt x="0" y="0"/>
                  </a:lnTo>
                  <a:lnTo>
                    <a:pt x="0" y="24384"/>
                  </a:lnTo>
                  <a:lnTo>
                    <a:pt x="0" y="54864"/>
                  </a:lnTo>
                  <a:lnTo>
                    <a:pt x="731520" y="54864"/>
                  </a:lnTo>
                  <a:lnTo>
                    <a:pt x="731520" y="24384"/>
                  </a:lnTo>
                  <a:lnTo>
                    <a:pt x="1562087" y="24384"/>
                  </a:lnTo>
                  <a:lnTo>
                    <a:pt x="1562087" y="0"/>
                  </a:lnTo>
                  <a:close/>
                </a:path>
              </a:pathLst>
            </a:custGeom>
            <a:solidFill>
              <a:srgbClr val="F5EFFF"/>
            </a:solidFill>
          </p:spPr>
          <p:txBody>
            <a:bodyPr wrap="square" lIns="0" tIns="0" rIns="0" bIns="0" rtlCol="0"/>
            <a:lstStyle/>
            <a:p>
              <a:endParaRPr/>
            </a:p>
          </p:txBody>
        </p:sp>
        <p:sp>
          <p:nvSpPr>
            <p:cNvPr id="17" name="object 17"/>
            <p:cNvSpPr/>
            <p:nvPr/>
          </p:nvSpPr>
          <p:spPr>
            <a:xfrm>
              <a:off x="84340" y="2018296"/>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F4EEFF"/>
            </a:solidFill>
          </p:spPr>
          <p:txBody>
            <a:bodyPr wrap="square" lIns="0" tIns="0" rIns="0" bIns="0" rtlCol="0"/>
            <a:lstStyle/>
            <a:p>
              <a:endParaRPr/>
            </a:p>
          </p:txBody>
        </p:sp>
        <p:sp>
          <p:nvSpPr>
            <p:cNvPr id="18" name="object 18"/>
            <p:cNvSpPr/>
            <p:nvPr/>
          </p:nvSpPr>
          <p:spPr>
            <a:xfrm>
              <a:off x="84340" y="2071636"/>
              <a:ext cx="660400" cy="53340"/>
            </a:xfrm>
            <a:custGeom>
              <a:avLst/>
              <a:gdLst/>
              <a:ahLst/>
              <a:cxnLst/>
              <a:rect l="l" t="t" r="r" b="b"/>
              <a:pathLst>
                <a:path w="660400" h="53339">
                  <a:moveTo>
                    <a:pt x="0" y="53340"/>
                  </a:moveTo>
                  <a:lnTo>
                    <a:pt x="659892" y="53340"/>
                  </a:lnTo>
                  <a:lnTo>
                    <a:pt x="659892" y="0"/>
                  </a:lnTo>
                  <a:lnTo>
                    <a:pt x="0" y="0"/>
                  </a:lnTo>
                  <a:lnTo>
                    <a:pt x="0" y="53340"/>
                  </a:lnTo>
                  <a:close/>
                </a:path>
              </a:pathLst>
            </a:custGeom>
            <a:solidFill>
              <a:srgbClr val="F4EDFF"/>
            </a:solidFill>
          </p:spPr>
          <p:txBody>
            <a:bodyPr wrap="square" lIns="0" tIns="0" rIns="0" bIns="0" rtlCol="0"/>
            <a:lstStyle/>
            <a:p>
              <a:endParaRPr/>
            </a:p>
          </p:txBody>
        </p:sp>
        <p:sp>
          <p:nvSpPr>
            <p:cNvPr id="19" name="object 19"/>
            <p:cNvSpPr/>
            <p:nvPr/>
          </p:nvSpPr>
          <p:spPr>
            <a:xfrm>
              <a:off x="84340" y="2124976"/>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F3ECFF"/>
            </a:solidFill>
          </p:spPr>
          <p:txBody>
            <a:bodyPr wrap="square" lIns="0" tIns="0" rIns="0" bIns="0" rtlCol="0"/>
            <a:lstStyle/>
            <a:p>
              <a:endParaRPr/>
            </a:p>
          </p:txBody>
        </p:sp>
        <p:sp>
          <p:nvSpPr>
            <p:cNvPr id="20" name="object 20"/>
            <p:cNvSpPr/>
            <p:nvPr/>
          </p:nvSpPr>
          <p:spPr>
            <a:xfrm>
              <a:off x="84340" y="2178316"/>
              <a:ext cx="660400" cy="53340"/>
            </a:xfrm>
            <a:custGeom>
              <a:avLst/>
              <a:gdLst/>
              <a:ahLst/>
              <a:cxnLst/>
              <a:rect l="l" t="t" r="r" b="b"/>
              <a:pathLst>
                <a:path w="660400" h="53339">
                  <a:moveTo>
                    <a:pt x="0" y="53340"/>
                  </a:moveTo>
                  <a:lnTo>
                    <a:pt x="659892" y="53340"/>
                  </a:lnTo>
                  <a:lnTo>
                    <a:pt x="659892" y="0"/>
                  </a:lnTo>
                  <a:lnTo>
                    <a:pt x="0" y="0"/>
                  </a:lnTo>
                  <a:lnTo>
                    <a:pt x="0" y="53340"/>
                  </a:lnTo>
                  <a:close/>
                </a:path>
              </a:pathLst>
            </a:custGeom>
            <a:solidFill>
              <a:srgbClr val="F3EBFF"/>
            </a:solidFill>
          </p:spPr>
          <p:txBody>
            <a:bodyPr wrap="square" lIns="0" tIns="0" rIns="0" bIns="0" rtlCol="0"/>
            <a:lstStyle/>
            <a:p>
              <a:endParaRPr/>
            </a:p>
          </p:txBody>
        </p:sp>
        <p:sp>
          <p:nvSpPr>
            <p:cNvPr id="21" name="object 21"/>
            <p:cNvSpPr/>
            <p:nvPr/>
          </p:nvSpPr>
          <p:spPr>
            <a:xfrm>
              <a:off x="84340" y="2231656"/>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F1EBFF"/>
            </a:solidFill>
          </p:spPr>
          <p:txBody>
            <a:bodyPr wrap="square" lIns="0" tIns="0" rIns="0" bIns="0" rtlCol="0"/>
            <a:lstStyle/>
            <a:p>
              <a:endParaRPr/>
            </a:p>
          </p:txBody>
        </p:sp>
        <p:sp>
          <p:nvSpPr>
            <p:cNvPr id="22" name="object 22"/>
            <p:cNvSpPr/>
            <p:nvPr/>
          </p:nvSpPr>
          <p:spPr>
            <a:xfrm>
              <a:off x="84340" y="2284996"/>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F0EAFF"/>
            </a:solidFill>
          </p:spPr>
          <p:txBody>
            <a:bodyPr wrap="square" lIns="0" tIns="0" rIns="0" bIns="0" rtlCol="0"/>
            <a:lstStyle/>
            <a:p>
              <a:endParaRPr/>
            </a:p>
          </p:txBody>
        </p:sp>
        <p:sp>
          <p:nvSpPr>
            <p:cNvPr id="23" name="object 23"/>
            <p:cNvSpPr/>
            <p:nvPr/>
          </p:nvSpPr>
          <p:spPr>
            <a:xfrm>
              <a:off x="84340" y="2338336"/>
              <a:ext cx="660400" cy="55244"/>
            </a:xfrm>
            <a:custGeom>
              <a:avLst/>
              <a:gdLst/>
              <a:ahLst/>
              <a:cxnLst/>
              <a:rect l="l" t="t" r="r" b="b"/>
              <a:pathLst>
                <a:path w="660400" h="55244">
                  <a:moveTo>
                    <a:pt x="0" y="54864"/>
                  </a:moveTo>
                  <a:lnTo>
                    <a:pt x="659892" y="54864"/>
                  </a:lnTo>
                  <a:lnTo>
                    <a:pt x="659892" y="0"/>
                  </a:lnTo>
                  <a:lnTo>
                    <a:pt x="0" y="0"/>
                  </a:lnTo>
                  <a:lnTo>
                    <a:pt x="0" y="54864"/>
                  </a:lnTo>
                  <a:close/>
                </a:path>
              </a:pathLst>
            </a:custGeom>
            <a:solidFill>
              <a:srgbClr val="EFE9FF"/>
            </a:solidFill>
          </p:spPr>
          <p:txBody>
            <a:bodyPr wrap="square" lIns="0" tIns="0" rIns="0" bIns="0" rtlCol="0"/>
            <a:lstStyle/>
            <a:p>
              <a:endParaRPr/>
            </a:p>
          </p:txBody>
        </p:sp>
        <p:sp>
          <p:nvSpPr>
            <p:cNvPr id="24" name="object 24"/>
            <p:cNvSpPr/>
            <p:nvPr/>
          </p:nvSpPr>
          <p:spPr>
            <a:xfrm>
              <a:off x="84340" y="2393200"/>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EEE7FF"/>
            </a:solidFill>
          </p:spPr>
          <p:txBody>
            <a:bodyPr wrap="square" lIns="0" tIns="0" rIns="0" bIns="0" rtlCol="0"/>
            <a:lstStyle/>
            <a:p>
              <a:endParaRPr/>
            </a:p>
          </p:txBody>
        </p:sp>
        <p:sp>
          <p:nvSpPr>
            <p:cNvPr id="25" name="object 25"/>
            <p:cNvSpPr/>
            <p:nvPr/>
          </p:nvSpPr>
          <p:spPr>
            <a:xfrm>
              <a:off x="84340" y="2446540"/>
              <a:ext cx="660400" cy="53340"/>
            </a:xfrm>
            <a:custGeom>
              <a:avLst/>
              <a:gdLst/>
              <a:ahLst/>
              <a:cxnLst/>
              <a:rect l="l" t="t" r="r" b="b"/>
              <a:pathLst>
                <a:path w="660400" h="53339">
                  <a:moveTo>
                    <a:pt x="0" y="53340"/>
                  </a:moveTo>
                  <a:lnTo>
                    <a:pt x="659892" y="53340"/>
                  </a:lnTo>
                  <a:lnTo>
                    <a:pt x="659892" y="0"/>
                  </a:lnTo>
                  <a:lnTo>
                    <a:pt x="0" y="0"/>
                  </a:lnTo>
                  <a:lnTo>
                    <a:pt x="0" y="53340"/>
                  </a:lnTo>
                  <a:close/>
                </a:path>
              </a:pathLst>
            </a:custGeom>
            <a:solidFill>
              <a:srgbClr val="EDE4FF"/>
            </a:solidFill>
          </p:spPr>
          <p:txBody>
            <a:bodyPr wrap="square" lIns="0" tIns="0" rIns="0" bIns="0" rtlCol="0"/>
            <a:lstStyle/>
            <a:p>
              <a:endParaRPr/>
            </a:p>
          </p:txBody>
        </p:sp>
        <p:sp>
          <p:nvSpPr>
            <p:cNvPr id="26" name="object 26"/>
            <p:cNvSpPr/>
            <p:nvPr/>
          </p:nvSpPr>
          <p:spPr>
            <a:xfrm>
              <a:off x="84340" y="2499880"/>
              <a:ext cx="660400" cy="53340"/>
            </a:xfrm>
            <a:custGeom>
              <a:avLst/>
              <a:gdLst/>
              <a:ahLst/>
              <a:cxnLst/>
              <a:rect l="l" t="t" r="r" b="b"/>
              <a:pathLst>
                <a:path w="660400" h="53339">
                  <a:moveTo>
                    <a:pt x="0" y="53339"/>
                  </a:moveTo>
                  <a:lnTo>
                    <a:pt x="659892" y="53339"/>
                  </a:lnTo>
                  <a:lnTo>
                    <a:pt x="659892" y="0"/>
                  </a:lnTo>
                  <a:lnTo>
                    <a:pt x="0" y="0"/>
                  </a:lnTo>
                  <a:lnTo>
                    <a:pt x="0" y="53339"/>
                  </a:lnTo>
                  <a:close/>
                </a:path>
              </a:pathLst>
            </a:custGeom>
            <a:solidFill>
              <a:srgbClr val="EDE3FF"/>
            </a:solidFill>
          </p:spPr>
          <p:txBody>
            <a:bodyPr wrap="square" lIns="0" tIns="0" rIns="0" bIns="0" rtlCol="0"/>
            <a:lstStyle/>
            <a:p>
              <a:endParaRPr/>
            </a:p>
          </p:txBody>
        </p:sp>
        <p:sp>
          <p:nvSpPr>
            <p:cNvPr id="27" name="object 27"/>
            <p:cNvSpPr/>
            <p:nvPr/>
          </p:nvSpPr>
          <p:spPr>
            <a:xfrm>
              <a:off x="84340" y="2553220"/>
              <a:ext cx="1562100" cy="53340"/>
            </a:xfrm>
            <a:custGeom>
              <a:avLst/>
              <a:gdLst/>
              <a:ahLst/>
              <a:cxnLst/>
              <a:rect l="l" t="t" r="r" b="b"/>
              <a:pathLst>
                <a:path w="1562100" h="53339">
                  <a:moveTo>
                    <a:pt x="1562087" y="44196"/>
                  </a:moveTo>
                  <a:lnTo>
                    <a:pt x="731520" y="44196"/>
                  </a:lnTo>
                  <a:lnTo>
                    <a:pt x="731520" y="0"/>
                  </a:lnTo>
                  <a:lnTo>
                    <a:pt x="0" y="0"/>
                  </a:lnTo>
                  <a:lnTo>
                    <a:pt x="0" y="44196"/>
                  </a:lnTo>
                  <a:lnTo>
                    <a:pt x="0" y="53340"/>
                  </a:lnTo>
                  <a:lnTo>
                    <a:pt x="1562087" y="53340"/>
                  </a:lnTo>
                  <a:lnTo>
                    <a:pt x="1562087" y="44196"/>
                  </a:lnTo>
                  <a:close/>
                </a:path>
              </a:pathLst>
            </a:custGeom>
            <a:solidFill>
              <a:srgbClr val="ECE2FF"/>
            </a:solidFill>
          </p:spPr>
          <p:txBody>
            <a:bodyPr wrap="square" lIns="0" tIns="0" rIns="0" bIns="0" rtlCol="0"/>
            <a:lstStyle/>
            <a:p>
              <a:endParaRPr/>
            </a:p>
          </p:txBody>
        </p:sp>
        <p:sp>
          <p:nvSpPr>
            <p:cNvPr id="28" name="object 28"/>
            <p:cNvSpPr/>
            <p:nvPr/>
          </p:nvSpPr>
          <p:spPr>
            <a:xfrm>
              <a:off x="84340" y="2606560"/>
              <a:ext cx="1562100" cy="53340"/>
            </a:xfrm>
            <a:custGeom>
              <a:avLst/>
              <a:gdLst/>
              <a:ahLst/>
              <a:cxnLst/>
              <a:rect l="l" t="t" r="r" b="b"/>
              <a:pathLst>
                <a:path w="1562099" h="53339">
                  <a:moveTo>
                    <a:pt x="1562099" y="53340"/>
                  </a:moveTo>
                  <a:lnTo>
                    <a:pt x="1562099" y="0"/>
                  </a:lnTo>
                  <a:lnTo>
                    <a:pt x="0" y="0"/>
                  </a:lnTo>
                  <a:lnTo>
                    <a:pt x="0" y="53340"/>
                  </a:lnTo>
                  <a:lnTo>
                    <a:pt x="1562099" y="53340"/>
                  </a:lnTo>
                  <a:close/>
                </a:path>
              </a:pathLst>
            </a:custGeom>
            <a:solidFill>
              <a:srgbClr val="EBE1FF"/>
            </a:solidFill>
          </p:spPr>
          <p:txBody>
            <a:bodyPr wrap="square" lIns="0" tIns="0" rIns="0" bIns="0" rtlCol="0"/>
            <a:lstStyle/>
            <a:p>
              <a:endParaRPr/>
            </a:p>
          </p:txBody>
        </p:sp>
        <p:sp>
          <p:nvSpPr>
            <p:cNvPr id="29" name="object 29"/>
            <p:cNvSpPr/>
            <p:nvPr/>
          </p:nvSpPr>
          <p:spPr>
            <a:xfrm>
              <a:off x="84340" y="2659900"/>
              <a:ext cx="1562100" cy="55244"/>
            </a:xfrm>
            <a:custGeom>
              <a:avLst/>
              <a:gdLst/>
              <a:ahLst/>
              <a:cxnLst/>
              <a:rect l="l" t="t" r="r" b="b"/>
              <a:pathLst>
                <a:path w="1562099" h="55244">
                  <a:moveTo>
                    <a:pt x="1562099" y="54863"/>
                  </a:moveTo>
                  <a:lnTo>
                    <a:pt x="1562099" y="0"/>
                  </a:lnTo>
                  <a:lnTo>
                    <a:pt x="0" y="0"/>
                  </a:lnTo>
                  <a:lnTo>
                    <a:pt x="0" y="54863"/>
                  </a:lnTo>
                  <a:lnTo>
                    <a:pt x="1562099" y="54863"/>
                  </a:lnTo>
                  <a:close/>
                </a:path>
              </a:pathLst>
            </a:custGeom>
            <a:solidFill>
              <a:srgbClr val="EBDFFF"/>
            </a:solidFill>
          </p:spPr>
          <p:txBody>
            <a:bodyPr wrap="square" lIns="0" tIns="0" rIns="0" bIns="0" rtlCol="0"/>
            <a:lstStyle/>
            <a:p>
              <a:endParaRPr/>
            </a:p>
          </p:txBody>
        </p:sp>
        <p:sp>
          <p:nvSpPr>
            <p:cNvPr id="30" name="object 30"/>
            <p:cNvSpPr/>
            <p:nvPr/>
          </p:nvSpPr>
          <p:spPr>
            <a:xfrm>
              <a:off x="84340" y="2714764"/>
              <a:ext cx="1562100" cy="53340"/>
            </a:xfrm>
            <a:custGeom>
              <a:avLst/>
              <a:gdLst/>
              <a:ahLst/>
              <a:cxnLst/>
              <a:rect l="l" t="t" r="r" b="b"/>
              <a:pathLst>
                <a:path w="1562099" h="53339">
                  <a:moveTo>
                    <a:pt x="1562099" y="53340"/>
                  </a:moveTo>
                  <a:lnTo>
                    <a:pt x="1562099" y="0"/>
                  </a:lnTo>
                  <a:lnTo>
                    <a:pt x="0" y="0"/>
                  </a:lnTo>
                  <a:lnTo>
                    <a:pt x="0" y="53340"/>
                  </a:lnTo>
                  <a:lnTo>
                    <a:pt x="1562099" y="53340"/>
                  </a:lnTo>
                  <a:close/>
                </a:path>
              </a:pathLst>
            </a:custGeom>
            <a:solidFill>
              <a:srgbClr val="EADEFF"/>
            </a:solidFill>
          </p:spPr>
          <p:txBody>
            <a:bodyPr wrap="square" lIns="0" tIns="0" rIns="0" bIns="0" rtlCol="0"/>
            <a:lstStyle/>
            <a:p>
              <a:endParaRPr/>
            </a:p>
          </p:txBody>
        </p:sp>
        <p:sp>
          <p:nvSpPr>
            <p:cNvPr id="31" name="object 31"/>
            <p:cNvSpPr/>
            <p:nvPr/>
          </p:nvSpPr>
          <p:spPr>
            <a:xfrm>
              <a:off x="84340" y="276810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9DDFF"/>
            </a:solidFill>
          </p:spPr>
          <p:txBody>
            <a:bodyPr wrap="square" lIns="0" tIns="0" rIns="0" bIns="0" rtlCol="0"/>
            <a:lstStyle/>
            <a:p>
              <a:endParaRPr/>
            </a:p>
          </p:txBody>
        </p:sp>
        <p:sp>
          <p:nvSpPr>
            <p:cNvPr id="32" name="object 32"/>
            <p:cNvSpPr/>
            <p:nvPr/>
          </p:nvSpPr>
          <p:spPr>
            <a:xfrm>
              <a:off x="84340" y="282144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8DBFF"/>
            </a:solidFill>
          </p:spPr>
          <p:txBody>
            <a:bodyPr wrap="square" lIns="0" tIns="0" rIns="0" bIns="0" rtlCol="0"/>
            <a:lstStyle/>
            <a:p>
              <a:endParaRPr/>
            </a:p>
          </p:txBody>
        </p:sp>
        <p:sp>
          <p:nvSpPr>
            <p:cNvPr id="33" name="object 33"/>
            <p:cNvSpPr/>
            <p:nvPr/>
          </p:nvSpPr>
          <p:spPr>
            <a:xfrm>
              <a:off x="84340" y="2874784"/>
              <a:ext cx="1562100" cy="53340"/>
            </a:xfrm>
            <a:custGeom>
              <a:avLst/>
              <a:gdLst/>
              <a:ahLst/>
              <a:cxnLst/>
              <a:rect l="l" t="t" r="r" b="b"/>
              <a:pathLst>
                <a:path w="1562099" h="53339">
                  <a:moveTo>
                    <a:pt x="1562099" y="53339"/>
                  </a:moveTo>
                  <a:lnTo>
                    <a:pt x="1562099" y="0"/>
                  </a:lnTo>
                  <a:lnTo>
                    <a:pt x="0" y="0"/>
                  </a:lnTo>
                  <a:lnTo>
                    <a:pt x="0" y="53339"/>
                  </a:lnTo>
                  <a:lnTo>
                    <a:pt x="1562099" y="53339"/>
                  </a:lnTo>
                  <a:close/>
                </a:path>
              </a:pathLst>
            </a:custGeom>
            <a:solidFill>
              <a:srgbClr val="E8DAFF"/>
            </a:solidFill>
          </p:spPr>
          <p:txBody>
            <a:bodyPr wrap="square" lIns="0" tIns="0" rIns="0" bIns="0" rtlCol="0"/>
            <a:lstStyle/>
            <a:p>
              <a:endParaRPr/>
            </a:p>
          </p:txBody>
        </p:sp>
        <p:sp>
          <p:nvSpPr>
            <p:cNvPr id="34" name="object 34"/>
            <p:cNvSpPr/>
            <p:nvPr/>
          </p:nvSpPr>
          <p:spPr>
            <a:xfrm>
              <a:off x="84340" y="2928124"/>
              <a:ext cx="1562100" cy="53340"/>
            </a:xfrm>
            <a:custGeom>
              <a:avLst/>
              <a:gdLst/>
              <a:ahLst/>
              <a:cxnLst/>
              <a:rect l="l" t="t" r="r" b="b"/>
              <a:pathLst>
                <a:path w="1562099" h="53339">
                  <a:moveTo>
                    <a:pt x="1562100" y="53339"/>
                  </a:moveTo>
                  <a:lnTo>
                    <a:pt x="1562099" y="0"/>
                  </a:lnTo>
                  <a:lnTo>
                    <a:pt x="0" y="0"/>
                  </a:lnTo>
                  <a:lnTo>
                    <a:pt x="0" y="53339"/>
                  </a:lnTo>
                  <a:lnTo>
                    <a:pt x="1562100" y="53339"/>
                  </a:lnTo>
                  <a:close/>
                </a:path>
              </a:pathLst>
            </a:custGeom>
            <a:solidFill>
              <a:srgbClr val="E7D9FF"/>
            </a:solidFill>
          </p:spPr>
          <p:txBody>
            <a:bodyPr wrap="square" lIns="0" tIns="0" rIns="0" bIns="0" rtlCol="0"/>
            <a:lstStyle/>
            <a:p>
              <a:endParaRPr/>
            </a:p>
          </p:txBody>
        </p:sp>
        <p:sp>
          <p:nvSpPr>
            <p:cNvPr id="35" name="object 35"/>
            <p:cNvSpPr/>
            <p:nvPr/>
          </p:nvSpPr>
          <p:spPr>
            <a:xfrm>
              <a:off x="84340" y="2981464"/>
              <a:ext cx="1562100" cy="53340"/>
            </a:xfrm>
            <a:custGeom>
              <a:avLst/>
              <a:gdLst/>
              <a:ahLst/>
              <a:cxnLst/>
              <a:rect l="l" t="t" r="r" b="b"/>
              <a:pathLst>
                <a:path w="1562099" h="53339">
                  <a:moveTo>
                    <a:pt x="1562100" y="53340"/>
                  </a:moveTo>
                  <a:lnTo>
                    <a:pt x="1562100" y="0"/>
                  </a:lnTo>
                  <a:lnTo>
                    <a:pt x="0" y="0"/>
                  </a:lnTo>
                  <a:lnTo>
                    <a:pt x="0" y="53340"/>
                  </a:lnTo>
                  <a:lnTo>
                    <a:pt x="1562100" y="53340"/>
                  </a:lnTo>
                  <a:close/>
                </a:path>
              </a:pathLst>
            </a:custGeom>
            <a:solidFill>
              <a:srgbClr val="E6D6FF"/>
            </a:solidFill>
          </p:spPr>
          <p:txBody>
            <a:bodyPr wrap="square" lIns="0" tIns="0" rIns="0" bIns="0" rtlCol="0"/>
            <a:lstStyle/>
            <a:p>
              <a:endParaRPr/>
            </a:p>
          </p:txBody>
        </p:sp>
        <p:sp>
          <p:nvSpPr>
            <p:cNvPr id="36" name="object 36"/>
            <p:cNvSpPr/>
            <p:nvPr/>
          </p:nvSpPr>
          <p:spPr>
            <a:xfrm>
              <a:off x="84340" y="3034804"/>
              <a:ext cx="1562100" cy="55244"/>
            </a:xfrm>
            <a:custGeom>
              <a:avLst/>
              <a:gdLst/>
              <a:ahLst/>
              <a:cxnLst/>
              <a:rect l="l" t="t" r="r" b="b"/>
              <a:pathLst>
                <a:path w="1562099" h="55244">
                  <a:moveTo>
                    <a:pt x="1562100" y="54863"/>
                  </a:moveTo>
                  <a:lnTo>
                    <a:pt x="1562100" y="0"/>
                  </a:lnTo>
                  <a:lnTo>
                    <a:pt x="0" y="0"/>
                  </a:lnTo>
                  <a:lnTo>
                    <a:pt x="0" y="54863"/>
                  </a:lnTo>
                  <a:lnTo>
                    <a:pt x="1562100" y="54863"/>
                  </a:lnTo>
                  <a:close/>
                </a:path>
              </a:pathLst>
            </a:custGeom>
            <a:solidFill>
              <a:srgbClr val="E4D4FF"/>
            </a:solidFill>
          </p:spPr>
          <p:txBody>
            <a:bodyPr wrap="square" lIns="0" tIns="0" rIns="0" bIns="0" rtlCol="0"/>
            <a:lstStyle/>
            <a:p>
              <a:endParaRPr/>
            </a:p>
          </p:txBody>
        </p:sp>
        <p:sp>
          <p:nvSpPr>
            <p:cNvPr id="37" name="object 37"/>
            <p:cNvSpPr/>
            <p:nvPr/>
          </p:nvSpPr>
          <p:spPr>
            <a:xfrm>
              <a:off x="84340" y="308966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E1D2FF"/>
            </a:solidFill>
          </p:spPr>
          <p:txBody>
            <a:bodyPr wrap="square" lIns="0" tIns="0" rIns="0" bIns="0" rtlCol="0"/>
            <a:lstStyle/>
            <a:p>
              <a:endParaRPr/>
            </a:p>
          </p:txBody>
        </p:sp>
        <p:sp>
          <p:nvSpPr>
            <p:cNvPr id="38" name="object 38"/>
            <p:cNvSpPr/>
            <p:nvPr/>
          </p:nvSpPr>
          <p:spPr>
            <a:xfrm>
              <a:off x="84340" y="314300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E0D1FF"/>
            </a:solidFill>
          </p:spPr>
          <p:txBody>
            <a:bodyPr wrap="square" lIns="0" tIns="0" rIns="0" bIns="0" rtlCol="0"/>
            <a:lstStyle/>
            <a:p>
              <a:endParaRPr/>
            </a:p>
          </p:txBody>
        </p:sp>
        <p:sp>
          <p:nvSpPr>
            <p:cNvPr id="39" name="object 39"/>
            <p:cNvSpPr/>
            <p:nvPr/>
          </p:nvSpPr>
          <p:spPr>
            <a:xfrm>
              <a:off x="84340" y="319634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FD0FF"/>
            </a:solidFill>
          </p:spPr>
          <p:txBody>
            <a:bodyPr wrap="square" lIns="0" tIns="0" rIns="0" bIns="0" rtlCol="0"/>
            <a:lstStyle/>
            <a:p>
              <a:endParaRPr/>
            </a:p>
          </p:txBody>
        </p:sp>
        <p:sp>
          <p:nvSpPr>
            <p:cNvPr id="40" name="object 40"/>
            <p:cNvSpPr/>
            <p:nvPr/>
          </p:nvSpPr>
          <p:spPr>
            <a:xfrm>
              <a:off x="84340" y="3249688"/>
              <a:ext cx="1562100" cy="53340"/>
            </a:xfrm>
            <a:custGeom>
              <a:avLst/>
              <a:gdLst/>
              <a:ahLst/>
              <a:cxnLst/>
              <a:rect l="l" t="t" r="r" b="b"/>
              <a:pathLst>
                <a:path w="1562099" h="53339">
                  <a:moveTo>
                    <a:pt x="1562100" y="53340"/>
                  </a:moveTo>
                  <a:lnTo>
                    <a:pt x="1562100" y="0"/>
                  </a:lnTo>
                  <a:lnTo>
                    <a:pt x="0" y="0"/>
                  </a:lnTo>
                  <a:lnTo>
                    <a:pt x="0" y="53340"/>
                  </a:lnTo>
                  <a:lnTo>
                    <a:pt x="1562100" y="53340"/>
                  </a:lnTo>
                  <a:close/>
                </a:path>
              </a:pathLst>
            </a:custGeom>
            <a:solidFill>
              <a:srgbClr val="DFCEFF"/>
            </a:solidFill>
          </p:spPr>
          <p:txBody>
            <a:bodyPr wrap="square" lIns="0" tIns="0" rIns="0" bIns="0" rtlCol="0"/>
            <a:lstStyle/>
            <a:p>
              <a:endParaRPr/>
            </a:p>
          </p:txBody>
        </p:sp>
        <p:sp>
          <p:nvSpPr>
            <p:cNvPr id="41" name="object 41"/>
            <p:cNvSpPr/>
            <p:nvPr/>
          </p:nvSpPr>
          <p:spPr>
            <a:xfrm>
              <a:off x="84340" y="3303028"/>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ECDFF"/>
            </a:solidFill>
          </p:spPr>
          <p:txBody>
            <a:bodyPr wrap="square" lIns="0" tIns="0" rIns="0" bIns="0" rtlCol="0"/>
            <a:lstStyle/>
            <a:p>
              <a:endParaRPr/>
            </a:p>
          </p:txBody>
        </p:sp>
        <p:sp>
          <p:nvSpPr>
            <p:cNvPr id="42" name="object 42"/>
            <p:cNvSpPr/>
            <p:nvPr/>
          </p:nvSpPr>
          <p:spPr>
            <a:xfrm>
              <a:off x="84340" y="3356368"/>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DCC9FF"/>
            </a:solidFill>
          </p:spPr>
          <p:txBody>
            <a:bodyPr wrap="square" lIns="0" tIns="0" rIns="0" bIns="0" rtlCol="0"/>
            <a:lstStyle/>
            <a:p>
              <a:endParaRPr/>
            </a:p>
          </p:txBody>
        </p:sp>
        <p:sp>
          <p:nvSpPr>
            <p:cNvPr id="43" name="object 43"/>
            <p:cNvSpPr/>
            <p:nvPr/>
          </p:nvSpPr>
          <p:spPr>
            <a:xfrm>
              <a:off x="84340" y="341123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BC7FF"/>
            </a:solidFill>
          </p:spPr>
          <p:txBody>
            <a:bodyPr wrap="square" lIns="0" tIns="0" rIns="0" bIns="0" rtlCol="0"/>
            <a:lstStyle/>
            <a:p>
              <a:endParaRPr/>
            </a:p>
          </p:txBody>
        </p:sp>
        <p:sp>
          <p:nvSpPr>
            <p:cNvPr id="44" name="object 44"/>
            <p:cNvSpPr/>
            <p:nvPr/>
          </p:nvSpPr>
          <p:spPr>
            <a:xfrm>
              <a:off x="84340" y="346457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AC5FF"/>
            </a:solidFill>
          </p:spPr>
          <p:txBody>
            <a:bodyPr wrap="square" lIns="0" tIns="0" rIns="0" bIns="0" rtlCol="0"/>
            <a:lstStyle/>
            <a:p>
              <a:endParaRPr/>
            </a:p>
          </p:txBody>
        </p:sp>
        <p:sp>
          <p:nvSpPr>
            <p:cNvPr id="45" name="object 45"/>
            <p:cNvSpPr/>
            <p:nvPr/>
          </p:nvSpPr>
          <p:spPr>
            <a:xfrm>
              <a:off x="84340" y="351791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9C4FF"/>
            </a:solidFill>
          </p:spPr>
          <p:txBody>
            <a:bodyPr wrap="square" lIns="0" tIns="0" rIns="0" bIns="0" rtlCol="0"/>
            <a:lstStyle/>
            <a:p>
              <a:endParaRPr/>
            </a:p>
          </p:txBody>
        </p:sp>
        <p:sp>
          <p:nvSpPr>
            <p:cNvPr id="46" name="object 46"/>
            <p:cNvSpPr/>
            <p:nvPr/>
          </p:nvSpPr>
          <p:spPr>
            <a:xfrm>
              <a:off x="84340" y="357125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7C3FF"/>
            </a:solidFill>
          </p:spPr>
          <p:txBody>
            <a:bodyPr wrap="square" lIns="0" tIns="0" rIns="0" bIns="0" rtlCol="0"/>
            <a:lstStyle/>
            <a:p>
              <a:endParaRPr/>
            </a:p>
          </p:txBody>
        </p:sp>
        <p:sp>
          <p:nvSpPr>
            <p:cNvPr id="47" name="object 47"/>
            <p:cNvSpPr/>
            <p:nvPr/>
          </p:nvSpPr>
          <p:spPr>
            <a:xfrm>
              <a:off x="84340" y="3624592"/>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6C1FF"/>
            </a:solidFill>
          </p:spPr>
          <p:txBody>
            <a:bodyPr wrap="square" lIns="0" tIns="0" rIns="0" bIns="0" rtlCol="0"/>
            <a:lstStyle/>
            <a:p>
              <a:endParaRPr/>
            </a:p>
          </p:txBody>
        </p:sp>
        <p:sp>
          <p:nvSpPr>
            <p:cNvPr id="48" name="object 48"/>
            <p:cNvSpPr/>
            <p:nvPr/>
          </p:nvSpPr>
          <p:spPr>
            <a:xfrm>
              <a:off x="84340" y="3677932"/>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D4BCFF"/>
            </a:solidFill>
          </p:spPr>
          <p:txBody>
            <a:bodyPr wrap="square" lIns="0" tIns="0" rIns="0" bIns="0" rtlCol="0"/>
            <a:lstStyle/>
            <a:p>
              <a:endParaRPr/>
            </a:p>
          </p:txBody>
        </p:sp>
        <p:sp>
          <p:nvSpPr>
            <p:cNvPr id="49" name="object 49"/>
            <p:cNvSpPr/>
            <p:nvPr/>
          </p:nvSpPr>
          <p:spPr>
            <a:xfrm>
              <a:off x="84340" y="373279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3BAFF"/>
            </a:solidFill>
          </p:spPr>
          <p:txBody>
            <a:bodyPr wrap="square" lIns="0" tIns="0" rIns="0" bIns="0" rtlCol="0"/>
            <a:lstStyle/>
            <a:p>
              <a:endParaRPr/>
            </a:p>
          </p:txBody>
        </p:sp>
        <p:sp>
          <p:nvSpPr>
            <p:cNvPr id="50" name="object 50"/>
            <p:cNvSpPr/>
            <p:nvPr/>
          </p:nvSpPr>
          <p:spPr>
            <a:xfrm>
              <a:off x="84340" y="378613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2B8FF"/>
            </a:solidFill>
          </p:spPr>
          <p:txBody>
            <a:bodyPr wrap="square" lIns="0" tIns="0" rIns="0" bIns="0" rtlCol="0"/>
            <a:lstStyle/>
            <a:p>
              <a:endParaRPr/>
            </a:p>
          </p:txBody>
        </p:sp>
        <p:sp>
          <p:nvSpPr>
            <p:cNvPr id="51" name="object 51"/>
            <p:cNvSpPr/>
            <p:nvPr/>
          </p:nvSpPr>
          <p:spPr>
            <a:xfrm>
              <a:off x="84340" y="383947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1B7FF"/>
            </a:solidFill>
          </p:spPr>
          <p:txBody>
            <a:bodyPr wrap="square" lIns="0" tIns="0" rIns="0" bIns="0" rtlCol="0"/>
            <a:lstStyle/>
            <a:p>
              <a:endParaRPr/>
            </a:p>
          </p:txBody>
        </p:sp>
        <p:sp>
          <p:nvSpPr>
            <p:cNvPr id="52" name="object 52"/>
            <p:cNvSpPr/>
            <p:nvPr/>
          </p:nvSpPr>
          <p:spPr>
            <a:xfrm>
              <a:off x="84340" y="389281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D0B6FF"/>
            </a:solidFill>
          </p:spPr>
          <p:txBody>
            <a:bodyPr wrap="square" lIns="0" tIns="0" rIns="0" bIns="0" rtlCol="0"/>
            <a:lstStyle/>
            <a:p>
              <a:endParaRPr/>
            </a:p>
          </p:txBody>
        </p:sp>
        <p:sp>
          <p:nvSpPr>
            <p:cNvPr id="53" name="object 53"/>
            <p:cNvSpPr/>
            <p:nvPr/>
          </p:nvSpPr>
          <p:spPr>
            <a:xfrm>
              <a:off x="84340" y="394615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CFB4FF"/>
            </a:solidFill>
          </p:spPr>
          <p:txBody>
            <a:bodyPr wrap="square" lIns="0" tIns="0" rIns="0" bIns="0" rtlCol="0"/>
            <a:lstStyle/>
            <a:p>
              <a:endParaRPr/>
            </a:p>
          </p:txBody>
        </p:sp>
      </p:grpSp>
      <p:grpSp>
        <p:nvGrpSpPr>
          <p:cNvPr id="54" name="object 54"/>
          <p:cNvGrpSpPr/>
          <p:nvPr/>
        </p:nvGrpSpPr>
        <p:grpSpPr>
          <a:xfrm>
            <a:off x="84340" y="3999496"/>
            <a:ext cx="9885045" cy="3322320"/>
            <a:chOff x="84340" y="3999496"/>
            <a:chExt cx="9885045" cy="3322320"/>
          </a:xfrm>
        </p:grpSpPr>
        <p:sp>
          <p:nvSpPr>
            <p:cNvPr id="55" name="object 55"/>
            <p:cNvSpPr/>
            <p:nvPr/>
          </p:nvSpPr>
          <p:spPr>
            <a:xfrm>
              <a:off x="84340" y="3999496"/>
              <a:ext cx="1562100" cy="53340"/>
            </a:xfrm>
            <a:custGeom>
              <a:avLst/>
              <a:gdLst/>
              <a:ahLst/>
              <a:cxnLst/>
              <a:rect l="l" t="t" r="r" b="b"/>
              <a:pathLst>
                <a:path w="1562100" h="53339">
                  <a:moveTo>
                    <a:pt x="1562100" y="0"/>
                  </a:moveTo>
                  <a:lnTo>
                    <a:pt x="0" y="0"/>
                  </a:lnTo>
                  <a:lnTo>
                    <a:pt x="0" y="45720"/>
                  </a:lnTo>
                  <a:lnTo>
                    <a:pt x="0" y="53340"/>
                  </a:lnTo>
                  <a:lnTo>
                    <a:pt x="1562100" y="53340"/>
                  </a:lnTo>
                  <a:lnTo>
                    <a:pt x="1562100" y="45720"/>
                  </a:lnTo>
                  <a:lnTo>
                    <a:pt x="1562100" y="0"/>
                  </a:lnTo>
                  <a:close/>
                </a:path>
              </a:pathLst>
            </a:custGeom>
            <a:solidFill>
              <a:srgbClr val="CEB0FF"/>
            </a:solidFill>
          </p:spPr>
          <p:txBody>
            <a:bodyPr wrap="square" lIns="0" tIns="0" rIns="0" bIns="0" rtlCol="0"/>
            <a:lstStyle/>
            <a:p>
              <a:endParaRPr/>
            </a:p>
          </p:txBody>
        </p:sp>
        <p:sp>
          <p:nvSpPr>
            <p:cNvPr id="56" name="object 56"/>
            <p:cNvSpPr/>
            <p:nvPr/>
          </p:nvSpPr>
          <p:spPr>
            <a:xfrm>
              <a:off x="84340" y="4052836"/>
              <a:ext cx="658495" cy="55244"/>
            </a:xfrm>
            <a:custGeom>
              <a:avLst/>
              <a:gdLst/>
              <a:ahLst/>
              <a:cxnLst/>
              <a:rect l="l" t="t" r="r" b="b"/>
              <a:pathLst>
                <a:path w="658495" h="55245">
                  <a:moveTo>
                    <a:pt x="0" y="54863"/>
                  </a:moveTo>
                  <a:lnTo>
                    <a:pt x="658368" y="54863"/>
                  </a:lnTo>
                  <a:lnTo>
                    <a:pt x="658368" y="0"/>
                  </a:lnTo>
                  <a:lnTo>
                    <a:pt x="0" y="0"/>
                  </a:lnTo>
                  <a:lnTo>
                    <a:pt x="0" y="54863"/>
                  </a:lnTo>
                  <a:close/>
                </a:path>
              </a:pathLst>
            </a:custGeom>
            <a:solidFill>
              <a:srgbClr val="CDAEFF"/>
            </a:solidFill>
          </p:spPr>
          <p:txBody>
            <a:bodyPr wrap="square" lIns="0" tIns="0" rIns="0" bIns="0" rtlCol="0"/>
            <a:lstStyle/>
            <a:p>
              <a:endParaRPr/>
            </a:p>
          </p:txBody>
        </p:sp>
        <p:sp>
          <p:nvSpPr>
            <p:cNvPr id="57" name="object 57"/>
            <p:cNvSpPr/>
            <p:nvPr/>
          </p:nvSpPr>
          <p:spPr>
            <a:xfrm>
              <a:off x="84340" y="4107700"/>
              <a:ext cx="1562100" cy="53340"/>
            </a:xfrm>
            <a:custGeom>
              <a:avLst/>
              <a:gdLst/>
              <a:ahLst/>
              <a:cxnLst/>
              <a:rect l="l" t="t" r="r" b="b"/>
              <a:pathLst>
                <a:path w="1562100" h="53339">
                  <a:moveTo>
                    <a:pt x="1562100" y="0"/>
                  </a:moveTo>
                  <a:lnTo>
                    <a:pt x="0" y="0"/>
                  </a:lnTo>
                  <a:lnTo>
                    <a:pt x="0" y="13716"/>
                  </a:lnTo>
                  <a:lnTo>
                    <a:pt x="0" y="53340"/>
                  </a:lnTo>
                  <a:lnTo>
                    <a:pt x="1562100" y="53340"/>
                  </a:lnTo>
                  <a:lnTo>
                    <a:pt x="1562100" y="13716"/>
                  </a:lnTo>
                  <a:lnTo>
                    <a:pt x="1562100" y="0"/>
                  </a:lnTo>
                  <a:close/>
                </a:path>
              </a:pathLst>
            </a:custGeom>
            <a:solidFill>
              <a:srgbClr val="CAACFF"/>
            </a:solidFill>
          </p:spPr>
          <p:txBody>
            <a:bodyPr wrap="square" lIns="0" tIns="0" rIns="0" bIns="0" rtlCol="0"/>
            <a:lstStyle/>
            <a:p>
              <a:endParaRPr/>
            </a:p>
          </p:txBody>
        </p:sp>
        <p:sp>
          <p:nvSpPr>
            <p:cNvPr id="58" name="object 58"/>
            <p:cNvSpPr/>
            <p:nvPr/>
          </p:nvSpPr>
          <p:spPr>
            <a:xfrm>
              <a:off x="84340" y="416104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8A9FF"/>
            </a:solidFill>
          </p:spPr>
          <p:txBody>
            <a:bodyPr wrap="square" lIns="0" tIns="0" rIns="0" bIns="0" rtlCol="0"/>
            <a:lstStyle/>
            <a:p>
              <a:endParaRPr/>
            </a:p>
          </p:txBody>
        </p:sp>
        <p:sp>
          <p:nvSpPr>
            <p:cNvPr id="59" name="object 59"/>
            <p:cNvSpPr/>
            <p:nvPr/>
          </p:nvSpPr>
          <p:spPr>
            <a:xfrm>
              <a:off x="84340" y="421438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7A7FF"/>
            </a:solidFill>
          </p:spPr>
          <p:txBody>
            <a:bodyPr wrap="square" lIns="0" tIns="0" rIns="0" bIns="0" rtlCol="0"/>
            <a:lstStyle/>
            <a:p>
              <a:endParaRPr/>
            </a:p>
          </p:txBody>
        </p:sp>
        <p:sp>
          <p:nvSpPr>
            <p:cNvPr id="60" name="object 60"/>
            <p:cNvSpPr/>
            <p:nvPr/>
          </p:nvSpPr>
          <p:spPr>
            <a:xfrm>
              <a:off x="84340" y="426772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6A6FF"/>
            </a:solidFill>
          </p:spPr>
          <p:txBody>
            <a:bodyPr wrap="square" lIns="0" tIns="0" rIns="0" bIns="0" rtlCol="0"/>
            <a:lstStyle/>
            <a:p>
              <a:endParaRPr/>
            </a:p>
          </p:txBody>
        </p:sp>
        <p:sp>
          <p:nvSpPr>
            <p:cNvPr id="61" name="object 61"/>
            <p:cNvSpPr/>
            <p:nvPr/>
          </p:nvSpPr>
          <p:spPr>
            <a:xfrm>
              <a:off x="84340" y="4321060"/>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5A2FF"/>
            </a:solidFill>
          </p:spPr>
          <p:txBody>
            <a:bodyPr wrap="square" lIns="0" tIns="0" rIns="0" bIns="0" rtlCol="0"/>
            <a:lstStyle/>
            <a:p>
              <a:endParaRPr/>
            </a:p>
          </p:txBody>
        </p:sp>
        <p:sp>
          <p:nvSpPr>
            <p:cNvPr id="62" name="object 62"/>
            <p:cNvSpPr/>
            <p:nvPr/>
          </p:nvSpPr>
          <p:spPr>
            <a:xfrm>
              <a:off x="84340" y="4374400"/>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C49FFF"/>
            </a:solidFill>
          </p:spPr>
          <p:txBody>
            <a:bodyPr wrap="square" lIns="0" tIns="0" rIns="0" bIns="0" rtlCol="0"/>
            <a:lstStyle/>
            <a:p>
              <a:endParaRPr/>
            </a:p>
          </p:txBody>
        </p:sp>
        <p:sp>
          <p:nvSpPr>
            <p:cNvPr id="63" name="object 63"/>
            <p:cNvSpPr/>
            <p:nvPr/>
          </p:nvSpPr>
          <p:spPr>
            <a:xfrm>
              <a:off x="84340" y="44292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39DFF"/>
            </a:solidFill>
          </p:spPr>
          <p:txBody>
            <a:bodyPr wrap="square" lIns="0" tIns="0" rIns="0" bIns="0" rtlCol="0"/>
            <a:lstStyle/>
            <a:p>
              <a:endParaRPr/>
            </a:p>
          </p:txBody>
        </p:sp>
        <p:sp>
          <p:nvSpPr>
            <p:cNvPr id="64" name="object 64"/>
            <p:cNvSpPr/>
            <p:nvPr/>
          </p:nvSpPr>
          <p:spPr>
            <a:xfrm>
              <a:off x="84340" y="448260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19BFF"/>
            </a:solidFill>
          </p:spPr>
          <p:txBody>
            <a:bodyPr wrap="square" lIns="0" tIns="0" rIns="0" bIns="0" rtlCol="0"/>
            <a:lstStyle/>
            <a:p>
              <a:endParaRPr/>
            </a:p>
          </p:txBody>
        </p:sp>
        <p:sp>
          <p:nvSpPr>
            <p:cNvPr id="65" name="object 65"/>
            <p:cNvSpPr/>
            <p:nvPr/>
          </p:nvSpPr>
          <p:spPr>
            <a:xfrm>
              <a:off x="84340" y="453594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C099FF"/>
            </a:solidFill>
          </p:spPr>
          <p:txBody>
            <a:bodyPr wrap="square" lIns="0" tIns="0" rIns="0" bIns="0" rtlCol="0"/>
            <a:lstStyle/>
            <a:p>
              <a:endParaRPr/>
            </a:p>
          </p:txBody>
        </p:sp>
        <p:sp>
          <p:nvSpPr>
            <p:cNvPr id="66" name="object 66"/>
            <p:cNvSpPr/>
            <p:nvPr/>
          </p:nvSpPr>
          <p:spPr>
            <a:xfrm>
              <a:off x="84340" y="458928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E96FF"/>
            </a:solidFill>
          </p:spPr>
          <p:txBody>
            <a:bodyPr wrap="square" lIns="0" tIns="0" rIns="0" bIns="0" rtlCol="0"/>
            <a:lstStyle/>
            <a:p>
              <a:endParaRPr/>
            </a:p>
          </p:txBody>
        </p:sp>
        <p:sp>
          <p:nvSpPr>
            <p:cNvPr id="67" name="object 67"/>
            <p:cNvSpPr/>
            <p:nvPr/>
          </p:nvSpPr>
          <p:spPr>
            <a:xfrm>
              <a:off x="84340" y="464262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D94FF"/>
            </a:solidFill>
          </p:spPr>
          <p:txBody>
            <a:bodyPr wrap="square" lIns="0" tIns="0" rIns="0" bIns="0" rtlCol="0"/>
            <a:lstStyle/>
            <a:p>
              <a:endParaRPr/>
            </a:p>
          </p:txBody>
        </p:sp>
        <p:sp>
          <p:nvSpPr>
            <p:cNvPr id="68" name="object 68"/>
            <p:cNvSpPr/>
            <p:nvPr/>
          </p:nvSpPr>
          <p:spPr>
            <a:xfrm>
              <a:off x="84340" y="4695964"/>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C92FF"/>
            </a:solidFill>
          </p:spPr>
          <p:txBody>
            <a:bodyPr wrap="square" lIns="0" tIns="0" rIns="0" bIns="0" rtlCol="0"/>
            <a:lstStyle/>
            <a:p>
              <a:endParaRPr/>
            </a:p>
          </p:txBody>
        </p:sp>
        <p:sp>
          <p:nvSpPr>
            <p:cNvPr id="69" name="object 69"/>
            <p:cNvSpPr/>
            <p:nvPr/>
          </p:nvSpPr>
          <p:spPr>
            <a:xfrm>
              <a:off x="84340" y="4749304"/>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BA91FF"/>
            </a:solidFill>
          </p:spPr>
          <p:txBody>
            <a:bodyPr wrap="square" lIns="0" tIns="0" rIns="0" bIns="0" rtlCol="0"/>
            <a:lstStyle/>
            <a:p>
              <a:endParaRPr/>
            </a:p>
          </p:txBody>
        </p:sp>
        <p:sp>
          <p:nvSpPr>
            <p:cNvPr id="70" name="object 70"/>
            <p:cNvSpPr/>
            <p:nvPr/>
          </p:nvSpPr>
          <p:spPr>
            <a:xfrm>
              <a:off x="84340" y="480416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98EFF"/>
            </a:solidFill>
          </p:spPr>
          <p:txBody>
            <a:bodyPr wrap="square" lIns="0" tIns="0" rIns="0" bIns="0" rtlCol="0"/>
            <a:lstStyle/>
            <a:p>
              <a:endParaRPr/>
            </a:p>
          </p:txBody>
        </p:sp>
        <p:sp>
          <p:nvSpPr>
            <p:cNvPr id="71" name="object 71"/>
            <p:cNvSpPr/>
            <p:nvPr/>
          </p:nvSpPr>
          <p:spPr>
            <a:xfrm>
              <a:off x="84340" y="485750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889FF"/>
            </a:solidFill>
          </p:spPr>
          <p:txBody>
            <a:bodyPr wrap="square" lIns="0" tIns="0" rIns="0" bIns="0" rtlCol="0"/>
            <a:lstStyle/>
            <a:p>
              <a:endParaRPr/>
            </a:p>
          </p:txBody>
        </p:sp>
        <p:sp>
          <p:nvSpPr>
            <p:cNvPr id="72" name="object 72"/>
            <p:cNvSpPr/>
            <p:nvPr/>
          </p:nvSpPr>
          <p:spPr>
            <a:xfrm>
              <a:off x="84340" y="491084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888FF"/>
            </a:solidFill>
          </p:spPr>
          <p:txBody>
            <a:bodyPr wrap="square" lIns="0" tIns="0" rIns="0" bIns="0" rtlCol="0"/>
            <a:lstStyle/>
            <a:p>
              <a:endParaRPr/>
            </a:p>
          </p:txBody>
        </p:sp>
        <p:sp>
          <p:nvSpPr>
            <p:cNvPr id="73" name="object 73"/>
            <p:cNvSpPr/>
            <p:nvPr/>
          </p:nvSpPr>
          <p:spPr>
            <a:xfrm>
              <a:off x="84340" y="496418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786FF"/>
            </a:solidFill>
          </p:spPr>
          <p:txBody>
            <a:bodyPr wrap="square" lIns="0" tIns="0" rIns="0" bIns="0" rtlCol="0"/>
            <a:lstStyle/>
            <a:p>
              <a:endParaRPr/>
            </a:p>
          </p:txBody>
        </p:sp>
        <p:sp>
          <p:nvSpPr>
            <p:cNvPr id="74" name="object 74"/>
            <p:cNvSpPr/>
            <p:nvPr/>
          </p:nvSpPr>
          <p:spPr>
            <a:xfrm>
              <a:off x="84340" y="5017528"/>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585FF"/>
            </a:solidFill>
          </p:spPr>
          <p:txBody>
            <a:bodyPr wrap="square" lIns="0" tIns="0" rIns="0" bIns="0" rtlCol="0"/>
            <a:lstStyle/>
            <a:p>
              <a:endParaRPr/>
            </a:p>
          </p:txBody>
        </p:sp>
        <p:sp>
          <p:nvSpPr>
            <p:cNvPr id="75" name="object 75"/>
            <p:cNvSpPr/>
            <p:nvPr/>
          </p:nvSpPr>
          <p:spPr>
            <a:xfrm>
              <a:off x="84340" y="5070868"/>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B482FF"/>
            </a:solidFill>
          </p:spPr>
          <p:txBody>
            <a:bodyPr wrap="square" lIns="0" tIns="0" rIns="0" bIns="0" rtlCol="0"/>
            <a:lstStyle/>
            <a:p>
              <a:endParaRPr/>
            </a:p>
          </p:txBody>
        </p:sp>
        <p:sp>
          <p:nvSpPr>
            <p:cNvPr id="76" name="object 76"/>
            <p:cNvSpPr/>
            <p:nvPr/>
          </p:nvSpPr>
          <p:spPr>
            <a:xfrm>
              <a:off x="84340" y="512573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17CFF"/>
            </a:solidFill>
          </p:spPr>
          <p:txBody>
            <a:bodyPr wrap="square" lIns="0" tIns="0" rIns="0" bIns="0" rtlCol="0"/>
            <a:lstStyle/>
            <a:p>
              <a:endParaRPr/>
            </a:p>
          </p:txBody>
        </p:sp>
        <p:sp>
          <p:nvSpPr>
            <p:cNvPr id="77" name="object 77"/>
            <p:cNvSpPr/>
            <p:nvPr/>
          </p:nvSpPr>
          <p:spPr>
            <a:xfrm>
              <a:off x="84340" y="517907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B07AFF"/>
            </a:solidFill>
          </p:spPr>
          <p:txBody>
            <a:bodyPr wrap="square" lIns="0" tIns="0" rIns="0" bIns="0" rtlCol="0"/>
            <a:lstStyle/>
            <a:p>
              <a:endParaRPr/>
            </a:p>
          </p:txBody>
        </p:sp>
        <p:sp>
          <p:nvSpPr>
            <p:cNvPr id="78" name="object 78"/>
            <p:cNvSpPr/>
            <p:nvPr/>
          </p:nvSpPr>
          <p:spPr>
            <a:xfrm>
              <a:off x="84340" y="523241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F79FF"/>
            </a:solidFill>
          </p:spPr>
          <p:txBody>
            <a:bodyPr wrap="square" lIns="0" tIns="0" rIns="0" bIns="0" rtlCol="0"/>
            <a:lstStyle/>
            <a:p>
              <a:endParaRPr/>
            </a:p>
          </p:txBody>
        </p:sp>
        <p:sp>
          <p:nvSpPr>
            <p:cNvPr id="79" name="object 79"/>
            <p:cNvSpPr/>
            <p:nvPr/>
          </p:nvSpPr>
          <p:spPr>
            <a:xfrm>
              <a:off x="84340" y="528575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F78FF"/>
            </a:solidFill>
          </p:spPr>
          <p:txBody>
            <a:bodyPr wrap="square" lIns="0" tIns="0" rIns="0" bIns="0" rtlCol="0"/>
            <a:lstStyle/>
            <a:p>
              <a:endParaRPr/>
            </a:p>
          </p:txBody>
        </p:sp>
        <p:sp>
          <p:nvSpPr>
            <p:cNvPr id="80" name="object 80"/>
            <p:cNvSpPr/>
            <p:nvPr/>
          </p:nvSpPr>
          <p:spPr>
            <a:xfrm>
              <a:off x="84340" y="5339092"/>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E76FF"/>
            </a:solidFill>
          </p:spPr>
          <p:txBody>
            <a:bodyPr wrap="square" lIns="0" tIns="0" rIns="0" bIns="0" rtlCol="0"/>
            <a:lstStyle/>
            <a:p>
              <a:endParaRPr/>
            </a:p>
          </p:txBody>
        </p:sp>
        <p:sp>
          <p:nvSpPr>
            <p:cNvPr id="81" name="object 81"/>
            <p:cNvSpPr/>
            <p:nvPr/>
          </p:nvSpPr>
          <p:spPr>
            <a:xfrm>
              <a:off x="84340" y="5392432"/>
              <a:ext cx="1562100" cy="55244"/>
            </a:xfrm>
            <a:custGeom>
              <a:avLst/>
              <a:gdLst/>
              <a:ahLst/>
              <a:cxnLst/>
              <a:rect l="l" t="t" r="r" b="b"/>
              <a:pathLst>
                <a:path w="1562100" h="55245">
                  <a:moveTo>
                    <a:pt x="1562100" y="54863"/>
                  </a:moveTo>
                  <a:lnTo>
                    <a:pt x="1562100" y="0"/>
                  </a:lnTo>
                  <a:lnTo>
                    <a:pt x="0" y="0"/>
                  </a:lnTo>
                  <a:lnTo>
                    <a:pt x="0" y="54863"/>
                  </a:lnTo>
                  <a:lnTo>
                    <a:pt x="1562100" y="54863"/>
                  </a:lnTo>
                  <a:close/>
                </a:path>
              </a:pathLst>
            </a:custGeom>
            <a:solidFill>
              <a:srgbClr val="AC70FF"/>
            </a:solidFill>
          </p:spPr>
          <p:txBody>
            <a:bodyPr wrap="square" lIns="0" tIns="0" rIns="0" bIns="0" rtlCol="0"/>
            <a:lstStyle/>
            <a:p>
              <a:endParaRPr/>
            </a:p>
          </p:txBody>
        </p:sp>
        <p:sp>
          <p:nvSpPr>
            <p:cNvPr id="82" name="object 82"/>
            <p:cNvSpPr/>
            <p:nvPr/>
          </p:nvSpPr>
          <p:spPr>
            <a:xfrm>
              <a:off x="84340" y="544729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C6FFF"/>
            </a:solidFill>
          </p:spPr>
          <p:txBody>
            <a:bodyPr wrap="square" lIns="0" tIns="0" rIns="0" bIns="0" rtlCol="0"/>
            <a:lstStyle/>
            <a:p>
              <a:endParaRPr/>
            </a:p>
          </p:txBody>
        </p:sp>
        <p:sp>
          <p:nvSpPr>
            <p:cNvPr id="83" name="object 83"/>
            <p:cNvSpPr/>
            <p:nvPr/>
          </p:nvSpPr>
          <p:spPr>
            <a:xfrm>
              <a:off x="84340" y="550063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B6DFF"/>
            </a:solidFill>
          </p:spPr>
          <p:txBody>
            <a:bodyPr wrap="square" lIns="0" tIns="0" rIns="0" bIns="0" rtlCol="0"/>
            <a:lstStyle/>
            <a:p>
              <a:endParaRPr/>
            </a:p>
          </p:txBody>
        </p:sp>
        <p:sp>
          <p:nvSpPr>
            <p:cNvPr id="84" name="object 84"/>
            <p:cNvSpPr/>
            <p:nvPr/>
          </p:nvSpPr>
          <p:spPr>
            <a:xfrm>
              <a:off x="84340" y="555397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A6CFF"/>
            </a:solidFill>
          </p:spPr>
          <p:txBody>
            <a:bodyPr wrap="square" lIns="0" tIns="0" rIns="0" bIns="0" rtlCol="0"/>
            <a:lstStyle/>
            <a:p>
              <a:endParaRPr/>
            </a:p>
          </p:txBody>
        </p:sp>
        <p:sp>
          <p:nvSpPr>
            <p:cNvPr id="85" name="object 85"/>
            <p:cNvSpPr/>
            <p:nvPr/>
          </p:nvSpPr>
          <p:spPr>
            <a:xfrm>
              <a:off x="84340" y="5607316"/>
              <a:ext cx="1562100" cy="53340"/>
            </a:xfrm>
            <a:custGeom>
              <a:avLst/>
              <a:gdLst/>
              <a:ahLst/>
              <a:cxnLst/>
              <a:rect l="l" t="t" r="r" b="b"/>
              <a:pathLst>
                <a:path w="1562100" h="53339">
                  <a:moveTo>
                    <a:pt x="1562100" y="53339"/>
                  </a:moveTo>
                  <a:lnTo>
                    <a:pt x="1562100" y="0"/>
                  </a:lnTo>
                  <a:lnTo>
                    <a:pt x="0" y="0"/>
                  </a:lnTo>
                  <a:lnTo>
                    <a:pt x="0" y="53339"/>
                  </a:lnTo>
                  <a:lnTo>
                    <a:pt x="1562100" y="53339"/>
                  </a:lnTo>
                  <a:close/>
                </a:path>
              </a:pathLst>
            </a:custGeom>
            <a:solidFill>
              <a:srgbClr val="A96BFF"/>
            </a:solidFill>
          </p:spPr>
          <p:txBody>
            <a:bodyPr wrap="square" lIns="0" tIns="0" rIns="0" bIns="0" rtlCol="0"/>
            <a:lstStyle/>
            <a:p>
              <a:endParaRPr/>
            </a:p>
          </p:txBody>
        </p:sp>
        <p:sp>
          <p:nvSpPr>
            <p:cNvPr id="86" name="object 86"/>
            <p:cNvSpPr/>
            <p:nvPr/>
          </p:nvSpPr>
          <p:spPr>
            <a:xfrm>
              <a:off x="84340" y="566065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869FF"/>
            </a:solidFill>
          </p:spPr>
          <p:txBody>
            <a:bodyPr wrap="square" lIns="0" tIns="0" rIns="0" bIns="0" rtlCol="0"/>
            <a:lstStyle/>
            <a:p>
              <a:endParaRPr/>
            </a:p>
          </p:txBody>
        </p:sp>
        <p:sp>
          <p:nvSpPr>
            <p:cNvPr id="87" name="object 87"/>
            <p:cNvSpPr/>
            <p:nvPr/>
          </p:nvSpPr>
          <p:spPr>
            <a:xfrm>
              <a:off x="84340" y="5713996"/>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866FF"/>
            </a:solidFill>
          </p:spPr>
          <p:txBody>
            <a:bodyPr wrap="square" lIns="0" tIns="0" rIns="0" bIns="0" rtlCol="0"/>
            <a:lstStyle/>
            <a:p>
              <a:endParaRPr/>
            </a:p>
          </p:txBody>
        </p:sp>
        <p:sp>
          <p:nvSpPr>
            <p:cNvPr id="88" name="object 88"/>
            <p:cNvSpPr/>
            <p:nvPr/>
          </p:nvSpPr>
          <p:spPr>
            <a:xfrm>
              <a:off x="84340" y="5767336"/>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A763FF"/>
            </a:solidFill>
          </p:spPr>
          <p:txBody>
            <a:bodyPr wrap="square" lIns="0" tIns="0" rIns="0" bIns="0" rtlCol="0"/>
            <a:lstStyle/>
            <a:p>
              <a:endParaRPr/>
            </a:p>
          </p:txBody>
        </p:sp>
        <p:sp>
          <p:nvSpPr>
            <p:cNvPr id="89" name="object 89"/>
            <p:cNvSpPr/>
            <p:nvPr/>
          </p:nvSpPr>
          <p:spPr>
            <a:xfrm>
              <a:off x="84340" y="5822200"/>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460FF"/>
            </a:solidFill>
          </p:spPr>
          <p:txBody>
            <a:bodyPr wrap="square" lIns="0" tIns="0" rIns="0" bIns="0" rtlCol="0"/>
            <a:lstStyle/>
            <a:p>
              <a:endParaRPr/>
            </a:p>
          </p:txBody>
        </p:sp>
        <p:sp>
          <p:nvSpPr>
            <p:cNvPr id="90" name="object 90"/>
            <p:cNvSpPr/>
            <p:nvPr/>
          </p:nvSpPr>
          <p:spPr>
            <a:xfrm>
              <a:off x="84340" y="5875540"/>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45FFF"/>
            </a:solidFill>
          </p:spPr>
          <p:txBody>
            <a:bodyPr wrap="square" lIns="0" tIns="0" rIns="0" bIns="0" rtlCol="0"/>
            <a:lstStyle/>
            <a:p>
              <a:endParaRPr/>
            </a:p>
          </p:txBody>
        </p:sp>
        <p:sp>
          <p:nvSpPr>
            <p:cNvPr id="91" name="object 91"/>
            <p:cNvSpPr/>
            <p:nvPr/>
          </p:nvSpPr>
          <p:spPr>
            <a:xfrm>
              <a:off x="84340" y="5928880"/>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35CFF"/>
            </a:solidFill>
          </p:spPr>
          <p:txBody>
            <a:bodyPr wrap="square" lIns="0" tIns="0" rIns="0" bIns="0" rtlCol="0"/>
            <a:lstStyle/>
            <a:p>
              <a:endParaRPr/>
            </a:p>
          </p:txBody>
        </p:sp>
        <p:sp>
          <p:nvSpPr>
            <p:cNvPr id="92" name="object 92"/>
            <p:cNvSpPr/>
            <p:nvPr/>
          </p:nvSpPr>
          <p:spPr>
            <a:xfrm>
              <a:off x="84340" y="5982220"/>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25BFF"/>
            </a:solidFill>
          </p:spPr>
          <p:txBody>
            <a:bodyPr wrap="square" lIns="0" tIns="0" rIns="0" bIns="0" rtlCol="0"/>
            <a:lstStyle/>
            <a:p>
              <a:endParaRPr/>
            </a:p>
          </p:txBody>
        </p:sp>
        <p:sp>
          <p:nvSpPr>
            <p:cNvPr id="93" name="object 93"/>
            <p:cNvSpPr/>
            <p:nvPr/>
          </p:nvSpPr>
          <p:spPr>
            <a:xfrm>
              <a:off x="84340" y="6035560"/>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258FF"/>
            </a:solidFill>
          </p:spPr>
          <p:txBody>
            <a:bodyPr wrap="square" lIns="0" tIns="0" rIns="0" bIns="0" rtlCol="0"/>
            <a:lstStyle/>
            <a:p>
              <a:endParaRPr/>
            </a:p>
          </p:txBody>
        </p:sp>
        <p:sp>
          <p:nvSpPr>
            <p:cNvPr id="94" name="object 94"/>
            <p:cNvSpPr/>
            <p:nvPr/>
          </p:nvSpPr>
          <p:spPr>
            <a:xfrm>
              <a:off x="84340" y="6088900"/>
              <a:ext cx="1562100" cy="55244"/>
            </a:xfrm>
            <a:custGeom>
              <a:avLst/>
              <a:gdLst/>
              <a:ahLst/>
              <a:cxnLst/>
              <a:rect l="l" t="t" r="r" b="b"/>
              <a:pathLst>
                <a:path w="1562099" h="55245">
                  <a:moveTo>
                    <a:pt x="1562100" y="54863"/>
                  </a:moveTo>
                  <a:lnTo>
                    <a:pt x="1562100" y="0"/>
                  </a:lnTo>
                  <a:lnTo>
                    <a:pt x="0" y="0"/>
                  </a:lnTo>
                  <a:lnTo>
                    <a:pt x="0" y="54863"/>
                  </a:lnTo>
                  <a:lnTo>
                    <a:pt x="1562100" y="54863"/>
                  </a:lnTo>
                  <a:close/>
                </a:path>
              </a:pathLst>
            </a:custGeom>
            <a:solidFill>
              <a:srgbClr val="A056FF"/>
            </a:solidFill>
          </p:spPr>
          <p:txBody>
            <a:bodyPr wrap="square" lIns="0" tIns="0" rIns="0" bIns="0" rtlCol="0"/>
            <a:lstStyle/>
            <a:p>
              <a:endParaRPr/>
            </a:p>
          </p:txBody>
        </p:sp>
        <p:sp>
          <p:nvSpPr>
            <p:cNvPr id="95" name="object 95"/>
            <p:cNvSpPr/>
            <p:nvPr/>
          </p:nvSpPr>
          <p:spPr>
            <a:xfrm>
              <a:off x="84340" y="614376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A054FF"/>
            </a:solidFill>
          </p:spPr>
          <p:txBody>
            <a:bodyPr wrap="square" lIns="0" tIns="0" rIns="0" bIns="0" rtlCol="0"/>
            <a:lstStyle/>
            <a:p>
              <a:endParaRPr/>
            </a:p>
          </p:txBody>
        </p:sp>
        <p:sp>
          <p:nvSpPr>
            <p:cNvPr id="96" name="object 96"/>
            <p:cNvSpPr/>
            <p:nvPr/>
          </p:nvSpPr>
          <p:spPr>
            <a:xfrm>
              <a:off x="84340" y="619710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9F52FF"/>
            </a:solidFill>
          </p:spPr>
          <p:txBody>
            <a:bodyPr wrap="square" lIns="0" tIns="0" rIns="0" bIns="0" rtlCol="0"/>
            <a:lstStyle/>
            <a:p>
              <a:endParaRPr/>
            </a:p>
          </p:txBody>
        </p:sp>
        <p:sp>
          <p:nvSpPr>
            <p:cNvPr id="97" name="object 97"/>
            <p:cNvSpPr/>
            <p:nvPr/>
          </p:nvSpPr>
          <p:spPr>
            <a:xfrm>
              <a:off x="84340" y="625044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9F51FF"/>
            </a:solidFill>
          </p:spPr>
          <p:txBody>
            <a:bodyPr wrap="square" lIns="0" tIns="0" rIns="0" bIns="0" rtlCol="0"/>
            <a:lstStyle/>
            <a:p>
              <a:endParaRPr/>
            </a:p>
          </p:txBody>
        </p:sp>
        <p:sp>
          <p:nvSpPr>
            <p:cNvPr id="98" name="object 98"/>
            <p:cNvSpPr/>
            <p:nvPr/>
          </p:nvSpPr>
          <p:spPr>
            <a:xfrm>
              <a:off x="84340" y="630378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9F50FF"/>
            </a:solidFill>
          </p:spPr>
          <p:txBody>
            <a:bodyPr wrap="square" lIns="0" tIns="0" rIns="0" bIns="0" rtlCol="0"/>
            <a:lstStyle/>
            <a:p>
              <a:endParaRPr/>
            </a:p>
          </p:txBody>
        </p:sp>
        <p:sp>
          <p:nvSpPr>
            <p:cNvPr id="99" name="object 99"/>
            <p:cNvSpPr/>
            <p:nvPr/>
          </p:nvSpPr>
          <p:spPr>
            <a:xfrm>
              <a:off x="84340" y="635712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9F4EFF"/>
            </a:solidFill>
          </p:spPr>
          <p:txBody>
            <a:bodyPr wrap="square" lIns="0" tIns="0" rIns="0" bIns="0" rtlCol="0"/>
            <a:lstStyle/>
            <a:p>
              <a:endParaRPr/>
            </a:p>
          </p:txBody>
        </p:sp>
        <p:sp>
          <p:nvSpPr>
            <p:cNvPr id="100" name="object 100"/>
            <p:cNvSpPr/>
            <p:nvPr/>
          </p:nvSpPr>
          <p:spPr>
            <a:xfrm>
              <a:off x="84340" y="6410464"/>
              <a:ext cx="1562100" cy="53340"/>
            </a:xfrm>
            <a:custGeom>
              <a:avLst/>
              <a:gdLst/>
              <a:ahLst/>
              <a:cxnLst/>
              <a:rect l="l" t="t" r="r" b="b"/>
              <a:pathLst>
                <a:path w="1562099" h="53339">
                  <a:moveTo>
                    <a:pt x="1562100" y="53339"/>
                  </a:moveTo>
                  <a:lnTo>
                    <a:pt x="1562100" y="0"/>
                  </a:lnTo>
                  <a:lnTo>
                    <a:pt x="0" y="0"/>
                  </a:lnTo>
                  <a:lnTo>
                    <a:pt x="0" y="53339"/>
                  </a:lnTo>
                  <a:lnTo>
                    <a:pt x="1562100" y="53339"/>
                  </a:lnTo>
                  <a:close/>
                </a:path>
              </a:pathLst>
            </a:custGeom>
            <a:solidFill>
              <a:srgbClr val="9E4DFF"/>
            </a:solidFill>
          </p:spPr>
          <p:txBody>
            <a:bodyPr wrap="square" lIns="0" tIns="0" rIns="0" bIns="0" rtlCol="0"/>
            <a:lstStyle/>
            <a:p>
              <a:endParaRPr/>
            </a:p>
          </p:txBody>
        </p:sp>
        <p:sp>
          <p:nvSpPr>
            <p:cNvPr id="101" name="object 101"/>
            <p:cNvSpPr/>
            <p:nvPr/>
          </p:nvSpPr>
          <p:spPr>
            <a:xfrm>
              <a:off x="84340" y="6463804"/>
              <a:ext cx="1562100" cy="55244"/>
            </a:xfrm>
            <a:custGeom>
              <a:avLst/>
              <a:gdLst/>
              <a:ahLst/>
              <a:cxnLst/>
              <a:rect l="l" t="t" r="r" b="b"/>
              <a:pathLst>
                <a:path w="1562099" h="55245">
                  <a:moveTo>
                    <a:pt x="1562100" y="54864"/>
                  </a:moveTo>
                  <a:lnTo>
                    <a:pt x="1562100" y="0"/>
                  </a:lnTo>
                  <a:lnTo>
                    <a:pt x="0" y="0"/>
                  </a:lnTo>
                  <a:lnTo>
                    <a:pt x="0" y="54864"/>
                  </a:lnTo>
                  <a:lnTo>
                    <a:pt x="1562100" y="54864"/>
                  </a:lnTo>
                  <a:close/>
                </a:path>
              </a:pathLst>
            </a:custGeom>
            <a:solidFill>
              <a:srgbClr val="9D4AFF"/>
            </a:solidFill>
          </p:spPr>
          <p:txBody>
            <a:bodyPr wrap="square" lIns="0" tIns="0" rIns="0" bIns="0" rtlCol="0"/>
            <a:lstStyle/>
            <a:p>
              <a:endParaRPr/>
            </a:p>
          </p:txBody>
        </p:sp>
        <p:sp>
          <p:nvSpPr>
            <p:cNvPr id="102" name="object 102"/>
            <p:cNvSpPr/>
            <p:nvPr/>
          </p:nvSpPr>
          <p:spPr>
            <a:xfrm>
              <a:off x="84340" y="6518668"/>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D48FF"/>
            </a:solidFill>
          </p:spPr>
          <p:txBody>
            <a:bodyPr wrap="square" lIns="0" tIns="0" rIns="0" bIns="0" rtlCol="0"/>
            <a:lstStyle/>
            <a:p>
              <a:endParaRPr/>
            </a:p>
          </p:txBody>
        </p:sp>
        <p:sp>
          <p:nvSpPr>
            <p:cNvPr id="103" name="object 103"/>
            <p:cNvSpPr/>
            <p:nvPr/>
          </p:nvSpPr>
          <p:spPr>
            <a:xfrm>
              <a:off x="84340" y="6572008"/>
              <a:ext cx="1562100" cy="107314"/>
            </a:xfrm>
            <a:custGeom>
              <a:avLst/>
              <a:gdLst/>
              <a:ahLst/>
              <a:cxnLst/>
              <a:rect l="l" t="t" r="r" b="b"/>
              <a:pathLst>
                <a:path w="1562100" h="107315">
                  <a:moveTo>
                    <a:pt x="1562100" y="0"/>
                  </a:moveTo>
                  <a:lnTo>
                    <a:pt x="0" y="0"/>
                  </a:lnTo>
                  <a:lnTo>
                    <a:pt x="0" y="53352"/>
                  </a:lnTo>
                  <a:lnTo>
                    <a:pt x="0" y="106692"/>
                  </a:lnTo>
                  <a:lnTo>
                    <a:pt x="1562100" y="106692"/>
                  </a:lnTo>
                  <a:lnTo>
                    <a:pt x="1562100" y="53352"/>
                  </a:lnTo>
                  <a:lnTo>
                    <a:pt x="1562100" y="0"/>
                  </a:lnTo>
                  <a:close/>
                </a:path>
              </a:pathLst>
            </a:custGeom>
            <a:solidFill>
              <a:srgbClr val="9C46FF"/>
            </a:solidFill>
          </p:spPr>
          <p:txBody>
            <a:bodyPr wrap="square" lIns="0" tIns="0" rIns="0" bIns="0" rtlCol="0"/>
            <a:lstStyle/>
            <a:p>
              <a:endParaRPr/>
            </a:p>
          </p:txBody>
        </p:sp>
        <p:sp>
          <p:nvSpPr>
            <p:cNvPr id="104" name="object 104"/>
            <p:cNvSpPr/>
            <p:nvPr/>
          </p:nvSpPr>
          <p:spPr>
            <a:xfrm>
              <a:off x="84340" y="6678688"/>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B45FF"/>
            </a:solidFill>
          </p:spPr>
          <p:txBody>
            <a:bodyPr wrap="square" lIns="0" tIns="0" rIns="0" bIns="0" rtlCol="0"/>
            <a:lstStyle/>
            <a:p>
              <a:endParaRPr/>
            </a:p>
          </p:txBody>
        </p:sp>
        <p:sp>
          <p:nvSpPr>
            <p:cNvPr id="105" name="object 105"/>
            <p:cNvSpPr/>
            <p:nvPr/>
          </p:nvSpPr>
          <p:spPr>
            <a:xfrm>
              <a:off x="84340" y="6732028"/>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B43FF"/>
            </a:solidFill>
          </p:spPr>
          <p:txBody>
            <a:bodyPr wrap="square" lIns="0" tIns="0" rIns="0" bIns="0" rtlCol="0"/>
            <a:lstStyle/>
            <a:p>
              <a:endParaRPr/>
            </a:p>
          </p:txBody>
        </p:sp>
        <p:sp>
          <p:nvSpPr>
            <p:cNvPr id="106" name="object 106"/>
            <p:cNvSpPr/>
            <p:nvPr/>
          </p:nvSpPr>
          <p:spPr>
            <a:xfrm>
              <a:off x="84340" y="6785368"/>
              <a:ext cx="1562100" cy="55244"/>
            </a:xfrm>
            <a:custGeom>
              <a:avLst/>
              <a:gdLst/>
              <a:ahLst/>
              <a:cxnLst/>
              <a:rect l="l" t="t" r="r" b="b"/>
              <a:pathLst>
                <a:path w="1562099" h="55245">
                  <a:moveTo>
                    <a:pt x="1562100" y="54864"/>
                  </a:moveTo>
                  <a:lnTo>
                    <a:pt x="1562100" y="0"/>
                  </a:lnTo>
                  <a:lnTo>
                    <a:pt x="0" y="0"/>
                  </a:lnTo>
                  <a:lnTo>
                    <a:pt x="0" y="54864"/>
                  </a:lnTo>
                  <a:lnTo>
                    <a:pt x="1562100" y="54864"/>
                  </a:lnTo>
                  <a:close/>
                </a:path>
              </a:pathLst>
            </a:custGeom>
            <a:solidFill>
              <a:srgbClr val="9A41FF"/>
            </a:solidFill>
          </p:spPr>
          <p:txBody>
            <a:bodyPr wrap="square" lIns="0" tIns="0" rIns="0" bIns="0" rtlCol="0"/>
            <a:lstStyle/>
            <a:p>
              <a:endParaRPr/>
            </a:p>
          </p:txBody>
        </p:sp>
        <p:sp>
          <p:nvSpPr>
            <p:cNvPr id="107" name="object 107"/>
            <p:cNvSpPr/>
            <p:nvPr/>
          </p:nvSpPr>
          <p:spPr>
            <a:xfrm>
              <a:off x="84340" y="6840232"/>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A40FF"/>
            </a:solidFill>
          </p:spPr>
          <p:txBody>
            <a:bodyPr wrap="square" lIns="0" tIns="0" rIns="0" bIns="0" rtlCol="0"/>
            <a:lstStyle/>
            <a:p>
              <a:endParaRPr/>
            </a:p>
          </p:txBody>
        </p:sp>
        <p:sp>
          <p:nvSpPr>
            <p:cNvPr id="108" name="object 108"/>
            <p:cNvSpPr/>
            <p:nvPr/>
          </p:nvSpPr>
          <p:spPr>
            <a:xfrm>
              <a:off x="84340" y="6893572"/>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A3DFF"/>
            </a:solidFill>
          </p:spPr>
          <p:txBody>
            <a:bodyPr wrap="square" lIns="0" tIns="0" rIns="0" bIns="0" rtlCol="0"/>
            <a:lstStyle/>
            <a:p>
              <a:endParaRPr/>
            </a:p>
          </p:txBody>
        </p:sp>
        <p:sp>
          <p:nvSpPr>
            <p:cNvPr id="109" name="object 109"/>
            <p:cNvSpPr/>
            <p:nvPr/>
          </p:nvSpPr>
          <p:spPr>
            <a:xfrm>
              <a:off x="84340" y="6946912"/>
              <a:ext cx="1562100" cy="107314"/>
            </a:xfrm>
            <a:custGeom>
              <a:avLst/>
              <a:gdLst/>
              <a:ahLst/>
              <a:cxnLst/>
              <a:rect l="l" t="t" r="r" b="b"/>
              <a:pathLst>
                <a:path w="1562100" h="107315">
                  <a:moveTo>
                    <a:pt x="1562100" y="0"/>
                  </a:moveTo>
                  <a:lnTo>
                    <a:pt x="0" y="0"/>
                  </a:lnTo>
                  <a:lnTo>
                    <a:pt x="0" y="53340"/>
                  </a:lnTo>
                  <a:lnTo>
                    <a:pt x="0" y="106692"/>
                  </a:lnTo>
                  <a:lnTo>
                    <a:pt x="1562100" y="106692"/>
                  </a:lnTo>
                  <a:lnTo>
                    <a:pt x="1562100" y="53340"/>
                  </a:lnTo>
                  <a:lnTo>
                    <a:pt x="1562100" y="0"/>
                  </a:lnTo>
                  <a:close/>
                </a:path>
              </a:pathLst>
            </a:custGeom>
            <a:solidFill>
              <a:srgbClr val="993CFF"/>
            </a:solidFill>
          </p:spPr>
          <p:txBody>
            <a:bodyPr wrap="square" lIns="0" tIns="0" rIns="0" bIns="0" rtlCol="0"/>
            <a:lstStyle/>
            <a:p>
              <a:endParaRPr/>
            </a:p>
          </p:txBody>
        </p:sp>
        <p:sp>
          <p:nvSpPr>
            <p:cNvPr id="110" name="object 110"/>
            <p:cNvSpPr/>
            <p:nvPr/>
          </p:nvSpPr>
          <p:spPr>
            <a:xfrm>
              <a:off x="84340" y="7053592"/>
              <a:ext cx="1562100" cy="53340"/>
            </a:xfrm>
            <a:custGeom>
              <a:avLst/>
              <a:gdLst/>
              <a:ahLst/>
              <a:cxnLst/>
              <a:rect l="l" t="t" r="r" b="b"/>
              <a:pathLst>
                <a:path w="1562099" h="53340">
                  <a:moveTo>
                    <a:pt x="1562100" y="53340"/>
                  </a:moveTo>
                  <a:lnTo>
                    <a:pt x="1562100" y="0"/>
                  </a:lnTo>
                  <a:lnTo>
                    <a:pt x="0" y="0"/>
                  </a:lnTo>
                  <a:lnTo>
                    <a:pt x="0" y="53340"/>
                  </a:lnTo>
                  <a:lnTo>
                    <a:pt x="1562100" y="53340"/>
                  </a:lnTo>
                  <a:close/>
                </a:path>
              </a:pathLst>
            </a:custGeom>
            <a:solidFill>
              <a:srgbClr val="993BFF"/>
            </a:solidFill>
          </p:spPr>
          <p:txBody>
            <a:bodyPr wrap="square" lIns="0" tIns="0" rIns="0" bIns="0" rtlCol="0"/>
            <a:lstStyle/>
            <a:p>
              <a:endParaRPr/>
            </a:p>
          </p:txBody>
        </p:sp>
        <p:sp>
          <p:nvSpPr>
            <p:cNvPr id="111" name="object 111"/>
            <p:cNvSpPr/>
            <p:nvPr/>
          </p:nvSpPr>
          <p:spPr>
            <a:xfrm>
              <a:off x="84340" y="7106932"/>
              <a:ext cx="1562100" cy="108585"/>
            </a:xfrm>
            <a:custGeom>
              <a:avLst/>
              <a:gdLst/>
              <a:ahLst/>
              <a:cxnLst/>
              <a:rect l="l" t="t" r="r" b="b"/>
              <a:pathLst>
                <a:path w="1562100" h="108584">
                  <a:moveTo>
                    <a:pt x="1562100" y="0"/>
                  </a:moveTo>
                  <a:lnTo>
                    <a:pt x="0" y="0"/>
                  </a:lnTo>
                  <a:lnTo>
                    <a:pt x="0" y="54864"/>
                  </a:lnTo>
                  <a:lnTo>
                    <a:pt x="0" y="108216"/>
                  </a:lnTo>
                  <a:lnTo>
                    <a:pt x="1562100" y="108216"/>
                  </a:lnTo>
                  <a:lnTo>
                    <a:pt x="1562100" y="54864"/>
                  </a:lnTo>
                  <a:lnTo>
                    <a:pt x="1562100" y="0"/>
                  </a:lnTo>
                  <a:close/>
                </a:path>
              </a:pathLst>
            </a:custGeom>
            <a:solidFill>
              <a:srgbClr val="9939FF"/>
            </a:solidFill>
          </p:spPr>
          <p:txBody>
            <a:bodyPr wrap="square" lIns="0" tIns="0" rIns="0" bIns="0" rtlCol="0"/>
            <a:lstStyle/>
            <a:p>
              <a:endParaRPr/>
            </a:p>
          </p:txBody>
        </p:sp>
        <p:sp>
          <p:nvSpPr>
            <p:cNvPr id="112" name="object 112"/>
            <p:cNvSpPr/>
            <p:nvPr/>
          </p:nvSpPr>
          <p:spPr>
            <a:xfrm>
              <a:off x="84340" y="721513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8FF"/>
            </a:solidFill>
          </p:spPr>
          <p:txBody>
            <a:bodyPr wrap="square" lIns="0" tIns="0" rIns="0" bIns="0" rtlCol="0"/>
            <a:lstStyle/>
            <a:p>
              <a:endParaRPr/>
            </a:p>
          </p:txBody>
        </p:sp>
        <p:sp>
          <p:nvSpPr>
            <p:cNvPr id="113" name="object 113"/>
            <p:cNvSpPr/>
            <p:nvPr/>
          </p:nvSpPr>
          <p:spPr>
            <a:xfrm>
              <a:off x="84340" y="7268476"/>
              <a:ext cx="1562100" cy="53340"/>
            </a:xfrm>
            <a:custGeom>
              <a:avLst/>
              <a:gdLst/>
              <a:ahLst/>
              <a:cxnLst/>
              <a:rect l="l" t="t" r="r" b="b"/>
              <a:pathLst>
                <a:path w="1562100" h="53340">
                  <a:moveTo>
                    <a:pt x="1562100" y="53340"/>
                  </a:moveTo>
                  <a:lnTo>
                    <a:pt x="1562100" y="0"/>
                  </a:lnTo>
                  <a:lnTo>
                    <a:pt x="0" y="0"/>
                  </a:lnTo>
                  <a:lnTo>
                    <a:pt x="0" y="53340"/>
                  </a:lnTo>
                  <a:lnTo>
                    <a:pt x="1562100" y="53340"/>
                  </a:lnTo>
                  <a:close/>
                </a:path>
              </a:pathLst>
            </a:custGeom>
            <a:solidFill>
              <a:srgbClr val="9937FF"/>
            </a:solidFill>
          </p:spPr>
          <p:txBody>
            <a:bodyPr wrap="square" lIns="0" tIns="0" rIns="0" bIns="0" rtlCol="0"/>
            <a:lstStyle/>
            <a:p>
              <a:endParaRPr/>
            </a:p>
          </p:txBody>
        </p:sp>
        <p:sp>
          <p:nvSpPr>
            <p:cNvPr id="114" name="object 114"/>
            <p:cNvSpPr/>
            <p:nvPr/>
          </p:nvSpPr>
          <p:spPr>
            <a:xfrm>
              <a:off x="742708" y="4159516"/>
              <a:ext cx="9226550" cy="0"/>
            </a:xfrm>
            <a:custGeom>
              <a:avLst/>
              <a:gdLst/>
              <a:ahLst/>
              <a:cxnLst/>
              <a:rect l="l" t="t" r="r" b="b"/>
              <a:pathLst>
                <a:path w="9226550">
                  <a:moveTo>
                    <a:pt x="0" y="0"/>
                  </a:moveTo>
                  <a:lnTo>
                    <a:pt x="9226296" y="0"/>
                  </a:lnTo>
                </a:path>
              </a:pathLst>
            </a:custGeom>
            <a:ln w="25908">
              <a:solidFill>
                <a:srgbClr val="5F5F5F"/>
              </a:solidFill>
            </a:ln>
          </p:spPr>
          <p:txBody>
            <a:bodyPr wrap="square" lIns="0" tIns="0" rIns="0" bIns="0" rtlCol="0"/>
            <a:lstStyle/>
            <a:p>
              <a:endParaRPr/>
            </a:p>
          </p:txBody>
        </p:sp>
        <p:sp>
          <p:nvSpPr>
            <p:cNvPr id="115" name="object 115"/>
            <p:cNvSpPr/>
            <p:nvPr/>
          </p:nvSpPr>
          <p:spPr>
            <a:xfrm>
              <a:off x="742708" y="4083316"/>
              <a:ext cx="9226550" cy="0"/>
            </a:xfrm>
            <a:custGeom>
              <a:avLst/>
              <a:gdLst/>
              <a:ahLst/>
              <a:cxnLst/>
              <a:rect l="l" t="t" r="r" b="b"/>
              <a:pathLst>
                <a:path w="9226550">
                  <a:moveTo>
                    <a:pt x="0" y="0"/>
                  </a:moveTo>
                  <a:lnTo>
                    <a:pt x="9226296" y="0"/>
                  </a:lnTo>
                </a:path>
              </a:pathLst>
            </a:custGeom>
            <a:ln w="76200">
              <a:solidFill>
                <a:srgbClr val="5F5F5F"/>
              </a:solidFill>
            </a:ln>
          </p:spPr>
          <p:txBody>
            <a:bodyPr wrap="square" lIns="0" tIns="0" rIns="0" bIns="0" rtlCol="0"/>
            <a:lstStyle/>
            <a:p>
              <a:endParaRPr/>
            </a:p>
          </p:txBody>
        </p:sp>
      </p:grpSp>
      <p:pic>
        <p:nvPicPr>
          <p:cNvPr id="234" name="Picture 233" descr="Logo&#10;&#10;Description automatically generated">
            <a:extLst>
              <a:ext uri="{FF2B5EF4-FFF2-40B4-BE49-F238E27FC236}">
                <a16:creationId xmlns:a16="http://schemas.microsoft.com/office/drawing/2014/main" id="{F10C8A01-7A87-3971-3568-0D5DA5F869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1193" y="7079534"/>
            <a:ext cx="656273" cy="656273"/>
          </a:xfrm>
          <a:prstGeom prst="rect">
            <a:avLst/>
          </a:prstGeom>
        </p:spPr>
      </p:pic>
      <p:pic>
        <p:nvPicPr>
          <p:cNvPr id="235" name="Picture 234" descr="See the source image">
            <a:extLst>
              <a:ext uri="{FF2B5EF4-FFF2-40B4-BE49-F238E27FC236}">
                <a16:creationId xmlns:a16="http://schemas.microsoft.com/office/drawing/2014/main" id="{82660CCF-C85F-585F-B9ED-9293E9D5272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76572" y="7243186"/>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238" name="Picture 237" descr="Text&#10;&#10;Description automatically generated">
            <a:extLst>
              <a:ext uri="{FF2B5EF4-FFF2-40B4-BE49-F238E27FC236}">
                <a16:creationId xmlns:a16="http://schemas.microsoft.com/office/drawing/2014/main" id="{EEA0ADF3-2138-0244-A56C-7C73097FDD1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968461" y="1569480"/>
            <a:ext cx="7412732" cy="23164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713012" y="228600"/>
            <a:ext cx="6973788" cy="2708434"/>
          </a:xfrm>
        </p:spPr>
        <p:txBody>
          <a:bodyPr/>
          <a:lstStyle/>
          <a:p>
            <a:pPr algn="l"/>
            <a:r>
              <a:rPr lang="en-US" b="1" i="1" dirty="0">
                <a:solidFill>
                  <a:srgbClr val="000000"/>
                </a:solidFill>
                <a:effectLst/>
                <a:latin typeface="Arial, Helvetica, sans-serif"/>
              </a:rPr>
              <a:t>Cube and Views by Different Users</a:t>
            </a: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D594B078-B6FA-0493-F837-62096C2D3CF2}"/>
              </a:ext>
            </a:extLst>
          </p:cNvPr>
          <p:cNvSpPr txBox="1"/>
          <p:nvPr/>
        </p:nvSpPr>
        <p:spPr>
          <a:xfrm>
            <a:off x="1697102" y="1981200"/>
            <a:ext cx="8285098" cy="954107"/>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To visualize data that has many dimensions, analysts commonly use the analogy of a data "cube," that is, a space where facts are stored at the intersection of n dimensions. </a:t>
            </a:r>
          </a:p>
          <a:p>
            <a:pPr marL="285750" indent="-285750" algn="l">
              <a:buFont typeface="Arial" panose="020B0604020202020204" pitchFamily="34" charset="0"/>
              <a:buChar char="•"/>
            </a:pPr>
            <a:r>
              <a:rPr lang="en-US" sz="1400" b="0" i="0" dirty="0">
                <a:effectLst/>
                <a:latin typeface="Times New Roman" panose="02020603050405020304" pitchFamily="18" charset="0"/>
                <a:hlinkClick r:id="rId2"/>
              </a:rPr>
              <a:t>Figure 20-1</a:t>
            </a:r>
            <a:r>
              <a:rPr lang="en-US" sz="1400" b="0" i="0" dirty="0">
                <a:solidFill>
                  <a:srgbClr val="000000"/>
                </a:solidFill>
                <a:effectLst/>
                <a:latin typeface="Times New Roman" panose="02020603050405020304" pitchFamily="18" charset="0"/>
              </a:rPr>
              <a:t> shows a data cube and how it could be used differently by various groups. </a:t>
            </a:r>
          </a:p>
          <a:p>
            <a:pPr marL="285750" indent="-285750" algn="l">
              <a:buFont typeface="Arial" panose="020B0604020202020204" pitchFamily="34" charset="0"/>
              <a:buChar char="•"/>
            </a:pPr>
            <a:r>
              <a:rPr lang="en-US" sz="1400" b="0" i="0" dirty="0">
                <a:solidFill>
                  <a:srgbClr val="000000"/>
                </a:solidFill>
                <a:effectLst/>
                <a:latin typeface="Times New Roman" panose="02020603050405020304" pitchFamily="18" charset="0"/>
              </a:rPr>
              <a:t>The cube stores sales data organized by the dimensions of Product, Market, and Time.</a:t>
            </a:r>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5C55A9B-260A-E0AB-6558-34118F93D3DB}"/>
              </a:ext>
            </a:extLst>
          </p:cNvPr>
          <p:cNvPicPr>
            <a:picLocks noChangeAspect="1"/>
          </p:cNvPicPr>
          <p:nvPr/>
        </p:nvPicPr>
        <p:blipFill>
          <a:blip r:embed="rId5"/>
          <a:stretch>
            <a:fillRect/>
          </a:stretch>
        </p:blipFill>
        <p:spPr>
          <a:xfrm>
            <a:off x="2224087" y="3215682"/>
            <a:ext cx="6973788" cy="4025616"/>
          </a:xfrm>
          <a:prstGeom prst="rect">
            <a:avLst/>
          </a:prstGeom>
        </p:spPr>
      </p:pic>
    </p:spTree>
    <p:extLst>
      <p:ext uri="{BB962C8B-B14F-4D97-AF65-F5344CB8AC3E}">
        <p14:creationId xmlns:p14="http://schemas.microsoft.com/office/powerpoint/2010/main" val="91017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905000" y="705653"/>
            <a:ext cx="6973788" cy="954107"/>
          </a:xfrm>
        </p:spPr>
        <p:txBody>
          <a:bodyPr/>
          <a:lstStyle/>
          <a:p>
            <a:pPr algn="l"/>
            <a:r>
              <a:rPr lang="en-IN" b="1" i="0" dirty="0">
                <a:solidFill>
                  <a:srgbClr val="000000"/>
                </a:solidFill>
                <a:effectLst/>
                <a:latin typeface="Arial, Helvetica, sans-serif"/>
              </a:rPr>
              <a:t>Optimized Performance</a:t>
            </a:r>
            <a:br>
              <a:rPr lang="en-IN" b="1" i="0" dirty="0">
                <a:solidFill>
                  <a:srgbClr val="000000"/>
                </a:solidFill>
                <a:effectLst/>
                <a:latin typeface="Times New Roman" panose="02020603050405020304" pitchFamily="18" charset="0"/>
              </a:rPr>
            </a:br>
            <a:br>
              <a:rPr lang="en-IN" dirty="0"/>
            </a:br>
            <a:br>
              <a:rPr lang="en-US" b="1" i="0" dirty="0">
                <a:solidFill>
                  <a:srgbClr val="000000"/>
                </a:solidFill>
                <a:effectLst/>
                <a:latin typeface="Times New Roman" panose="02020603050405020304" pitchFamily="18" charset="0"/>
              </a:rPr>
            </a:br>
            <a:br>
              <a:rPr lang="en-IN" b="1" i="0" dirty="0">
                <a:solidFill>
                  <a:srgbClr val="000000"/>
                </a:solidFill>
                <a:effectLst/>
                <a:latin typeface="Times New Roman" panose="02020603050405020304" pitchFamily="18" charset="0"/>
              </a:rPr>
            </a:br>
            <a:endParaRPr lang="en-IN" dirty="0"/>
          </a:p>
        </p:txBody>
      </p:sp>
      <p:sp>
        <p:nvSpPr>
          <p:cNvPr id="11" name="TextBox 10">
            <a:extLst>
              <a:ext uri="{FF2B5EF4-FFF2-40B4-BE49-F238E27FC236}">
                <a16:creationId xmlns:a16="http://schemas.microsoft.com/office/drawing/2014/main" id="{D594B078-B6FA-0493-F837-62096C2D3CF2}"/>
              </a:ext>
            </a:extLst>
          </p:cNvPr>
          <p:cNvSpPr txBox="1"/>
          <p:nvPr/>
        </p:nvSpPr>
        <p:spPr>
          <a:xfrm>
            <a:off x="1777489" y="2057400"/>
            <a:ext cx="8285098" cy="2246769"/>
          </a:xfrm>
          <a:prstGeom prst="rect">
            <a:avLst/>
          </a:prstGeom>
          <a:noFill/>
        </p:spPr>
        <p:txBody>
          <a:bodyPr wrap="square">
            <a:spAutoFit/>
          </a:bodyPr>
          <a:lstStyle/>
          <a:p>
            <a:pPr algn="l"/>
            <a:r>
              <a:rPr lang="en-US" sz="1400" b="0" i="0" dirty="0">
                <a:solidFill>
                  <a:srgbClr val="000000"/>
                </a:solidFill>
                <a:effectLst/>
                <a:latin typeface="Times New Roman" panose="02020603050405020304" pitchFamily="18" charset="0"/>
              </a:rPr>
              <a:t>Not only multi-dimensional issues, but all types of processing can benefit from enhanced aggregation facilities.</a:t>
            </a:r>
          </a:p>
          <a:p>
            <a:pPr algn="l"/>
            <a:endParaRPr lang="en-US" sz="1400" dirty="0">
              <a:solidFill>
                <a:srgbClr val="000000"/>
              </a:solidFill>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Transaction processing, financial and manufacturing systems--all of these generate large numbers of production reports needing substantial system resources. </a:t>
            </a:r>
          </a:p>
          <a:p>
            <a:pPr algn="l"/>
            <a:endParaRPr lang="en-US" sz="1400" dirty="0">
              <a:solidFill>
                <a:srgbClr val="000000"/>
              </a:solidFill>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Improved efficiency when creating these reports will reduce system load. </a:t>
            </a:r>
          </a:p>
          <a:p>
            <a:pPr algn="l"/>
            <a:endParaRPr lang="en-US" sz="1400" dirty="0">
              <a:solidFill>
                <a:srgbClr val="000000"/>
              </a:solidFill>
              <a:latin typeface="Times New Roman" panose="02020603050405020304" pitchFamily="18" charset="0"/>
            </a:endParaRPr>
          </a:p>
          <a:p>
            <a:pPr algn="l"/>
            <a:r>
              <a:rPr lang="en-US" sz="1400" b="0" i="0" dirty="0">
                <a:solidFill>
                  <a:srgbClr val="000000"/>
                </a:solidFill>
                <a:effectLst/>
                <a:latin typeface="Times New Roman" panose="02020603050405020304" pitchFamily="18" charset="0"/>
              </a:rPr>
              <a:t>In fact, any computer process that aggregates data from details to higher levels needs optimized performance.</a:t>
            </a:r>
          </a:p>
          <a:p>
            <a:br>
              <a:rPr lang="en-US" sz="1400" dirty="0"/>
            </a:br>
            <a:endParaRPr lang="en-US" sz="1400" b="0" i="0" dirty="0">
              <a:solidFill>
                <a:srgbClr val="000000"/>
              </a:solidFill>
              <a:effectLst/>
              <a:latin typeface="Times New Roman" panose="02020603050405020304" pitchFamily="18" charset="0"/>
            </a:endParaRPr>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571013-32AC-98FD-FE5C-9CCB834523F0}"/>
              </a:ext>
            </a:extLst>
          </p:cNvPr>
          <p:cNvSpPr txBox="1"/>
          <p:nvPr/>
        </p:nvSpPr>
        <p:spPr>
          <a:xfrm>
            <a:off x="1798808" y="4008739"/>
            <a:ext cx="7802391" cy="3016210"/>
          </a:xfrm>
          <a:prstGeom prst="rect">
            <a:avLst/>
          </a:prstGeom>
          <a:noFill/>
        </p:spPr>
        <p:txBody>
          <a:bodyPr wrap="square">
            <a:spAutoFit/>
          </a:bodyPr>
          <a:lstStyle/>
          <a:p>
            <a:r>
              <a:rPr lang="en-US" sz="1400" dirty="0"/>
              <a:t>To leverage the power of the database server, powerful aggregation commands should be available inside the SQL engine. </a:t>
            </a:r>
          </a:p>
          <a:p>
            <a:endParaRPr lang="en-US" sz="1400" dirty="0"/>
          </a:p>
          <a:p>
            <a:r>
              <a:rPr lang="en-US" sz="1400" dirty="0"/>
              <a:t>New extensions in Oracle provide these features and bring many benefits, including:</a:t>
            </a:r>
          </a:p>
          <a:p>
            <a:endParaRPr lang="en-US" sz="1400" dirty="0"/>
          </a:p>
          <a:p>
            <a:pPr>
              <a:buFont typeface="Arial" panose="020B0604020202020204" pitchFamily="34" charset="0"/>
              <a:buChar char="•"/>
            </a:pPr>
            <a:r>
              <a:rPr lang="en-US" sz="1400" b="0" i="0" dirty="0">
                <a:solidFill>
                  <a:srgbClr val="000000"/>
                </a:solidFill>
                <a:effectLst/>
                <a:latin typeface="Times New Roman" panose="02020603050405020304" pitchFamily="18" charset="0"/>
              </a:rPr>
              <a:t>Simplified programming requiring less SQL code for many tasks</a:t>
            </a:r>
          </a:p>
          <a:p>
            <a:pPr>
              <a:buFont typeface="Arial" panose="020B0604020202020204" pitchFamily="34" charset="0"/>
              <a:buChar char="•"/>
            </a:pPr>
            <a:r>
              <a:rPr lang="en-US" sz="1400" b="0" i="0" dirty="0">
                <a:solidFill>
                  <a:srgbClr val="000000"/>
                </a:solidFill>
                <a:effectLst/>
                <a:latin typeface="Times New Roman" panose="02020603050405020304" pitchFamily="18" charset="0"/>
              </a:rPr>
              <a:t>Quicker and more efficient query processing</a:t>
            </a:r>
          </a:p>
          <a:p>
            <a:pPr>
              <a:buFont typeface="Arial" panose="020B0604020202020204" pitchFamily="34" charset="0"/>
              <a:buChar char="•"/>
            </a:pPr>
            <a:r>
              <a:rPr lang="en-US" sz="1400" b="0" i="0" dirty="0">
                <a:solidFill>
                  <a:srgbClr val="000000"/>
                </a:solidFill>
                <a:effectLst/>
                <a:latin typeface="Times New Roman" panose="02020603050405020304" pitchFamily="18" charset="0"/>
              </a:rPr>
              <a:t>Reduced client processing loads and network traffic because aggregation work is shifted to servers</a:t>
            </a:r>
          </a:p>
          <a:p>
            <a:pPr algn="l">
              <a:buFont typeface="Arial" panose="020B0604020202020204" pitchFamily="34" charset="0"/>
              <a:buChar char="•"/>
            </a:pPr>
            <a:r>
              <a:rPr lang="en-US" sz="1400" b="0" i="0" dirty="0">
                <a:solidFill>
                  <a:srgbClr val="000000"/>
                </a:solidFill>
                <a:effectLst/>
                <a:latin typeface="Times New Roman" panose="02020603050405020304" pitchFamily="18" charset="0"/>
              </a:rPr>
              <a:t>Opportunities for caching aggregations because similar queries can leverage existing work</a:t>
            </a:r>
          </a:p>
          <a:p>
            <a:br>
              <a:rPr lang="en-US" sz="1400" dirty="0"/>
            </a:br>
            <a:endParaRPr lang="en-US" sz="1400" b="0" i="0" dirty="0">
              <a:solidFill>
                <a:srgbClr val="000000"/>
              </a:solidFill>
              <a:effectLst/>
              <a:latin typeface="Times New Roman" panose="02020603050405020304" pitchFamily="18" charset="0"/>
            </a:endParaRPr>
          </a:p>
          <a:p>
            <a:br>
              <a:rPr lang="en-US" dirty="0"/>
            </a:br>
            <a:endParaRPr lang="en-IN" dirty="0"/>
          </a:p>
        </p:txBody>
      </p:sp>
      <p:sp>
        <p:nvSpPr>
          <p:cNvPr id="6" name="Rectangle 2">
            <a:extLst>
              <a:ext uri="{FF2B5EF4-FFF2-40B4-BE49-F238E27FC236}">
                <a16:creationId xmlns:a16="http://schemas.microsoft.com/office/drawing/2014/main" id="{B07BBC4B-7583-D537-9C42-B3F27383A2A1}"/>
              </a:ext>
            </a:extLst>
          </p:cNvPr>
          <p:cNvSpPr>
            <a:spLocks noChangeArrowheads="1"/>
          </p:cNvSpPr>
          <p:nvPr/>
        </p:nvSpPr>
        <p:spPr bwMode="auto">
          <a:xfrm>
            <a:off x="1798808" y="6209341"/>
            <a:ext cx="8107192"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Oracle8i provides all these benefits with the new </a:t>
            </a:r>
            <a:r>
              <a:rPr kumimoji="0" lang="en-US" altLang="en-US" sz="1400" b="1" i="0" u="none" strike="noStrike" cap="none" normalizeH="0" baseline="0" dirty="0">
                <a:ln>
                  <a:noFill/>
                </a:ln>
                <a:solidFill>
                  <a:srgbClr val="000000"/>
                </a:solidFill>
                <a:effectLst/>
                <a:latin typeface="Arial Unicode MS"/>
                <a:cs typeface="Times New Roman" panose="02020603050405020304" pitchFamily="18" charset="0"/>
              </a:rPr>
              <a:t>CUBE</a:t>
            </a:r>
            <a:r>
              <a:rPr kumimoji="0" lang="en-US" altLang="en-US"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and </a:t>
            </a:r>
            <a:r>
              <a:rPr kumimoji="0" lang="en-US" altLang="en-US" sz="1200" b="1"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extensions to the </a:t>
            </a:r>
            <a:r>
              <a:rPr kumimoji="0" lang="en-US" altLang="en-US" sz="1100" b="1"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These extensions adhere to the ANSI and ISO proposals for SQL3, a draft standard for enhancements to SQL.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428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905000" y="705653"/>
            <a:ext cx="6973788" cy="2031325"/>
          </a:xfrm>
        </p:spPr>
        <p:txBody>
          <a:bodyPr/>
          <a:lstStyle/>
          <a:p>
            <a:r>
              <a:rPr lang="en-IN" b="1" i="0" dirty="0">
                <a:solidFill>
                  <a:srgbClr val="000000"/>
                </a:solidFill>
                <a:effectLst/>
                <a:latin typeface="Arial, Helvetica, sans-serif"/>
              </a:rPr>
              <a:t>A Scenario</a:t>
            </a:r>
            <a:br>
              <a:rPr lang="en-IN" b="1" i="0" dirty="0">
                <a:solidFill>
                  <a:srgbClr val="000000"/>
                </a:solidFill>
                <a:effectLst/>
                <a:latin typeface="Times New Roman" panose="02020603050405020304" pitchFamily="18" charset="0"/>
              </a:rPr>
            </a:br>
            <a:br>
              <a:rPr lang="en-IN" dirty="0"/>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644761" y="2137730"/>
            <a:ext cx="7954772"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illustrate </a:t>
            </a:r>
            <a:r>
              <a:rPr kumimoji="0" lang="en-US" altLang="en-US" sz="1600" b="1" i="0" u="none" strike="noStrike" cap="none" normalizeH="0" baseline="0" dirty="0">
                <a:ln>
                  <a:noFill/>
                </a:ln>
                <a:solidFill>
                  <a:srgbClr val="000000"/>
                </a:solidFill>
                <a:effectLst/>
                <a:latin typeface="Arial Unicode MS"/>
              </a:rPr>
              <a:t>CUBE</a:t>
            </a:r>
            <a:r>
              <a:rPr kumimoji="0" lang="en-US" altLang="en-US"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1" i="0" u="none" strike="noStrike" cap="none" normalizeH="0" baseline="0" dirty="0">
                <a:ln>
                  <a:noFill/>
                </a:ln>
                <a:solidFill>
                  <a:srgbClr val="000000"/>
                </a:solidFill>
                <a:effectLst/>
                <a:latin typeface="Arial Unicode MS"/>
              </a:rPr>
              <a:t>ROLLUP</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Top-N queries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chapter uses a hypothetical videotape sales and rental company.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 the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given refer to data from this scenario</a:t>
            </a:r>
            <a:r>
              <a:rPr kumimoji="0" lang="en-US" altLang="en-US" sz="60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EB3BC0F-9FFE-5CF9-1259-C2E6B0D0E927}"/>
              </a:ext>
            </a:extLst>
          </p:cNvPr>
          <p:cNvSpPr txBox="1"/>
          <p:nvPr/>
        </p:nvSpPr>
        <p:spPr>
          <a:xfrm>
            <a:off x="1714764" y="3862227"/>
            <a:ext cx="8191235" cy="2031325"/>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The hypothetical company has stores in several regions and tracks sales and profit information. </a:t>
            </a: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The data is categorized by three dimensions: </a:t>
            </a:r>
            <a:r>
              <a:rPr lang="en-US" b="1" i="0" dirty="0">
                <a:solidFill>
                  <a:srgbClr val="000000"/>
                </a:solidFill>
                <a:effectLst/>
                <a:latin typeface="Times New Roman" panose="02020603050405020304" pitchFamily="18" charset="0"/>
              </a:rPr>
              <a:t>Time</a:t>
            </a:r>
            <a:r>
              <a:rPr lang="en-US" b="0" i="0" dirty="0">
                <a:solidFill>
                  <a:srgbClr val="000000"/>
                </a:solidFill>
                <a:effectLst/>
                <a:latin typeface="Times New Roman" panose="02020603050405020304" pitchFamily="18" charset="0"/>
              </a:rPr>
              <a:t>, </a:t>
            </a:r>
            <a:r>
              <a:rPr lang="en-US" b="1" i="0" dirty="0">
                <a:solidFill>
                  <a:srgbClr val="000000"/>
                </a:solidFill>
                <a:effectLst/>
                <a:latin typeface="Times New Roman" panose="02020603050405020304" pitchFamily="18" charset="0"/>
              </a:rPr>
              <a:t>Department</a:t>
            </a:r>
            <a:r>
              <a:rPr lang="en-US" b="0" i="0" dirty="0">
                <a:solidFill>
                  <a:srgbClr val="000000"/>
                </a:solidFill>
                <a:effectLst/>
                <a:latin typeface="Times New Roman" panose="02020603050405020304" pitchFamily="18" charset="0"/>
              </a:rPr>
              <a:t>, and </a:t>
            </a:r>
            <a:r>
              <a:rPr lang="en-US" b="1" i="0" dirty="0">
                <a:solidFill>
                  <a:srgbClr val="000000"/>
                </a:solidFill>
                <a:effectLst/>
                <a:latin typeface="Times New Roman" panose="02020603050405020304" pitchFamily="18" charset="0"/>
              </a:rPr>
              <a:t>Region</a:t>
            </a:r>
            <a:r>
              <a:rPr lang="en-US" b="0" i="0" dirty="0">
                <a:solidFill>
                  <a:srgbClr val="000000"/>
                </a:solidFill>
                <a:effectLst/>
                <a:latin typeface="Times New Roman" panose="02020603050405020304" pitchFamily="18" charset="0"/>
              </a:rPr>
              <a:t>. </a:t>
            </a:r>
          </a:p>
          <a:p>
            <a:endParaRPr lang="en-US" dirty="0">
              <a:solidFill>
                <a:srgbClr val="000000"/>
              </a:solidFill>
              <a:latin typeface="Times New Roman" panose="02020603050405020304" pitchFamily="18" charset="0"/>
            </a:endParaRPr>
          </a:p>
          <a:p>
            <a:r>
              <a:rPr lang="en-US" b="0" i="0" dirty="0">
                <a:solidFill>
                  <a:srgbClr val="000000"/>
                </a:solidFill>
                <a:effectLst/>
                <a:latin typeface="Times New Roman" panose="02020603050405020304" pitchFamily="18" charset="0"/>
              </a:rPr>
              <a:t>The time dimensions are 1996 and 1997, the departments are Video Sales and Video Rentals, and the regions are East, West, and Central.</a:t>
            </a:r>
            <a:endParaRPr lang="en-IN" dirty="0"/>
          </a:p>
        </p:txBody>
      </p:sp>
      <p:sp>
        <p:nvSpPr>
          <p:cNvPr id="10" name="TextBox 9">
            <a:extLst>
              <a:ext uri="{FF2B5EF4-FFF2-40B4-BE49-F238E27FC236}">
                <a16:creationId xmlns:a16="http://schemas.microsoft.com/office/drawing/2014/main" id="{3FADC7AC-240E-907C-DFFA-D92A1F189B82}"/>
              </a:ext>
            </a:extLst>
          </p:cNvPr>
          <p:cNvSpPr txBox="1"/>
          <p:nvPr/>
        </p:nvSpPr>
        <p:spPr>
          <a:xfrm>
            <a:off x="1683942" y="6018556"/>
            <a:ext cx="5075432" cy="1200329"/>
          </a:xfrm>
          <a:prstGeom prst="rect">
            <a:avLst/>
          </a:prstGeom>
          <a:noFill/>
        </p:spPr>
        <p:txBody>
          <a:bodyPr wrap="square">
            <a:spAutoFit/>
          </a:bodyPr>
          <a:lstStyle/>
          <a:p>
            <a:pPr algn="l"/>
            <a:r>
              <a:rPr lang="en-US" b="1" i="1" dirty="0">
                <a:solidFill>
                  <a:srgbClr val="000000"/>
                </a:solidFill>
                <a:effectLst/>
                <a:latin typeface="Arial, Helvetica, sans-serif"/>
              </a:rPr>
              <a:t>Table 20-1 Simple Cross-Tabular Report, with Subtotals Shaded</a:t>
            </a:r>
            <a:endParaRPr lang="en-US" b="1" i="0" dirty="0">
              <a:solidFill>
                <a:srgbClr val="000000"/>
              </a:solidFill>
              <a:effectLst/>
              <a:latin typeface="Times New Roman" panose="02020603050405020304" pitchFamily="18" charset="0"/>
            </a:endParaRPr>
          </a:p>
          <a:p>
            <a:br>
              <a:rPr lang="en-US" dirty="0"/>
            </a:br>
            <a:endParaRPr lang="en-IN" dirty="0"/>
          </a:p>
        </p:txBody>
      </p:sp>
    </p:spTree>
    <p:extLst>
      <p:ext uri="{BB962C8B-B14F-4D97-AF65-F5344CB8AC3E}">
        <p14:creationId xmlns:p14="http://schemas.microsoft.com/office/powerpoint/2010/main" val="44939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905000" y="705653"/>
            <a:ext cx="6973788" cy="2031325"/>
          </a:xfrm>
        </p:spPr>
        <p:txBody>
          <a:bodyPr/>
          <a:lstStyle/>
          <a:p>
            <a:r>
              <a:rPr lang="en-IN" b="1" i="0" dirty="0">
                <a:solidFill>
                  <a:srgbClr val="000000"/>
                </a:solidFill>
                <a:effectLst/>
                <a:latin typeface="Arial, Helvetica, sans-serif"/>
              </a:rPr>
              <a:t>A Scenario</a:t>
            </a:r>
            <a:br>
              <a:rPr lang="en-IN" b="1" i="0" dirty="0">
                <a:solidFill>
                  <a:srgbClr val="000000"/>
                </a:solidFill>
                <a:effectLst/>
                <a:latin typeface="Times New Roman" panose="02020603050405020304" pitchFamily="18" charset="0"/>
              </a:rPr>
            </a:br>
            <a:br>
              <a:rPr lang="en-IN" dirty="0"/>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249944"/>
            <a:ext cx="795477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600" b="1" i="1" dirty="0">
                <a:solidFill>
                  <a:srgbClr val="000000"/>
                </a:solidFill>
                <a:effectLst/>
                <a:latin typeface="Arial, Helvetica, sans-serif"/>
              </a:rPr>
              <a:t>Table 20-1 Simple Cross-Tabular Report, with Subtotals Shaded</a:t>
            </a:r>
            <a:endParaRPr lang="en-US" sz="1600" b="1" i="0" dirty="0">
              <a:solidFill>
                <a:srgbClr val="000000"/>
              </a:solidFill>
              <a:effectLst/>
              <a:latin typeface="Times New Roman" panose="02020603050405020304" pitchFamily="18" charset="0"/>
            </a:endParaRPr>
          </a:p>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C1ACFE6-B731-EDDB-8972-B8BEFCBF0A96}"/>
              </a:ext>
            </a:extLst>
          </p:cNvPr>
          <p:cNvPicPr>
            <a:picLocks noChangeAspect="1"/>
          </p:cNvPicPr>
          <p:nvPr/>
        </p:nvPicPr>
        <p:blipFill>
          <a:blip r:embed="rId4"/>
          <a:stretch>
            <a:fillRect/>
          </a:stretch>
        </p:blipFill>
        <p:spPr>
          <a:xfrm>
            <a:off x="457199" y="2725162"/>
            <a:ext cx="9254263" cy="1313438"/>
          </a:xfrm>
          <a:prstGeom prst="rect">
            <a:avLst/>
          </a:prstGeom>
        </p:spPr>
      </p:pic>
      <p:sp>
        <p:nvSpPr>
          <p:cNvPr id="5" name="Rectangle 1">
            <a:extLst>
              <a:ext uri="{FF2B5EF4-FFF2-40B4-BE49-F238E27FC236}">
                <a16:creationId xmlns:a16="http://schemas.microsoft.com/office/drawing/2014/main" id="{00C2E6E1-8700-2803-17FF-EB044B3B8222}"/>
              </a:ext>
            </a:extLst>
          </p:cNvPr>
          <p:cNvSpPr>
            <a:spLocks noChangeArrowheads="1"/>
          </p:cNvSpPr>
          <p:nvPr/>
        </p:nvSpPr>
        <p:spPr bwMode="auto">
          <a:xfrm>
            <a:off x="1743671" y="4053290"/>
            <a:ext cx="741652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Consider that even a simple report like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Table 20-1</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with just twelve values in its grid, needs five subtotals and a grand total.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subtotals are the shaded numbers, such as Video Rental Profits across regions, namely, 279,000, and Eastern region profits across department,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namely, 238,000.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Half of the values needed for this report would not be calculated with a query that used a standard SUM() AND GROUPBY()</a:t>
            </a:r>
            <a:r>
              <a:rPr kumimoji="0" lang="en-US" altLang="en-US" sz="5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0" i="0" dirty="0">
                <a:solidFill>
                  <a:srgbClr val="000000"/>
                </a:solidFill>
                <a:effectLst/>
                <a:latin typeface="Times New Roman" panose="02020603050405020304" pitchFamily="18" charset="0"/>
              </a:rPr>
              <a:t>Database commands that offer improved calculation of subtotals bring major benefits to querying, reporting and analytical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6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094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E4EF0A-4D3B-21EE-EC8D-7B0A01DEEFB5}"/>
              </a:ext>
            </a:extLst>
          </p:cNvPr>
          <p:cNvSpPr>
            <a:spLocks noGrp="1"/>
          </p:cNvSpPr>
          <p:nvPr>
            <p:ph type="title"/>
          </p:nvPr>
        </p:nvSpPr>
        <p:spPr>
          <a:xfrm>
            <a:off x="1905000" y="705653"/>
            <a:ext cx="6973788" cy="1354217"/>
          </a:xfrm>
        </p:spPr>
        <p:txBody>
          <a:bodyPr/>
          <a:lstStyle/>
          <a:p>
            <a:r>
              <a:rPr lang="en-IN" b="1" i="0" dirty="0">
                <a:solidFill>
                  <a:srgbClr val="000000"/>
                </a:solidFill>
                <a:effectLst/>
                <a:latin typeface="Arial, Helvetica, sans-serif"/>
              </a:rPr>
              <a:t>ROLLUP</a:t>
            </a:r>
            <a:br>
              <a:rPr lang="en-IN" b="1" i="0" dirty="0">
                <a:solidFill>
                  <a:srgbClr val="000000"/>
                </a:solidFill>
                <a:effectLst/>
                <a:latin typeface="Times New Roman" panose="02020603050405020304" pitchFamily="18" charset="0"/>
              </a:rPr>
            </a:br>
            <a:endParaRPr lang="en-IN" dirty="0"/>
          </a:p>
        </p:txBody>
      </p:sp>
      <p:pic>
        <p:nvPicPr>
          <p:cNvPr id="12" name="Picture 11" descr="Logo&#10;&#10;Description automatically generated">
            <a:extLst>
              <a:ext uri="{FF2B5EF4-FFF2-40B4-BE49-F238E27FC236}">
                <a16:creationId xmlns:a16="http://schemas.microsoft.com/office/drawing/2014/main" id="{95873E69-F725-0523-32CD-9E5826369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70307" y="7090336"/>
            <a:ext cx="656273" cy="656273"/>
          </a:xfrm>
          <a:prstGeom prst="rect">
            <a:avLst/>
          </a:prstGeom>
        </p:spPr>
      </p:pic>
      <p:pic>
        <p:nvPicPr>
          <p:cNvPr id="13" name="Picture 12" descr="See the source image">
            <a:extLst>
              <a:ext uri="{FF2B5EF4-FFF2-40B4-BE49-F238E27FC236}">
                <a16:creationId xmlns:a16="http://schemas.microsoft.com/office/drawing/2014/main" id="{A24F8011-F5E4-4E06-DF65-28466D8C12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066" r="4" b="14613"/>
          <a:stretch/>
        </p:blipFill>
        <p:spPr bwMode="auto">
          <a:xfrm>
            <a:off x="-87458" y="7253988"/>
            <a:ext cx="1733886" cy="62937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50BFCD7-16DD-2301-BF81-5A2B220DB6CA}"/>
              </a:ext>
            </a:extLst>
          </p:cNvPr>
          <p:cNvSpPr>
            <a:spLocks noChangeArrowheads="1"/>
          </p:cNvSpPr>
          <p:nvPr/>
        </p:nvSpPr>
        <p:spPr bwMode="auto">
          <a:xfrm>
            <a:off x="1743671" y="2373055"/>
            <a:ext cx="795477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br>
              <a:rPr lang="en-US" sz="1600" dirty="0"/>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87A312F4-29B0-9A85-22B2-3549FA5B7C5F}"/>
              </a:ext>
            </a:extLst>
          </p:cNvPr>
          <p:cNvSpPr>
            <a:spLocks noChangeArrowheads="1"/>
          </p:cNvSpPr>
          <p:nvPr/>
        </p:nvSpPr>
        <p:spPr bwMode="auto">
          <a:xfrm>
            <a:off x="1743670" y="2209800"/>
            <a:ext cx="8162329"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enables a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 to calculate multiple levels of subtotals across a specified group of dimensions.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 also calculates a grand total.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 simple extension to the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so its syntax is extremely easy to use.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000" b="1" i="0" u="none" strike="noStrike" cap="none" normalizeH="0" baseline="0" dirty="0">
                <a:ln>
                  <a:noFill/>
                </a:ln>
                <a:solidFill>
                  <a:srgbClr val="000000"/>
                </a:solidFill>
                <a:effectLst/>
                <a:highlight>
                  <a:srgbClr val="FFFF00"/>
                </a:highligh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extension is highly efficient, adding minimal overhead to a query.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B8D7DF0-B736-23AD-1C6A-FB01E63A2BF3}"/>
              </a:ext>
            </a:extLst>
          </p:cNvPr>
          <p:cNvSpPr>
            <a:spLocks noChangeArrowheads="1"/>
          </p:cNvSpPr>
          <p:nvPr/>
        </p:nvSpPr>
        <p:spPr bwMode="auto">
          <a:xfrm>
            <a:off x="1779675" y="4826030"/>
            <a:ext cx="6983324"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1" u="none" strike="noStrike" cap="none" normalizeH="0" baseline="0" dirty="0">
                <a:ln>
                  <a:noFill/>
                </a:ln>
                <a:solidFill>
                  <a:srgbClr val="330099"/>
                </a:solidFill>
                <a:effectLst/>
                <a:latin typeface="Arial" panose="020B0604020202020204" pitchFamily="34" charset="0"/>
                <a:cs typeface="Times New Roman" panose="02020603050405020304" pitchFamily="18" charset="0"/>
              </a:rPr>
              <a:t>Syntax</a:t>
            </a:r>
            <a:endParaRPr kumimoji="0" lang="en-US" altLang="en-US" sz="7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Unicode MS"/>
                <a:cs typeface="Times New Roman" panose="02020603050405020304" pitchFamily="18" charset="0"/>
              </a:rPr>
              <a:t>ROLLUP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appears in the </a:t>
            </a:r>
            <a:r>
              <a:rPr kumimoji="0" lang="en-US" altLang="en-US" sz="1000" b="1" i="0" u="none" strike="noStrike" cap="none" normalizeH="0" baseline="0" dirty="0">
                <a:ln>
                  <a:noFill/>
                </a:ln>
                <a:solidFill>
                  <a:srgbClr val="000000"/>
                </a:solidFill>
                <a:effectLst/>
                <a:latin typeface="Arial Unicode MS"/>
                <a:cs typeface="Times New Roman" panose="02020603050405020304" pitchFamily="18" charset="0"/>
              </a:rPr>
              <a:t>GROUP</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000" b="1" i="0" u="none" strike="noStrike" cap="none" normalizeH="0" baseline="0" dirty="0">
                <a:ln>
                  <a:noFill/>
                </a:ln>
                <a:solidFill>
                  <a:srgbClr val="000000"/>
                </a:solidFill>
                <a:effectLst/>
                <a:latin typeface="Arial Unicode MS"/>
                <a:cs typeface="Times New Roman" panose="02020603050405020304" pitchFamily="18" charset="0"/>
              </a:rPr>
              <a:t>BY</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clause in a </a:t>
            </a:r>
            <a:r>
              <a:rPr kumimoji="0" lang="en-US" altLang="en-US" sz="1000" b="1" i="0" u="none" strike="noStrike" cap="none" normalizeH="0" baseline="0" dirty="0">
                <a:ln>
                  <a:noFill/>
                </a:ln>
                <a:solidFill>
                  <a:srgbClr val="000000"/>
                </a:solidFill>
                <a:effectLst/>
                <a:latin typeface="Arial Unicode MS"/>
                <a:cs typeface="Times New Roman" panose="02020603050405020304" pitchFamily="18" charset="0"/>
              </a:rPr>
              <a:t>SELECT</a:t>
            </a:r>
            <a:r>
              <a:rPr kumimoji="0" lang="en-US" altLang="en-US" sz="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Its form is:</a:t>
            </a:r>
            <a:endParaRPr lang="en-US" altLang="en-US" dirty="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rgbClr val="000000"/>
              </a:solidFill>
              <a:latin typeface="Arial Unicode M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Unicode MS"/>
            </a:endParaRPr>
          </a:p>
        </p:txBody>
      </p:sp>
      <p:sp>
        <p:nvSpPr>
          <p:cNvPr id="8" name="Rectangle 4">
            <a:extLst>
              <a:ext uri="{FF2B5EF4-FFF2-40B4-BE49-F238E27FC236}">
                <a16:creationId xmlns:a16="http://schemas.microsoft.com/office/drawing/2014/main" id="{E17FD4D2-05A9-7715-30B2-273B752D1555}"/>
              </a:ext>
            </a:extLst>
          </p:cNvPr>
          <p:cNvSpPr>
            <a:spLocks noChangeArrowheads="1"/>
          </p:cNvSpPr>
          <p:nvPr/>
        </p:nvSpPr>
        <p:spPr bwMode="auto">
          <a:xfrm>
            <a:off x="1743670" y="5913889"/>
            <a:ext cx="741388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Arial Unicode MS"/>
              </a:rPr>
              <a:t>SELECT ... GROUP BY ROLLUP(</a:t>
            </a:r>
            <a:r>
              <a:rPr kumimoji="0" lang="en-US" altLang="en-US" b="1" i="0" u="none" strike="noStrike" cap="none" normalizeH="0" baseline="0" dirty="0" err="1">
                <a:ln>
                  <a:noFill/>
                </a:ln>
                <a:solidFill>
                  <a:srgbClr val="000000"/>
                </a:solidFill>
                <a:effectLst/>
                <a:latin typeface="Arial Unicode MS"/>
              </a:rPr>
              <a:t>grouping_column_reference_list</a:t>
            </a:r>
            <a:r>
              <a:rPr kumimoji="0" lang="en-US" altLang="en-US" b="1" i="0" u="none" strike="noStrike" cap="none" normalizeH="0" baseline="0" dirty="0">
                <a:ln>
                  <a:noFill/>
                </a:ln>
                <a:solidFill>
                  <a:srgbClr val="000000"/>
                </a:solidFill>
                <a:effectLst/>
                <a:latin typeface="Arial Unicode MS"/>
              </a:rPr>
              <a:t>)</a:t>
            </a:r>
            <a:r>
              <a:rPr kumimoji="0" lang="en-US" altLang="en-US" sz="1100" b="1" i="0" u="none" strike="noStrike" cap="none" normalizeH="0" baseline="0" dirty="0">
                <a:ln>
                  <a:noFill/>
                </a:ln>
                <a:solidFill>
                  <a:schemeClr val="tx1"/>
                </a:solidFill>
                <a:effectLst/>
              </a:rPr>
              <a:t> </a:t>
            </a:r>
            <a:endParaRPr kumimoji="0" lang="en-US" altLang="en-US"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784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4930</Words>
  <Application>Microsoft Office PowerPoint</Application>
  <PresentationFormat>Custom</PresentationFormat>
  <Paragraphs>617</Paragraphs>
  <Slides>49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 Unicode MS</vt:lpstr>
      <vt:lpstr>Arial, Helvetica, sans-serif</vt:lpstr>
      <vt:lpstr>BM DoHyeon</vt:lpstr>
      <vt:lpstr>Calibri</vt:lpstr>
      <vt:lpstr>Courier New</vt:lpstr>
      <vt:lpstr>Times New Roman</vt:lpstr>
      <vt:lpstr>Wingdings</vt:lpstr>
      <vt:lpstr>Office Theme</vt:lpstr>
      <vt:lpstr>Objectives</vt:lpstr>
      <vt:lpstr>Oracle8i Version 2 (8.1.6)  Analytic Functions</vt:lpstr>
      <vt:lpstr>Oracle8i Version 2 (8.1.6)  Analytic Function Clauses</vt:lpstr>
      <vt:lpstr>Analyzing across Multiple Dimensions </vt:lpstr>
      <vt:lpstr>Cube and Views by Different Users  </vt:lpstr>
      <vt:lpstr>Optimized Performance    </vt:lpstr>
      <vt:lpstr>A Scenario  </vt:lpstr>
      <vt:lpstr>A Scenario  </vt:lpstr>
      <vt:lpstr>ROLLUP </vt:lpstr>
      <vt:lpstr>Details  </vt:lpstr>
      <vt:lpstr>Example   </vt:lpstr>
      <vt:lpstr>Example   </vt:lpstr>
      <vt:lpstr>Interpreting "[NULL]" Values in Results     </vt:lpstr>
      <vt:lpstr>Calculating Subtotals without ROLLUP       </vt:lpstr>
      <vt:lpstr>Calculating Subtotals without ROLLUP       </vt:lpstr>
      <vt:lpstr>When to Use ROLLUP  </vt:lpstr>
      <vt:lpstr>CUBE </vt:lpstr>
      <vt:lpstr>CUBE </vt:lpstr>
      <vt:lpstr>Details  </vt:lpstr>
      <vt:lpstr>Example</vt:lpstr>
      <vt:lpstr>Example</vt:lpstr>
      <vt:lpstr>  </vt:lpstr>
      <vt:lpstr>When to Use CUBE  </vt:lpstr>
      <vt:lpstr>Using Other Aggregate Functions  with ROLLUP and CUBE  </vt:lpstr>
      <vt:lpstr>GROUPING Function  </vt:lpstr>
      <vt:lpstr>GROUPING Function  </vt:lpstr>
      <vt:lpstr>Table 20-4 Use of Grouping Function</vt:lpstr>
      <vt:lpstr>Table 20-5 shows an ambiguous result set created using the CUBE extension.  </vt:lpstr>
      <vt:lpstr>AMBGUITY</vt:lpstr>
      <vt:lpstr>When to Use GROUPING  </vt:lpstr>
      <vt:lpstr>When to Use GROUPING  </vt:lpstr>
      <vt:lpstr>Hierarchy Handling in ROLLUP and CUBE  </vt:lpstr>
      <vt:lpstr>Hierarchy Handling in ROLLUP and CUBE  </vt:lpstr>
      <vt:lpstr>Column Capacity in ROLLUP and CUBE  </vt:lpstr>
      <vt:lpstr>HAVING Clause Used with ROLLUP and CUBE  </vt:lpstr>
      <vt:lpstr>Overview of CUBE, ROLLUP, and Top-N Queries  </vt:lpstr>
      <vt:lpstr>Overview of CUBE, ROLLUP, and Top-N Queries  </vt:lpstr>
      <vt:lpstr>Cube and Rollup</vt:lpstr>
      <vt:lpstr>Normal GROUP BY Functionality</vt:lpstr>
      <vt:lpstr>GROUP BY (without CUBE or ROLLUP)</vt:lpstr>
      <vt:lpstr>GROUP BY ROLLUP</vt:lpstr>
      <vt:lpstr>NULL Values in  CUBE/ROLLUP Rows</vt:lpstr>
      <vt:lpstr>GROUPING Function</vt:lpstr>
      <vt:lpstr>GROUPING Example</vt:lpstr>
      <vt:lpstr>GROUP BY CUBE</vt:lpstr>
      <vt:lpstr>GROUP BY/ROLLUP/CUBE</vt:lpstr>
      <vt:lpstr>CUBE/ROLLUP &amp; Analytic Functions (8.1.6)</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Anand Jha</dc:creator>
  <cp:lastModifiedBy>Anand Jha</cp:lastModifiedBy>
  <cp:revision>1</cp:revision>
  <dcterms:created xsi:type="dcterms:W3CDTF">2022-11-02T06:59:58Z</dcterms:created>
  <dcterms:modified xsi:type="dcterms:W3CDTF">2022-11-02T17:51:09Z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2000-08-04T00:00:00Z</vt:filetime>
  </property>
  <property fmtid="{D5CDD505-2E9C-101B-9397-08002B2CF9AE}" pid="3" name="LastSaved">
    <vt:filetime>2022-11-02T00:00:00Z</vt:filetime>
  </property>
</Properties>
</file>