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8" r:id="rId2"/>
    <p:sldId id="257" r:id="rId3"/>
    <p:sldId id="259" r:id="rId4"/>
    <p:sldId id="260" r:id="rId5"/>
    <p:sldId id="262" r:id="rId6"/>
    <p:sldId id="263" r:id="rId7"/>
    <p:sldId id="264" r:id="rId8"/>
    <p:sldId id="265" r:id="rId9"/>
    <p:sldId id="266" r:id="rId10"/>
    <p:sldId id="267" r:id="rId11"/>
    <p:sldId id="268"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CBEAB7-88F6-49FF-A85C-7BE61DA7AC90}" v="1" dt="2022-10-21T16:19:55.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 Jha" userId="094254f6a2cdace8" providerId="LiveId" clId="{8DCBEAB7-88F6-49FF-A85C-7BE61DA7AC90}"/>
    <pc:docChg chg="undo custSel modSld">
      <pc:chgData name="Anand Jha" userId="094254f6a2cdace8" providerId="LiveId" clId="{8DCBEAB7-88F6-49FF-A85C-7BE61DA7AC90}" dt="2022-10-21T16:21:11.191" v="27" actId="1076"/>
      <pc:docMkLst>
        <pc:docMk/>
      </pc:docMkLst>
      <pc:sldChg chg="addSp modSp mod">
        <pc:chgData name="Anand Jha" userId="094254f6a2cdace8" providerId="LiveId" clId="{8DCBEAB7-88F6-49FF-A85C-7BE61DA7AC90}" dt="2022-10-21T16:21:11.191" v="27" actId="1076"/>
        <pc:sldMkLst>
          <pc:docMk/>
          <pc:sldMk cId="3923059565" sldId="273"/>
        </pc:sldMkLst>
        <pc:spChg chg="mod">
          <ac:chgData name="Anand Jha" userId="094254f6a2cdace8" providerId="LiveId" clId="{8DCBEAB7-88F6-49FF-A85C-7BE61DA7AC90}" dt="2022-10-21T16:19:44.619" v="3"/>
          <ac:spMkLst>
            <pc:docMk/>
            <pc:sldMk cId="3923059565" sldId="273"/>
            <ac:spMk id="4" creationId="{86C4FF66-C458-50B7-E966-CB54D50299DF}"/>
          </ac:spMkLst>
        </pc:spChg>
        <pc:spChg chg="mod">
          <ac:chgData name="Anand Jha" userId="094254f6a2cdace8" providerId="LiveId" clId="{8DCBEAB7-88F6-49FF-A85C-7BE61DA7AC90}" dt="2022-10-21T16:19:54.684" v="7"/>
          <ac:spMkLst>
            <pc:docMk/>
            <pc:sldMk cId="3923059565" sldId="273"/>
            <ac:spMk id="8" creationId="{D92F7EAE-03E1-2565-EAF0-B66978C78E33}"/>
          </ac:spMkLst>
        </pc:spChg>
        <pc:picChg chg="add mod">
          <ac:chgData name="Anand Jha" userId="094254f6a2cdace8" providerId="LiveId" clId="{8DCBEAB7-88F6-49FF-A85C-7BE61DA7AC90}" dt="2022-10-21T16:21:08.437" v="26" actId="14100"/>
          <ac:picMkLst>
            <pc:docMk/>
            <pc:sldMk cId="3923059565" sldId="273"/>
            <ac:picMk id="5" creationId="{70C3267A-DB3C-4562-B991-162B3F9505C7}"/>
          </ac:picMkLst>
        </pc:picChg>
        <pc:picChg chg="add mod">
          <ac:chgData name="Anand Jha" userId="094254f6a2cdace8" providerId="LiveId" clId="{8DCBEAB7-88F6-49FF-A85C-7BE61DA7AC90}" dt="2022-10-21T16:21:11.191" v="27" actId="1076"/>
          <ac:picMkLst>
            <pc:docMk/>
            <pc:sldMk cId="3923059565" sldId="273"/>
            <ac:picMk id="9" creationId="{BABAAA99-05BC-F422-306C-BB9361BDF352}"/>
          </ac:picMkLst>
        </pc:picChg>
        <pc:picChg chg="mod">
          <ac:chgData name="Anand Jha" userId="094254f6a2cdace8" providerId="LiveId" clId="{8DCBEAB7-88F6-49FF-A85C-7BE61DA7AC90}" dt="2022-10-21T16:19:55.032" v="8" actId="1076"/>
          <ac:picMkLst>
            <pc:docMk/>
            <pc:sldMk cId="3923059565" sldId="273"/>
            <ac:picMk id="2050" creationId="{B48C3310-3BD4-3D9E-D968-7371D823F5F7}"/>
          </ac:picMkLst>
        </pc:picChg>
      </pc:sldChg>
      <pc:sldChg chg="modSp mod">
        <pc:chgData name="Anand Jha" userId="094254f6a2cdace8" providerId="LiveId" clId="{8DCBEAB7-88F6-49FF-A85C-7BE61DA7AC90}" dt="2022-10-21T16:19:32.494" v="0" actId="1076"/>
        <pc:sldMkLst>
          <pc:docMk/>
          <pc:sldMk cId="406590653" sldId="274"/>
        </pc:sldMkLst>
        <pc:spChg chg="mod">
          <ac:chgData name="Anand Jha" userId="094254f6a2cdace8" providerId="LiveId" clId="{8DCBEAB7-88F6-49FF-A85C-7BE61DA7AC90}" dt="2022-10-21T16:19:32.494" v="0" actId="1076"/>
          <ac:spMkLst>
            <pc:docMk/>
            <pc:sldMk cId="406590653" sldId="274"/>
            <ac:spMk id="4" creationId="{86C4FF66-C458-50B7-E966-CB54D50299D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October 21,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168512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October 21,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61976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October 21,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89029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October 21,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1288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October 21,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75420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October 21,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30192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October 21,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15988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October 21,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24950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October 21,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71513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October 21,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8090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October 21,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17652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Friday, October 21,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37119718"/>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docs.snowflake.com/en/user-guide/stream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docs.snowflake.com/en/user-guide/data-load-snowpipe-intro.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docs.snowflake.com/en/user-guide/data-time-travel.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75" name="Rectangle 20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nowflake">
            <a:extLst>
              <a:ext uri="{FF2B5EF4-FFF2-40B4-BE49-F238E27FC236}">
                <a16:creationId xmlns:a16="http://schemas.microsoft.com/office/drawing/2014/main" id="{B48C3310-3BD4-3D9E-D968-7371D823F5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00"/>
          <a:stretch/>
        </p:blipFill>
        <p:spPr bwMode="auto">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76" name="Rectangle 206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9B74F-1C79-6BA1-9D4B-4EBB67AE811D}"/>
              </a:ext>
            </a:extLst>
          </p:cNvPr>
          <p:cNvSpPr>
            <a:spLocks noGrp="1"/>
          </p:cNvSpPr>
          <p:nvPr>
            <p:ph type="ctrTitle"/>
          </p:nvPr>
        </p:nvSpPr>
        <p:spPr>
          <a:xfrm>
            <a:off x="550864" y="549275"/>
            <a:ext cx="5413708" cy="5224452"/>
          </a:xfrm>
        </p:spPr>
        <p:txBody>
          <a:bodyPr anchor="b">
            <a:noAutofit/>
          </a:bodyPr>
          <a:lstStyle/>
          <a:p>
            <a:r>
              <a:rPr lang="en-US" sz="6600" dirty="0"/>
              <a:t>SNOWFLAKE HACKS </a:t>
            </a:r>
            <a:endParaRPr lang="en-IN" sz="6600" dirty="0"/>
          </a:p>
        </p:txBody>
      </p:sp>
      <p:sp>
        <p:nvSpPr>
          <p:cNvPr id="2077" name="Rectangle 20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B593363-6D42-05A6-8F76-E013034E955A}"/>
              </a:ext>
            </a:extLst>
          </p:cNvPr>
          <p:cNvPicPr>
            <a:picLocks noChangeAspect="1"/>
          </p:cNvPicPr>
          <p:nvPr/>
        </p:nvPicPr>
        <p:blipFill>
          <a:blip r:embed="rId3"/>
          <a:stretch>
            <a:fillRect/>
          </a:stretch>
        </p:blipFill>
        <p:spPr>
          <a:xfrm>
            <a:off x="10546508" y="5971311"/>
            <a:ext cx="1645492" cy="886690"/>
          </a:xfrm>
          <a:prstGeom prst="rect">
            <a:avLst/>
          </a:prstGeom>
        </p:spPr>
      </p:pic>
    </p:spTree>
    <p:extLst>
      <p:ext uri="{BB962C8B-B14F-4D97-AF65-F5344CB8AC3E}">
        <p14:creationId xmlns:p14="http://schemas.microsoft.com/office/powerpoint/2010/main" val="90652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75" name="Rectangle 20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nowflake">
            <a:extLst>
              <a:ext uri="{FF2B5EF4-FFF2-40B4-BE49-F238E27FC236}">
                <a16:creationId xmlns:a16="http://schemas.microsoft.com/office/drawing/2014/main" id="{B48C3310-3BD4-3D9E-D968-7371D823F5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00"/>
          <a:stretch/>
        </p:blipFill>
        <p:spPr bwMode="auto">
          <a:xfrm>
            <a:off x="20" y="171503"/>
            <a:ext cx="12191980" cy="685800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76" name="Rectangle 206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9B74F-1C79-6BA1-9D4B-4EBB67AE811D}"/>
              </a:ext>
            </a:extLst>
          </p:cNvPr>
          <p:cNvSpPr>
            <a:spLocks noGrp="1"/>
          </p:cNvSpPr>
          <p:nvPr>
            <p:ph type="ctrTitle"/>
          </p:nvPr>
        </p:nvSpPr>
        <p:spPr>
          <a:xfrm>
            <a:off x="550863" y="1425533"/>
            <a:ext cx="5380153" cy="2887174"/>
          </a:xfrm>
        </p:spPr>
        <p:txBody>
          <a:bodyPr anchor="b">
            <a:normAutofit fontScale="90000"/>
          </a:bodyPr>
          <a:lstStyle/>
          <a:p>
            <a:br>
              <a:rPr lang="en-IN" dirty="0"/>
            </a:br>
            <a:br>
              <a:rPr lang="en-IN" b="1" dirty="0"/>
            </a:br>
            <a:br>
              <a:rPr lang="en-IN" dirty="0"/>
            </a:br>
            <a:endParaRPr lang="en-IN" b="1" dirty="0"/>
          </a:p>
        </p:txBody>
      </p:sp>
      <p:sp>
        <p:nvSpPr>
          <p:cNvPr id="2077" name="Rectangle 20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6C4FF66-C458-50B7-E966-CB54D50299DF}"/>
              </a:ext>
            </a:extLst>
          </p:cNvPr>
          <p:cNvSpPr txBox="1"/>
          <p:nvPr/>
        </p:nvSpPr>
        <p:spPr>
          <a:xfrm>
            <a:off x="325074" y="262456"/>
            <a:ext cx="7191462" cy="3600986"/>
          </a:xfrm>
          <a:prstGeom prst="rect">
            <a:avLst/>
          </a:prstGeom>
          <a:noFill/>
        </p:spPr>
        <p:txBody>
          <a:bodyPr wrap="square">
            <a:spAutoFit/>
          </a:bodyPr>
          <a:lstStyle/>
          <a:p>
            <a:pPr algn="l"/>
            <a:r>
              <a:rPr lang="en-US" sz="5400" b="1" i="0" dirty="0">
                <a:effectLst/>
                <a:latin typeface="Open Sans" panose="020B0606030504020204" pitchFamily="34" charset="0"/>
              </a:rPr>
              <a:t>Data Sharing</a:t>
            </a:r>
          </a:p>
          <a:p>
            <a:br>
              <a:rPr lang="en-US" sz="5400" dirty="0"/>
            </a:br>
            <a:br>
              <a:rPr lang="en-US" sz="6000" dirty="0"/>
            </a:br>
            <a:endParaRPr lang="en-IN" sz="6000" dirty="0"/>
          </a:p>
        </p:txBody>
      </p:sp>
      <p:pic>
        <p:nvPicPr>
          <p:cNvPr id="7" name="Picture 6">
            <a:extLst>
              <a:ext uri="{FF2B5EF4-FFF2-40B4-BE49-F238E27FC236}">
                <a16:creationId xmlns:a16="http://schemas.microsoft.com/office/drawing/2014/main" id="{0FC25EA2-B3C1-522A-7DD2-1D241E121503}"/>
              </a:ext>
            </a:extLst>
          </p:cNvPr>
          <p:cNvPicPr>
            <a:picLocks noChangeAspect="1"/>
          </p:cNvPicPr>
          <p:nvPr/>
        </p:nvPicPr>
        <p:blipFill>
          <a:blip r:embed="rId3"/>
          <a:stretch>
            <a:fillRect/>
          </a:stretch>
        </p:blipFill>
        <p:spPr>
          <a:xfrm>
            <a:off x="10546508" y="6050534"/>
            <a:ext cx="1645492" cy="886690"/>
          </a:xfrm>
          <a:prstGeom prst="rect">
            <a:avLst/>
          </a:prstGeom>
        </p:spPr>
      </p:pic>
      <p:sp>
        <p:nvSpPr>
          <p:cNvPr id="8" name="TextBox 7">
            <a:extLst>
              <a:ext uri="{FF2B5EF4-FFF2-40B4-BE49-F238E27FC236}">
                <a16:creationId xmlns:a16="http://schemas.microsoft.com/office/drawing/2014/main" id="{D92F7EAE-03E1-2565-EAF0-B66978C78E33}"/>
              </a:ext>
            </a:extLst>
          </p:cNvPr>
          <p:cNvSpPr txBox="1"/>
          <p:nvPr/>
        </p:nvSpPr>
        <p:spPr>
          <a:xfrm>
            <a:off x="385879" y="1962777"/>
            <a:ext cx="5123576" cy="1200329"/>
          </a:xfrm>
          <a:prstGeom prst="rect">
            <a:avLst/>
          </a:prstGeom>
          <a:noFill/>
        </p:spPr>
        <p:txBody>
          <a:bodyPr wrap="square">
            <a:spAutoFit/>
          </a:bodyPr>
          <a:lstStyle/>
          <a:p>
            <a:pPr algn="l"/>
            <a:r>
              <a:rPr lang="en-US" b="0" i="0" dirty="0">
                <a:solidFill>
                  <a:srgbClr val="3D4459"/>
                </a:solidFill>
                <a:effectLst/>
                <a:highlight>
                  <a:srgbClr val="FFFF00"/>
                </a:highlight>
                <a:latin typeface="Open Sans" panose="020B0606030504020204" pitchFamily="34" charset="0"/>
              </a:rPr>
              <a:t>Snowflake enables us to share data with Snowflake and Non-Snowflake users.</a:t>
            </a:r>
          </a:p>
          <a:p>
            <a:br>
              <a:rPr lang="en-US" dirty="0"/>
            </a:br>
            <a:endParaRPr lang="en-US" b="0" i="0" dirty="0">
              <a:solidFill>
                <a:srgbClr val="FFFF00"/>
              </a:solidFill>
              <a:effectLst/>
              <a:latin typeface="Open Sans" panose="020B0606030504020204" pitchFamily="34" charset="0"/>
            </a:endParaRPr>
          </a:p>
        </p:txBody>
      </p:sp>
      <p:pic>
        <p:nvPicPr>
          <p:cNvPr id="5" name="Picture 4">
            <a:extLst>
              <a:ext uri="{FF2B5EF4-FFF2-40B4-BE49-F238E27FC236}">
                <a16:creationId xmlns:a16="http://schemas.microsoft.com/office/drawing/2014/main" id="{4D0B5D6F-AFC8-064F-9A51-8353DDBD0E16}"/>
              </a:ext>
            </a:extLst>
          </p:cNvPr>
          <p:cNvPicPr>
            <a:picLocks noChangeAspect="1"/>
          </p:cNvPicPr>
          <p:nvPr/>
        </p:nvPicPr>
        <p:blipFill>
          <a:blip r:embed="rId4"/>
          <a:stretch>
            <a:fillRect/>
          </a:stretch>
        </p:blipFill>
        <p:spPr>
          <a:xfrm>
            <a:off x="249285" y="3334610"/>
            <a:ext cx="5846715" cy="3260934"/>
          </a:xfrm>
          <a:prstGeom prst="rect">
            <a:avLst/>
          </a:prstGeom>
        </p:spPr>
      </p:pic>
    </p:spTree>
    <p:extLst>
      <p:ext uri="{BB962C8B-B14F-4D97-AF65-F5344CB8AC3E}">
        <p14:creationId xmlns:p14="http://schemas.microsoft.com/office/powerpoint/2010/main" val="321407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75" name="Rectangle 20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nowflake">
            <a:extLst>
              <a:ext uri="{FF2B5EF4-FFF2-40B4-BE49-F238E27FC236}">
                <a16:creationId xmlns:a16="http://schemas.microsoft.com/office/drawing/2014/main" id="{B48C3310-3BD4-3D9E-D968-7371D823F5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00"/>
          <a:stretch/>
        </p:blipFill>
        <p:spPr bwMode="auto">
          <a:xfrm>
            <a:off x="20" y="171503"/>
            <a:ext cx="12191980" cy="685800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76" name="Rectangle 206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9B74F-1C79-6BA1-9D4B-4EBB67AE811D}"/>
              </a:ext>
            </a:extLst>
          </p:cNvPr>
          <p:cNvSpPr>
            <a:spLocks noGrp="1"/>
          </p:cNvSpPr>
          <p:nvPr>
            <p:ph type="ctrTitle"/>
          </p:nvPr>
        </p:nvSpPr>
        <p:spPr>
          <a:xfrm>
            <a:off x="550863" y="1425533"/>
            <a:ext cx="5380153" cy="2887174"/>
          </a:xfrm>
        </p:spPr>
        <p:txBody>
          <a:bodyPr anchor="b">
            <a:normAutofit fontScale="90000"/>
          </a:bodyPr>
          <a:lstStyle/>
          <a:p>
            <a:br>
              <a:rPr lang="en-IN" dirty="0"/>
            </a:br>
            <a:br>
              <a:rPr lang="en-IN" b="1" dirty="0"/>
            </a:br>
            <a:br>
              <a:rPr lang="en-IN" dirty="0"/>
            </a:br>
            <a:endParaRPr lang="en-IN" b="1" dirty="0"/>
          </a:p>
        </p:txBody>
      </p:sp>
      <p:sp>
        <p:nvSpPr>
          <p:cNvPr id="2077" name="Rectangle 20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6C4FF66-C458-50B7-E966-CB54D50299DF}"/>
              </a:ext>
            </a:extLst>
          </p:cNvPr>
          <p:cNvSpPr txBox="1"/>
          <p:nvPr/>
        </p:nvSpPr>
        <p:spPr>
          <a:xfrm>
            <a:off x="325074" y="262456"/>
            <a:ext cx="7191462" cy="3600986"/>
          </a:xfrm>
          <a:prstGeom prst="rect">
            <a:avLst/>
          </a:prstGeom>
          <a:noFill/>
        </p:spPr>
        <p:txBody>
          <a:bodyPr wrap="square">
            <a:spAutoFit/>
          </a:bodyPr>
          <a:lstStyle/>
          <a:p>
            <a:pPr algn="l"/>
            <a:r>
              <a:rPr lang="en-US" sz="5400" b="1" i="0" dirty="0">
                <a:effectLst/>
                <a:latin typeface="Open Sans" panose="020B0606030504020204" pitchFamily="34" charset="0"/>
              </a:rPr>
              <a:t>Data </a:t>
            </a:r>
          </a:p>
          <a:p>
            <a:pPr algn="l"/>
            <a:r>
              <a:rPr lang="en-US" sz="5400" b="1" i="0" dirty="0">
                <a:effectLst/>
                <a:latin typeface="Open Sans" panose="020B0606030504020204" pitchFamily="34" charset="0"/>
              </a:rPr>
              <a:t>Sampling</a:t>
            </a:r>
            <a:br>
              <a:rPr lang="en-US" sz="5400" dirty="0"/>
            </a:br>
            <a:br>
              <a:rPr lang="en-US" sz="6000" dirty="0"/>
            </a:br>
            <a:endParaRPr lang="en-IN" sz="6000" dirty="0"/>
          </a:p>
        </p:txBody>
      </p:sp>
      <p:pic>
        <p:nvPicPr>
          <p:cNvPr id="7" name="Picture 6">
            <a:extLst>
              <a:ext uri="{FF2B5EF4-FFF2-40B4-BE49-F238E27FC236}">
                <a16:creationId xmlns:a16="http://schemas.microsoft.com/office/drawing/2014/main" id="{0FC25EA2-B3C1-522A-7DD2-1D241E121503}"/>
              </a:ext>
            </a:extLst>
          </p:cNvPr>
          <p:cNvPicPr>
            <a:picLocks noChangeAspect="1"/>
          </p:cNvPicPr>
          <p:nvPr/>
        </p:nvPicPr>
        <p:blipFill>
          <a:blip r:embed="rId3"/>
          <a:stretch>
            <a:fillRect/>
          </a:stretch>
        </p:blipFill>
        <p:spPr>
          <a:xfrm>
            <a:off x="10546508" y="6050534"/>
            <a:ext cx="1645492" cy="886690"/>
          </a:xfrm>
          <a:prstGeom prst="rect">
            <a:avLst/>
          </a:prstGeom>
        </p:spPr>
      </p:pic>
      <p:sp>
        <p:nvSpPr>
          <p:cNvPr id="8" name="TextBox 7">
            <a:extLst>
              <a:ext uri="{FF2B5EF4-FFF2-40B4-BE49-F238E27FC236}">
                <a16:creationId xmlns:a16="http://schemas.microsoft.com/office/drawing/2014/main" id="{D92F7EAE-03E1-2565-EAF0-B66978C78E33}"/>
              </a:ext>
            </a:extLst>
          </p:cNvPr>
          <p:cNvSpPr txBox="1"/>
          <p:nvPr/>
        </p:nvSpPr>
        <p:spPr>
          <a:xfrm>
            <a:off x="411796" y="3072412"/>
            <a:ext cx="5123576" cy="2031325"/>
          </a:xfrm>
          <a:prstGeom prst="rect">
            <a:avLst/>
          </a:prstGeom>
          <a:noFill/>
        </p:spPr>
        <p:txBody>
          <a:bodyPr wrap="square">
            <a:spAutoFit/>
          </a:bodyPr>
          <a:lstStyle/>
          <a:p>
            <a:r>
              <a:rPr lang="en-US" b="0" i="0" dirty="0">
                <a:solidFill>
                  <a:srgbClr val="FFFF00"/>
                </a:solidFill>
                <a:effectLst/>
                <a:latin typeface="Open Sans" panose="020B0606030504020204" pitchFamily="34" charset="0"/>
              </a:rPr>
              <a:t>We can easily generate random samples of the tables. This is a very useful tool since it is common to work with sample data, especially when we are dealing with big tables of million/billion rows.</a:t>
            </a:r>
          </a:p>
          <a:p>
            <a:endParaRPr lang="en-US" b="0" i="0" dirty="0">
              <a:solidFill>
                <a:srgbClr val="FFFF00"/>
              </a:solidFill>
              <a:effectLst/>
              <a:latin typeface="Open Sans" panose="020B0606030504020204" pitchFamily="34" charset="0"/>
            </a:endParaRPr>
          </a:p>
          <a:p>
            <a:endParaRPr lang="en-US" b="0" i="0" dirty="0">
              <a:solidFill>
                <a:srgbClr val="FFFF00"/>
              </a:solidFill>
              <a:effectLst/>
              <a:latin typeface="Open Sans" panose="020B0606030504020204" pitchFamily="34" charset="0"/>
            </a:endParaRPr>
          </a:p>
        </p:txBody>
      </p:sp>
    </p:spTree>
    <p:extLst>
      <p:ext uri="{BB962C8B-B14F-4D97-AF65-F5344CB8AC3E}">
        <p14:creationId xmlns:p14="http://schemas.microsoft.com/office/powerpoint/2010/main" val="402056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75" name="Rectangle 20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nowflake">
            <a:extLst>
              <a:ext uri="{FF2B5EF4-FFF2-40B4-BE49-F238E27FC236}">
                <a16:creationId xmlns:a16="http://schemas.microsoft.com/office/drawing/2014/main" id="{B48C3310-3BD4-3D9E-D968-7371D823F5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00"/>
          <a:stretch/>
        </p:blipFill>
        <p:spPr bwMode="auto">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76" name="Rectangle 206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9B74F-1C79-6BA1-9D4B-4EBB67AE811D}"/>
              </a:ext>
            </a:extLst>
          </p:cNvPr>
          <p:cNvSpPr>
            <a:spLocks noGrp="1"/>
          </p:cNvSpPr>
          <p:nvPr>
            <p:ph type="ctrTitle"/>
          </p:nvPr>
        </p:nvSpPr>
        <p:spPr>
          <a:xfrm>
            <a:off x="550863" y="1425533"/>
            <a:ext cx="5380153" cy="2887174"/>
          </a:xfrm>
        </p:spPr>
        <p:txBody>
          <a:bodyPr anchor="b">
            <a:normAutofit fontScale="90000"/>
          </a:bodyPr>
          <a:lstStyle/>
          <a:p>
            <a:br>
              <a:rPr lang="en-IN" dirty="0"/>
            </a:br>
            <a:br>
              <a:rPr lang="en-IN" b="1" dirty="0"/>
            </a:br>
            <a:br>
              <a:rPr lang="en-IN" dirty="0"/>
            </a:br>
            <a:endParaRPr lang="en-IN" b="1" dirty="0"/>
          </a:p>
        </p:txBody>
      </p:sp>
      <p:sp>
        <p:nvSpPr>
          <p:cNvPr id="2077" name="Rectangle 20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6C4FF66-C458-50B7-E966-CB54D50299DF}"/>
              </a:ext>
            </a:extLst>
          </p:cNvPr>
          <p:cNvSpPr txBox="1"/>
          <p:nvPr/>
        </p:nvSpPr>
        <p:spPr>
          <a:xfrm>
            <a:off x="411796" y="171502"/>
            <a:ext cx="7191462" cy="3323987"/>
          </a:xfrm>
          <a:prstGeom prst="rect">
            <a:avLst/>
          </a:prstGeom>
          <a:noFill/>
        </p:spPr>
        <p:txBody>
          <a:bodyPr wrap="square">
            <a:spAutoFit/>
          </a:bodyPr>
          <a:lstStyle/>
          <a:p>
            <a:pPr algn="l"/>
            <a:r>
              <a:rPr lang="en-US" sz="3600" b="1" i="0" dirty="0">
                <a:effectLst/>
                <a:latin typeface="Open Sans" panose="020B0606030504020204" pitchFamily="34" charset="0"/>
              </a:rPr>
              <a:t>Scheduling Tasks</a:t>
            </a:r>
          </a:p>
          <a:p>
            <a:pPr algn="l"/>
            <a:br>
              <a:rPr lang="en-US" sz="5400" dirty="0"/>
            </a:br>
            <a:br>
              <a:rPr lang="en-US" sz="6000" dirty="0"/>
            </a:br>
            <a:endParaRPr lang="en-IN" sz="6000" dirty="0"/>
          </a:p>
        </p:txBody>
      </p:sp>
      <p:pic>
        <p:nvPicPr>
          <p:cNvPr id="7" name="Picture 6">
            <a:extLst>
              <a:ext uri="{FF2B5EF4-FFF2-40B4-BE49-F238E27FC236}">
                <a16:creationId xmlns:a16="http://schemas.microsoft.com/office/drawing/2014/main" id="{0FC25EA2-B3C1-522A-7DD2-1D241E121503}"/>
              </a:ext>
            </a:extLst>
          </p:cNvPr>
          <p:cNvPicPr>
            <a:picLocks noChangeAspect="1"/>
          </p:cNvPicPr>
          <p:nvPr/>
        </p:nvPicPr>
        <p:blipFill>
          <a:blip r:embed="rId3"/>
          <a:stretch>
            <a:fillRect/>
          </a:stretch>
        </p:blipFill>
        <p:spPr>
          <a:xfrm>
            <a:off x="10546508" y="6050534"/>
            <a:ext cx="1645492" cy="886690"/>
          </a:xfrm>
          <a:prstGeom prst="rect">
            <a:avLst/>
          </a:prstGeom>
        </p:spPr>
      </p:pic>
      <p:sp>
        <p:nvSpPr>
          <p:cNvPr id="8" name="TextBox 7">
            <a:extLst>
              <a:ext uri="{FF2B5EF4-FFF2-40B4-BE49-F238E27FC236}">
                <a16:creationId xmlns:a16="http://schemas.microsoft.com/office/drawing/2014/main" id="{D92F7EAE-03E1-2565-EAF0-B66978C78E33}"/>
              </a:ext>
            </a:extLst>
          </p:cNvPr>
          <p:cNvSpPr txBox="1"/>
          <p:nvPr/>
        </p:nvSpPr>
        <p:spPr>
          <a:xfrm>
            <a:off x="411795" y="1050564"/>
            <a:ext cx="5380152" cy="2308324"/>
          </a:xfrm>
          <a:prstGeom prst="rect">
            <a:avLst/>
          </a:prstGeom>
          <a:noFill/>
        </p:spPr>
        <p:txBody>
          <a:bodyPr wrap="square">
            <a:spAutoFit/>
          </a:bodyPr>
          <a:lstStyle/>
          <a:p>
            <a:r>
              <a:rPr lang="en-US" b="0" i="0" dirty="0">
                <a:solidFill>
                  <a:srgbClr val="FFFF00"/>
                </a:solidFill>
                <a:effectLst/>
                <a:latin typeface="Open Sans" panose="020B0606030504020204" pitchFamily="34" charset="0"/>
              </a:rPr>
              <a:t>We can schedule tasks of a single task or trees of tasks. The tasks can be SQL commands or stored procedures. The tasks can be defined in minutes or using the CRON notation. We can get detailed logs, the history and it supports error handling.</a:t>
            </a:r>
          </a:p>
          <a:p>
            <a:endParaRPr lang="en-US" b="0" i="0" dirty="0">
              <a:solidFill>
                <a:srgbClr val="FFFF00"/>
              </a:solidFill>
              <a:effectLst/>
              <a:latin typeface="Open Sans" panose="020B0606030504020204" pitchFamily="34" charset="0"/>
            </a:endParaRPr>
          </a:p>
          <a:p>
            <a:endParaRPr lang="en-US" b="0" i="0" dirty="0">
              <a:solidFill>
                <a:srgbClr val="FFFF00"/>
              </a:solidFill>
              <a:effectLst/>
              <a:latin typeface="Open Sans" panose="020B0606030504020204" pitchFamily="34" charset="0"/>
            </a:endParaRPr>
          </a:p>
          <a:p>
            <a:endParaRPr lang="en-US" b="0" i="0" dirty="0">
              <a:solidFill>
                <a:srgbClr val="FFFF0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772B0ECE-D5E4-3162-401B-048E32B3411B}"/>
              </a:ext>
            </a:extLst>
          </p:cNvPr>
          <p:cNvSpPr txBox="1"/>
          <p:nvPr/>
        </p:nvSpPr>
        <p:spPr>
          <a:xfrm>
            <a:off x="411795" y="2910714"/>
            <a:ext cx="6153324" cy="584775"/>
          </a:xfrm>
          <a:prstGeom prst="rect">
            <a:avLst/>
          </a:prstGeom>
          <a:noFill/>
        </p:spPr>
        <p:txBody>
          <a:bodyPr wrap="square">
            <a:spAutoFit/>
          </a:bodyPr>
          <a:lstStyle/>
          <a:p>
            <a:pPr algn="l"/>
            <a:r>
              <a:rPr lang="en-US" sz="3200" b="1" i="0" dirty="0">
                <a:effectLst/>
                <a:latin typeface="Open Sans" panose="020B0606030504020204" pitchFamily="34" charset="0"/>
              </a:rPr>
              <a:t>Data Streams</a:t>
            </a:r>
          </a:p>
        </p:txBody>
      </p:sp>
      <p:sp>
        <p:nvSpPr>
          <p:cNvPr id="10" name="TextBox 9">
            <a:extLst>
              <a:ext uri="{FF2B5EF4-FFF2-40B4-BE49-F238E27FC236}">
                <a16:creationId xmlns:a16="http://schemas.microsoft.com/office/drawing/2014/main" id="{0FE18F24-BD0D-68DA-E98A-462ED8D0B396}"/>
              </a:ext>
            </a:extLst>
          </p:cNvPr>
          <p:cNvSpPr txBox="1"/>
          <p:nvPr/>
        </p:nvSpPr>
        <p:spPr>
          <a:xfrm>
            <a:off x="351231" y="3658786"/>
            <a:ext cx="6153324" cy="646331"/>
          </a:xfrm>
          <a:prstGeom prst="rect">
            <a:avLst/>
          </a:prstGeom>
          <a:noFill/>
        </p:spPr>
        <p:txBody>
          <a:bodyPr wrap="square">
            <a:spAutoFit/>
          </a:bodyPr>
          <a:lstStyle/>
          <a:p>
            <a:r>
              <a:rPr lang="en-US" b="0" i="0" dirty="0">
                <a:solidFill>
                  <a:srgbClr val="FFFF00"/>
                </a:solidFill>
                <a:effectLst/>
                <a:latin typeface="Open Sans" panose="020B0606030504020204" pitchFamily="34" charset="0"/>
              </a:rPr>
              <a:t>You can define data </a:t>
            </a:r>
            <a:r>
              <a:rPr lang="en-US" b="0" i="0" u="none" strike="noStrike" dirty="0">
                <a:solidFill>
                  <a:srgbClr val="FFFF00"/>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streams </a:t>
            </a:r>
            <a:r>
              <a:rPr lang="en-US" b="0" i="0" dirty="0">
                <a:solidFill>
                  <a:srgbClr val="FFFF00"/>
                </a:solidFill>
                <a:effectLst/>
                <a:latin typeface="Open Sans" panose="020B0606030504020204" pitchFamily="34" charset="0"/>
              </a:rPr>
              <a:t>where your target data will change if the source data have changed.</a:t>
            </a:r>
            <a:endParaRPr lang="en-IN" dirty="0">
              <a:solidFill>
                <a:srgbClr val="FFFF00"/>
              </a:solidFill>
            </a:endParaRPr>
          </a:p>
        </p:txBody>
      </p:sp>
      <p:sp>
        <p:nvSpPr>
          <p:cNvPr id="3" name="TextBox 2">
            <a:extLst>
              <a:ext uri="{FF2B5EF4-FFF2-40B4-BE49-F238E27FC236}">
                <a16:creationId xmlns:a16="http://schemas.microsoft.com/office/drawing/2014/main" id="{D4FFAB08-1935-A931-0E66-AB3A2EA52577}"/>
              </a:ext>
            </a:extLst>
          </p:cNvPr>
          <p:cNvSpPr txBox="1"/>
          <p:nvPr/>
        </p:nvSpPr>
        <p:spPr>
          <a:xfrm>
            <a:off x="334998" y="4876728"/>
            <a:ext cx="5811881" cy="2277547"/>
          </a:xfrm>
          <a:prstGeom prst="rect">
            <a:avLst/>
          </a:prstGeom>
          <a:noFill/>
        </p:spPr>
        <p:txBody>
          <a:bodyPr wrap="square">
            <a:spAutoFit/>
          </a:bodyPr>
          <a:lstStyle/>
          <a:p>
            <a:pPr algn="l"/>
            <a:r>
              <a:rPr lang="en-US" sz="3600" b="1" i="0" dirty="0">
                <a:effectLst/>
                <a:latin typeface="Open Sans" panose="020B0606030504020204" pitchFamily="34" charset="0"/>
              </a:rPr>
              <a:t>Materialized Views</a:t>
            </a:r>
          </a:p>
          <a:p>
            <a:pPr algn="l"/>
            <a:r>
              <a:rPr lang="en-US" b="0" i="0" dirty="0">
                <a:solidFill>
                  <a:srgbClr val="FFFF00"/>
                </a:solidFill>
                <a:effectLst/>
                <a:latin typeface="Open Sans" panose="020B0606030504020204" pitchFamily="34" charset="0"/>
              </a:rPr>
              <a:t>With Snowflake, you can create materialized views.</a:t>
            </a:r>
          </a:p>
          <a:p>
            <a:br>
              <a:rPr lang="en-US" sz="4400" dirty="0"/>
            </a:br>
            <a:endParaRPr lang="en-US" sz="4400" b="1" i="0" dirty="0">
              <a:effectLst/>
              <a:latin typeface="Open Sans" panose="020B0606030504020204" pitchFamily="34" charset="0"/>
            </a:endParaRPr>
          </a:p>
        </p:txBody>
      </p:sp>
    </p:spTree>
    <p:extLst>
      <p:ext uri="{BB962C8B-B14F-4D97-AF65-F5344CB8AC3E}">
        <p14:creationId xmlns:p14="http://schemas.microsoft.com/office/powerpoint/2010/main" val="268492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75" name="Rectangle 20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nowflake">
            <a:extLst>
              <a:ext uri="{FF2B5EF4-FFF2-40B4-BE49-F238E27FC236}">
                <a16:creationId xmlns:a16="http://schemas.microsoft.com/office/drawing/2014/main" id="{B48C3310-3BD4-3D9E-D968-7371D823F5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00"/>
          <a:stretch/>
        </p:blipFill>
        <p:spPr bwMode="auto">
          <a:xfrm>
            <a:off x="20" y="171503"/>
            <a:ext cx="12191980" cy="685800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76" name="Rectangle 206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9B74F-1C79-6BA1-9D4B-4EBB67AE811D}"/>
              </a:ext>
            </a:extLst>
          </p:cNvPr>
          <p:cNvSpPr>
            <a:spLocks noGrp="1"/>
          </p:cNvSpPr>
          <p:nvPr>
            <p:ph type="ctrTitle"/>
          </p:nvPr>
        </p:nvSpPr>
        <p:spPr>
          <a:xfrm>
            <a:off x="550863" y="1425533"/>
            <a:ext cx="5380153" cy="2887174"/>
          </a:xfrm>
        </p:spPr>
        <p:txBody>
          <a:bodyPr anchor="b">
            <a:normAutofit fontScale="90000"/>
          </a:bodyPr>
          <a:lstStyle/>
          <a:p>
            <a:br>
              <a:rPr lang="en-IN" dirty="0"/>
            </a:br>
            <a:br>
              <a:rPr lang="en-IN" b="1" dirty="0"/>
            </a:br>
            <a:br>
              <a:rPr lang="en-IN" dirty="0"/>
            </a:br>
            <a:endParaRPr lang="en-IN" b="1" dirty="0"/>
          </a:p>
        </p:txBody>
      </p:sp>
      <p:sp>
        <p:nvSpPr>
          <p:cNvPr id="2077" name="Rectangle 20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6C4FF66-C458-50B7-E966-CB54D50299DF}"/>
              </a:ext>
            </a:extLst>
          </p:cNvPr>
          <p:cNvSpPr txBox="1"/>
          <p:nvPr/>
        </p:nvSpPr>
        <p:spPr>
          <a:xfrm>
            <a:off x="411796" y="371513"/>
            <a:ext cx="7191462" cy="4431983"/>
          </a:xfrm>
          <a:prstGeom prst="rect">
            <a:avLst/>
          </a:prstGeom>
          <a:noFill/>
        </p:spPr>
        <p:txBody>
          <a:bodyPr wrap="square">
            <a:spAutoFit/>
          </a:bodyPr>
          <a:lstStyle/>
          <a:p>
            <a:pPr algn="l"/>
            <a:r>
              <a:rPr lang="en-US" sz="5400" b="1" i="0" dirty="0">
                <a:effectLst/>
                <a:latin typeface="Open Sans" panose="020B0606030504020204" pitchFamily="34" charset="0"/>
              </a:rPr>
              <a:t>Dynamic Data Masking</a:t>
            </a:r>
          </a:p>
          <a:p>
            <a:pPr algn="l"/>
            <a:br>
              <a:rPr lang="en-US" sz="5400" dirty="0"/>
            </a:br>
            <a:br>
              <a:rPr lang="en-US" sz="6000" dirty="0"/>
            </a:br>
            <a:endParaRPr lang="en-IN" sz="6000" dirty="0"/>
          </a:p>
        </p:txBody>
      </p:sp>
      <p:pic>
        <p:nvPicPr>
          <p:cNvPr id="7" name="Picture 6">
            <a:extLst>
              <a:ext uri="{FF2B5EF4-FFF2-40B4-BE49-F238E27FC236}">
                <a16:creationId xmlns:a16="http://schemas.microsoft.com/office/drawing/2014/main" id="{0FC25EA2-B3C1-522A-7DD2-1D241E121503}"/>
              </a:ext>
            </a:extLst>
          </p:cNvPr>
          <p:cNvPicPr>
            <a:picLocks noChangeAspect="1"/>
          </p:cNvPicPr>
          <p:nvPr/>
        </p:nvPicPr>
        <p:blipFill>
          <a:blip r:embed="rId3"/>
          <a:stretch>
            <a:fillRect/>
          </a:stretch>
        </p:blipFill>
        <p:spPr>
          <a:xfrm>
            <a:off x="10546508" y="6050534"/>
            <a:ext cx="1645492" cy="886690"/>
          </a:xfrm>
          <a:prstGeom prst="rect">
            <a:avLst/>
          </a:prstGeom>
        </p:spPr>
      </p:pic>
      <p:sp>
        <p:nvSpPr>
          <p:cNvPr id="8" name="TextBox 7">
            <a:extLst>
              <a:ext uri="{FF2B5EF4-FFF2-40B4-BE49-F238E27FC236}">
                <a16:creationId xmlns:a16="http://schemas.microsoft.com/office/drawing/2014/main" id="{D92F7EAE-03E1-2565-EAF0-B66978C78E33}"/>
              </a:ext>
            </a:extLst>
          </p:cNvPr>
          <p:cNvSpPr txBox="1"/>
          <p:nvPr/>
        </p:nvSpPr>
        <p:spPr>
          <a:xfrm>
            <a:off x="470519" y="3475156"/>
            <a:ext cx="5123576" cy="1754326"/>
          </a:xfrm>
          <a:prstGeom prst="rect">
            <a:avLst/>
          </a:prstGeom>
          <a:noFill/>
        </p:spPr>
        <p:txBody>
          <a:bodyPr wrap="square">
            <a:spAutoFit/>
          </a:bodyPr>
          <a:lstStyle/>
          <a:p>
            <a:r>
              <a:rPr lang="en-US" b="0" i="0" dirty="0">
                <a:solidFill>
                  <a:srgbClr val="FFFF00"/>
                </a:solidFill>
                <a:effectLst/>
                <a:latin typeface="Open Sans" panose="020B0606030504020204" pitchFamily="34" charset="0"/>
              </a:rPr>
              <a:t>You can create masking policies to mask PII data for specific users and roles. This means that different users can see different data.</a:t>
            </a:r>
          </a:p>
          <a:p>
            <a:endParaRPr lang="en-US" b="0" i="0" dirty="0">
              <a:solidFill>
                <a:srgbClr val="FFFF00"/>
              </a:solidFill>
              <a:effectLst/>
              <a:latin typeface="Open Sans" panose="020B0606030504020204" pitchFamily="34" charset="0"/>
            </a:endParaRPr>
          </a:p>
          <a:p>
            <a:endParaRPr lang="en-US" b="0" i="0" dirty="0">
              <a:solidFill>
                <a:srgbClr val="FFFF00"/>
              </a:solidFill>
              <a:effectLst/>
              <a:latin typeface="Open Sans" panose="020B0606030504020204" pitchFamily="34" charset="0"/>
            </a:endParaRPr>
          </a:p>
          <a:p>
            <a:endParaRPr lang="en-US" b="0" i="0" dirty="0">
              <a:solidFill>
                <a:srgbClr val="FFFF00"/>
              </a:solidFill>
              <a:effectLst/>
              <a:latin typeface="Open Sans" panose="020B0606030504020204" pitchFamily="34" charset="0"/>
            </a:endParaRPr>
          </a:p>
        </p:txBody>
      </p:sp>
    </p:spTree>
    <p:extLst>
      <p:ext uri="{BB962C8B-B14F-4D97-AF65-F5344CB8AC3E}">
        <p14:creationId xmlns:p14="http://schemas.microsoft.com/office/powerpoint/2010/main" val="392763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75" name="Rectangle 20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nowflake">
            <a:extLst>
              <a:ext uri="{FF2B5EF4-FFF2-40B4-BE49-F238E27FC236}">
                <a16:creationId xmlns:a16="http://schemas.microsoft.com/office/drawing/2014/main" id="{B48C3310-3BD4-3D9E-D968-7371D823F5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00"/>
          <a:stretch/>
        </p:blipFill>
        <p:spPr bwMode="auto">
          <a:xfrm>
            <a:off x="20" y="171503"/>
            <a:ext cx="12191980" cy="685800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76" name="Rectangle 206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9B74F-1C79-6BA1-9D4B-4EBB67AE811D}"/>
              </a:ext>
            </a:extLst>
          </p:cNvPr>
          <p:cNvSpPr>
            <a:spLocks noGrp="1"/>
          </p:cNvSpPr>
          <p:nvPr>
            <p:ph type="ctrTitle"/>
          </p:nvPr>
        </p:nvSpPr>
        <p:spPr>
          <a:xfrm>
            <a:off x="550863" y="1425533"/>
            <a:ext cx="5380153" cy="2887174"/>
          </a:xfrm>
        </p:spPr>
        <p:txBody>
          <a:bodyPr anchor="b">
            <a:normAutofit fontScale="90000"/>
          </a:bodyPr>
          <a:lstStyle/>
          <a:p>
            <a:br>
              <a:rPr lang="en-IN" dirty="0"/>
            </a:br>
            <a:br>
              <a:rPr lang="en-IN" b="1" dirty="0"/>
            </a:br>
            <a:br>
              <a:rPr lang="en-IN" dirty="0"/>
            </a:br>
            <a:endParaRPr lang="en-IN" b="1" dirty="0"/>
          </a:p>
        </p:txBody>
      </p:sp>
      <p:sp>
        <p:nvSpPr>
          <p:cNvPr id="2077" name="Rectangle 20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6C4FF66-C458-50B7-E966-CB54D50299DF}"/>
              </a:ext>
            </a:extLst>
          </p:cNvPr>
          <p:cNvSpPr txBox="1"/>
          <p:nvPr/>
        </p:nvSpPr>
        <p:spPr>
          <a:xfrm>
            <a:off x="411796" y="371513"/>
            <a:ext cx="7191462" cy="4431983"/>
          </a:xfrm>
          <a:prstGeom prst="rect">
            <a:avLst/>
          </a:prstGeom>
          <a:noFill/>
        </p:spPr>
        <p:txBody>
          <a:bodyPr wrap="square">
            <a:spAutoFit/>
          </a:bodyPr>
          <a:lstStyle/>
          <a:p>
            <a:pPr algn="l"/>
            <a:r>
              <a:rPr lang="en-US" sz="5400" b="1" i="0" dirty="0">
                <a:effectLst/>
                <a:latin typeface="Open Sans" panose="020B0606030504020204" pitchFamily="34" charset="0"/>
              </a:rPr>
              <a:t>Dynamic Data Masking</a:t>
            </a:r>
          </a:p>
          <a:p>
            <a:pPr algn="l"/>
            <a:br>
              <a:rPr lang="en-US" sz="5400" dirty="0"/>
            </a:br>
            <a:br>
              <a:rPr lang="en-US" sz="6000" dirty="0"/>
            </a:br>
            <a:endParaRPr lang="en-IN" sz="6000" dirty="0"/>
          </a:p>
        </p:txBody>
      </p:sp>
      <p:pic>
        <p:nvPicPr>
          <p:cNvPr id="7" name="Picture 6">
            <a:extLst>
              <a:ext uri="{FF2B5EF4-FFF2-40B4-BE49-F238E27FC236}">
                <a16:creationId xmlns:a16="http://schemas.microsoft.com/office/drawing/2014/main" id="{0FC25EA2-B3C1-522A-7DD2-1D241E121503}"/>
              </a:ext>
            </a:extLst>
          </p:cNvPr>
          <p:cNvPicPr>
            <a:picLocks noChangeAspect="1"/>
          </p:cNvPicPr>
          <p:nvPr/>
        </p:nvPicPr>
        <p:blipFill>
          <a:blip r:embed="rId3"/>
          <a:stretch>
            <a:fillRect/>
          </a:stretch>
        </p:blipFill>
        <p:spPr>
          <a:xfrm>
            <a:off x="10546508" y="6050534"/>
            <a:ext cx="1645492" cy="886690"/>
          </a:xfrm>
          <a:prstGeom prst="rect">
            <a:avLst/>
          </a:prstGeom>
        </p:spPr>
      </p:pic>
      <p:sp>
        <p:nvSpPr>
          <p:cNvPr id="8" name="TextBox 7">
            <a:extLst>
              <a:ext uri="{FF2B5EF4-FFF2-40B4-BE49-F238E27FC236}">
                <a16:creationId xmlns:a16="http://schemas.microsoft.com/office/drawing/2014/main" id="{D92F7EAE-03E1-2565-EAF0-B66978C78E33}"/>
              </a:ext>
            </a:extLst>
          </p:cNvPr>
          <p:cNvSpPr txBox="1"/>
          <p:nvPr/>
        </p:nvSpPr>
        <p:spPr>
          <a:xfrm>
            <a:off x="470519" y="3475156"/>
            <a:ext cx="5123576" cy="1754326"/>
          </a:xfrm>
          <a:prstGeom prst="rect">
            <a:avLst/>
          </a:prstGeom>
          <a:noFill/>
        </p:spPr>
        <p:txBody>
          <a:bodyPr wrap="square">
            <a:spAutoFit/>
          </a:bodyPr>
          <a:lstStyle/>
          <a:p>
            <a:r>
              <a:rPr lang="en-US" b="0" i="0" dirty="0">
                <a:solidFill>
                  <a:srgbClr val="FFFF00"/>
                </a:solidFill>
                <a:effectLst/>
                <a:latin typeface="Open Sans" panose="020B0606030504020204" pitchFamily="34" charset="0"/>
              </a:rPr>
              <a:t>You can create masking policies to mask PII data for specific users and roles. This means that different users can see different data.</a:t>
            </a:r>
          </a:p>
          <a:p>
            <a:endParaRPr lang="en-US" b="0" i="0" dirty="0">
              <a:solidFill>
                <a:srgbClr val="FFFF00"/>
              </a:solidFill>
              <a:effectLst/>
              <a:latin typeface="Open Sans" panose="020B0606030504020204" pitchFamily="34" charset="0"/>
            </a:endParaRPr>
          </a:p>
          <a:p>
            <a:endParaRPr lang="en-US" b="0" i="0" dirty="0">
              <a:solidFill>
                <a:srgbClr val="FFFF00"/>
              </a:solidFill>
              <a:effectLst/>
              <a:latin typeface="Open Sans" panose="020B0606030504020204" pitchFamily="34" charset="0"/>
            </a:endParaRPr>
          </a:p>
          <a:p>
            <a:endParaRPr lang="en-US" b="0" i="0" dirty="0">
              <a:solidFill>
                <a:srgbClr val="FFFF00"/>
              </a:solidFill>
              <a:effectLst/>
              <a:latin typeface="Open Sans" panose="020B0606030504020204" pitchFamily="34" charset="0"/>
            </a:endParaRPr>
          </a:p>
        </p:txBody>
      </p:sp>
    </p:spTree>
    <p:extLst>
      <p:ext uri="{BB962C8B-B14F-4D97-AF65-F5344CB8AC3E}">
        <p14:creationId xmlns:p14="http://schemas.microsoft.com/office/powerpoint/2010/main" val="14948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75" name="Rectangle 20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nowflake">
            <a:extLst>
              <a:ext uri="{FF2B5EF4-FFF2-40B4-BE49-F238E27FC236}">
                <a16:creationId xmlns:a16="http://schemas.microsoft.com/office/drawing/2014/main" id="{B48C3310-3BD4-3D9E-D968-7371D823F5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00"/>
          <a:stretch/>
        </p:blipFill>
        <p:spPr bwMode="auto">
          <a:xfrm>
            <a:off x="20" y="188281"/>
            <a:ext cx="12191980" cy="685800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76" name="Rectangle 206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9B74F-1C79-6BA1-9D4B-4EBB67AE811D}"/>
              </a:ext>
            </a:extLst>
          </p:cNvPr>
          <p:cNvSpPr>
            <a:spLocks noGrp="1"/>
          </p:cNvSpPr>
          <p:nvPr>
            <p:ph type="ctrTitle"/>
          </p:nvPr>
        </p:nvSpPr>
        <p:spPr>
          <a:xfrm>
            <a:off x="550863" y="1425533"/>
            <a:ext cx="5380153" cy="2887174"/>
          </a:xfrm>
        </p:spPr>
        <p:txBody>
          <a:bodyPr anchor="b">
            <a:normAutofit fontScale="90000"/>
          </a:bodyPr>
          <a:lstStyle/>
          <a:p>
            <a:br>
              <a:rPr lang="en-IN" dirty="0"/>
            </a:br>
            <a:br>
              <a:rPr lang="en-IN" b="1" dirty="0"/>
            </a:br>
            <a:br>
              <a:rPr lang="en-IN" dirty="0"/>
            </a:br>
            <a:endParaRPr lang="en-IN" b="1" dirty="0"/>
          </a:p>
        </p:txBody>
      </p:sp>
      <p:sp>
        <p:nvSpPr>
          <p:cNvPr id="2077" name="Rectangle 20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6C4FF66-C458-50B7-E966-CB54D50299DF}"/>
              </a:ext>
            </a:extLst>
          </p:cNvPr>
          <p:cNvSpPr txBox="1"/>
          <p:nvPr/>
        </p:nvSpPr>
        <p:spPr>
          <a:xfrm>
            <a:off x="411796" y="371513"/>
            <a:ext cx="7191462" cy="4431983"/>
          </a:xfrm>
          <a:prstGeom prst="rect">
            <a:avLst/>
          </a:prstGeom>
          <a:noFill/>
        </p:spPr>
        <p:txBody>
          <a:bodyPr wrap="square">
            <a:spAutoFit/>
          </a:bodyPr>
          <a:lstStyle/>
          <a:p>
            <a:pPr algn="l"/>
            <a:r>
              <a:rPr lang="en-US" sz="5400" b="1" i="0" dirty="0">
                <a:effectLst/>
                <a:latin typeface="Open Sans" panose="020B0606030504020204" pitchFamily="34" charset="0"/>
              </a:rPr>
              <a:t>Access Control Management</a:t>
            </a:r>
          </a:p>
          <a:p>
            <a:pPr algn="l"/>
            <a:br>
              <a:rPr lang="en-US" sz="5400" dirty="0"/>
            </a:br>
            <a:br>
              <a:rPr lang="en-US" sz="6000" dirty="0"/>
            </a:br>
            <a:endParaRPr lang="en-IN" sz="6000" dirty="0"/>
          </a:p>
        </p:txBody>
      </p:sp>
      <p:pic>
        <p:nvPicPr>
          <p:cNvPr id="7" name="Picture 6">
            <a:extLst>
              <a:ext uri="{FF2B5EF4-FFF2-40B4-BE49-F238E27FC236}">
                <a16:creationId xmlns:a16="http://schemas.microsoft.com/office/drawing/2014/main" id="{0FC25EA2-B3C1-522A-7DD2-1D241E121503}"/>
              </a:ext>
            </a:extLst>
          </p:cNvPr>
          <p:cNvPicPr>
            <a:picLocks noChangeAspect="1"/>
          </p:cNvPicPr>
          <p:nvPr/>
        </p:nvPicPr>
        <p:blipFill>
          <a:blip r:embed="rId3"/>
          <a:stretch>
            <a:fillRect/>
          </a:stretch>
        </p:blipFill>
        <p:spPr>
          <a:xfrm>
            <a:off x="10546508" y="6050534"/>
            <a:ext cx="1645492" cy="886690"/>
          </a:xfrm>
          <a:prstGeom prst="rect">
            <a:avLst/>
          </a:prstGeom>
        </p:spPr>
      </p:pic>
      <p:sp>
        <p:nvSpPr>
          <p:cNvPr id="8" name="TextBox 7">
            <a:extLst>
              <a:ext uri="{FF2B5EF4-FFF2-40B4-BE49-F238E27FC236}">
                <a16:creationId xmlns:a16="http://schemas.microsoft.com/office/drawing/2014/main" id="{D92F7EAE-03E1-2565-EAF0-B66978C78E33}"/>
              </a:ext>
            </a:extLst>
          </p:cNvPr>
          <p:cNvSpPr txBox="1"/>
          <p:nvPr/>
        </p:nvSpPr>
        <p:spPr>
          <a:xfrm>
            <a:off x="411796" y="2417402"/>
            <a:ext cx="5123576" cy="1754326"/>
          </a:xfrm>
          <a:prstGeom prst="rect">
            <a:avLst/>
          </a:prstGeom>
          <a:noFill/>
        </p:spPr>
        <p:txBody>
          <a:bodyPr wrap="square">
            <a:spAutoFit/>
          </a:bodyPr>
          <a:lstStyle/>
          <a:p>
            <a:r>
              <a:rPr lang="en-US" b="0" i="0" dirty="0">
                <a:solidFill>
                  <a:srgbClr val="FFFF00"/>
                </a:solidFill>
                <a:effectLst/>
                <a:latin typeface="Open Sans" panose="020B0606030504020204" pitchFamily="34" charset="0"/>
              </a:rPr>
              <a:t>Snowflake provides a powerful Access Control Management with roles.</a:t>
            </a:r>
          </a:p>
          <a:p>
            <a:endParaRPr lang="en-US" b="0" i="0" dirty="0">
              <a:solidFill>
                <a:srgbClr val="FFFF00"/>
              </a:solidFill>
              <a:effectLst/>
              <a:latin typeface="Open Sans" panose="020B0606030504020204" pitchFamily="34" charset="0"/>
            </a:endParaRPr>
          </a:p>
          <a:p>
            <a:endParaRPr lang="en-US" b="0" i="0" dirty="0">
              <a:solidFill>
                <a:srgbClr val="FFFF00"/>
              </a:solidFill>
              <a:effectLst/>
              <a:latin typeface="Open Sans" panose="020B0606030504020204" pitchFamily="34" charset="0"/>
            </a:endParaRPr>
          </a:p>
          <a:p>
            <a:endParaRPr lang="en-US" b="0" i="0" dirty="0">
              <a:solidFill>
                <a:srgbClr val="FFFF00"/>
              </a:solidFill>
              <a:effectLst/>
              <a:latin typeface="Open Sans" panose="020B0606030504020204" pitchFamily="34" charset="0"/>
            </a:endParaRPr>
          </a:p>
          <a:p>
            <a:endParaRPr lang="en-US" b="0" i="0" dirty="0">
              <a:solidFill>
                <a:srgbClr val="FFFF00"/>
              </a:solidFill>
              <a:effectLst/>
              <a:latin typeface="Open Sans" panose="020B0606030504020204" pitchFamily="34" charset="0"/>
            </a:endParaRPr>
          </a:p>
        </p:txBody>
      </p:sp>
      <p:pic>
        <p:nvPicPr>
          <p:cNvPr id="5" name="Picture 4">
            <a:extLst>
              <a:ext uri="{FF2B5EF4-FFF2-40B4-BE49-F238E27FC236}">
                <a16:creationId xmlns:a16="http://schemas.microsoft.com/office/drawing/2014/main" id="{70C3267A-DB3C-4562-B991-162B3F9505C7}"/>
              </a:ext>
            </a:extLst>
          </p:cNvPr>
          <p:cNvPicPr>
            <a:picLocks noChangeAspect="1"/>
          </p:cNvPicPr>
          <p:nvPr/>
        </p:nvPicPr>
        <p:blipFill>
          <a:blip r:embed="rId4"/>
          <a:stretch>
            <a:fillRect/>
          </a:stretch>
        </p:blipFill>
        <p:spPr>
          <a:xfrm>
            <a:off x="398455" y="3198460"/>
            <a:ext cx="5697546" cy="2934530"/>
          </a:xfrm>
          <a:prstGeom prst="rect">
            <a:avLst/>
          </a:prstGeom>
        </p:spPr>
      </p:pic>
      <p:pic>
        <p:nvPicPr>
          <p:cNvPr id="9" name="Picture 8">
            <a:extLst>
              <a:ext uri="{FF2B5EF4-FFF2-40B4-BE49-F238E27FC236}">
                <a16:creationId xmlns:a16="http://schemas.microsoft.com/office/drawing/2014/main" id="{BABAAA99-05BC-F422-306C-BB9361BDF352}"/>
              </a:ext>
            </a:extLst>
          </p:cNvPr>
          <p:cNvPicPr>
            <a:picLocks noChangeAspect="1"/>
          </p:cNvPicPr>
          <p:nvPr/>
        </p:nvPicPr>
        <p:blipFill>
          <a:blip r:embed="rId5"/>
          <a:stretch>
            <a:fillRect/>
          </a:stretch>
        </p:blipFill>
        <p:spPr>
          <a:xfrm>
            <a:off x="6334834" y="3198460"/>
            <a:ext cx="5560056" cy="2934530"/>
          </a:xfrm>
          <a:prstGeom prst="rect">
            <a:avLst/>
          </a:prstGeom>
        </p:spPr>
      </p:pic>
    </p:spTree>
    <p:extLst>
      <p:ext uri="{BB962C8B-B14F-4D97-AF65-F5344CB8AC3E}">
        <p14:creationId xmlns:p14="http://schemas.microsoft.com/office/powerpoint/2010/main" val="392305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75" name="Rectangle 20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nowflake">
            <a:extLst>
              <a:ext uri="{FF2B5EF4-FFF2-40B4-BE49-F238E27FC236}">
                <a16:creationId xmlns:a16="http://schemas.microsoft.com/office/drawing/2014/main" id="{B48C3310-3BD4-3D9E-D968-7371D823F5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00"/>
          <a:stretch/>
        </p:blipFill>
        <p:spPr bwMode="auto">
          <a:xfrm>
            <a:off x="20" y="146336"/>
            <a:ext cx="12191980" cy="685800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76" name="Rectangle 206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9B74F-1C79-6BA1-9D4B-4EBB67AE811D}"/>
              </a:ext>
            </a:extLst>
          </p:cNvPr>
          <p:cNvSpPr>
            <a:spLocks noGrp="1"/>
          </p:cNvSpPr>
          <p:nvPr>
            <p:ph type="ctrTitle"/>
          </p:nvPr>
        </p:nvSpPr>
        <p:spPr>
          <a:xfrm>
            <a:off x="550863" y="1425533"/>
            <a:ext cx="5380153" cy="2887174"/>
          </a:xfrm>
        </p:spPr>
        <p:txBody>
          <a:bodyPr anchor="b">
            <a:normAutofit fontScale="90000"/>
          </a:bodyPr>
          <a:lstStyle/>
          <a:p>
            <a:br>
              <a:rPr lang="en-IN" dirty="0"/>
            </a:br>
            <a:br>
              <a:rPr lang="en-IN" b="1" dirty="0"/>
            </a:br>
            <a:br>
              <a:rPr lang="en-IN" dirty="0"/>
            </a:br>
            <a:endParaRPr lang="en-IN" b="1" dirty="0"/>
          </a:p>
        </p:txBody>
      </p:sp>
      <p:sp>
        <p:nvSpPr>
          <p:cNvPr id="2077" name="Rectangle 20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6C4FF66-C458-50B7-E966-CB54D50299DF}"/>
              </a:ext>
            </a:extLst>
          </p:cNvPr>
          <p:cNvSpPr txBox="1"/>
          <p:nvPr/>
        </p:nvSpPr>
        <p:spPr>
          <a:xfrm>
            <a:off x="982248" y="3074048"/>
            <a:ext cx="7191462" cy="2769989"/>
          </a:xfrm>
          <a:prstGeom prst="rect">
            <a:avLst/>
          </a:prstGeom>
          <a:noFill/>
        </p:spPr>
        <p:txBody>
          <a:bodyPr wrap="square">
            <a:spAutoFit/>
          </a:bodyPr>
          <a:lstStyle/>
          <a:p>
            <a:pPr algn="l"/>
            <a:r>
              <a:rPr lang="en-US" sz="5400" dirty="0"/>
              <a:t>THANK YOU </a:t>
            </a:r>
            <a:br>
              <a:rPr lang="en-US" sz="5400" dirty="0"/>
            </a:br>
            <a:br>
              <a:rPr lang="en-US" sz="6000" dirty="0"/>
            </a:br>
            <a:endParaRPr lang="en-IN" sz="6000" dirty="0"/>
          </a:p>
        </p:txBody>
      </p:sp>
      <p:pic>
        <p:nvPicPr>
          <p:cNvPr id="7" name="Picture 6">
            <a:extLst>
              <a:ext uri="{FF2B5EF4-FFF2-40B4-BE49-F238E27FC236}">
                <a16:creationId xmlns:a16="http://schemas.microsoft.com/office/drawing/2014/main" id="{0FC25EA2-B3C1-522A-7DD2-1D241E121503}"/>
              </a:ext>
            </a:extLst>
          </p:cNvPr>
          <p:cNvPicPr>
            <a:picLocks noChangeAspect="1"/>
          </p:cNvPicPr>
          <p:nvPr/>
        </p:nvPicPr>
        <p:blipFill>
          <a:blip r:embed="rId3"/>
          <a:stretch>
            <a:fillRect/>
          </a:stretch>
        </p:blipFill>
        <p:spPr>
          <a:xfrm>
            <a:off x="10546508" y="6050534"/>
            <a:ext cx="1645492" cy="886690"/>
          </a:xfrm>
          <a:prstGeom prst="rect">
            <a:avLst/>
          </a:prstGeom>
        </p:spPr>
      </p:pic>
    </p:spTree>
    <p:extLst>
      <p:ext uri="{BB962C8B-B14F-4D97-AF65-F5344CB8AC3E}">
        <p14:creationId xmlns:p14="http://schemas.microsoft.com/office/powerpoint/2010/main" val="40659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75" name="Rectangle 20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nowflake">
            <a:extLst>
              <a:ext uri="{FF2B5EF4-FFF2-40B4-BE49-F238E27FC236}">
                <a16:creationId xmlns:a16="http://schemas.microsoft.com/office/drawing/2014/main" id="{B48C3310-3BD4-3D9E-D968-7371D823F5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00"/>
          <a:stretch/>
        </p:blipFill>
        <p:spPr bwMode="auto">
          <a:xfrm>
            <a:off x="20" y="109058"/>
            <a:ext cx="12191980" cy="685800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76" name="Rectangle 206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9B74F-1C79-6BA1-9D4B-4EBB67AE811D}"/>
              </a:ext>
            </a:extLst>
          </p:cNvPr>
          <p:cNvSpPr>
            <a:spLocks noGrp="1"/>
          </p:cNvSpPr>
          <p:nvPr>
            <p:ph type="ctrTitle"/>
          </p:nvPr>
        </p:nvSpPr>
        <p:spPr>
          <a:xfrm>
            <a:off x="550863" y="868057"/>
            <a:ext cx="5380153" cy="2887174"/>
          </a:xfrm>
        </p:spPr>
        <p:txBody>
          <a:bodyPr anchor="b">
            <a:normAutofit fontScale="90000"/>
          </a:bodyPr>
          <a:lstStyle/>
          <a:p>
            <a:r>
              <a:rPr lang="en-IN" b="1" dirty="0"/>
              <a:t>Supports Different Cloud Platforms</a:t>
            </a:r>
          </a:p>
        </p:txBody>
      </p:sp>
      <p:sp>
        <p:nvSpPr>
          <p:cNvPr id="2077" name="Rectangle 20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9BD9C3A-726D-FC3B-7C51-E8C8D88BE9C1}"/>
              </a:ext>
            </a:extLst>
          </p:cNvPr>
          <p:cNvSpPr txBox="1"/>
          <p:nvPr/>
        </p:nvSpPr>
        <p:spPr>
          <a:xfrm>
            <a:off x="550863" y="4441537"/>
            <a:ext cx="6153324" cy="1477328"/>
          </a:xfrm>
          <a:prstGeom prst="rect">
            <a:avLst/>
          </a:prstGeom>
          <a:noFill/>
        </p:spPr>
        <p:txBody>
          <a:bodyPr wrap="square">
            <a:spAutoFit/>
          </a:bodyPr>
          <a:lstStyle/>
          <a:p>
            <a:pPr algn="l"/>
            <a:r>
              <a:rPr lang="en-US" b="0" i="0" dirty="0">
                <a:solidFill>
                  <a:srgbClr val="FFFF00"/>
                </a:solidFill>
                <a:effectLst/>
                <a:latin typeface="Open Sans" panose="020B0606030504020204" pitchFamily="34" charset="0"/>
              </a:rPr>
              <a:t>A Snowflake account can be hosted on the top 3 cloud providers such as:</a:t>
            </a:r>
          </a:p>
          <a:p>
            <a:pPr lvl="3">
              <a:buFont typeface="Arial" panose="020B0604020202020204" pitchFamily="34" charset="0"/>
              <a:buChar char="•"/>
            </a:pPr>
            <a:r>
              <a:rPr lang="en-US" b="0" i="0" dirty="0">
                <a:solidFill>
                  <a:srgbClr val="FFFF00"/>
                </a:solidFill>
                <a:effectLst/>
                <a:latin typeface="Open Sans" panose="020B0606030504020204" pitchFamily="34" charset="0"/>
              </a:rPr>
              <a:t>AWS</a:t>
            </a:r>
          </a:p>
          <a:p>
            <a:pPr lvl="3">
              <a:buFont typeface="Arial" panose="020B0604020202020204" pitchFamily="34" charset="0"/>
              <a:buChar char="•"/>
            </a:pPr>
            <a:r>
              <a:rPr lang="en-US" b="0" i="0" dirty="0">
                <a:solidFill>
                  <a:srgbClr val="FFFF00"/>
                </a:solidFill>
                <a:effectLst/>
                <a:latin typeface="Open Sans" panose="020B0606030504020204" pitchFamily="34" charset="0"/>
              </a:rPr>
              <a:t>Azure</a:t>
            </a:r>
          </a:p>
          <a:p>
            <a:pPr lvl="3">
              <a:buFont typeface="Arial" panose="020B0604020202020204" pitchFamily="34" charset="0"/>
              <a:buChar char="•"/>
            </a:pPr>
            <a:r>
              <a:rPr lang="en-US" b="0" i="0" dirty="0">
                <a:solidFill>
                  <a:srgbClr val="FFFF00"/>
                </a:solidFill>
                <a:effectLst/>
                <a:latin typeface="Open Sans" panose="020B0606030504020204" pitchFamily="34" charset="0"/>
              </a:rPr>
              <a:t>GCP</a:t>
            </a:r>
          </a:p>
        </p:txBody>
      </p:sp>
      <p:pic>
        <p:nvPicPr>
          <p:cNvPr id="6" name="Picture 5">
            <a:extLst>
              <a:ext uri="{FF2B5EF4-FFF2-40B4-BE49-F238E27FC236}">
                <a16:creationId xmlns:a16="http://schemas.microsoft.com/office/drawing/2014/main" id="{936235AE-7041-96A1-BE87-71BE6B132E11}"/>
              </a:ext>
            </a:extLst>
          </p:cNvPr>
          <p:cNvPicPr>
            <a:picLocks noChangeAspect="1"/>
          </p:cNvPicPr>
          <p:nvPr/>
        </p:nvPicPr>
        <p:blipFill>
          <a:blip r:embed="rId3"/>
          <a:stretch>
            <a:fillRect/>
          </a:stretch>
        </p:blipFill>
        <p:spPr>
          <a:xfrm>
            <a:off x="10546508" y="6080368"/>
            <a:ext cx="1645492" cy="886690"/>
          </a:xfrm>
          <a:prstGeom prst="rect">
            <a:avLst/>
          </a:prstGeom>
        </p:spPr>
      </p:pic>
    </p:spTree>
    <p:extLst>
      <p:ext uri="{BB962C8B-B14F-4D97-AF65-F5344CB8AC3E}">
        <p14:creationId xmlns:p14="http://schemas.microsoft.com/office/powerpoint/2010/main" val="51265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75" name="Rectangle 20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nowflake">
            <a:extLst>
              <a:ext uri="{FF2B5EF4-FFF2-40B4-BE49-F238E27FC236}">
                <a16:creationId xmlns:a16="http://schemas.microsoft.com/office/drawing/2014/main" id="{B48C3310-3BD4-3D9E-D968-7371D823F5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00"/>
          <a:stretch/>
        </p:blipFill>
        <p:spPr bwMode="auto">
          <a:xfrm>
            <a:off x="-1" y="117446"/>
            <a:ext cx="12191980" cy="685800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76" name="Rectangle 206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9B74F-1C79-6BA1-9D4B-4EBB67AE811D}"/>
              </a:ext>
            </a:extLst>
          </p:cNvPr>
          <p:cNvSpPr>
            <a:spLocks noGrp="1"/>
          </p:cNvSpPr>
          <p:nvPr>
            <p:ph type="ctrTitle"/>
          </p:nvPr>
        </p:nvSpPr>
        <p:spPr>
          <a:xfrm>
            <a:off x="550863" y="1425533"/>
            <a:ext cx="5380153" cy="2887174"/>
          </a:xfrm>
        </p:spPr>
        <p:txBody>
          <a:bodyPr anchor="b">
            <a:normAutofit fontScale="90000"/>
          </a:bodyPr>
          <a:lstStyle/>
          <a:p>
            <a:r>
              <a:rPr lang="en-IN" b="1" dirty="0"/>
              <a:t>Python Connector API</a:t>
            </a:r>
            <a:br>
              <a:rPr lang="en-IN" b="1" dirty="0"/>
            </a:br>
            <a:br>
              <a:rPr lang="en-IN" dirty="0"/>
            </a:br>
            <a:endParaRPr lang="en-IN" b="1" dirty="0"/>
          </a:p>
        </p:txBody>
      </p:sp>
      <p:sp>
        <p:nvSpPr>
          <p:cNvPr id="2077" name="Rectangle 20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9BD9C3A-726D-FC3B-7C51-E8C8D88BE9C1}"/>
              </a:ext>
            </a:extLst>
          </p:cNvPr>
          <p:cNvSpPr txBox="1"/>
          <p:nvPr/>
        </p:nvSpPr>
        <p:spPr>
          <a:xfrm>
            <a:off x="550863" y="3083516"/>
            <a:ext cx="5545137" cy="2031325"/>
          </a:xfrm>
          <a:prstGeom prst="rect">
            <a:avLst/>
          </a:prstGeom>
          <a:noFill/>
        </p:spPr>
        <p:txBody>
          <a:bodyPr wrap="square">
            <a:spAutoFit/>
          </a:bodyPr>
          <a:lstStyle/>
          <a:p>
            <a:pPr algn="l"/>
            <a:r>
              <a:rPr lang="en-US" b="0" i="0" dirty="0">
                <a:solidFill>
                  <a:srgbClr val="FFFF00"/>
                </a:solidFill>
                <a:effectLst/>
                <a:latin typeface="Open Sans" panose="020B0606030504020204" pitchFamily="34" charset="0"/>
              </a:rPr>
              <a:t>With the SnowSQL you can connect Snowflake with the command line to execute SQL queries and perform all DDL and DML operations, including loading data into and unloading data out of database tables and can be run as an interactive shell or in batch mode through stdin or using the -f option.</a:t>
            </a:r>
          </a:p>
        </p:txBody>
      </p:sp>
      <p:pic>
        <p:nvPicPr>
          <p:cNvPr id="3" name="Picture 2">
            <a:extLst>
              <a:ext uri="{FF2B5EF4-FFF2-40B4-BE49-F238E27FC236}">
                <a16:creationId xmlns:a16="http://schemas.microsoft.com/office/drawing/2014/main" id="{872AE4AD-C1D5-8D5F-B28B-0C530BE85777}"/>
              </a:ext>
            </a:extLst>
          </p:cNvPr>
          <p:cNvPicPr>
            <a:picLocks noChangeAspect="1"/>
          </p:cNvPicPr>
          <p:nvPr/>
        </p:nvPicPr>
        <p:blipFill>
          <a:blip r:embed="rId3"/>
          <a:stretch>
            <a:fillRect/>
          </a:stretch>
        </p:blipFill>
        <p:spPr>
          <a:xfrm>
            <a:off x="10546508" y="6088756"/>
            <a:ext cx="1645492" cy="886690"/>
          </a:xfrm>
          <a:prstGeom prst="rect">
            <a:avLst/>
          </a:prstGeom>
        </p:spPr>
      </p:pic>
    </p:spTree>
    <p:extLst>
      <p:ext uri="{BB962C8B-B14F-4D97-AF65-F5344CB8AC3E}">
        <p14:creationId xmlns:p14="http://schemas.microsoft.com/office/powerpoint/2010/main" val="274588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75" name="Rectangle 20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nowflake">
            <a:extLst>
              <a:ext uri="{FF2B5EF4-FFF2-40B4-BE49-F238E27FC236}">
                <a16:creationId xmlns:a16="http://schemas.microsoft.com/office/drawing/2014/main" id="{B48C3310-3BD4-3D9E-D968-7371D823F5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00"/>
          <a:stretch/>
        </p:blipFill>
        <p:spPr bwMode="auto">
          <a:xfrm>
            <a:off x="-21" y="104861"/>
            <a:ext cx="12191980" cy="685800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76" name="Rectangle 206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9B74F-1C79-6BA1-9D4B-4EBB67AE811D}"/>
              </a:ext>
            </a:extLst>
          </p:cNvPr>
          <p:cNvSpPr>
            <a:spLocks noGrp="1"/>
          </p:cNvSpPr>
          <p:nvPr>
            <p:ph type="ctrTitle"/>
          </p:nvPr>
        </p:nvSpPr>
        <p:spPr>
          <a:xfrm>
            <a:off x="550863" y="1425533"/>
            <a:ext cx="5380153" cy="2887174"/>
          </a:xfrm>
        </p:spPr>
        <p:txBody>
          <a:bodyPr anchor="b">
            <a:normAutofit fontScale="90000"/>
          </a:bodyPr>
          <a:lstStyle/>
          <a:p>
            <a:br>
              <a:rPr lang="en-IN" dirty="0"/>
            </a:br>
            <a:br>
              <a:rPr lang="en-IN" b="1" dirty="0"/>
            </a:br>
            <a:br>
              <a:rPr lang="en-IN" dirty="0"/>
            </a:br>
            <a:endParaRPr lang="en-IN" b="1" dirty="0"/>
          </a:p>
        </p:txBody>
      </p:sp>
      <p:sp>
        <p:nvSpPr>
          <p:cNvPr id="2077" name="Rectangle 20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9BD9C3A-726D-FC3B-7C51-E8C8D88BE9C1}"/>
              </a:ext>
            </a:extLst>
          </p:cNvPr>
          <p:cNvSpPr txBox="1"/>
          <p:nvPr/>
        </p:nvSpPr>
        <p:spPr>
          <a:xfrm>
            <a:off x="397421" y="3783636"/>
            <a:ext cx="5545137" cy="2031325"/>
          </a:xfrm>
          <a:prstGeom prst="rect">
            <a:avLst/>
          </a:prstGeom>
          <a:noFill/>
        </p:spPr>
        <p:txBody>
          <a:bodyPr wrap="square">
            <a:spAutoFit/>
          </a:bodyPr>
          <a:lstStyle/>
          <a:p>
            <a:pPr algn="l"/>
            <a:r>
              <a:rPr lang="en-US" b="0" i="0" dirty="0">
                <a:solidFill>
                  <a:srgbClr val="FFFF00"/>
                </a:solidFill>
                <a:effectLst/>
                <a:latin typeface="Open Sans" panose="020B0606030504020204" pitchFamily="34" charset="0"/>
              </a:rPr>
              <a:t>With the SnowSQL you can connect Snowflake with the command line to execute SQL queries and perform all DDL and DML operations, including loading data into and unloading data out of database tables and can be run as an interactive shell or in batch mode through stdin or using the -f option.</a:t>
            </a:r>
          </a:p>
        </p:txBody>
      </p:sp>
      <p:sp>
        <p:nvSpPr>
          <p:cNvPr id="4" name="TextBox 3">
            <a:extLst>
              <a:ext uri="{FF2B5EF4-FFF2-40B4-BE49-F238E27FC236}">
                <a16:creationId xmlns:a16="http://schemas.microsoft.com/office/drawing/2014/main" id="{86C4FF66-C458-50B7-E966-CB54D50299DF}"/>
              </a:ext>
            </a:extLst>
          </p:cNvPr>
          <p:cNvSpPr txBox="1"/>
          <p:nvPr/>
        </p:nvSpPr>
        <p:spPr>
          <a:xfrm>
            <a:off x="325074" y="262455"/>
            <a:ext cx="5689832" cy="4431983"/>
          </a:xfrm>
          <a:prstGeom prst="rect">
            <a:avLst/>
          </a:prstGeom>
          <a:noFill/>
        </p:spPr>
        <p:txBody>
          <a:bodyPr wrap="square">
            <a:spAutoFit/>
          </a:bodyPr>
          <a:lstStyle/>
          <a:p>
            <a:pPr algn="l"/>
            <a:r>
              <a:rPr lang="en-US" sz="5400" b="1" i="0" dirty="0">
                <a:effectLst/>
                <a:latin typeface="Open Sans" panose="020B0606030504020204" pitchFamily="34" charset="0"/>
              </a:rPr>
              <a:t>Command Line Client (SnowSQL CLI)</a:t>
            </a:r>
          </a:p>
          <a:p>
            <a:br>
              <a:rPr lang="en-US" sz="6000" dirty="0"/>
            </a:br>
            <a:endParaRPr lang="en-IN" sz="6000" dirty="0"/>
          </a:p>
        </p:txBody>
      </p:sp>
      <p:pic>
        <p:nvPicPr>
          <p:cNvPr id="6" name="Picture 5">
            <a:extLst>
              <a:ext uri="{FF2B5EF4-FFF2-40B4-BE49-F238E27FC236}">
                <a16:creationId xmlns:a16="http://schemas.microsoft.com/office/drawing/2014/main" id="{23765C29-0124-3C37-B91C-B70E5874291E}"/>
              </a:ext>
            </a:extLst>
          </p:cNvPr>
          <p:cNvPicPr>
            <a:picLocks noChangeAspect="1"/>
          </p:cNvPicPr>
          <p:nvPr/>
        </p:nvPicPr>
        <p:blipFill>
          <a:blip r:embed="rId3"/>
          <a:stretch>
            <a:fillRect/>
          </a:stretch>
        </p:blipFill>
        <p:spPr>
          <a:xfrm>
            <a:off x="10546508" y="6023741"/>
            <a:ext cx="1645492" cy="886690"/>
          </a:xfrm>
          <a:prstGeom prst="rect">
            <a:avLst/>
          </a:prstGeom>
        </p:spPr>
      </p:pic>
    </p:spTree>
    <p:extLst>
      <p:ext uri="{BB962C8B-B14F-4D97-AF65-F5344CB8AC3E}">
        <p14:creationId xmlns:p14="http://schemas.microsoft.com/office/powerpoint/2010/main" val="334230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75" name="Rectangle 20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nowflake">
            <a:extLst>
              <a:ext uri="{FF2B5EF4-FFF2-40B4-BE49-F238E27FC236}">
                <a16:creationId xmlns:a16="http://schemas.microsoft.com/office/drawing/2014/main" id="{B48C3310-3BD4-3D9E-D968-7371D823F5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00"/>
          <a:stretch/>
        </p:blipFill>
        <p:spPr bwMode="auto">
          <a:xfrm>
            <a:off x="20" y="79224"/>
            <a:ext cx="12191980" cy="685800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76" name="Rectangle 206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9B74F-1C79-6BA1-9D4B-4EBB67AE811D}"/>
              </a:ext>
            </a:extLst>
          </p:cNvPr>
          <p:cNvSpPr>
            <a:spLocks noGrp="1"/>
          </p:cNvSpPr>
          <p:nvPr>
            <p:ph type="ctrTitle"/>
          </p:nvPr>
        </p:nvSpPr>
        <p:spPr>
          <a:xfrm>
            <a:off x="550863" y="1425533"/>
            <a:ext cx="5380153" cy="2887174"/>
          </a:xfrm>
        </p:spPr>
        <p:txBody>
          <a:bodyPr anchor="b">
            <a:normAutofit fontScale="90000"/>
          </a:bodyPr>
          <a:lstStyle/>
          <a:p>
            <a:br>
              <a:rPr lang="en-IN" dirty="0"/>
            </a:br>
            <a:br>
              <a:rPr lang="en-IN" b="1" dirty="0"/>
            </a:br>
            <a:br>
              <a:rPr lang="en-IN" dirty="0"/>
            </a:br>
            <a:endParaRPr lang="en-IN" b="1" dirty="0"/>
          </a:p>
        </p:txBody>
      </p:sp>
      <p:sp>
        <p:nvSpPr>
          <p:cNvPr id="2077" name="Rectangle 20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6C4FF66-C458-50B7-E966-CB54D50299DF}"/>
              </a:ext>
            </a:extLst>
          </p:cNvPr>
          <p:cNvSpPr txBox="1"/>
          <p:nvPr/>
        </p:nvSpPr>
        <p:spPr>
          <a:xfrm>
            <a:off x="325074" y="262455"/>
            <a:ext cx="5617484" cy="3600986"/>
          </a:xfrm>
          <a:prstGeom prst="rect">
            <a:avLst/>
          </a:prstGeom>
          <a:noFill/>
        </p:spPr>
        <p:txBody>
          <a:bodyPr wrap="square">
            <a:spAutoFit/>
          </a:bodyPr>
          <a:lstStyle/>
          <a:p>
            <a:pPr algn="l"/>
            <a:r>
              <a:rPr lang="en-US" sz="5400" b="1" i="0" dirty="0">
                <a:effectLst/>
                <a:latin typeface="Open Sans" panose="020B0606030504020204" pitchFamily="34" charset="0"/>
              </a:rPr>
              <a:t>Loading and Unloading Data</a:t>
            </a:r>
          </a:p>
          <a:p>
            <a:br>
              <a:rPr lang="en-US" sz="6000" dirty="0"/>
            </a:br>
            <a:endParaRPr lang="en-IN" sz="6000" dirty="0"/>
          </a:p>
        </p:txBody>
      </p:sp>
      <p:sp>
        <p:nvSpPr>
          <p:cNvPr id="6" name="TextBox 5">
            <a:extLst>
              <a:ext uri="{FF2B5EF4-FFF2-40B4-BE49-F238E27FC236}">
                <a16:creationId xmlns:a16="http://schemas.microsoft.com/office/drawing/2014/main" id="{CA1DD829-2DB2-71D3-9EA4-372DAFFC2A97}"/>
              </a:ext>
            </a:extLst>
          </p:cNvPr>
          <p:cNvSpPr txBox="1"/>
          <p:nvPr/>
        </p:nvSpPr>
        <p:spPr>
          <a:xfrm>
            <a:off x="226028" y="2889818"/>
            <a:ext cx="6533219" cy="3754874"/>
          </a:xfrm>
          <a:prstGeom prst="rect">
            <a:avLst/>
          </a:prstGeom>
          <a:noFill/>
        </p:spPr>
        <p:txBody>
          <a:bodyPr wrap="square">
            <a:spAutoFit/>
          </a:bodyPr>
          <a:lstStyle/>
          <a:p>
            <a:pPr algn="l"/>
            <a:r>
              <a:rPr lang="en-US" sz="1400" b="0" i="0" dirty="0">
                <a:solidFill>
                  <a:srgbClr val="FFFF00"/>
                </a:solidFill>
                <a:effectLst/>
                <a:latin typeface="Open Sans" panose="020B0606030504020204" pitchFamily="34" charset="0"/>
              </a:rPr>
              <a:t>You can load almost any type of data (csv, </a:t>
            </a:r>
            <a:r>
              <a:rPr lang="en-US" sz="1400" b="0" i="0" dirty="0" err="1">
                <a:solidFill>
                  <a:srgbClr val="FFFF00"/>
                </a:solidFill>
                <a:effectLst/>
                <a:latin typeface="Open Sans" panose="020B0606030504020204" pitchFamily="34" charset="0"/>
              </a:rPr>
              <a:t>Parguet</a:t>
            </a:r>
            <a:r>
              <a:rPr lang="en-US" sz="1400" b="0" i="0" dirty="0">
                <a:solidFill>
                  <a:srgbClr val="FFFF00"/>
                </a:solidFill>
                <a:effectLst/>
                <a:latin typeface="Open Sans" panose="020B0606030504020204" pitchFamily="34" charset="0"/>
              </a:rPr>
              <a:t>, JSON, XML, Avro, ORC) from:</a:t>
            </a:r>
          </a:p>
          <a:p>
            <a:pPr lvl="1">
              <a:buFont typeface="Arial" panose="020B0604020202020204" pitchFamily="34" charset="0"/>
              <a:buChar char="•"/>
            </a:pPr>
            <a:r>
              <a:rPr lang="en-US" sz="1400" b="0" i="0" dirty="0">
                <a:solidFill>
                  <a:srgbClr val="FFFF00"/>
                </a:solidFill>
                <a:effectLst/>
                <a:latin typeface="Open Sans" panose="020B0606030504020204" pitchFamily="34" charset="0"/>
              </a:rPr>
              <a:t>Local File System</a:t>
            </a:r>
          </a:p>
          <a:p>
            <a:pPr lvl="1">
              <a:buFont typeface="Arial" panose="020B0604020202020204" pitchFamily="34" charset="0"/>
              <a:buChar char="•"/>
            </a:pPr>
            <a:r>
              <a:rPr lang="en-US" sz="1400" b="0" i="0" dirty="0">
                <a:solidFill>
                  <a:srgbClr val="FFFF00"/>
                </a:solidFill>
                <a:effectLst/>
                <a:latin typeface="Open Sans" panose="020B0606030504020204" pitchFamily="34" charset="0"/>
              </a:rPr>
              <a:t>AWS S3</a:t>
            </a:r>
          </a:p>
          <a:p>
            <a:pPr lvl="1">
              <a:buFont typeface="Arial" panose="020B0604020202020204" pitchFamily="34" charset="0"/>
              <a:buChar char="•"/>
            </a:pPr>
            <a:r>
              <a:rPr lang="en-US" sz="1400" b="0" i="0" dirty="0">
                <a:solidFill>
                  <a:srgbClr val="FFFF00"/>
                </a:solidFill>
                <a:effectLst/>
                <a:latin typeface="Open Sans" panose="020B0606030504020204" pitchFamily="34" charset="0"/>
              </a:rPr>
              <a:t>Google Cloud Storage</a:t>
            </a:r>
          </a:p>
          <a:p>
            <a:pPr lvl="1">
              <a:buFont typeface="Arial" panose="020B0604020202020204" pitchFamily="34" charset="0"/>
              <a:buChar char="•"/>
            </a:pPr>
            <a:r>
              <a:rPr lang="en-US" sz="1400" b="0" i="0" dirty="0">
                <a:solidFill>
                  <a:srgbClr val="FFFF00"/>
                </a:solidFill>
                <a:effectLst/>
                <a:latin typeface="Open Sans" panose="020B0606030504020204" pitchFamily="34" charset="0"/>
              </a:rPr>
              <a:t>Microsoft Azure</a:t>
            </a:r>
          </a:p>
          <a:p>
            <a:pPr lvl="1">
              <a:buFont typeface="Arial" panose="020B0604020202020204" pitchFamily="34" charset="0"/>
              <a:buChar char="•"/>
            </a:pPr>
            <a:endParaRPr lang="en-US" sz="1400" b="0" i="0" dirty="0">
              <a:solidFill>
                <a:srgbClr val="FFFF00"/>
              </a:solidFill>
              <a:effectLst/>
              <a:latin typeface="Open Sans" panose="020B0606030504020204" pitchFamily="34" charset="0"/>
            </a:endParaRPr>
          </a:p>
          <a:p>
            <a:pPr algn="l"/>
            <a:r>
              <a:rPr lang="en-US" sz="1400" b="0" i="0" dirty="0">
                <a:solidFill>
                  <a:srgbClr val="FFFF00"/>
                </a:solidFill>
                <a:effectLst/>
                <a:latin typeface="Open Sans" panose="020B0606030504020204" pitchFamily="34" charset="0"/>
              </a:rPr>
              <a:t>One feature that I found really cool is that error handling options of the copy command. </a:t>
            </a:r>
          </a:p>
          <a:p>
            <a:pPr algn="l"/>
            <a:r>
              <a:rPr lang="en-US" sz="1400" b="0" i="0" dirty="0">
                <a:solidFill>
                  <a:srgbClr val="FFFF00"/>
                </a:solidFill>
                <a:effectLst/>
                <a:latin typeface="Open Sans" panose="020B0606030504020204" pitchFamily="34" charset="0"/>
              </a:rPr>
              <a:t>For example, you can skip the lines with errors, or you can specify how many lines you accept to skip and if it exceeds this threshold, then you can cancel the copy command. Also, when it loads data it takes into consideration the changes in the metadata, so if there is no change in the source file, it does not run the copy command.</a:t>
            </a:r>
          </a:p>
          <a:p>
            <a:pPr algn="l"/>
            <a:endParaRPr lang="en-US" sz="1400" b="0" i="0" dirty="0">
              <a:solidFill>
                <a:srgbClr val="FFFF00"/>
              </a:solidFill>
              <a:effectLst/>
              <a:latin typeface="Open Sans" panose="020B0606030504020204" pitchFamily="34" charset="0"/>
            </a:endParaRPr>
          </a:p>
          <a:p>
            <a:pPr algn="l"/>
            <a:r>
              <a:rPr lang="en-US" sz="1400" b="0" i="0" dirty="0">
                <a:solidFill>
                  <a:srgbClr val="FFFF00"/>
                </a:solidFill>
                <a:effectLst/>
                <a:latin typeface="Open Sans" panose="020B0606030504020204" pitchFamily="34" charset="0"/>
              </a:rPr>
              <a:t>Apart from loading data, you can unload data by sending it to other sources like AWS S3.</a:t>
            </a:r>
          </a:p>
        </p:txBody>
      </p:sp>
      <p:pic>
        <p:nvPicPr>
          <p:cNvPr id="7" name="Picture 6">
            <a:extLst>
              <a:ext uri="{FF2B5EF4-FFF2-40B4-BE49-F238E27FC236}">
                <a16:creationId xmlns:a16="http://schemas.microsoft.com/office/drawing/2014/main" id="{0FC25EA2-B3C1-522A-7DD2-1D241E121503}"/>
              </a:ext>
            </a:extLst>
          </p:cNvPr>
          <p:cNvPicPr>
            <a:picLocks noChangeAspect="1"/>
          </p:cNvPicPr>
          <p:nvPr/>
        </p:nvPicPr>
        <p:blipFill>
          <a:blip r:embed="rId3"/>
          <a:stretch>
            <a:fillRect/>
          </a:stretch>
        </p:blipFill>
        <p:spPr>
          <a:xfrm>
            <a:off x="10546508" y="6050534"/>
            <a:ext cx="1645492" cy="886690"/>
          </a:xfrm>
          <a:prstGeom prst="rect">
            <a:avLst/>
          </a:prstGeom>
        </p:spPr>
      </p:pic>
    </p:spTree>
    <p:extLst>
      <p:ext uri="{BB962C8B-B14F-4D97-AF65-F5344CB8AC3E}">
        <p14:creationId xmlns:p14="http://schemas.microsoft.com/office/powerpoint/2010/main" val="129632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75" name="Rectangle 20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nowflake">
            <a:extLst>
              <a:ext uri="{FF2B5EF4-FFF2-40B4-BE49-F238E27FC236}">
                <a16:creationId xmlns:a16="http://schemas.microsoft.com/office/drawing/2014/main" id="{B48C3310-3BD4-3D9E-D968-7371D823F5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00"/>
          <a:stretch/>
        </p:blipFill>
        <p:spPr bwMode="auto">
          <a:xfrm>
            <a:off x="20" y="79224"/>
            <a:ext cx="12191980" cy="685800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76" name="Rectangle 206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9B74F-1C79-6BA1-9D4B-4EBB67AE811D}"/>
              </a:ext>
            </a:extLst>
          </p:cNvPr>
          <p:cNvSpPr>
            <a:spLocks noGrp="1"/>
          </p:cNvSpPr>
          <p:nvPr>
            <p:ph type="ctrTitle"/>
          </p:nvPr>
        </p:nvSpPr>
        <p:spPr>
          <a:xfrm>
            <a:off x="550863" y="1425533"/>
            <a:ext cx="5380153" cy="2887174"/>
          </a:xfrm>
        </p:spPr>
        <p:txBody>
          <a:bodyPr anchor="b">
            <a:normAutofit fontScale="90000"/>
          </a:bodyPr>
          <a:lstStyle/>
          <a:p>
            <a:br>
              <a:rPr lang="en-IN" dirty="0"/>
            </a:br>
            <a:br>
              <a:rPr lang="en-IN" b="1" dirty="0"/>
            </a:br>
            <a:br>
              <a:rPr lang="en-IN" dirty="0"/>
            </a:br>
            <a:endParaRPr lang="en-IN" b="1" dirty="0"/>
          </a:p>
        </p:txBody>
      </p:sp>
      <p:sp>
        <p:nvSpPr>
          <p:cNvPr id="2077" name="Rectangle 20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6C4FF66-C458-50B7-E966-CB54D50299DF}"/>
              </a:ext>
            </a:extLst>
          </p:cNvPr>
          <p:cNvSpPr txBox="1"/>
          <p:nvPr/>
        </p:nvSpPr>
        <p:spPr>
          <a:xfrm>
            <a:off x="325074" y="262456"/>
            <a:ext cx="6126060" cy="4431983"/>
          </a:xfrm>
          <a:prstGeom prst="rect">
            <a:avLst/>
          </a:prstGeom>
          <a:noFill/>
        </p:spPr>
        <p:txBody>
          <a:bodyPr wrap="square">
            <a:spAutoFit/>
          </a:bodyPr>
          <a:lstStyle/>
          <a:p>
            <a:pPr algn="l"/>
            <a:r>
              <a:rPr lang="en-US" sz="5400" b="1" i="0" dirty="0">
                <a:effectLst/>
                <a:latin typeface="Open Sans" panose="020B0606030504020204" pitchFamily="34" charset="0"/>
              </a:rPr>
              <a:t>Different Types of Tables and Databases</a:t>
            </a:r>
          </a:p>
          <a:p>
            <a:br>
              <a:rPr lang="en-US" sz="6000" dirty="0"/>
            </a:br>
            <a:endParaRPr lang="en-IN" sz="6000" dirty="0"/>
          </a:p>
        </p:txBody>
      </p:sp>
      <p:sp>
        <p:nvSpPr>
          <p:cNvPr id="6" name="TextBox 5">
            <a:extLst>
              <a:ext uri="{FF2B5EF4-FFF2-40B4-BE49-F238E27FC236}">
                <a16:creationId xmlns:a16="http://schemas.microsoft.com/office/drawing/2014/main" id="{CA1DD829-2DB2-71D3-9EA4-372DAFFC2A97}"/>
              </a:ext>
            </a:extLst>
          </p:cNvPr>
          <p:cNvSpPr txBox="1"/>
          <p:nvPr/>
        </p:nvSpPr>
        <p:spPr>
          <a:xfrm>
            <a:off x="686414" y="3156592"/>
            <a:ext cx="4782200" cy="1384995"/>
          </a:xfrm>
          <a:prstGeom prst="rect">
            <a:avLst/>
          </a:prstGeom>
          <a:noFill/>
        </p:spPr>
        <p:txBody>
          <a:bodyPr wrap="square">
            <a:spAutoFit/>
          </a:bodyPr>
          <a:lstStyle/>
          <a:p>
            <a:pPr algn="l"/>
            <a:r>
              <a:rPr lang="en-US" sz="1400" b="0" i="0" dirty="0">
                <a:solidFill>
                  <a:srgbClr val="FFFF00"/>
                </a:solidFill>
                <a:effectLst/>
                <a:latin typeface="Open Sans" panose="020B0606030504020204" pitchFamily="34" charset="0"/>
              </a:rPr>
              <a:t>There are 3 types of tables and databases such as:</a:t>
            </a:r>
          </a:p>
          <a:p>
            <a:pPr algn="l"/>
            <a:endParaRPr lang="en-US" sz="1400" b="0" i="0" dirty="0">
              <a:solidFill>
                <a:srgbClr val="FFFF00"/>
              </a:solidFill>
              <a:effectLst/>
              <a:latin typeface="Open Sans" panose="020B0606030504020204" pitchFamily="34" charset="0"/>
            </a:endParaRPr>
          </a:p>
          <a:p>
            <a:pPr marL="285750" indent="-285750" algn="l">
              <a:buFont typeface="Arial" panose="020B0604020202020204" pitchFamily="34" charset="0"/>
              <a:buChar char="•"/>
            </a:pPr>
            <a:r>
              <a:rPr lang="en-US" sz="1400" b="0" i="0" dirty="0">
                <a:solidFill>
                  <a:srgbClr val="FFFF00"/>
                </a:solidFill>
                <a:effectLst/>
                <a:latin typeface="Open Sans" panose="020B0606030504020204" pitchFamily="34" charset="0"/>
              </a:rPr>
              <a:t>Temporary that are available as long as the session is active</a:t>
            </a:r>
          </a:p>
          <a:p>
            <a:pPr marL="285750" indent="-285750" algn="l">
              <a:buFont typeface="Arial" panose="020B0604020202020204" pitchFamily="34" charset="0"/>
              <a:buChar char="•"/>
            </a:pPr>
            <a:r>
              <a:rPr lang="en-US" sz="1400" b="0" i="0" dirty="0">
                <a:solidFill>
                  <a:srgbClr val="FFFF00"/>
                </a:solidFill>
                <a:effectLst/>
                <a:latin typeface="Open Sans" panose="020B0606030504020204" pitchFamily="34" charset="0"/>
              </a:rPr>
              <a:t>Transient</a:t>
            </a:r>
          </a:p>
          <a:p>
            <a:pPr marL="285750" indent="-285750" algn="l">
              <a:buFont typeface="Arial" panose="020B0604020202020204" pitchFamily="34" charset="0"/>
              <a:buChar char="•"/>
            </a:pPr>
            <a:r>
              <a:rPr lang="en-US" sz="1400" b="0" i="0" dirty="0">
                <a:solidFill>
                  <a:srgbClr val="FFFF00"/>
                </a:solidFill>
                <a:effectLst/>
                <a:latin typeface="Open Sans" panose="020B0606030504020204" pitchFamily="34" charset="0"/>
              </a:rPr>
              <a:t>Permanent</a:t>
            </a:r>
          </a:p>
        </p:txBody>
      </p:sp>
      <p:pic>
        <p:nvPicPr>
          <p:cNvPr id="7" name="Picture 6">
            <a:extLst>
              <a:ext uri="{FF2B5EF4-FFF2-40B4-BE49-F238E27FC236}">
                <a16:creationId xmlns:a16="http://schemas.microsoft.com/office/drawing/2014/main" id="{0FC25EA2-B3C1-522A-7DD2-1D241E121503}"/>
              </a:ext>
            </a:extLst>
          </p:cNvPr>
          <p:cNvPicPr>
            <a:picLocks noChangeAspect="1"/>
          </p:cNvPicPr>
          <p:nvPr/>
        </p:nvPicPr>
        <p:blipFill>
          <a:blip r:embed="rId3"/>
          <a:stretch>
            <a:fillRect/>
          </a:stretch>
        </p:blipFill>
        <p:spPr>
          <a:xfrm>
            <a:off x="10546508" y="6050534"/>
            <a:ext cx="1645492" cy="886690"/>
          </a:xfrm>
          <a:prstGeom prst="rect">
            <a:avLst/>
          </a:prstGeom>
        </p:spPr>
      </p:pic>
    </p:spTree>
    <p:extLst>
      <p:ext uri="{BB962C8B-B14F-4D97-AF65-F5344CB8AC3E}">
        <p14:creationId xmlns:p14="http://schemas.microsoft.com/office/powerpoint/2010/main" val="174530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75" name="Rectangle 20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nowflake">
            <a:extLst>
              <a:ext uri="{FF2B5EF4-FFF2-40B4-BE49-F238E27FC236}">
                <a16:creationId xmlns:a16="http://schemas.microsoft.com/office/drawing/2014/main" id="{B48C3310-3BD4-3D9E-D968-7371D823F5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00"/>
          <a:stretch/>
        </p:blipFill>
        <p:spPr bwMode="auto">
          <a:xfrm>
            <a:off x="20" y="79224"/>
            <a:ext cx="12191980" cy="685800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76" name="Rectangle 206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9B74F-1C79-6BA1-9D4B-4EBB67AE811D}"/>
              </a:ext>
            </a:extLst>
          </p:cNvPr>
          <p:cNvSpPr>
            <a:spLocks noGrp="1"/>
          </p:cNvSpPr>
          <p:nvPr>
            <p:ph type="ctrTitle"/>
          </p:nvPr>
        </p:nvSpPr>
        <p:spPr>
          <a:xfrm>
            <a:off x="550863" y="1425533"/>
            <a:ext cx="5380153" cy="2887174"/>
          </a:xfrm>
        </p:spPr>
        <p:txBody>
          <a:bodyPr anchor="b">
            <a:normAutofit fontScale="90000"/>
          </a:bodyPr>
          <a:lstStyle/>
          <a:p>
            <a:br>
              <a:rPr lang="en-IN" dirty="0"/>
            </a:br>
            <a:br>
              <a:rPr lang="en-IN" b="1" dirty="0"/>
            </a:br>
            <a:br>
              <a:rPr lang="en-IN" dirty="0"/>
            </a:br>
            <a:endParaRPr lang="en-IN" b="1" dirty="0"/>
          </a:p>
        </p:txBody>
      </p:sp>
      <p:sp>
        <p:nvSpPr>
          <p:cNvPr id="2077" name="Rectangle 20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6C4FF66-C458-50B7-E966-CB54D50299DF}"/>
              </a:ext>
            </a:extLst>
          </p:cNvPr>
          <p:cNvSpPr txBox="1"/>
          <p:nvPr/>
        </p:nvSpPr>
        <p:spPr>
          <a:xfrm>
            <a:off x="325074" y="262456"/>
            <a:ext cx="6126060" cy="3600986"/>
          </a:xfrm>
          <a:prstGeom prst="rect">
            <a:avLst/>
          </a:prstGeom>
          <a:noFill/>
        </p:spPr>
        <p:txBody>
          <a:bodyPr wrap="square">
            <a:spAutoFit/>
          </a:bodyPr>
          <a:lstStyle/>
          <a:p>
            <a:pPr algn="l"/>
            <a:r>
              <a:rPr lang="en-US" sz="5400" b="1" i="0" dirty="0">
                <a:effectLst/>
                <a:latin typeface="Open Sans" panose="020B0606030504020204" pitchFamily="34" charset="0"/>
              </a:rPr>
              <a:t>Transforming Data</a:t>
            </a:r>
          </a:p>
          <a:p>
            <a:br>
              <a:rPr lang="en-US" sz="6000" dirty="0"/>
            </a:br>
            <a:endParaRPr lang="en-IN" sz="6000" dirty="0"/>
          </a:p>
        </p:txBody>
      </p:sp>
      <p:sp>
        <p:nvSpPr>
          <p:cNvPr id="6" name="TextBox 5">
            <a:extLst>
              <a:ext uri="{FF2B5EF4-FFF2-40B4-BE49-F238E27FC236}">
                <a16:creationId xmlns:a16="http://schemas.microsoft.com/office/drawing/2014/main" id="{CA1DD829-2DB2-71D3-9EA4-372DAFFC2A97}"/>
              </a:ext>
            </a:extLst>
          </p:cNvPr>
          <p:cNvSpPr txBox="1"/>
          <p:nvPr/>
        </p:nvSpPr>
        <p:spPr>
          <a:xfrm>
            <a:off x="550862" y="2409811"/>
            <a:ext cx="4834870" cy="954107"/>
          </a:xfrm>
          <a:prstGeom prst="rect">
            <a:avLst/>
          </a:prstGeom>
          <a:noFill/>
        </p:spPr>
        <p:txBody>
          <a:bodyPr wrap="square">
            <a:spAutoFit/>
          </a:bodyPr>
          <a:lstStyle/>
          <a:p>
            <a:pPr algn="l"/>
            <a:r>
              <a:rPr lang="en-US" sz="1400" b="0" i="0" dirty="0">
                <a:solidFill>
                  <a:srgbClr val="FFFF00"/>
                </a:solidFill>
                <a:effectLst/>
                <a:latin typeface="Open Sans" panose="020B0606030504020204" pitchFamily="34" charset="0"/>
              </a:rPr>
              <a:t>Snowflake gives us the possibility to transform the data while we upload them. For instance, we can ignore some columns, are we can generate others.</a:t>
            </a:r>
          </a:p>
          <a:p>
            <a:pPr algn="l"/>
            <a:endParaRPr lang="en-US" sz="1400" b="0" i="0" dirty="0">
              <a:solidFill>
                <a:srgbClr val="FFFF00"/>
              </a:solidFill>
              <a:effectLst/>
              <a:latin typeface="Open Sans" panose="020B0606030504020204" pitchFamily="34" charset="0"/>
            </a:endParaRPr>
          </a:p>
        </p:txBody>
      </p:sp>
      <p:pic>
        <p:nvPicPr>
          <p:cNvPr id="7" name="Picture 6">
            <a:extLst>
              <a:ext uri="{FF2B5EF4-FFF2-40B4-BE49-F238E27FC236}">
                <a16:creationId xmlns:a16="http://schemas.microsoft.com/office/drawing/2014/main" id="{0FC25EA2-B3C1-522A-7DD2-1D241E121503}"/>
              </a:ext>
            </a:extLst>
          </p:cNvPr>
          <p:cNvPicPr>
            <a:picLocks noChangeAspect="1"/>
          </p:cNvPicPr>
          <p:nvPr/>
        </p:nvPicPr>
        <p:blipFill>
          <a:blip r:embed="rId3"/>
          <a:stretch>
            <a:fillRect/>
          </a:stretch>
        </p:blipFill>
        <p:spPr>
          <a:xfrm>
            <a:off x="10546508" y="6050534"/>
            <a:ext cx="1645492" cy="886690"/>
          </a:xfrm>
          <a:prstGeom prst="rect">
            <a:avLst/>
          </a:prstGeom>
        </p:spPr>
      </p:pic>
      <p:sp>
        <p:nvSpPr>
          <p:cNvPr id="5" name="TextBox 4">
            <a:extLst>
              <a:ext uri="{FF2B5EF4-FFF2-40B4-BE49-F238E27FC236}">
                <a16:creationId xmlns:a16="http://schemas.microsoft.com/office/drawing/2014/main" id="{2C6DCE21-9831-E58C-498C-7782DC25977A}"/>
              </a:ext>
            </a:extLst>
          </p:cNvPr>
          <p:cNvSpPr txBox="1"/>
          <p:nvPr/>
        </p:nvSpPr>
        <p:spPr>
          <a:xfrm>
            <a:off x="401588" y="3508224"/>
            <a:ext cx="5948878" cy="1877437"/>
          </a:xfrm>
          <a:prstGeom prst="rect">
            <a:avLst/>
          </a:prstGeom>
          <a:noFill/>
        </p:spPr>
        <p:txBody>
          <a:bodyPr wrap="square">
            <a:spAutoFit/>
          </a:bodyPr>
          <a:lstStyle/>
          <a:p>
            <a:pPr algn="l"/>
            <a:r>
              <a:rPr lang="en-IN" sz="4000" b="1" dirty="0">
                <a:latin typeface="Open Sans" panose="020B0606030504020204" pitchFamily="34" charset="0"/>
              </a:rPr>
              <a:t>Continuously</a:t>
            </a:r>
            <a:r>
              <a:rPr lang="en-IN" sz="1200" b="1" i="0" dirty="0">
                <a:solidFill>
                  <a:srgbClr val="3D4459"/>
                </a:solidFill>
                <a:effectLst/>
                <a:latin typeface="Open Sans" panose="020B0606030504020204" pitchFamily="34" charset="0"/>
              </a:rPr>
              <a:t> </a:t>
            </a:r>
            <a:r>
              <a:rPr lang="en-IN" sz="4000" b="1" dirty="0">
                <a:latin typeface="Open Sans" panose="020B0606030504020204" pitchFamily="34" charset="0"/>
              </a:rPr>
              <a:t>Loading </a:t>
            </a:r>
            <a:r>
              <a:rPr lang="en-IN" sz="1200" b="1" i="0" dirty="0">
                <a:solidFill>
                  <a:srgbClr val="3D4459"/>
                </a:solidFill>
                <a:effectLst/>
                <a:latin typeface="Open Sans" panose="020B0606030504020204" pitchFamily="34" charset="0"/>
              </a:rPr>
              <a:t> </a:t>
            </a:r>
            <a:r>
              <a:rPr lang="en-IN" sz="4000" b="1" dirty="0">
                <a:latin typeface="Open Sans" panose="020B0606030504020204" pitchFamily="34" charset="0"/>
              </a:rPr>
              <a:t>with</a:t>
            </a:r>
            <a:r>
              <a:rPr lang="en-IN" sz="1200" b="1" i="0" dirty="0">
                <a:solidFill>
                  <a:srgbClr val="3D4459"/>
                </a:solidFill>
                <a:effectLst/>
                <a:latin typeface="Open Sans" panose="020B0606030504020204" pitchFamily="34" charset="0"/>
              </a:rPr>
              <a:t> </a:t>
            </a:r>
            <a:r>
              <a:rPr lang="en-IN" sz="4000" b="1" dirty="0">
                <a:latin typeface="Open Sans" panose="020B0606030504020204" pitchFamily="34" charset="0"/>
              </a:rPr>
              <a:t>Snowpipe</a:t>
            </a:r>
          </a:p>
          <a:p>
            <a:br>
              <a:rPr lang="en-IN" dirty="0"/>
            </a:br>
            <a:endParaRPr lang="en-IN" dirty="0"/>
          </a:p>
        </p:txBody>
      </p:sp>
      <p:sp>
        <p:nvSpPr>
          <p:cNvPr id="9" name="TextBox 8">
            <a:extLst>
              <a:ext uri="{FF2B5EF4-FFF2-40B4-BE49-F238E27FC236}">
                <a16:creationId xmlns:a16="http://schemas.microsoft.com/office/drawing/2014/main" id="{6EB9BE96-BCA6-BDF4-B2C1-E6B92931BF4F}"/>
              </a:ext>
            </a:extLst>
          </p:cNvPr>
          <p:cNvSpPr txBox="1"/>
          <p:nvPr/>
        </p:nvSpPr>
        <p:spPr>
          <a:xfrm>
            <a:off x="401587" y="5132358"/>
            <a:ext cx="6153324" cy="1477328"/>
          </a:xfrm>
          <a:prstGeom prst="rect">
            <a:avLst/>
          </a:prstGeom>
          <a:noFill/>
        </p:spPr>
        <p:txBody>
          <a:bodyPr wrap="square">
            <a:spAutoFit/>
          </a:bodyPr>
          <a:lstStyle/>
          <a:p>
            <a:pPr algn="l"/>
            <a:r>
              <a:rPr lang="en-US" b="0" i="0" dirty="0">
                <a:solidFill>
                  <a:srgbClr val="FFFF00"/>
                </a:solidFill>
                <a:effectLst/>
                <a:latin typeface="Open Sans" panose="020B0606030504020204" pitchFamily="34" charset="0"/>
              </a:rPr>
              <a:t>Snowflake has a feature called </a:t>
            </a:r>
            <a:r>
              <a:rPr lang="en-US" b="0" i="0" u="none" strike="noStrike" dirty="0">
                <a:solidFill>
                  <a:srgbClr val="FFFF00"/>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Snowpipe</a:t>
            </a:r>
            <a:r>
              <a:rPr lang="en-US" b="0" i="0" dirty="0">
                <a:solidFill>
                  <a:srgbClr val="FFFF00"/>
                </a:solidFill>
                <a:effectLst/>
                <a:latin typeface="Open Sans" panose="020B0606030504020204" pitchFamily="34" charset="0"/>
              </a:rPr>
              <a:t> that allows us to load data </a:t>
            </a:r>
            <a:r>
              <a:rPr lang="en-US" sz="1400" dirty="0">
                <a:solidFill>
                  <a:srgbClr val="FFFF00"/>
                </a:solidFill>
                <a:latin typeface="Open Sans" panose="020B0606030504020204" pitchFamily="34" charset="0"/>
              </a:rPr>
              <a:t>from</a:t>
            </a:r>
            <a:r>
              <a:rPr lang="en-US" b="0" i="0" dirty="0">
                <a:solidFill>
                  <a:srgbClr val="FFFF00"/>
                </a:solidFill>
                <a:effectLst/>
                <a:latin typeface="Open Sans" panose="020B0606030504020204" pitchFamily="34" charset="0"/>
              </a:rPr>
              <a:t> files automatically as soon as they are available.</a:t>
            </a:r>
          </a:p>
          <a:p>
            <a:br>
              <a:rPr lang="en-US" dirty="0"/>
            </a:br>
            <a:endParaRPr lang="en-IN" dirty="0"/>
          </a:p>
        </p:txBody>
      </p:sp>
    </p:spTree>
    <p:extLst>
      <p:ext uri="{BB962C8B-B14F-4D97-AF65-F5344CB8AC3E}">
        <p14:creationId xmlns:p14="http://schemas.microsoft.com/office/powerpoint/2010/main" val="299110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75" name="Rectangle 20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nowflake">
            <a:extLst>
              <a:ext uri="{FF2B5EF4-FFF2-40B4-BE49-F238E27FC236}">
                <a16:creationId xmlns:a16="http://schemas.microsoft.com/office/drawing/2014/main" id="{B48C3310-3BD4-3D9E-D968-7371D823F5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00"/>
          <a:stretch/>
        </p:blipFill>
        <p:spPr bwMode="auto">
          <a:xfrm>
            <a:off x="20" y="171503"/>
            <a:ext cx="12191980" cy="685800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76" name="Rectangle 206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9B74F-1C79-6BA1-9D4B-4EBB67AE811D}"/>
              </a:ext>
            </a:extLst>
          </p:cNvPr>
          <p:cNvSpPr>
            <a:spLocks noGrp="1"/>
          </p:cNvSpPr>
          <p:nvPr>
            <p:ph type="ctrTitle"/>
          </p:nvPr>
        </p:nvSpPr>
        <p:spPr>
          <a:xfrm>
            <a:off x="550863" y="1425533"/>
            <a:ext cx="5380153" cy="2887174"/>
          </a:xfrm>
        </p:spPr>
        <p:txBody>
          <a:bodyPr anchor="b">
            <a:normAutofit fontScale="90000"/>
          </a:bodyPr>
          <a:lstStyle/>
          <a:p>
            <a:br>
              <a:rPr lang="en-IN" dirty="0"/>
            </a:br>
            <a:br>
              <a:rPr lang="en-IN" b="1" dirty="0"/>
            </a:br>
            <a:br>
              <a:rPr lang="en-IN" dirty="0"/>
            </a:br>
            <a:endParaRPr lang="en-IN" b="1" dirty="0"/>
          </a:p>
        </p:txBody>
      </p:sp>
      <p:sp>
        <p:nvSpPr>
          <p:cNvPr id="2077" name="Rectangle 20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6C4FF66-C458-50B7-E966-CB54D50299DF}"/>
              </a:ext>
            </a:extLst>
          </p:cNvPr>
          <p:cNvSpPr txBox="1"/>
          <p:nvPr/>
        </p:nvSpPr>
        <p:spPr>
          <a:xfrm>
            <a:off x="325074" y="262456"/>
            <a:ext cx="6126060" cy="2677656"/>
          </a:xfrm>
          <a:prstGeom prst="rect">
            <a:avLst/>
          </a:prstGeom>
          <a:noFill/>
        </p:spPr>
        <p:txBody>
          <a:bodyPr wrap="square">
            <a:spAutoFit/>
          </a:bodyPr>
          <a:lstStyle/>
          <a:p>
            <a:pPr algn="l"/>
            <a:r>
              <a:rPr lang="en-US" sz="5400" b="1" i="0" dirty="0">
                <a:effectLst/>
                <a:latin typeface="Open Sans" panose="020B0606030504020204" pitchFamily="34" charset="0"/>
              </a:rPr>
              <a:t>Time Travel and Fail-Safe</a:t>
            </a:r>
            <a:br>
              <a:rPr lang="en-US" sz="6000" dirty="0"/>
            </a:br>
            <a:endParaRPr lang="en-IN" sz="6000" dirty="0"/>
          </a:p>
        </p:txBody>
      </p:sp>
      <p:pic>
        <p:nvPicPr>
          <p:cNvPr id="7" name="Picture 6">
            <a:extLst>
              <a:ext uri="{FF2B5EF4-FFF2-40B4-BE49-F238E27FC236}">
                <a16:creationId xmlns:a16="http://schemas.microsoft.com/office/drawing/2014/main" id="{0FC25EA2-B3C1-522A-7DD2-1D241E121503}"/>
              </a:ext>
            </a:extLst>
          </p:cNvPr>
          <p:cNvPicPr>
            <a:picLocks noChangeAspect="1"/>
          </p:cNvPicPr>
          <p:nvPr/>
        </p:nvPicPr>
        <p:blipFill>
          <a:blip r:embed="rId3"/>
          <a:stretch>
            <a:fillRect/>
          </a:stretch>
        </p:blipFill>
        <p:spPr>
          <a:xfrm>
            <a:off x="10546508" y="6050534"/>
            <a:ext cx="1645492" cy="886690"/>
          </a:xfrm>
          <a:prstGeom prst="rect">
            <a:avLst/>
          </a:prstGeom>
        </p:spPr>
      </p:pic>
      <p:sp>
        <p:nvSpPr>
          <p:cNvPr id="8" name="TextBox 7">
            <a:extLst>
              <a:ext uri="{FF2B5EF4-FFF2-40B4-BE49-F238E27FC236}">
                <a16:creationId xmlns:a16="http://schemas.microsoft.com/office/drawing/2014/main" id="{D92F7EAE-03E1-2565-EAF0-B66978C78E33}"/>
              </a:ext>
            </a:extLst>
          </p:cNvPr>
          <p:cNvSpPr txBox="1"/>
          <p:nvPr/>
        </p:nvSpPr>
        <p:spPr>
          <a:xfrm>
            <a:off x="387991" y="2457895"/>
            <a:ext cx="5123576" cy="2031325"/>
          </a:xfrm>
          <a:prstGeom prst="rect">
            <a:avLst/>
          </a:prstGeom>
          <a:noFill/>
        </p:spPr>
        <p:txBody>
          <a:bodyPr wrap="square">
            <a:spAutoFit/>
          </a:bodyPr>
          <a:lstStyle/>
          <a:p>
            <a:r>
              <a:rPr lang="en-US" b="0" i="0" dirty="0">
                <a:solidFill>
                  <a:srgbClr val="FFFF00"/>
                </a:solidFill>
                <a:effectLst/>
                <a:latin typeface="Open Sans" panose="020B0606030504020204" pitchFamily="34" charset="0"/>
              </a:rPr>
              <a:t>With Snowflake, </a:t>
            </a:r>
            <a:r>
              <a:rPr lang="en-US" b="0" i="0" u="none" strike="noStrike" dirty="0">
                <a:solidFill>
                  <a:srgbClr val="FFFF00"/>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you can travel back in time</a:t>
            </a:r>
            <a:r>
              <a:rPr lang="en-US" b="0" i="0" dirty="0">
                <a:solidFill>
                  <a:srgbClr val="FFFF00"/>
                </a:solidFill>
                <a:effectLst/>
                <a:latin typeface="Open Sans" panose="020B0606030504020204" pitchFamily="34" charset="0"/>
              </a:rPr>
              <a:t>, meaning that you can “undo” a command that you have run, like modifying a table, dropping a table or schema and so on. Fail-safe ensures historical data is protected in the event of a system failure or other catastrophic event, e.g. a hardware failure or security breach.</a:t>
            </a:r>
            <a:endParaRPr lang="en-IN" dirty="0">
              <a:solidFill>
                <a:srgbClr val="FFFF00"/>
              </a:solidFill>
            </a:endParaRPr>
          </a:p>
        </p:txBody>
      </p:sp>
    </p:spTree>
    <p:extLst>
      <p:ext uri="{BB962C8B-B14F-4D97-AF65-F5344CB8AC3E}">
        <p14:creationId xmlns:p14="http://schemas.microsoft.com/office/powerpoint/2010/main" val="375970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75" name="Rectangle 20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nowflake">
            <a:extLst>
              <a:ext uri="{FF2B5EF4-FFF2-40B4-BE49-F238E27FC236}">
                <a16:creationId xmlns:a16="http://schemas.microsoft.com/office/drawing/2014/main" id="{B48C3310-3BD4-3D9E-D968-7371D823F5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00"/>
          <a:stretch/>
        </p:blipFill>
        <p:spPr bwMode="auto">
          <a:xfrm>
            <a:off x="20" y="171503"/>
            <a:ext cx="12191980" cy="685800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76" name="Rectangle 206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9B74F-1C79-6BA1-9D4B-4EBB67AE811D}"/>
              </a:ext>
            </a:extLst>
          </p:cNvPr>
          <p:cNvSpPr>
            <a:spLocks noGrp="1"/>
          </p:cNvSpPr>
          <p:nvPr>
            <p:ph type="ctrTitle"/>
          </p:nvPr>
        </p:nvSpPr>
        <p:spPr>
          <a:xfrm>
            <a:off x="550863" y="1425533"/>
            <a:ext cx="5380153" cy="2887174"/>
          </a:xfrm>
        </p:spPr>
        <p:txBody>
          <a:bodyPr anchor="b">
            <a:normAutofit fontScale="90000"/>
          </a:bodyPr>
          <a:lstStyle/>
          <a:p>
            <a:br>
              <a:rPr lang="en-IN" dirty="0"/>
            </a:br>
            <a:br>
              <a:rPr lang="en-IN" b="1" dirty="0"/>
            </a:br>
            <a:br>
              <a:rPr lang="en-IN" dirty="0"/>
            </a:br>
            <a:endParaRPr lang="en-IN" b="1" dirty="0"/>
          </a:p>
        </p:txBody>
      </p:sp>
      <p:sp>
        <p:nvSpPr>
          <p:cNvPr id="2077" name="Rectangle 20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6C4FF66-C458-50B7-E966-CB54D50299DF}"/>
              </a:ext>
            </a:extLst>
          </p:cNvPr>
          <p:cNvSpPr txBox="1"/>
          <p:nvPr/>
        </p:nvSpPr>
        <p:spPr>
          <a:xfrm>
            <a:off x="325074" y="262456"/>
            <a:ext cx="7191462" cy="5262979"/>
          </a:xfrm>
          <a:prstGeom prst="rect">
            <a:avLst/>
          </a:prstGeom>
          <a:noFill/>
        </p:spPr>
        <p:txBody>
          <a:bodyPr wrap="square">
            <a:spAutoFit/>
          </a:bodyPr>
          <a:lstStyle/>
          <a:p>
            <a:pPr algn="l"/>
            <a:r>
              <a:rPr lang="en-US" sz="5400" b="1" i="0" dirty="0">
                <a:effectLst/>
                <a:latin typeface="Open Sans" panose="020B0606030504020204" pitchFamily="34" charset="0"/>
              </a:rPr>
              <a:t>Cloning Tables, Schemas and Databases</a:t>
            </a:r>
          </a:p>
          <a:p>
            <a:br>
              <a:rPr lang="en-US" sz="5400" dirty="0"/>
            </a:br>
            <a:br>
              <a:rPr lang="en-US" sz="6000" dirty="0"/>
            </a:br>
            <a:endParaRPr lang="en-IN" sz="6000" dirty="0"/>
          </a:p>
        </p:txBody>
      </p:sp>
      <p:pic>
        <p:nvPicPr>
          <p:cNvPr id="7" name="Picture 6">
            <a:extLst>
              <a:ext uri="{FF2B5EF4-FFF2-40B4-BE49-F238E27FC236}">
                <a16:creationId xmlns:a16="http://schemas.microsoft.com/office/drawing/2014/main" id="{0FC25EA2-B3C1-522A-7DD2-1D241E121503}"/>
              </a:ext>
            </a:extLst>
          </p:cNvPr>
          <p:cNvPicPr>
            <a:picLocks noChangeAspect="1"/>
          </p:cNvPicPr>
          <p:nvPr/>
        </p:nvPicPr>
        <p:blipFill>
          <a:blip r:embed="rId3"/>
          <a:stretch>
            <a:fillRect/>
          </a:stretch>
        </p:blipFill>
        <p:spPr>
          <a:xfrm>
            <a:off x="10546508" y="6050534"/>
            <a:ext cx="1645492" cy="886690"/>
          </a:xfrm>
          <a:prstGeom prst="rect">
            <a:avLst/>
          </a:prstGeom>
        </p:spPr>
      </p:pic>
      <p:sp>
        <p:nvSpPr>
          <p:cNvPr id="8" name="TextBox 7">
            <a:extLst>
              <a:ext uri="{FF2B5EF4-FFF2-40B4-BE49-F238E27FC236}">
                <a16:creationId xmlns:a16="http://schemas.microsoft.com/office/drawing/2014/main" id="{D92F7EAE-03E1-2565-EAF0-B66978C78E33}"/>
              </a:ext>
            </a:extLst>
          </p:cNvPr>
          <p:cNvSpPr txBox="1"/>
          <p:nvPr/>
        </p:nvSpPr>
        <p:spPr>
          <a:xfrm>
            <a:off x="411796" y="3221293"/>
            <a:ext cx="5123576" cy="1477328"/>
          </a:xfrm>
          <a:prstGeom prst="rect">
            <a:avLst/>
          </a:prstGeom>
          <a:noFill/>
        </p:spPr>
        <p:txBody>
          <a:bodyPr wrap="square">
            <a:spAutoFit/>
          </a:bodyPr>
          <a:lstStyle/>
          <a:p>
            <a:r>
              <a:rPr lang="en-US" b="0" i="0" dirty="0">
                <a:solidFill>
                  <a:srgbClr val="FFFF00"/>
                </a:solidFill>
                <a:effectLst/>
                <a:latin typeface="Open Sans" panose="020B0606030504020204" pitchFamily="34" charset="0"/>
              </a:rPr>
              <a:t>We can easily clone tables, schemas and databases with just one line command. Moreover, we can swap tables like switching stage and production tables</a:t>
            </a:r>
          </a:p>
          <a:p>
            <a:endParaRPr lang="en-US" b="0" i="0" dirty="0">
              <a:solidFill>
                <a:srgbClr val="FFFF00"/>
              </a:solidFill>
              <a:effectLst/>
              <a:latin typeface="Open Sans" panose="020B0606030504020204" pitchFamily="34" charset="0"/>
            </a:endParaRPr>
          </a:p>
        </p:txBody>
      </p:sp>
    </p:spTree>
    <p:extLst>
      <p:ext uri="{BB962C8B-B14F-4D97-AF65-F5344CB8AC3E}">
        <p14:creationId xmlns:p14="http://schemas.microsoft.com/office/powerpoint/2010/main" val="199709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3DFloatVTI">
  <a:themeElements>
    <a:clrScheme name="AnalogousFromDarkSeedLeftStep">
      <a:dk1>
        <a:srgbClr val="000000"/>
      </a:dk1>
      <a:lt1>
        <a:srgbClr val="FFFFFF"/>
      </a:lt1>
      <a:dk2>
        <a:srgbClr val="1B2830"/>
      </a:dk2>
      <a:lt2>
        <a:srgbClr val="F0F3F1"/>
      </a:lt2>
      <a:accent1>
        <a:srgbClr val="C34DA6"/>
      </a:accent1>
      <a:accent2>
        <a:srgbClr val="9D3BB1"/>
      </a:accent2>
      <a:accent3>
        <a:srgbClr val="7E4DC3"/>
      </a:accent3>
      <a:accent4>
        <a:srgbClr val="4647B6"/>
      </a:accent4>
      <a:accent5>
        <a:srgbClr val="4D7EC3"/>
      </a:accent5>
      <a:accent6>
        <a:srgbClr val="3B9EB1"/>
      </a:accent6>
      <a:hlink>
        <a:srgbClr val="3F5FBF"/>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Gallery</Template>
  <TotalTime>25</TotalTime>
  <Words>756</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Avenir Next LT Pro</vt:lpstr>
      <vt:lpstr>Open Sans</vt:lpstr>
      <vt:lpstr>3DFloatVTI</vt:lpstr>
      <vt:lpstr>SNOWFLAKE HACKS </vt:lpstr>
      <vt:lpstr>Supports Different Cloud Platforms</vt:lpstr>
      <vt:lpstr>Python Connector API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HACKS </dc:title>
  <dc:creator>Anand Jha</dc:creator>
  <cp:lastModifiedBy>Anand Jha</cp:lastModifiedBy>
  <cp:revision>1</cp:revision>
  <dcterms:created xsi:type="dcterms:W3CDTF">2022-10-21T15:55:46Z</dcterms:created>
  <dcterms:modified xsi:type="dcterms:W3CDTF">2022-10-21T16:21:15Z</dcterms:modified>
</cp:coreProperties>
</file>