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453" r:id="rId3"/>
    <p:sldId id="468" r:id="rId4"/>
    <p:sldId id="442" r:id="rId5"/>
    <p:sldId id="443" r:id="rId6"/>
    <p:sldId id="393" r:id="rId7"/>
    <p:sldId id="412" r:id="rId8"/>
    <p:sldId id="414" r:id="rId9"/>
    <p:sldId id="417" r:id="rId10"/>
    <p:sldId id="428" r:id="rId11"/>
    <p:sldId id="419" r:id="rId12"/>
    <p:sldId id="43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977D2-71B5-4E64-983F-0736CECAF68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245B892-3EE7-485D-9BB8-DA9C952561F9}">
      <dgm:prSet phldrT="[Texte]"/>
      <dgm:spPr/>
      <dgm:t>
        <a:bodyPr/>
        <a:lstStyle/>
        <a:p>
          <a:r>
            <a:rPr lang="fr-FR" dirty="0"/>
            <a:t>Sources de données</a:t>
          </a:r>
        </a:p>
      </dgm:t>
    </dgm:pt>
    <dgm:pt modelId="{7A7C825A-2539-4FEF-81AB-DC65CE6E53E7}" type="parTrans" cxnId="{38632E01-5AE2-4F10-A734-FDE5FE08BB87}">
      <dgm:prSet/>
      <dgm:spPr/>
      <dgm:t>
        <a:bodyPr/>
        <a:lstStyle/>
        <a:p>
          <a:endParaRPr lang="fr-FR"/>
        </a:p>
      </dgm:t>
    </dgm:pt>
    <dgm:pt modelId="{98AD5684-9995-484F-940B-644BD194F01F}" type="sibTrans" cxnId="{38632E01-5AE2-4F10-A734-FDE5FE08BB87}">
      <dgm:prSet/>
      <dgm:spPr/>
      <dgm:t>
        <a:bodyPr/>
        <a:lstStyle/>
        <a:p>
          <a:endParaRPr lang="fr-FR"/>
        </a:p>
      </dgm:t>
    </dgm:pt>
    <dgm:pt modelId="{46B88E7B-453B-4B88-98FE-2EAD6E80DA81}">
      <dgm:prSet phldrT="[Texte]"/>
      <dgm:spPr/>
      <dgm:t>
        <a:bodyPr/>
        <a:lstStyle/>
        <a:p>
          <a:r>
            <a:rPr lang="fr-FR" dirty="0"/>
            <a:t>Collecte et ingestion</a:t>
          </a:r>
        </a:p>
      </dgm:t>
    </dgm:pt>
    <dgm:pt modelId="{7C5E1963-05D3-4C1F-A842-CC5090C4B22E}" type="parTrans" cxnId="{839FF9AE-C395-447C-97EA-46E37215F7A6}">
      <dgm:prSet/>
      <dgm:spPr/>
      <dgm:t>
        <a:bodyPr/>
        <a:lstStyle/>
        <a:p>
          <a:endParaRPr lang="fr-FR"/>
        </a:p>
      </dgm:t>
    </dgm:pt>
    <dgm:pt modelId="{5DCDEB33-6900-4E5B-B768-3F07BBE68080}" type="sibTrans" cxnId="{839FF9AE-C395-447C-97EA-46E37215F7A6}">
      <dgm:prSet/>
      <dgm:spPr/>
      <dgm:t>
        <a:bodyPr/>
        <a:lstStyle/>
        <a:p>
          <a:endParaRPr lang="fr-FR"/>
        </a:p>
      </dgm:t>
    </dgm:pt>
    <dgm:pt modelId="{3460D5A5-80A7-4B6B-AD3B-DDAD51DE3868}">
      <dgm:prSet phldrT="[Texte]"/>
      <dgm:spPr/>
      <dgm:t>
        <a:bodyPr/>
        <a:lstStyle/>
        <a:p>
          <a:r>
            <a:rPr lang="fr-FR"/>
            <a:t>Ingestion et stockage</a:t>
          </a:r>
          <a:endParaRPr lang="fr-FR" dirty="0"/>
        </a:p>
      </dgm:t>
    </dgm:pt>
    <dgm:pt modelId="{5775575B-4C39-4E90-82ED-4DC4401EAB6F}" type="parTrans" cxnId="{45E68A85-DB94-40B3-ADEB-E4CE52EB5808}">
      <dgm:prSet/>
      <dgm:spPr/>
      <dgm:t>
        <a:bodyPr/>
        <a:lstStyle/>
        <a:p>
          <a:endParaRPr lang="fr-FR"/>
        </a:p>
      </dgm:t>
    </dgm:pt>
    <dgm:pt modelId="{86165E79-7287-4BE9-AC00-D2592B07BF1A}" type="sibTrans" cxnId="{45E68A85-DB94-40B3-ADEB-E4CE52EB5808}">
      <dgm:prSet/>
      <dgm:spPr/>
      <dgm:t>
        <a:bodyPr/>
        <a:lstStyle/>
        <a:p>
          <a:endParaRPr lang="fr-FR"/>
        </a:p>
      </dgm:t>
    </dgm:pt>
    <dgm:pt modelId="{44A13B96-B4BB-44F5-B2AA-C2E4C9695DB8}">
      <dgm:prSet phldrT="[Texte]"/>
      <dgm:spPr/>
      <dgm:t>
        <a:bodyPr/>
        <a:lstStyle/>
        <a:p>
          <a:r>
            <a:rPr lang="fr-FR" dirty="0"/>
            <a:t>Traitements et Consommation</a:t>
          </a:r>
        </a:p>
      </dgm:t>
    </dgm:pt>
    <dgm:pt modelId="{3BC3BE4C-BC6E-4474-92E0-F4085D91C526}" type="parTrans" cxnId="{974170EE-7DAE-4B70-A798-0475FCE5CFC6}">
      <dgm:prSet/>
      <dgm:spPr/>
      <dgm:t>
        <a:bodyPr/>
        <a:lstStyle/>
        <a:p>
          <a:endParaRPr lang="fr-FR"/>
        </a:p>
      </dgm:t>
    </dgm:pt>
    <dgm:pt modelId="{170616C8-06B3-4DD9-AFA5-A70852DEC6C4}" type="sibTrans" cxnId="{974170EE-7DAE-4B70-A798-0475FCE5CFC6}">
      <dgm:prSet/>
      <dgm:spPr/>
      <dgm:t>
        <a:bodyPr/>
        <a:lstStyle/>
        <a:p>
          <a:endParaRPr lang="fr-FR"/>
        </a:p>
      </dgm:t>
    </dgm:pt>
    <dgm:pt modelId="{049D56E3-D421-4B7A-82D0-2877B4A5B776}">
      <dgm:prSet phldrT="[Texte]"/>
      <dgm:spPr/>
      <dgm:t>
        <a:bodyPr/>
        <a:lstStyle/>
        <a:p>
          <a:r>
            <a:rPr lang="fr-FR" dirty="0"/>
            <a:t>Consommation et visualisation</a:t>
          </a:r>
        </a:p>
      </dgm:t>
    </dgm:pt>
    <dgm:pt modelId="{44B972A6-5652-479E-BE92-945D67900980}" type="parTrans" cxnId="{7D37695A-BFD5-418A-BAA7-92E1941B478D}">
      <dgm:prSet/>
      <dgm:spPr/>
      <dgm:t>
        <a:bodyPr/>
        <a:lstStyle/>
        <a:p>
          <a:endParaRPr lang="fr-FR"/>
        </a:p>
      </dgm:t>
    </dgm:pt>
    <dgm:pt modelId="{41FFFC57-607E-48A4-91D0-509811FE900C}" type="sibTrans" cxnId="{7D37695A-BFD5-418A-BAA7-92E1941B478D}">
      <dgm:prSet/>
      <dgm:spPr/>
      <dgm:t>
        <a:bodyPr/>
        <a:lstStyle/>
        <a:p>
          <a:endParaRPr lang="fr-FR"/>
        </a:p>
      </dgm:t>
    </dgm:pt>
    <dgm:pt modelId="{86142FD7-061B-4A2E-A11D-C54A603199C7}">
      <dgm:prSet phldrT="[Texte]"/>
      <dgm:spPr/>
      <dgm:t>
        <a:bodyPr/>
        <a:lstStyle/>
        <a:p>
          <a:r>
            <a:rPr lang="fr-FR" dirty="0"/>
            <a:t>Stockage et traitements</a:t>
          </a:r>
        </a:p>
      </dgm:t>
    </dgm:pt>
    <dgm:pt modelId="{A114261E-5BBB-46D9-A092-7208EBE312D2}" type="parTrans" cxnId="{639620D6-CF63-4777-A40D-798AF390F61B}">
      <dgm:prSet/>
      <dgm:spPr/>
      <dgm:t>
        <a:bodyPr/>
        <a:lstStyle/>
        <a:p>
          <a:endParaRPr lang="fr-FR"/>
        </a:p>
      </dgm:t>
    </dgm:pt>
    <dgm:pt modelId="{17B1D173-CA51-44DC-BD45-FDAAC79FD9F1}" type="sibTrans" cxnId="{639620D6-CF63-4777-A40D-798AF390F61B}">
      <dgm:prSet/>
      <dgm:spPr/>
      <dgm:t>
        <a:bodyPr/>
        <a:lstStyle/>
        <a:p>
          <a:endParaRPr lang="fr-FR"/>
        </a:p>
      </dgm:t>
    </dgm:pt>
    <dgm:pt modelId="{F4121320-57F8-4F0C-9485-F6304E4A1776}" type="pres">
      <dgm:prSet presAssocID="{817977D2-71B5-4E64-983F-0736CECAF682}" presName="CompostProcess" presStyleCnt="0">
        <dgm:presLayoutVars>
          <dgm:dir/>
          <dgm:resizeHandles val="exact"/>
        </dgm:presLayoutVars>
      </dgm:prSet>
      <dgm:spPr/>
    </dgm:pt>
    <dgm:pt modelId="{32259778-0271-43E6-98DF-E078EC7C1E8F}" type="pres">
      <dgm:prSet presAssocID="{817977D2-71B5-4E64-983F-0736CECAF682}" presName="arrow" presStyleLbl="bgShp" presStyleIdx="0" presStyleCnt="1"/>
      <dgm:spPr/>
    </dgm:pt>
    <dgm:pt modelId="{DAB328B2-844B-443C-9286-701CD6981F3A}" type="pres">
      <dgm:prSet presAssocID="{817977D2-71B5-4E64-983F-0736CECAF682}" presName="linearProcess" presStyleCnt="0"/>
      <dgm:spPr/>
    </dgm:pt>
    <dgm:pt modelId="{611D5984-84B9-408B-A5CD-E73F2758636B}" type="pres">
      <dgm:prSet presAssocID="{1245B892-3EE7-485D-9BB8-DA9C952561F9}" presName="textNode" presStyleLbl="node1" presStyleIdx="0" presStyleCnt="6">
        <dgm:presLayoutVars>
          <dgm:bulletEnabled val="1"/>
        </dgm:presLayoutVars>
      </dgm:prSet>
      <dgm:spPr/>
    </dgm:pt>
    <dgm:pt modelId="{386A31ED-0586-471A-B4A1-CD08ACD1E38F}" type="pres">
      <dgm:prSet presAssocID="{98AD5684-9995-484F-940B-644BD194F01F}" presName="sibTrans" presStyleCnt="0"/>
      <dgm:spPr/>
    </dgm:pt>
    <dgm:pt modelId="{D8A5C4A1-1171-476A-AEB9-90D4A3996325}" type="pres">
      <dgm:prSet presAssocID="{46B88E7B-453B-4B88-98FE-2EAD6E80DA81}" presName="textNode" presStyleLbl="node1" presStyleIdx="1" presStyleCnt="6">
        <dgm:presLayoutVars>
          <dgm:bulletEnabled val="1"/>
        </dgm:presLayoutVars>
      </dgm:prSet>
      <dgm:spPr/>
    </dgm:pt>
    <dgm:pt modelId="{274BCE82-10D0-4EF1-A1CA-9869CE67F430}" type="pres">
      <dgm:prSet presAssocID="{5DCDEB33-6900-4E5B-B768-3F07BBE68080}" presName="sibTrans" presStyleCnt="0"/>
      <dgm:spPr/>
    </dgm:pt>
    <dgm:pt modelId="{E4345105-3BC1-4CFA-A0CA-4FE6A77C5857}" type="pres">
      <dgm:prSet presAssocID="{3460D5A5-80A7-4B6B-AD3B-DDAD51DE3868}" presName="textNode" presStyleLbl="node1" presStyleIdx="2" presStyleCnt="6">
        <dgm:presLayoutVars>
          <dgm:bulletEnabled val="1"/>
        </dgm:presLayoutVars>
      </dgm:prSet>
      <dgm:spPr/>
    </dgm:pt>
    <dgm:pt modelId="{C18E7AC5-76BA-4C15-B0E1-9EAE6170C8AD}" type="pres">
      <dgm:prSet presAssocID="{86165E79-7287-4BE9-AC00-D2592B07BF1A}" presName="sibTrans" presStyleCnt="0"/>
      <dgm:spPr/>
    </dgm:pt>
    <dgm:pt modelId="{A571F3F8-94F9-49D2-9C49-F3277BD3D573}" type="pres">
      <dgm:prSet presAssocID="{86142FD7-061B-4A2E-A11D-C54A603199C7}" presName="textNode" presStyleLbl="node1" presStyleIdx="3" presStyleCnt="6">
        <dgm:presLayoutVars>
          <dgm:bulletEnabled val="1"/>
        </dgm:presLayoutVars>
      </dgm:prSet>
      <dgm:spPr/>
    </dgm:pt>
    <dgm:pt modelId="{CE92224E-939E-4A3B-9746-26BA5EACDA11}" type="pres">
      <dgm:prSet presAssocID="{17B1D173-CA51-44DC-BD45-FDAAC79FD9F1}" presName="sibTrans" presStyleCnt="0"/>
      <dgm:spPr/>
    </dgm:pt>
    <dgm:pt modelId="{E155CB11-9AAA-43AB-8FE5-DE9E03911914}" type="pres">
      <dgm:prSet presAssocID="{44A13B96-B4BB-44F5-B2AA-C2E4C9695DB8}" presName="textNode" presStyleLbl="node1" presStyleIdx="4" presStyleCnt="6">
        <dgm:presLayoutVars>
          <dgm:bulletEnabled val="1"/>
        </dgm:presLayoutVars>
      </dgm:prSet>
      <dgm:spPr/>
    </dgm:pt>
    <dgm:pt modelId="{E8ABE783-8F5F-474F-9C9C-6531C180ECE8}" type="pres">
      <dgm:prSet presAssocID="{170616C8-06B3-4DD9-AFA5-A70852DEC6C4}" presName="sibTrans" presStyleCnt="0"/>
      <dgm:spPr/>
    </dgm:pt>
    <dgm:pt modelId="{86DF24C5-2B19-449D-82E4-83FF0B179921}" type="pres">
      <dgm:prSet presAssocID="{049D56E3-D421-4B7A-82D0-2877B4A5B776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38632E01-5AE2-4F10-A734-FDE5FE08BB87}" srcId="{817977D2-71B5-4E64-983F-0736CECAF682}" destId="{1245B892-3EE7-485D-9BB8-DA9C952561F9}" srcOrd="0" destOrd="0" parTransId="{7A7C825A-2539-4FEF-81AB-DC65CE6E53E7}" sibTransId="{98AD5684-9995-484F-940B-644BD194F01F}"/>
    <dgm:cxn modelId="{C6D2A55C-9C77-44C4-9180-14F9E40E74B8}" type="presOf" srcId="{1245B892-3EE7-485D-9BB8-DA9C952561F9}" destId="{611D5984-84B9-408B-A5CD-E73F2758636B}" srcOrd="0" destOrd="0" presId="urn:microsoft.com/office/officeart/2005/8/layout/hProcess9"/>
    <dgm:cxn modelId="{387CFD78-8D68-44E3-A982-42A0376F790E}" type="presOf" srcId="{86142FD7-061B-4A2E-A11D-C54A603199C7}" destId="{A571F3F8-94F9-49D2-9C49-F3277BD3D573}" srcOrd="0" destOrd="0" presId="urn:microsoft.com/office/officeart/2005/8/layout/hProcess9"/>
    <dgm:cxn modelId="{7D37695A-BFD5-418A-BAA7-92E1941B478D}" srcId="{817977D2-71B5-4E64-983F-0736CECAF682}" destId="{049D56E3-D421-4B7A-82D0-2877B4A5B776}" srcOrd="5" destOrd="0" parTransId="{44B972A6-5652-479E-BE92-945D67900980}" sibTransId="{41FFFC57-607E-48A4-91D0-509811FE900C}"/>
    <dgm:cxn modelId="{45E68A85-DB94-40B3-ADEB-E4CE52EB5808}" srcId="{817977D2-71B5-4E64-983F-0736CECAF682}" destId="{3460D5A5-80A7-4B6B-AD3B-DDAD51DE3868}" srcOrd="2" destOrd="0" parTransId="{5775575B-4C39-4E90-82ED-4DC4401EAB6F}" sibTransId="{86165E79-7287-4BE9-AC00-D2592B07BF1A}"/>
    <dgm:cxn modelId="{30C0928E-EC8E-4B3C-9957-B15461B306FE}" type="presOf" srcId="{817977D2-71B5-4E64-983F-0736CECAF682}" destId="{F4121320-57F8-4F0C-9485-F6304E4A1776}" srcOrd="0" destOrd="0" presId="urn:microsoft.com/office/officeart/2005/8/layout/hProcess9"/>
    <dgm:cxn modelId="{77C7EF97-BE2F-42C6-9C8B-894DDA52347C}" type="presOf" srcId="{46B88E7B-453B-4B88-98FE-2EAD6E80DA81}" destId="{D8A5C4A1-1171-476A-AEB9-90D4A3996325}" srcOrd="0" destOrd="0" presId="urn:microsoft.com/office/officeart/2005/8/layout/hProcess9"/>
    <dgm:cxn modelId="{839FF9AE-C395-447C-97EA-46E37215F7A6}" srcId="{817977D2-71B5-4E64-983F-0736CECAF682}" destId="{46B88E7B-453B-4B88-98FE-2EAD6E80DA81}" srcOrd="1" destOrd="0" parTransId="{7C5E1963-05D3-4C1F-A842-CC5090C4B22E}" sibTransId="{5DCDEB33-6900-4E5B-B768-3F07BBE68080}"/>
    <dgm:cxn modelId="{E0E983B2-10F9-462B-AEB3-8E3642AFA8CB}" type="presOf" srcId="{049D56E3-D421-4B7A-82D0-2877B4A5B776}" destId="{86DF24C5-2B19-449D-82E4-83FF0B179921}" srcOrd="0" destOrd="0" presId="urn:microsoft.com/office/officeart/2005/8/layout/hProcess9"/>
    <dgm:cxn modelId="{7ED7FAC3-5F42-45EF-B0A1-7F4E74B9D7E5}" type="presOf" srcId="{44A13B96-B4BB-44F5-B2AA-C2E4C9695DB8}" destId="{E155CB11-9AAA-43AB-8FE5-DE9E03911914}" srcOrd="0" destOrd="0" presId="urn:microsoft.com/office/officeart/2005/8/layout/hProcess9"/>
    <dgm:cxn modelId="{639620D6-CF63-4777-A40D-798AF390F61B}" srcId="{817977D2-71B5-4E64-983F-0736CECAF682}" destId="{86142FD7-061B-4A2E-A11D-C54A603199C7}" srcOrd="3" destOrd="0" parTransId="{A114261E-5BBB-46D9-A092-7208EBE312D2}" sibTransId="{17B1D173-CA51-44DC-BD45-FDAAC79FD9F1}"/>
    <dgm:cxn modelId="{974170EE-7DAE-4B70-A798-0475FCE5CFC6}" srcId="{817977D2-71B5-4E64-983F-0736CECAF682}" destId="{44A13B96-B4BB-44F5-B2AA-C2E4C9695DB8}" srcOrd="4" destOrd="0" parTransId="{3BC3BE4C-BC6E-4474-92E0-F4085D91C526}" sibTransId="{170616C8-06B3-4DD9-AFA5-A70852DEC6C4}"/>
    <dgm:cxn modelId="{B58C30F5-2F41-4F50-BAFB-73CC159822E3}" type="presOf" srcId="{3460D5A5-80A7-4B6B-AD3B-DDAD51DE3868}" destId="{E4345105-3BC1-4CFA-A0CA-4FE6A77C5857}" srcOrd="0" destOrd="0" presId="urn:microsoft.com/office/officeart/2005/8/layout/hProcess9"/>
    <dgm:cxn modelId="{06DEEB8E-1171-45C5-A22E-F401512936E2}" type="presParOf" srcId="{F4121320-57F8-4F0C-9485-F6304E4A1776}" destId="{32259778-0271-43E6-98DF-E078EC7C1E8F}" srcOrd="0" destOrd="0" presId="urn:microsoft.com/office/officeart/2005/8/layout/hProcess9"/>
    <dgm:cxn modelId="{9F2AD7BA-8492-4A68-9432-7E68881AA5A9}" type="presParOf" srcId="{F4121320-57F8-4F0C-9485-F6304E4A1776}" destId="{DAB328B2-844B-443C-9286-701CD6981F3A}" srcOrd="1" destOrd="0" presId="urn:microsoft.com/office/officeart/2005/8/layout/hProcess9"/>
    <dgm:cxn modelId="{7CF5CF09-00CA-498C-87FD-E51CB1A0F629}" type="presParOf" srcId="{DAB328B2-844B-443C-9286-701CD6981F3A}" destId="{611D5984-84B9-408B-A5CD-E73F2758636B}" srcOrd="0" destOrd="0" presId="urn:microsoft.com/office/officeart/2005/8/layout/hProcess9"/>
    <dgm:cxn modelId="{0F751A14-A943-4017-8185-E28D3A547DF8}" type="presParOf" srcId="{DAB328B2-844B-443C-9286-701CD6981F3A}" destId="{386A31ED-0586-471A-B4A1-CD08ACD1E38F}" srcOrd="1" destOrd="0" presId="urn:microsoft.com/office/officeart/2005/8/layout/hProcess9"/>
    <dgm:cxn modelId="{36E20DAA-27A8-4382-9FC8-CE4EB508C0EE}" type="presParOf" srcId="{DAB328B2-844B-443C-9286-701CD6981F3A}" destId="{D8A5C4A1-1171-476A-AEB9-90D4A3996325}" srcOrd="2" destOrd="0" presId="urn:microsoft.com/office/officeart/2005/8/layout/hProcess9"/>
    <dgm:cxn modelId="{AB3182EF-026F-439F-8DE1-DA26BDB6BAA2}" type="presParOf" srcId="{DAB328B2-844B-443C-9286-701CD6981F3A}" destId="{274BCE82-10D0-4EF1-A1CA-9869CE67F430}" srcOrd="3" destOrd="0" presId="urn:microsoft.com/office/officeart/2005/8/layout/hProcess9"/>
    <dgm:cxn modelId="{D531253B-47D2-4131-BD96-49A2EF328C39}" type="presParOf" srcId="{DAB328B2-844B-443C-9286-701CD6981F3A}" destId="{E4345105-3BC1-4CFA-A0CA-4FE6A77C5857}" srcOrd="4" destOrd="0" presId="urn:microsoft.com/office/officeart/2005/8/layout/hProcess9"/>
    <dgm:cxn modelId="{CAC9F0B9-A832-466E-926D-35A41F98B939}" type="presParOf" srcId="{DAB328B2-844B-443C-9286-701CD6981F3A}" destId="{C18E7AC5-76BA-4C15-B0E1-9EAE6170C8AD}" srcOrd="5" destOrd="0" presId="urn:microsoft.com/office/officeart/2005/8/layout/hProcess9"/>
    <dgm:cxn modelId="{CD808680-AFC5-4CE4-913F-EDCC26AD3190}" type="presParOf" srcId="{DAB328B2-844B-443C-9286-701CD6981F3A}" destId="{A571F3F8-94F9-49D2-9C49-F3277BD3D573}" srcOrd="6" destOrd="0" presId="urn:microsoft.com/office/officeart/2005/8/layout/hProcess9"/>
    <dgm:cxn modelId="{EDC82737-CC41-417C-90D9-5B192D6076A0}" type="presParOf" srcId="{DAB328B2-844B-443C-9286-701CD6981F3A}" destId="{CE92224E-939E-4A3B-9746-26BA5EACDA11}" srcOrd="7" destOrd="0" presId="urn:microsoft.com/office/officeart/2005/8/layout/hProcess9"/>
    <dgm:cxn modelId="{FF992002-56AC-4CCC-8A04-90DEEE128822}" type="presParOf" srcId="{DAB328B2-844B-443C-9286-701CD6981F3A}" destId="{E155CB11-9AAA-43AB-8FE5-DE9E03911914}" srcOrd="8" destOrd="0" presId="urn:microsoft.com/office/officeart/2005/8/layout/hProcess9"/>
    <dgm:cxn modelId="{D9068263-1677-4281-A259-D2A0A8CB9D6F}" type="presParOf" srcId="{DAB328B2-844B-443C-9286-701CD6981F3A}" destId="{E8ABE783-8F5F-474F-9C9C-6531C180ECE8}" srcOrd="9" destOrd="0" presId="urn:microsoft.com/office/officeart/2005/8/layout/hProcess9"/>
    <dgm:cxn modelId="{F3575AFF-655E-4DFC-985F-7062E8B156FC}" type="presParOf" srcId="{DAB328B2-844B-443C-9286-701CD6981F3A}" destId="{86DF24C5-2B19-449D-82E4-83FF0B179921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59778-0271-43E6-98DF-E078EC7C1E8F}">
      <dsp:nvSpPr>
        <dsp:cNvPr id="0" name=""/>
        <dsp:cNvSpPr/>
      </dsp:nvSpPr>
      <dsp:spPr>
        <a:xfrm>
          <a:off x="609599" y="0"/>
          <a:ext cx="6908800" cy="148519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D5984-84B9-408B-A5CD-E73F2758636B}">
      <dsp:nvSpPr>
        <dsp:cNvPr id="0" name=""/>
        <dsp:cNvSpPr/>
      </dsp:nvSpPr>
      <dsp:spPr>
        <a:xfrm>
          <a:off x="2604" y="445559"/>
          <a:ext cx="1294680" cy="594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Sources de données</a:t>
          </a:r>
        </a:p>
      </dsp:txBody>
      <dsp:txXfrm>
        <a:off x="31604" y="474559"/>
        <a:ext cx="1236680" cy="536078"/>
      </dsp:txXfrm>
    </dsp:sp>
    <dsp:sp modelId="{D8A5C4A1-1171-476A-AEB9-90D4A3996325}">
      <dsp:nvSpPr>
        <dsp:cNvPr id="0" name=""/>
        <dsp:cNvSpPr/>
      </dsp:nvSpPr>
      <dsp:spPr>
        <a:xfrm>
          <a:off x="1368226" y="445559"/>
          <a:ext cx="1294680" cy="594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Collecte et ingestion</a:t>
          </a:r>
        </a:p>
      </dsp:txBody>
      <dsp:txXfrm>
        <a:off x="1397226" y="474559"/>
        <a:ext cx="1236680" cy="536078"/>
      </dsp:txXfrm>
    </dsp:sp>
    <dsp:sp modelId="{E4345105-3BC1-4CFA-A0CA-4FE6A77C5857}">
      <dsp:nvSpPr>
        <dsp:cNvPr id="0" name=""/>
        <dsp:cNvSpPr/>
      </dsp:nvSpPr>
      <dsp:spPr>
        <a:xfrm>
          <a:off x="2733848" y="445559"/>
          <a:ext cx="1294680" cy="594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Ingestion et stockage</a:t>
          </a:r>
          <a:endParaRPr lang="fr-FR" sz="1400" kern="1200" dirty="0"/>
        </a:p>
      </dsp:txBody>
      <dsp:txXfrm>
        <a:off x="2762848" y="474559"/>
        <a:ext cx="1236680" cy="536078"/>
      </dsp:txXfrm>
    </dsp:sp>
    <dsp:sp modelId="{A571F3F8-94F9-49D2-9C49-F3277BD3D573}">
      <dsp:nvSpPr>
        <dsp:cNvPr id="0" name=""/>
        <dsp:cNvSpPr/>
      </dsp:nvSpPr>
      <dsp:spPr>
        <a:xfrm>
          <a:off x="4099470" y="445559"/>
          <a:ext cx="1294680" cy="594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Stockage et traitements</a:t>
          </a:r>
        </a:p>
      </dsp:txBody>
      <dsp:txXfrm>
        <a:off x="4128470" y="474559"/>
        <a:ext cx="1236680" cy="536078"/>
      </dsp:txXfrm>
    </dsp:sp>
    <dsp:sp modelId="{E155CB11-9AAA-43AB-8FE5-DE9E03911914}">
      <dsp:nvSpPr>
        <dsp:cNvPr id="0" name=""/>
        <dsp:cNvSpPr/>
      </dsp:nvSpPr>
      <dsp:spPr>
        <a:xfrm>
          <a:off x="5465092" y="445559"/>
          <a:ext cx="1294680" cy="594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Traitements et Consommation</a:t>
          </a:r>
        </a:p>
      </dsp:txBody>
      <dsp:txXfrm>
        <a:off x="5494092" y="474559"/>
        <a:ext cx="1236680" cy="536078"/>
      </dsp:txXfrm>
    </dsp:sp>
    <dsp:sp modelId="{86DF24C5-2B19-449D-82E4-83FF0B179921}">
      <dsp:nvSpPr>
        <dsp:cNvPr id="0" name=""/>
        <dsp:cNvSpPr/>
      </dsp:nvSpPr>
      <dsp:spPr>
        <a:xfrm>
          <a:off x="6830714" y="445559"/>
          <a:ext cx="1294680" cy="594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Consommation et visualisation</a:t>
          </a:r>
        </a:p>
      </dsp:txBody>
      <dsp:txXfrm>
        <a:off x="6859714" y="474559"/>
        <a:ext cx="1236680" cy="536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4C36B-7616-47AB-999F-67BBD465ADD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9C358-CC75-49A1-BB60-07DA76F279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25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BFE42-7364-47ED-B10D-0D19FD531B3E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0DCACD8-81B4-4AA6-B32B-45C4B82A76BC}" type="datetime1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e l'en-tête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37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BFE42-7364-47ED-B10D-0D19FD531B3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52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289EA-36A4-4770-A6D5-13DCC4E39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942927-1E73-4C3E-BD1B-210CFD3EA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EBAA88-89B2-423E-98D8-304E29BF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B2E2-9CCB-4DCA-A045-014C831E1C89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6E8766-1EBF-4B38-981A-5DFC3F95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7417F7-C24A-4797-848C-55BF2E45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4366-859A-40DE-82BD-75667F6EC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57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CFDB7-1C38-45D1-9487-DF4E37F9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0A738B-144C-4F70-B59B-6B6B76EA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F39A88-D607-41FC-8535-48F7F55A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B2E2-9CCB-4DCA-A045-014C831E1C89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5C8424-567D-4643-9B86-97EFDD1E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F2CB05-F408-4D38-B3E3-9A2FEC8B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4366-859A-40DE-82BD-75667F6EC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46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D81B94F-5F6F-4F30-9A56-B2BA8B943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BA455F-57B9-4E97-8BAA-44EC9D922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054E2-DB3E-4FEB-B9CD-9FE02E20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B2E2-9CCB-4DCA-A045-014C831E1C89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4C517F-6EE9-4AB2-8D5F-1A9BC481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FDFBFB-31E9-4E19-B46C-D4B7780B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4366-859A-40DE-82BD-75667F6EC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47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81094-A433-4E71-A302-8D6D656E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B2E4B5-6643-4792-AEB6-2D072D14C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620CC-298C-43D0-B5EC-5A5B2983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B2E2-9CCB-4DCA-A045-014C831E1C89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A86B17-4733-4303-92B5-26B7D311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FA4B50-D63F-4413-8EC4-07C1C5F7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4366-859A-40DE-82BD-75667F6EC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38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000D3-107B-4AF5-B02B-4BF0434C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2B38F7-9A60-4F45-8B95-9A5117266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96D8D7-33CF-4BD0-A196-55EB8FAA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B2E2-9CCB-4DCA-A045-014C831E1C89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E4DEE1-2E44-4228-B70C-A2B70F24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10339A-0527-4478-8883-718E5226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4366-859A-40DE-82BD-75667F6EC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14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B2698-BE24-4021-BFA0-19952A7B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4D9541-66ED-4237-BD97-0AC9CA661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C561BE-E6C8-4169-8F7C-B3D808076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8995E1-6F56-4CE1-9E91-2EE7342E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B2E2-9CCB-4DCA-A045-014C831E1C89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44887A-61AD-4321-B761-59EED28A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6E19C7-16C7-4CC6-8D2C-722853FF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4366-859A-40DE-82BD-75667F6EC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43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3ACB10-5E2C-4ED8-84D6-FC3DCCE6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D791D7-6B82-464E-B84D-69CF74D8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E75997-EAB4-48DF-82D4-F806B3768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43BD88-BEF3-45A0-932C-CAC60C999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591A36-66D3-48CF-B1C6-F89A66F1F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B6EE5E-C61F-4AEB-9BF6-CB541289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B2E2-9CCB-4DCA-A045-014C831E1C89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6E5A29-CF20-46E7-A742-C1B85518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31D216-55FE-4D03-AE57-B84A353D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4366-859A-40DE-82BD-75667F6EC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11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985B8-34DB-4850-BD49-09B3CB14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037039-75B3-4770-B38C-75B712D5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B2E2-9CCB-4DCA-A045-014C831E1C89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CA80AE-F477-46E1-BD63-879B237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109112-4013-4F33-B4A9-B76DE436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4366-859A-40DE-82BD-75667F6EC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76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0EAF5B-86F3-4B32-B952-18AAED9A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B2E2-9CCB-4DCA-A045-014C831E1C89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9C841D-5D7D-4A24-BBE3-58F31D0B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04D2A9-2680-4355-878D-D934B4AB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4366-859A-40DE-82BD-75667F6EC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8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A779A-9E01-4ED6-8ADC-BAE0FDD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8CB13C-ADF0-4A39-8429-AA0040679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B2BCF8-5992-4180-A9EB-E0945F9F9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BB1FC2-CDFE-4883-8CEC-697483B0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B2E2-9CCB-4DCA-A045-014C831E1C89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C0E5E6-CF78-4EAF-B216-88633DD4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3B8605-1D74-4AB9-B5FC-D75736B7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4366-859A-40DE-82BD-75667F6EC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1D06C-5009-49AA-AA09-01914AC6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A2BFE60-D2C1-43EE-9B72-1639BD77E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9A01CD-2EF3-4456-ABB1-903615F05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BB6EC5-98F3-4253-B1A9-FEA3ABC4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B2E2-9CCB-4DCA-A045-014C831E1C89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50C6C0-1AAB-4D9A-8079-FBD5373A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8B2E75-41C4-441E-A33C-2046731E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D4366-859A-40DE-82BD-75667F6EC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13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EAAB5F-A44B-4392-B4BE-5A115B9C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E25D17-806C-4CCC-ADDD-B5101BEBD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9206B2-D81E-4605-BFC5-C1E9A82C9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9B2E2-9CCB-4DCA-A045-014C831E1C89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551883-AE9A-4FD9-9ED0-E117AAA4F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936F2B-4012-421E-B6A8-21222ED98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D4366-859A-40DE-82BD-75667F6EC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03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gif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9FC43-273C-4F9E-96F7-0B4E825D3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B27D39-8F34-4C12-9B06-F068F7C79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6397" y="302135"/>
            <a:ext cx="11521280" cy="866254"/>
          </a:xfrm>
        </p:spPr>
        <p:txBody>
          <a:bodyPr/>
          <a:lstStyle/>
          <a:p>
            <a:r>
              <a:rPr lang="fr-FR" dirty="0"/>
              <a:t>LES OUTILS de L’ECOSYSTEME HADOOP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0664056" y="6375897"/>
            <a:ext cx="760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465282-C79B-4ED5-A145-AC9BCBC7676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9380733" y="6359301"/>
            <a:ext cx="1169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JUIN 2015</a:t>
            </a:r>
            <a:endParaRPr lang="fr-FR" dirty="0"/>
          </a:p>
        </p:txBody>
      </p:sp>
      <p:grpSp>
        <p:nvGrpSpPr>
          <p:cNvPr id="1027" name="Groupe 1026"/>
          <p:cNvGrpSpPr/>
          <p:nvPr/>
        </p:nvGrpSpPr>
        <p:grpSpPr>
          <a:xfrm>
            <a:off x="2855640" y="4221088"/>
            <a:ext cx="7370869" cy="1872208"/>
            <a:chOff x="2009864" y="4207692"/>
            <a:chExt cx="7370869" cy="1872208"/>
          </a:xfrm>
        </p:grpSpPr>
        <p:sp>
          <p:nvSpPr>
            <p:cNvPr id="1025" name="Rectangle 1024"/>
            <p:cNvSpPr/>
            <p:nvPr/>
          </p:nvSpPr>
          <p:spPr>
            <a:xfrm>
              <a:off x="2009864" y="4207692"/>
              <a:ext cx="7370869" cy="1872208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b="1" dirty="0">
                  <a:solidFill>
                    <a:schemeClr val="accent2"/>
                  </a:solidFill>
                  <a:latin typeface="+mj-lt"/>
                </a:rPr>
                <a:t>HDFS</a:t>
              </a:r>
            </a:p>
          </p:txBody>
        </p:sp>
        <p:grpSp>
          <p:nvGrpSpPr>
            <p:cNvPr id="1024" name="Groupe 1023"/>
            <p:cNvGrpSpPr/>
            <p:nvPr/>
          </p:nvGrpSpPr>
          <p:grpSpPr>
            <a:xfrm>
              <a:off x="2135560" y="4581128"/>
              <a:ext cx="7049624" cy="1440160"/>
              <a:chOff x="623392" y="4365104"/>
              <a:chExt cx="7049624" cy="1440160"/>
            </a:xfrm>
          </p:grpSpPr>
          <p:sp>
            <p:nvSpPr>
              <p:cNvPr id="7" name="Rectangle à coins arrondis 6"/>
              <p:cNvSpPr/>
              <p:nvPr/>
            </p:nvSpPr>
            <p:spPr>
              <a:xfrm>
                <a:off x="623392" y="5373216"/>
                <a:ext cx="864096" cy="43204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Name </a:t>
                </a:r>
                <a:r>
                  <a:rPr lang="fr-FR" sz="1000" dirty="0" err="1"/>
                  <a:t>Node</a:t>
                </a:r>
                <a:endParaRPr lang="fr-FR" sz="1000" dirty="0"/>
              </a:p>
            </p:txBody>
          </p:sp>
          <p:grpSp>
            <p:nvGrpSpPr>
              <p:cNvPr id="29" name="Groupe 28"/>
              <p:cNvGrpSpPr/>
              <p:nvPr/>
            </p:nvGrpSpPr>
            <p:grpSpPr>
              <a:xfrm>
                <a:off x="1847528" y="4365104"/>
                <a:ext cx="2901237" cy="1440160"/>
                <a:chOff x="1847528" y="4365104"/>
                <a:chExt cx="2901237" cy="1440160"/>
              </a:xfrm>
            </p:grpSpPr>
            <p:grpSp>
              <p:nvGrpSpPr>
                <p:cNvPr id="8" name="Groupe 7"/>
                <p:cNvGrpSpPr/>
                <p:nvPr/>
              </p:nvGrpSpPr>
              <p:grpSpPr>
                <a:xfrm>
                  <a:off x="1847528" y="4365104"/>
                  <a:ext cx="866298" cy="1440160"/>
                  <a:chOff x="1847528" y="4365104"/>
                  <a:chExt cx="866298" cy="1440160"/>
                </a:xfrm>
              </p:grpSpPr>
              <p:sp>
                <p:nvSpPr>
                  <p:cNvPr id="9" name="Rectangle à coins arrondis 8"/>
                  <p:cNvSpPr/>
                  <p:nvPr/>
                </p:nvSpPr>
                <p:spPr>
                  <a:xfrm>
                    <a:off x="1847528" y="5373216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10" name="Rectangle à coins arrondis 9"/>
                  <p:cNvSpPr/>
                  <p:nvPr/>
                </p:nvSpPr>
                <p:spPr>
                  <a:xfrm>
                    <a:off x="1849730" y="4869160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11" name="Rectangle à coins arrondis 10"/>
                  <p:cNvSpPr/>
                  <p:nvPr/>
                </p:nvSpPr>
                <p:spPr>
                  <a:xfrm>
                    <a:off x="1847528" y="4365104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</p:grpSp>
            <p:grpSp>
              <p:nvGrpSpPr>
                <p:cNvPr id="13" name="Groupe 12"/>
                <p:cNvGrpSpPr/>
                <p:nvPr/>
              </p:nvGrpSpPr>
              <p:grpSpPr>
                <a:xfrm>
                  <a:off x="2864997" y="4365104"/>
                  <a:ext cx="866298" cy="1440160"/>
                  <a:chOff x="1847528" y="4365104"/>
                  <a:chExt cx="866298" cy="1440160"/>
                </a:xfrm>
              </p:grpSpPr>
              <p:sp>
                <p:nvSpPr>
                  <p:cNvPr id="14" name="Rectangle à coins arrondis 13"/>
                  <p:cNvSpPr/>
                  <p:nvPr/>
                </p:nvSpPr>
                <p:spPr>
                  <a:xfrm>
                    <a:off x="1847528" y="5373216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15" name="Rectangle à coins arrondis 14"/>
                  <p:cNvSpPr/>
                  <p:nvPr/>
                </p:nvSpPr>
                <p:spPr>
                  <a:xfrm>
                    <a:off x="1849730" y="4869160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16" name="Rectangle à coins arrondis 15"/>
                  <p:cNvSpPr/>
                  <p:nvPr/>
                </p:nvSpPr>
                <p:spPr>
                  <a:xfrm>
                    <a:off x="1847528" y="4365104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</p:grpSp>
            <p:grpSp>
              <p:nvGrpSpPr>
                <p:cNvPr id="17" name="Groupe 16"/>
                <p:cNvGrpSpPr/>
                <p:nvPr/>
              </p:nvGrpSpPr>
              <p:grpSpPr>
                <a:xfrm>
                  <a:off x="3882467" y="4365104"/>
                  <a:ext cx="866298" cy="1440160"/>
                  <a:chOff x="1847528" y="4365104"/>
                  <a:chExt cx="866298" cy="1440160"/>
                </a:xfrm>
              </p:grpSpPr>
              <p:sp>
                <p:nvSpPr>
                  <p:cNvPr id="18" name="Rectangle à coins arrondis 17"/>
                  <p:cNvSpPr/>
                  <p:nvPr/>
                </p:nvSpPr>
                <p:spPr>
                  <a:xfrm>
                    <a:off x="1847528" y="5373216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19" name="Rectangle à coins arrondis 18"/>
                  <p:cNvSpPr/>
                  <p:nvPr/>
                </p:nvSpPr>
                <p:spPr>
                  <a:xfrm>
                    <a:off x="1849730" y="4869160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20" name="Rectangle à coins arrondis 19"/>
                  <p:cNvSpPr/>
                  <p:nvPr/>
                </p:nvSpPr>
                <p:spPr>
                  <a:xfrm>
                    <a:off x="1847528" y="4365104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</p:grpSp>
          </p:grpSp>
          <p:grpSp>
            <p:nvGrpSpPr>
              <p:cNvPr id="12" name="Groupe 11"/>
              <p:cNvGrpSpPr/>
              <p:nvPr/>
            </p:nvGrpSpPr>
            <p:grpSpPr>
              <a:xfrm>
                <a:off x="5807968" y="4365104"/>
                <a:ext cx="1865048" cy="1440160"/>
                <a:chOff x="8049578" y="4365104"/>
                <a:chExt cx="1865048" cy="1440160"/>
              </a:xfrm>
            </p:grpSpPr>
            <p:grpSp>
              <p:nvGrpSpPr>
                <p:cNvPr id="21" name="Groupe 20"/>
                <p:cNvGrpSpPr/>
                <p:nvPr/>
              </p:nvGrpSpPr>
              <p:grpSpPr>
                <a:xfrm>
                  <a:off x="8049578" y="4365104"/>
                  <a:ext cx="866298" cy="1440160"/>
                  <a:chOff x="1847528" y="4365104"/>
                  <a:chExt cx="866298" cy="1440160"/>
                </a:xfrm>
              </p:grpSpPr>
              <p:sp>
                <p:nvSpPr>
                  <p:cNvPr id="22" name="Rectangle à coins arrondis 21"/>
                  <p:cNvSpPr/>
                  <p:nvPr/>
                </p:nvSpPr>
                <p:spPr>
                  <a:xfrm>
                    <a:off x="1847528" y="5373216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23" name="Rectangle à coins arrondis 22"/>
                  <p:cNvSpPr/>
                  <p:nvPr/>
                </p:nvSpPr>
                <p:spPr>
                  <a:xfrm>
                    <a:off x="1849730" y="4869160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24" name="Rectangle à coins arrondis 23"/>
                  <p:cNvSpPr/>
                  <p:nvPr/>
                </p:nvSpPr>
                <p:spPr>
                  <a:xfrm>
                    <a:off x="1847528" y="4365104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</p:grpSp>
            <p:grpSp>
              <p:nvGrpSpPr>
                <p:cNvPr id="25" name="Groupe 24"/>
                <p:cNvGrpSpPr/>
                <p:nvPr/>
              </p:nvGrpSpPr>
              <p:grpSpPr>
                <a:xfrm>
                  <a:off x="9048328" y="4365104"/>
                  <a:ext cx="866298" cy="1440160"/>
                  <a:chOff x="1847528" y="4365104"/>
                  <a:chExt cx="866298" cy="1440160"/>
                </a:xfrm>
              </p:grpSpPr>
              <p:sp>
                <p:nvSpPr>
                  <p:cNvPr id="26" name="Rectangle à coins arrondis 25"/>
                  <p:cNvSpPr/>
                  <p:nvPr/>
                </p:nvSpPr>
                <p:spPr>
                  <a:xfrm>
                    <a:off x="1847528" y="5373216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27" name="Rectangle à coins arrondis 26"/>
                  <p:cNvSpPr/>
                  <p:nvPr/>
                </p:nvSpPr>
                <p:spPr>
                  <a:xfrm>
                    <a:off x="1849730" y="4869160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28" name="Rectangle à coins arrondis 27"/>
                  <p:cNvSpPr/>
                  <p:nvPr/>
                </p:nvSpPr>
                <p:spPr>
                  <a:xfrm>
                    <a:off x="1847528" y="4365104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</p:grpSp>
          </p:grpSp>
          <p:cxnSp>
            <p:nvCxnSpPr>
              <p:cNvPr id="31" name="Connecteur droit 30"/>
              <p:cNvCxnSpPr/>
              <p:nvPr/>
            </p:nvCxnSpPr>
            <p:spPr>
              <a:xfrm>
                <a:off x="4943872" y="5085184"/>
                <a:ext cx="576064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8" name="Rectangle à coins arrondis 1027"/>
          <p:cNvSpPr/>
          <p:nvPr/>
        </p:nvSpPr>
        <p:spPr>
          <a:xfrm>
            <a:off x="2855640" y="3789040"/>
            <a:ext cx="3240360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MAP REDUCE</a:t>
            </a:r>
          </a:p>
        </p:txBody>
      </p:sp>
      <p:sp>
        <p:nvSpPr>
          <p:cNvPr id="37" name="Rectangle à coins arrondis 36"/>
          <p:cNvSpPr/>
          <p:nvPr/>
        </p:nvSpPr>
        <p:spPr>
          <a:xfrm>
            <a:off x="6167916" y="3789040"/>
            <a:ext cx="1260000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IMPALA</a:t>
            </a:r>
          </a:p>
        </p:txBody>
      </p:sp>
      <p:sp>
        <p:nvSpPr>
          <p:cNvPr id="38" name="Rectangle à coins arrondis 37"/>
          <p:cNvSpPr/>
          <p:nvPr/>
        </p:nvSpPr>
        <p:spPr>
          <a:xfrm>
            <a:off x="7499832" y="3789040"/>
            <a:ext cx="1260000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HBASE</a:t>
            </a:r>
          </a:p>
        </p:txBody>
      </p:sp>
      <p:sp>
        <p:nvSpPr>
          <p:cNvPr id="39" name="Rectangle à coins arrondis 38"/>
          <p:cNvSpPr/>
          <p:nvPr/>
        </p:nvSpPr>
        <p:spPr>
          <a:xfrm>
            <a:off x="2860327" y="3336317"/>
            <a:ext cx="985105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PIG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3981130" y="3343596"/>
            <a:ext cx="985105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HIVE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5101932" y="3343596"/>
            <a:ext cx="985105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Java, Ruby, Python…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10028758" y="3054515"/>
            <a:ext cx="985105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SQOOP</a:t>
            </a:r>
          </a:p>
        </p:txBody>
      </p:sp>
      <p:sp>
        <p:nvSpPr>
          <p:cNvPr id="44" name="Rectangle à coins arrondis 43"/>
          <p:cNvSpPr/>
          <p:nvPr/>
        </p:nvSpPr>
        <p:spPr>
          <a:xfrm>
            <a:off x="10028758" y="2568449"/>
            <a:ext cx="985105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FLUME</a:t>
            </a:r>
          </a:p>
        </p:txBody>
      </p:sp>
      <p:sp>
        <p:nvSpPr>
          <p:cNvPr id="45" name="Rectangle à coins arrondis 44"/>
          <p:cNvSpPr/>
          <p:nvPr/>
        </p:nvSpPr>
        <p:spPr>
          <a:xfrm>
            <a:off x="10028757" y="2082208"/>
            <a:ext cx="985105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SPARK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10028756" y="1604068"/>
            <a:ext cx="985105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STORM</a:t>
            </a:r>
          </a:p>
        </p:txBody>
      </p:sp>
      <p:cxnSp>
        <p:nvCxnSpPr>
          <p:cNvPr id="1031" name="Connecteur droit avec flèche 1030"/>
          <p:cNvCxnSpPr>
            <a:stCxn id="46" idx="1"/>
          </p:cNvCxnSpPr>
          <p:nvPr/>
        </p:nvCxnSpPr>
        <p:spPr>
          <a:xfrm rot="10800000" flipV="1">
            <a:off x="9480376" y="1790785"/>
            <a:ext cx="548380" cy="2438267"/>
          </a:xfrm>
          <a:prstGeom prst="bentConnector2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cteur droit 1032"/>
          <p:cNvCxnSpPr>
            <a:stCxn id="45" idx="1"/>
          </p:cNvCxnSpPr>
          <p:nvPr/>
        </p:nvCxnSpPr>
        <p:spPr>
          <a:xfrm flipH="1">
            <a:off x="9480376" y="2268926"/>
            <a:ext cx="548381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9480375" y="2755167"/>
            <a:ext cx="548381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9480375" y="3241233"/>
            <a:ext cx="548381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à coins arrondis 52"/>
          <p:cNvSpPr/>
          <p:nvPr/>
        </p:nvSpPr>
        <p:spPr>
          <a:xfrm>
            <a:off x="4561452" y="1227001"/>
            <a:ext cx="1188000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HUE</a:t>
            </a:r>
          </a:p>
        </p:txBody>
      </p:sp>
      <p:sp>
        <p:nvSpPr>
          <p:cNvPr id="54" name="Rectangle à coins arrondis 53"/>
          <p:cNvSpPr/>
          <p:nvPr/>
        </p:nvSpPr>
        <p:spPr>
          <a:xfrm>
            <a:off x="5922666" y="1227001"/>
            <a:ext cx="1188000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OOZIE</a:t>
            </a:r>
          </a:p>
        </p:txBody>
      </p:sp>
      <p:sp>
        <p:nvSpPr>
          <p:cNvPr id="55" name="Rectangle à coins arrondis 54"/>
          <p:cNvSpPr/>
          <p:nvPr/>
        </p:nvSpPr>
        <p:spPr>
          <a:xfrm>
            <a:off x="7283880" y="1221313"/>
            <a:ext cx="1188000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MAHOUT</a:t>
            </a:r>
          </a:p>
        </p:txBody>
      </p:sp>
      <p:sp>
        <p:nvSpPr>
          <p:cNvPr id="56" name="Rectangle à coins arrondis 55"/>
          <p:cNvSpPr/>
          <p:nvPr/>
        </p:nvSpPr>
        <p:spPr>
          <a:xfrm>
            <a:off x="2860327" y="3775644"/>
            <a:ext cx="3240360" cy="3734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MAP REDUCE</a:t>
            </a:r>
          </a:p>
        </p:txBody>
      </p:sp>
      <p:grpSp>
        <p:nvGrpSpPr>
          <p:cNvPr id="50" name="Groupe 49"/>
          <p:cNvGrpSpPr/>
          <p:nvPr/>
        </p:nvGrpSpPr>
        <p:grpSpPr>
          <a:xfrm>
            <a:off x="-1" y="1264514"/>
            <a:ext cx="215445" cy="4828783"/>
            <a:chOff x="-1" y="1264514"/>
            <a:chExt cx="215445" cy="4828783"/>
          </a:xfrm>
        </p:grpSpPr>
        <p:sp>
          <p:nvSpPr>
            <p:cNvPr id="57" name="ZoneTexte 56"/>
            <p:cNvSpPr txBox="1"/>
            <p:nvPr/>
          </p:nvSpPr>
          <p:spPr>
            <a:xfrm rot="16200000">
              <a:off x="-1386278" y="4491575"/>
              <a:ext cx="2988000" cy="2154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dirty="0"/>
                <a:t>Retours sur expérience dans le contexte SFR</a:t>
              </a:r>
            </a:p>
          </p:txBody>
        </p:sp>
        <p:sp>
          <p:nvSpPr>
            <p:cNvPr id="58" name="ZoneTexte 57"/>
            <p:cNvSpPr txBox="1"/>
            <p:nvPr/>
          </p:nvSpPr>
          <p:spPr>
            <a:xfrm rot="16200000">
              <a:off x="-1386278" y="3877980"/>
              <a:ext cx="2988000" cy="2154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dirty="0"/>
                <a:t>Cas d’usage dans le contexte SFR</a:t>
              </a:r>
            </a:p>
          </p:txBody>
        </p:sp>
        <p:sp>
          <p:nvSpPr>
            <p:cNvPr id="59" name="ZoneTexte 58"/>
            <p:cNvSpPr txBox="1"/>
            <p:nvPr/>
          </p:nvSpPr>
          <p:spPr>
            <a:xfrm rot="16200000">
              <a:off x="-1386278" y="2650792"/>
              <a:ext cx="2988000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Comprendre le </a:t>
              </a:r>
              <a:r>
                <a:rPr lang="fr-FR" sz="800" dirty="0" err="1"/>
                <a:t>Big</a:t>
              </a:r>
              <a:r>
                <a:rPr lang="fr-FR" sz="800" dirty="0"/>
                <a:t> Data s enjeux </a:t>
              </a:r>
            </a:p>
          </p:txBody>
        </p:sp>
        <p:sp>
          <p:nvSpPr>
            <p:cNvPr id="60" name="ZoneTexte 59"/>
            <p:cNvSpPr txBox="1"/>
            <p:nvPr/>
          </p:nvSpPr>
          <p:spPr>
            <a:xfrm rot="16200000">
              <a:off x="-1549046" y="3101620"/>
              <a:ext cx="3313533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b="1" dirty="0">
                  <a:latin typeface="+mj-lt"/>
                </a:rPr>
                <a:t>Comprendre l’écosystème BIG DATA par type de composant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305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HADOOP </a:t>
            </a:r>
            <a:r>
              <a:rPr lang="fr-FR" dirty="0" err="1"/>
              <a:t>MAPREDUce</a:t>
            </a:r>
            <a:r>
              <a:rPr lang="fr-FR" dirty="0"/>
              <a:t>, c’est quoi ???</a:t>
            </a:r>
            <a:br>
              <a:rPr lang="fr-FR" dirty="0"/>
            </a:br>
            <a:r>
              <a:rPr lang="fr-FR" dirty="0"/>
              <a:t>La vision WORDCOUNT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0664056" y="6375897"/>
            <a:ext cx="760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465282-C79B-4ED5-A145-AC9BCBC7676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9380733" y="6359301"/>
            <a:ext cx="1169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JUIN 2015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41092" y="1976867"/>
            <a:ext cx="1786522" cy="3616875"/>
          </a:xfrm>
          <a:prstGeom prst="rect">
            <a:avLst/>
          </a:prstGeom>
          <a:gradFill>
            <a:gsLst>
              <a:gs pos="0">
                <a:srgbClr val="C00000"/>
              </a:gs>
              <a:gs pos="20000">
                <a:schemeClr val="accent1">
                  <a:lumMod val="40000"/>
                  <a:lumOff val="60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/>
              <a:t>Input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90468" y="1976867"/>
            <a:ext cx="1786522" cy="3616875"/>
          </a:xfrm>
          <a:prstGeom prst="rect">
            <a:avLst/>
          </a:prstGeom>
          <a:gradFill>
            <a:gsLst>
              <a:gs pos="0">
                <a:srgbClr val="C00000"/>
              </a:gs>
              <a:gs pos="20000">
                <a:schemeClr val="accent1">
                  <a:lumMod val="40000"/>
                  <a:lumOff val="60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Split</a:t>
            </a:r>
          </a:p>
        </p:txBody>
      </p:sp>
      <p:sp>
        <p:nvSpPr>
          <p:cNvPr id="8" name="Rectangle 7"/>
          <p:cNvSpPr/>
          <p:nvPr/>
        </p:nvSpPr>
        <p:spPr>
          <a:xfrm>
            <a:off x="4239845" y="1976867"/>
            <a:ext cx="1786522" cy="3616875"/>
          </a:xfrm>
          <a:prstGeom prst="rect">
            <a:avLst/>
          </a:prstGeom>
          <a:gradFill>
            <a:gsLst>
              <a:gs pos="0">
                <a:srgbClr val="C00000"/>
              </a:gs>
              <a:gs pos="20000">
                <a:schemeClr val="accent1">
                  <a:lumMod val="40000"/>
                  <a:lumOff val="60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Map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189223" y="1976867"/>
            <a:ext cx="1786522" cy="3616875"/>
          </a:xfrm>
          <a:prstGeom prst="rect">
            <a:avLst/>
          </a:prstGeom>
          <a:gradFill>
            <a:gsLst>
              <a:gs pos="0">
                <a:srgbClr val="C00000"/>
              </a:gs>
              <a:gs pos="20000">
                <a:schemeClr val="accent1">
                  <a:lumMod val="40000"/>
                  <a:lumOff val="60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Shuffle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138600" y="1976867"/>
            <a:ext cx="1786522" cy="3616875"/>
          </a:xfrm>
          <a:prstGeom prst="rect">
            <a:avLst/>
          </a:prstGeom>
          <a:gradFill>
            <a:gsLst>
              <a:gs pos="0">
                <a:srgbClr val="C00000"/>
              </a:gs>
              <a:gs pos="20000">
                <a:schemeClr val="accent1">
                  <a:lumMod val="40000"/>
                  <a:lumOff val="60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0087977" y="1976867"/>
            <a:ext cx="1786522" cy="3616875"/>
          </a:xfrm>
          <a:prstGeom prst="rect">
            <a:avLst/>
          </a:prstGeom>
          <a:gradFill>
            <a:gsLst>
              <a:gs pos="0">
                <a:srgbClr val="C00000"/>
              </a:gs>
              <a:gs pos="20000">
                <a:schemeClr val="accent1">
                  <a:lumMod val="40000"/>
                  <a:lumOff val="60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Résultat</a:t>
            </a:r>
          </a:p>
        </p:txBody>
      </p:sp>
      <p:sp>
        <p:nvSpPr>
          <p:cNvPr id="12" name="Carré corné 11"/>
          <p:cNvSpPr/>
          <p:nvPr/>
        </p:nvSpPr>
        <p:spPr>
          <a:xfrm>
            <a:off x="455329" y="3752904"/>
            <a:ext cx="1558049" cy="643572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75" dirty="0"/>
              <a:t>Lou Claudia Yan</a:t>
            </a:r>
          </a:p>
          <a:p>
            <a:pPr algn="ctr"/>
            <a:r>
              <a:rPr lang="fr-FR" sz="975" dirty="0"/>
              <a:t>Patrick </a:t>
            </a:r>
            <a:r>
              <a:rPr lang="fr-FR" sz="975" dirty="0" err="1"/>
              <a:t>Patrick</a:t>
            </a:r>
            <a:r>
              <a:rPr lang="fr-FR" sz="975" dirty="0"/>
              <a:t> Yan</a:t>
            </a:r>
          </a:p>
          <a:p>
            <a:pPr algn="ctr"/>
            <a:r>
              <a:rPr lang="fr-FR" sz="975" dirty="0"/>
              <a:t>Lou Patrick Claudia</a:t>
            </a:r>
          </a:p>
        </p:txBody>
      </p:sp>
      <p:sp>
        <p:nvSpPr>
          <p:cNvPr id="13" name="Arrondir un rectangle avec un coin diagonal 12"/>
          <p:cNvSpPr/>
          <p:nvPr/>
        </p:nvSpPr>
        <p:spPr>
          <a:xfrm>
            <a:off x="2372674" y="3208918"/>
            <a:ext cx="1622110" cy="292533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75" dirty="0"/>
              <a:t>Lou Claudia Yan</a:t>
            </a: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58019" y="3033398"/>
            <a:ext cx="1150174" cy="643572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75" dirty="0"/>
              <a:t>Lou, 1</a:t>
            </a:r>
          </a:p>
          <a:p>
            <a:pPr algn="ctr"/>
            <a:r>
              <a:rPr lang="fr-FR" sz="975" dirty="0"/>
              <a:t>Claudia, 1</a:t>
            </a:r>
          </a:p>
          <a:p>
            <a:pPr algn="ctr"/>
            <a:r>
              <a:rPr lang="fr-FR" sz="975" dirty="0"/>
              <a:t>Yan, 1</a:t>
            </a: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10406152" y="3694398"/>
            <a:ext cx="1150172" cy="760585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75" dirty="0"/>
              <a:t>Claudia, 2</a:t>
            </a:r>
          </a:p>
          <a:p>
            <a:pPr algn="ctr"/>
            <a:r>
              <a:rPr lang="fr-FR" sz="975" dirty="0"/>
              <a:t>Lou, 2</a:t>
            </a:r>
          </a:p>
          <a:p>
            <a:pPr algn="ctr"/>
            <a:r>
              <a:rPr lang="fr-FR" sz="975" dirty="0"/>
              <a:t>Patrick, 3</a:t>
            </a:r>
          </a:p>
          <a:p>
            <a:pPr algn="ctr"/>
            <a:r>
              <a:rPr lang="fr-FR" sz="975" dirty="0"/>
              <a:t>Yan, 2</a:t>
            </a: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4558020" y="4470142"/>
            <a:ext cx="1150172" cy="643572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75" dirty="0"/>
              <a:t>Lou, 1</a:t>
            </a:r>
          </a:p>
          <a:p>
            <a:pPr algn="ctr"/>
            <a:r>
              <a:rPr lang="fr-FR" sz="975" dirty="0"/>
              <a:t>Patrick, 1</a:t>
            </a:r>
          </a:p>
          <a:p>
            <a:pPr algn="ctr"/>
            <a:r>
              <a:rPr lang="fr-FR" sz="975" dirty="0"/>
              <a:t>Claudia, 1</a:t>
            </a:r>
          </a:p>
        </p:txBody>
      </p:sp>
      <p:sp>
        <p:nvSpPr>
          <p:cNvPr id="17" name="Arrondir un rectangle avec un coin diagonal 16"/>
          <p:cNvSpPr/>
          <p:nvPr/>
        </p:nvSpPr>
        <p:spPr>
          <a:xfrm>
            <a:off x="2372674" y="3928424"/>
            <a:ext cx="1622110" cy="292533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75" dirty="0"/>
              <a:t>Patrick </a:t>
            </a:r>
            <a:r>
              <a:rPr lang="fr-FR" sz="975" dirty="0" err="1"/>
              <a:t>Patrick</a:t>
            </a:r>
            <a:r>
              <a:rPr lang="fr-FR" sz="975" dirty="0"/>
              <a:t> Yan</a:t>
            </a:r>
          </a:p>
        </p:txBody>
      </p:sp>
      <p:sp>
        <p:nvSpPr>
          <p:cNvPr id="18" name="Arrondir un rectangle avec un coin diagonal 17"/>
          <p:cNvSpPr/>
          <p:nvPr/>
        </p:nvSpPr>
        <p:spPr>
          <a:xfrm>
            <a:off x="2372674" y="4644959"/>
            <a:ext cx="1622110" cy="292533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75" dirty="0"/>
              <a:t>Lou Patrick Claudia</a:t>
            </a:r>
          </a:p>
        </p:txBody>
      </p:sp>
      <p:sp>
        <p:nvSpPr>
          <p:cNvPr id="19" name="Arrondir un rectangle avec un coin diagonal 18"/>
          <p:cNvSpPr/>
          <p:nvPr/>
        </p:nvSpPr>
        <p:spPr>
          <a:xfrm>
            <a:off x="6507395" y="2668415"/>
            <a:ext cx="1150174" cy="643572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75" dirty="0"/>
              <a:t>Claudia, 1</a:t>
            </a:r>
          </a:p>
          <a:p>
            <a:pPr algn="ctr"/>
            <a:r>
              <a:rPr lang="fr-FR" sz="975" dirty="0"/>
              <a:t>Claudia, 1</a:t>
            </a:r>
          </a:p>
        </p:txBody>
      </p:sp>
      <p:sp>
        <p:nvSpPr>
          <p:cNvPr id="20" name="Arrondir un rectangle avec un coin diagonal 19"/>
          <p:cNvSpPr/>
          <p:nvPr/>
        </p:nvSpPr>
        <p:spPr>
          <a:xfrm>
            <a:off x="6507396" y="3388149"/>
            <a:ext cx="1150172" cy="643572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75" dirty="0"/>
              <a:t>Lou, 1</a:t>
            </a:r>
          </a:p>
          <a:p>
            <a:pPr algn="ctr"/>
            <a:r>
              <a:rPr lang="fr-FR" sz="975" dirty="0"/>
              <a:t>Lou, 1</a:t>
            </a:r>
          </a:p>
        </p:txBody>
      </p:sp>
      <p:sp>
        <p:nvSpPr>
          <p:cNvPr id="21" name="Arrondir un rectangle avec un coin diagonal 20"/>
          <p:cNvSpPr/>
          <p:nvPr/>
        </p:nvSpPr>
        <p:spPr>
          <a:xfrm>
            <a:off x="6507396" y="4107883"/>
            <a:ext cx="1150172" cy="643572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75" dirty="0"/>
              <a:t>Patrick, 1</a:t>
            </a:r>
          </a:p>
          <a:p>
            <a:pPr algn="ctr"/>
            <a:r>
              <a:rPr lang="fr-FR" sz="975" dirty="0"/>
              <a:t>Patrick, 1</a:t>
            </a:r>
          </a:p>
          <a:p>
            <a:pPr algn="ctr"/>
            <a:r>
              <a:rPr lang="fr-FR" sz="975" dirty="0"/>
              <a:t>Patrick, 1</a:t>
            </a:r>
          </a:p>
        </p:txBody>
      </p:sp>
      <p:sp>
        <p:nvSpPr>
          <p:cNvPr id="22" name="Arrondir un rectangle avec un coin diagonal 21"/>
          <p:cNvSpPr/>
          <p:nvPr/>
        </p:nvSpPr>
        <p:spPr>
          <a:xfrm>
            <a:off x="6507396" y="4827617"/>
            <a:ext cx="1150172" cy="643572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75" dirty="0"/>
              <a:t>Yan, 1</a:t>
            </a:r>
          </a:p>
          <a:p>
            <a:pPr algn="ctr"/>
            <a:r>
              <a:rPr lang="fr-FR" sz="975" dirty="0"/>
              <a:t>Yan, 1</a:t>
            </a:r>
          </a:p>
        </p:txBody>
      </p:sp>
      <p:sp>
        <p:nvSpPr>
          <p:cNvPr id="23" name="Arrondir un rectangle avec un coin diagonal 22"/>
          <p:cNvSpPr/>
          <p:nvPr/>
        </p:nvSpPr>
        <p:spPr>
          <a:xfrm>
            <a:off x="8456773" y="2668415"/>
            <a:ext cx="1150174" cy="643572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75" dirty="0"/>
              <a:t>Claudia, 2</a:t>
            </a:r>
          </a:p>
        </p:txBody>
      </p:sp>
      <p:sp>
        <p:nvSpPr>
          <p:cNvPr id="24" name="Arrondir un rectangle avec un coin diagonal 23"/>
          <p:cNvSpPr/>
          <p:nvPr/>
        </p:nvSpPr>
        <p:spPr>
          <a:xfrm>
            <a:off x="8456774" y="3388149"/>
            <a:ext cx="1150172" cy="643572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75" dirty="0"/>
              <a:t>Lou, 2</a:t>
            </a:r>
          </a:p>
        </p:txBody>
      </p:sp>
      <p:sp>
        <p:nvSpPr>
          <p:cNvPr id="25" name="Arrondir un rectangle avec un coin diagonal 24"/>
          <p:cNvSpPr/>
          <p:nvPr/>
        </p:nvSpPr>
        <p:spPr>
          <a:xfrm>
            <a:off x="8456280" y="4107883"/>
            <a:ext cx="1150172" cy="643572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75" dirty="0"/>
              <a:t>Patrick, 3</a:t>
            </a:r>
          </a:p>
        </p:txBody>
      </p:sp>
      <p:sp>
        <p:nvSpPr>
          <p:cNvPr id="26" name="Arrondir un rectangle avec un coin diagonal 25"/>
          <p:cNvSpPr/>
          <p:nvPr/>
        </p:nvSpPr>
        <p:spPr>
          <a:xfrm>
            <a:off x="8456280" y="4827617"/>
            <a:ext cx="1150172" cy="643572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75" dirty="0"/>
              <a:t>Yan, 2</a:t>
            </a:r>
          </a:p>
        </p:txBody>
      </p:sp>
      <p:sp>
        <p:nvSpPr>
          <p:cNvPr id="27" name="Arrondir un rectangle avec un coin diagonal 26"/>
          <p:cNvSpPr/>
          <p:nvPr/>
        </p:nvSpPr>
        <p:spPr>
          <a:xfrm>
            <a:off x="4558019" y="3752904"/>
            <a:ext cx="1150174" cy="643572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75" dirty="0"/>
              <a:t>Patrick, 1</a:t>
            </a:r>
          </a:p>
          <a:p>
            <a:pPr algn="ctr"/>
            <a:r>
              <a:rPr lang="fr-FR" sz="975" dirty="0"/>
              <a:t>Patrick, 1</a:t>
            </a:r>
          </a:p>
          <a:p>
            <a:pPr algn="ctr"/>
            <a:r>
              <a:rPr lang="fr-FR" sz="975" dirty="0"/>
              <a:t>Yan, 1</a:t>
            </a:r>
          </a:p>
        </p:txBody>
      </p:sp>
      <p:cxnSp>
        <p:nvCxnSpPr>
          <p:cNvPr id="28" name="Connecteur droit avec flèche 27"/>
          <p:cNvCxnSpPr>
            <a:stCxn id="12" idx="3"/>
            <a:endCxn id="13" idx="2"/>
          </p:cNvCxnSpPr>
          <p:nvPr/>
        </p:nvCxnSpPr>
        <p:spPr>
          <a:xfrm flipV="1">
            <a:off x="2013376" y="3355184"/>
            <a:ext cx="359298" cy="719506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2" idx="3"/>
            <a:endCxn id="17" idx="2"/>
          </p:cNvCxnSpPr>
          <p:nvPr/>
        </p:nvCxnSpPr>
        <p:spPr>
          <a:xfrm>
            <a:off x="2013376" y="4074690"/>
            <a:ext cx="359298" cy="0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2" idx="3"/>
            <a:endCxn id="18" idx="2"/>
          </p:cNvCxnSpPr>
          <p:nvPr/>
        </p:nvCxnSpPr>
        <p:spPr>
          <a:xfrm>
            <a:off x="2013376" y="4074691"/>
            <a:ext cx="359298" cy="716535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3" idx="0"/>
            <a:endCxn id="14" idx="2"/>
          </p:cNvCxnSpPr>
          <p:nvPr/>
        </p:nvCxnSpPr>
        <p:spPr>
          <a:xfrm>
            <a:off x="3994785" y="3355184"/>
            <a:ext cx="563234" cy="0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7" idx="0"/>
            <a:endCxn id="27" idx="2"/>
          </p:cNvCxnSpPr>
          <p:nvPr/>
        </p:nvCxnSpPr>
        <p:spPr>
          <a:xfrm>
            <a:off x="3994785" y="4074690"/>
            <a:ext cx="563234" cy="0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8" idx="0"/>
            <a:endCxn id="16" idx="2"/>
          </p:cNvCxnSpPr>
          <p:nvPr/>
        </p:nvCxnSpPr>
        <p:spPr>
          <a:xfrm>
            <a:off x="3994784" y="4791224"/>
            <a:ext cx="563236" cy="704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574809" y="3135102"/>
            <a:ext cx="144016" cy="11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574809" y="3451583"/>
            <a:ext cx="144016" cy="11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574809" y="3861278"/>
            <a:ext cx="144016" cy="11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5574809" y="4177760"/>
            <a:ext cx="144016" cy="11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5574809" y="4586453"/>
            <a:ext cx="144016" cy="11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574809" y="4902935"/>
            <a:ext cx="144016" cy="11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avec flèche 39"/>
          <p:cNvCxnSpPr>
            <a:stCxn id="34" idx="3"/>
            <a:endCxn id="51" idx="1"/>
          </p:cNvCxnSpPr>
          <p:nvPr/>
        </p:nvCxnSpPr>
        <p:spPr>
          <a:xfrm>
            <a:off x="5718826" y="3193608"/>
            <a:ext cx="790715" cy="433495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14" idx="0"/>
            <a:endCxn id="49" idx="1"/>
          </p:cNvCxnSpPr>
          <p:nvPr/>
        </p:nvCxnSpPr>
        <p:spPr>
          <a:xfrm flipV="1">
            <a:off x="5708192" y="2919722"/>
            <a:ext cx="801348" cy="435463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35" idx="3"/>
            <a:endCxn id="53" idx="1"/>
          </p:cNvCxnSpPr>
          <p:nvPr/>
        </p:nvCxnSpPr>
        <p:spPr>
          <a:xfrm>
            <a:off x="5718826" y="3510089"/>
            <a:ext cx="790715" cy="1556778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6" idx="3"/>
            <a:endCxn id="55" idx="1"/>
          </p:cNvCxnSpPr>
          <p:nvPr/>
        </p:nvCxnSpPr>
        <p:spPr>
          <a:xfrm>
            <a:off x="5718826" y="3919785"/>
            <a:ext cx="792859" cy="359678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27" idx="0"/>
            <a:endCxn id="21" idx="2"/>
          </p:cNvCxnSpPr>
          <p:nvPr/>
        </p:nvCxnSpPr>
        <p:spPr>
          <a:xfrm>
            <a:off x="5708192" y="4074691"/>
            <a:ext cx="799204" cy="354979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37" idx="3"/>
            <a:endCxn id="54" idx="1"/>
          </p:cNvCxnSpPr>
          <p:nvPr/>
        </p:nvCxnSpPr>
        <p:spPr>
          <a:xfrm>
            <a:off x="5718826" y="4236266"/>
            <a:ext cx="790715" cy="988842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8" idx="3"/>
            <a:endCxn id="52" idx="1"/>
          </p:cNvCxnSpPr>
          <p:nvPr/>
        </p:nvCxnSpPr>
        <p:spPr>
          <a:xfrm flipV="1">
            <a:off x="5718826" y="3785344"/>
            <a:ext cx="790715" cy="859615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6" idx="0"/>
            <a:endCxn id="56" idx="1"/>
          </p:cNvCxnSpPr>
          <p:nvPr/>
        </p:nvCxnSpPr>
        <p:spPr>
          <a:xfrm flipV="1">
            <a:off x="5708192" y="4595945"/>
            <a:ext cx="803492" cy="195984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39" idx="3"/>
            <a:endCxn id="50" idx="1"/>
          </p:cNvCxnSpPr>
          <p:nvPr/>
        </p:nvCxnSpPr>
        <p:spPr>
          <a:xfrm flipV="1">
            <a:off x="5718826" y="3077962"/>
            <a:ext cx="790715" cy="1883479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509540" y="2861215"/>
            <a:ext cx="144016" cy="11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6509540" y="3019456"/>
            <a:ext cx="144016" cy="11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6509540" y="3568597"/>
            <a:ext cx="144016" cy="11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6509540" y="3726838"/>
            <a:ext cx="144016" cy="11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6509540" y="5008361"/>
            <a:ext cx="144016" cy="11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6509540" y="5166602"/>
            <a:ext cx="144016" cy="11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6511684" y="4220957"/>
            <a:ext cx="144016" cy="11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6511684" y="4537439"/>
            <a:ext cx="144016" cy="11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avec flèche 56"/>
          <p:cNvCxnSpPr>
            <a:stCxn id="19" idx="0"/>
            <a:endCxn id="23" idx="2"/>
          </p:cNvCxnSpPr>
          <p:nvPr/>
        </p:nvCxnSpPr>
        <p:spPr>
          <a:xfrm>
            <a:off x="7657570" y="2990201"/>
            <a:ext cx="799204" cy="0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stCxn id="20" idx="0"/>
            <a:endCxn id="24" idx="2"/>
          </p:cNvCxnSpPr>
          <p:nvPr/>
        </p:nvCxnSpPr>
        <p:spPr>
          <a:xfrm>
            <a:off x="7657568" y="3709935"/>
            <a:ext cx="799205" cy="0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21" idx="0"/>
            <a:endCxn id="25" idx="2"/>
          </p:cNvCxnSpPr>
          <p:nvPr/>
        </p:nvCxnSpPr>
        <p:spPr>
          <a:xfrm>
            <a:off x="7657568" y="4429669"/>
            <a:ext cx="798713" cy="0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22" idx="0"/>
            <a:endCxn id="26" idx="2"/>
          </p:cNvCxnSpPr>
          <p:nvPr/>
        </p:nvCxnSpPr>
        <p:spPr>
          <a:xfrm>
            <a:off x="7657568" y="5149403"/>
            <a:ext cx="798713" cy="0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406153" y="3785344"/>
            <a:ext cx="144016" cy="11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10406153" y="3930958"/>
            <a:ext cx="144016" cy="11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10406153" y="4096590"/>
            <a:ext cx="144016" cy="11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10406153" y="4244906"/>
            <a:ext cx="144016" cy="11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avec flèche 64"/>
          <p:cNvCxnSpPr>
            <a:stCxn id="23" idx="0"/>
            <a:endCxn id="61" idx="1"/>
          </p:cNvCxnSpPr>
          <p:nvPr/>
        </p:nvCxnSpPr>
        <p:spPr>
          <a:xfrm>
            <a:off x="9606947" y="2990201"/>
            <a:ext cx="799206" cy="853648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24" idx="0"/>
            <a:endCxn id="62" idx="1"/>
          </p:cNvCxnSpPr>
          <p:nvPr/>
        </p:nvCxnSpPr>
        <p:spPr>
          <a:xfrm>
            <a:off x="9606945" y="3709936"/>
            <a:ext cx="799207" cy="279528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25" idx="0"/>
            <a:endCxn id="63" idx="1"/>
          </p:cNvCxnSpPr>
          <p:nvPr/>
        </p:nvCxnSpPr>
        <p:spPr>
          <a:xfrm flipV="1">
            <a:off x="9606452" y="4155097"/>
            <a:ext cx="799700" cy="274573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26" idx="0"/>
            <a:endCxn id="64" idx="1"/>
          </p:cNvCxnSpPr>
          <p:nvPr/>
        </p:nvCxnSpPr>
        <p:spPr>
          <a:xfrm flipV="1">
            <a:off x="9606452" y="4303413"/>
            <a:ext cx="799700" cy="845991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e 68"/>
          <p:cNvGrpSpPr/>
          <p:nvPr/>
        </p:nvGrpSpPr>
        <p:grpSpPr>
          <a:xfrm>
            <a:off x="-1" y="1264514"/>
            <a:ext cx="215445" cy="4828783"/>
            <a:chOff x="-1" y="1264514"/>
            <a:chExt cx="215445" cy="4828783"/>
          </a:xfrm>
        </p:grpSpPr>
        <p:sp>
          <p:nvSpPr>
            <p:cNvPr id="70" name="ZoneTexte 69"/>
            <p:cNvSpPr txBox="1"/>
            <p:nvPr/>
          </p:nvSpPr>
          <p:spPr>
            <a:xfrm rot="16200000">
              <a:off x="-1386278" y="4491575"/>
              <a:ext cx="2988000" cy="2154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dirty="0"/>
                <a:t>Retours sur expérience dans le contexte SFR</a:t>
              </a:r>
            </a:p>
          </p:txBody>
        </p:sp>
        <p:sp>
          <p:nvSpPr>
            <p:cNvPr id="71" name="ZoneTexte 70"/>
            <p:cNvSpPr txBox="1"/>
            <p:nvPr/>
          </p:nvSpPr>
          <p:spPr>
            <a:xfrm rot="16200000">
              <a:off x="-1386278" y="3877980"/>
              <a:ext cx="2988000" cy="2154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dirty="0"/>
                <a:t>Cas d’usage dans le contexte SFR</a:t>
              </a:r>
            </a:p>
          </p:txBody>
        </p:sp>
        <p:sp>
          <p:nvSpPr>
            <p:cNvPr id="72" name="ZoneTexte 71"/>
            <p:cNvSpPr txBox="1"/>
            <p:nvPr/>
          </p:nvSpPr>
          <p:spPr>
            <a:xfrm rot="16200000">
              <a:off x="-1386278" y="2650792"/>
              <a:ext cx="2988000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Comprendre le </a:t>
              </a:r>
              <a:r>
                <a:rPr lang="fr-FR" sz="800" dirty="0" err="1"/>
                <a:t>Big</a:t>
              </a:r>
              <a:r>
                <a:rPr lang="fr-FR" sz="800" dirty="0"/>
                <a:t> Data s enjeux </a:t>
              </a:r>
            </a:p>
          </p:txBody>
        </p:sp>
        <p:sp>
          <p:nvSpPr>
            <p:cNvPr id="73" name="ZoneTexte 72"/>
            <p:cNvSpPr txBox="1"/>
            <p:nvPr/>
          </p:nvSpPr>
          <p:spPr>
            <a:xfrm rot="16200000">
              <a:off x="-1549046" y="3101620"/>
              <a:ext cx="3313533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b="1" dirty="0">
                  <a:latin typeface="+mj-lt"/>
                </a:rPr>
                <a:t>Comprendre l’écosystème BIG DATA par type de composant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411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5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5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  <p:bldP spid="8" grpId="0" build="p" animBg="1"/>
      <p:bldP spid="9" grpId="0" build="p" animBg="1"/>
      <p:bldP spid="10" grpId="0" build="p" animBg="1"/>
      <p:bldP spid="11" grpId="0" build="p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6397" y="302135"/>
            <a:ext cx="11521280" cy="866254"/>
          </a:xfrm>
        </p:spPr>
        <p:txBody>
          <a:bodyPr/>
          <a:lstStyle/>
          <a:p>
            <a:r>
              <a:rPr lang="fr-FR" dirty="0"/>
              <a:t>LES OUTILS de L’ECOSYSTEME HADOOP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0664056" y="6375897"/>
            <a:ext cx="760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465282-C79B-4ED5-A145-AC9BCBC7676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9380733" y="6359301"/>
            <a:ext cx="1169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JUIN 2015</a:t>
            </a:r>
            <a:endParaRPr lang="fr-FR" dirty="0"/>
          </a:p>
        </p:txBody>
      </p:sp>
      <p:grpSp>
        <p:nvGrpSpPr>
          <p:cNvPr id="1027" name="Groupe 1026"/>
          <p:cNvGrpSpPr/>
          <p:nvPr/>
        </p:nvGrpSpPr>
        <p:grpSpPr>
          <a:xfrm>
            <a:off x="2855640" y="4221088"/>
            <a:ext cx="7370869" cy="1872208"/>
            <a:chOff x="2009864" y="4207692"/>
            <a:chExt cx="7370869" cy="1872208"/>
          </a:xfrm>
        </p:grpSpPr>
        <p:sp>
          <p:nvSpPr>
            <p:cNvPr id="1025" name="Rectangle 1024"/>
            <p:cNvSpPr/>
            <p:nvPr/>
          </p:nvSpPr>
          <p:spPr>
            <a:xfrm>
              <a:off x="2009864" y="4207692"/>
              <a:ext cx="7370869" cy="1872208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b="1" dirty="0">
                  <a:solidFill>
                    <a:schemeClr val="accent2"/>
                  </a:solidFill>
                  <a:latin typeface="+mj-lt"/>
                </a:rPr>
                <a:t>HDFS</a:t>
              </a:r>
            </a:p>
          </p:txBody>
        </p:sp>
        <p:grpSp>
          <p:nvGrpSpPr>
            <p:cNvPr id="1024" name="Groupe 1023"/>
            <p:cNvGrpSpPr/>
            <p:nvPr/>
          </p:nvGrpSpPr>
          <p:grpSpPr>
            <a:xfrm>
              <a:off x="2135560" y="4581128"/>
              <a:ext cx="7049624" cy="1440160"/>
              <a:chOff x="623392" y="4365104"/>
              <a:chExt cx="7049624" cy="1440160"/>
            </a:xfrm>
          </p:grpSpPr>
          <p:sp>
            <p:nvSpPr>
              <p:cNvPr id="7" name="Rectangle à coins arrondis 6"/>
              <p:cNvSpPr/>
              <p:nvPr/>
            </p:nvSpPr>
            <p:spPr>
              <a:xfrm>
                <a:off x="623392" y="5373216"/>
                <a:ext cx="864096" cy="43204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Name </a:t>
                </a:r>
                <a:r>
                  <a:rPr lang="fr-FR" sz="1000" dirty="0" err="1"/>
                  <a:t>Node</a:t>
                </a:r>
                <a:endParaRPr lang="fr-FR" sz="1000" dirty="0"/>
              </a:p>
            </p:txBody>
          </p:sp>
          <p:grpSp>
            <p:nvGrpSpPr>
              <p:cNvPr id="29" name="Groupe 28"/>
              <p:cNvGrpSpPr/>
              <p:nvPr/>
            </p:nvGrpSpPr>
            <p:grpSpPr>
              <a:xfrm>
                <a:off x="1847528" y="4365104"/>
                <a:ext cx="2901237" cy="1440160"/>
                <a:chOff x="1847528" y="4365104"/>
                <a:chExt cx="2901237" cy="1440160"/>
              </a:xfrm>
            </p:grpSpPr>
            <p:grpSp>
              <p:nvGrpSpPr>
                <p:cNvPr id="8" name="Groupe 7"/>
                <p:cNvGrpSpPr/>
                <p:nvPr/>
              </p:nvGrpSpPr>
              <p:grpSpPr>
                <a:xfrm>
                  <a:off x="1847528" y="4365104"/>
                  <a:ext cx="866298" cy="1440160"/>
                  <a:chOff x="1847528" y="4365104"/>
                  <a:chExt cx="866298" cy="1440160"/>
                </a:xfrm>
              </p:grpSpPr>
              <p:sp>
                <p:nvSpPr>
                  <p:cNvPr id="9" name="Rectangle à coins arrondis 8"/>
                  <p:cNvSpPr/>
                  <p:nvPr/>
                </p:nvSpPr>
                <p:spPr>
                  <a:xfrm>
                    <a:off x="1847528" y="5373216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10" name="Rectangle à coins arrondis 9"/>
                  <p:cNvSpPr/>
                  <p:nvPr/>
                </p:nvSpPr>
                <p:spPr>
                  <a:xfrm>
                    <a:off x="1849730" y="4869160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11" name="Rectangle à coins arrondis 10"/>
                  <p:cNvSpPr/>
                  <p:nvPr/>
                </p:nvSpPr>
                <p:spPr>
                  <a:xfrm>
                    <a:off x="1847528" y="4365104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</p:grpSp>
            <p:grpSp>
              <p:nvGrpSpPr>
                <p:cNvPr id="13" name="Groupe 12"/>
                <p:cNvGrpSpPr/>
                <p:nvPr/>
              </p:nvGrpSpPr>
              <p:grpSpPr>
                <a:xfrm>
                  <a:off x="2864997" y="4365104"/>
                  <a:ext cx="866298" cy="1440160"/>
                  <a:chOff x="1847528" y="4365104"/>
                  <a:chExt cx="866298" cy="1440160"/>
                </a:xfrm>
              </p:grpSpPr>
              <p:sp>
                <p:nvSpPr>
                  <p:cNvPr id="14" name="Rectangle à coins arrondis 13"/>
                  <p:cNvSpPr/>
                  <p:nvPr/>
                </p:nvSpPr>
                <p:spPr>
                  <a:xfrm>
                    <a:off x="1847528" y="5373216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15" name="Rectangle à coins arrondis 14"/>
                  <p:cNvSpPr/>
                  <p:nvPr/>
                </p:nvSpPr>
                <p:spPr>
                  <a:xfrm>
                    <a:off x="1849730" y="4869160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16" name="Rectangle à coins arrondis 15"/>
                  <p:cNvSpPr/>
                  <p:nvPr/>
                </p:nvSpPr>
                <p:spPr>
                  <a:xfrm>
                    <a:off x="1847528" y="4365104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</p:grpSp>
            <p:grpSp>
              <p:nvGrpSpPr>
                <p:cNvPr id="17" name="Groupe 16"/>
                <p:cNvGrpSpPr/>
                <p:nvPr/>
              </p:nvGrpSpPr>
              <p:grpSpPr>
                <a:xfrm>
                  <a:off x="3882467" y="4365104"/>
                  <a:ext cx="866298" cy="1440160"/>
                  <a:chOff x="1847528" y="4365104"/>
                  <a:chExt cx="866298" cy="1440160"/>
                </a:xfrm>
              </p:grpSpPr>
              <p:sp>
                <p:nvSpPr>
                  <p:cNvPr id="18" name="Rectangle à coins arrondis 17"/>
                  <p:cNvSpPr/>
                  <p:nvPr/>
                </p:nvSpPr>
                <p:spPr>
                  <a:xfrm>
                    <a:off x="1847528" y="5373216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19" name="Rectangle à coins arrondis 18"/>
                  <p:cNvSpPr/>
                  <p:nvPr/>
                </p:nvSpPr>
                <p:spPr>
                  <a:xfrm>
                    <a:off x="1849730" y="4869160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20" name="Rectangle à coins arrondis 19"/>
                  <p:cNvSpPr/>
                  <p:nvPr/>
                </p:nvSpPr>
                <p:spPr>
                  <a:xfrm>
                    <a:off x="1847528" y="4365104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</p:grpSp>
          </p:grpSp>
          <p:grpSp>
            <p:nvGrpSpPr>
              <p:cNvPr id="12" name="Groupe 11"/>
              <p:cNvGrpSpPr/>
              <p:nvPr/>
            </p:nvGrpSpPr>
            <p:grpSpPr>
              <a:xfrm>
                <a:off x="5807968" y="4365104"/>
                <a:ext cx="1865048" cy="1440160"/>
                <a:chOff x="8049578" y="4365104"/>
                <a:chExt cx="1865048" cy="1440160"/>
              </a:xfrm>
            </p:grpSpPr>
            <p:grpSp>
              <p:nvGrpSpPr>
                <p:cNvPr id="21" name="Groupe 20"/>
                <p:cNvGrpSpPr/>
                <p:nvPr/>
              </p:nvGrpSpPr>
              <p:grpSpPr>
                <a:xfrm>
                  <a:off x="8049578" y="4365104"/>
                  <a:ext cx="866298" cy="1440160"/>
                  <a:chOff x="1847528" y="4365104"/>
                  <a:chExt cx="866298" cy="1440160"/>
                </a:xfrm>
              </p:grpSpPr>
              <p:sp>
                <p:nvSpPr>
                  <p:cNvPr id="22" name="Rectangle à coins arrondis 21"/>
                  <p:cNvSpPr/>
                  <p:nvPr/>
                </p:nvSpPr>
                <p:spPr>
                  <a:xfrm>
                    <a:off x="1847528" y="5373216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23" name="Rectangle à coins arrondis 22"/>
                  <p:cNvSpPr/>
                  <p:nvPr/>
                </p:nvSpPr>
                <p:spPr>
                  <a:xfrm>
                    <a:off x="1849730" y="4869160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24" name="Rectangle à coins arrondis 23"/>
                  <p:cNvSpPr/>
                  <p:nvPr/>
                </p:nvSpPr>
                <p:spPr>
                  <a:xfrm>
                    <a:off x="1847528" y="4365104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</p:grpSp>
            <p:grpSp>
              <p:nvGrpSpPr>
                <p:cNvPr id="25" name="Groupe 24"/>
                <p:cNvGrpSpPr/>
                <p:nvPr/>
              </p:nvGrpSpPr>
              <p:grpSpPr>
                <a:xfrm>
                  <a:off x="9048328" y="4365104"/>
                  <a:ext cx="866298" cy="1440160"/>
                  <a:chOff x="1847528" y="4365104"/>
                  <a:chExt cx="866298" cy="1440160"/>
                </a:xfrm>
              </p:grpSpPr>
              <p:sp>
                <p:nvSpPr>
                  <p:cNvPr id="26" name="Rectangle à coins arrondis 25"/>
                  <p:cNvSpPr/>
                  <p:nvPr/>
                </p:nvSpPr>
                <p:spPr>
                  <a:xfrm>
                    <a:off x="1847528" y="5373216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27" name="Rectangle à coins arrondis 26"/>
                  <p:cNvSpPr/>
                  <p:nvPr/>
                </p:nvSpPr>
                <p:spPr>
                  <a:xfrm>
                    <a:off x="1849730" y="4869160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28" name="Rectangle à coins arrondis 27"/>
                  <p:cNvSpPr/>
                  <p:nvPr/>
                </p:nvSpPr>
                <p:spPr>
                  <a:xfrm>
                    <a:off x="1847528" y="4365104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</p:grpSp>
          </p:grpSp>
          <p:cxnSp>
            <p:nvCxnSpPr>
              <p:cNvPr id="31" name="Connecteur droit 30"/>
              <p:cNvCxnSpPr/>
              <p:nvPr/>
            </p:nvCxnSpPr>
            <p:spPr>
              <a:xfrm>
                <a:off x="4943872" y="5085184"/>
                <a:ext cx="576064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8" name="Rectangle à coins arrondis 1027"/>
          <p:cNvSpPr/>
          <p:nvPr/>
        </p:nvSpPr>
        <p:spPr>
          <a:xfrm>
            <a:off x="2855640" y="3789040"/>
            <a:ext cx="3240360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MAP REDUCE</a:t>
            </a:r>
          </a:p>
        </p:txBody>
      </p:sp>
      <p:sp>
        <p:nvSpPr>
          <p:cNvPr id="37" name="Rectangle à coins arrondis 36"/>
          <p:cNvSpPr/>
          <p:nvPr/>
        </p:nvSpPr>
        <p:spPr>
          <a:xfrm>
            <a:off x="6167916" y="3789040"/>
            <a:ext cx="1260000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IMPALA</a:t>
            </a:r>
          </a:p>
        </p:txBody>
      </p:sp>
      <p:sp>
        <p:nvSpPr>
          <p:cNvPr id="38" name="Rectangle à coins arrondis 37"/>
          <p:cNvSpPr/>
          <p:nvPr/>
        </p:nvSpPr>
        <p:spPr>
          <a:xfrm>
            <a:off x="7499832" y="3789040"/>
            <a:ext cx="1260000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HBASE</a:t>
            </a:r>
          </a:p>
        </p:txBody>
      </p:sp>
      <p:sp>
        <p:nvSpPr>
          <p:cNvPr id="39" name="Rectangle à coins arrondis 38"/>
          <p:cNvSpPr/>
          <p:nvPr/>
        </p:nvSpPr>
        <p:spPr>
          <a:xfrm>
            <a:off x="2860327" y="3336317"/>
            <a:ext cx="985105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PIG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3981130" y="3343596"/>
            <a:ext cx="985105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HIVE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5101932" y="3343596"/>
            <a:ext cx="985105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Java, Ruby, Python…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10028758" y="3054515"/>
            <a:ext cx="985105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SQOOP</a:t>
            </a:r>
          </a:p>
        </p:txBody>
      </p:sp>
      <p:sp>
        <p:nvSpPr>
          <p:cNvPr id="44" name="Rectangle à coins arrondis 43"/>
          <p:cNvSpPr/>
          <p:nvPr/>
        </p:nvSpPr>
        <p:spPr>
          <a:xfrm>
            <a:off x="10028758" y="2568449"/>
            <a:ext cx="985105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FLUME</a:t>
            </a:r>
          </a:p>
        </p:txBody>
      </p:sp>
      <p:sp>
        <p:nvSpPr>
          <p:cNvPr id="45" name="Rectangle à coins arrondis 44"/>
          <p:cNvSpPr/>
          <p:nvPr/>
        </p:nvSpPr>
        <p:spPr>
          <a:xfrm>
            <a:off x="10028757" y="2082208"/>
            <a:ext cx="985105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SPARK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10028756" y="1604068"/>
            <a:ext cx="985105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STORM</a:t>
            </a:r>
          </a:p>
        </p:txBody>
      </p:sp>
      <p:cxnSp>
        <p:nvCxnSpPr>
          <p:cNvPr id="1031" name="Connecteur droit avec flèche 1030"/>
          <p:cNvCxnSpPr>
            <a:stCxn id="46" idx="1"/>
          </p:cNvCxnSpPr>
          <p:nvPr/>
        </p:nvCxnSpPr>
        <p:spPr>
          <a:xfrm rot="10800000" flipV="1">
            <a:off x="9480376" y="1790785"/>
            <a:ext cx="548380" cy="2438267"/>
          </a:xfrm>
          <a:prstGeom prst="bentConnector2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cteur droit 1032"/>
          <p:cNvCxnSpPr>
            <a:stCxn id="45" idx="1"/>
          </p:cNvCxnSpPr>
          <p:nvPr/>
        </p:nvCxnSpPr>
        <p:spPr>
          <a:xfrm flipH="1">
            <a:off x="9480376" y="2268926"/>
            <a:ext cx="548381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9480375" y="2755167"/>
            <a:ext cx="548381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9480375" y="3241233"/>
            <a:ext cx="548381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à coins arrondis 52"/>
          <p:cNvSpPr/>
          <p:nvPr/>
        </p:nvSpPr>
        <p:spPr>
          <a:xfrm>
            <a:off x="4561452" y="1227001"/>
            <a:ext cx="1188000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HUE</a:t>
            </a:r>
          </a:p>
        </p:txBody>
      </p:sp>
      <p:sp>
        <p:nvSpPr>
          <p:cNvPr id="54" name="Rectangle à coins arrondis 53"/>
          <p:cNvSpPr/>
          <p:nvPr/>
        </p:nvSpPr>
        <p:spPr>
          <a:xfrm>
            <a:off x="5922666" y="1227001"/>
            <a:ext cx="1188000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OOZIE</a:t>
            </a:r>
          </a:p>
        </p:txBody>
      </p:sp>
      <p:sp>
        <p:nvSpPr>
          <p:cNvPr id="55" name="Rectangle à coins arrondis 54"/>
          <p:cNvSpPr/>
          <p:nvPr/>
        </p:nvSpPr>
        <p:spPr>
          <a:xfrm>
            <a:off x="7283880" y="1221313"/>
            <a:ext cx="1188000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MAHOUT</a:t>
            </a:r>
          </a:p>
        </p:txBody>
      </p:sp>
      <p:sp>
        <p:nvSpPr>
          <p:cNvPr id="56" name="Rectangle à coins arrondis 55"/>
          <p:cNvSpPr/>
          <p:nvPr/>
        </p:nvSpPr>
        <p:spPr>
          <a:xfrm>
            <a:off x="2860327" y="3775644"/>
            <a:ext cx="3240360" cy="3734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MAP REDUCE</a:t>
            </a:r>
          </a:p>
        </p:txBody>
      </p:sp>
      <p:sp>
        <p:nvSpPr>
          <p:cNvPr id="58" name="Rectangle à coins arrondis 57"/>
          <p:cNvSpPr/>
          <p:nvPr/>
        </p:nvSpPr>
        <p:spPr>
          <a:xfrm>
            <a:off x="5087888" y="3353451"/>
            <a:ext cx="985105" cy="3734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Java, Ruby, Python…</a:t>
            </a:r>
          </a:p>
        </p:txBody>
      </p:sp>
      <p:sp>
        <p:nvSpPr>
          <p:cNvPr id="59" name="Rectangle à coins arrondis 58"/>
          <p:cNvSpPr/>
          <p:nvPr/>
        </p:nvSpPr>
        <p:spPr>
          <a:xfrm>
            <a:off x="2855640" y="3343596"/>
            <a:ext cx="985105" cy="3734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PIG</a:t>
            </a:r>
          </a:p>
        </p:txBody>
      </p:sp>
      <p:sp>
        <p:nvSpPr>
          <p:cNvPr id="60" name="Rectangle à coins arrondis 59"/>
          <p:cNvSpPr/>
          <p:nvPr/>
        </p:nvSpPr>
        <p:spPr>
          <a:xfrm>
            <a:off x="4007768" y="3343596"/>
            <a:ext cx="985105" cy="3734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HIVE</a:t>
            </a:r>
          </a:p>
        </p:txBody>
      </p:sp>
      <p:sp>
        <p:nvSpPr>
          <p:cNvPr id="61" name="Rectangle à coins arrondis 60"/>
          <p:cNvSpPr/>
          <p:nvPr/>
        </p:nvSpPr>
        <p:spPr>
          <a:xfrm>
            <a:off x="6168008" y="3789040"/>
            <a:ext cx="1260000" cy="3734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IMPALA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7536160" y="3789040"/>
            <a:ext cx="1260000" cy="3734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HBASE</a:t>
            </a:r>
          </a:p>
        </p:txBody>
      </p:sp>
      <p:cxnSp>
        <p:nvCxnSpPr>
          <p:cNvPr id="63" name="Connecteur droit avec flèche 1030"/>
          <p:cNvCxnSpPr/>
          <p:nvPr/>
        </p:nvCxnSpPr>
        <p:spPr>
          <a:xfrm rot="10800000" flipV="1">
            <a:off x="9480376" y="1789595"/>
            <a:ext cx="548380" cy="2438267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à coins arrondis 63"/>
          <p:cNvSpPr/>
          <p:nvPr/>
        </p:nvSpPr>
        <p:spPr>
          <a:xfrm>
            <a:off x="10039794" y="1604068"/>
            <a:ext cx="985105" cy="3734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STORM</a:t>
            </a:r>
          </a:p>
        </p:txBody>
      </p:sp>
      <p:sp>
        <p:nvSpPr>
          <p:cNvPr id="65" name="Rectangle à coins arrondis 64"/>
          <p:cNvSpPr/>
          <p:nvPr/>
        </p:nvSpPr>
        <p:spPr>
          <a:xfrm>
            <a:off x="10028757" y="2069237"/>
            <a:ext cx="985105" cy="37343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SPARK</a:t>
            </a:r>
          </a:p>
        </p:txBody>
      </p:sp>
      <p:cxnSp>
        <p:nvCxnSpPr>
          <p:cNvPr id="66" name="Connecteur droit 65"/>
          <p:cNvCxnSpPr>
            <a:stCxn id="65" idx="1"/>
          </p:cNvCxnSpPr>
          <p:nvPr/>
        </p:nvCxnSpPr>
        <p:spPr>
          <a:xfrm flipH="1">
            <a:off x="9480376" y="2255955"/>
            <a:ext cx="5483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à coins arrondis 66"/>
          <p:cNvSpPr/>
          <p:nvPr/>
        </p:nvSpPr>
        <p:spPr>
          <a:xfrm>
            <a:off x="10028759" y="2564904"/>
            <a:ext cx="985105" cy="37343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FLUME</a:t>
            </a:r>
          </a:p>
        </p:txBody>
      </p:sp>
      <p:cxnSp>
        <p:nvCxnSpPr>
          <p:cNvPr id="68" name="Connecteur droit 67"/>
          <p:cNvCxnSpPr/>
          <p:nvPr/>
        </p:nvCxnSpPr>
        <p:spPr>
          <a:xfrm flipH="1">
            <a:off x="9480376" y="2751622"/>
            <a:ext cx="5483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10028759" y="3068960"/>
            <a:ext cx="985105" cy="37343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SQOOP</a:t>
            </a:r>
          </a:p>
        </p:txBody>
      </p:sp>
      <p:cxnSp>
        <p:nvCxnSpPr>
          <p:cNvPr id="70" name="Connecteur droit 69"/>
          <p:cNvCxnSpPr/>
          <p:nvPr/>
        </p:nvCxnSpPr>
        <p:spPr>
          <a:xfrm flipH="1">
            <a:off x="9480376" y="3255678"/>
            <a:ext cx="5483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à coins arrondis 70"/>
          <p:cNvSpPr/>
          <p:nvPr/>
        </p:nvSpPr>
        <p:spPr>
          <a:xfrm>
            <a:off x="4583832" y="1238586"/>
            <a:ext cx="1188000" cy="37343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HUE</a:t>
            </a:r>
          </a:p>
        </p:txBody>
      </p:sp>
      <p:sp>
        <p:nvSpPr>
          <p:cNvPr id="72" name="Rectangle à coins arrondis 71"/>
          <p:cNvSpPr/>
          <p:nvPr/>
        </p:nvSpPr>
        <p:spPr>
          <a:xfrm>
            <a:off x="5916507" y="1220856"/>
            <a:ext cx="1188000" cy="37343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OOZIE</a:t>
            </a:r>
          </a:p>
        </p:txBody>
      </p:sp>
      <p:sp>
        <p:nvSpPr>
          <p:cNvPr id="73" name="Rectangle à coins arrondis 72"/>
          <p:cNvSpPr/>
          <p:nvPr/>
        </p:nvSpPr>
        <p:spPr>
          <a:xfrm>
            <a:off x="7311747" y="1230197"/>
            <a:ext cx="1188000" cy="37343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MAHOUT</a:t>
            </a:r>
          </a:p>
        </p:txBody>
      </p:sp>
      <p:grpSp>
        <p:nvGrpSpPr>
          <p:cNvPr id="74" name="Groupe 73"/>
          <p:cNvGrpSpPr/>
          <p:nvPr/>
        </p:nvGrpSpPr>
        <p:grpSpPr>
          <a:xfrm>
            <a:off x="-1" y="1264514"/>
            <a:ext cx="215445" cy="4828783"/>
            <a:chOff x="-1" y="1264514"/>
            <a:chExt cx="215445" cy="4828783"/>
          </a:xfrm>
        </p:grpSpPr>
        <p:sp>
          <p:nvSpPr>
            <p:cNvPr id="75" name="ZoneTexte 74"/>
            <p:cNvSpPr txBox="1"/>
            <p:nvPr/>
          </p:nvSpPr>
          <p:spPr>
            <a:xfrm rot="16200000">
              <a:off x="-1386278" y="4491575"/>
              <a:ext cx="2988000" cy="2154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dirty="0"/>
                <a:t>Retours sur expérience dans le contexte SFR</a:t>
              </a:r>
            </a:p>
          </p:txBody>
        </p:sp>
        <p:sp>
          <p:nvSpPr>
            <p:cNvPr id="76" name="ZoneTexte 75"/>
            <p:cNvSpPr txBox="1"/>
            <p:nvPr/>
          </p:nvSpPr>
          <p:spPr>
            <a:xfrm rot="16200000">
              <a:off x="-1386278" y="3877980"/>
              <a:ext cx="2988000" cy="2154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dirty="0"/>
                <a:t>Cas d’usage dans le contexte SFR</a:t>
              </a:r>
            </a:p>
          </p:txBody>
        </p:sp>
        <p:sp>
          <p:nvSpPr>
            <p:cNvPr id="77" name="ZoneTexte 76"/>
            <p:cNvSpPr txBox="1"/>
            <p:nvPr/>
          </p:nvSpPr>
          <p:spPr>
            <a:xfrm rot="16200000">
              <a:off x="-1386278" y="2650792"/>
              <a:ext cx="2988000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Comprendre le </a:t>
              </a:r>
              <a:r>
                <a:rPr lang="fr-FR" sz="800" dirty="0" err="1"/>
                <a:t>Big</a:t>
              </a:r>
              <a:r>
                <a:rPr lang="fr-FR" sz="800" dirty="0"/>
                <a:t> Data s enjeux </a:t>
              </a:r>
            </a:p>
          </p:txBody>
        </p:sp>
        <p:sp>
          <p:nvSpPr>
            <p:cNvPr id="78" name="ZoneTexte 77"/>
            <p:cNvSpPr txBox="1"/>
            <p:nvPr/>
          </p:nvSpPr>
          <p:spPr>
            <a:xfrm rot="16200000">
              <a:off x="-1549046" y="3101620"/>
              <a:ext cx="3313533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b="1" dirty="0">
                  <a:latin typeface="+mj-lt"/>
                </a:rPr>
                <a:t>Comprendre l’écosystème BIG DATA par type de composant</a:t>
              </a:r>
            </a:p>
          </p:txBody>
        </p:sp>
      </p:grpSp>
      <p:sp>
        <p:nvSpPr>
          <p:cNvPr id="79" name="Rectangle à coins arrondis 78"/>
          <p:cNvSpPr/>
          <p:nvPr/>
        </p:nvSpPr>
        <p:spPr>
          <a:xfrm>
            <a:off x="10028759" y="3559620"/>
            <a:ext cx="985105" cy="37343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DMX</a:t>
            </a:r>
          </a:p>
        </p:txBody>
      </p:sp>
      <p:cxnSp>
        <p:nvCxnSpPr>
          <p:cNvPr id="80" name="Connecteur droit 79"/>
          <p:cNvCxnSpPr/>
          <p:nvPr/>
        </p:nvCxnSpPr>
        <p:spPr>
          <a:xfrm flipH="1">
            <a:off x="9480376" y="3746338"/>
            <a:ext cx="5483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2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7" grpId="0" animBg="1"/>
      <p:bldP spid="69" grpId="0" animBg="1"/>
      <p:bldP spid="71" grpId="0" animBg="1"/>
      <p:bldP spid="72" grpId="0" animBg="1"/>
      <p:bldP spid="73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L’eco</a:t>
            </a:r>
            <a:r>
              <a:rPr lang="fr-FR" dirty="0"/>
              <a:t> système BIG DATA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Pas une </a:t>
            </a:r>
            <a:r>
              <a:rPr lang="fr-FR" dirty="0"/>
              <a:t>technologie BIG DATA mais </a:t>
            </a:r>
            <a:r>
              <a:rPr lang="fr-FR" dirty="0">
                <a:solidFill>
                  <a:srgbClr val="FF0000"/>
                </a:solidFill>
              </a:rPr>
              <a:t>des</a:t>
            </a:r>
            <a:r>
              <a:rPr lang="fr-FR" dirty="0"/>
              <a:t> technologies BIG DATA</a:t>
            </a:r>
          </a:p>
          <a:p>
            <a:pPr lvl="3"/>
            <a:r>
              <a:rPr lang="fr-FR" dirty="0"/>
              <a:t> HADOOP est une technologie BIGDATA</a:t>
            </a:r>
          </a:p>
          <a:p>
            <a:pPr lvl="3"/>
            <a:r>
              <a:rPr lang="fr-FR" dirty="0"/>
              <a:t> mais le </a:t>
            </a:r>
            <a:r>
              <a:rPr lang="fr-FR" dirty="0">
                <a:solidFill>
                  <a:srgbClr val="FF0000"/>
                </a:solidFill>
              </a:rPr>
              <a:t>BIG DATA ne se résume pas à HADOOP </a:t>
            </a:r>
            <a:r>
              <a:rPr lang="fr-FR" dirty="0"/>
              <a:t>et son </a:t>
            </a:r>
            <a:r>
              <a:rPr lang="fr-FR" dirty="0" err="1"/>
              <a:t>éco-système</a:t>
            </a:r>
            <a:endParaRPr lang="fr-FR" dirty="0"/>
          </a:p>
          <a:p>
            <a:r>
              <a:rPr lang="fr-FR" dirty="0"/>
              <a:t> Des outils spécifiques pour des cas d’usages précis</a:t>
            </a:r>
          </a:p>
          <a:p>
            <a:r>
              <a:rPr lang="fr-FR" dirty="0"/>
              <a:t> Un univers en ébullition:</a:t>
            </a:r>
          </a:p>
          <a:p>
            <a:pPr lvl="2"/>
            <a:r>
              <a:rPr lang="fr-FR" dirty="0"/>
              <a:t>Les acteurs, les outils et leur positionnement dans l’écosystème évoluent rapidement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0664056" y="6375897"/>
            <a:ext cx="760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465282-C79B-4ED5-A145-AC9BCBC76765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9380733" y="6359301"/>
            <a:ext cx="1169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JUIN 2015</a:t>
            </a:r>
            <a:endParaRPr lang="fr-FR" dirty="0"/>
          </a:p>
        </p:txBody>
      </p:sp>
      <p:graphicFrame>
        <p:nvGraphicFramePr>
          <p:cNvPr id="6" name="Diagramme 5"/>
          <p:cNvGraphicFramePr/>
          <p:nvPr/>
        </p:nvGraphicFramePr>
        <p:xfrm>
          <a:off x="2032000" y="4653136"/>
          <a:ext cx="8128000" cy="1485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 rot="2569675">
            <a:off x="10668246" y="4725144"/>
            <a:ext cx="56618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653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Ecosystème </a:t>
            </a:r>
            <a:r>
              <a:rPr lang="fr-FR" dirty="0" err="1"/>
              <a:t>Big</a:t>
            </a:r>
            <a:r>
              <a:rPr lang="fr-FR" dirty="0"/>
              <a:t> data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10664056" y="6375897"/>
            <a:ext cx="760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465282-C79B-4ED5-A145-AC9BCBC76765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-667360" y="3306583"/>
            <a:ext cx="4939745" cy="288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Supervision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 rot="16200000">
            <a:off x="-1014817" y="3306581"/>
            <a:ext cx="4939748" cy="28803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8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50" dirty="0"/>
              <a:t>Sécurité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59560" y="3501008"/>
            <a:ext cx="5577823" cy="10061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200" b="1" dirty="0"/>
              <a:t>Stockage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59563" y="980727"/>
            <a:ext cx="9577816" cy="9653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200" b="1" dirty="0"/>
              <a:t>Outils Visualisation des </a:t>
            </a:r>
            <a:r>
              <a:rPr lang="fr-FR" sz="1200" b="1" dirty="0" err="1"/>
              <a:t>Donnnées</a:t>
            </a:r>
            <a:endParaRPr lang="fr-FR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2168765" y="2036748"/>
            <a:ext cx="5568619" cy="14046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200" b="1" dirty="0"/>
              <a:t>Plateforme </a:t>
            </a:r>
            <a:r>
              <a:rPr lang="fr-FR" sz="1200" b="1" dirty="0" err="1"/>
              <a:t>Hadoop</a:t>
            </a:r>
            <a:r>
              <a:rPr lang="fr-FR" sz="1200" b="1" dirty="0"/>
              <a:t> Traitement/Calcul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9559" y="5249882"/>
            <a:ext cx="9577819" cy="66597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200" b="1" dirty="0"/>
              <a:t>Sources de données</a:t>
            </a:r>
            <a:endParaRPr lang="fr-FR" sz="1100" b="1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7742609" y="5128114"/>
            <a:ext cx="277666" cy="10332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900" dirty="0"/>
              <a:t>Réseaux sociaux</a:t>
            </a:r>
          </a:p>
        </p:txBody>
      </p:sp>
      <p:sp>
        <p:nvSpPr>
          <p:cNvPr id="22" name="Rectangle 21"/>
          <p:cNvSpPr/>
          <p:nvPr/>
        </p:nvSpPr>
        <p:spPr>
          <a:xfrm rot="5400000">
            <a:off x="8978705" y="5143815"/>
            <a:ext cx="277663" cy="10018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900" dirty="0"/>
              <a:t>Web</a:t>
            </a:r>
          </a:p>
        </p:txBody>
      </p:sp>
      <p:sp>
        <p:nvSpPr>
          <p:cNvPr id="23" name="Rectangle 22"/>
          <p:cNvSpPr/>
          <p:nvPr/>
        </p:nvSpPr>
        <p:spPr>
          <a:xfrm rot="5400000">
            <a:off x="4344220" y="5208326"/>
            <a:ext cx="277663" cy="8521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900" dirty="0"/>
              <a:t>Réseau</a:t>
            </a:r>
            <a:endParaRPr lang="fr-FR" sz="800" dirty="0"/>
          </a:p>
        </p:txBody>
      </p:sp>
      <p:sp>
        <p:nvSpPr>
          <p:cNvPr id="24" name="Rectangle 23"/>
          <p:cNvSpPr/>
          <p:nvPr/>
        </p:nvSpPr>
        <p:spPr>
          <a:xfrm rot="5400000">
            <a:off x="5476990" y="5146280"/>
            <a:ext cx="277663" cy="976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900" dirty="0"/>
              <a:t>Application</a:t>
            </a:r>
            <a:endParaRPr lang="fr-FR" sz="800" dirty="0"/>
          </a:p>
        </p:txBody>
      </p:sp>
      <p:sp>
        <p:nvSpPr>
          <p:cNvPr id="25" name="Rectangle 24"/>
          <p:cNvSpPr/>
          <p:nvPr/>
        </p:nvSpPr>
        <p:spPr>
          <a:xfrm>
            <a:off x="3352991" y="2654608"/>
            <a:ext cx="1433944" cy="3697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MapReduce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8616630" y="1165264"/>
            <a:ext cx="2403711" cy="461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Outils de visualisation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52990" y="2322497"/>
            <a:ext cx="864097" cy="2744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Hive</a:t>
            </a:r>
            <a:endParaRPr lang="fr-FR" sz="1200" dirty="0"/>
          </a:p>
        </p:txBody>
      </p:sp>
      <p:sp>
        <p:nvSpPr>
          <p:cNvPr id="30" name="Rectangle 29"/>
          <p:cNvSpPr/>
          <p:nvPr/>
        </p:nvSpPr>
        <p:spPr>
          <a:xfrm>
            <a:off x="4357049" y="2322497"/>
            <a:ext cx="864097" cy="2744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Pig</a:t>
            </a:r>
            <a:endParaRPr lang="fr-FR" sz="1200" dirty="0"/>
          </a:p>
        </p:txBody>
      </p:sp>
      <p:sp>
        <p:nvSpPr>
          <p:cNvPr id="31" name="Rectangle 30"/>
          <p:cNvSpPr/>
          <p:nvPr/>
        </p:nvSpPr>
        <p:spPr>
          <a:xfrm>
            <a:off x="3352989" y="3039352"/>
            <a:ext cx="2867891" cy="3697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Yarn</a:t>
            </a:r>
            <a:endParaRPr lang="fr-FR" sz="1200" dirty="0"/>
          </a:p>
        </p:txBody>
      </p:sp>
      <p:sp>
        <p:nvSpPr>
          <p:cNvPr id="32" name="Rectangle 31"/>
          <p:cNvSpPr/>
          <p:nvPr/>
        </p:nvSpPr>
        <p:spPr>
          <a:xfrm>
            <a:off x="2897052" y="2322497"/>
            <a:ext cx="384041" cy="1069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 err="1"/>
              <a:t>ZooKeeper</a:t>
            </a:r>
            <a:endParaRPr lang="fr-FR" sz="1200" dirty="0"/>
          </a:p>
        </p:txBody>
      </p:sp>
      <p:sp>
        <p:nvSpPr>
          <p:cNvPr id="33" name="Rectangle 32"/>
          <p:cNvSpPr/>
          <p:nvPr/>
        </p:nvSpPr>
        <p:spPr>
          <a:xfrm>
            <a:off x="7824192" y="2033927"/>
            <a:ext cx="3913187" cy="13990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fr-FR" sz="1200" b="1" dirty="0"/>
              <a:t>Moteur analytiques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9466494" y="2186458"/>
            <a:ext cx="2181825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Moteur statistique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9466493" y="2490086"/>
            <a:ext cx="2181825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Analyse Textuelle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9466494" y="2796826"/>
            <a:ext cx="2181825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Moteur de recherche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9466492" y="3114513"/>
            <a:ext cx="2181825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Moteur Temps réel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46373" y="3705114"/>
            <a:ext cx="4462747" cy="35492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8000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050" dirty="0"/>
              <a:t>Base de données </a:t>
            </a:r>
            <a:r>
              <a:rPr lang="fr-FR" sz="1050" dirty="0" err="1"/>
              <a:t>NoSQL</a:t>
            </a:r>
            <a:endParaRPr lang="fr-FR" sz="1050" dirty="0"/>
          </a:p>
        </p:txBody>
      </p:sp>
      <p:sp>
        <p:nvSpPr>
          <p:cNvPr id="42" name="Rectangle 41"/>
          <p:cNvSpPr/>
          <p:nvPr/>
        </p:nvSpPr>
        <p:spPr>
          <a:xfrm>
            <a:off x="3247061" y="4104535"/>
            <a:ext cx="1940052" cy="3613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Hadoop</a:t>
            </a:r>
            <a:r>
              <a:rPr lang="fr-FR" sz="1200" dirty="0"/>
              <a:t> HDFS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46374" y="3741611"/>
            <a:ext cx="1374748" cy="2819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HBase</a:t>
            </a:r>
            <a:endParaRPr lang="fr-FR" sz="1100" dirty="0"/>
          </a:p>
        </p:txBody>
      </p:sp>
      <p:sp>
        <p:nvSpPr>
          <p:cNvPr id="45" name="Rectangle 44"/>
          <p:cNvSpPr/>
          <p:nvPr/>
        </p:nvSpPr>
        <p:spPr>
          <a:xfrm>
            <a:off x="7824192" y="3501009"/>
            <a:ext cx="3913187" cy="16583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fr-FR" sz="1200" b="1" dirty="0"/>
              <a:t>Solution </a:t>
            </a:r>
            <a:r>
              <a:rPr lang="fr-FR" sz="1200" b="1" dirty="0" err="1"/>
              <a:t>appliance</a:t>
            </a:r>
            <a:endParaRPr lang="fr-FR" sz="1200" b="1" dirty="0"/>
          </a:p>
        </p:txBody>
      </p:sp>
      <p:sp>
        <p:nvSpPr>
          <p:cNvPr id="7" name="Cylindre 6"/>
          <p:cNvSpPr/>
          <p:nvPr/>
        </p:nvSpPr>
        <p:spPr>
          <a:xfrm>
            <a:off x="8304245" y="3920532"/>
            <a:ext cx="576064" cy="510211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305200" y="3962305"/>
            <a:ext cx="2016224" cy="426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Appliance </a:t>
            </a:r>
            <a:r>
              <a:rPr lang="fr-FR" sz="1200" dirty="0" err="1"/>
              <a:t>analytics</a:t>
            </a:r>
            <a:endParaRPr lang="fr-FR" sz="1200" dirty="0"/>
          </a:p>
        </p:txBody>
      </p:sp>
      <p:sp>
        <p:nvSpPr>
          <p:cNvPr id="63" name="ZoneTexte 62"/>
          <p:cNvSpPr txBox="1"/>
          <p:nvPr/>
        </p:nvSpPr>
        <p:spPr>
          <a:xfrm>
            <a:off x="5951983" y="1165263"/>
            <a:ext cx="250542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fr-FR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Outils d’Analyse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867642" y="2654609"/>
            <a:ext cx="1353238" cy="3697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Spark</a:t>
            </a:r>
            <a:endParaRPr lang="fr-FR" sz="1200" dirty="0"/>
          </a:p>
        </p:txBody>
      </p:sp>
      <p:sp>
        <p:nvSpPr>
          <p:cNvPr id="66" name="Rectangle 65"/>
          <p:cNvSpPr/>
          <p:nvPr/>
        </p:nvSpPr>
        <p:spPr>
          <a:xfrm>
            <a:off x="5346787" y="2322154"/>
            <a:ext cx="864097" cy="2744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…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242212" y="2324957"/>
            <a:ext cx="384041" cy="10841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 err="1"/>
              <a:t>Oozie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147716" y="4579298"/>
            <a:ext cx="5587413" cy="5800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050" b="1" dirty="0"/>
              <a:t>Couche ingestion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23990" y="4669799"/>
            <a:ext cx="1548756" cy="2744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Sqoop</a:t>
            </a:r>
            <a:endParaRPr lang="fr-FR" sz="1200" dirty="0"/>
          </a:p>
        </p:txBody>
      </p:sp>
      <p:sp>
        <p:nvSpPr>
          <p:cNvPr id="68" name="Rectangle 67"/>
          <p:cNvSpPr/>
          <p:nvPr/>
        </p:nvSpPr>
        <p:spPr>
          <a:xfrm>
            <a:off x="5483348" y="4669799"/>
            <a:ext cx="1548756" cy="2744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Flume</a:t>
            </a:r>
            <a:endParaRPr lang="fr-FR" sz="1200" dirty="0"/>
          </a:p>
        </p:txBody>
      </p:sp>
      <p:sp>
        <p:nvSpPr>
          <p:cNvPr id="64" name="Rectangle 63"/>
          <p:cNvSpPr/>
          <p:nvPr/>
        </p:nvSpPr>
        <p:spPr>
          <a:xfrm rot="5400000">
            <a:off x="6595555" y="5232852"/>
            <a:ext cx="277665" cy="8237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900" dirty="0"/>
              <a:t>Image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606026" y="4112004"/>
            <a:ext cx="2103093" cy="3613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Stockage Propriétaire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1344" y="1463417"/>
            <a:ext cx="288032" cy="163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1200" b="1"/>
          </a:p>
        </p:txBody>
      </p:sp>
      <p:sp>
        <p:nvSpPr>
          <p:cNvPr id="44" name="Rectangle 43"/>
          <p:cNvSpPr/>
          <p:nvPr/>
        </p:nvSpPr>
        <p:spPr>
          <a:xfrm>
            <a:off x="191344" y="1966204"/>
            <a:ext cx="288032" cy="1635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1200" b="1"/>
          </a:p>
        </p:txBody>
      </p:sp>
      <p:sp>
        <p:nvSpPr>
          <p:cNvPr id="12" name="ZoneTexte 11"/>
          <p:cNvSpPr txBox="1"/>
          <p:nvPr/>
        </p:nvSpPr>
        <p:spPr>
          <a:xfrm>
            <a:off x="425352" y="1909459"/>
            <a:ext cx="748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/>
              <a:t>Hadoop</a:t>
            </a:r>
            <a:endParaRPr lang="fr-FR" sz="12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401044" y="1314339"/>
            <a:ext cx="748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Hors </a:t>
            </a:r>
          </a:p>
          <a:p>
            <a:r>
              <a:rPr lang="fr-FR" sz="1200" b="1" dirty="0" err="1"/>
              <a:t>Hadoop</a:t>
            </a:r>
            <a:endParaRPr lang="fr-FR" sz="1200" b="1" dirty="0"/>
          </a:p>
        </p:txBody>
      </p:sp>
      <p:sp>
        <p:nvSpPr>
          <p:cNvPr id="47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9380733" y="6359301"/>
            <a:ext cx="1169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JUIN 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8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Ingestion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0664056" y="6375897"/>
            <a:ext cx="760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465282-C79B-4ED5-A145-AC9BCBC76765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9380733" y="6359301"/>
            <a:ext cx="1169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JUIN 2015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-1" y="1264514"/>
            <a:ext cx="215445" cy="4828783"/>
            <a:chOff x="-1" y="1264514"/>
            <a:chExt cx="215445" cy="4828783"/>
          </a:xfrm>
        </p:grpSpPr>
        <p:sp>
          <p:nvSpPr>
            <p:cNvPr id="7" name="ZoneTexte 6"/>
            <p:cNvSpPr txBox="1"/>
            <p:nvPr/>
          </p:nvSpPr>
          <p:spPr>
            <a:xfrm rot="16200000">
              <a:off x="-1386278" y="4491575"/>
              <a:ext cx="2988000" cy="2154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dirty="0"/>
                <a:t>Retours sur expérience dans le contexte SFR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 rot="16200000">
              <a:off x="-1386278" y="3877980"/>
              <a:ext cx="2988000" cy="2154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dirty="0"/>
                <a:t>Cas d’usage dans le contexte SFR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 rot="16200000">
              <a:off x="-1386278" y="2650792"/>
              <a:ext cx="2988000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Comprendre le </a:t>
              </a:r>
              <a:r>
                <a:rPr lang="fr-FR" sz="800" dirty="0" err="1"/>
                <a:t>Big</a:t>
              </a:r>
              <a:r>
                <a:rPr lang="fr-FR" sz="800" dirty="0"/>
                <a:t> Data s enjeux 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 rot="16200000">
              <a:off x="-1549046" y="3101620"/>
              <a:ext cx="3313533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b="1" dirty="0">
                  <a:latin typeface="+mj-lt"/>
                </a:rPr>
                <a:t>Comprendre l’écosystème BIG DATA par type de composant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559496" y="1248083"/>
            <a:ext cx="8417235" cy="885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b="1" dirty="0">
                <a:solidFill>
                  <a:schemeClr val="tx1"/>
                </a:solidFill>
              </a:rPr>
              <a:t>Stockage</a:t>
            </a:r>
          </a:p>
          <a:p>
            <a:r>
              <a:rPr lang="fr-FR" sz="1400" dirty="0">
                <a:solidFill>
                  <a:schemeClr val="tx1"/>
                </a:solidFill>
              </a:rPr>
              <a:t>Système de fichiers (ex :</a:t>
            </a:r>
            <a:r>
              <a:rPr lang="fr-FR" sz="1400" dirty="0" err="1">
                <a:solidFill>
                  <a:schemeClr val="tx1"/>
                </a:solidFill>
              </a:rPr>
              <a:t>Hadoop</a:t>
            </a:r>
            <a:r>
              <a:rPr lang="fr-FR" sz="1400" dirty="0">
                <a:solidFill>
                  <a:schemeClr val="tx1"/>
                </a:solidFill>
              </a:rPr>
              <a:t> FS) ou Base de données </a:t>
            </a:r>
            <a:r>
              <a:rPr lang="fr-FR" sz="1400" dirty="0" err="1">
                <a:solidFill>
                  <a:schemeClr val="tx1"/>
                </a:solidFill>
              </a:rPr>
              <a:t>NoSQL</a:t>
            </a:r>
            <a:r>
              <a:rPr lang="fr-FR" sz="1400" dirty="0">
                <a:solidFill>
                  <a:schemeClr val="tx1"/>
                </a:solidFill>
              </a:rPr>
              <a:t>  sur lequel les données sont stockées physiquement et traitées ensuite par les outils analytiques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76342" y="2568607"/>
            <a:ext cx="8417235" cy="772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b="1" dirty="0">
                <a:solidFill>
                  <a:schemeClr val="tx1"/>
                </a:solidFill>
              </a:rPr>
              <a:t>Ingestion</a:t>
            </a:r>
          </a:p>
          <a:p>
            <a:r>
              <a:rPr lang="fr-FR" sz="1400" dirty="0">
                <a:solidFill>
                  <a:schemeClr val="tx1"/>
                </a:solidFill>
              </a:rPr>
              <a:t>Les composants permet d’écrire les données dans le stockage </a:t>
            </a:r>
            <a:r>
              <a:rPr lang="fr-FR" sz="1400" dirty="0" err="1">
                <a:solidFill>
                  <a:schemeClr val="tx1"/>
                </a:solidFill>
              </a:rPr>
              <a:t>Big</a:t>
            </a:r>
            <a:r>
              <a:rPr lang="fr-FR" sz="1400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13" name="Flèche vers le haut 12"/>
          <p:cNvSpPr/>
          <p:nvPr/>
        </p:nvSpPr>
        <p:spPr>
          <a:xfrm>
            <a:off x="5480487" y="3341414"/>
            <a:ext cx="629892" cy="43208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haut 13"/>
          <p:cNvSpPr/>
          <p:nvPr/>
        </p:nvSpPr>
        <p:spPr>
          <a:xfrm>
            <a:off x="5453168" y="2133526"/>
            <a:ext cx="629892" cy="435081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565870" y="4886006"/>
            <a:ext cx="8438181" cy="8640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>
                <a:solidFill>
                  <a:schemeClr val="tx1"/>
                </a:solidFill>
              </a:rPr>
              <a:t>Source de données</a:t>
            </a:r>
          </a:p>
          <a:p>
            <a:r>
              <a:rPr lang="fr-FR" sz="1400" dirty="0">
                <a:solidFill>
                  <a:schemeClr val="tx1"/>
                </a:solidFill>
              </a:rPr>
              <a:t>Les sources de données peuvent être des bases de données, des équipements qui envoient des logs et des événements, des serveurs de fichiers </a:t>
            </a:r>
            <a:r>
              <a:rPr lang="fr-FR" sz="1400" dirty="0" err="1">
                <a:solidFill>
                  <a:schemeClr val="tx1"/>
                </a:solidFill>
              </a:rPr>
              <a:t>etc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816" y="3773494"/>
            <a:ext cx="8417235" cy="7094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b="1" dirty="0">
                <a:solidFill>
                  <a:schemeClr val="tx1"/>
                </a:solidFill>
              </a:rPr>
              <a:t>Collecte :</a:t>
            </a:r>
          </a:p>
          <a:p>
            <a:r>
              <a:rPr lang="fr-FR" sz="1400" dirty="0">
                <a:solidFill>
                  <a:schemeClr val="tx1"/>
                </a:solidFill>
              </a:rPr>
              <a:t>La couche permet d’agréger les données, filtrer ou modifier les données qui seront soumis à la couche ingestion</a:t>
            </a:r>
          </a:p>
        </p:txBody>
      </p:sp>
      <p:sp>
        <p:nvSpPr>
          <p:cNvPr id="17" name="Flèche vers le haut 16"/>
          <p:cNvSpPr/>
          <p:nvPr/>
        </p:nvSpPr>
        <p:spPr>
          <a:xfrm>
            <a:off x="5480487" y="4450925"/>
            <a:ext cx="629892" cy="435081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96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Ingestion dans Hadoop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0664056" y="6375897"/>
            <a:ext cx="760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465282-C79B-4ED5-A145-AC9BCBC7676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9380733" y="6359301"/>
            <a:ext cx="1169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JUIN 2015</a:t>
            </a:r>
            <a:endParaRPr lang="fr-FR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63352" y="116458"/>
            <a:ext cx="11379531" cy="64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76200" eaLnBrk="0" hangingPunct="0">
              <a:lnSpc>
                <a:spcPct val="92000"/>
              </a:lnSpc>
              <a:spcBef>
                <a:spcPts val="2400"/>
              </a:spcBef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tx2"/>
                </a:solidFill>
                <a:latin typeface="SFR Light" pitchFamily="34" charset="0"/>
              </a:defRPr>
            </a:lvl1pPr>
            <a:lvl2pPr marL="76200" indent="-76200" eaLnBrk="0" hangingPunct="0">
              <a:lnSpc>
                <a:spcPct val="90000"/>
              </a:lnSpc>
              <a:spcBef>
                <a:spcPts val="1850"/>
              </a:spcBef>
              <a:buClr>
                <a:schemeClr val="bg1"/>
              </a:buClr>
              <a:buFont typeface="Arial" charset="0"/>
              <a:buChar char="–"/>
              <a:defRPr sz="1300" b="1">
                <a:solidFill>
                  <a:schemeClr val="tx2"/>
                </a:solidFill>
                <a:latin typeface="SFR Light" pitchFamily="34" charset="0"/>
              </a:defRPr>
            </a:lvl2pPr>
            <a:lvl3pPr marL="76200" indent="-76200" eaLnBrk="0" hangingPunct="0">
              <a:lnSpc>
                <a:spcPct val="90000"/>
              </a:lnSpc>
              <a:spcBef>
                <a:spcPts val="1400"/>
              </a:spcBef>
              <a:buSzPct val="137000"/>
              <a:buBlip>
                <a:blip r:embed="rId2"/>
              </a:buBlip>
              <a:defRPr sz="1300">
                <a:solidFill>
                  <a:schemeClr val="tx2"/>
                </a:solidFill>
                <a:latin typeface="SFR Light" pitchFamily="34" charset="0"/>
              </a:defRPr>
            </a:lvl3pPr>
            <a:lvl4pPr marL="76200" indent="-76200" eaLnBrk="0" hangingPunct="0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Arial" charset="0"/>
              <a:buChar char="•"/>
              <a:defRPr sz="1200">
                <a:solidFill>
                  <a:schemeClr val="tx2"/>
                </a:solidFill>
                <a:latin typeface="SFR Light" pitchFamily="34" charset="0"/>
              </a:defRPr>
            </a:lvl4pPr>
            <a:lvl5pPr marL="76200" indent="-762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SFR Light" pitchFamily="34" charset="0"/>
              </a:defRPr>
            </a:lvl5pPr>
            <a:lvl6pPr marL="533400" indent="-76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SFR Light" pitchFamily="34" charset="0"/>
              </a:defRPr>
            </a:lvl6pPr>
            <a:lvl7pPr marL="990600" indent="-76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SFR Light" pitchFamily="34" charset="0"/>
              </a:defRPr>
            </a:lvl7pPr>
            <a:lvl8pPr marL="1447800" indent="-76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SFR Light" pitchFamily="34" charset="0"/>
              </a:defRPr>
            </a:lvl8pPr>
            <a:lvl9pPr marL="1905000" indent="-76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SFR Light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fr-FR" altLang="fr-FR" sz="4000" dirty="0">
              <a:solidFill>
                <a:srgbClr val="1A171B"/>
              </a:solidFill>
              <a:latin typeface="SFR Black" pitchFamily="34" charset="0"/>
            </a:endParaRPr>
          </a:p>
        </p:txBody>
      </p:sp>
      <p:sp>
        <p:nvSpPr>
          <p:cNvPr id="7" name="Carré corné 6"/>
          <p:cNvSpPr/>
          <p:nvPr/>
        </p:nvSpPr>
        <p:spPr>
          <a:xfrm>
            <a:off x="6772367" y="5047674"/>
            <a:ext cx="577198" cy="586866"/>
          </a:xfrm>
          <a:prstGeom prst="foldedCorner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JSON,XML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25594" y="4789644"/>
            <a:ext cx="2952792" cy="962118"/>
            <a:chOff x="659396" y="4967182"/>
            <a:chExt cx="3240360" cy="1080120"/>
          </a:xfrm>
        </p:grpSpPr>
        <p:sp>
          <p:nvSpPr>
            <p:cNvPr id="9" name="Parchemin vertical 8"/>
            <p:cNvSpPr/>
            <p:nvPr/>
          </p:nvSpPr>
          <p:spPr>
            <a:xfrm>
              <a:off x="1751932" y="5256859"/>
              <a:ext cx="679967" cy="658844"/>
            </a:xfrm>
            <a:prstGeom prst="verticalScroll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TXT</a:t>
              </a:r>
            </a:p>
          </p:txBody>
        </p:sp>
        <p:sp>
          <p:nvSpPr>
            <p:cNvPr id="10" name="Photo"/>
            <p:cNvSpPr>
              <a:spLocks noEditPoints="1" noChangeArrowheads="1"/>
            </p:cNvSpPr>
            <p:nvPr/>
          </p:nvSpPr>
          <p:spPr bwMode="auto">
            <a:xfrm>
              <a:off x="988293" y="5499331"/>
              <a:ext cx="576064" cy="403229"/>
            </a:xfrm>
            <a:custGeom>
              <a:avLst/>
              <a:gdLst>
                <a:gd name="T0" fmla="*/ 0 w 21600"/>
                <a:gd name="T1" fmla="*/ 3085 h 21600"/>
                <a:gd name="T2" fmla="*/ 10800 w 21600"/>
                <a:gd name="T3" fmla="*/ 0 h 21600"/>
                <a:gd name="T4" fmla="*/ 21600 w 21600"/>
                <a:gd name="T5" fmla="*/ 3085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8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30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21600"/>
                  </a:moveTo>
                  <a:lnTo>
                    <a:pt x="0" y="3085"/>
                  </a:lnTo>
                  <a:lnTo>
                    <a:pt x="1542" y="3085"/>
                  </a:lnTo>
                  <a:lnTo>
                    <a:pt x="1542" y="1028"/>
                  </a:lnTo>
                  <a:lnTo>
                    <a:pt x="3857" y="1028"/>
                  </a:lnTo>
                  <a:lnTo>
                    <a:pt x="3857" y="3085"/>
                  </a:lnTo>
                  <a:lnTo>
                    <a:pt x="5400" y="3085"/>
                  </a:lnTo>
                  <a:lnTo>
                    <a:pt x="6942" y="0"/>
                  </a:lnTo>
                  <a:lnTo>
                    <a:pt x="14657" y="0"/>
                  </a:lnTo>
                  <a:lnTo>
                    <a:pt x="16200" y="3085"/>
                  </a:ln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  <a:path w="21600" h="21600" extrusionOk="0">
                  <a:moveTo>
                    <a:pt x="0" y="3085"/>
                  </a:move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3085"/>
                  </a:lnTo>
                  <a:close/>
                </a:path>
                <a:path w="21600" h="21600" extrusionOk="0">
                  <a:moveTo>
                    <a:pt x="10800" y="4800"/>
                  </a:moveTo>
                  <a:lnTo>
                    <a:pt x="11925" y="4971"/>
                  </a:lnTo>
                  <a:lnTo>
                    <a:pt x="13017" y="5442"/>
                  </a:lnTo>
                  <a:lnTo>
                    <a:pt x="14046" y="6128"/>
                  </a:lnTo>
                  <a:lnTo>
                    <a:pt x="14914" y="7071"/>
                  </a:lnTo>
                  <a:lnTo>
                    <a:pt x="15621" y="8271"/>
                  </a:lnTo>
                  <a:lnTo>
                    <a:pt x="16167" y="9514"/>
                  </a:lnTo>
                  <a:lnTo>
                    <a:pt x="16425" y="11014"/>
                  </a:lnTo>
                  <a:lnTo>
                    <a:pt x="16585" y="12471"/>
                  </a:lnTo>
                  <a:lnTo>
                    <a:pt x="16489" y="14014"/>
                  </a:lnTo>
                  <a:lnTo>
                    <a:pt x="16135" y="15471"/>
                  </a:lnTo>
                  <a:lnTo>
                    <a:pt x="15621" y="16800"/>
                  </a:lnTo>
                  <a:lnTo>
                    <a:pt x="14914" y="18000"/>
                  </a:lnTo>
                  <a:lnTo>
                    <a:pt x="14046" y="18942"/>
                  </a:lnTo>
                  <a:lnTo>
                    <a:pt x="13050" y="19671"/>
                  </a:lnTo>
                  <a:lnTo>
                    <a:pt x="11925" y="20057"/>
                  </a:lnTo>
                  <a:lnTo>
                    <a:pt x="10832" y="20185"/>
                  </a:lnTo>
                  <a:lnTo>
                    <a:pt x="9675" y="20142"/>
                  </a:lnTo>
                  <a:lnTo>
                    <a:pt x="8582" y="19628"/>
                  </a:lnTo>
                  <a:lnTo>
                    <a:pt x="7553" y="18942"/>
                  </a:lnTo>
                  <a:lnTo>
                    <a:pt x="6717" y="17957"/>
                  </a:lnTo>
                  <a:lnTo>
                    <a:pt x="5946" y="16842"/>
                  </a:lnTo>
                  <a:lnTo>
                    <a:pt x="5464" y="15514"/>
                  </a:lnTo>
                  <a:lnTo>
                    <a:pt x="5078" y="14014"/>
                  </a:lnTo>
                  <a:lnTo>
                    <a:pt x="5014" y="12514"/>
                  </a:lnTo>
                  <a:lnTo>
                    <a:pt x="5110" y="11014"/>
                  </a:lnTo>
                  <a:lnTo>
                    <a:pt x="5528" y="9557"/>
                  </a:lnTo>
                  <a:lnTo>
                    <a:pt x="6010" y="8228"/>
                  </a:lnTo>
                  <a:lnTo>
                    <a:pt x="6750" y="7114"/>
                  </a:lnTo>
                  <a:lnTo>
                    <a:pt x="7650" y="6085"/>
                  </a:lnTo>
                  <a:lnTo>
                    <a:pt x="8614" y="5400"/>
                  </a:lnTo>
                  <a:lnTo>
                    <a:pt x="9707" y="4971"/>
                  </a:lnTo>
                  <a:lnTo>
                    <a:pt x="10800" y="4800"/>
                  </a:lnTo>
                  <a:close/>
                </a:path>
                <a:path w="21600" h="21600" extrusionOk="0">
                  <a:moveTo>
                    <a:pt x="8003" y="8057"/>
                  </a:moveTo>
                  <a:lnTo>
                    <a:pt x="8807" y="7371"/>
                  </a:lnTo>
                  <a:lnTo>
                    <a:pt x="9546" y="6985"/>
                  </a:lnTo>
                  <a:lnTo>
                    <a:pt x="10446" y="6771"/>
                  </a:lnTo>
                  <a:lnTo>
                    <a:pt x="11217" y="6771"/>
                  </a:lnTo>
                  <a:lnTo>
                    <a:pt x="12053" y="7028"/>
                  </a:lnTo>
                  <a:lnTo>
                    <a:pt x="12889" y="7457"/>
                  </a:lnTo>
                  <a:lnTo>
                    <a:pt x="13628" y="8100"/>
                  </a:lnTo>
                  <a:lnTo>
                    <a:pt x="14175" y="8871"/>
                  </a:lnTo>
                  <a:lnTo>
                    <a:pt x="14625" y="9814"/>
                  </a:lnTo>
                  <a:lnTo>
                    <a:pt x="14978" y="10885"/>
                  </a:lnTo>
                  <a:lnTo>
                    <a:pt x="15171" y="12042"/>
                  </a:lnTo>
                  <a:lnTo>
                    <a:pt x="15107" y="13114"/>
                  </a:lnTo>
                  <a:lnTo>
                    <a:pt x="15042" y="14228"/>
                  </a:lnTo>
                  <a:lnTo>
                    <a:pt x="14689" y="15257"/>
                  </a:lnTo>
                  <a:lnTo>
                    <a:pt x="14207" y="16285"/>
                  </a:lnTo>
                  <a:lnTo>
                    <a:pt x="13596" y="17057"/>
                  </a:lnTo>
                  <a:lnTo>
                    <a:pt x="12889" y="17657"/>
                  </a:lnTo>
                  <a:lnTo>
                    <a:pt x="12053" y="18085"/>
                  </a:lnTo>
                  <a:lnTo>
                    <a:pt x="11185" y="18257"/>
                  </a:lnTo>
                  <a:lnTo>
                    <a:pt x="10414" y="18214"/>
                  </a:lnTo>
                  <a:lnTo>
                    <a:pt x="9546" y="18042"/>
                  </a:lnTo>
                  <a:lnTo>
                    <a:pt x="8742" y="17614"/>
                  </a:lnTo>
                  <a:lnTo>
                    <a:pt x="8003" y="17014"/>
                  </a:lnTo>
                  <a:lnTo>
                    <a:pt x="7457" y="16242"/>
                  </a:lnTo>
                  <a:lnTo>
                    <a:pt x="6975" y="15257"/>
                  </a:lnTo>
                  <a:lnTo>
                    <a:pt x="6653" y="14142"/>
                  </a:lnTo>
                  <a:lnTo>
                    <a:pt x="6492" y="13114"/>
                  </a:lnTo>
                  <a:lnTo>
                    <a:pt x="6525" y="11914"/>
                  </a:lnTo>
                  <a:lnTo>
                    <a:pt x="6621" y="10842"/>
                  </a:lnTo>
                  <a:lnTo>
                    <a:pt x="6942" y="9771"/>
                  </a:lnTo>
                  <a:lnTo>
                    <a:pt x="7457" y="8785"/>
                  </a:lnTo>
                  <a:lnTo>
                    <a:pt x="8003" y="8057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Sound"/>
            <p:cNvSpPr>
              <a:spLocks noEditPoints="1" noChangeArrowheads="1"/>
            </p:cNvSpPr>
            <p:nvPr/>
          </p:nvSpPr>
          <p:spPr bwMode="auto">
            <a:xfrm>
              <a:off x="2603612" y="5499332"/>
              <a:ext cx="328811" cy="409256"/>
            </a:xfrm>
            <a:custGeom>
              <a:avLst/>
              <a:gdLst>
                <a:gd name="T0" fmla="*/ 11164 w 21600"/>
                <a:gd name="T1" fmla="*/ 21159 h 21600"/>
                <a:gd name="T2" fmla="*/ 11164 w 21600"/>
                <a:gd name="T3" fmla="*/ 0 h 21600"/>
                <a:gd name="T4" fmla="*/ 0 w 21600"/>
                <a:gd name="T5" fmla="*/ 10800 h 21600"/>
                <a:gd name="T6" fmla="*/ 21600 w 21600"/>
                <a:gd name="T7" fmla="*/ 10800 h 21600"/>
                <a:gd name="T8" fmla="*/ 761 w 21600"/>
                <a:gd name="T9" fmla="*/ 22454 h 21600"/>
                <a:gd name="T10" fmla="*/ 21069 w 21600"/>
                <a:gd name="T11" fmla="*/ 28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ilm"/>
            <p:cNvSpPr>
              <a:spLocks noEditPoints="1" noChangeArrowheads="1"/>
            </p:cNvSpPr>
            <p:nvPr/>
          </p:nvSpPr>
          <p:spPr bwMode="auto">
            <a:xfrm>
              <a:off x="3131183" y="5427323"/>
              <a:ext cx="570511" cy="539082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4960 w 21600"/>
                <a:gd name="T17" fmla="*/ 8129 h 21600"/>
                <a:gd name="T18" fmla="*/ 17079 w 21600"/>
                <a:gd name="T19" fmla="*/ 1342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  <a:path w="21600" h="21600" extrusionOk="0">
                  <a:moveTo>
                    <a:pt x="3014" y="21600"/>
                  </a:moveTo>
                  <a:lnTo>
                    <a:pt x="301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3014" y="21600"/>
                  </a:lnTo>
                  <a:close/>
                </a:path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8586" y="0"/>
                  </a:lnTo>
                  <a:lnTo>
                    <a:pt x="18586" y="21600"/>
                  </a:lnTo>
                  <a:lnTo>
                    <a:pt x="21600" y="21600"/>
                  </a:lnTo>
                  <a:close/>
                </a:path>
                <a:path w="21600" h="21600" extrusionOk="0">
                  <a:moveTo>
                    <a:pt x="6028" y="6574"/>
                  </a:moveTo>
                  <a:lnTo>
                    <a:pt x="15572" y="6574"/>
                  </a:lnTo>
                  <a:lnTo>
                    <a:pt x="16074" y="6574"/>
                  </a:lnTo>
                  <a:lnTo>
                    <a:pt x="16326" y="6457"/>
                  </a:lnTo>
                  <a:lnTo>
                    <a:pt x="16577" y="6339"/>
                  </a:lnTo>
                  <a:lnTo>
                    <a:pt x="16828" y="6222"/>
                  </a:lnTo>
                  <a:lnTo>
                    <a:pt x="17079" y="6222"/>
                  </a:lnTo>
                  <a:lnTo>
                    <a:pt x="17330" y="5987"/>
                  </a:lnTo>
                  <a:lnTo>
                    <a:pt x="17330" y="5870"/>
                  </a:lnTo>
                  <a:lnTo>
                    <a:pt x="17581" y="5635"/>
                  </a:lnTo>
                  <a:lnTo>
                    <a:pt x="17581" y="1526"/>
                  </a:lnTo>
                  <a:lnTo>
                    <a:pt x="17330" y="1291"/>
                  </a:lnTo>
                  <a:lnTo>
                    <a:pt x="17330" y="1174"/>
                  </a:lnTo>
                  <a:lnTo>
                    <a:pt x="17079" y="1057"/>
                  </a:lnTo>
                  <a:lnTo>
                    <a:pt x="16828" y="939"/>
                  </a:lnTo>
                  <a:lnTo>
                    <a:pt x="16577" y="822"/>
                  </a:lnTo>
                  <a:lnTo>
                    <a:pt x="16326" y="704"/>
                  </a:lnTo>
                  <a:lnTo>
                    <a:pt x="16074" y="704"/>
                  </a:lnTo>
                  <a:lnTo>
                    <a:pt x="15572" y="587"/>
                  </a:lnTo>
                  <a:lnTo>
                    <a:pt x="6028" y="587"/>
                  </a:lnTo>
                  <a:lnTo>
                    <a:pt x="5526" y="704"/>
                  </a:lnTo>
                  <a:lnTo>
                    <a:pt x="5274" y="704"/>
                  </a:lnTo>
                  <a:lnTo>
                    <a:pt x="5023" y="822"/>
                  </a:lnTo>
                  <a:lnTo>
                    <a:pt x="4772" y="939"/>
                  </a:lnTo>
                  <a:lnTo>
                    <a:pt x="4521" y="1057"/>
                  </a:lnTo>
                  <a:lnTo>
                    <a:pt x="4270" y="1174"/>
                  </a:lnTo>
                  <a:lnTo>
                    <a:pt x="4270" y="1291"/>
                  </a:lnTo>
                  <a:lnTo>
                    <a:pt x="4019" y="1526"/>
                  </a:lnTo>
                  <a:lnTo>
                    <a:pt x="4019" y="5635"/>
                  </a:lnTo>
                  <a:lnTo>
                    <a:pt x="4270" y="5870"/>
                  </a:lnTo>
                  <a:lnTo>
                    <a:pt x="4270" y="5987"/>
                  </a:lnTo>
                  <a:lnTo>
                    <a:pt x="4521" y="6222"/>
                  </a:lnTo>
                  <a:lnTo>
                    <a:pt x="4772" y="6222"/>
                  </a:lnTo>
                  <a:lnTo>
                    <a:pt x="5023" y="6339"/>
                  </a:lnTo>
                  <a:lnTo>
                    <a:pt x="5274" y="6457"/>
                  </a:lnTo>
                  <a:lnTo>
                    <a:pt x="5526" y="6574"/>
                  </a:lnTo>
                  <a:lnTo>
                    <a:pt x="6028" y="6574"/>
                  </a:lnTo>
                  <a:close/>
                </a:path>
                <a:path w="21600" h="21600" extrusionOk="0">
                  <a:moveTo>
                    <a:pt x="6028" y="13617"/>
                  </a:moveTo>
                  <a:lnTo>
                    <a:pt x="15572" y="13617"/>
                  </a:lnTo>
                  <a:lnTo>
                    <a:pt x="16074" y="13617"/>
                  </a:lnTo>
                  <a:lnTo>
                    <a:pt x="16326" y="13617"/>
                  </a:lnTo>
                  <a:lnTo>
                    <a:pt x="16577" y="13500"/>
                  </a:lnTo>
                  <a:lnTo>
                    <a:pt x="16828" y="13383"/>
                  </a:lnTo>
                  <a:lnTo>
                    <a:pt x="17079" y="13265"/>
                  </a:lnTo>
                  <a:lnTo>
                    <a:pt x="17330" y="13148"/>
                  </a:lnTo>
                  <a:lnTo>
                    <a:pt x="17330" y="12913"/>
                  </a:lnTo>
                  <a:lnTo>
                    <a:pt x="17581" y="12796"/>
                  </a:lnTo>
                  <a:lnTo>
                    <a:pt x="17581" y="8687"/>
                  </a:lnTo>
                  <a:lnTo>
                    <a:pt x="17330" y="8452"/>
                  </a:lnTo>
                  <a:lnTo>
                    <a:pt x="17330" y="8335"/>
                  </a:lnTo>
                  <a:lnTo>
                    <a:pt x="17079" y="8217"/>
                  </a:lnTo>
                  <a:lnTo>
                    <a:pt x="16828" y="7983"/>
                  </a:lnTo>
                  <a:lnTo>
                    <a:pt x="16577" y="7983"/>
                  </a:lnTo>
                  <a:lnTo>
                    <a:pt x="16326" y="7865"/>
                  </a:lnTo>
                  <a:lnTo>
                    <a:pt x="16074" y="7865"/>
                  </a:lnTo>
                  <a:lnTo>
                    <a:pt x="15572" y="7748"/>
                  </a:lnTo>
                  <a:lnTo>
                    <a:pt x="6028" y="7748"/>
                  </a:lnTo>
                  <a:lnTo>
                    <a:pt x="5526" y="7865"/>
                  </a:lnTo>
                  <a:lnTo>
                    <a:pt x="5274" y="7865"/>
                  </a:lnTo>
                  <a:lnTo>
                    <a:pt x="5023" y="7983"/>
                  </a:lnTo>
                  <a:lnTo>
                    <a:pt x="4772" y="7983"/>
                  </a:lnTo>
                  <a:lnTo>
                    <a:pt x="4521" y="8217"/>
                  </a:lnTo>
                  <a:lnTo>
                    <a:pt x="4270" y="8335"/>
                  </a:lnTo>
                  <a:lnTo>
                    <a:pt x="4270" y="8452"/>
                  </a:lnTo>
                  <a:lnTo>
                    <a:pt x="4019" y="8687"/>
                  </a:lnTo>
                  <a:lnTo>
                    <a:pt x="4019" y="12796"/>
                  </a:lnTo>
                  <a:lnTo>
                    <a:pt x="4270" y="12913"/>
                  </a:lnTo>
                  <a:lnTo>
                    <a:pt x="4270" y="13148"/>
                  </a:lnTo>
                  <a:lnTo>
                    <a:pt x="4521" y="13265"/>
                  </a:lnTo>
                  <a:lnTo>
                    <a:pt x="4772" y="13383"/>
                  </a:lnTo>
                  <a:lnTo>
                    <a:pt x="5023" y="13500"/>
                  </a:lnTo>
                  <a:lnTo>
                    <a:pt x="5274" y="13617"/>
                  </a:lnTo>
                  <a:lnTo>
                    <a:pt x="5526" y="13617"/>
                  </a:lnTo>
                  <a:lnTo>
                    <a:pt x="6028" y="13617"/>
                  </a:lnTo>
                  <a:close/>
                </a:path>
                <a:path w="21600" h="21600" extrusionOk="0">
                  <a:moveTo>
                    <a:pt x="6028" y="20778"/>
                  </a:moveTo>
                  <a:lnTo>
                    <a:pt x="15572" y="20778"/>
                  </a:lnTo>
                  <a:lnTo>
                    <a:pt x="16074" y="20778"/>
                  </a:lnTo>
                  <a:lnTo>
                    <a:pt x="16326" y="20661"/>
                  </a:lnTo>
                  <a:lnTo>
                    <a:pt x="16577" y="20661"/>
                  </a:lnTo>
                  <a:lnTo>
                    <a:pt x="16828" y="20543"/>
                  </a:lnTo>
                  <a:lnTo>
                    <a:pt x="17079" y="20426"/>
                  </a:lnTo>
                  <a:lnTo>
                    <a:pt x="17330" y="20309"/>
                  </a:lnTo>
                  <a:lnTo>
                    <a:pt x="17330" y="20074"/>
                  </a:lnTo>
                  <a:lnTo>
                    <a:pt x="17581" y="19957"/>
                  </a:lnTo>
                  <a:lnTo>
                    <a:pt x="17581" y="15730"/>
                  </a:lnTo>
                  <a:lnTo>
                    <a:pt x="17330" y="15613"/>
                  </a:lnTo>
                  <a:lnTo>
                    <a:pt x="17330" y="15378"/>
                  </a:lnTo>
                  <a:lnTo>
                    <a:pt x="17079" y="15378"/>
                  </a:lnTo>
                  <a:lnTo>
                    <a:pt x="16828" y="15143"/>
                  </a:lnTo>
                  <a:lnTo>
                    <a:pt x="16577" y="15026"/>
                  </a:lnTo>
                  <a:lnTo>
                    <a:pt x="16326" y="15026"/>
                  </a:lnTo>
                  <a:lnTo>
                    <a:pt x="16074" y="15026"/>
                  </a:lnTo>
                  <a:lnTo>
                    <a:pt x="15572" y="14909"/>
                  </a:lnTo>
                  <a:lnTo>
                    <a:pt x="6028" y="14909"/>
                  </a:lnTo>
                  <a:lnTo>
                    <a:pt x="5526" y="15026"/>
                  </a:lnTo>
                  <a:lnTo>
                    <a:pt x="5274" y="15026"/>
                  </a:lnTo>
                  <a:lnTo>
                    <a:pt x="5023" y="15026"/>
                  </a:lnTo>
                  <a:lnTo>
                    <a:pt x="4772" y="15143"/>
                  </a:lnTo>
                  <a:lnTo>
                    <a:pt x="4521" y="15378"/>
                  </a:lnTo>
                  <a:lnTo>
                    <a:pt x="4270" y="15378"/>
                  </a:lnTo>
                  <a:lnTo>
                    <a:pt x="4270" y="15613"/>
                  </a:lnTo>
                  <a:lnTo>
                    <a:pt x="4019" y="15730"/>
                  </a:lnTo>
                  <a:lnTo>
                    <a:pt x="4019" y="19957"/>
                  </a:lnTo>
                  <a:lnTo>
                    <a:pt x="4270" y="20074"/>
                  </a:lnTo>
                  <a:lnTo>
                    <a:pt x="4270" y="20309"/>
                  </a:lnTo>
                  <a:lnTo>
                    <a:pt x="4521" y="20426"/>
                  </a:lnTo>
                  <a:lnTo>
                    <a:pt x="4772" y="20543"/>
                  </a:lnTo>
                  <a:lnTo>
                    <a:pt x="5023" y="20661"/>
                  </a:lnTo>
                  <a:lnTo>
                    <a:pt x="5274" y="20661"/>
                  </a:lnTo>
                  <a:lnTo>
                    <a:pt x="5526" y="20778"/>
                  </a:lnTo>
                  <a:lnTo>
                    <a:pt x="6028" y="20778"/>
                  </a:lnTo>
                  <a:close/>
                </a:path>
                <a:path w="21600" h="21600" extrusionOk="0">
                  <a:moveTo>
                    <a:pt x="753" y="1291"/>
                  </a:moveTo>
                  <a:lnTo>
                    <a:pt x="2260" y="1291"/>
                  </a:lnTo>
                  <a:lnTo>
                    <a:pt x="2260" y="235"/>
                  </a:lnTo>
                  <a:lnTo>
                    <a:pt x="753" y="235"/>
                  </a:lnTo>
                  <a:lnTo>
                    <a:pt x="753" y="1291"/>
                  </a:lnTo>
                  <a:close/>
                </a:path>
                <a:path w="21600" h="21600" extrusionOk="0">
                  <a:moveTo>
                    <a:pt x="753" y="2700"/>
                  </a:moveTo>
                  <a:lnTo>
                    <a:pt x="2260" y="2700"/>
                  </a:lnTo>
                  <a:lnTo>
                    <a:pt x="2260" y="1643"/>
                  </a:lnTo>
                  <a:lnTo>
                    <a:pt x="753" y="1643"/>
                  </a:lnTo>
                  <a:lnTo>
                    <a:pt x="753" y="2700"/>
                  </a:lnTo>
                  <a:close/>
                </a:path>
                <a:path w="21600" h="21600" extrusionOk="0">
                  <a:moveTo>
                    <a:pt x="753" y="4109"/>
                  </a:moveTo>
                  <a:lnTo>
                    <a:pt x="2260" y="4109"/>
                  </a:lnTo>
                  <a:lnTo>
                    <a:pt x="2260" y="3052"/>
                  </a:lnTo>
                  <a:lnTo>
                    <a:pt x="753" y="3052"/>
                  </a:lnTo>
                  <a:lnTo>
                    <a:pt x="753" y="4109"/>
                  </a:lnTo>
                  <a:close/>
                </a:path>
                <a:path w="21600" h="21600" extrusionOk="0">
                  <a:moveTo>
                    <a:pt x="753" y="5517"/>
                  </a:moveTo>
                  <a:lnTo>
                    <a:pt x="2260" y="5517"/>
                  </a:lnTo>
                  <a:lnTo>
                    <a:pt x="2260" y="4461"/>
                  </a:lnTo>
                  <a:lnTo>
                    <a:pt x="753" y="4461"/>
                  </a:lnTo>
                  <a:lnTo>
                    <a:pt x="753" y="5517"/>
                  </a:lnTo>
                  <a:close/>
                </a:path>
                <a:path w="21600" h="21600" extrusionOk="0">
                  <a:moveTo>
                    <a:pt x="753" y="6926"/>
                  </a:moveTo>
                  <a:lnTo>
                    <a:pt x="2260" y="6926"/>
                  </a:lnTo>
                  <a:lnTo>
                    <a:pt x="2260" y="5870"/>
                  </a:lnTo>
                  <a:lnTo>
                    <a:pt x="753" y="5870"/>
                  </a:lnTo>
                  <a:lnTo>
                    <a:pt x="753" y="6926"/>
                  </a:lnTo>
                  <a:close/>
                </a:path>
                <a:path w="21600" h="21600" extrusionOk="0">
                  <a:moveTo>
                    <a:pt x="753" y="8335"/>
                  </a:moveTo>
                  <a:lnTo>
                    <a:pt x="2260" y="8335"/>
                  </a:lnTo>
                  <a:lnTo>
                    <a:pt x="2260" y="7278"/>
                  </a:lnTo>
                  <a:lnTo>
                    <a:pt x="753" y="7278"/>
                  </a:lnTo>
                  <a:lnTo>
                    <a:pt x="753" y="8335"/>
                  </a:lnTo>
                  <a:close/>
                </a:path>
                <a:path w="21600" h="21600" extrusionOk="0">
                  <a:moveTo>
                    <a:pt x="753" y="9743"/>
                  </a:moveTo>
                  <a:lnTo>
                    <a:pt x="2260" y="9743"/>
                  </a:lnTo>
                  <a:lnTo>
                    <a:pt x="2260" y="8687"/>
                  </a:lnTo>
                  <a:lnTo>
                    <a:pt x="753" y="8687"/>
                  </a:lnTo>
                  <a:lnTo>
                    <a:pt x="753" y="9743"/>
                  </a:lnTo>
                  <a:close/>
                </a:path>
                <a:path w="21600" h="21600" extrusionOk="0">
                  <a:moveTo>
                    <a:pt x="753" y="11152"/>
                  </a:moveTo>
                  <a:lnTo>
                    <a:pt x="2260" y="11152"/>
                  </a:lnTo>
                  <a:lnTo>
                    <a:pt x="2260" y="10096"/>
                  </a:lnTo>
                  <a:lnTo>
                    <a:pt x="753" y="10096"/>
                  </a:lnTo>
                  <a:lnTo>
                    <a:pt x="753" y="11152"/>
                  </a:lnTo>
                  <a:close/>
                </a:path>
                <a:path w="21600" h="21600" extrusionOk="0">
                  <a:moveTo>
                    <a:pt x="753" y="12561"/>
                  </a:moveTo>
                  <a:lnTo>
                    <a:pt x="2260" y="12561"/>
                  </a:lnTo>
                  <a:lnTo>
                    <a:pt x="2260" y="11504"/>
                  </a:lnTo>
                  <a:lnTo>
                    <a:pt x="753" y="11504"/>
                  </a:lnTo>
                  <a:lnTo>
                    <a:pt x="753" y="12561"/>
                  </a:lnTo>
                  <a:close/>
                </a:path>
                <a:path w="21600" h="21600" extrusionOk="0">
                  <a:moveTo>
                    <a:pt x="753" y="13970"/>
                  </a:moveTo>
                  <a:lnTo>
                    <a:pt x="2260" y="13970"/>
                  </a:lnTo>
                  <a:lnTo>
                    <a:pt x="2260" y="12913"/>
                  </a:lnTo>
                  <a:lnTo>
                    <a:pt x="753" y="12913"/>
                  </a:lnTo>
                  <a:lnTo>
                    <a:pt x="753" y="13970"/>
                  </a:lnTo>
                  <a:close/>
                </a:path>
                <a:path w="21600" h="21600" extrusionOk="0">
                  <a:moveTo>
                    <a:pt x="753" y="15378"/>
                  </a:moveTo>
                  <a:lnTo>
                    <a:pt x="2260" y="15378"/>
                  </a:lnTo>
                  <a:lnTo>
                    <a:pt x="2260" y="14322"/>
                  </a:lnTo>
                  <a:lnTo>
                    <a:pt x="753" y="14322"/>
                  </a:lnTo>
                  <a:lnTo>
                    <a:pt x="753" y="15378"/>
                  </a:lnTo>
                  <a:close/>
                </a:path>
                <a:path w="21600" h="21600" extrusionOk="0">
                  <a:moveTo>
                    <a:pt x="753" y="16787"/>
                  </a:moveTo>
                  <a:lnTo>
                    <a:pt x="2260" y="16787"/>
                  </a:lnTo>
                  <a:lnTo>
                    <a:pt x="2260" y="15730"/>
                  </a:lnTo>
                  <a:lnTo>
                    <a:pt x="753" y="15730"/>
                  </a:lnTo>
                  <a:lnTo>
                    <a:pt x="753" y="16787"/>
                  </a:lnTo>
                  <a:close/>
                </a:path>
                <a:path w="21600" h="21600" extrusionOk="0">
                  <a:moveTo>
                    <a:pt x="753" y="18196"/>
                  </a:moveTo>
                  <a:lnTo>
                    <a:pt x="2260" y="18196"/>
                  </a:lnTo>
                  <a:lnTo>
                    <a:pt x="2260" y="17139"/>
                  </a:lnTo>
                  <a:lnTo>
                    <a:pt x="753" y="17139"/>
                  </a:lnTo>
                  <a:lnTo>
                    <a:pt x="753" y="18196"/>
                  </a:lnTo>
                  <a:close/>
                </a:path>
                <a:path w="21600" h="21600" extrusionOk="0">
                  <a:moveTo>
                    <a:pt x="753" y="19604"/>
                  </a:moveTo>
                  <a:lnTo>
                    <a:pt x="2260" y="19604"/>
                  </a:lnTo>
                  <a:lnTo>
                    <a:pt x="2260" y="18548"/>
                  </a:lnTo>
                  <a:lnTo>
                    <a:pt x="753" y="18548"/>
                  </a:lnTo>
                  <a:lnTo>
                    <a:pt x="753" y="19604"/>
                  </a:lnTo>
                  <a:close/>
                </a:path>
                <a:path w="21600" h="21600" extrusionOk="0">
                  <a:moveTo>
                    <a:pt x="753" y="21013"/>
                  </a:moveTo>
                  <a:lnTo>
                    <a:pt x="2260" y="21013"/>
                  </a:lnTo>
                  <a:lnTo>
                    <a:pt x="2260" y="19957"/>
                  </a:lnTo>
                  <a:lnTo>
                    <a:pt x="753" y="19957"/>
                  </a:lnTo>
                  <a:lnTo>
                    <a:pt x="753" y="21013"/>
                  </a:lnTo>
                  <a:close/>
                </a:path>
                <a:path w="21600" h="21600" extrusionOk="0">
                  <a:moveTo>
                    <a:pt x="19340" y="1409"/>
                  </a:moveTo>
                  <a:lnTo>
                    <a:pt x="20595" y="1409"/>
                  </a:lnTo>
                  <a:lnTo>
                    <a:pt x="20595" y="352"/>
                  </a:lnTo>
                  <a:lnTo>
                    <a:pt x="19340" y="352"/>
                  </a:lnTo>
                  <a:lnTo>
                    <a:pt x="19340" y="1409"/>
                  </a:lnTo>
                  <a:close/>
                </a:path>
                <a:path w="21600" h="21600" extrusionOk="0">
                  <a:moveTo>
                    <a:pt x="19340" y="2700"/>
                  </a:moveTo>
                  <a:lnTo>
                    <a:pt x="20595" y="2700"/>
                  </a:lnTo>
                  <a:lnTo>
                    <a:pt x="20595" y="1643"/>
                  </a:lnTo>
                  <a:lnTo>
                    <a:pt x="19340" y="1643"/>
                  </a:lnTo>
                  <a:lnTo>
                    <a:pt x="19340" y="2700"/>
                  </a:lnTo>
                  <a:close/>
                </a:path>
                <a:path w="21600" h="21600" extrusionOk="0">
                  <a:moveTo>
                    <a:pt x="19340" y="4109"/>
                  </a:moveTo>
                  <a:lnTo>
                    <a:pt x="20595" y="4109"/>
                  </a:lnTo>
                  <a:lnTo>
                    <a:pt x="20595" y="3052"/>
                  </a:lnTo>
                  <a:lnTo>
                    <a:pt x="19340" y="3052"/>
                  </a:lnTo>
                  <a:lnTo>
                    <a:pt x="19340" y="4109"/>
                  </a:lnTo>
                  <a:close/>
                </a:path>
                <a:path w="21600" h="21600" extrusionOk="0">
                  <a:moveTo>
                    <a:pt x="19340" y="5517"/>
                  </a:moveTo>
                  <a:lnTo>
                    <a:pt x="20595" y="5517"/>
                  </a:lnTo>
                  <a:lnTo>
                    <a:pt x="20595" y="4461"/>
                  </a:lnTo>
                  <a:lnTo>
                    <a:pt x="19340" y="4461"/>
                  </a:lnTo>
                  <a:lnTo>
                    <a:pt x="19340" y="5517"/>
                  </a:lnTo>
                  <a:close/>
                </a:path>
                <a:path w="21600" h="21600" extrusionOk="0">
                  <a:moveTo>
                    <a:pt x="19340" y="6926"/>
                  </a:moveTo>
                  <a:lnTo>
                    <a:pt x="20595" y="6926"/>
                  </a:lnTo>
                  <a:lnTo>
                    <a:pt x="20595" y="5870"/>
                  </a:lnTo>
                  <a:lnTo>
                    <a:pt x="19340" y="5870"/>
                  </a:lnTo>
                  <a:lnTo>
                    <a:pt x="19340" y="6926"/>
                  </a:lnTo>
                  <a:close/>
                </a:path>
                <a:path w="21600" h="21600" extrusionOk="0">
                  <a:moveTo>
                    <a:pt x="19340" y="8335"/>
                  </a:moveTo>
                  <a:lnTo>
                    <a:pt x="20595" y="8335"/>
                  </a:lnTo>
                  <a:lnTo>
                    <a:pt x="20595" y="7278"/>
                  </a:lnTo>
                  <a:lnTo>
                    <a:pt x="19340" y="7278"/>
                  </a:lnTo>
                  <a:lnTo>
                    <a:pt x="19340" y="8335"/>
                  </a:lnTo>
                  <a:close/>
                </a:path>
                <a:path w="21600" h="21600" extrusionOk="0">
                  <a:moveTo>
                    <a:pt x="19340" y="9743"/>
                  </a:moveTo>
                  <a:lnTo>
                    <a:pt x="20595" y="9743"/>
                  </a:lnTo>
                  <a:lnTo>
                    <a:pt x="20595" y="8687"/>
                  </a:lnTo>
                  <a:lnTo>
                    <a:pt x="19340" y="8687"/>
                  </a:lnTo>
                  <a:lnTo>
                    <a:pt x="19340" y="9743"/>
                  </a:lnTo>
                  <a:close/>
                </a:path>
                <a:path w="21600" h="21600" extrusionOk="0">
                  <a:moveTo>
                    <a:pt x="19340" y="11152"/>
                  </a:moveTo>
                  <a:lnTo>
                    <a:pt x="20595" y="11152"/>
                  </a:lnTo>
                  <a:lnTo>
                    <a:pt x="20595" y="10096"/>
                  </a:lnTo>
                  <a:lnTo>
                    <a:pt x="19340" y="10096"/>
                  </a:lnTo>
                  <a:lnTo>
                    <a:pt x="19340" y="11152"/>
                  </a:lnTo>
                  <a:close/>
                </a:path>
                <a:path w="21600" h="21600" extrusionOk="0">
                  <a:moveTo>
                    <a:pt x="19340" y="12561"/>
                  </a:moveTo>
                  <a:lnTo>
                    <a:pt x="20595" y="12561"/>
                  </a:lnTo>
                  <a:lnTo>
                    <a:pt x="20595" y="11504"/>
                  </a:lnTo>
                  <a:lnTo>
                    <a:pt x="19340" y="11504"/>
                  </a:lnTo>
                  <a:lnTo>
                    <a:pt x="19340" y="12561"/>
                  </a:lnTo>
                  <a:close/>
                </a:path>
                <a:path w="21600" h="21600" extrusionOk="0">
                  <a:moveTo>
                    <a:pt x="19340" y="13970"/>
                  </a:moveTo>
                  <a:lnTo>
                    <a:pt x="20595" y="13970"/>
                  </a:lnTo>
                  <a:lnTo>
                    <a:pt x="20595" y="12913"/>
                  </a:lnTo>
                  <a:lnTo>
                    <a:pt x="19340" y="12913"/>
                  </a:lnTo>
                  <a:lnTo>
                    <a:pt x="19340" y="13970"/>
                  </a:lnTo>
                  <a:close/>
                </a:path>
                <a:path w="21600" h="21600" extrusionOk="0">
                  <a:moveTo>
                    <a:pt x="19340" y="15378"/>
                  </a:moveTo>
                  <a:lnTo>
                    <a:pt x="20595" y="15378"/>
                  </a:lnTo>
                  <a:lnTo>
                    <a:pt x="20595" y="14322"/>
                  </a:lnTo>
                  <a:lnTo>
                    <a:pt x="19340" y="14322"/>
                  </a:lnTo>
                  <a:lnTo>
                    <a:pt x="19340" y="15378"/>
                  </a:lnTo>
                  <a:close/>
                </a:path>
                <a:path w="21600" h="21600" extrusionOk="0">
                  <a:moveTo>
                    <a:pt x="19340" y="16787"/>
                  </a:moveTo>
                  <a:lnTo>
                    <a:pt x="20595" y="16787"/>
                  </a:lnTo>
                  <a:lnTo>
                    <a:pt x="20595" y="15730"/>
                  </a:lnTo>
                  <a:lnTo>
                    <a:pt x="19340" y="15730"/>
                  </a:lnTo>
                  <a:lnTo>
                    <a:pt x="19340" y="16787"/>
                  </a:lnTo>
                  <a:close/>
                </a:path>
                <a:path w="21600" h="21600" extrusionOk="0">
                  <a:moveTo>
                    <a:pt x="19340" y="18196"/>
                  </a:moveTo>
                  <a:lnTo>
                    <a:pt x="20595" y="18196"/>
                  </a:lnTo>
                  <a:lnTo>
                    <a:pt x="20595" y="17139"/>
                  </a:lnTo>
                  <a:lnTo>
                    <a:pt x="19340" y="17139"/>
                  </a:lnTo>
                  <a:lnTo>
                    <a:pt x="19340" y="18196"/>
                  </a:lnTo>
                  <a:close/>
                </a:path>
                <a:path w="21600" h="21600" extrusionOk="0">
                  <a:moveTo>
                    <a:pt x="19340" y="19604"/>
                  </a:moveTo>
                  <a:lnTo>
                    <a:pt x="20595" y="19604"/>
                  </a:lnTo>
                  <a:lnTo>
                    <a:pt x="20595" y="18548"/>
                  </a:lnTo>
                  <a:lnTo>
                    <a:pt x="19340" y="18548"/>
                  </a:lnTo>
                  <a:lnTo>
                    <a:pt x="19340" y="19604"/>
                  </a:lnTo>
                  <a:close/>
                </a:path>
                <a:path w="21600" h="21600" extrusionOk="0">
                  <a:moveTo>
                    <a:pt x="19340" y="21013"/>
                  </a:moveTo>
                  <a:lnTo>
                    <a:pt x="20595" y="21013"/>
                  </a:lnTo>
                  <a:lnTo>
                    <a:pt x="20595" y="19957"/>
                  </a:lnTo>
                  <a:lnTo>
                    <a:pt x="19340" y="19957"/>
                  </a:lnTo>
                  <a:lnTo>
                    <a:pt x="19340" y="21013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9396" y="4967182"/>
              <a:ext cx="3240360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400" b="1" dirty="0">
                  <a:solidFill>
                    <a:schemeClr val="tx1"/>
                  </a:solidFill>
                </a:rPr>
                <a:t>Non structurée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845974" y="4789645"/>
            <a:ext cx="1841389" cy="932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b="1" dirty="0">
                <a:solidFill>
                  <a:schemeClr val="tx1"/>
                </a:solidFill>
              </a:rPr>
              <a:t>Semi-structurée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4688684" y="4789644"/>
            <a:ext cx="4177103" cy="932982"/>
            <a:chOff x="4935214" y="4974881"/>
            <a:chExt cx="4141417" cy="1080120"/>
          </a:xfrm>
        </p:grpSpPr>
        <p:sp>
          <p:nvSpPr>
            <p:cNvPr id="16" name="Organigramme : Disque magnétique 15"/>
            <p:cNvSpPr/>
            <p:nvPr/>
          </p:nvSpPr>
          <p:spPr>
            <a:xfrm>
              <a:off x="8112224" y="5214712"/>
              <a:ext cx="720080" cy="720080"/>
            </a:xfrm>
            <a:prstGeom prst="flowChartMagneticDisk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SGBDR</a:t>
              </a:r>
            </a:p>
          </p:txBody>
        </p:sp>
        <p:sp>
          <p:nvSpPr>
            <p:cNvPr id="17" name="Organigramme : Document 16"/>
            <p:cNvSpPr/>
            <p:nvPr/>
          </p:nvSpPr>
          <p:spPr>
            <a:xfrm>
              <a:off x="4935214" y="5376984"/>
              <a:ext cx="576064" cy="496232"/>
            </a:xfrm>
            <a:prstGeom prst="flowChartDocumen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Log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12335" y="4974881"/>
              <a:ext cx="2664296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400" b="1" dirty="0">
                  <a:solidFill>
                    <a:schemeClr val="tx1"/>
                  </a:solidFill>
                </a:rPr>
                <a:t>Structurée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78738" y="972559"/>
            <a:ext cx="8832304" cy="885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b="1" dirty="0">
                <a:solidFill>
                  <a:schemeClr val="tx1"/>
                </a:solidFill>
              </a:rPr>
              <a:t>HDFS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" y="1008146"/>
            <a:ext cx="782888" cy="834958"/>
          </a:xfrm>
          <a:prstGeom prst="rect">
            <a:avLst/>
          </a:prstGeom>
        </p:spPr>
      </p:pic>
      <p:grpSp>
        <p:nvGrpSpPr>
          <p:cNvPr id="21" name="Groupe 20"/>
          <p:cNvGrpSpPr/>
          <p:nvPr/>
        </p:nvGrpSpPr>
        <p:grpSpPr>
          <a:xfrm>
            <a:off x="278738" y="2783086"/>
            <a:ext cx="8848408" cy="936104"/>
            <a:chOff x="659396" y="3357970"/>
            <a:chExt cx="8417235" cy="936104"/>
          </a:xfrm>
        </p:grpSpPr>
        <p:sp>
          <p:nvSpPr>
            <p:cNvPr id="22" name="Rectangle 21"/>
            <p:cNvSpPr/>
            <p:nvPr/>
          </p:nvSpPr>
          <p:spPr>
            <a:xfrm>
              <a:off x="659396" y="3357970"/>
              <a:ext cx="8417235" cy="907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400" b="1" dirty="0">
                  <a:solidFill>
                    <a:schemeClr val="tx1"/>
                  </a:solidFill>
                </a:rPr>
                <a:t>Ingestion</a:t>
              </a:r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486" y="3357970"/>
              <a:ext cx="936104" cy="936104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952" y="3522709"/>
              <a:ext cx="1213249" cy="606625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634" y="3439788"/>
              <a:ext cx="907300" cy="772466"/>
            </a:xfrm>
            <a:prstGeom prst="rect">
              <a:avLst/>
            </a:prstGeom>
          </p:spPr>
        </p:pic>
      </p:grpSp>
      <p:pic>
        <p:nvPicPr>
          <p:cNvPr id="26" name="Imag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163" y="1008146"/>
            <a:ext cx="838026" cy="785919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88" y="994693"/>
            <a:ext cx="763785" cy="763785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444" y="2988914"/>
            <a:ext cx="2044527" cy="495643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83" y="1038190"/>
            <a:ext cx="1067396" cy="725829"/>
          </a:xfrm>
          <a:prstGeom prst="rect">
            <a:avLst/>
          </a:prstGeom>
        </p:spPr>
      </p:pic>
      <p:sp>
        <p:nvSpPr>
          <p:cNvPr id="30" name="Flèche vers le haut 29"/>
          <p:cNvSpPr/>
          <p:nvPr/>
        </p:nvSpPr>
        <p:spPr>
          <a:xfrm>
            <a:off x="4379688" y="3690387"/>
            <a:ext cx="629892" cy="812424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haut 30"/>
          <p:cNvSpPr/>
          <p:nvPr/>
        </p:nvSpPr>
        <p:spPr>
          <a:xfrm>
            <a:off x="4385724" y="1858090"/>
            <a:ext cx="629892" cy="911476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23" y="1169137"/>
            <a:ext cx="1833213" cy="487557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78738" y="4502811"/>
            <a:ext cx="8832304" cy="1382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>
                <a:solidFill>
                  <a:schemeClr val="tx1"/>
                </a:solidFill>
              </a:rPr>
              <a:t>Source de données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124279" y="2836760"/>
            <a:ext cx="3067721" cy="823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b="1" dirty="0">
                <a:solidFill>
                  <a:schemeClr val="tx1"/>
                </a:solidFill>
              </a:rPr>
              <a:t>Ensemble des composants participant à l’ingestion des données. Les données sont stockées dans la couche de stockage.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120336" y="990507"/>
            <a:ext cx="2952328" cy="90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b="1" dirty="0">
                <a:solidFill>
                  <a:schemeClr val="tx1"/>
                </a:solidFill>
              </a:rPr>
              <a:t>Stockage de données sur HDFS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Les données sont classées, compressées dans des répertoires, des colonnes ou des tables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9124279" y="4509120"/>
            <a:ext cx="2640627" cy="1209581"/>
            <a:chOff x="9071103" y="4582906"/>
            <a:chExt cx="2640627" cy="1209581"/>
          </a:xfrm>
        </p:grpSpPr>
        <p:sp>
          <p:nvSpPr>
            <p:cNvPr id="39" name="Rectangle 38"/>
            <p:cNvSpPr/>
            <p:nvPr/>
          </p:nvSpPr>
          <p:spPr>
            <a:xfrm>
              <a:off x="9098201" y="4582906"/>
              <a:ext cx="2613529" cy="1209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b="1" dirty="0">
                  <a:solidFill>
                    <a:schemeClr val="tx1"/>
                  </a:solidFill>
                </a:rPr>
                <a:t>Tout type de données</a:t>
              </a:r>
            </a:p>
            <a:p>
              <a:r>
                <a:rPr lang="fr-FR" sz="1200" b="1" dirty="0">
                  <a:solidFill>
                    <a:schemeClr val="tx1"/>
                  </a:solidFill>
                </a:rPr>
                <a:t>données brutes (</a:t>
              </a:r>
              <a:r>
                <a:rPr lang="fr-FR" sz="1200" b="1" dirty="0" err="1">
                  <a:solidFill>
                    <a:schemeClr val="tx1"/>
                  </a:solidFill>
                </a:rPr>
                <a:t>Raw</a:t>
              </a:r>
              <a:r>
                <a:rPr lang="fr-FR" sz="1200" b="1" dirty="0">
                  <a:solidFill>
                    <a:schemeClr val="tx1"/>
                  </a:solidFill>
                </a:rPr>
                <a:t> Data), structurées ou pas.</a:t>
              </a:r>
            </a:p>
            <a:p>
              <a:r>
                <a:rPr lang="fr-FR" sz="1200" b="1" dirty="0">
                  <a:solidFill>
                    <a:schemeClr val="tx1"/>
                  </a:solidFill>
                </a:rPr>
                <a:t>        Ne pas confondre </a:t>
              </a:r>
              <a:r>
                <a:rPr lang="fr-FR" sz="1200" b="1" dirty="0" err="1">
                  <a:solidFill>
                    <a:schemeClr val="tx1"/>
                  </a:solidFill>
                </a:rPr>
                <a:t>Big</a:t>
              </a:r>
              <a:r>
                <a:rPr lang="fr-FR" sz="1200" b="1" dirty="0">
                  <a:solidFill>
                    <a:schemeClr val="tx1"/>
                  </a:solidFill>
                </a:rPr>
                <a:t> Data </a:t>
              </a:r>
            </a:p>
            <a:p>
              <a:r>
                <a:rPr lang="fr-FR" sz="1200" b="1" dirty="0">
                  <a:solidFill>
                    <a:schemeClr val="tx1"/>
                  </a:solidFill>
                </a:rPr>
                <a:t>        et « décharge ». </a:t>
              </a:r>
            </a:p>
            <a:p>
              <a:endParaRPr lang="fr-FR" sz="1200" b="1" dirty="0">
                <a:solidFill>
                  <a:schemeClr val="tx1"/>
                </a:solidFill>
              </a:endParaRPr>
            </a:p>
            <a:p>
              <a:endParaRPr lang="fr-FR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1103" y="5258059"/>
              <a:ext cx="481282" cy="481282"/>
            </a:xfrm>
            <a:prstGeom prst="rect">
              <a:avLst/>
            </a:prstGeom>
          </p:spPr>
        </p:pic>
      </p:grpSp>
      <p:pic>
        <p:nvPicPr>
          <p:cNvPr id="41" name="Image 4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70" y="2932205"/>
            <a:ext cx="1033110" cy="609061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99" y="2942555"/>
            <a:ext cx="562090" cy="611895"/>
          </a:xfrm>
          <a:prstGeom prst="rect">
            <a:avLst/>
          </a:prstGeom>
        </p:spPr>
      </p:pic>
      <p:grpSp>
        <p:nvGrpSpPr>
          <p:cNvPr id="43" name="Groupe 42"/>
          <p:cNvGrpSpPr/>
          <p:nvPr/>
        </p:nvGrpSpPr>
        <p:grpSpPr>
          <a:xfrm>
            <a:off x="-1" y="1264514"/>
            <a:ext cx="215445" cy="4828783"/>
            <a:chOff x="-1" y="1264514"/>
            <a:chExt cx="215445" cy="4828783"/>
          </a:xfrm>
        </p:grpSpPr>
        <p:sp>
          <p:nvSpPr>
            <p:cNvPr id="44" name="ZoneTexte 43"/>
            <p:cNvSpPr txBox="1"/>
            <p:nvPr/>
          </p:nvSpPr>
          <p:spPr>
            <a:xfrm rot="16200000">
              <a:off x="-1386278" y="4491575"/>
              <a:ext cx="2988000" cy="2154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dirty="0"/>
                <a:t>Retours sur expérience dans le contexte SFR</a:t>
              </a:r>
            </a:p>
          </p:txBody>
        </p:sp>
        <p:sp>
          <p:nvSpPr>
            <p:cNvPr id="45" name="ZoneTexte 44"/>
            <p:cNvSpPr txBox="1"/>
            <p:nvPr/>
          </p:nvSpPr>
          <p:spPr>
            <a:xfrm rot="16200000">
              <a:off x="-1386278" y="3877980"/>
              <a:ext cx="2988000" cy="2154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dirty="0"/>
                <a:t>Cas d’usage dans le contexte SFR</a:t>
              </a:r>
            </a:p>
          </p:txBody>
        </p:sp>
        <p:sp>
          <p:nvSpPr>
            <p:cNvPr id="46" name="ZoneTexte 45"/>
            <p:cNvSpPr txBox="1"/>
            <p:nvPr/>
          </p:nvSpPr>
          <p:spPr>
            <a:xfrm rot="16200000">
              <a:off x="-1386278" y="2650792"/>
              <a:ext cx="2988000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Comprendre le </a:t>
              </a:r>
              <a:r>
                <a:rPr lang="fr-FR" sz="800" dirty="0" err="1"/>
                <a:t>Big</a:t>
              </a:r>
              <a:r>
                <a:rPr lang="fr-FR" sz="800" dirty="0"/>
                <a:t> Data s enjeux </a:t>
              </a:r>
            </a:p>
          </p:txBody>
        </p:sp>
        <p:sp>
          <p:nvSpPr>
            <p:cNvPr id="47" name="ZoneTexte 46"/>
            <p:cNvSpPr txBox="1"/>
            <p:nvPr/>
          </p:nvSpPr>
          <p:spPr>
            <a:xfrm rot="16200000">
              <a:off x="-1549046" y="3101620"/>
              <a:ext cx="3313533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b="1" dirty="0">
                  <a:latin typeface="+mj-lt"/>
                </a:rPr>
                <a:t>Comprendre l’écosystème BIG DATA par type de composant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846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BASES DE DONNEES RELATIONNELLES SONT MORTES …</a:t>
            </a:r>
            <a:br>
              <a:rPr lang="fr-FR" dirty="0"/>
            </a:br>
            <a:r>
              <a:rPr lang="fr-FR" dirty="0"/>
              <a:t>… VIVE LES BASES NO SQL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0664056" y="6375897"/>
            <a:ext cx="760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465282-C79B-4ED5-A145-AC9BCBC7676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9380733" y="6359301"/>
            <a:ext cx="1169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JUIN 2015</a:t>
            </a:r>
            <a:endParaRPr lang="fr-FR" dirty="0"/>
          </a:p>
        </p:txBody>
      </p:sp>
      <p:pic>
        <p:nvPicPr>
          <p:cNvPr id="6" name="Espace réservé du contenu 4" descr="NO-SQL.tif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8" r="-3188"/>
          <a:stretch>
            <a:fillRect/>
          </a:stretch>
        </p:blipFill>
        <p:spPr>
          <a:xfrm>
            <a:off x="364231" y="1341438"/>
            <a:ext cx="3302300" cy="2087562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3666530" y="1268761"/>
            <a:ext cx="8190109" cy="3888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2075" indent="-92075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rgbClr val="7CBF33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8900" indent="-889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rgbClr val="7CBF33"/>
              </a:buClr>
              <a:buFont typeface="Wingdings" panose="05000000000000000000" pitchFamily="2" charset="2"/>
              <a:buChar char="§"/>
              <a:defRPr sz="13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00050" indent="-231775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rgbClr val="7CBF33"/>
              </a:buClr>
              <a:buSzPct val="100000"/>
              <a:buFont typeface="Wingdings" panose="05000000000000000000" pitchFamily="2" charset="2"/>
              <a:buChar char="§"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1175" indent="-10795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rgbClr val="7CBF33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fr-FR" dirty="0"/>
              <a:t>NO SQL = Not </a:t>
            </a:r>
            <a:r>
              <a:rPr lang="fr-FR" dirty="0" err="1"/>
              <a:t>Only</a:t>
            </a:r>
            <a:r>
              <a:rPr lang="fr-FR" dirty="0"/>
              <a:t> SQL</a:t>
            </a:r>
          </a:p>
          <a:p>
            <a:pPr marL="1028700" lvl="2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Le NO SQL ne permet pas de gérer des jointures au niveau du moteur</a:t>
            </a:r>
          </a:p>
          <a:p>
            <a:pPr marL="1028700" lvl="2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Si besoin de gérer des « jointures » entre tables/objets d’une base NO SQL, cela devra être traité au sein de l’application utilisatrice</a:t>
            </a:r>
          </a:p>
          <a:p>
            <a:pPr marL="554038" lvl="1" indent="-342900">
              <a:lnSpc>
                <a:spcPct val="100000"/>
              </a:lnSpc>
              <a:spcBef>
                <a:spcPts val="0"/>
              </a:spcBef>
            </a:pPr>
            <a:endParaRPr lang="fr-FR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fr-FR" dirty="0"/>
              <a:t> NO SQL = « sans schéma » ou « schéma relaxé » </a:t>
            </a:r>
          </a:p>
          <a:p>
            <a:pPr marL="1028700" lvl="2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Le moteur de base de données ne fait aucun contrôle sur les données.</a:t>
            </a:r>
          </a:p>
          <a:p>
            <a:pPr marL="1028700" lvl="2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C’est au développeur de s’assurer du bon fonctionnement du modèle de données dans son application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fr-FR" dirty="0"/>
          </a:p>
          <a:p>
            <a:pPr marL="571500">
              <a:lnSpc>
                <a:spcPct val="100000"/>
              </a:lnSpc>
              <a:spcBef>
                <a:spcPts val="0"/>
              </a:spcBef>
            </a:pPr>
            <a:endParaRPr lang="fr-FR" dirty="0"/>
          </a:p>
          <a:p>
            <a:pPr marL="571500">
              <a:lnSpc>
                <a:spcPct val="100000"/>
              </a:lnSpc>
              <a:spcBef>
                <a:spcPts val="0"/>
              </a:spcBef>
            </a:pPr>
            <a:endParaRPr lang="fr-F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-1" y="1264514"/>
            <a:ext cx="215445" cy="4828783"/>
            <a:chOff x="-1" y="1264514"/>
            <a:chExt cx="215445" cy="4828783"/>
          </a:xfrm>
        </p:grpSpPr>
        <p:sp>
          <p:nvSpPr>
            <p:cNvPr id="9" name="ZoneTexte 8"/>
            <p:cNvSpPr txBox="1"/>
            <p:nvPr/>
          </p:nvSpPr>
          <p:spPr>
            <a:xfrm rot="16200000">
              <a:off x="-1386278" y="4491575"/>
              <a:ext cx="2988000" cy="2154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dirty="0"/>
                <a:t>Retours sur expérience dans le contexte SFR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 rot="16200000">
              <a:off x="-1386278" y="3877980"/>
              <a:ext cx="2988000" cy="2154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dirty="0"/>
                <a:t>Cas d’usage dans le contexte SFR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 rot="16200000">
              <a:off x="-1386278" y="2650792"/>
              <a:ext cx="2988000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Comprendre le </a:t>
              </a:r>
              <a:r>
                <a:rPr lang="fr-FR" sz="800" dirty="0" err="1"/>
                <a:t>Big</a:t>
              </a:r>
              <a:r>
                <a:rPr lang="fr-FR" sz="800" dirty="0"/>
                <a:t> Data s enjeux 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 rot="16200000">
              <a:off x="-1549046" y="3101620"/>
              <a:ext cx="3313533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b="1" dirty="0">
                  <a:latin typeface="+mj-lt"/>
                </a:rPr>
                <a:t>Comprendre l’écosystème BIG DATA par type de composant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31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HADOOP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5360" y="1268761"/>
            <a:ext cx="8640960" cy="4824536"/>
          </a:xfrm>
        </p:spPr>
        <p:txBody>
          <a:bodyPr/>
          <a:lstStyle/>
          <a:p>
            <a:pPr>
              <a:buSzPct val="100000"/>
            </a:pPr>
            <a:r>
              <a:rPr lang="fr-FR" dirty="0"/>
              <a:t>  2004 : Publication par Google de son algorithme </a:t>
            </a:r>
            <a:r>
              <a:rPr lang="fr-FR" dirty="0" err="1"/>
              <a:t>MapReduce</a:t>
            </a:r>
            <a:r>
              <a:rPr lang="fr-FR" dirty="0"/>
              <a:t> basé sur des opérations analytiques à grande échelle sur un grand cluster de serveur</a:t>
            </a:r>
          </a:p>
          <a:p>
            <a:pPr>
              <a:buSzPct val="100000"/>
            </a:pPr>
            <a:r>
              <a:rPr lang="fr-FR" dirty="0"/>
              <a:t> Création par Doug </a:t>
            </a:r>
            <a:r>
              <a:rPr lang="fr-FR" dirty="0" err="1"/>
              <a:t>Cutting</a:t>
            </a:r>
            <a:r>
              <a:rPr lang="fr-FR" dirty="0"/>
              <a:t> d’une implémentation </a:t>
            </a:r>
            <a:r>
              <a:rPr lang="fr-FR" dirty="0" err="1"/>
              <a:t>opensource</a:t>
            </a:r>
            <a:r>
              <a:rPr lang="fr-FR" dirty="0"/>
              <a:t> de l’algorithme de Google</a:t>
            </a:r>
          </a:p>
          <a:p>
            <a:pPr>
              <a:buSzPct val="100000"/>
            </a:pPr>
            <a:r>
              <a:rPr lang="fr-FR" dirty="0"/>
              <a:t>Le logo et le nom viennent du doudou de son fils de 5 ans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0664056" y="6375897"/>
            <a:ext cx="760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465282-C79B-4ED5-A145-AC9BCBC7676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9380733" y="6359301"/>
            <a:ext cx="1169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JUIN 2015</a:t>
            </a:r>
            <a:endParaRPr lang="fr-FR" dirty="0"/>
          </a:p>
        </p:txBody>
      </p:sp>
      <p:pic>
        <p:nvPicPr>
          <p:cNvPr id="6" name="Picture 2" descr="http://www.silicon.fr/wp-content/uploads/2012/03/Doug-Cut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1412776"/>
            <a:ext cx="2381250" cy="3056931"/>
          </a:xfrm>
          <a:prstGeom prst="round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gblogs.cisco.com/fr-datacenter/wp-content/uploads/sites/14/2013/09/hadoop-elephant_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753" y="4773665"/>
            <a:ext cx="3839182" cy="104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avec flèche 8"/>
          <p:cNvCxnSpPr/>
          <p:nvPr/>
        </p:nvCxnSpPr>
        <p:spPr>
          <a:xfrm flipV="1">
            <a:off x="8328248" y="3732959"/>
            <a:ext cx="2335808" cy="1277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-1" y="1264514"/>
            <a:ext cx="215445" cy="4828783"/>
            <a:chOff x="-1" y="1264514"/>
            <a:chExt cx="215445" cy="4828783"/>
          </a:xfrm>
        </p:grpSpPr>
        <p:sp>
          <p:nvSpPr>
            <p:cNvPr id="13" name="ZoneTexte 12"/>
            <p:cNvSpPr txBox="1"/>
            <p:nvPr/>
          </p:nvSpPr>
          <p:spPr>
            <a:xfrm rot="16200000">
              <a:off x="-1386278" y="4491575"/>
              <a:ext cx="2988000" cy="2154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dirty="0"/>
                <a:t>Retours sur expérience dans le contexte SFR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 rot="16200000">
              <a:off x="-1386278" y="3877980"/>
              <a:ext cx="2988000" cy="2154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dirty="0"/>
                <a:t>Cas d’usage dans le contexte SFR</a:t>
              </a:r>
            </a:p>
          </p:txBody>
        </p:sp>
        <p:sp>
          <p:nvSpPr>
            <p:cNvPr id="15" name="ZoneTexte 14"/>
            <p:cNvSpPr txBox="1"/>
            <p:nvPr/>
          </p:nvSpPr>
          <p:spPr>
            <a:xfrm rot="16200000">
              <a:off x="-1386278" y="2650792"/>
              <a:ext cx="2988000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Comprendre le </a:t>
              </a:r>
              <a:r>
                <a:rPr lang="fr-FR" sz="800" dirty="0" err="1"/>
                <a:t>Big</a:t>
              </a:r>
              <a:r>
                <a:rPr lang="fr-FR" sz="800" dirty="0"/>
                <a:t> Data s enjeux 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 rot="16200000">
              <a:off x="-1549046" y="3101620"/>
              <a:ext cx="3313533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b="1" dirty="0">
                  <a:latin typeface="+mj-lt"/>
                </a:rPr>
                <a:t>Comprendre l’écosystème BIG DATA par type de composant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81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6397" y="302135"/>
            <a:ext cx="11521280" cy="866254"/>
          </a:xfrm>
        </p:spPr>
        <p:txBody>
          <a:bodyPr/>
          <a:lstStyle/>
          <a:p>
            <a:r>
              <a:rPr lang="fr-FR" dirty="0"/>
              <a:t>HDFS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0664056" y="6375897"/>
            <a:ext cx="760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465282-C79B-4ED5-A145-AC9BCBC7676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9380733" y="6359301"/>
            <a:ext cx="1169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JUIN 2015</a:t>
            </a:r>
            <a:endParaRPr lang="fr-FR" dirty="0"/>
          </a:p>
        </p:txBody>
      </p:sp>
      <p:grpSp>
        <p:nvGrpSpPr>
          <p:cNvPr id="1027" name="Groupe 1026"/>
          <p:cNvGrpSpPr/>
          <p:nvPr/>
        </p:nvGrpSpPr>
        <p:grpSpPr>
          <a:xfrm>
            <a:off x="2855640" y="4221088"/>
            <a:ext cx="7370869" cy="1872208"/>
            <a:chOff x="2009864" y="4207692"/>
            <a:chExt cx="7370869" cy="1872208"/>
          </a:xfrm>
        </p:grpSpPr>
        <p:sp>
          <p:nvSpPr>
            <p:cNvPr id="1025" name="Rectangle 1024"/>
            <p:cNvSpPr/>
            <p:nvPr/>
          </p:nvSpPr>
          <p:spPr>
            <a:xfrm>
              <a:off x="2009864" y="4207692"/>
              <a:ext cx="7370869" cy="1872208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b="1" dirty="0">
                  <a:solidFill>
                    <a:schemeClr val="accent2"/>
                  </a:solidFill>
                  <a:latin typeface="+mj-lt"/>
                </a:rPr>
                <a:t>HDFS</a:t>
              </a:r>
            </a:p>
          </p:txBody>
        </p:sp>
        <p:grpSp>
          <p:nvGrpSpPr>
            <p:cNvPr id="1024" name="Groupe 1023"/>
            <p:cNvGrpSpPr/>
            <p:nvPr/>
          </p:nvGrpSpPr>
          <p:grpSpPr>
            <a:xfrm>
              <a:off x="2135560" y="4581128"/>
              <a:ext cx="7049624" cy="1440160"/>
              <a:chOff x="623392" y="4365104"/>
              <a:chExt cx="7049624" cy="1440160"/>
            </a:xfrm>
          </p:grpSpPr>
          <p:sp>
            <p:nvSpPr>
              <p:cNvPr id="7" name="Rectangle à coins arrondis 6"/>
              <p:cNvSpPr/>
              <p:nvPr/>
            </p:nvSpPr>
            <p:spPr>
              <a:xfrm>
                <a:off x="623392" y="5373216"/>
                <a:ext cx="864096" cy="43204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Name </a:t>
                </a:r>
                <a:r>
                  <a:rPr lang="fr-FR" sz="1000" dirty="0" err="1"/>
                  <a:t>Node</a:t>
                </a:r>
                <a:endParaRPr lang="fr-FR" sz="1000" dirty="0"/>
              </a:p>
            </p:txBody>
          </p:sp>
          <p:grpSp>
            <p:nvGrpSpPr>
              <p:cNvPr id="29" name="Groupe 28"/>
              <p:cNvGrpSpPr/>
              <p:nvPr/>
            </p:nvGrpSpPr>
            <p:grpSpPr>
              <a:xfrm>
                <a:off x="1847528" y="4365104"/>
                <a:ext cx="2901237" cy="1440160"/>
                <a:chOff x="1847528" y="4365104"/>
                <a:chExt cx="2901237" cy="1440160"/>
              </a:xfrm>
            </p:grpSpPr>
            <p:grpSp>
              <p:nvGrpSpPr>
                <p:cNvPr id="8" name="Groupe 7"/>
                <p:cNvGrpSpPr/>
                <p:nvPr/>
              </p:nvGrpSpPr>
              <p:grpSpPr>
                <a:xfrm>
                  <a:off x="1847528" y="4365104"/>
                  <a:ext cx="866298" cy="1440160"/>
                  <a:chOff x="1847528" y="4365104"/>
                  <a:chExt cx="866298" cy="1440160"/>
                </a:xfrm>
              </p:grpSpPr>
              <p:sp>
                <p:nvSpPr>
                  <p:cNvPr id="9" name="Rectangle à coins arrondis 8"/>
                  <p:cNvSpPr/>
                  <p:nvPr/>
                </p:nvSpPr>
                <p:spPr>
                  <a:xfrm>
                    <a:off x="1847528" y="5373216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10" name="Rectangle à coins arrondis 9"/>
                  <p:cNvSpPr/>
                  <p:nvPr/>
                </p:nvSpPr>
                <p:spPr>
                  <a:xfrm>
                    <a:off x="1849730" y="4869160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11" name="Rectangle à coins arrondis 10"/>
                  <p:cNvSpPr/>
                  <p:nvPr/>
                </p:nvSpPr>
                <p:spPr>
                  <a:xfrm>
                    <a:off x="1847528" y="4365104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</p:grpSp>
            <p:grpSp>
              <p:nvGrpSpPr>
                <p:cNvPr id="13" name="Groupe 12"/>
                <p:cNvGrpSpPr/>
                <p:nvPr/>
              </p:nvGrpSpPr>
              <p:grpSpPr>
                <a:xfrm>
                  <a:off x="2864997" y="4365104"/>
                  <a:ext cx="866298" cy="1440160"/>
                  <a:chOff x="1847528" y="4365104"/>
                  <a:chExt cx="866298" cy="1440160"/>
                </a:xfrm>
              </p:grpSpPr>
              <p:sp>
                <p:nvSpPr>
                  <p:cNvPr id="14" name="Rectangle à coins arrondis 13"/>
                  <p:cNvSpPr/>
                  <p:nvPr/>
                </p:nvSpPr>
                <p:spPr>
                  <a:xfrm>
                    <a:off x="1847528" y="5373216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15" name="Rectangle à coins arrondis 14"/>
                  <p:cNvSpPr/>
                  <p:nvPr/>
                </p:nvSpPr>
                <p:spPr>
                  <a:xfrm>
                    <a:off x="1849730" y="4869160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16" name="Rectangle à coins arrondis 15"/>
                  <p:cNvSpPr/>
                  <p:nvPr/>
                </p:nvSpPr>
                <p:spPr>
                  <a:xfrm>
                    <a:off x="1847528" y="4365104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</p:grpSp>
            <p:grpSp>
              <p:nvGrpSpPr>
                <p:cNvPr id="17" name="Groupe 16"/>
                <p:cNvGrpSpPr/>
                <p:nvPr/>
              </p:nvGrpSpPr>
              <p:grpSpPr>
                <a:xfrm>
                  <a:off x="3882467" y="4365104"/>
                  <a:ext cx="866298" cy="1440160"/>
                  <a:chOff x="1847528" y="4365104"/>
                  <a:chExt cx="866298" cy="1440160"/>
                </a:xfrm>
              </p:grpSpPr>
              <p:sp>
                <p:nvSpPr>
                  <p:cNvPr id="18" name="Rectangle à coins arrondis 17"/>
                  <p:cNvSpPr/>
                  <p:nvPr/>
                </p:nvSpPr>
                <p:spPr>
                  <a:xfrm>
                    <a:off x="1847528" y="5373216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19" name="Rectangle à coins arrondis 18"/>
                  <p:cNvSpPr/>
                  <p:nvPr/>
                </p:nvSpPr>
                <p:spPr>
                  <a:xfrm>
                    <a:off x="1849730" y="4869160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20" name="Rectangle à coins arrondis 19"/>
                  <p:cNvSpPr/>
                  <p:nvPr/>
                </p:nvSpPr>
                <p:spPr>
                  <a:xfrm>
                    <a:off x="1847528" y="4365104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</p:grpSp>
          </p:grpSp>
          <p:grpSp>
            <p:nvGrpSpPr>
              <p:cNvPr id="12" name="Groupe 11"/>
              <p:cNvGrpSpPr/>
              <p:nvPr/>
            </p:nvGrpSpPr>
            <p:grpSpPr>
              <a:xfrm>
                <a:off x="5807968" y="4365104"/>
                <a:ext cx="1865048" cy="1440160"/>
                <a:chOff x="8049578" y="4365104"/>
                <a:chExt cx="1865048" cy="1440160"/>
              </a:xfrm>
            </p:grpSpPr>
            <p:grpSp>
              <p:nvGrpSpPr>
                <p:cNvPr id="21" name="Groupe 20"/>
                <p:cNvGrpSpPr/>
                <p:nvPr/>
              </p:nvGrpSpPr>
              <p:grpSpPr>
                <a:xfrm>
                  <a:off x="8049578" y="4365104"/>
                  <a:ext cx="866298" cy="1440160"/>
                  <a:chOff x="1847528" y="4365104"/>
                  <a:chExt cx="866298" cy="1440160"/>
                </a:xfrm>
              </p:grpSpPr>
              <p:sp>
                <p:nvSpPr>
                  <p:cNvPr id="22" name="Rectangle à coins arrondis 21"/>
                  <p:cNvSpPr/>
                  <p:nvPr/>
                </p:nvSpPr>
                <p:spPr>
                  <a:xfrm>
                    <a:off x="1847528" y="5373216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23" name="Rectangle à coins arrondis 22"/>
                  <p:cNvSpPr/>
                  <p:nvPr/>
                </p:nvSpPr>
                <p:spPr>
                  <a:xfrm>
                    <a:off x="1849730" y="4869160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24" name="Rectangle à coins arrondis 23"/>
                  <p:cNvSpPr/>
                  <p:nvPr/>
                </p:nvSpPr>
                <p:spPr>
                  <a:xfrm>
                    <a:off x="1847528" y="4365104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</p:grpSp>
            <p:grpSp>
              <p:nvGrpSpPr>
                <p:cNvPr id="25" name="Groupe 24"/>
                <p:cNvGrpSpPr/>
                <p:nvPr/>
              </p:nvGrpSpPr>
              <p:grpSpPr>
                <a:xfrm>
                  <a:off x="9048328" y="4365104"/>
                  <a:ext cx="866298" cy="1440160"/>
                  <a:chOff x="1847528" y="4365104"/>
                  <a:chExt cx="866298" cy="1440160"/>
                </a:xfrm>
              </p:grpSpPr>
              <p:sp>
                <p:nvSpPr>
                  <p:cNvPr id="26" name="Rectangle à coins arrondis 25"/>
                  <p:cNvSpPr/>
                  <p:nvPr/>
                </p:nvSpPr>
                <p:spPr>
                  <a:xfrm>
                    <a:off x="1847528" y="5373216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27" name="Rectangle à coins arrondis 26"/>
                  <p:cNvSpPr/>
                  <p:nvPr/>
                </p:nvSpPr>
                <p:spPr>
                  <a:xfrm>
                    <a:off x="1849730" y="4869160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  <p:sp>
                <p:nvSpPr>
                  <p:cNvPr id="28" name="Rectangle à coins arrondis 27"/>
                  <p:cNvSpPr/>
                  <p:nvPr/>
                </p:nvSpPr>
                <p:spPr>
                  <a:xfrm>
                    <a:off x="1847528" y="4365104"/>
                    <a:ext cx="864096" cy="432048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00" dirty="0"/>
                      <a:t>Data </a:t>
                    </a:r>
                    <a:r>
                      <a:rPr lang="fr-FR" sz="1000" dirty="0" err="1"/>
                      <a:t>Node</a:t>
                    </a:r>
                    <a:endParaRPr lang="fr-FR" sz="1000" dirty="0"/>
                  </a:p>
                </p:txBody>
              </p:sp>
            </p:grpSp>
          </p:grpSp>
          <p:cxnSp>
            <p:nvCxnSpPr>
              <p:cNvPr id="31" name="Connecteur droit 30"/>
              <p:cNvCxnSpPr/>
              <p:nvPr/>
            </p:nvCxnSpPr>
            <p:spPr>
              <a:xfrm>
                <a:off x="4943872" y="5085184"/>
                <a:ext cx="576064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8" name="Rectangle à coins arrondis 1027"/>
          <p:cNvSpPr/>
          <p:nvPr/>
        </p:nvSpPr>
        <p:spPr>
          <a:xfrm>
            <a:off x="2855640" y="3789040"/>
            <a:ext cx="3240360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MAP REDUCE</a:t>
            </a:r>
          </a:p>
        </p:txBody>
      </p:sp>
      <p:sp>
        <p:nvSpPr>
          <p:cNvPr id="37" name="Rectangle à coins arrondis 36"/>
          <p:cNvSpPr/>
          <p:nvPr/>
        </p:nvSpPr>
        <p:spPr>
          <a:xfrm>
            <a:off x="6167916" y="3789040"/>
            <a:ext cx="1260000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IMPALA</a:t>
            </a:r>
          </a:p>
        </p:txBody>
      </p:sp>
      <p:sp>
        <p:nvSpPr>
          <p:cNvPr id="38" name="Rectangle à coins arrondis 37"/>
          <p:cNvSpPr/>
          <p:nvPr/>
        </p:nvSpPr>
        <p:spPr>
          <a:xfrm>
            <a:off x="7499832" y="3789040"/>
            <a:ext cx="1260000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HBASE</a:t>
            </a:r>
          </a:p>
        </p:txBody>
      </p:sp>
      <p:sp>
        <p:nvSpPr>
          <p:cNvPr id="39" name="Rectangle à coins arrondis 38"/>
          <p:cNvSpPr/>
          <p:nvPr/>
        </p:nvSpPr>
        <p:spPr>
          <a:xfrm>
            <a:off x="2860327" y="3336317"/>
            <a:ext cx="985105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PIG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3981130" y="3343596"/>
            <a:ext cx="985105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HIVE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5101932" y="3343596"/>
            <a:ext cx="985105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Java, Ruby, Python…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10028758" y="3054515"/>
            <a:ext cx="985105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SQOOP</a:t>
            </a:r>
          </a:p>
        </p:txBody>
      </p:sp>
      <p:sp>
        <p:nvSpPr>
          <p:cNvPr id="44" name="Rectangle à coins arrondis 43"/>
          <p:cNvSpPr/>
          <p:nvPr/>
        </p:nvSpPr>
        <p:spPr>
          <a:xfrm>
            <a:off x="10028758" y="2568449"/>
            <a:ext cx="985105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FLUME</a:t>
            </a:r>
          </a:p>
        </p:txBody>
      </p:sp>
      <p:sp>
        <p:nvSpPr>
          <p:cNvPr id="45" name="Rectangle à coins arrondis 44"/>
          <p:cNvSpPr/>
          <p:nvPr/>
        </p:nvSpPr>
        <p:spPr>
          <a:xfrm>
            <a:off x="10028757" y="2082208"/>
            <a:ext cx="985105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SPARK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10028756" y="1604068"/>
            <a:ext cx="985105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STORM</a:t>
            </a:r>
          </a:p>
        </p:txBody>
      </p:sp>
      <p:cxnSp>
        <p:nvCxnSpPr>
          <p:cNvPr id="1031" name="Connecteur droit avec flèche 1030"/>
          <p:cNvCxnSpPr>
            <a:stCxn id="46" idx="1"/>
          </p:cNvCxnSpPr>
          <p:nvPr/>
        </p:nvCxnSpPr>
        <p:spPr>
          <a:xfrm rot="10800000" flipV="1">
            <a:off x="9480376" y="1790785"/>
            <a:ext cx="548380" cy="2438267"/>
          </a:xfrm>
          <a:prstGeom prst="bentConnector2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cteur droit 1032"/>
          <p:cNvCxnSpPr>
            <a:stCxn id="45" idx="1"/>
          </p:cNvCxnSpPr>
          <p:nvPr/>
        </p:nvCxnSpPr>
        <p:spPr>
          <a:xfrm flipH="1">
            <a:off x="9480376" y="2268926"/>
            <a:ext cx="548381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9480375" y="2755167"/>
            <a:ext cx="548381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9480375" y="3241233"/>
            <a:ext cx="548381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à coins arrondis 52"/>
          <p:cNvSpPr/>
          <p:nvPr/>
        </p:nvSpPr>
        <p:spPr>
          <a:xfrm>
            <a:off x="4561452" y="1227001"/>
            <a:ext cx="1188000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HUE</a:t>
            </a:r>
          </a:p>
        </p:txBody>
      </p:sp>
      <p:sp>
        <p:nvSpPr>
          <p:cNvPr id="54" name="Rectangle à coins arrondis 53"/>
          <p:cNvSpPr/>
          <p:nvPr/>
        </p:nvSpPr>
        <p:spPr>
          <a:xfrm>
            <a:off x="5922666" y="1227001"/>
            <a:ext cx="1188000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OOZIE</a:t>
            </a:r>
          </a:p>
        </p:txBody>
      </p:sp>
      <p:sp>
        <p:nvSpPr>
          <p:cNvPr id="55" name="Rectangle à coins arrondis 54"/>
          <p:cNvSpPr/>
          <p:nvPr/>
        </p:nvSpPr>
        <p:spPr>
          <a:xfrm>
            <a:off x="7283880" y="1221313"/>
            <a:ext cx="1188000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MAHOUT</a:t>
            </a:r>
          </a:p>
        </p:txBody>
      </p:sp>
      <p:sp>
        <p:nvSpPr>
          <p:cNvPr id="49" name="Espace réservé du contenu 2"/>
          <p:cNvSpPr>
            <a:spLocks noGrp="1"/>
          </p:cNvSpPr>
          <p:nvPr>
            <p:ph idx="1"/>
          </p:nvPr>
        </p:nvSpPr>
        <p:spPr>
          <a:xfrm>
            <a:off x="335360" y="1268761"/>
            <a:ext cx="11233248" cy="2830978"/>
          </a:xfrm>
        </p:spPr>
        <p:txBody>
          <a:bodyPr/>
          <a:lstStyle/>
          <a:p>
            <a:r>
              <a:rPr lang="fr-FR" dirty="0"/>
              <a:t> Système de fichier distribué et sécurisé contre les pertes de données</a:t>
            </a:r>
          </a:p>
          <a:p>
            <a:r>
              <a:rPr lang="fr-FR" dirty="0"/>
              <a:t> Permet de stocker de très gros volumes de fichiers sur des serveurs banalisés</a:t>
            </a:r>
          </a:p>
          <a:p>
            <a:r>
              <a:rPr lang="fr-FR" dirty="0"/>
              <a:t> Chaque fichier stocké sur HDFS est décomposé en blocs et stocké sur des serveurs différents</a:t>
            </a:r>
          </a:p>
          <a:p>
            <a:r>
              <a:rPr lang="fr-FR" dirty="0"/>
              <a:t> Chaque bloc de données est stocké 3 fois </a:t>
            </a:r>
          </a:p>
        </p:txBody>
      </p:sp>
      <p:grpSp>
        <p:nvGrpSpPr>
          <p:cNvPr id="50" name="Groupe 49"/>
          <p:cNvGrpSpPr/>
          <p:nvPr/>
        </p:nvGrpSpPr>
        <p:grpSpPr>
          <a:xfrm>
            <a:off x="-1" y="1264514"/>
            <a:ext cx="215445" cy="4828783"/>
            <a:chOff x="-1" y="1264514"/>
            <a:chExt cx="215445" cy="4828783"/>
          </a:xfrm>
        </p:grpSpPr>
        <p:sp>
          <p:nvSpPr>
            <p:cNvPr id="56" name="ZoneTexte 55"/>
            <p:cNvSpPr txBox="1"/>
            <p:nvPr/>
          </p:nvSpPr>
          <p:spPr>
            <a:xfrm rot="16200000">
              <a:off x="-1386278" y="4491575"/>
              <a:ext cx="2988000" cy="2154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dirty="0"/>
                <a:t>Retours sur expérience dans le contexte SFR</a:t>
              </a:r>
            </a:p>
          </p:txBody>
        </p:sp>
        <p:sp>
          <p:nvSpPr>
            <p:cNvPr id="57" name="ZoneTexte 56"/>
            <p:cNvSpPr txBox="1"/>
            <p:nvPr/>
          </p:nvSpPr>
          <p:spPr>
            <a:xfrm rot="16200000">
              <a:off x="-1386278" y="3877980"/>
              <a:ext cx="2988000" cy="2154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dirty="0"/>
                <a:t>Cas d’usage dans le contexte SFR</a:t>
              </a:r>
            </a:p>
          </p:txBody>
        </p:sp>
        <p:sp>
          <p:nvSpPr>
            <p:cNvPr id="58" name="ZoneTexte 57"/>
            <p:cNvSpPr txBox="1"/>
            <p:nvPr/>
          </p:nvSpPr>
          <p:spPr>
            <a:xfrm rot="16200000">
              <a:off x="-1386278" y="2650792"/>
              <a:ext cx="2988000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Comprendre le </a:t>
              </a:r>
              <a:r>
                <a:rPr lang="fr-FR" sz="800" dirty="0" err="1"/>
                <a:t>Big</a:t>
              </a:r>
              <a:r>
                <a:rPr lang="fr-FR" sz="800" dirty="0"/>
                <a:t> Data s enjeux </a:t>
              </a:r>
            </a:p>
          </p:txBody>
        </p:sp>
        <p:sp>
          <p:nvSpPr>
            <p:cNvPr id="59" name="ZoneTexte 58"/>
            <p:cNvSpPr txBox="1"/>
            <p:nvPr/>
          </p:nvSpPr>
          <p:spPr>
            <a:xfrm rot="16200000">
              <a:off x="-1549046" y="3101620"/>
              <a:ext cx="3313533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b="1" dirty="0">
                  <a:latin typeface="+mj-lt"/>
                </a:rPr>
                <a:t>Comprendre l’écosystème BIG DATA par type de composant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664056" y="4594524"/>
            <a:ext cx="1183621" cy="504056"/>
          </a:xfrm>
          <a:prstGeom prst="wedgeRectCallout">
            <a:avLst>
              <a:gd name="adj1" fmla="val -102428"/>
              <a:gd name="adj2" fmla="val 971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lvl="1" indent="-92075" algn="ctr"/>
            <a:r>
              <a:rPr lang="fr-FR" sz="1100" dirty="0">
                <a:solidFill>
                  <a:schemeClr val="tx1"/>
                </a:solidFill>
              </a:rPr>
              <a:t>Nœud de stockage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61399" y="4725464"/>
            <a:ext cx="1183621" cy="504056"/>
          </a:xfrm>
          <a:prstGeom prst="wedgeRectCallout">
            <a:avLst>
              <a:gd name="adj1" fmla="val 135412"/>
              <a:gd name="adj2" fmla="val 1562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lvl="1" indent="-92075" algn="ctr"/>
            <a:r>
              <a:rPr lang="fr-FR" sz="1100" dirty="0">
                <a:solidFill>
                  <a:schemeClr val="tx1"/>
                </a:solidFill>
              </a:rPr>
              <a:t>Point d’entrée dans le file système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10028759" y="3559620"/>
            <a:ext cx="985105" cy="37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DMX</a:t>
            </a:r>
          </a:p>
        </p:txBody>
      </p:sp>
      <p:cxnSp>
        <p:nvCxnSpPr>
          <p:cNvPr id="63" name="Connecteur droit 62"/>
          <p:cNvCxnSpPr/>
          <p:nvPr/>
        </p:nvCxnSpPr>
        <p:spPr>
          <a:xfrm flipH="1">
            <a:off x="9480376" y="3746338"/>
            <a:ext cx="548381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3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PETIT </a:t>
            </a:r>
            <a:r>
              <a:rPr lang="fr-FR" dirty="0" err="1"/>
              <a:t>SCHéMA</a:t>
            </a:r>
            <a:r>
              <a:rPr lang="fr-FR" dirty="0"/>
              <a:t> POUR COMPRENDRE LE STOCKAGE HDFS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0664056" y="6375897"/>
            <a:ext cx="760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465282-C79B-4ED5-A145-AC9BCBC7676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9380733" y="6359301"/>
            <a:ext cx="1169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9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JUIN 2015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-1" y="1264514"/>
            <a:ext cx="215445" cy="4828783"/>
            <a:chOff x="-1" y="1264514"/>
            <a:chExt cx="215445" cy="4828783"/>
          </a:xfrm>
        </p:grpSpPr>
        <p:sp>
          <p:nvSpPr>
            <p:cNvPr id="7" name="ZoneTexte 6"/>
            <p:cNvSpPr txBox="1"/>
            <p:nvPr/>
          </p:nvSpPr>
          <p:spPr>
            <a:xfrm rot="16200000">
              <a:off x="-1386278" y="4491575"/>
              <a:ext cx="2988000" cy="2154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dirty="0"/>
                <a:t>Retours sur expérience dans le contexte SFR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 rot="16200000">
              <a:off x="-1386278" y="3877980"/>
              <a:ext cx="2988000" cy="2154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dirty="0"/>
                <a:t>Cas d’usage dans le contexte SFR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 rot="16200000">
              <a:off x="-1386278" y="2650792"/>
              <a:ext cx="2988000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Comprendre le </a:t>
              </a:r>
              <a:r>
                <a:rPr lang="fr-FR" sz="800" dirty="0" err="1"/>
                <a:t>Big</a:t>
              </a:r>
              <a:r>
                <a:rPr lang="fr-FR" sz="800" dirty="0"/>
                <a:t> Data s enjeux 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 rot="16200000">
              <a:off x="-1549046" y="3101620"/>
              <a:ext cx="3313533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lvl="2"/>
              <a:r>
                <a:rPr lang="fr-FR" sz="800" b="1" dirty="0">
                  <a:latin typeface="+mj-lt"/>
                </a:rPr>
                <a:t>Comprendre l’écosystème BIG DATA par type de composant</a:t>
              </a: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5952938" y="2410851"/>
            <a:ext cx="4392489" cy="2614781"/>
            <a:chOff x="5952938" y="2175892"/>
            <a:chExt cx="4392488" cy="3218192"/>
          </a:xfrm>
        </p:grpSpPr>
        <p:sp>
          <p:nvSpPr>
            <p:cNvPr id="12" name="Rectangle 11"/>
            <p:cNvSpPr/>
            <p:nvPr/>
          </p:nvSpPr>
          <p:spPr>
            <a:xfrm>
              <a:off x="8420100" y="2686059"/>
              <a:ext cx="1851025" cy="1171565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420100" y="3995981"/>
              <a:ext cx="1851025" cy="1171565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36990" y="2686059"/>
              <a:ext cx="1851025" cy="1171565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36990" y="3995981"/>
              <a:ext cx="1851025" cy="1171565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6" name="Picture 10" descr="http://blogs.infosupport.com/wp-content/uploads/2014/03/Block-Replication-in-HDFS.pn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5B9BD5"/>
                </a:clrFrom>
                <a:clrTo>
                  <a:srgbClr val="5B9BD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8"/>
            <a:stretch/>
          </p:blipFill>
          <p:spPr bwMode="auto">
            <a:xfrm>
              <a:off x="5952938" y="2175892"/>
              <a:ext cx="4392488" cy="3218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e 16"/>
          <p:cNvGrpSpPr/>
          <p:nvPr/>
        </p:nvGrpSpPr>
        <p:grpSpPr>
          <a:xfrm>
            <a:off x="2264073" y="2200365"/>
            <a:ext cx="2372716" cy="3376033"/>
            <a:chOff x="2264073" y="1916832"/>
            <a:chExt cx="2372716" cy="4155117"/>
          </a:xfrm>
        </p:grpSpPr>
        <p:pic>
          <p:nvPicPr>
            <p:cNvPr id="18" name="Picture 10" descr="http://blogs.infosupport.com/wp-content/uploads/2014/03/Block-Replication-in-HDFS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73" r="70472"/>
            <a:stretch/>
          </p:blipFill>
          <p:spPr bwMode="auto">
            <a:xfrm>
              <a:off x="3819524" y="1916832"/>
              <a:ext cx="817265" cy="4155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http://blogs.infosupport.com/wp-content/uploads/2014/03/Block-Replication-in-HDFS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529"/>
            <a:stretch/>
          </p:blipFill>
          <p:spPr bwMode="auto">
            <a:xfrm>
              <a:off x="2264073" y="1916832"/>
              <a:ext cx="1566961" cy="4155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2" descr="http://www.myperfectcream.com/wp-content/uploads/2013/12/tete-de-mor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803" y="2867679"/>
            <a:ext cx="1067398" cy="86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88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1132</Words>
  <Application>Microsoft Office PowerPoint</Application>
  <PresentationFormat>Grand écran</PresentationFormat>
  <Paragraphs>312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SFR Black</vt:lpstr>
      <vt:lpstr>Wingdings</vt:lpstr>
      <vt:lpstr>Thème Office</vt:lpstr>
      <vt:lpstr>Présentation PowerPoint</vt:lpstr>
      <vt:lpstr>L’eco système BIG DATA</vt:lpstr>
      <vt:lpstr>Ecosystème Big data</vt:lpstr>
      <vt:lpstr>Ingestion</vt:lpstr>
      <vt:lpstr>Ingestion dans Hadoop </vt:lpstr>
      <vt:lpstr>LES BASES DE DONNEES RELATIONNELLES SONT MORTES … … VIVE LES BASES NO SQL</vt:lpstr>
      <vt:lpstr>HADOOP</vt:lpstr>
      <vt:lpstr>HDFS</vt:lpstr>
      <vt:lpstr>Un PETIT SCHéMA POUR COMPRENDRE LE STOCKAGE HDFS</vt:lpstr>
      <vt:lpstr>LES OUTILS de L’ECOSYSTEME HADOOP</vt:lpstr>
      <vt:lpstr>HADOOP MAPREDUce, c’est quoi ??? La vision WORDCOUNT</vt:lpstr>
      <vt:lpstr>LES OUTILS de L’ECOSYSTEME HADOOP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TRITZ Mathieu</dc:creator>
  <cp:lastModifiedBy>TRITZ Mathieu</cp:lastModifiedBy>
  <cp:revision>1</cp:revision>
  <dcterms:created xsi:type="dcterms:W3CDTF">2022-02-28T09:06:17Z</dcterms:created>
  <dcterms:modified xsi:type="dcterms:W3CDTF">2022-02-28T11:08:37Z</dcterms:modified>
</cp:coreProperties>
</file>