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6" r:id="rId2"/>
    <p:sldMasterId id="2147483968" r:id="rId3"/>
  </p:sldMasterIdLst>
  <p:notesMasterIdLst>
    <p:notesMasterId r:id="rId12"/>
  </p:notesMasterIdLst>
  <p:handoutMasterIdLst>
    <p:handoutMasterId r:id="rId13"/>
  </p:handoutMasterIdLst>
  <p:sldIdLst>
    <p:sldId id="258" r:id="rId4"/>
    <p:sldId id="313" r:id="rId5"/>
    <p:sldId id="320" r:id="rId6"/>
    <p:sldId id="321" r:id="rId7"/>
    <p:sldId id="322" r:id="rId8"/>
    <p:sldId id="318" r:id="rId9"/>
    <p:sldId id="323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372FB-7DF8-4DF8-A677-976EDAA70735}">
          <p14:sldIdLst>
            <p14:sldId id="258"/>
            <p14:sldId id="313"/>
          </p14:sldIdLst>
        </p14:section>
        <p14:section name="Untitled Section" id="{02CBE51B-9B86-4BCD-9C0E-1158A364266A}">
          <p14:sldIdLst>
            <p14:sldId id="320"/>
            <p14:sldId id="321"/>
            <p14:sldId id="322"/>
            <p14:sldId id="318"/>
            <p14:sldId id="323"/>
            <p14:sldId id="3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0D8"/>
    <a:srgbClr val="5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2" autoAdjust="0"/>
    <p:restoredTop sz="89017" autoAdjust="0"/>
  </p:normalViewPr>
  <p:slideViewPr>
    <p:cSldViewPr>
      <p:cViewPr>
        <p:scale>
          <a:sx n="82" d="100"/>
          <a:sy n="82" d="100"/>
        </p:scale>
        <p:origin x="-420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75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BA31B-4FEA-400E-808D-41F1B63C6DD4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FDBE1-8790-4B0B-8635-FAD3B799D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1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FDBE1-8790-4B0B-8635-FAD3B799D3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4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FDBE1-8790-4B0B-8635-FAD3B799D3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FDBE1-8790-4B0B-8635-FAD3B799D3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4" y="1941546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 smtClean="0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54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7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8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</p:spPr>
        <p:txBody>
          <a:bodyPr/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971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31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0" y="889200"/>
            <a:ext cx="5617176" cy="5340251"/>
          </a:xfrm>
        </p:spPr>
        <p:txBody>
          <a:bodyPr/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0" y="896363"/>
            <a:ext cx="5617176" cy="5340251"/>
          </a:xfrm>
        </p:spPr>
        <p:txBody>
          <a:bodyPr/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2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6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29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5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32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64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5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1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70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11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28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4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860" y="-5197"/>
            <a:ext cx="12193860" cy="121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-1860" y="110124"/>
            <a:ext cx="12193859" cy="1950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ate Placeholder 3"/>
          <p:cNvSpPr txBox="1">
            <a:spLocks/>
          </p:cNvSpPr>
          <p:nvPr/>
        </p:nvSpPr>
        <p:spPr>
          <a:xfrm>
            <a:off x="5242538" y="6516538"/>
            <a:ext cx="6470086" cy="352583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Copyright @2015, BJIT Group. All Rights Reserved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ate Placeholder 3"/>
          <p:cNvSpPr txBox="1">
            <a:spLocks/>
          </p:cNvSpPr>
          <p:nvPr/>
        </p:nvSpPr>
        <p:spPr>
          <a:xfrm>
            <a:off x="-1860" y="6517758"/>
            <a:ext cx="5305772" cy="350875"/>
          </a:xfrm>
          <a:prstGeom prst="rect">
            <a:avLst/>
          </a:prstGeom>
          <a:solidFill>
            <a:srgbClr val="62A0D8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CONFIDENTIAL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Date Placeholder 3"/>
          <p:cNvSpPr txBox="1">
            <a:spLocks/>
          </p:cNvSpPr>
          <p:nvPr/>
        </p:nvSpPr>
        <p:spPr>
          <a:xfrm>
            <a:off x="11712624" y="6516538"/>
            <a:ext cx="479376" cy="352583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703" y="2060848"/>
            <a:ext cx="12193859" cy="2592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119336" y="-5197"/>
            <a:ext cx="1440160" cy="2065557"/>
          </a:xfrm>
          <a:prstGeom prst="roundRect">
            <a:avLst>
              <a:gd name="adj" fmla="val 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19" descr="C:\Users\BJIT_UJJAL\Desktop\bjit_logo_tran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brightnessContrast bright="-41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692696"/>
            <a:ext cx="6683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8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2892"/>
            <a:ext cx="12193859" cy="737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5908" y="-2290"/>
            <a:ext cx="9998668" cy="73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5242538" y="6516538"/>
            <a:ext cx="6470086" cy="352583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Copyright @2015, BJIT Group. All Rights Reserved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-1860" y="6517758"/>
            <a:ext cx="5305772" cy="35087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CONFIDENTIAL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1712624" y="6516538"/>
            <a:ext cx="479376" cy="352583"/>
          </a:xfrm>
          <a:prstGeom prst="rect">
            <a:avLst/>
          </a:prstGeom>
          <a:solidFill>
            <a:schemeClr val="accent1">
              <a:alpha val="78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802146" y="6541234"/>
            <a:ext cx="369960" cy="307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1" name="Picture 3" descr="C:\Users\Nazmul Alam\AppData\Local\Microsoft\Windows\Temporary Internet Files\Content.Outlook\48PIU9Q5\BJIT_Logo_White-100x100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" y="-36794"/>
            <a:ext cx="801498" cy="8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4" y="3383564"/>
            <a:ext cx="12204154" cy="31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3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jitgrou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1424" y="1916832"/>
            <a:ext cx="10153128" cy="1368151"/>
          </a:xfrm>
        </p:spPr>
        <p:txBody>
          <a:bodyPr/>
          <a:lstStyle/>
          <a:p>
            <a:pPr algn="ctr"/>
            <a:r>
              <a:rPr kumimoji="1" lang="en-US" altLang="ja-JP" sz="4400" b="1" dirty="0" err="1" smtClean="0">
                <a:latin typeface="Malgun Gothic" panose="020B0503020000020004" pitchFamily="34" charset="-127"/>
              </a:rPr>
              <a:t>Matcha</a:t>
            </a:r>
            <a:r>
              <a:rPr kumimoji="1" lang="en-US" altLang="ja-JP" sz="4400" b="1" dirty="0" smtClean="0">
                <a:latin typeface="Malgun Gothic" panose="020B0503020000020004" pitchFamily="34" charset="-127"/>
              </a:rPr>
              <a:t> Event/Action flow of </a:t>
            </a:r>
            <a:r>
              <a:rPr kumimoji="1" lang="en-US" altLang="ja-JP" sz="4400" b="1" dirty="0" err="1" smtClean="0">
                <a:latin typeface="Malgun Gothic" panose="020B0503020000020004" pitchFamily="34" charset="-127"/>
              </a:rPr>
              <a:t>epubReader</a:t>
            </a:r>
            <a:endParaRPr kumimoji="1" lang="ja-JP" altLang="en-US" sz="4400" b="1" dirty="0">
              <a:latin typeface="Malgun Gothic" panose="020B0503020000020004" pitchFamily="34" charset="-127"/>
            </a:endParaRPr>
          </a:p>
        </p:txBody>
      </p:sp>
      <p:sp>
        <p:nvSpPr>
          <p:cNvPr id="6" name="正方形/長方形 6"/>
          <p:cNvSpPr>
            <a:spLocks noChangeArrowheads="1"/>
          </p:cNvSpPr>
          <p:nvPr/>
        </p:nvSpPr>
        <p:spPr bwMode="auto">
          <a:xfrm>
            <a:off x="164047" y="4941168"/>
            <a:ext cx="4560937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400" b="1" u="sng" dirty="0">
                <a:solidFill>
                  <a:schemeClr val="tx1"/>
                </a:solidFill>
              </a:rPr>
              <a:t>Contact </a:t>
            </a:r>
            <a:r>
              <a:rPr lang="en-US" altLang="ja-JP" sz="1400" b="1" u="sng" dirty="0" smtClean="0">
                <a:solidFill>
                  <a:schemeClr val="tx1"/>
                </a:solidFill>
              </a:rPr>
              <a:t>Detail</a:t>
            </a:r>
            <a:endParaRPr lang="en-US" altLang="ja-JP" sz="1400" b="1" u="sng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dirty="0">
                <a:solidFill>
                  <a:schemeClr val="tx1"/>
                </a:solidFill>
              </a:rPr>
              <a:t>Homepage : </a:t>
            </a:r>
            <a:r>
              <a:rPr lang="en-US" altLang="ja-JP" sz="1200" dirty="0">
                <a:solidFill>
                  <a:schemeClr val="tx1"/>
                </a:solidFill>
                <a:hlinkClick r:id="rId3"/>
              </a:rPr>
              <a:t>www.bjitgroup.com</a:t>
            </a:r>
            <a:r>
              <a:rPr lang="en-US" altLang="ja-JP" sz="1200" dirty="0">
                <a:solidFill>
                  <a:schemeClr val="tx1"/>
                </a:solidFill>
              </a:rPr>
              <a:t>, </a:t>
            </a:r>
            <a:r>
              <a:rPr lang="en-US" altLang="ja-JP" sz="1200" dirty="0" smtClean="0">
                <a:solidFill>
                  <a:schemeClr val="tx1"/>
                </a:solidFill>
              </a:rPr>
              <a:t>Email: </a:t>
            </a:r>
            <a:r>
              <a:rPr lang="en-US" altLang="ja-JP" sz="1200" dirty="0" smtClean="0"/>
              <a:t>saiful.alam</a:t>
            </a:r>
            <a:r>
              <a:rPr lang="en-US" altLang="ja-JP" sz="1200" dirty="0" smtClean="0">
                <a:solidFill>
                  <a:schemeClr val="tx1"/>
                </a:solidFill>
              </a:rPr>
              <a:t>@bjitgroup.com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200" dirty="0">
                <a:solidFill>
                  <a:schemeClr val="tx1"/>
                </a:solidFill>
              </a:rPr>
              <a:t>BJIT Inc (Japan) , </a:t>
            </a:r>
            <a:r>
              <a:rPr lang="fr-FR" altLang="ja-JP" sz="1200" dirty="0">
                <a:solidFill>
                  <a:schemeClr val="tx1"/>
                </a:solidFill>
              </a:rPr>
              <a:t>Tel : +813-3523-9137, Fax : +813-3523-9138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ja-JP" sz="1200" dirty="0">
                <a:solidFill>
                  <a:schemeClr val="tx1"/>
                </a:solidFill>
              </a:rPr>
              <a:t>BJIT </a:t>
            </a:r>
            <a:r>
              <a:rPr lang="fr-FR" altLang="ja-JP" sz="1200" dirty="0" smtClean="0">
                <a:solidFill>
                  <a:schemeClr val="tx1"/>
                </a:solidFill>
              </a:rPr>
              <a:t>Ltd (Bangladesh</a:t>
            </a:r>
            <a:r>
              <a:rPr lang="fr-FR" altLang="ja-JP" sz="1200" dirty="0">
                <a:solidFill>
                  <a:schemeClr val="tx1"/>
                </a:solidFill>
              </a:rPr>
              <a:t>), Tel : +8802-9889820, Fax : +8802-9889830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ja-JP" sz="1200" dirty="0">
                <a:solidFill>
                  <a:schemeClr val="tx1"/>
                </a:solidFill>
              </a:rPr>
              <a:t>BJIT </a:t>
            </a:r>
            <a:r>
              <a:rPr lang="fr-FR" altLang="ja-JP" sz="1200" dirty="0" err="1">
                <a:solidFill>
                  <a:schemeClr val="tx1"/>
                </a:solidFill>
              </a:rPr>
              <a:t>Oy</a:t>
            </a:r>
            <a:r>
              <a:rPr lang="fr-FR" altLang="ja-JP" sz="1200" dirty="0">
                <a:solidFill>
                  <a:schemeClr val="tx1"/>
                </a:solidFill>
              </a:rPr>
              <a:t> (</a:t>
            </a:r>
            <a:r>
              <a:rPr lang="fr-FR" altLang="ja-JP" sz="1200" dirty="0" err="1">
                <a:solidFill>
                  <a:schemeClr val="tx1"/>
                </a:solidFill>
              </a:rPr>
              <a:t>Finland</a:t>
            </a:r>
            <a:r>
              <a:rPr lang="fr-FR" altLang="ja-JP" sz="1200" dirty="0">
                <a:solidFill>
                  <a:schemeClr val="tx1"/>
                </a:solidFill>
              </a:rPr>
              <a:t>), Tel : +8190-1555-8666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ja-JP" sz="1200" dirty="0">
                <a:solidFill>
                  <a:schemeClr val="tx1"/>
                </a:solidFill>
              </a:rPr>
              <a:t>BJIT Singapore, Tel : +8190-4455-3569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007768" y="3496301"/>
            <a:ext cx="4248472" cy="50405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ja-JP" sz="28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Md. Saiful Alam</a:t>
            </a:r>
            <a:endParaRPr lang="ja-JP" altLang="en-US" sz="2800" b="1" dirty="0">
              <a:latin typeface="Malgun Gothic" panose="020B0503020000020004" pitchFamily="34" charset="-127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4013415" y="3496301"/>
            <a:ext cx="4248472" cy="50405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ja-JP" altLang="en-US" sz="2800" b="1" dirty="0">
              <a:latin typeface="Malgun Gothic" panose="020B0503020000020004" pitchFamily="34" charset="-127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5087888" y="3988805"/>
            <a:ext cx="1656184" cy="50405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ja-JP" sz="1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2015/10/05</a:t>
            </a:r>
            <a:endParaRPr lang="ja-JP" altLang="en-US" sz="1600" dirty="0">
              <a:latin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8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Important interfaces</a:t>
            </a:r>
          </a:p>
          <a:p>
            <a:r>
              <a:rPr lang="en-US" altLang="ja-JP" dirty="0" smtClean="0"/>
              <a:t>Important </a:t>
            </a:r>
            <a:r>
              <a:rPr lang="en-US" altLang="ja-JP" dirty="0"/>
              <a:t>implementation classes</a:t>
            </a:r>
            <a:endParaRPr lang="en-US" altLang="ja-JP" dirty="0" smtClean="0"/>
          </a:p>
          <a:p>
            <a:r>
              <a:rPr lang="en-US" altLang="ja-JP" dirty="0" smtClean="0"/>
              <a:t>Class </a:t>
            </a:r>
            <a:r>
              <a:rPr lang="en-US" altLang="ja-JP" dirty="0"/>
              <a:t>diagram of interfaces</a:t>
            </a:r>
            <a:endParaRPr lang="en-US" altLang="ja-JP" dirty="0" smtClean="0"/>
          </a:p>
          <a:p>
            <a:r>
              <a:rPr lang="en-US" altLang="ja-JP" dirty="0"/>
              <a:t>Event calling from UI to </a:t>
            </a:r>
            <a:r>
              <a:rPr lang="en-US" altLang="ja-JP" dirty="0" smtClean="0"/>
              <a:t>Griffin</a:t>
            </a:r>
            <a:endParaRPr kumimoji="1" lang="en-US" altLang="ja-JP" dirty="0" smtClean="0"/>
          </a:p>
          <a:p>
            <a:r>
              <a:rPr kumimoji="1" lang="en-US" altLang="ja-JP" dirty="0" smtClean="0"/>
              <a:t>Event calling from Griffin to UI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244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Important interfaces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List of interfaces</a:t>
            </a:r>
          </a:p>
          <a:p>
            <a:pPr lvl="1"/>
            <a:r>
              <a:rPr kumimoji="1" lang="en-US" altLang="ja-JP" dirty="0" err="1" smtClean="0"/>
              <a:t>IEpubReader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IReadingView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IEpubView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IGriffinObserver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IEpubMarkable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IGriffinListener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Important implementation classes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List of implementation classes from the interfaces</a:t>
            </a:r>
          </a:p>
          <a:p>
            <a:pPr lvl="1"/>
            <a:r>
              <a:rPr kumimoji="1" lang="en-US" altLang="ja-JP" dirty="0" err="1" smtClean="0"/>
              <a:t>EpubReaderActivity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</a:t>
            </a:r>
            <a:r>
              <a:rPr lang="en-US" altLang="ja-JP" dirty="0" err="1" smtClean="0">
                <a:solidFill>
                  <a:srgbClr val="00B0F0"/>
                </a:solidFill>
              </a:rPr>
              <a:t>EpubReader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lvl="1"/>
            <a:r>
              <a:rPr lang="en-US" altLang="ja-JP" dirty="0" err="1" smtClean="0"/>
              <a:t>XWalkreadingViewFragment</a:t>
            </a:r>
            <a:r>
              <a:rPr lang="en-US" altLang="ja-JP" dirty="0" smtClean="0"/>
              <a:t> -&gt; </a:t>
            </a:r>
            <a:r>
              <a:rPr lang="en-US" altLang="ja-JP" dirty="0" err="1" smtClean="0">
                <a:solidFill>
                  <a:srgbClr val="00B0F0"/>
                </a:solidFill>
              </a:rPr>
              <a:t>IReadingView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lvl="1"/>
            <a:r>
              <a:rPr lang="en-US" altLang="ja-JP" dirty="0" err="1" smtClean="0"/>
              <a:t>EpubView</a:t>
            </a:r>
            <a:r>
              <a:rPr lang="en-US" altLang="ja-JP" dirty="0" smtClean="0"/>
              <a:t> -&gt; </a:t>
            </a:r>
            <a:r>
              <a:rPr lang="en-US" altLang="ja-JP" dirty="0" err="1" smtClean="0">
                <a:solidFill>
                  <a:srgbClr val="00B0F0"/>
                </a:solidFill>
              </a:rPr>
              <a:t>IEpubView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IEpubMarkable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lvl="1"/>
            <a:r>
              <a:rPr lang="en-US" altLang="ja-JP" dirty="0" err="1" smtClean="0"/>
              <a:t>EpubViews</a:t>
            </a:r>
            <a:r>
              <a:rPr lang="en-US" altLang="ja-JP" dirty="0" smtClean="0"/>
              <a:t> </a:t>
            </a:r>
            <a:r>
              <a:rPr lang="en-US" altLang="ja-JP" dirty="0"/>
              <a:t>-&gt; </a:t>
            </a:r>
            <a:r>
              <a:rPr lang="en-US" altLang="ja-JP" dirty="0" err="1" smtClean="0">
                <a:solidFill>
                  <a:srgbClr val="00B0F0"/>
                </a:solidFill>
              </a:rPr>
              <a:t>IEpubView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IEpubMarkable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GriffinObserverFactory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/>
              <a:t>-&gt; </a:t>
            </a:r>
            <a:r>
              <a:rPr lang="en-US" altLang="ja-JP" dirty="0" err="1">
                <a:solidFill>
                  <a:srgbClr val="00B0F0"/>
                </a:solidFill>
              </a:rPr>
              <a:t>IGriffinObserver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lvl="1"/>
            <a:r>
              <a:rPr lang="en-US" altLang="ja-JP" dirty="0" err="1" smtClean="0">
                <a:solidFill>
                  <a:srgbClr val="FF0000"/>
                </a:solidFill>
              </a:rPr>
              <a:t>GrigginEventAcceptor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-&gt; take the event from </a:t>
            </a:r>
            <a:r>
              <a:rPr lang="en-US" altLang="ja-JP" dirty="0" err="1" smtClean="0"/>
              <a:t>javascript</a:t>
            </a:r>
            <a:r>
              <a:rPr lang="en-US" altLang="ja-JP" dirty="0" smtClean="0"/>
              <a:t> layer by </a:t>
            </a:r>
            <a:r>
              <a:rPr lang="en-US" altLang="ja-JP" dirty="0" err="1" smtClean="0">
                <a:solidFill>
                  <a:srgbClr val="FF0000"/>
                </a:solidFill>
              </a:rPr>
              <a:t>setResult</a:t>
            </a:r>
            <a:r>
              <a:rPr lang="en-US" altLang="ja-JP" dirty="0" smtClean="0">
                <a:solidFill>
                  <a:srgbClr val="FF0000"/>
                </a:solidFill>
              </a:rPr>
              <a:t>() </a:t>
            </a:r>
            <a:r>
              <a:rPr lang="en-US" altLang="ja-JP" dirty="0" err="1" smtClean="0">
                <a:solidFill>
                  <a:srgbClr val="FF0000"/>
                </a:solidFill>
              </a:rPr>
              <a:t>func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ja-JP" dirty="0" err="1"/>
              <a:t>ReaderJSActivity</a:t>
            </a:r>
            <a:r>
              <a:rPr lang="en-US" altLang="ja-JP" dirty="0"/>
              <a:t> -&gt; </a:t>
            </a:r>
            <a:r>
              <a:rPr lang="en-US" altLang="ja-JP" dirty="0" err="1">
                <a:solidFill>
                  <a:srgbClr val="00B050"/>
                </a:solidFill>
              </a:rPr>
              <a:t>EpubReaderActivity</a:t>
            </a:r>
            <a:endParaRPr lang="en-US" altLang="ja-JP" dirty="0">
              <a:solidFill>
                <a:srgbClr val="00B050"/>
              </a:solidFill>
            </a:endParaRPr>
          </a:p>
          <a:p>
            <a:pPr marL="397800" lvl="1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3978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22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Class diagram of interfaces</a:t>
            </a:r>
            <a:endParaRPr kumimoji="1" lang="ja-JP" altLang="en-US" dirty="0"/>
          </a:p>
        </p:txBody>
      </p:sp>
      <p:pic>
        <p:nvPicPr>
          <p:cNvPr id="1026" name="Picture 2" descr="C:\Projects-Saiful\Document\Code-Doc\ViewClass-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448188"/>
            <a:ext cx="8004161" cy="50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99" y="801857"/>
            <a:ext cx="800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class diagram for introduction with reader, reading view and view[</a:t>
            </a:r>
            <a:r>
              <a:rPr kumimoji="1" lang="en-US" altLang="ja-JP" dirty="0" err="1" smtClean="0"/>
              <a:t>xwalk</a:t>
            </a:r>
            <a:r>
              <a:rPr kumimoji="1" lang="en-US" altLang="ja-JP" dirty="0" smtClean="0"/>
              <a:t>]</a:t>
            </a:r>
          </a:p>
          <a:p>
            <a:r>
              <a:rPr kumimoji="1" lang="en-US" altLang="ja-JP" dirty="0" smtClean="0"/>
              <a:t>See the sequence how this classes are involved in </a:t>
            </a:r>
            <a:r>
              <a:rPr kumimoji="1" lang="en-US" altLang="ja-JP" dirty="0" err="1" smtClean="0"/>
              <a:t>addHighlight</a:t>
            </a:r>
            <a:r>
              <a:rPr kumimoji="1" lang="en-US" altLang="ja-JP" dirty="0" smtClean="0"/>
              <a:t>() method.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24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Event calling from UI to </a:t>
            </a:r>
            <a:r>
              <a:rPr lang="en-US" altLang="ja-JP" dirty="0" smtClean="0"/>
              <a:t>Griffin JS layer</a:t>
            </a:r>
            <a:endParaRPr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890414"/>
            <a:ext cx="11665296" cy="54909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Event calling from activity to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layer</a:t>
            </a:r>
          </a:p>
          <a:p>
            <a:pPr lvl="1"/>
            <a:r>
              <a:rPr lang="en-US" sz="2000" dirty="0" smtClean="0"/>
              <a:t>Event caught in Activity</a:t>
            </a:r>
          </a:p>
          <a:p>
            <a:pPr lvl="1"/>
            <a:r>
              <a:rPr lang="en-US" sz="2000" dirty="0" smtClean="0"/>
              <a:t>Event pass to </a:t>
            </a:r>
            <a:r>
              <a:rPr lang="en-US" sz="2000" dirty="0" err="1" smtClean="0"/>
              <a:t>XWalkRedingViewFragment</a:t>
            </a:r>
            <a:endParaRPr lang="en-US" sz="2000" dirty="0" smtClean="0"/>
          </a:p>
          <a:p>
            <a:pPr lvl="1"/>
            <a:r>
              <a:rPr lang="en-US" sz="2000" dirty="0" smtClean="0"/>
              <a:t>Event pass to corresponding view, View call the java script layer function by </a:t>
            </a:r>
            <a:r>
              <a:rPr lang="en-US" sz="2000" dirty="0" err="1" smtClean="0">
                <a:solidFill>
                  <a:srgbClr val="FF0000"/>
                </a:solidFill>
              </a:rPr>
              <a:t>e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valuatejavascript</a:t>
            </a:r>
            <a:r>
              <a:rPr lang="en-US" altLang="ja-JP" sz="2000" dirty="0" smtClean="0">
                <a:solidFill>
                  <a:srgbClr val="FF0000"/>
                </a:solidFill>
              </a:rPr>
              <a:t>().</a:t>
            </a:r>
          </a:p>
          <a:p>
            <a:pPr lvl="1"/>
            <a:r>
              <a:rPr lang="en-US" sz="2000" dirty="0" smtClean="0"/>
              <a:t>This function call the java script code</a:t>
            </a:r>
          </a:p>
          <a:p>
            <a:pPr lvl="1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55441" y="2780928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ReaderJSActivity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09024" y="3861048"/>
            <a:ext cx="292508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XWalkReadingViewFragment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45714" y="4437112"/>
            <a:ext cx="234901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EpubView</a:t>
            </a:r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Evaluatejavascript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171564" y="335699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19638" y="3284984"/>
            <a:ext cx="2232248" cy="360040"/>
          </a:xfrm>
          <a:prstGeom prst="rect">
            <a:avLst/>
          </a:prstGeom>
          <a:solidFill>
            <a:srgbClr val="62A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EpubReaderActivity</a:t>
            </a:r>
            <a:endParaRPr kumimoji="1" lang="ja-JP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04099" y="5445224"/>
            <a:ext cx="2232248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XWalkView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Library Code</a:t>
            </a:r>
            <a:endParaRPr kumimoji="1" lang="ja-JP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76120" y="5337212"/>
            <a:ext cx="2880320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Griffin JS layer</a:t>
            </a:r>
            <a:endParaRPr kumimoji="1" lang="ja-JP" altLang="en-US" dirty="0"/>
          </a:p>
        </p:txBody>
      </p:sp>
      <p:cxnSp>
        <p:nvCxnSpPr>
          <p:cNvPr id="43" name="Straight Arrow Connector 42"/>
          <p:cNvCxnSpPr>
            <a:stCxn id="38" idx="3"/>
          </p:cNvCxnSpPr>
          <p:nvPr/>
        </p:nvCxnSpPr>
        <p:spPr>
          <a:xfrm>
            <a:off x="3236347" y="5769260"/>
            <a:ext cx="3939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2171565" y="31409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54436" y="36450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32831" y="42210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11738" y="52292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34106" y="5445224"/>
            <a:ext cx="3168352" cy="2866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Call the function of </a:t>
            </a:r>
            <a:r>
              <a:rPr kumimoji="1" lang="en-US" altLang="ja-JP" dirty="0" err="1" smtClean="0"/>
              <a:t>javascript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6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Event calling from UI to </a:t>
            </a:r>
            <a:r>
              <a:rPr lang="en-US" altLang="ja-JP" dirty="0" smtClean="0"/>
              <a:t>Griffin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399" y="801857"/>
            <a:ext cx="80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Event calling from UI to </a:t>
            </a:r>
            <a:r>
              <a:rPr lang="en-US" altLang="ja-JP" dirty="0" smtClean="0"/>
              <a:t>Griffin:  Example </a:t>
            </a:r>
            <a:r>
              <a:rPr lang="en-US" altLang="ja-JP" dirty="0" err="1" smtClean="0"/>
              <a:t>addHighlight</a:t>
            </a:r>
            <a:r>
              <a:rPr lang="en-US" altLang="ja-JP" dirty="0" smtClean="0"/>
              <a:t>()</a:t>
            </a:r>
            <a:endParaRPr lang="en-US" altLang="ja-JP" dirty="0"/>
          </a:p>
        </p:txBody>
      </p:sp>
      <p:pic>
        <p:nvPicPr>
          <p:cNvPr id="1026" name="Picture 2" descr="C:\Projects-Saiful\Document\Code-Doc\ViewSD-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397493"/>
            <a:ext cx="9289717" cy="505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Event calling </a:t>
            </a:r>
            <a:r>
              <a:rPr lang="en-US" altLang="ja-JP" dirty="0" smtClean="0"/>
              <a:t>from griffin to UI</a:t>
            </a:r>
            <a:endParaRPr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890414"/>
            <a:ext cx="11665296" cy="549091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Event calling from </a:t>
            </a:r>
            <a:r>
              <a:rPr lang="en-US" altLang="ja-JP" sz="2400" dirty="0" err="1" smtClean="0"/>
              <a:t>javascript</a:t>
            </a:r>
            <a:r>
              <a:rPr lang="en-US" altLang="ja-JP" sz="2400" dirty="0" smtClean="0"/>
              <a:t> to activity </a:t>
            </a:r>
          </a:p>
          <a:p>
            <a:pPr lvl="1"/>
            <a:r>
              <a:rPr lang="en-US" altLang="ja-JP" sz="2000" dirty="0"/>
              <a:t>Event </a:t>
            </a:r>
            <a:r>
              <a:rPr lang="en-US" altLang="ja-JP" sz="2000" dirty="0" smtClean="0"/>
              <a:t>prepared in </a:t>
            </a:r>
            <a:r>
              <a:rPr lang="en-US" altLang="ja-JP" sz="2000" dirty="0" err="1" smtClean="0"/>
              <a:t>Epubreader</a:t>
            </a:r>
            <a:r>
              <a:rPr lang="en-US" altLang="ja-JP" sz="2000" dirty="0" smtClean="0"/>
              <a:t> named </a:t>
            </a:r>
            <a:r>
              <a:rPr lang="en-US" altLang="ja-JP" sz="2000" b="1" dirty="0" err="1" smtClean="0">
                <a:solidFill>
                  <a:srgbClr val="FF0000"/>
                </a:solidFill>
              </a:rPr>
              <a:t>sendSonyReaderNotification</a:t>
            </a:r>
            <a:r>
              <a:rPr lang="en-US" altLang="ja-JP" sz="2000" dirty="0" smtClean="0"/>
              <a:t>()</a:t>
            </a:r>
            <a:endParaRPr lang="en-US" altLang="ja-JP" sz="2000" dirty="0"/>
          </a:p>
          <a:p>
            <a:pPr lvl="1"/>
            <a:r>
              <a:rPr lang="en-US" altLang="ja-JP" sz="2000" dirty="0"/>
              <a:t>Event pass to </a:t>
            </a:r>
            <a:r>
              <a:rPr lang="en-US" altLang="ja-JP" sz="2000" dirty="0" err="1"/>
              <a:t>GriffinEventAcceptor</a:t>
            </a:r>
            <a:endParaRPr lang="en-US" altLang="ja-JP" sz="2000" dirty="0"/>
          </a:p>
          <a:p>
            <a:pPr lvl="1"/>
            <a:r>
              <a:rPr lang="en-US" altLang="ja-JP" sz="2000" dirty="0"/>
              <a:t>Event pass to </a:t>
            </a:r>
            <a:r>
              <a:rPr lang="en-US" altLang="ja-JP" sz="2000" dirty="0" smtClean="0"/>
              <a:t>corresponding listener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5440" y="2996952"/>
            <a:ext cx="292508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EpubReader.JS</a:t>
            </a:r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55441" y="3573016"/>
            <a:ext cx="2232248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GriffinEventAcceptor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55440" y="4149080"/>
            <a:ext cx="234901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GriffinObserverFactory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055440" y="4725144"/>
            <a:ext cx="234901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EpubView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5440" y="5301208"/>
            <a:ext cx="299709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XWalkReadingViewFragment</a:t>
            </a:r>
            <a:endParaRPr kumimoji="1"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6131" y="5877272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ReaderJSActivity</a:t>
            </a:r>
            <a:endParaRPr kumimoji="1" lang="ja-JP" alt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8317439" y="4365104"/>
            <a:ext cx="3323177" cy="857032"/>
          </a:xfrm>
          <a:prstGeom prst="wedgeEllipseCallout">
            <a:avLst>
              <a:gd name="adj1" fmla="val -200631"/>
              <a:gd name="adj2" fmla="val -10742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setResult</a:t>
            </a:r>
            <a:r>
              <a:rPr kumimoji="1" lang="en-US" altLang="ja-JP" dirty="0" smtClean="0"/>
              <a:t>()</a:t>
            </a:r>
          </a:p>
          <a:p>
            <a:pPr algn="ctr"/>
            <a:r>
              <a:rPr kumimoji="1" lang="en-US" altLang="ja-JP" dirty="0" smtClean="0"/>
              <a:t>This method called from JS layer</a:t>
            </a:r>
          </a:p>
          <a:p>
            <a:pPr algn="ctr"/>
            <a:endParaRPr kumimoji="1" lang="ja-JP" alt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7320136" y="3556600"/>
            <a:ext cx="4333206" cy="576064"/>
          </a:xfrm>
          <a:prstGeom prst="wedgeEllipseCallout">
            <a:avLst>
              <a:gd name="adj1" fmla="val -134521"/>
              <a:gd name="adj2" fmla="val -11744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err="1"/>
              <a:t>sendSonyReaderNotification</a:t>
            </a:r>
            <a:r>
              <a:rPr kumimoji="1" lang="en-US" altLang="ja-JP" dirty="0"/>
              <a:t>()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351584" y="335699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51584" y="39166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41933" y="45091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41933" y="50851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41933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12317</TotalTime>
  <Words>298</Words>
  <Application>Microsoft Office PowerPoint</Application>
  <PresentationFormat>Custom</PresentationFormat>
  <Paragraphs>71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2_Custom Design</vt:lpstr>
      <vt:lpstr>3_Custom Design</vt:lpstr>
      <vt:lpstr>Matcha Event/Action flow of epubReader</vt:lpstr>
      <vt:lpstr>Agenda</vt:lpstr>
      <vt:lpstr>Important interfaces</vt:lpstr>
      <vt:lpstr>Important implementation classes</vt:lpstr>
      <vt:lpstr>Class diagram of interfaces</vt:lpstr>
      <vt:lpstr>Event calling from UI to Griffin JS layer</vt:lpstr>
      <vt:lpstr>Event calling from UI to Griffin</vt:lpstr>
      <vt:lpstr>Event calling from griffin to UI</vt:lpstr>
    </vt:vector>
  </TitlesOfParts>
  <Company>BJIT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BJIT Company Overview</dc:title>
  <dc:creator>Nazmul</dc:creator>
  <cp:lastModifiedBy>Alam, Mohammadsaiful</cp:lastModifiedBy>
  <cp:revision>716</cp:revision>
  <cp:lastPrinted>2014-01-31T05:50:01Z</cp:lastPrinted>
  <dcterms:created xsi:type="dcterms:W3CDTF">2011-10-27T05:16:33Z</dcterms:created>
  <dcterms:modified xsi:type="dcterms:W3CDTF">2015-10-06T07:15:33Z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