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2C82A-D201-4BDD-AAB3-9B0E7401756D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15043-B402-4B23-A05C-385033D9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5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496" y="2843644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B(</a:t>
            </a:r>
            <a:r>
              <a:rPr lang="en-US" altLang="zh-CN" b="1" i="1" dirty="0"/>
              <a:t>t</a:t>
            </a:r>
            <a:r>
              <a:rPr lang="en-US" altLang="zh-CN" b="1" dirty="0"/>
              <a:t>) = (1 - </a:t>
            </a:r>
            <a:r>
              <a:rPr lang="en-US" altLang="zh-CN" b="1" i="1" dirty="0"/>
              <a:t>t</a:t>
            </a:r>
            <a:r>
              <a:rPr lang="en-US" altLang="zh-CN" b="1" dirty="0"/>
              <a:t>) P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 + </a:t>
            </a:r>
            <a:r>
              <a:rPr lang="en-US" altLang="zh-CN" b="1" i="1" dirty="0"/>
              <a:t>t</a:t>
            </a:r>
            <a:r>
              <a:rPr lang="en-US" altLang="zh-CN" b="1" dirty="0"/>
              <a:t> P</a:t>
            </a:r>
            <a:r>
              <a:rPr lang="en-US" altLang="zh-CN" b="1" baseline="-25000" dirty="0"/>
              <a:t>1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496" y="3301984"/>
            <a:ext cx="6178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B(</a:t>
            </a:r>
            <a:r>
              <a:rPr lang="en-US" altLang="zh-CN" b="1" i="1" dirty="0"/>
              <a:t>t</a:t>
            </a:r>
            <a:r>
              <a:rPr lang="en-US" altLang="zh-CN" b="1" dirty="0"/>
              <a:t>) = (1 - </a:t>
            </a:r>
            <a:r>
              <a:rPr lang="en-US" altLang="zh-CN" b="1" i="1" dirty="0"/>
              <a:t>t</a:t>
            </a:r>
            <a:r>
              <a:rPr lang="en-US" altLang="zh-CN" b="1" dirty="0"/>
              <a:t>) (</a:t>
            </a:r>
            <a:r>
              <a:rPr lang="en-US" altLang="zh-CN" b="1" dirty="0">
                <a:solidFill>
                  <a:srgbClr val="FF0000"/>
                </a:solidFill>
              </a:rPr>
              <a:t>(1 - </a:t>
            </a:r>
            <a:r>
              <a:rPr lang="en-US" altLang="zh-CN" b="1" i="1" dirty="0">
                <a:solidFill>
                  <a:srgbClr val="FF0000"/>
                </a:solidFill>
              </a:rPr>
              <a:t>t</a:t>
            </a:r>
            <a:r>
              <a:rPr lang="en-US" altLang="zh-CN" b="1" dirty="0">
                <a:solidFill>
                  <a:srgbClr val="FF0000"/>
                </a:solidFill>
              </a:rPr>
              <a:t>) P</a:t>
            </a:r>
            <a:r>
              <a:rPr lang="en-US" altLang="zh-CN" b="1" baseline="-25000" dirty="0">
                <a:solidFill>
                  <a:srgbClr val="FF0000"/>
                </a:solidFill>
              </a:rPr>
              <a:t>0</a:t>
            </a:r>
            <a:r>
              <a:rPr lang="en-US" altLang="zh-CN" b="1" dirty="0">
                <a:solidFill>
                  <a:srgbClr val="FF0000"/>
                </a:solidFill>
              </a:rPr>
              <a:t> + </a:t>
            </a:r>
            <a:r>
              <a:rPr lang="en-US" altLang="zh-CN" b="1" i="1" dirty="0">
                <a:solidFill>
                  <a:srgbClr val="FF0000"/>
                </a:solidFill>
              </a:rPr>
              <a:t>t</a:t>
            </a:r>
            <a:r>
              <a:rPr lang="en-US" altLang="zh-CN" b="1" dirty="0">
                <a:solidFill>
                  <a:srgbClr val="FF0000"/>
                </a:solidFill>
              </a:rPr>
              <a:t> P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b="1" dirty="0"/>
              <a:t>) + </a:t>
            </a:r>
            <a:r>
              <a:rPr lang="en-US" altLang="zh-CN" b="1" i="1" dirty="0"/>
              <a:t>t</a:t>
            </a:r>
            <a:r>
              <a:rPr lang="en-US" altLang="zh-CN" b="1" dirty="0"/>
              <a:t> (</a:t>
            </a:r>
            <a:r>
              <a:rPr lang="en-US" altLang="zh-CN" b="1" dirty="0">
                <a:solidFill>
                  <a:srgbClr val="FF0000"/>
                </a:solidFill>
              </a:rPr>
              <a:t>(1 - </a:t>
            </a:r>
            <a:r>
              <a:rPr lang="en-US" altLang="zh-CN" b="1" i="1" dirty="0">
                <a:solidFill>
                  <a:srgbClr val="FF0000"/>
                </a:solidFill>
              </a:rPr>
              <a:t>t</a:t>
            </a:r>
            <a:r>
              <a:rPr lang="en-US" altLang="zh-CN" b="1" dirty="0">
                <a:solidFill>
                  <a:srgbClr val="FF0000"/>
                </a:solidFill>
              </a:rPr>
              <a:t>) P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 + </a:t>
            </a:r>
            <a:r>
              <a:rPr lang="en-US" altLang="zh-CN" b="1" i="1" dirty="0">
                <a:solidFill>
                  <a:srgbClr val="FF0000"/>
                </a:solidFill>
              </a:rPr>
              <a:t>t</a:t>
            </a:r>
            <a:r>
              <a:rPr lang="en-US" altLang="zh-CN" b="1" dirty="0">
                <a:solidFill>
                  <a:srgbClr val="FF0000"/>
                </a:solidFill>
              </a:rPr>
              <a:t> P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en-US" altLang="zh-CN" b="1" dirty="0"/>
              <a:t>).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2627784" y="692696"/>
            <a:ext cx="432048" cy="432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49778" y="692696"/>
            <a:ext cx="432048" cy="432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005472" y="1430490"/>
            <a:ext cx="432048" cy="43204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347864" y="1412776"/>
            <a:ext cx="432048" cy="43204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644008" y="1430490"/>
            <a:ext cx="432048" cy="43204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403648" y="2014938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627784" y="2014938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958027" y="2060848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5201051" y="2060848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3789040"/>
            <a:ext cx="8964488" cy="5539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latin typeface="+mj-lt"/>
                <a:ea typeface="微软雅黑" pitchFamily="34" charset="-122"/>
                <a:cs typeface="宋体" pitchFamily="2" charset="-122"/>
              </a:rPr>
              <a:t>B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(t) = (1-t)³</a:t>
            </a:r>
            <a:r>
              <a:rPr lang="en-US" altLang="zh-CN" b="1" dirty="0" smtClean="0">
                <a:latin typeface="+mj-lt"/>
                <a:ea typeface="微软雅黑" pitchFamily="34" charset="-122"/>
                <a:cs typeface="宋体" pitchFamily="2" charset="-122"/>
              </a:rPr>
              <a:t>P0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+ 3t(1-t)²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P1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+ 3t²(1-t)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P2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+ t³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P3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= </a:t>
            </a:r>
            <a:endParaRPr lang="en-US" altLang="zh-CN" b="1" dirty="0">
              <a:latin typeface="+mj-lt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		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t³(-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+ 3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P1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–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3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P2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+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P3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) + t²(3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P1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–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6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P2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+ 3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P3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) +</a:t>
            </a:r>
            <a:r>
              <a:rPr lang="en-US" altLang="zh-CN" b="1" dirty="0">
                <a:latin typeface="+mj-lt"/>
                <a:ea typeface="微软雅黑" pitchFamily="34" charset="-122"/>
                <a:cs typeface="宋体" pitchFamily="2" charset="-122"/>
              </a:rPr>
              <a:t>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t(-3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+ 3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P1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) + </a:t>
            </a:r>
            <a:r>
              <a:rPr lang="en-US" altLang="zh-CN" b="1" dirty="0" smtClean="0">
                <a:latin typeface="+mj-lt"/>
                <a:ea typeface="微软雅黑" pitchFamily="34" charset="-122"/>
                <a:cs typeface="宋体" pitchFamily="2" charset="-122"/>
              </a:rPr>
              <a:t>P0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512" y="4727847"/>
            <a:ext cx="8760412" cy="30777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dM/dt = 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Arial"/>
                <a:ea typeface="inherit"/>
                <a:cs typeface="宋体" pitchFamily="2" charset="-122"/>
              </a:rPr>
              <a:t>²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(-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3A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 +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9B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 -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9C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 +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3D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) + t(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6A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 -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12B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 +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6C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) + (-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3A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 +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3B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)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17" name="矩形 16"/>
          <p:cNvSpPr/>
          <p:nvPr/>
        </p:nvSpPr>
        <p:spPr>
          <a:xfrm>
            <a:off x="-45456" y="5413866"/>
            <a:ext cx="2308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b="1" dirty="0"/>
              <a:t>v1 = -3A + 9B - 9C + 3D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2410748" y="5413866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v2 = 6A - 12B + 6C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4644211" y="5413866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v3 = -3A + 3B</a:t>
            </a:r>
            <a:endParaRPr lang="zh-CN" altLang="en-US" b="1" dirty="0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0" y="6255404"/>
            <a:ext cx="5762796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t = t + L / length(t * t * v1 + t * v2 + v3);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9528" y="3974"/>
            <a:ext cx="228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Bezier Constant Speed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0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 animBg="1"/>
      <p:bldP spid="4" grpId="0" animBg="1"/>
      <p:bldP spid="17" grpId="0"/>
      <p:bldP spid="18" grpId="0"/>
      <p:bldP spid="19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653180" y="3974"/>
            <a:ext cx="148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Stellar Theory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8133"/>
            <a:ext cx="4995843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920"/>
            <a:ext cx="7674259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509120"/>
            <a:ext cx="4320480" cy="2031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026" y="4941168"/>
            <a:ext cx="5175493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28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9942" y="0"/>
            <a:ext cx="147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Cross Product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3850974" cy="218458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99592" y="2852936"/>
            <a:ext cx="146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Result = B * A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2309" y="3645024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 * A = - A * B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809756"/>
            <a:ext cx="3360737" cy="136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1560" y="5373216"/>
                <a:ext cx="1675202" cy="833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 * B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𝑓𝑣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e>
                      </m:mr>
                    </m:m>
                    <m:r>
                      <a:rPr lang="en-US" altLang="zh-CN" b="0" i="1" smtClean="0">
                        <a:latin typeface="Cambria Math"/>
                      </a:rPr>
                      <m:t> ∗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𝑢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e>
                      </m:mr>
                    </m:m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373216"/>
                <a:ext cx="1675202" cy="833946"/>
              </a:xfrm>
              <a:prstGeom prst="rect">
                <a:avLst/>
              </a:prstGeom>
              <a:blipFill rotWithShape="1">
                <a:blip r:embed="rId4"/>
                <a:stretch>
                  <a:fillRect l="-2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286762" y="56406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586844" y="5360199"/>
                <a:ext cx="676211" cy="888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𝑓𝑢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𝑓𝑣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844" y="5360199"/>
                <a:ext cx="676211" cy="8887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18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395060" y="-18661"/>
            <a:ext cx="174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Vector Rotate 90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2060848"/>
            <a:ext cx="1459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 = R * Cos(a)</a:t>
            </a:r>
          </a:p>
          <a:p>
            <a:endParaRPr lang="en-US" altLang="zh-CN" dirty="0"/>
          </a:p>
          <a:p>
            <a:r>
              <a:rPr lang="en-US" altLang="zh-CN" dirty="0" smtClean="0"/>
              <a:t>Y = R * Sin(a)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934710" y="2522513"/>
            <a:ext cx="7731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05034" y="2060848"/>
            <a:ext cx="3076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 = R * Cos(a + 90) = R * Sin(a)</a:t>
            </a:r>
          </a:p>
          <a:p>
            <a:endParaRPr lang="en-US" altLang="zh-CN" dirty="0"/>
          </a:p>
          <a:p>
            <a:r>
              <a:rPr lang="en-US" altLang="zh-CN" dirty="0" smtClean="0"/>
              <a:t>Y = R * Sin(a + 90) = -R * Cos(a)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347864" y="3284984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74" y="4365104"/>
            <a:ext cx="303518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76056" y="4725144"/>
            <a:ext cx="19399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原理和向量旋转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度一样。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(1, </a:t>
            </a:r>
            <a:r>
              <a:rPr lang="en-US" altLang="zh-CN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fu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-&gt;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旋转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度 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-&gt; (-</a:t>
            </a:r>
            <a:r>
              <a:rPr lang="en-US" altLang="zh-CN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fu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0)</a:t>
            </a:r>
          </a:p>
          <a:p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8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249</Words>
  <Application>Microsoft Office PowerPoint</Application>
  <PresentationFormat>全屏显示(4:3)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zxf</dc:creator>
  <cp:lastModifiedBy>Windows 用户</cp:lastModifiedBy>
  <cp:revision>15</cp:revision>
  <dcterms:created xsi:type="dcterms:W3CDTF">2017-11-26T00:19:30Z</dcterms:created>
  <dcterms:modified xsi:type="dcterms:W3CDTF">2017-12-05T13:17:21Z</dcterms:modified>
</cp:coreProperties>
</file>