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2C82A-D201-4BDD-AAB3-9B0E7401756D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5043-B402-4B23-A05C-385033D9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496" y="284364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B(</a:t>
            </a:r>
            <a:r>
              <a:rPr lang="en-US" altLang="zh-CN" b="1" i="1" dirty="0"/>
              <a:t>t</a:t>
            </a:r>
            <a:r>
              <a:rPr lang="en-US" altLang="zh-CN" b="1" dirty="0"/>
              <a:t>) = (1 - </a:t>
            </a:r>
            <a:r>
              <a:rPr lang="en-US" altLang="zh-CN" b="1" i="1" dirty="0"/>
              <a:t>t</a:t>
            </a:r>
            <a:r>
              <a:rPr lang="en-US" altLang="zh-CN" b="1" dirty="0"/>
              <a:t>) P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 + </a:t>
            </a:r>
            <a:r>
              <a:rPr lang="en-US" altLang="zh-CN" b="1" i="1" dirty="0"/>
              <a:t>t</a:t>
            </a:r>
            <a:r>
              <a:rPr lang="en-US" altLang="zh-CN" b="1" dirty="0"/>
              <a:t> P</a:t>
            </a:r>
            <a:r>
              <a:rPr lang="en-US" altLang="zh-CN" b="1" baseline="-25000" dirty="0"/>
              <a:t>1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6" y="3301984"/>
            <a:ext cx="6178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B(</a:t>
            </a:r>
            <a:r>
              <a:rPr lang="en-US" altLang="zh-CN" b="1" i="1" dirty="0"/>
              <a:t>t</a:t>
            </a:r>
            <a:r>
              <a:rPr lang="en-US" altLang="zh-CN" b="1" dirty="0"/>
              <a:t>) = (1 - </a:t>
            </a:r>
            <a:r>
              <a:rPr lang="en-US" altLang="zh-CN" b="1" i="1" dirty="0"/>
              <a:t>t</a:t>
            </a:r>
            <a:r>
              <a:rPr lang="en-US" altLang="zh-CN" b="1" dirty="0"/>
              <a:t>) (</a:t>
            </a:r>
            <a:r>
              <a:rPr lang="en-US" altLang="zh-CN" b="1" dirty="0">
                <a:solidFill>
                  <a:srgbClr val="FF0000"/>
                </a:solidFill>
              </a:rPr>
              <a:t>(1 -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 P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 +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 P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/>
              <a:t>) + </a:t>
            </a:r>
            <a:r>
              <a:rPr lang="en-US" altLang="zh-CN" b="1" i="1" dirty="0"/>
              <a:t>t</a:t>
            </a:r>
            <a:r>
              <a:rPr lang="en-US" altLang="zh-CN" b="1" dirty="0"/>
              <a:t> (</a:t>
            </a:r>
            <a:r>
              <a:rPr lang="en-US" altLang="zh-CN" b="1" dirty="0">
                <a:solidFill>
                  <a:srgbClr val="FF0000"/>
                </a:solidFill>
              </a:rPr>
              <a:t>(1 -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 P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 +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 P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/>
              <a:t>).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627784" y="692696"/>
            <a:ext cx="432048" cy="432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49778" y="692696"/>
            <a:ext cx="432048" cy="432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05472" y="1430490"/>
            <a:ext cx="432048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7864" y="1412776"/>
            <a:ext cx="432048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44008" y="1430490"/>
            <a:ext cx="432048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03648" y="201493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627784" y="201493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958027" y="206084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201051" y="206084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3789040"/>
            <a:ext cx="8964488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+mj-lt"/>
                <a:ea typeface="微软雅黑" pitchFamily="34" charset="-122"/>
                <a:cs typeface="宋体" pitchFamily="2" charset="-122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(t) = (1-t)³</a:t>
            </a:r>
            <a:r>
              <a:rPr lang="en-US" altLang="zh-CN" b="1" dirty="0" smtClean="0"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+ 3t(1-t)²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+ 3t²(1-t)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t³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= </a:t>
            </a:r>
            <a:endParaRPr lang="en-US" altLang="zh-CN" b="1" dirty="0">
              <a:latin typeface="+mj-lt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t³(-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–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) + t²(3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–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6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) +</a:t>
            </a:r>
            <a:r>
              <a:rPr lang="en-US" altLang="zh-CN" b="1" dirty="0">
                <a:latin typeface="+mj-lt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t(-3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) + </a:t>
            </a:r>
            <a:r>
              <a:rPr lang="en-US" altLang="zh-CN" b="1" dirty="0" smtClean="0"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12" y="4727847"/>
            <a:ext cx="8760412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dM/dt = 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Arial"/>
                <a:ea typeface="inherit"/>
                <a:cs typeface="宋体" pitchFamily="2" charset="-122"/>
              </a:rPr>
              <a:t>²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(-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9B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-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9C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3D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) + 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6A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-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12B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6C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) + (-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)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-45456" y="5413866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b="1" dirty="0"/>
              <a:t>v1 = -3A + 9B - 9C + 3D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2410748" y="5413866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v2 = 6A - 12B + 6C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644211" y="5413866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v3 = -3A + 3B</a:t>
            </a:r>
            <a:endParaRPr lang="zh-CN" altLang="en-US" b="1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6255404"/>
            <a:ext cx="5762796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t = t + L / length(t * t * v1 + t * v2 + v3);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9528" y="3974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Bezier Constant Speed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4" grpId="0" animBg="1"/>
      <p:bldP spid="17" grpId="0"/>
      <p:bldP spid="18" grpId="0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Catmull-Rom 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420889"/>
            <a:ext cx="8229600" cy="1800200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cubic interpolating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splines -&lt;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三次插值曲线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Rules :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tangent at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each point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 i is calculated using the previous and next point on the spline, τ(p i+1 −p i−1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).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Catmull</a:t>
            </a:r>
            <a:r>
              <a:rPr lang="en-US" altLang="zh-CN" dirty="0" smtClean="0"/>
              <a:t> VS </a:t>
            </a:r>
            <a:r>
              <a:rPr lang="en-US" altLang="zh-CN" dirty="0" smtClean="0">
                <a:solidFill>
                  <a:srgbClr val="0070C0"/>
                </a:solidFill>
              </a:rPr>
              <a:t>Bezier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561259"/>
          </a:xfrm>
        </p:spPr>
        <p:txBody>
          <a:bodyPr>
            <a:normAutofit/>
          </a:bodyPr>
          <a:lstStyle/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Catmull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只绘制中间两点，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Bezier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绘制四个点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Catmull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中间点的朝向由后点和前点确认，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Bezier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起点和终点朝向由中间点确认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1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Catmull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16223"/>
            <a:ext cx="337954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9592" y="4077072"/>
                <a:ext cx="234294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绘制起点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77072"/>
                <a:ext cx="2342949" cy="396006"/>
              </a:xfrm>
              <a:prstGeom prst="rect">
                <a:avLst/>
              </a:prstGeom>
              <a:blipFill rotWithShape="1">
                <a:blip r:embed="rId3"/>
                <a:stretch>
                  <a:fillRect t="-12308" r="-1823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99592" y="4581128"/>
                <a:ext cx="2137765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zh-CN" altLang="en-US" i="1">
                        <a:latin typeface="Cambria Math"/>
                      </a:rPr>
                      <m:t>绘制</m:t>
                    </m:r>
                    <m:r>
                      <a:rPr lang="zh-CN" altLang="en-US" i="1" smtClean="0">
                        <a:latin typeface="Cambria Math"/>
                      </a:rPr>
                      <m:t>终点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81128"/>
                <a:ext cx="2137765" cy="396006"/>
              </a:xfrm>
              <a:prstGeom prst="rect">
                <a:avLst/>
              </a:prstGeom>
              <a:blipFill rotWithShape="1">
                <a:blip r:embed="rId4"/>
                <a:stretch>
                  <a:fillRect t="-6154" r="-286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99592" y="5085184"/>
                <a:ext cx="3687420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  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 ∗(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 −2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起点方向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085184"/>
                <a:ext cx="3687420" cy="406586"/>
              </a:xfrm>
              <a:prstGeom prst="rect">
                <a:avLst/>
              </a:prstGeom>
              <a:blipFill rotWithShape="1">
                <a:blip r:embed="rId5"/>
                <a:stretch>
                  <a:fillRect l="-662" t="-10448" r="-993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84376" y="5661248"/>
                <a:ext cx="401122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(1)</m:t>
                          </m:r>
                        </m:sub>
                        <m:sup/>
                      </m:sSubSup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 ∗(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 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)(</m:t>
                      </m:r>
                      <m:r>
                        <a:rPr lang="zh-CN" altLang="en-US" i="1">
                          <a:latin typeface="Cambria Math"/>
                        </a:rPr>
                        <m:t>终点</m:t>
                      </m:r>
                      <m:r>
                        <a:rPr lang="zh-CN" altLang="en-US" i="1" smtClean="0">
                          <a:latin typeface="Cambria Math"/>
                        </a:rPr>
                        <m:t>方向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76" y="5661248"/>
                <a:ext cx="4011226" cy="410369"/>
              </a:xfrm>
              <a:prstGeom prst="rect">
                <a:avLst/>
              </a:prstGeom>
              <a:blipFill rotWithShape="1"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4855197" y="5456022"/>
            <a:ext cx="1300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0192" y="527135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推导一下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c0, c1, c2, c3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54456" y="1412776"/>
                <a:ext cx="5706242" cy="381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P(u) </a:t>
                </a:r>
                <a:r>
                  <a:rPr lang="en-US" altLang="zh-CN" dirty="0"/>
                  <a:t>= c0 + c1*u + c2 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c3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CN" dirty="0"/>
                  <a:t> -&gt;  </a:t>
                </a:r>
                <a:r>
                  <a:rPr lang="en-US" altLang="zh-CN" dirty="0" smtClean="0"/>
                  <a:t>P(u)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∗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56" y="1412776"/>
                <a:ext cx="5706242" cy="381964"/>
              </a:xfrm>
              <a:prstGeom prst="rect">
                <a:avLst/>
              </a:prstGeom>
              <a:blipFill rotWithShape="1">
                <a:blip r:embed="rId7"/>
                <a:stretch>
                  <a:fillRect l="-962" t="-114516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爆炸形 2 15"/>
          <p:cNvSpPr/>
          <p:nvPr/>
        </p:nvSpPr>
        <p:spPr>
          <a:xfrm>
            <a:off x="3779912" y="1603657"/>
            <a:ext cx="5364088" cy="3175474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是两码事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 = 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(i = 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36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/>
      <p:bldP spid="14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5400"/>
            <a:ext cx="6624736" cy="266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645024"/>
            <a:ext cx="74168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7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9942" y="0"/>
            <a:ext cx="14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Cross Product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3850974" cy="21845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9592" y="2852936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 = B * 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2309" y="364502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 * A = - A * B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09756"/>
            <a:ext cx="3360737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1560" y="5373216"/>
                <a:ext cx="1675202" cy="833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* B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𝑓𝑣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/>
                      </a:rPr>
                      <m:t> 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73216"/>
                <a:ext cx="1675202" cy="833946"/>
              </a:xfrm>
              <a:prstGeom prst="rect">
                <a:avLst/>
              </a:prstGeom>
              <a:blipFill rotWithShape="1">
                <a:blip r:embed="rId4"/>
                <a:stretch>
                  <a:fillRect l="-2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762" y="5640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86844" y="5360199"/>
                <a:ext cx="676211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𝑓𝑢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𝑓𝑣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44" y="5360199"/>
                <a:ext cx="676211" cy="888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1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95060" y="-18661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Vector Rotate 90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060848"/>
            <a:ext cx="145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= R * Cos(a)</a:t>
            </a:r>
          </a:p>
          <a:p>
            <a:endParaRPr lang="en-US" altLang="zh-CN" dirty="0"/>
          </a:p>
          <a:p>
            <a:r>
              <a:rPr lang="en-US" altLang="zh-CN" dirty="0" smtClean="0"/>
              <a:t>Y = R * Sin(a)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34710" y="2522513"/>
            <a:ext cx="7731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5034" y="2060848"/>
            <a:ext cx="307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= R * Cos(a + 90) = R * Sin(a)</a:t>
            </a:r>
          </a:p>
          <a:p>
            <a:endParaRPr lang="en-US" altLang="zh-CN" dirty="0"/>
          </a:p>
          <a:p>
            <a:r>
              <a:rPr lang="en-US" altLang="zh-CN" dirty="0" smtClean="0"/>
              <a:t>Y = R * Sin(a + 90) = -R * Cos(a)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47864" y="328498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74" y="4365104"/>
            <a:ext cx="303518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76056" y="4725144"/>
            <a:ext cx="1939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原理和向量旋转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度一样。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(1, 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-&gt;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 (-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0)</a:t>
            </a:r>
          </a:p>
          <a:p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8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474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Catmull-Rom Splines</vt:lpstr>
      <vt:lpstr>Catmull VS Bezier</vt:lpstr>
      <vt:lpstr>Catmull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35</cp:revision>
  <dcterms:created xsi:type="dcterms:W3CDTF">2017-11-26T00:19:30Z</dcterms:created>
  <dcterms:modified xsi:type="dcterms:W3CDTF">2017-12-06T02:36:36Z</dcterms:modified>
</cp:coreProperties>
</file>