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</p:sldMasterIdLst>
  <p:sldIdLst>
    <p:sldId id="267" r:id="rId9"/>
    <p:sldId id="270" r:id="rId10"/>
    <p:sldId id="256" r:id="rId11"/>
    <p:sldId id="268" r:id="rId12"/>
    <p:sldId id="269" r:id="rId13"/>
    <p:sldId id="263" r:id="rId14"/>
    <p:sldId id="264" r:id="rId15"/>
    <p:sldId id="265" r:id="rId16"/>
    <p:sldId id="266" r:id="rId17"/>
    <p:sldId id="262" r:id="rId18"/>
    <p:sldId id="257" r:id="rId19"/>
    <p:sldId id="261" r:id="rId20"/>
    <p:sldId id="258" r:id="rId21"/>
    <p:sldId id="259" r:id="rId22"/>
    <p:sldId id="26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7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30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55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9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77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87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8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3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99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0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31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77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87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23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06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11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99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9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887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39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63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671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54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67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13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37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293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0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347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22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671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009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936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788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14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86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955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3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215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986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949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173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89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158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808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184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01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1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534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567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369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113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398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763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812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801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960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187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323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992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147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567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568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324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775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3956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8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510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07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0839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786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927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5569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8386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4965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7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1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0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5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5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7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19872" y="332656"/>
            <a:ext cx="2238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</a:rPr>
              <a:t>Square </a:t>
            </a:r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</a:rPr>
              <a:t>Matrix</a:t>
            </a:r>
            <a:endParaRPr lang="zh-CN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2311517"/>
            <a:ext cx="21913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1 : I == J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 : Diagonal matrix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3 : Transposed matrix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 : Inverse matrix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5 : orthogonal matrix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726892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Properties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476672"/>
            <a:ext cx="2797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white"/>
                </a:solidFill>
              </a:rPr>
              <a:t>Matrix Rotation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63688" y="2996952"/>
            <a:ext cx="20882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63688" y="1044352"/>
            <a:ext cx="0" cy="1952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63688" y="2060848"/>
            <a:ext cx="1872208" cy="9361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763688" y="1268760"/>
            <a:ext cx="1152128" cy="1728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69974" y="108409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X1, y1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2934" y="183598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X0, y0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77354" y="28141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X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1242" y="58439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y</a:t>
            </a:r>
            <a:endParaRPr lang="zh-CN" alt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弧形 26"/>
              <p:cNvSpPr/>
              <p:nvPr/>
            </p:nvSpPr>
            <p:spPr>
              <a:xfrm rot="1811012">
                <a:off x="2131556" y="1975491"/>
                <a:ext cx="741798" cy="692914"/>
              </a:xfrm>
              <a:prstGeom prst="arc">
                <a:avLst>
                  <a:gd name="adj1" fmla="val 13979710"/>
                  <a:gd name="adj2" fmla="val 0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>
                          <a:solidFill>
                            <a:prstClr val="white"/>
                          </a:solidFill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7" name="弧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1012">
                <a:off x="2131556" y="1975491"/>
                <a:ext cx="741798" cy="692914"/>
              </a:xfrm>
              <a:prstGeom prst="arc">
                <a:avLst>
                  <a:gd name="adj1" fmla="val 13979710"/>
                  <a:gd name="adj2" fmla="val 0"/>
                </a:avLst>
              </a:prstGeom>
              <a:blipFill rotWithShape="1">
                <a:blip r:embed="rId2"/>
                <a:stretch>
                  <a:fillRect l="-21127"/>
                </a:stretch>
              </a:blipFill>
              <a:ln w="349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弧形 29"/>
              <p:cNvSpPr/>
              <p:nvPr/>
            </p:nvSpPr>
            <p:spPr>
              <a:xfrm rot="1649644">
                <a:off x="1950186" y="2467653"/>
                <a:ext cx="792207" cy="692914"/>
              </a:xfrm>
              <a:prstGeom prst="arc">
                <a:avLst>
                  <a:gd name="adj1" fmla="val 17741958"/>
                  <a:gd name="adj2" fmla="val 0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altLang="zh-CN" i="1">
                          <a:solidFill>
                            <a:prstClr val="white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0" name="弧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9644">
                <a:off x="1950186" y="2467653"/>
                <a:ext cx="792207" cy="692914"/>
              </a:xfrm>
              <a:prstGeom prst="arc">
                <a:avLst>
                  <a:gd name="adj1" fmla="val 17741958"/>
                  <a:gd name="adj2" fmla="val 0"/>
                </a:avLst>
              </a:prstGeom>
              <a:blipFill rotWithShape="1">
                <a:blip r:embed="rId3"/>
                <a:stretch>
                  <a:fillRect l="-108696" r="-21739"/>
                </a:stretch>
              </a:blipFill>
              <a:ln w="349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267890" y="3305113"/>
                <a:ext cx="552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sin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⁡(</m:t>
                          </m:r>
                          <m:r>
                            <a:rPr lang="el-GR" altLang="zh-CN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90" y="3305113"/>
                <a:ext cx="552382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260658" y="3674445"/>
                <a:ext cx="557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+ 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sin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⁡(</m:t>
                          </m:r>
                          <m:r>
                            <a:rPr lang="el-GR" altLang="zh-CN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58" y="3674445"/>
                <a:ext cx="557588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/>
          <p:cNvCxnSpPr/>
          <p:nvPr/>
        </p:nvCxnSpPr>
        <p:spPr>
          <a:xfrm>
            <a:off x="1353398" y="5332566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25406" y="540457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X1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25406" y="583662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Y1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96610" y="5337212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07654" y="55901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=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758046" y="5333499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30054" y="540550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X0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30054" y="583755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Y0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301258" y="5338145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488089" y="5332566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60097" y="540457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Cos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60097" y="583662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Sin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607365" y="5337212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15663" y="53952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-Sin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31301" y="58366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Cos</a:t>
            </a:r>
            <a:endParaRPr lang="zh-CN" alt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203806" y="4228443"/>
                <a:ext cx="4547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sin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⁡(</m:t>
                          </m:r>
                          <m:r>
                            <a:rPr lang="el-GR" altLang="zh-CN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06" y="4228443"/>
                <a:ext cx="454720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293813" y="4618707"/>
                <a:ext cx="4502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+ 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Y</m:t>
                              </m:r>
                              <m: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13" y="4618707"/>
                <a:ext cx="450232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860032" y="1871246"/>
            <a:ext cx="318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Rotate around Z Axis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4043" y="17635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36" grpId="0"/>
      <p:bldP spid="37" grpId="0"/>
      <p:bldP spid="39" grpId="0"/>
      <p:bldP spid="43" grpId="0"/>
      <p:bldP spid="44" grpId="0"/>
      <p:bldP spid="47" grpId="0"/>
      <p:bldP spid="48" grpId="0"/>
      <p:bldP spid="54" grpId="0"/>
      <p:bldP spid="55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8092" y="476672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white"/>
                </a:solidFill>
              </a:rPr>
              <a:t>Quaternion why using 4X4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0" y="1196752"/>
            <a:ext cx="6660232" cy="576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-7505" y="6281936"/>
            <a:ext cx="6660232" cy="576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1600" y="1916832"/>
            <a:ext cx="244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Rotation, Scale -&gt; Linear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599" y="4221088"/>
            <a:ext cx="293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Transformation -&gt; Not Linear 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58658" y="2657684"/>
                <a:ext cx="108395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58" y="2657684"/>
                <a:ext cx="1083950" cy="8249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/>
          <p:cNvCxnSpPr/>
          <p:nvPr/>
        </p:nvCxnSpPr>
        <p:spPr>
          <a:xfrm>
            <a:off x="1058658" y="2636547"/>
            <a:ext cx="0" cy="8852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216495" y="2636547"/>
            <a:ext cx="0" cy="8852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600" y="472514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F(x) = x + |1, 2, 3|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7449" y="4725144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F(x) + F(x) = F(x+ x)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6800" y="2924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3246" y="2924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224607" y="2648556"/>
                <a:ext cx="1099339" cy="830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607" y="2648556"/>
                <a:ext cx="1099339" cy="8304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连接符 58"/>
          <p:cNvCxnSpPr/>
          <p:nvPr/>
        </p:nvCxnSpPr>
        <p:spPr>
          <a:xfrm>
            <a:off x="3224607" y="2627419"/>
            <a:ext cx="0" cy="8852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382444" y="2627419"/>
            <a:ext cx="0" cy="8852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0" y="3793686"/>
            <a:ext cx="500404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1599" y="534278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Solution</a:t>
            </a:r>
            <a:endParaRPr lang="zh-CN" alt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168549" y="5434992"/>
                <a:ext cx="1563248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49" y="5434992"/>
                <a:ext cx="1563248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/>
          <p:nvPr/>
        </p:nvCxnSpPr>
        <p:spPr>
          <a:xfrm>
            <a:off x="5198987" y="4355812"/>
            <a:ext cx="0" cy="16343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98987" y="476286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0    1      0     3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8987" y="51732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0     0     1     4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711155" y="4355812"/>
            <a:ext cx="0" cy="155919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20072" y="4355812"/>
            <a:ext cx="163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1    0     0      2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98987" y="554567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0     0     0    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999187" y="4390407"/>
            <a:ext cx="0" cy="14900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28574" y="4573086"/>
            <a:ext cx="304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Y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Z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7503243" y="4425003"/>
            <a:ext cx="0" cy="14900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81537" y="49820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079307" y="4377032"/>
            <a:ext cx="0" cy="14900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23323" y="4587217"/>
            <a:ext cx="643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 + 2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Y + 3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Z + 4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9087419" y="4355812"/>
            <a:ext cx="0" cy="14900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3774276" y="4425003"/>
            <a:ext cx="1424711" cy="5570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932118" y="2348880"/>
            <a:ext cx="569906" cy="300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888092" y="4573086"/>
            <a:ext cx="1442024" cy="8361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837902" y="701988"/>
            <a:ext cx="2797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white"/>
                </a:solidFill>
              </a:rPr>
              <a:t>Matrix Rotation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512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760" y="2204864"/>
            <a:ext cx="364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Unity Left-handed coordinate system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347864" y="3501008"/>
            <a:ext cx="1008112" cy="15773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347864" y="3284984"/>
            <a:ext cx="0" cy="1793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347864" y="5060202"/>
            <a:ext cx="2425581" cy="18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763688" y="2996952"/>
            <a:ext cx="20882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63688" y="1044352"/>
            <a:ext cx="0" cy="1952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63688" y="2060848"/>
            <a:ext cx="1872208" cy="9361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763688" y="1268760"/>
            <a:ext cx="1152128" cy="1728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69974" y="10840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Y</a:t>
            </a:r>
            <a:r>
              <a:rPr lang="en-US" altLang="zh-CN" dirty="0" smtClean="0">
                <a:solidFill>
                  <a:prstClr val="white"/>
                </a:solidFill>
              </a:rPr>
              <a:t>1, Z1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2934" y="183598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Y</a:t>
            </a:r>
            <a:r>
              <a:rPr lang="en-US" altLang="zh-CN" dirty="0" smtClean="0">
                <a:solidFill>
                  <a:prstClr val="white"/>
                </a:solidFill>
              </a:rPr>
              <a:t>0, Z0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77354" y="28141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Y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1242" y="58439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Z</a:t>
            </a:r>
            <a:endParaRPr lang="zh-CN" alt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弧形 26"/>
              <p:cNvSpPr/>
              <p:nvPr/>
            </p:nvSpPr>
            <p:spPr>
              <a:xfrm rot="1811012">
                <a:off x="2131556" y="1975491"/>
                <a:ext cx="741798" cy="692914"/>
              </a:xfrm>
              <a:prstGeom prst="arc">
                <a:avLst>
                  <a:gd name="adj1" fmla="val 13979710"/>
                  <a:gd name="adj2" fmla="val 0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>
                          <a:solidFill>
                            <a:prstClr val="white"/>
                          </a:solidFill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7" name="弧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1012">
                <a:off x="2131556" y="1975491"/>
                <a:ext cx="741798" cy="692914"/>
              </a:xfrm>
              <a:prstGeom prst="arc">
                <a:avLst>
                  <a:gd name="adj1" fmla="val 13979710"/>
                  <a:gd name="adj2" fmla="val 0"/>
                </a:avLst>
              </a:prstGeom>
              <a:blipFill rotWithShape="1">
                <a:blip r:embed="rId2"/>
                <a:stretch>
                  <a:fillRect l="-21127"/>
                </a:stretch>
              </a:blipFill>
              <a:ln w="349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弧形 29"/>
              <p:cNvSpPr/>
              <p:nvPr/>
            </p:nvSpPr>
            <p:spPr>
              <a:xfrm rot="1649644">
                <a:off x="1950186" y="2467653"/>
                <a:ext cx="792207" cy="692914"/>
              </a:xfrm>
              <a:prstGeom prst="arc">
                <a:avLst>
                  <a:gd name="adj1" fmla="val 17741958"/>
                  <a:gd name="adj2" fmla="val 0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altLang="zh-CN" i="1">
                          <a:solidFill>
                            <a:prstClr val="white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0" name="弧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9644">
                <a:off x="1950186" y="2467653"/>
                <a:ext cx="792207" cy="692914"/>
              </a:xfrm>
              <a:prstGeom prst="arc">
                <a:avLst>
                  <a:gd name="adj1" fmla="val 17741958"/>
                  <a:gd name="adj2" fmla="val 0"/>
                </a:avLst>
              </a:prstGeom>
              <a:blipFill rotWithShape="1">
                <a:blip r:embed="rId3"/>
                <a:stretch>
                  <a:fillRect l="-108696" r="-21739"/>
                </a:stretch>
              </a:blipFill>
              <a:ln w="349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267890" y="3305113"/>
                <a:ext cx="552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sin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⁡(</m:t>
                          </m:r>
                          <m:r>
                            <a:rPr lang="el-GR" altLang="zh-CN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90" y="3305113"/>
                <a:ext cx="552382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270186" y="4067780"/>
                <a:ext cx="557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+ 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sin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⁡(</m:t>
                          </m:r>
                          <m:r>
                            <a:rPr lang="el-GR" altLang="zh-CN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86" y="4067780"/>
                <a:ext cx="557588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/>
          <p:cNvCxnSpPr/>
          <p:nvPr/>
        </p:nvCxnSpPr>
        <p:spPr>
          <a:xfrm>
            <a:off x="1353398" y="5332566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25406" y="54045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Y</a:t>
            </a:r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25406" y="583662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Z</a:t>
            </a:r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96610" y="5337212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07654" y="55901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=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724784" y="5340231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6792" y="541223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Y</a:t>
            </a:r>
            <a:r>
              <a:rPr lang="en-US" altLang="zh-CN" dirty="0" smtClean="0">
                <a:solidFill>
                  <a:prstClr val="white"/>
                </a:solidFill>
              </a:rPr>
              <a:t>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96792" y="584428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Z</a:t>
            </a:r>
            <a:r>
              <a:rPr lang="en-US" altLang="zh-CN" dirty="0" smtClean="0">
                <a:solidFill>
                  <a:prstClr val="white"/>
                </a:solidFill>
              </a:rPr>
              <a:t>0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67996" y="5344877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430447" y="5354169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02455" y="542617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Cos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02455" y="585822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Sin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549723" y="5358815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58021" y="54168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-Sin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73659" y="58582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Cos</a:t>
            </a:r>
            <a:endParaRPr lang="zh-CN" alt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187624" y="3563724"/>
                <a:ext cx="4492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sin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⁡(</m:t>
                          </m:r>
                          <m:r>
                            <a:rPr lang="el-GR" altLang="zh-CN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63724"/>
                <a:ext cx="449270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259632" y="4355812"/>
                <a:ext cx="4502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+ 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Z</m:t>
                              </m:r>
                              <m: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55812"/>
                <a:ext cx="450232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210400" y="292005"/>
            <a:ext cx="2797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Matrix Rotation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0032" y="1871246"/>
            <a:ext cx="320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Rotate around X Axis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512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763688" y="2996952"/>
            <a:ext cx="20882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63688" y="1044352"/>
            <a:ext cx="0" cy="1952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63688" y="2060848"/>
            <a:ext cx="1872208" cy="9361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763688" y="1268760"/>
            <a:ext cx="1152128" cy="1728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69974" y="108409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Z1, X1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2934" y="183598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Z0, X0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77354" y="281411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Z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1242" y="5843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X</a:t>
            </a:r>
            <a:endParaRPr lang="zh-CN" alt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弧形 26"/>
              <p:cNvSpPr/>
              <p:nvPr/>
            </p:nvSpPr>
            <p:spPr>
              <a:xfrm rot="1811012">
                <a:off x="2131556" y="1975491"/>
                <a:ext cx="741798" cy="692914"/>
              </a:xfrm>
              <a:prstGeom prst="arc">
                <a:avLst>
                  <a:gd name="adj1" fmla="val 13979710"/>
                  <a:gd name="adj2" fmla="val 0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>
                          <a:solidFill>
                            <a:prstClr val="white"/>
                          </a:solidFill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7" name="弧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1012">
                <a:off x="2131556" y="1975491"/>
                <a:ext cx="741798" cy="692914"/>
              </a:xfrm>
              <a:prstGeom prst="arc">
                <a:avLst>
                  <a:gd name="adj1" fmla="val 13979710"/>
                  <a:gd name="adj2" fmla="val 0"/>
                </a:avLst>
              </a:prstGeom>
              <a:blipFill rotWithShape="1">
                <a:blip r:embed="rId2"/>
                <a:stretch>
                  <a:fillRect l="-21127"/>
                </a:stretch>
              </a:blipFill>
              <a:ln w="349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弧形 29"/>
              <p:cNvSpPr/>
              <p:nvPr/>
            </p:nvSpPr>
            <p:spPr>
              <a:xfrm rot="1649644">
                <a:off x="1950186" y="2467653"/>
                <a:ext cx="792207" cy="692914"/>
              </a:xfrm>
              <a:prstGeom prst="arc">
                <a:avLst>
                  <a:gd name="adj1" fmla="val 17741958"/>
                  <a:gd name="adj2" fmla="val 0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altLang="zh-CN" i="1">
                          <a:solidFill>
                            <a:prstClr val="white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0" name="弧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9644">
                <a:off x="1950186" y="2467653"/>
                <a:ext cx="792207" cy="692914"/>
              </a:xfrm>
              <a:prstGeom prst="arc">
                <a:avLst>
                  <a:gd name="adj1" fmla="val 17741958"/>
                  <a:gd name="adj2" fmla="val 0"/>
                </a:avLst>
              </a:prstGeom>
              <a:blipFill rotWithShape="1">
                <a:blip r:embed="rId3"/>
                <a:stretch>
                  <a:fillRect l="-108696" r="-21739"/>
                </a:stretch>
              </a:blipFill>
              <a:ln w="349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267890" y="3305113"/>
                <a:ext cx="552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sin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⁡(</m:t>
                          </m:r>
                          <m:r>
                            <a:rPr lang="el-GR" altLang="zh-CN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90" y="3305113"/>
                <a:ext cx="552382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270186" y="4067780"/>
                <a:ext cx="557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+ 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sin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⁡(</m:t>
                          </m:r>
                          <m:r>
                            <a:rPr lang="el-GR" altLang="zh-CN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86" y="4067780"/>
                <a:ext cx="557588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/>
          <p:cNvCxnSpPr/>
          <p:nvPr/>
        </p:nvCxnSpPr>
        <p:spPr>
          <a:xfrm>
            <a:off x="1353398" y="5332566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25406" y="540457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Z1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25406" y="583662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X1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96610" y="5337212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07654" y="55901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=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724784" y="5340231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6792" y="541223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Z</a:t>
            </a:r>
            <a:r>
              <a:rPr lang="en-US" altLang="zh-CN" dirty="0" smtClean="0">
                <a:solidFill>
                  <a:prstClr val="white"/>
                </a:solidFill>
              </a:rPr>
              <a:t>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96792" y="58442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X0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67996" y="5344877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430447" y="5354169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02455" y="542617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Cos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02455" y="585822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Sin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549723" y="5358815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58021" y="54168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-Sin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73659" y="58582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Cos</a:t>
            </a:r>
            <a:endParaRPr lang="zh-CN" alt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187624" y="3563724"/>
                <a:ext cx="4492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sin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⁡(</m:t>
                          </m:r>
                          <m:r>
                            <a:rPr lang="el-GR" altLang="zh-CN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63724"/>
                <a:ext cx="449270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259632" y="4355812"/>
                <a:ext cx="4502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1=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rsin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l-GR" altLang="zh-CN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+ 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55812"/>
                <a:ext cx="450232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210400" y="292005"/>
            <a:ext cx="2797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white"/>
                </a:solidFill>
              </a:rPr>
              <a:t>Matrix Rotation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0032" y="1871246"/>
            <a:ext cx="319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Rotate around Y Axis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512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210400" y="292005"/>
            <a:ext cx="2797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white"/>
                </a:solidFill>
              </a:rPr>
              <a:t>Matrix Rotation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512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5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617398" y="1250176"/>
            <a:ext cx="0" cy="12601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9406" y="132218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9406" y="175423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985550" y="1245530"/>
            <a:ext cx="0" cy="12647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44972" y="131289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-Sin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0610" y="175423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390" y="764704"/>
            <a:ext cx="168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Rotate around 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5510" y="1322184"/>
            <a:ext cx="18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25510" y="1780944"/>
            <a:ext cx="18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1414" y="2140984"/>
            <a:ext cx="18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60587" y="2140984"/>
            <a:ext cx="18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25510" y="2140984"/>
            <a:ext cx="18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2273582" y="1262628"/>
            <a:ext cx="0" cy="12476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45590" y="133463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45590" y="17666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2816794" y="1267274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43468" y="215255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Z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1654" y="1712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281694" y="1250176"/>
            <a:ext cx="0" cy="12476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53702" y="1322184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Cos * X0 + (-Sin) * Y0 + 0 * Z0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53702" y="1754232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Sin * X0 + Cos * Y0 + 0 * Z0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6200117" y="1317377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351580" y="21401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 * X0 + 0 * Y0 + 1 * Z0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28184" y="1712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6540631" y="1329829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699408" y="1312892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7475" y="1312892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Cos * X0 + (-Sin) * Y0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83923" y="1760552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Sin * X0 + Cos * Y0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04816" y="219108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642330" y="3338408"/>
            <a:ext cx="0" cy="12601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42330" y="3837979"/>
            <a:ext cx="13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    Cos   -Sin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2330" y="42483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    Sin    Cos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2010482" y="3333762"/>
            <a:ext cx="0" cy="12647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1322" y="2852936"/>
            <a:ext cx="169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Rotate around 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415" y="3430927"/>
            <a:ext cx="135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1       0     0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2298514" y="3350860"/>
            <a:ext cx="0" cy="12476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70522" y="34228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70522" y="385491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2841726" y="3355506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368400" y="424078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Z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946586" y="3800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3306626" y="3338408"/>
            <a:ext cx="0" cy="12476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380274" y="423015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en-US" altLang="zh-CN" dirty="0" smtClean="0">
                <a:solidFill>
                  <a:schemeClr val="bg1"/>
                </a:solidFill>
              </a:rPr>
              <a:t> * X0 + (Sin) * Y0 + Cos * Z0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410062" y="3800259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en-US" altLang="zh-CN" dirty="0" smtClean="0">
                <a:solidFill>
                  <a:schemeClr val="bg1"/>
                </a:solidFill>
              </a:rPr>
              <a:t> * X0 + Cos * Y0 + (-sin) * Z0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6225049" y="3405609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410062" y="3401124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 * X0 + 0 * Y0 + 0 * Z0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53116" y="3800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6565563" y="3418061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8724340" y="3401124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609196" y="3777586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Cos * Y0 + (-Sin) * Z0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608855" y="4268203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Sin * Y0 + Cos * </a:t>
            </a:r>
            <a:r>
              <a:rPr lang="en-US" altLang="zh-CN" dirty="0">
                <a:solidFill>
                  <a:schemeClr val="bg1"/>
                </a:solidFill>
              </a:rPr>
              <a:t>Z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996255" y="336543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6960" y="286742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Y - &gt; Z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85024" y="7647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X</a:t>
            </a:r>
            <a:r>
              <a:rPr lang="en-US" altLang="zh-CN" dirty="0" smtClean="0">
                <a:solidFill>
                  <a:srgbClr val="FFFF00"/>
                </a:solidFill>
              </a:rPr>
              <a:t> - &gt; Y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652489" y="5346665"/>
            <a:ext cx="0" cy="12601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70181" y="6177848"/>
            <a:ext cx="13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-Sin    0   Cos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73574" y="53970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Cos    0    Sin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2020641" y="5342019"/>
            <a:ext cx="0" cy="12647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01481" y="4861193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Rotate around 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3574" y="5785670"/>
            <a:ext cx="135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en-US" altLang="zh-CN" dirty="0" smtClean="0">
                <a:solidFill>
                  <a:schemeClr val="bg1"/>
                </a:solidFill>
              </a:rPr>
              <a:t>        1      0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2308673" y="5359117"/>
            <a:ext cx="0" cy="12476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80681" y="543112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380681" y="586317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2851885" y="5363763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378559" y="624904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Z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956745" y="58085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3316785" y="5346665"/>
            <a:ext cx="0" cy="12476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424234" y="5346665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Cos * Z0 + 0 * Y0 + Sin* X0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73179" y="622183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Cos * Z0 + 0* Y0 + (-sin) * X0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235208" y="5413866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512207" y="578567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 * X0 + 1 * Y0 + 0 * Z0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263275" y="58085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6575722" y="5426318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8734499" y="5409381"/>
            <a:ext cx="0" cy="1243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619355" y="628826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Cos * Z0 + (-Sin) * X0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669684" y="538501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Sin * X0 + Cos * </a:t>
            </a:r>
            <a:r>
              <a:rPr lang="en-US" altLang="zh-CN" dirty="0">
                <a:solidFill>
                  <a:schemeClr val="bg1"/>
                </a:solidFill>
              </a:rPr>
              <a:t>Z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244944" y="58462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57119" y="487567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Z - &gt; X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452" y="2041684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</a:rPr>
              <a:t>M</a:t>
            </a:r>
            <a:r>
              <a:rPr lang="en-US" altLang="zh-CN" sz="2800" dirty="0" smtClean="0">
                <a:solidFill>
                  <a:prstClr val="white"/>
                </a:solidFill>
              </a:rPr>
              <a:t> = S . </a:t>
            </a:r>
            <a:r>
              <a:rPr lang="en-US" altLang="zh-CN" sz="2800" dirty="0">
                <a:solidFill>
                  <a:prstClr val="white"/>
                </a:solidFill>
              </a:rPr>
              <a:t>R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25937" y="2322458"/>
            <a:ext cx="8515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9872" y="332656"/>
            <a:ext cx="2272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</a:rPr>
              <a:t>Inverse Matrix</a:t>
            </a:r>
            <a:endParaRPr lang="zh-CN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871271" y="2060848"/>
                <a:ext cx="26697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prstClr val="white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 . </m:t>
                        </m:r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71" y="2060848"/>
                <a:ext cx="266977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6509116" y="2032392"/>
                <a:ext cx="2662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prstClr val="white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sz="2800" i="1" smtClean="0">
                        <a:solidFill>
                          <a:prstClr val="white"/>
                        </a:solidFill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116" y="2032392"/>
                <a:ext cx="266239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/>
          <p:cNvCxnSpPr>
            <a:stCxn id="87" idx="3"/>
            <a:endCxn id="89" idx="1"/>
          </p:cNvCxnSpPr>
          <p:nvPr/>
        </p:nvCxnSpPr>
        <p:spPr>
          <a:xfrm flipV="1">
            <a:off x="5541041" y="2294002"/>
            <a:ext cx="968075" cy="28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39552" y="3356992"/>
                <a:ext cx="18530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white"/>
                    </a:solidFill>
                  </a:rPr>
                  <a:t>I = M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56992"/>
                <a:ext cx="185300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6931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6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056" y="40268"/>
            <a:ext cx="2791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Matrix - Inverse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33630"/>
            <a:ext cx="56388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190" y="548964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Rotation Inverse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4277" y="2173493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Scale Inverse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0997"/>
            <a:ext cx="43354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96544"/>
            <a:ext cx="47704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34276" y="4149080"/>
            <a:ext cx="190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Reposition Inverse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5" y="2622703"/>
            <a:ext cx="2661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Unity Provides an object’s </a:t>
            </a:r>
          </a:p>
          <a:p>
            <a:r>
              <a:rPr lang="en-US" altLang="zh-CN" dirty="0" smtClean="0"/>
              <a:t>world-to-object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452" y="2041684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</a:rPr>
              <a:t>M</a:t>
            </a:r>
            <a:r>
              <a:rPr lang="en-US" altLang="zh-CN" sz="2800" dirty="0" smtClean="0">
                <a:solidFill>
                  <a:prstClr val="white"/>
                </a:solidFill>
              </a:rPr>
              <a:t> = S . </a:t>
            </a:r>
            <a:r>
              <a:rPr lang="en-US" altLang="zh-CN" sz="2800" dirty="0">
                <a:solidFill>
                  <a:prstClr val="white"/>
                </a:solidFill>
              </a:rPr>
              <a:t>R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25937" y="2322458"/>
            <a:ext cx="8515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85462" y="188640"/>
            <a:ext cx="269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</a:rPr>
              <a:t>Transpose </a:t>
            </a:r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</a:rPr>
              <a:t>Matrix</a:t>
            </a:r>
            <a:endParaRPr lang="zh-CN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871271" y="2060848"/>
                <a:ext cx="23201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prstClr val="white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 . </m:t>
                        </m:r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71" y="2060848"/>
                <a:ext cx="2320187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6509116" y="2032392"/>
                <a:ext cx="2138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prstClr val="white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800" i="1" smtClean="0">
                        <a:solidFill>
                          <a:prstClr val="white"/>
                        </a:solidFill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116" y="2032392"/>
                <a:ext cx="2138021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/>
          <p:cNvCxnSpPr>
            <a:stCxn id="87" idx="3"/>
            <a:endCxn id="89" idx="1"/>
          </p:cNvCxnSpPr>
          <p:nvPr/>
        </p:nvCxnSpPr>
        <p:spPr>
          <a:xfrm flipV="1">
            <a:off x="5191458" y="2294002"/>
            <a:ext cx="1317658" cy="28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39552" y="3356992"/>
                <a:ext cx="18530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white"/>
                    </a:solidFill>
                  </a:rPr>
                  <a:t>I = M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56992"/>
                <a:ext cx="185300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6931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85462" y="188640"/>
            <a:ext cx="3654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prstClr val="white">
                    <a:lumMod val="75000"/>
                  </a:prstClr>
                </a:solidFill>
              </a:rPr>
              <a:t>Orthogonal </a:t>
            </a:r>
            <a:r>
              <a:rPr lang="en-US" altLang="zh-CN" sz="3600" dirty="0" smtClean="0">
                <a:solidFill>
                  <a:prstClr val="white">
                    <a:lumMod val="75000"/>
                  </a:prstClr>
                </a:solidFill>
              </a:rPr>
              <a:t>Matrix</a:t>
            </a:r>
            <a:endParaRPr lang="zh-CN" altLang="en-US" sz="360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35696" y="2689971"/>
                <a:ext cx="20992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prstClr val="white"/>
                    </a:solidFill>
                  </a:rPr>
                  <a:t>I = M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36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689971"/>
                <a:ext cx="2099229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8721" t="-13208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4067944" y="3013136"/>
            <a:ext cx="574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773590" y="2689971"/>
                <a:ext cx="23941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6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590" y="2689971"/>
                <a:ext cx="23941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563888" y="4725144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Rotation Matrix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876862"/>
            <a:ext cx="2791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Matrix - Inverse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catlikecoding.com/unity/tutorials/rendering/part-4/normals/scaling-incorr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1720" y="4437112"/>
            <a:ext cx="414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Scaling X, both vertices and </a:t>
            </a:r>
            <a:r>
              <a:rPr lang="en-US" altLang="zh-CN" i="1" dirty="0" err="1"/>
              <a:t>normals</a:t>
            </a:r>
            <a:r>
              <a:rPr lang="en-US" altLang="zh-CN" i="1" dirty="0"/>
              <a:t> by ½.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2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876862"/>
            <a:ext cx="2791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Matrix - Inverse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4437112"/>
            <a:ext cx="410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Scaling X, vertices by ½ and </a:t>
            </a:r>
            <a:r>
              <a:rPr lang="en-US" altLang="zh-CN" i="1" dirty="0" err="1"/>
              <a:t>normals</a:t>
            </a:r>
            <a:r>
              <a:rPr lang="en-US" altLang="zh-CN" i="1" dirty="0"/>
              <a:t> by 2.</a:t>
            </a:r>
            <a:r>
              <a:rPr lang="en-US" altLang="zh-CN" dirty="0"/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058" y="1844824"/>
            <a:ext cx="3048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0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endCxn id="23" idx="1"/>
          </p:cNvCxnSpPr>
          <p:nvPr/>
        </p:nvCxnSpPr>
        <p:spPr>
          <a:xfrm>
            <a:off x="611560" y="2988200"/>
            <a:ext cx="61525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523799" y="1039976"/>
            <a:ext cx="0" cy="1952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24" idx="1"/>
          </p:cNvCxnSpPr>
          <p:nvPr/>
        </p:nvCxnSpPr>
        <p:spPr>
          <a:xfrm flipV="1">
            <a:off x="3652565" y="1261369"/>
            <a:ext cx="2418558" cy="170234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523799" y="1290231"/>
            <a:ext cx="1093913" cy="17023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81058" y="89486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Tb : 0.5, 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1123" y="1076703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Ta: 1, 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64159" y="28035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X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1353" y="58001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y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205034" y="3715158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77042" y="37871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0.5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7042" y="4219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748246" y="3719804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59290" y="3972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=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609682" y="3716091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81690" y="3788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81690" y="4220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152894" y="3720737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339725" y="3715158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11733" y="37871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0.5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11733" y="4219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0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300469" y="3719804"/>
            <a:ext cx="0" cy="8733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7299" y="3777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82937" y="4219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38" name="直接连接符 37"/>
          <p:cNvCxnSpPr>
            <a:endCxn id="24" idx="1"/>
          </p:cNvCxnSpPr>
          <p:nvPr/>
        </p:nvCxnSpPr>
        <p:spPr>
          <a:xfrm>
            <a:off x="740326" y="1261369"/>
            <a:ext cx="53307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4" idx="1"/>
          </p:cNvCxnSpPr>
          <p:nvPr/>
        </p:nvCxnSpPr>
        <p:spPr>
          <a:xfrm flipV="1">
            <a:off x="6028829" y="1261369"/>
            <a:ext cx="42294" cy="1702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2307736" y="1290231"/>
            <a:ext cx="1208050" cy="170234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1353398" y="1261369"/>
            <a:ext cx="2162387" cy="17312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87698" y="85104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Na : -1, 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2138" y="85711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prstClr val="white"/>
                </a:solidFill>
              </a:rPr>
              <a:t>Nb</a:t>
            </a:r>
            <a:r>
              <a:rPr lang="en-US" altLang="zh-CN" dirty="0" smtClean="0">
                <a:solidFill>
                  <a:prstClr val="white"/>
                </a:solidFill>
              </a:rPr>
              <a:t> : -2, 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74529" y="4833767"/>
            <a:ext cx="115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Ta . Na =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7979" y="482607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Tb . </a:t>
            </a:r>
            <a:r>
              <a:rPr lang="en-US" altLang="zh-CN" dirty="0" err="1" smtClean="0">
                <a:solidFill>
                  <a:schemeClr val="bg1"/>
                </a:solidFill>
              </a:rPr>
              <a:t>Nb</a:t>
            </a:r>
            <a:r>
              <a:rPr lang="en-US" altLang="zh-CN" dirty="0" smtClean="0">
                <a:solidFill>
                  <a:schemeClr val="bg1"/>
                </a:solidFill>
              </a:rPr>
              <a:t> =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71123" y="3451066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Tb = M * 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80538" y="390991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Nb</a:t>
            </a:r>
            <a:r>
              <a:rPr lang="en-US" altLang="zh-CN" dirty="0" smtClean="0">
                <a:solidFill>
                  <a:schemeClr val="bg1"/>
                </a:solidFill>
              </a:rPr>
              <a:t> = M` * Na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83532" y="3330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49939" y="333007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60509" y="3331705"/>
            <a:ext cx="38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218746" y="5714371"/>
            <a:ext cx="0" cy="7948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89197" y="5741069"/>
            <a:ext cx="47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-2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89768" y="6173117"/>
            <a:ext cx="3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1761958" y="5719017"/>
            <a:ext cx="0" cy="7948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72021" y="5926668"/>
            <a:ext cx="30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=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623394" y="5715304"/>
            <a:ext cx="0" cy="7948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94416" y="5742002"/>
            <a:ext cx="44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-1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4416" y="6174050"/>
            <a:ext cx="3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4166606" y="5719950"/>
            <a:ext cx="0" cy="7948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353437" y="5714371"/>
            <a:ext cx="0" cy="7948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23888" y="5741069"/>
            <a:ext cx="47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24459" y="6173117"/>
            <a:ext cx="3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0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3314181" y="5719017"/>
            <a:ext cx="0" cy="7948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80025" y="5731777"/>
            <a:ext cx="3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95663" y="6173117"/>
            <a:ext cx="3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57699" y="5349173"/>
            <a:ext cx="55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62403" y="5283975"/>
            <a:ext cx="4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M`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72948" y="5285608"/>
            <a:ext cx="54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4949206" y="4966463"/>
            <a:ext cx="1076490" cy="4578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6241624" y="5432676"/>
                <a:ext cx="1276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altLang="zh-CN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= </m:t>
                      </m:r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624" y="5432676"/>
                <a:ext cx="127631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9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43" grpId="0"/>
      <p:bldP spid="44" grpId="0"/>
      <p:bldP spid="47" grpId="0"/>
      <p:bldP spid="48" grpId="0"/>
      <p:bldP spid="54" grpId="0"/>
      <p:bldP spid="55" grpId="0"/>
      <p:bldP spid="70" grpId="0"/>
      <p:bldP spid="71" grpId="0"/>
      <p:bldP spid="73" grpId="0"/>
      <p:bldP spid="75" grpId="0"/>
      <p:bldP spid="76" grpId="0"/>
      <p:bldP spid="79" grpId="0"/>
      <p:bldP spid="80" grpId="0"/>
      <p:bldP spid="82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249" y="250708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M</a:t>
            </a:r>
            <a:r>
              <a:rPr lang="en-US" altLang="zh-CN" sz="2800" dirty="0" smtClean="0">
                <a:solidFill>
                  <a:schemeClr val="bg1"/>
                </a:solidFill>
              </a:rPr>
              <a:t> = S . </a:t>
            </a:r>
            <a:r>
              <a:rPr lang="en-US" altLang="zh-CN" sz="2800" dirty="0">
                <a:solidFill>
                  <a:schemeClr val="bg1"/>
                </a:solidFill>
              </a:rPr>
              <a:t>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59446" y="5445224"/>
                <a:ext cx="1957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M`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 .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R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46" y="5445224"/>
                <a:ext cx="195720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542" t="-10465" r="-529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1036943" y="681987"/>
            <a:ext cx="0" cy="4619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3"/>
          </p:cNvCxnSpPr>
          <p:nvPr/>
        </p:nvCxnSpPr>
        <p:spPr>
          <a:xfrm>
            <a:off x="1989287" y="512318"/>
            <a:ext cx="851570" cy="602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806" y="371950"/>
            <a:ext cx="2272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Inverse Matrix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734355" y="1206044"/>
                <a:ext cx="26697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. 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55" y="1206044"/>
                <a:ext cx="2669770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2699792" y="2401724"/>
                <a:ext cx="2662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401724"/>
                <a:ext cx="2662396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/>
          <p:cNvCxnSpPr>
            <a:stCxn id="87" idx="2"/>
            <a:endCxn id="89" idx="0"/>
          </p:cNvCxnSpPr>
          <p:nvPr/>
        </p:nvCxnSpPr>
        <p:spPr>
          <a:xfrm flipH="1">
            <a:off x="4030990" y="1729264"/>
            <a:ext cx="38250" cy="672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4030990" y="2924944"/>
            <a:ext cx="0" cy="61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2555776" y="3544560"/>
                <a:ext cx="3584892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. 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544560"/>
                <a:ext cx="3584892" cy="606384"/>
              </a:xfrm>
              <a:prstGeom prst="rect">
                <a:avLst/>
              </a:prstGeom>
              <a:blipFill rotWithShape="1">
                <a:blip r:embed="rId5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箭头连接符 92"/>
          <p:cNvCxnSpPr/>
          <p:nvPr/>
        </p:nvCxnSpPr>
        <p:spPr>
          <a:xfrm>
            <a:off x="4030990" y="40770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2555776" y="4520488"/>
                <a:ext cx="4104650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 .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520488"/>
                <a:ext cx="4104650" cy="606384"/>
              </a:xfrm>
              <a:prstGeom prst="rect">
                <a:avLst/>
              </a:prstGeom>
              <a:blipFill rotWithShape="1">
                <a:blip r:embed="rId6"/>
                <a:stretch>
                  <a:fillRect b="-29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/>
          <p:cNvCxnSpPr/>
          <p:nvPr/>
        </p:nvCxnSpPr>
        <p:spPr>
          <a:xfrm flipH="1">
            <a:off x="2267745" y="5126872"/>
            <a:ext cx="1763245" cy="579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1142</Words>
  <Application>Microsoft Office PowerPoint</Application>
  <PresentationFormat>全屏显示(4:3)</PresentationFormat>
  <Paragraphs>232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43</cp:revision>
  <dcterms:created xsi:type="dcterms:W3CDTF">2017-06-22T01:40:07Z</dcterms:created>
  <dcterms:modified xsi:type="dcterms:W3CDTF">2017-08-05T02:51:07Z</dcterms:modified>
</cp:coreProperties>
</file>