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9.xml" ContentType="application/vnd.openxmlformats-officedocument.presentationml.tags+xml"/>
  <Override PartName="/ppt/embeddings/oleObject11.bin" ContentType="application/vnd.openxmlformats-officedocument.oleObject"/>
  <Override PartName="/ppt/tags/tag10.xml" ContentType="application/vnd.openxmlformats-officedocument.presentationml.tags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embeddings/oleObject16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7.xml" ContentType="application/vnd.openxmlformats-officedocument.presentationml.tags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tags/tag18.xml" ContentType="application/vnd.openxmlformats-officedocument.presentationml.tags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48.bin" ContentType="application/vnd.openxmlformats-officedocument.oleObject"/>
  <Override PartName="/ppt/tags/tag22.xml" ContentType="application/vnd.openxmlformats-officedocument.presentationml.tags+xml"/>
  <Override PartName="/ppt/embeddings/oleObject49.bin" ContentType="application/vnd.openxmlformats-officedocument.oleObject"/>
  <Override PartName="/ppt/tags/tag23.xml" ContentType="application/vnd.openxmlformats-officedocument.presentationml.tags+xml"/>
  <Override PartName="/ppt/embeddings/oleObject50.bin" ContentType="application/vnd.openxmlformats-officedocument.oleObject"/>
  <Override PartName="/ppt/tags/tag24.xml" ContentType="application/vnd.openxmlformats-officedocument.presentationml.tags+xml"/>
  <Override PartName="/ppt/embeddings/oleObject51.bin" ContentType="application/vnd.openxmlformats-officedocument.oleObject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tags/tag27.xml" ContentType="application/vnd.openxmlformats-officedocument.presentationml.tags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17" r:id="rId2"/>
    <p:sldId id="327" r:id="rId3"/>
    <p:sldId id="276" r:id="rId4"/>
    <p:sldId id="280" r:id="rId5"/>
    <p:sldId id="279" r:id="rId6"/>
    <p:sldId id="281" r:id="rId7"/>
    <p:sldId id="282" r:id="rId8"/>
    <p:sldId id="306" r:id="rId9"/>
    <p:sldId id="323" r:id="rId10"/>
    <p:sldId id="283" r:id="rId11"/>
    <p:sldId id="284" r:id="rId12"/>
    <p:sldId id="285" r:id="rId13"/>
    <p:sldId id="324" r:id="rId14"/>
    <p:sldId id="301" r:id="rId15"/>
    <p:sldId id="286" r:id="rId16"/>
    <p:sldId id="288" r:id="rId17"/>
    <p:sldId id="290" r:id="rId18"/>
    <p:sldId id="304" r:id="rId19"/>
    <p:sldId id="302" r:id="rId20"/>
    <p:sldId id="314" r:id="rId21"/>
    <p:sldId id="291" r:id="rId22"/>
    <p:sldId id="325" r:id="rId23"/>
    <p:sldId id="309" r:id="rId24"/>
    <p:sldId id="310" r:id="rId25"/>
    <p:sldId id="313" r:id="rId26"/>
    <p:sldId id="312" r:id="rId27"/>
    <p:sldId id="321" r:id="rId28"/>
    <p:sldId id="322" r:id="rId29"/>
    <p:sldId id="316" r:id="rId30"/>
    <p:sldId id="298" r:id="rId31"/>
    <p:sldId id="299" r:id="rId32"/>
    <p:sldId id="326" r:id="rId33"/>
  </p:sldIdLst>
  <p:sldSz cx="9144000" cy="6858000" type="screen4x3"/>
  <p:notesSz cx="7061200" cy="9220200"/>
  <p:custDataLst>
    <p:tags r:id="rId3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677E"/>
    <a:srgbClr val="0000FF"/>
    <a:srgbClr val="48B1C9"/>
    <a:srgbClr val="DC0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9" autoAdjust="0"/>
    <p:restoredTop sz="94018" autoAdjust="0"/>
  </p:normalViewPr>
  <p:slideViewPr>
    <p:cSldViewPr snapToGrid="0" snapToObjects="1">
      <p:cViewPr varScale="1">
        <p:scale>
          <a:sx n="145" d="100"/>
          <a:sy n="145" d="100"/>
        </p:scale>
        <p:origin x="-96" y="-1568"/>
      </p:cViewPr>
      <p:guideLst>
        <p:guide orient="horz" pos="3307"/>
        <p:guide pos="2323"/>
      </p:guideLst>
    </p:cSldViewPr>
  </p:slideViewPr>
  <p:outlineViewPr>
    <p:cViewPr>
      <p:scale>
        <a:sx n="33" d="100"/>
        <a:sy n="33" d="100"/>
      </p:scale>
      <p:origin x="0" y="3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w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6" Type="http://schemas.openxmlformats.org/officeDocument/2006/relationships/image" Target="../media/image51.wmf"/><Relationship Id="rId7" Type="http://schemas.openxmlformats.org/officeDocument/2006/relationships/image" Target="../media/image52.wmf"/><Relationship Id="rId8" Type="http://schemas.openxmlformats.org/officeDocument/2006/relationships/image" Target="../media/image53.wmf"/><Relationship Id="rId9" Type="http://schemas.openxmlformats.org/officeDocument/2006/relationships/image" Target="../media/image54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5" Type="http://schemas.openxmlformats.org/officeDocument/2006/relationships/image" Target="../media/image60.wmf"/><Relationship Id="rId6" Type="http://schemas.openxmlformats.org/officeDocument/2006/relationships/image" Target="../media/image61.wmf"/><Relationship Id="rId7" Type="http://schemas.openxmlformats.org/officeDocument/2006/relationships/image" Target="../media/image62.wmf"/><Relationship Id="rId8" Type="http://schemas.openxmlformats.org/officeDocument/2006/relationships/image" Target="../media/image63.wmf"/><Relationship Id="rId9" Type="http://schemas.openxmlformats.org/officeDocument/2006/relationships/image" Target="../media/image64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8.wmf"/><Relationship Id="rId1" Type="http://schemas.openxmlformats.org/officeDocument/2006/relationships/image" Target="../media/image7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w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image" Target="../media/image17.emf"/><Relationship Id="rId2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10.wmf"/><Relationship Id="rId8" Type="http://schemas.openxmlformats.org/officeDocument/2006/relationships/image" Target="../media/image32.emf"/><Relationship Id="rId9" Type="http://schemas.openxmlformats.org/officeDocument/2006/relationships/image" Target="../media/image33.emf"/><Relationship Id="rId10" Type="http://schemas.openxmlformats.org/officeDocument/2006/relationships/image" Target="../media/image34.emf"/><Relationship Id="rId11" Type="http://schemas.openxmlformats.org/officeDocument/2006/relationships/image" Target="../media/image2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image" Target="../media/image41.wmf"/><Relationship Id="rId1" Type="http://schemas.openxmlformats.org/officeDocument/2006/relationships/image" Target="../media/image35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0500" y="0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E9186AB-CBA1-4634-8D7F-B97AE342216B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0500" y="8758238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5764001-3EE3-4250-8CF1-F02C06A664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0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0500" y="0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6C4EC85-B822-4C96-A64D-BD1163BD156F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6438" y="4379913"/>
            <a:ext cx="5648325" cy="4148137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0500" y="8758238"/>
            <a:ext cx="3059113" cy="46037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F2C1D08-0FD4-4422-B39A-7203F92E5CD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4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1D08-0FD4-4422-B39A-7203F92E5CDF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ea typeface="ＭＳ Ｐゴシック" charset="-128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 dirty="0">
                <a:latin typeface="Lucida Sans Unicode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 dirty="0">
                <a:latin typeface="Lucida Sans Unicod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srgbClr val="FFFFFF"/>
                </a:solidFill>
                <a:ea typeface="ＭＳ Ｐゴシック" charset="-128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2" descr="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860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87413F-6146-4565-9B49-D03EE10AAE5E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0A49D9-08B3-42E8-B966-E6F0C96810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650D4A-E562-41DC-A32C-2228241F880F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E34B6-BA86-4611-9D6D-D65D106D0F4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6CD6E1-0657-4F0F-B730-1F69500A2561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24A72-84F1-4FF7-8872-BA074FA5A2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0E4B12-ED2E-7749-98EA-F7C3C4C0E18C}" type="datetime1">
              <a:rPr lang="en-US" smtClean="0"/>
              <a:pPr/>
              <a:t>1/9/12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71E4D-3C85-964C-9717-190DCAEE5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2286000" cy="16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3413" y="3244850"/>
            <a:ext cx="256698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Lucida Sans Unicode" charset="0"/>
              </a:rPr>
              <a:t> </a:t>
            </a:r>
          </a:p>
        </p:txBody>
      </p:sp>
      <p:pic>
        <p:nvPicPr>
          <p:cNvPr id="5" name="Picture 15" descr="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9900" y="0"/>
            <a:ext cx="1054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0F0E4-4A5E-4EFB-97CF-D2E1C993C2B3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FC888-5FA3-46BC-BAE3-6E412CE8DF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800" dirty="0">
              <a:solidFill>
                <a:srgbClr val="FFFFFF"/>
              </a:solidFill>
              <a:latin typeface="Lucida Sans Unicode" charset="0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800" dirty="0">
              <a:solidFill>
                <a:srgbClr val="FFFFFF"/>
              </a:solidFill>
              <a:latin typeface="Lucida Sans Unico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A789B-9D9E-4C91-AFD3-C758DC6C57CE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BE226-975E-4014-ADC9-BB1E4B4B57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B0B13-6A30-4972-BE43-E0BA141E9686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0E374-800A-4567-9E26-CD31AEC2FC2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C4C83F-4566-47DD-9D33-E9F1DCBBB12E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EFD4F-72A4-4324-A55C-C8C5897DB9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AEFE6-713E-4776-B132-0E7AB18E24D2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087E2-ACC9-4860-A7F4-AD89F32BB4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8ED1FB-26F3-4535-ADF8-2AB235AC95B2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7E0A1-B29C-4123-A5C8-D548B9CCDA9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096DB2-4E21-4025-B383-D41A20131F93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52719-07A4-42DB-B57C-14F187979A0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Lucida Sans Unicode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Lucida Sans Unicode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ea typeface="ＭＳ Ｐゴシック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800" dirty="0">
              <a:solidFill>
                <a:srgbClr val="FFFFFF"/>
              </a:solidFill>
              <a:latin typeface="Lucida Sans Unicode" charset="0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800" dirty="0">
              <a:solidFill>
                <a:srgbClr val="FFFFFF"/>
              </a:solidFill>
              <a:latin typeface="Lucida Sans Unico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0323D9-8946-4FC2-9191-E2C1BBF3F76A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DE36A-CA76-4AC1-8608-4A69BC9E46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Lucida Sans Unicode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Lucida Sans Unicode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ea typeface="ＭＳ Ｐゴシック" charset="-12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</a:defRPr>
            </a:lvl1pPr>
          </a:lstStyle>
          <a:p>
            <a:fld id="{43507C7C-A929-4102-811E-A535EEFE3482}" type="datetime1">
              <a:rPr lang="en-US"/>
              <a:pPr/>
              <a:t>1/9/12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</a:defRPr>
            </a:lvl1pPr>
          </a:lstStyle>
          <a:p>
            <a:fld id="{0E3B9DF1-6F11-404B-A285-115CF6837C1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698" r:id="rId9"/>
    <p:sldLayoutId id="2147483689" r:id="rId10"/>
    <p:sldLayoutId id="2147483690" r:id="rId11"/>
    <p:sldLayoutId id="214748369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1">
            <a:lumMod val="75000"/>
          </a:schemeClr>
        </a:buClr>
        <a:buSzPct val="100000"/>
        <a:buFont typeface="Wingdings 2" charset="2"/>
        <a:buChar char="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bg2">
            <a:lumMod val="25000"/>
          </a:schemeClr>
        </a:buClr>
        <a:buFont typeface="Wingdings 2" charset="2"/>
        <a:buChar char="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bg2">
            <a:lumMod val="25000"/>
          </a:schemeClr>
        </a:buClr>
        <a:buFont typeface="Wingdings 2" charset="2"/>
        <a:buChar char="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20" Type="http://schemas.openxmlformats.org/officeDocument/2006/relationships/oleObject" Target="../embeddings/oleObject25.bin"/><Relationship Id="rId21" Type="http://schemas.openxmlformats.org/officeDocument/2006/relationships/image" Target="../media/image24.emf"/><Relationship Id="rId22" Type="http://schemas.openxmlformats.org/officeDocument/2006/relationships/oleObject" Target="../embeddings/oleObject26.bin"/><Relationship Id="rId23" Type="http://schemas.openxmlformats.org/officeDocument/2006/relationships/image" Target="../media/image25.e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1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2.emf"/><Relationship Id="rId18" Type="http://schemas.openxmlformats.org/officeDocument/2006/relationships/oleObject" Target="../embeddings/oleObject24.bin"/><Relationship Id="rId19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6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20" Type="http://schemas.openxmlformats.org/officeDocument/2006/relationships/oleObject" Target="../embeddings/oleObject35.bin"/><Relationship Id="rId21" Type="http://schemas.openxmlformats.org/officeDocument/2006/relationships/image" Target="../media/image33.emf"/><Relationship Id="rId22" Type="http://schemas.openxmlformats.org/officeDocument/2006/relationships/oleObject" Target="../embeddings/oleObject36.bin"/><Relationship Id="rId23" Type="http://schemas.openxmlformats.org/officeDocument/2006/relationships/image" Target="../media/image34.emf"/><Relationship Id="rId24" Type="http://schemas.openxmlformats.org/officeDocument/2006/relationships/oleObject" Target="../embeddings/oleObject37.bin"/><Relationship Id="rId25" Type="http://schemas.openxmlformats.org/officeDocument/2006/relationships/image" Target="../media/image20.w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29.emf"/><Relationship Id="rId12" Type="http://schemas.openxmlformats.org/officeDocument/2006/relationships/oleObject" Target="../embeddings/oleObject31.bin"/><Relationship Id="rId13" Type="http://schemas.openxmlformats.org/officeDocument/2006/relationships/image" Target="../media/image30.emf"/><Relationship Id="rId14" Type="http://schemas.openxmlformats.org/officeDocument/2006/relationships/oleObject" Target="../embeddings/oleObject32.bin"/><Relationship Id="rId15" Type="http://schemas.openxmlformats.org/officeDocument/2006/relationships/image" Target="../media/image31.emf"/><Relationship Id="rId16" Type="http://schemas.openxmlformats.org/officeDocument/2006/relationships/oleObject" Target="../embeddings/oleObject33.bin"/><Relationship Id="rId17" Type="http://schemas.openxmlformats.org/officeDocument/2006/relationships/image" Target="../media/image10.wmf"/><Relationship Id="rId18" Type="http://schemas.openxmlformats.org/officeDocument/2006/relationships/oleObject" Target="../embeddings/oleObject34.bin"/><Relationship Id="rId19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20" Type="http://schemas.openxmlformats.org/officeDocument/2006/relationships/oleObject" Target="../embeddings/oleObject47.bin"/><Relationship Id="rId21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37.wmf"/><Relationship Id="rId12" Type="http://schemas.openxmlformats.org/officeDocument/2006/relationships/oleObject" Target="../embeddings/oleObject42.bin"/><Relationship Id="rId13" Type="http://schemas.openxmlformats.org/officeDocument/2006/relationships/image" Target="../media/image38.wmf"/><Relationship Id="rId14" Type="http://schemas.openxmlformats.org/officeDocument/2006/relationships/oleObject" Target="../embeddings/oleObject43.bin"/><Relationship Id="rId15" Type="http://schemas.openxmlformats.org/officeDocument/2006/relationships/image" Target="../media/image39.wmf"/><Relationship Id="rId16" Type="http://schemas.openxmlformats.org/officeDocument/2006/relationships/oleObject" Target="../embeddings/oleObject44.bin"/><Relationship Id="rId17" Type="http://schemas.openxmlformats.org/officeDocument/2006/relationships/image" Target="../media/image40.wmf"/><Relationship Id="rId18" Type="http://schemas.openxmlformats.org/officeDocument/2006/relationships/oleObject" Target="../embeddings/oleObject45.bin"/><Relationship Id="rId19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2" Type="http://schemas.openxmlformats.org/officeDocument/2006/relationships/tags" Target="../tags/tag18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2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20" Type="http://schemas.openxmlformats.org/officeDocument/2006/relationships/image" Target="../media/image53.wmf"/><Relationship Id="rId21" Type="http://schemas.openxmlformats.org/officeDocument/2006/relationships/oleObject" Target="../embeddings/oleObject60.bin"/><Relationship Id="rId22" Type="http://schemas.openxmlformats.org/officeDocument/2006/relationships/image" Target="../media/image54.wmf"/><Relationship Id="rId23" Type="http://schemas.openxmlformats.org/officeDocument/2006/relationships/oleObject" Target="../embeddings/oleObject61.bin"/><Relationship Id="rId24" Type="http://schemas.openxmlformats.org/officeDocument/2006/relationships/image" Target="../media/image55.wmf"/><Relationship Id="rId25" Type="http://schemas.openxmlformats.org/officeDocument/2006/relationships/slide" Target="slide32.xml"/><Relationship Id="rId10" Type="http://schemas.openxmlformats.org/officeDocument/2006/relationships/image" Target="../media/image48.wmf"/><Relationship Id="rId11" Type="http://schemas.openxmlformats.org/officeDocument/2006/relationships/oleObject" Target="../embeddings/oleObject55.bin"/><Relationship Id="rId12" Type="http://schemas.openxmlformats.org/officeDocument/2006/relationships/image" Target="../media/image49.wmf"/><Relationship Id="rId13" Type="http://schemas.openxmlformats.org/officeDocument/2006/relationships/oleObject" Target="../embeddings/oleObject56.bin"/><Relationship Id="rId14" Type="http://schemas.openxmlformats.org/officeDocument/2006/relationships/image" Target="../media/image50.wmf"/><Relationship Id="rId15" Type="http://schemas.openxmlformats.org/officeDocument/2006/relationships/oleObject" Target="../embeddings/oleObject57.bin"/><Relationship Id="rId16" Type="http://schemas.openxmlformats.org/officeDocument/2006/relationships/image" Target="../media/image51.wmf"/><Relationship Id="rId17" Type="http://schemas.openxmlformats.org/officeDocument/2006/relationships/oleObject" Target="../embeddings/oleObject58.bin"/><Relationship Id="rId18" Type="http://schemas.openxmlformats.org/officeDocument/2006/relationships/image" Target="../media/image52.wmf"/><Relationship Id="rId19" Type="http://schemas.openxmlformats.org/officeDocument/2006/relationships/oleObject" Target="../embeddings/oleObject59.bin"/><Relationship Id="rId1" Type="http://schemas.openxmlformats.org/officeDocument/2006/relationships/vmlDrawing" Target="../drawings/vmlDrawing14.vml"/><Relationship Id="rId2" Type="http://schemas.openxmlformats.org/officeDocument/2006/relationships/tags" Target="../tags/tag2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2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20" Type="http://schemas.openxmlformats.org/officeDocument/2006/relationships/image" Target="../media/image63.wmf"/><Relationship Id="rId21" Type="http://schemas.openxmlformats.org/officeDocument/2006/relationships/oleObject" Target="../embeddings/oleObject71.bin"/><Relationship Id="rId22" Type="http://schemas.openxmlformats.org/officeDocument/2006/relationships/image" Target="../media/image64.wmf"/><Relationship Id="rId10" Type="http://schemas.openxmlformats.org/officeDocument/2006/relationships/image" Target="../media/image58.wmf"/><Relationship Id="rId11" Type="http://schemas.openxmlformats.org/officeDocument/2006/relationships/oleObject" Target="../embeddings/oleObject66.bin"/><Relationship Id="rId12" Type="http://schemas.openxmlformats.org/officeDocument/2006/relationships/image" Target="../media/image59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60.wmf"/><Relationship Id="rId15" Type="http://schemas.openxmlformats.org/officeDocument/2006/relationships/oleObject" Target="../embeddings/oleObject68.bin"/><Relationship Id="rId16" Type="http://schemas.openxmlformats.org/officeDocument/2006/relationships/image" Target="../media/image61.wmf"/><Relationship Id="rId17" Type="http://schemas.openxmlformats.org/officeDocument/2006/relationships/oleObject" Target="../embeddings/oleObject69.bin"/><Relationship Id="rId18" Type="http://schemas.openxmlformats.org/officeDocument/2006/relationships/image" Target="../media/image62.wmf"/><Relationship Id="rId19" Type="http://schemas.openxmlformats.org/officeDocument/2006/relationships/oleObject" Target="../embeddings/oleObject70.bin"/><Relationship Id="rId1" Type="http://schemas.openxmlformats.org/officeDocument/2006/relationships/vmlDrawing" Target="../drawings/vmlDrawing15.vml"/><Relationship Id="rId2" Type="http://schemas.openxmlformats.org/officeDocument/2006/relationships/tags" Target="../tags/tag27.xml"/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63.bin"/><Relationship Id="rId7" Type="http://schemas.openxmlformats.org/officeDocument/2006/relationships/oleObject" Target="../embeddings/oleObject64.bin"/><Relationship Id="rId8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67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6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46700" y="3121018"/>
            <a:ext cx="2575560" cy="680942"/>
          </a:xfrm>
        </p:spPr>
        <p:txBody>
          <a:bodyPr vert="horz">
            <a:noAutofit/>
          </a:bodyPr>
          <a:lstStyle/>
          <a:p>
            <a:pPr marL="109728" indent="0" eaLnBrk="1" hangingPunct="1">
              <a:spcAft>
                <a:spcPts val="0"/>
              </a:spcAft>
              <a:buFont typeface="Wingdings 3"/>
              <a:buNone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Factoring 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E4D-3C85-964C-9717-190DCAEE56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7479" y="1957003"/>
            <a:ext cx="7034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10576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ea"/>
                <a:cs typeface="Arial"/>
              </a:rPr>
              <a:t>Mathematics Workshop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ltGray">
          <a:xfrm>
            <a:off x="3907437" y="5230689"/>
            <a:ext cx="4818844" cy="144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Char char=""/>
              <a:defRPr sz="2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2" charset="2"/>
              <a:buChar char="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Ms. Vilma G. Manteiga</a:t>
            </a:r>
          </a:p>
          <a:p>
            <a:pPr marL="109537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Associate Professor of Mathematics</a:t>
            </a:r>
          </a:p>
          <a:p>
            <a:pPr marL="109537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Tarrant County College, NW Campus</a:t>
            </a:r>
          </a:p>
          <a:p>
            <a:pPr marL="109537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Fort Worth, TX 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7134" y="4522018"/>
            <a:ext cx="1709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Spring, 2012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2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276"/>
    </mc:Choice>
    <mc:Fallback xmlns="">
      <p:transition spd="slow" advTm="1292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Used in Step 4 of the “ac Method” and when there are precisely 4 terms with no common factors such as:</a:t>
            </a:r>
          </a:p>
          <a:p>
            <a:pPr eaLnBrk="1" hangingPunct="1">
              <a:spcAft>
                <a:spcPts val="600"/>
              </a:spcAft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4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+ 12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+ 7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 + 21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Steps for Factoring By Grouping</a:t>
            </a:r>
          </a:p>
          <a:p>
            <a:pPr marL="849313" lvl="1" indent="-457200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Group terms into 2 sets (you may rearrange terms first)</a:t>
            </a:r>
          </a:p>
          <a:p>
            <a:pPr marL="849313" lvl="1" indent="-457200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Factor each set individually</a:t>
            </a:r>
          </a:p>
          <a:p>
            <a:pPr marL="849313" lvl="1" indent="-457200" eaLnBrk="1" hangingPunct="1">
              <a:buFont typeface="Lucida Sans Unicode" charset="0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b="1" u="sng" dirty="0" smtClean="0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dirty="0" smtClean="0">
                <a:latin typeface="Arial" charset="0"/>
              </a:rPr>
              <a:t> there is a common factor in parentheses, you can pull it out</a:t>
            </a:r>
          </a:p>
          <a:p>
            <a:pPr marL="849313" lvl="1" indent="-457200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Check your answer by multiplying it out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  <a:tabLst>
                <a:tab pos="1260475" algn="l"/>
              </a:tabLst>
            </a:pP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		1)</a:t>
            </a:r>
            <a:r>
              <a:rPr lang="en-US" dirty="0" smtClean="0">
                <a:latin typeface="Arial" charset="0"/>
              </a:rPr>
              <a:t>  4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+ 12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+ 7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 + 21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  <a:tabLst>
                <a:tab pos="1260475" algn="l"/>
              </a:tabLst>
            </a:pP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		2)</a:t>
            </a:r>
            <a:r>
              <a:rPr lang="en-US" dirty="0" smtClean="0">
                <a:latin typeface="Arial" charset="0"/>
              </a:rPr>
              <a:t>  4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2</a:t>
            </a: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 3" charset="2"/>
              <a:buNone/>
              <a:tabLst>
                <a:tab pos="1260475" algn="l"/>
              </a:tabLst>
            </a:pP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		3)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+3)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 3" charset="2"/>
              <a:buNone/>
              <a:tabLst>
                <a:tab pos="1260475" algn="l"/>
              </a:tabLst>
            </a:pP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		4)</a:t>
            </a:r>
            <a:r>
              <a:rPr lang="en-US" dirty="0" smtClean="0">
                <a:latin typeface="Arial" charset="0"/>
              </a:rPr>
              <a:t>  (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+3) (4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+ 7) =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75150" y="5852413"/>
            <a:ext cx="8413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 smtClean="0"/>
              <a:t>4</a:t>
            </a:r>
            <a:r>
              <a:rPr lang="en-US" sz="2200" i="1" dirty="0" smtClean="0"/>
              <a:t>a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+</a:t>
            </a:r>
            <a:endParaRPr lang="en-US" sz="22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1024" y="5852413"/>
            <a:ext cx="10254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 smtClean="0"/>
              <a:t>12</a:t>
            </a:r>
            <a:r>
              <a:rPr lang="en-US" sz="2200" i="1" dirty="0" smtClean="0"/>
              <a:t>a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</a:t>
            </a:r>
            <a:endParaRPr lang="en-US" sz="22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26338" y="5852413"/>
            <a:ext cx="755114" cy="430887"/>
          </a:xfrm>
          <a:prstGeom prst="rect">
            <a:avLst/>
          </a:prstGeom>
          <a:noFill/>
          <a:ln w="1587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 smtClean="0"/>
              <a:t>7</a:t>
            </a:r>
            <a:r>
              <a:rPr lang="en-US" sz="2200" i="1" dirty="0" smtClean="0"/>
              <a:t>a</a:t>
            </a:r>
            <a:r>
              <a:rPr lang="en-US" sz="2200" dirty="0" smtClean="0"/>
              <a:t> +</a:t>
            </a:r>
            <a:endParaRPr lang="en-US" sz="22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28701" y="5852413"/>
            <a:ext cx="6731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/>
              <a:t>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556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2 Factoring By Grouping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EBA27C-001C-41A4-BEC1-53E905A1DDB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" name="Block Arc 5"/>
          <p:cNvSpPr>
            <a:spLocks noChangeArrowheads="1"/>
          </p:cNvSpPr>
          <p:nvPr/>
        </p:nvSpPr>
        <p:spPr bwMode="auto">
          <a:xfrm>
            <a:off x="2174875" y="4163613"/>
            <a:ext cx="1365250" cy="207962"/>
          </a:xfrm>
          <a:custGeom>
            <a:avLst/>
            <a:gdLst>
              <a:gd name="T0" fmla="*/ 26097 w 1365620"/>
              <a:gd name="T1" fmla="*/ 104387 h 208774"/>
              <a:gd name="T2" fmla="*/ 1339523 w 1365620"/>
              <a:gd name="T3" fmla="*/ 104387 h 208774"/>
              <a:gd name="T4" fmla="*/ 682810 w 1365620"/>
              <a:gd name="T5" fmla="*/ 104387 h 208774"/>
              <a:gd name="T6" fmla="*/ 1 60000 65536"/>
              <a:gd name="T7" fmla="*/ 1 60000 65536"/>
              <a:gd name="T8" fmla="*/ 1 60000 65536"/>
              <a:gd name="T9" fmla="*/ 0 w 1365620"/>
              <a:gd name="T10" fmla="*/ 0 h 208774"/>
              <a:gd name="T11" fmla="*/ 1365620 w 1365620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5620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305704" y="0"/>
                  <a:pt x="682810" y="0"/>
                </a:cubicBezTo>
                <a:cubicBezTo>
                  <a:pt x="1059915" y="0"/>
                  <a:pt x="1365620" y="46735"/>
                  <a:pt x="1365620" y="104387"/>
                </a:cubicBezTo>
                <a:lnTo>
                  <a:pt x="1313427" y="104387"/>
                </a:lnTo>
                <a:cubicBezTo>
                  <a:pt x="1313427" y="75561"/>
                  <a:pt x="1031090" y="52193"/>
                  <a:pt x="682810" y="52193"/>
                </a:cubicBezTo>
                <a:cubicBezTo>
                  <a:pt x="334529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7" name="Block Arc 6"/>
          <p:cNvSpPr>
            <a:spLocks noChangeArrowheads="1"/>
          </p:cNvSpPr>
          <p:nvPr/>
        </p:nvSpPr>
        <p:spPr bwMode="auto">
          <a:xfrm>
            <a:off x="3840163" y="4163613"/>
            <a:ext cx="930275" cy="207962"/>
          </a:xfrm>
          <a:custGeom>
            <a:avLst/>
            <a:gdLst>
              <a:gd name="T0" fmla="*/ 26097 w 929966"/>
              <a:gd name="T1" fmla="*/ 104387 h 208774"/>
              <a:gd name="T2" fmla="*/ 903869 w 929966"/>
              <a:gd name="T3" fmla="*/ 104387 h 208774"/>
              <a:gd name="T4" fmla="*/ 464983 w 929966"/>
              <a:gd name="T5" fmla="*/ 104387 h 208774"/>
              <a:gd name="T6" fmla="*/ 1 60000 65536"/>
              <a:gd name="T7" fmla="*/ 1 60000 65536"/>
              <a:gd name="T8" fmla="*/ 1 60000 65536"/>
              <a:gd name="T9" fmla="*/ 0 w 929966"/>
              <a:gd name="T10" fmla="*/ 0 h 208774"/>
              <a:gd name="T11" fmla="*/ 929966 w 929966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9966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08179" y="0"/>
                  <a:pt x="464983" y="0"/>
                </a:cubicBezTo>
                <a:cubicBezTo>
                  <a:pt x="721786" y="0"/>
                  <a:pt x="929966" y="46735"/>
                  <a:pt x="929966" y="104387"/>
                </a:cubicBezTo>
                <a:lnTo>
                  <a:pt x="877773" y="104387"/>
                </a:lnTo>
                <a:cubicBezTo>
                  <a:pt x="877773" y="75561"/>
                  <a:pt x="692960" y="52193"/>
                  <a:pt x="464983" y="52193"/>
                </a:cubicBezTo>
                <a:cubicBezTo>
                  <a:pt x="237005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92988" y="5910063"/>
            <a:ext cx="452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cs typeface="Arial" charset="0"/>
              </a:rPr>
              <a:t>✔</a:t>
            </a:r>
            <a:endParaRPr lang="en-US" sz="1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92684"/>
              </p:ext>
            </p:extLst>
          </p:nvPr>
        </p:nvGraphicFramePr>
        <p:xfrm>
          <a:off x="3618182" y="4838247"/>
          <a:ext cx="48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5" name="Equation" r:id="rId4" imgW="482600" imgH="330200" progId="Equation.DSMT4">
                  <p:embed/>
                </p:oleObj>
              </mc:Choice>
              <mc:Fallback>
                <p:oleObj name="Equation" r:id="rId4" imgW="4826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182" y="4838247"/>
                        <a:ext cx="48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4289" y="5307328"/>
            <a:ext cx="1019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(4</a:t>
            </a:r>
            <a:r>
              <a:rPr lang="en-US" sz="2200" i="1" dirty="0" smtClean="0"/>
              <a:t>a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767776" y="5315123"/>
            <a:ext cx="50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7)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2294" y="4748711"/>
            <a:ext cx="117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a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5441" y="4748711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3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01042" y="4748711"/>
            <a:ext cx="117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a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4189" y="4748711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3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312"/>
    </mc:Choice>
    <mc:Fallback xmlns="">
      <p:transition xmlns:p14="http://schemas.microsoft.com/office/powerpoint/2010/main" spd="slow" advTm="3923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2" grpId="0"/>
      <p:bldP spid="13" grpId="0"/>
      <p:bldP spid="14" grpId="0"/>
      <p:bldP spid="15" grpId="0"/>
      <p:bldP spid="6" grpId="0" uiExpand="1" animBg="1"/>
      <p:bldP spid="7" grpId="0" uiExpand="1" animBg="1"/>
      <p:bldP spid="16" grpId="0"/>
      <p:bldP spid="4" grpId="0"/>
      <p:bldP spid="5" grpId="0"/>
      <p:bldP spid="22" grpId="0"/>
      <p:bldP spid="23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975" y="1123950"/>
            <a:ext cx="8229600" cy="55626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15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6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2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	So, 15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6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2 =</a:t>
            </a:r>
          </a:p>
          <a:p>
            <a:pPr eaLnBrk="1" hangingPunct="1"/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+ 18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9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	So, 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+ 18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9 =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086"/>
            <a:ext cx="8229600" cy="88119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Factoring By Grouping Examples</a:t>
            </a:r>
          </a:p>
        </p:txBody>
      </p:sp>
      <p:sp>
        <p:nvSpPr>
          <p:cNvPr id="2868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15088"/>
            <a:ext cx="3667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6DBE6E4-8846-4449-ADE2-FCFA159AB6C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" name="Block Arc 4"/>
          <p:cNvSpPr>
            <a:spLocks noChangeArrowheads="1"/>
          </p:cNvSpPr>
          <p:nvPr/>
        </p:nvSpPr>
        <p:spPr bwMode="auto">
          <a:xfrm>
            <a:off x="3321050" y="1085450"/>
            <a:ext cx="1266825" cy="209550"/>
          </a:xfrm>
          <a:custGeom>
            <a:avLst/>
            <a:gdLst>
              <a:gd name="T0" fmla="*/ 26097 w 1267010"/>
              <a:gd name="T1" fmla="*/ 104387 h 208774"/>
              <a:gd name="T2" fmla="*/ 1240913 w 1267010"/>
              <a:gd name="T3" fmla="*/ 104387 h 208774"/>
              <a:gd name="T4" fmla="*/ 633505 w 1267010"/>
              <a:gd name="T5" fmla="*/ 104387 h 208774"/>
              <a:gd name="T6" fmla="*/ 1 60000 65536"/>
              <a:gd name="T7" fmla="*/ 1 60000 65536"/>
              <a:gd name="T8" fmla="*/ 1 60000 65536"/>
              <a:gd name="T9" fmla="*/ 0 w 1267010"/>
              <a:gd name="T10" fmla="*/ 0 h 208774"/>
              <a:gd name="T11" fmla="*/ 1267010 w 1267010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7010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83629" y="0"/>
                  <a:pt x="633505" y="0"/>
                </a:cubicBezTo>
                <a:cubicBezTo>
                  <a:pt x="983380" y="0"/>
                  <a:pt x="1267010" y="46735"/>
                  <a:pt x="1267010" y="104387"/>
                </a:cubicBezTo>
                <a:lnTo>
                  <a:pt x="1214817" y="104387"/>
                </a:lnTo>
                <a:cubicBezTo>
                  <a:pt x="1214817" y="75561"/>
                  <a:pt x="954554" y="52193"/>
                  <a:pt x="633505" y="52193"/>
                </a:cubicBezTo>
                <a:cubicBezTo>
                  <a:pt x="312455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" name="Block Arc 5"/>
          <p:cNvSpPr>
            <a:spLocks noChangeArrowheads="1"/>
          </p:cNvSpPr>
          <p:nvPr/>
        </p:nvSpPr>
        <p:spPr bwMode="auto">
          <a:xfrm>
            <a:off x="4805363" y="1085450"/>
            <a:ext cx="930275" cy="209550"/>
          </a:xfrm>
          <a:custGeom>
            <a:avLst/>
            <a:gdLst>
              <a:gd name="T0" fmla="*/ 26097 w 929966"/>
              <a:gd name="T1" fmla="*/ 104387 h 208774"/>
              <a:gd name="T2" fmla="*/ 903869 w 929966"/>
              <a:gd name="T3" fmla="*/ 104387 h 208774"/>
              <a:gd name="T4" fmla="*/ 464983 w 929966"/>
              <a:gd name="T5" fmla="*/ 104387 h 208774"/>
              <a:gd name="T6" fmla="*/ 1 60000 65536"/>
              <a:gd name="T7" fmla="*/ 1 60000 65536"/>
              <a:gd name="T8" fmla="*/ 1 60000 65536"/>
              <a:gd name="T9" fmla="*/ 0 w 929966"/>
              <a:gd name="T10" fmla="*/ 0 h 208774"/>
              <a:gd name="T11" fmla="*/ 929966 w 929966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9966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08179" y="0"/>
                  <a:pt x="464983" y="0"/>
                </a:cubicBezTo>
                <a:cubicBezTo>
                  <a:pt x="721786" y="0"/>
                  <a:pt x="929966" y="46735"/>
                  <a:pt x="929966" y="104387"/>
                </a:cubicBezTo>
                <a:lnTo>
                  <a:pt x="877773" y="104387"/>
                </a:lnTo>
                <a:cubicBezTo>
                  <a:pt x="877773" y="75561"/>
                  <a:pt x="692960" y="52193"/>
                  <a:pt x="464983" y="52193"/>
                </a:cubicBezTo>
                <a:cubicBezTo>
                  <a:pt x="237005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7" name="Block Arc 6"/>
          <p:cNvSpPr>
            <a:spLocks noChangeArrowheads="1"/>
          </p:cNvSpPr>
          <p:nvPr/>
        </p:nvSpPr>
        <p:spPr bwMode="auto">
          <a:xfrm>
            <a:off x="3321050" y="3789363"/>
            <a:ext cx="1266825" cy="207962"/>
          </a:xfrm>
          <a:custGeom>
            <a:avLst/>
            <a:gdLst>
              <a:gd name="T0" fmla="*/ 26097 w 1267010"/>
              <a:gd name="T1" fmla="*/ 104387 h 208774"/>
              <a:gd name="T2" fmla="*/ 1240913 w 1267010"/>
              <a:gd name="T3" fmla="*/ 104387 h 208774"/>
              <a:gd name="T4" fmla="*/ 633505 w 1267010"/>
              <a:gd name="T5" fmla="*/ 104387 h 208774"/>
              <a:gd name="T6" fmla="*/ 1 60000 65536"/>
              <a:gd name="T7" fmla="*/ 1 60000 65536"/>
              <a:gd name="T8" fmla="*/ 1 60000 65536"/>
              <a:gd name="T9" fmla="*/ 0 w 1267010"/>
              <a:gd name="T10" fmla="*/ 0 h 208774"/>
              <a:gd name="T11" fmla="*/ 1267010 w 1267010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7010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83629" y="0"/>
                  <a:pt x="633505" y="0"/>
                </a:cubicBezTo>
                <a:cubicBezTo>
                  <a:pt x="983380" y="0"/>
                  <a:pt x="1267010" y="46735"/>
                  <a:pt x="1267010" y="104387"/>
                </a:cubicBezTo>
                <a:lnTo>
                  <a:pt x="1214817" y="104387"/>
                </a:lnTo>
                <a:cubicBezTo>
                  <a:pt x="1214817" y="75561"/>
                  <a:pt x="954554" y="52193"/>
                  <a:pt x="633505" y="52193"/>
                </a:cubicBezTo>
                <a:cubicBezTo>
                  <a:pt x="312455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8" name="Block Arc 7"/>
          <p:cNvSpPr>
            <a:spLocks noChangeArrowheads="1"/>
          </p:cNvSpPr>
          <p:nvPr/>
        </p:nvSpPr>
        <p:spPr bwMode="auto">
          <a:xfrm>
            <a:off x="4805363" y="3789363"/>
            <a:ext cx="687387" cy="207962"/>
          </a:xfrm>
          <a:custGeom>
            <a:avLst/>
            <a:gdLst>
              <a:gd name="T0" fmla="*/ 26097 w 686971"/>
              <a:gd name="T1" fmla="*/ 104387 h 208774"/>
              <a:gd name="T2" fmla="*/ 660874 w 686971"/>
              <a:gd name="T3" fmla="*/ 104387 h 208774"/>
              <a:gd name="T4" fmla="*/ 343486 w 686971"/>
              <a:gd name="T5" fmla="*/ 104387 h 208774"/>
              <a:gd name="T6" fmla="*/ 1 60000 65536"/>
              <a:gd name="T7" fmla="*/ 1 60000 65536"/>
              <a:gd name="T8" fmla="*/ 1 60000 65536"/>
              <a:gd name="T9" fmla="*/ 0 w 686971"/>
              <a:gd name="T10" fmla="*/ 0 h 208774"/>
              <a:gd name="T11" fmla="*/ 686971 w 686971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6971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153783" y="0"/>
                  <a:pt x="343486" y="0"/>
                </a:cubicBezTo>
                <a:cubicBezTo>
                  <a:pt x="533188" y="0"/>
                  <a:pt x="686972" y="46735"/>
                  <a:pt x="686972" y="104387"/>
                </a:cubicBezTo>
                <a:lnTo>
                  <a:pt x="634778" y="104387"/>
                </a:lnTo>
                <a:cubicBezTo>
                  <a:pt x="634778" y="75561"/>
                  <a:pt x="504362" y="52193"/>
                  <a:pt x="343486" y="52193"/>
                </a:cubicBezTo>
                <a:cubicBezTo>
                  <a:pt x="182609" y="52193"/>
                  <a:pt x="52194" y="75561"/>
                  <a:pt x="52194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282950" y="1617663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2" name="Equation" r:id="rId4" imgW="457200" imgH="330200" progId="Equation.DSMT4">
                  <p:embed/>
                </p:oleObj>
              </mc:Choice>
              <mc:Fallback>
                <p:oleObj name="Equation" r:id="rId4" imgW="4572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617663"/>
                        <a:ext cx="457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294797" y="2215162"/>
          <a:ext cx="86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3" name="Equation" r:id="rId6" imgW="863600" imgH="330200" progId="Equation.DSMT4">
                  <p:embed/>
                </p:oleObj>
              </mc:Choice>
              <mc:Fallback>
                <p:oleObj name="Equation" r:id="rId6" imgW="8636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797" y="2215162"/>
                        <a:ext cx="863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279775" y="4305300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4" name="Equation" r:id="rId8" imgW="457200" imgH="330200" progId="Equation.DSMT4">
                  <p:embed/>
                </p:oleObj>
              </mc:Choice>
              <mc:Fallback>
                <p:oleObj name="Equation" r:id="rId8" imgW="4572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305300"/>
                        <a:ext cx="457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285526" y="4874868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5" name="Equation" r:id="rId10" imgW="736600" imgH="330200" progId="Equation.DSMT4">
                  <p:embed/>
                </p:oleObj>
              </mc:Choice>
              <mc:Fallback>
                <p:oleObj name="Equation" r:id="rId10" imgW="736600" imgH="33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526" y="4874868"/>
                        <a:ext cx="736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9971" y="2671763"/>
            <a:ext cx="4835525" cy="461962"/>
          </a:xfrm>
          <a:prstGeom prst="rect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39971" y="5373688"/>
            <a:ext cx="4667217" cy="460375"/>
          </a:xfrm>
          <a:prstGeom prst="rect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3522" y="1615497"/>
            <a:ext cx="117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7964" y="1615497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91491" y="2143997"/>
            <a:ext cx="1019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(5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000" dirty="0"/>
              <a:t>–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0962" y="2143996"/>
            <a:ext cx="50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5107" y="1615522"/>
            <a:ext cx="62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–</a:t>
            </a:r>
            <a:r>
              <a:rPr lang="en-US" sz="2200" dirty="0" smtClean="0"/>
              <a:t> 2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49696" y="1612128"/>
            <a:ext cx="117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4138" y="1612128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70799" y="4307773"/>
            <a:ext cx="1170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26033" y="4307773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9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7920" y="4802306"/>
            <a:ext cx="1019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(2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000" dirty="0"/>
              <a:t>–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37391" y="4802305"/>
            <a:ext cx="50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82025" y="4307798"/>
            <a:ext cx="62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–</a:t>
            </a:r>
            <a:r>
              <a:rPr lang="en-US" sz="2200" dirty="0" smtClean="0"/>
              <a:t> 1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16614" y="4304404"/>
            <a:ext cx="99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+   )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1848" y="4304404"/>
            <a:ext cx="434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9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7478" y="5377291"/>
            <a:ext cx="1109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i="1" dirty="0" smtClean="0"/>
              <a:t>x</a:t>
            </a:r>
            <a:r>
              <a:rPr lang="en-US" sz="2200" dirty="0" smtClean="0"/>
              <a:t> + 9 )</a:t>
            </a:r>
            <a:endParaRPr lang="en-US" sz="22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29761" y="5377291"/>
            <a:ext cx="1345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(2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000" dirty="0" smtClean="0"/>
              <a:t>– 1)</a:t>
            </a:r>
            <a:endParaRPr lang="en-US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19001" y="2669711"/>
            <a:ext cx="128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(3</a:t>
            </a:r>
            <a:r>
              <a:rPr lang="en-US" sz="2200" i="1" dirty="0" smtClean="0"/>
              <a:t>x</a:t>
            </a:r>
            <a:r>
              <a:rPr lang="en-US" sz="2200" dirty="0" smtClean="0"/>
              <a:t> + 1)</a:t>
            </a:r>
            <a:endParaRPr lang="en-US" sz="2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700358" y="2669711"/>
            <a:ext cx="1345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(5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000" dirty="0" smtClean="0"/>
              <a:t>– 2)</a:t>
            </a:r>
            <a:endParaRPr lang="en-US" sz="2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831"/>
    </mc:Choice>
    <mc:Fallback xmlns="">
      <p:transition xmlns:p14="http://schemas.microsoft.com/office/powerpoint/2010/main" spd="slow" advTm="3178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15" grpId="0" uiExpand="1" animBg="1"/>
      <p:bldP spid="26" grpId="0"/>
      <p:bldP spid="27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237288" y="5945188"/>
            <a:ext cx="1230312" cy="414337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We want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factors of 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 that add up to </a:t>
            </a:r>
            <a:r>
              <a:rPr lang="en-US" i="1" dirty="0" smtClean="0">
                <a:solidFill>
                  <a:srgbClr val="008000"/>
                </a:solidFill>
                <a:latin typeface="Arial" charset="0"/>
              </a:rPr>
              <a:t>b</a:t>
            </a:r>
          </a:p>
          <a:p>
            <a:pPr eaLnBrk="1" hangingPunct="1"/>
            <a:endParaRPr lang="en-US" i="1" dirty="0" smtClean="0">
              <a:latin typeface="Arial" charset="0"/>
            </a:endParaRPr>
          </a:p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11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10</a:t>
            </a: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	=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10</a:t>
            </a:r>
            <a:r>
              <a:rPr lang="en-US" dirty="0" smtClean="0">
                <a:latin typeface="Arial" charset="0"/>
              </a:rPr>
              <a:t>)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)</a:t>
            </a: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10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24</a:t>
            </a: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	=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+4)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+6)</a:t>
            </a: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4227513" algn="l"/>
              </a:tabLst>
            </a:pP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3 Factoring Trinomials: </a:t>
            </a:r>
            <a:r>
              <a:rPr lang="en-US" i="1" dirty="0" smtClean="0">
                <a:solidFill>
                  <a:srgbClr val="19677E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3200" i="1" dirty="0" smtClean="0">
                <a:solidFill>
                  <a:srgbClr val="19677E"/>
                </a:solidFill>
                <a:latin typeface="Arial" charset="0"/>
              </a:rPr>
              <a:t/>
            </a:r>
            <a:br>
              <a:rPr lang="en-US" sz="3200" i="1" dirty="0" smtClean="0">
                <a:solidFill>
                  <a:srgbClr val="19677E"/>
                </a:solidFill>
                <a:latin typeface="Arial" charset="0"/>
              </a:rPr>
            </a:br>
            <a:r>
              <a:rPr lang="en-US" sz="3200" i="1" dirty="0" smtClean="0">
                <a:solidFill>
                  <a:srgbClr val="19677E"/>
                </a:solidFill>
                <a:latin typeface="Arial" charset="0"/>
              </a:rPr>
              <a:t>	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(where</a:t>
            </a:r>
            <a:r>
              <a:rPr lang="en-US" sz="3200" i="1" dirty="0" smtClean="0">
                <a:solidFill>
                  <a:srgbClr val="19677E"/>
                </a:solidFill>
                <a:latin typeface="Arial" charset="0"/>
              </a:rPr>
              <a:t> a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 = 1</a:t>
            </a: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)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822682-713D-4D5C-9108-0553BA05CE7A}" type="slidenum">
              <a:rPr lang="en-US"/>
              <a:pPr/>
              <a:t>12</a:t>
            </a:fld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4525963" y="2732088"/>
            <a:ext cx="1023937" cy="1587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45100" y="2244725"/>
            <a:ext cx="29924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We want factors of </a:t>
            </a:r>
            <a:r>
              <a:rPr lang="en-US" sz="2200" dirty="0">
                <a:solidFill>
                  <a:srgbClr val="0000FF"/>
                </a:solidFill>
              </a:rPr>
              <a:t>10</a:t>
            </a:r>
            <a:r>
              <a:rPr lang="en-US" sz="2200" dirty="0"/>
              <a:t> that add up to </a:t>
            </a:r>
            <a:r>
              <a:rPr lang="en-US" sz="2200" dirty="0">
                <a:solidFill>
                  <a:srgbClr val="008000"/>
                </a:solidFill>
              </a:rPr>
              <a:t>11</a:t>
            </a:r>
            <a:r>
              <a:rPr lang="en-US" sz="2200" dirty="0"/>
              <a:t>  </a:t>
            </a:r>
          </a:p>
          <a:p>
            <a:pPr algn="ctr"/>
            <a:r>
              <a:rPr lang="en-US" sz="2200" dirty="0">
                <a:solidFill>
                  <a:srgbClr val="DC0000"/>
                </a:solidFill>
              </a:rPr>
              <a:t>1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DC0000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rot="5400000">
            <a:off x="3717131" y="5087144"/>
            <a:ext cx="2644775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7500" y="3792538"/>
            <a:ext cx="29924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We want factors of </a:t>
            </a:r>
            <a:r>
              <a:rPr lang="en-US" sz="2200" dirty="0">
                <a:solidFill>
                  <a:srgbClr val="0000FF"/>
                </a:solidFill>
              </a:rPr>
              <a:t>24</a:t>
            </a:r>
            <a:r>
              <a:rPr lang="en-US" sz="2200" dirty="0"/>
              <a:t> that add up to </a:t>
            </a:r>
            <a:r>
              <a:rPr lang="en-US" sz="2200" dirty="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03963" y="4652963"/>
          <a:ext cx="1074737" cy="1706880"/>
        </p:xfrm>
        <a:graphic>
          <a:graphicData uri="http://schemas.openxmlformats.org/drawingml/2006/table">
            <a:tbl>
              <a:tblPr/>
              <a:tblGrid>
                <a:gridCol w="536575"/>
                <a:gridCol w="5381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05"/>
    </mc:Choice>
    <mc:Fallback xmlns="">
      <p:transition xmlns:p14="http://schemas.microsoft.com/office/powerpoint/2010/main" spd="slow" advTm="23940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build="p"/>
      <p:bldP spid="7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2588"/>
            <a:ext cx="8229600" cy="4525962"/>
          </a:xfrm>
        </p:spPr>
        <p:txBody>
          <a:bodyPr/>
          <a:lstStyle/>
          <a:p>
            <a:pPr eaLnBrk="1" hangingPunct="1">
              <a:tabLst>
                <a:tab pos="2627313" algn="l"/>
              </a:tabLst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When 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is positive</a:t>
            </a:r>
          </a:p>
          <a:p>
            <a:pPr lvl="1" eaLnBrk="1" hangingPunct="1"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Both factors of c have the same sign</a:t>
            </a:r>
          </a:p>
          <a:p>
            <a:pPr lvl="1" eaLnBrk="1" hangingPunct="1"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If </a:t>
            </a:r>
            <a:r>
              <a:rPr lang="en-US" i="1" dirty="0" smtClean="0">
                <a:latin typeface="Arial" charset="0"/>
              </a:rPr>
              <a:t>b</a:t>
            </a:r>
            <a:r>
              <a:rPr lang="en-US" dirty="0" smtClean="0">
                <a:latin typeface="Arial" charset="0"/>
              </a:rPr>
              <a:t> is </a:t>
            </a:r>
            <a:r>
              <a:rPr lang="en-US" sz="2200" dirty="0" smtClean="0">
                <a:solidFill>
                  <a:srgbClr val="0000FF"/>
                </a:solidFill>
                <a:latin typeface="Arial" charset="0"/>
              </a:rPr>
              <a:t>positive</a:t>
            </a:r>
            <a:r>
              <a:rPr lang="en-US" dirty="0" smtClean="0">
                <a:latin typeface="Arial" charset="0"/>
              </a:rPr>
              <a:t>, both factors are </a:t>
            </a:r>
            <a:r>
              <a:rPr lang="en-US" sz="2200" dirty="0" smtClean="0">
                <a:solidFill>
                  <a:srgbClr val="0000FF"/>
                </a:solidFill>
                <a:latin typeface="Arial" charset="0"/>
              </a:rPr>
              <a:t>positive</a:t>
            </a:r>
          </a:p>
          <a:p>
            <a:pPr lvl="1" eaLnBrk="1" hangingPunct="1"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If </a:t>
            </a:r>
            <a:r>
              <a:rPr lang="en-US" i="1" dirty="0" smtClean="0">
                <a:latin typeface="Arial" charset="0"/>
              </a:rPr>
              <a:t>b</a:t>
            </a:r>
            <a:r>
              <a:rPr lang="en-US" dirty="0" smtClean="0">
                <a:latin typeface="Arial" charset="0"/>
              </a:rPr>
              <a:t> is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negative</a:t>
            </a:r>
            <a:r>
              <a:rPr lang="en-US" dirty="0" smtClean="0">
                <a:latin typeface="Arial" charset="0"/>
              </a:rPr>
              <a:t>, both factors are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negative</a:t>
            </a:r>
          </a:p>
          <a:p>
            <a:pPr eaLnBrk="1" hangingPunct="1">
              <a:tabLst>
                <a:tab pos="2627313" algn="l"/>
              </a:tabLst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When </a:t>
            </a:r>
            <a:r>
              <a:rPr lang="en-US" i="1" dirty="0" smtClean="0">
                <a:solidFill>
                  <a:srgbClr val="DC0000"/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 is negative</a:t>
            </a:r>
          </a:p>
          <a:p>
            <a:pPr lvl="1" eaLnBrk="1" hangingPunct="1"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One factor will be </a:t>
            </a:r>
            <a:r>
              <a:rPr lang="en-US" sz="2200" dirty="0" smtClean="0">
                <a:solidFill>
                  <a:srgbClr val="0000FF"/>
                </a:solidFill>
                <a:latin typeface="Arial" charset="0"/>
              </a:rPr>
              <a:t>positive</a:t>
            </a:r>
            <a:r>
              <a:rPr lang="en-US" dirty="0" smtClean="0">
                <a:latin typeface="Arial" charset="0"/>
              </a:rPr>
              <a:t> and the other factor will be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negative</a:t>
            </a:r>
          </a:p>
          <a:p>
            <a:pPr eaLnBrk="1" hangingPunct="1">
              <a:buFont typeface="Wingdings 3" charset="2"/>
              <a:buNone/>
              <a:tabLst>
                <a:tab pos="2627313" algn="l"/>
              </a:tabLst>
            </a:pPr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buFont typeface="Wingdings 3" charset="2"/>
              <a:buNone/>
              <a:tabLst>
                <a:tab pos="2627313" algn="l"/>
              </a:tabLst>
            </a:pPr>
            <a:endParaRPr lang="en-US" dirty="0" smtClean="0">
              <a:latin typeface="Arial" charset="0"/>
            </a:endParaRPr>
          </a:p>
          <a:p>
            <a:pPr marL="109537" indent="0" eaLnBrk="1" hangingPunct="1">
              <a:buNone/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Examples</a:t>
            </a:r>
          </a:p>
          <a:p>
            <a:pPr eaLnBrk="1" hangingPunct="1">
              <a:tabLst>
                <a:tab pos="458788" algn="l"/>
                <a:tab pos="2627313" algn="l"/>
              </a:tabLst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 = 13:</a:t>
            </a:r>
            <a:r>
              <a:rPr lang="en-US" dirty="0" smtClean="0">
                <a:latin typeface="Arial" charset="0"/>
              </a:rPr>
              <a:t>      13 = 1</a:t>
            </a:r>
            <a:r>
              <a:rPr lang="en-US" dirty="0" smtClean="0"/>
              <a:t> </a:t>
            </a:r>
            <a:r>
              <a:rPr lang="en-US" sz="1600" dirty="0">
                <a:cs typeface="Arial" charset="0"/>
              </a:rPr>
              <a:t>✘</a:t>
            </a:r>
            <a:r>
              <a:rPr lang="en-US" dirty="0"/>
              <a:t> </a:t>
            </a:r>
            <a:r>
              <a:rPr lang="en-US" dirty="0" smtClean="0"/>
              <a:t>13      or     13 = -1 </a:t>
            </a:r>
            <a:r>
              <a:rPr lang="en-US" sz="1600" dirty="0">
                <a:cs typeface="Arial" charset="0"/>
              </a:rPr>
              <a:t>✘</a:t>
            </a:r>
            <a:r>
              <a:rPr lang="en-US" dirty="0"/>
              <a:t> </a:t>
            </a:r>
            <a:r>
              <a:rPr lang="en-US" dirty="0" smtClean="0"/>
              <a:t>-13</a:t>
            </a:r>
          </a:p>
          <a:p>
            <a:pPr eaLnBrk="1" hangingPunct="1">
              <a:tabLst>
                <a:tab pos="458788" algn="l"/>
                <a:tab pos="2627313" algn="l"/>
              </a:tabLst>
            </a:pPr>
            <a:r>
              <a:rPr lang="en-US" dirty="0" smtClean="0">
                <a:solidFill>
                  <a:srgbClr val="DC0000"/>
                </a:solidFill>
              </a:rPr>
              <a:t>c = -13:</a:t>
            </a:r>
            <a:r>
              <a:rPr lang="en-US" dirty="0" smtClean="0"/>
              <a:t>    -13 = 1 </a:t>
            </a:r>
            <a:r>
              <a:rPr lang="en-US" sz="1600" dirty="0">
                <a:cs typeface="Arial" charset="0"/>
              </a:rPr>
              <a:t>✘</a:t>
            </a:r>
            <a:r>
              <a:rPr lang="en-US" dirty="0"/>
              <a:t> </a:t>
            </a:r>
            <a:r>
              <a:rPr lang="en-US" dirty="0" smtClean="0"/>
              <a:t>-13    or     13 = -1 </a:t>
            </a:r>
            <a:r>
              <a:rPr lang="en-US" sz="1600" dirty="0">
                <a:cs typeface="Arial" charset="0"/>
              </a:rPr>
              <a:t>✘</a:t>
            </a:r>
            <a:r>
              <a:rPr lang="en-US" dirty="0"/>
              <a:t> </a:t>
            </a:r>
            <a:r>
              <a:rPr lang="en-US" dirty="0" smtClean="0"/>
              <a:t>13</a:t>
            </a:r>
            <a:r>
              <a:rPr lang="en-US" dirty="0">
                <a:latin typeface="Arial" charset="0"/>
              </a:rPr>
              <a:t>	</a:t>
            </a:r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263"/>
            <a:ext cx="734218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Dealing With Negative Terms In Trinomials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: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latin typeface="Arial" charset="0"/>
              </a:rPr>
              <a:t> +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C543C7-A507-47CC-91D3-2621034F05C8}" type="slidenum">
              <a:rPr lang="en-US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204"/>
    </mc:Choice>
    <mc:Fallback xmlns="">
      <p:transition xmlns:p14="http://schemas.microsoft.com/office/powerpoint/2010/main" spd="slow" advTm="4662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532099" y="5798084"/>
            <a:ext cx="1482725" cy="571500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0107"/>
            <a:ext cx="8229600" cy="2041707"/>
          </a:xfrm>
        </p:spPr>
        <p:txBody>
          <a:bodyPr/>
          <a:lstStyle/>
          <a:p>
            <a:pPr eaLnBrk="1" hangingPunct="1">
              <a:tabLst>
                <a:tab pos="2627313" algn="l"/>
              </a:tabLst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3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40</a:t>
            </a:r>
          </a:p>
          <a:p>
            <a:pPr eaLnBrk="1" hangingPunct="1">
              <a:buFont typeface="Wingdings 3" charset="2"/>
              <a:buNone/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	Since </a:t>
            </a:r>
            <a:r>
              <a:rPr lang="en-US" i="1" dirty="0" smtClean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 is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negative</a:t>
            </a:r>
            <a:r>
              <a:rPr lang="en-US" dirty="0" smtClean="0">
                <a:latin typeface="Arial" charset="0"/>
              </a:rPr>
              <a:t>, we have</a:t>
            </a:r>
          </a:p>
          <a:p>
            <a:pPr eaLnBrk="1" hangingPunct="1">
              <a:buFont typeface="Wingdings 3" charset="2"/>
              <a:buNone/>
              <a:tabLst>
                <a:tab pos="2627313" algn="l"/>
              </a:tabLst>
            </a:pPr>
            <a:r>
              <a:rPr lang="en-US" dirty="0" smtClean="0">
                <a:latin typeface="Arial" charset="0"/>
              </a:rPr>
              <a:t>	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3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40  = (</a:t>
            </a:r>
            <a:r>
              <a:rPr lang="en-US" i="1" dirty="0" smtClean="0">
                <a:latin typeface="Arial" charset="0"/>
              </a:rPr>
              <a:t>x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+</a:t>
            </a:r>
            <a:r>
              <a:rPr lang="en-US" dirty="0" smtClean="0">
                <a:latin typeface="Arial" charset="0"/>
              </a:rPr>
              <a:t>     ) (</a:t>
            </a:r>
            <a:r>
              <a:rPr lang="en-US" i="1" dirty="0" smtClean="0">
                <a:latin typeface="Arial" charset="0"/>
              </a:rPr>
              <a:t>x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     )</a:t>
            </a:r>
          </a:p>
          <a:p>
            <a:pPr eaLnBrk="1" hangingPunct="1">
              <a:buFont typeface="Wingdings 3" charset="2"/>
              <a:buNone/>
              <a:tabLst>
                <a:tab pos="2627313" algn="l"/>
              </a:tabLst>
            </a:pP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	Check: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+5)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–8) =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8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40</a:t>
            </a:r>
          </a:p>
          <a:p>
            <a:pPr eaLnBrk="1" hangingPunct="1">
              <a:buFont typeface="Wingdings 3" charset="2"/>
              <a:buNone/>
              <a:tabLst>
                <a:tab pos="2743200" algn="l"/>
              </a:tabLst>
            </a:pPr>
            <a:r>
              <a:rPr lang="en-US" dirty="0" smtClean="0">
                <a:latin typeface="Arial" charset="0"/>
              </a:rPr>
              <a:t>		=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3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40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✔</a:t>
            </a:r>
            <a:endParaRPr lang="en-US" dirty="0" smtClean="0">
              <a:latin typeface="Arial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169817" y="5239365"/>
            <a:ext cx="1482725" cy="571500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08768"/>
            <a:ext cx="734218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solidFill>
                  <a:srgbClr val="227A8F"/>
                </a:solidFill>
                <a:latin typeface="Arial" charset="0"/>
              </a:rPr>
              <a:t>Trinomial Factoring Example</a:t>
            </a:r>
            <a:endParaRPr lang="en-US" i="1" dirty="0" smtClean="0">
              <a:solidFill>
                <a:srgbClr val="227A8F"/>
              </a:solidFill>
              <a:latin typeface="Arial" charset="0"/>
            </a:endParaRP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C543C7-A507-47CC-91D3-2621034F05C8}" type="slidenum">
              <a:rPr lang="en-US"/>
              <a:pPr/>
              <a:t>14</a:t>
            </a:fld>
            <a:endParaRPr lang="en-US" dirty="0"/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683034" y="3066942"/>
            <a:ext cx="7964079" cy="0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689" y="3268101"/>
            <a:ext cx="285741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We want </a:t>
            </a:r>
            <a:r>
              <a:rPr lang="en-US" sz="2200" dirty="0"/>
              <a:t>factors of -40 that add up to -3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441"/>
              </p:ext>
            </p:extLst>
          </p:nvPr>
        </p:nvGraphicFramePr>
        <p:xfrm>
          <a:off x="6076561" y="4012601"/>
          <a:ext cx="1461086" cy="1706880"/>
        </p:xfrm>
        <a:graphic>
          <a:graphicData uri="http://schemas.openxmlformats.org/drawingml/2006/table">
            <a:tbl>
              <a:tblPr/>
              <a:tblGrid>
                <a:gridCol w="729844"/>
                <a:gridCol w="73124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±1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±2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±4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±5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rgbClr val="DC0000"/>
                          </a:solidFill>
                          <a:latin typeface="Arial Black" charset="0"/>
                        </a:rPr>
                        <a:t>  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90888" y="1891681"/>
            <a:ext cx="295275" cy="296863"/>
          </a:xfrm>
          <a:prstGeom prst="rect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27525" y="1891681"/>
            <a:ext cx="296863" cy="296863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DC0000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81363" y="1869917"/>
            <a:ext cx="38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18000" y="1860392"/>
            <a:ext cx="387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C0000"/>
                </a:solidFill>
              </a:rPr>
              <a:t>8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20316"/>
              </p:ext>
            </p:extLst>
          </p:nvPr>
        </p:nvGraphicFramePr>
        <p:xfrm>
          <a:off x="3654262" y="3294030"/>
          <a:ext cx="1215524" cy="3413760"/>
        </p:xfrm>
        <a:graphic>
          <a:graphicData uri="http://schemas.openxmlformats.org/drawingml/2006/table">
            <a:tbl>
              <a:tblPr/>
              <a:tblGrid>
                <a:gridCol w="607762"/>
                <a:gridCol w="6077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40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1480" y="3471006"/>
            <a:ext cx="2201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Compact Table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204"/>
    </mc:Choice>
    <mc:Fallback xmlns="">
      <p:transition xmlns:p14="http://schemas.microsoft.com/office/powerpoint/2010/main" spd="slow" advTm="4662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build="p"/>
      <p:bldP spid="16" grpId="0" animBg="1"/>
      <p:bldP spid="11" grpId="0"/>
      <p:bldP spid="9" grpId="0" animBg="1"/>
      <p:bldP spid="12" grpId="0" animBg="1"/>
      <p:bldP spid="13" grpId="0"/>
      <p:bldP spid="1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603169" y="4527764"/>
            <a:ext cx="1940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                   )</a:t>
            </a:r>
            <a:endParaRPr lang="en-US" sz="2200" dirty="0"/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180964" y="3764206"/>
            <a:ext cx="8229600" cy="17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Char char=""/>
              <a:defRPr sz="2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2" charset="2"/>
              <a:buChar char="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tabLst>
                <a:tab pos="2627313" algn="l"/>
              </a:tabLst>
            </a:pP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>
                <a:latin typeface="Arial" charset="0"/>
              </a:rPr>
              <a:t>  Factor -2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+ 18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3</a:t>
            </a:r>
            <a:r>
              <a:rPr lang="en-US" dirty="0">
                <a:latin typeface="Arial" charset="0"/>
              </a:rPr>
              <a:t> – 40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pPr eaLnBrk="1" hangingPunct="1">
              <a:buNone/>
              <a:tabLst>
                <a:tab pos="2627313" algn="l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baseline="30000" dirty="0">
                <a:solidFill>
                  <a:srgbClr val="0000FF"/>
                </a:solidFill>
                <a:latin typeface="Arial" charset="0"/>
              </a:rPr>
              <a:t>st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Rule of Factoring:</a:t>
            </a:r>
            <a:r>
              <a:rPr lang="en-US" dirty="0">
                <a:latin typeface="Arial" charset="0"/>
              </a:rPr>
              <a:t> Factor out a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buNone/>
              <a:tabLst>
                <a:tab pos="2627313" algn="l"/>
              </a:tabLst>
            </a:pPr>
            <a:r>
              <a:rPr lang="en-US" dirty="0">
                <a:latin typeface="Arial" charset="0"/>
              </a:rPr>
              <a:t>	-2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+ 18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3</a:t>
            </a:r>
            <a:r>
              <a:rPr lang="en-US" dirty="0">
                <a:latin typeface="Arial" charset="0"/>
              </a:rPr>
              <a:t> – 40</a:t>
            </a:r>
            <a:r>
              <a:rPr lang="en-US" i="1" dirty="0">
                <a:latin typeface="Arial" charset="0"/>
              </a:rPr>
              <a:t>x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</a:t>
            </a:r>
          </a:p>
          <a:p>
            <a:pPr eaLnBrk="1" hangingPunct="1">
              <a:buNone/>
              <a:tabLst>
                <a:tab pos="2566988" algn="l"/>
              </a:tabLst>
            </a:pPr>
            <a:r>
              <a:rPr lang="en-US" dirty="0">
                <a:latin typeface="Arial" charset="0"/>
              </a:rPr>
              <a:t>		 </a:t>
            </a:r>
            <a:r>
              <a:rPr lang="en-US" sz="8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-2</a:t>
            </a:r>
            <a:r>
              <a:rPr lang="en-US" i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i="1" baseline="3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100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>
                <a:solidFill>
                  <a:srgbClr val="DC0000"/>
                </a:solidFill>
                <a:latin typeface="Arial" charset="0"/>
              </a:rPr>
              <a:t>–  </a:t>
            </a:r>
            <a:r>
              <a:rPr lang="en-US" dirty="0">
                <a:latin typeface="Arial" charset="0"/>
              </a:rPr>
              <a:t>   ) (</a:t>
            </a:r>
            <a:r>
              <a:rPr lang="en-US" i="1" dirty="0">
                <a:latin typeface="Arial" charset="0"/>
              </a:rPr>
              <a:t>x </a:t>
            </a:r>
            <a:r>
              <a:rPr lang="en-US" dirty="0">
                <a:solidFill>
                  <a:srgbClr val="DC0000"/>
                </a:solidFill>
                <a:latin typeface="Arial" charset="0"/>
              </a:rPr>
              <a:t>–  </a:t>
            </a:r>
            <a:r>
              <a:rPr lang="en-US" dirty="0">
                <a:latin typeface="Arial" charset="0"/>
              </a:rPr>
              <a:t>   )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85417" y="2807195"/>
            <a:ext cx="1660525" cy="554038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258" y="1445578"/>
            <a:ext cx="8229600" cy="1702483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10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+ 25</a:t>
            </a: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Since 25 is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positive</a:t>
            </a:r>
            <a:r>
              <a:rPr lang="en-US" dirty="0" smtClean="0">
                <a:latin typeface="Arial" charset="0"/>
              </a:rPr>
              <a:t> and -10 is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negative</a:t>
            </a: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10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+ 25  = (</a:t>
            </a:r>
            <a:r>
              <a:rPr lang="en-US" i="1" dirty="0" smtClean="0">
                <a:latin typeface="Arial" charset="0"/>
              </a:rPr>
              <a:t>x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     ) (</a:t>
            </a:r>
            <a:r>
              <a:rPr lang="en-US" i="1" dirty="0" smtClean="0">
                <a:latin typeface="Arial" charset="0"/>
              </a:rPr>
              <a:t>x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    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Trinomial Factoring Examples</a:t>
            </a:r>
            <a:endParaRPr lang="en-US" i="1" dirty="0" smtClean="0">
              <a:solidFill>
                <a:srgbClr val="227A8F"/>
              </a:solidFill>
              <a:latin typeface="Arial" charset="0"/>
            </a:endParaRP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AF346F-2A13-4D04-831E-5E6564331AA6}" type="slidenum">
              <a:rPr lang="en-US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5161056" y="2590006"/>
            <a:ext cx="1905000" cy="1587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H="1">
            <a:off x="6117524" y="3876035"/>
            <a:ext cx="1" cy="2129635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61804" y="1428913"/>
            <a:ext cx="2897188" cy="83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Want factors of 25 that add up to -10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52612"/>
              </p:ext>
            </p:extLst>
          </p:nvPr>
        </p:nvGraphicFramePr>
        <p:xfrm>
          <a:off x="6744418" y="2408237"/>
          <a:ext cx="1347786" cy="853440"/>
        </p:xfrm>
        <a:graphic>
          <a:graphicData uri="http://schemas.openxmlformats.org/drawingml/2006/table">
            <a:tbl>
              <a:tblPr/>
              <a:tblGrid>
                <a:gridCol w="673893"/>
                <a:gridCol w="67389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14625" y="2290922"/>
            <a:ext cx="295275" cy="295275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51263" y="2290922"/>
            <a:ext cx="296862" cy="295275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DC0000"/>
              </a:solidFill>
              <a:latin typeface="+mn-lt"/>
              <a:ea typeface="+mn-ea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43325" y="2206913"/>
            <a:ext cx="3857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</a:rPr>
              <a:t>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01925" y="2208961"/>
            <a:ext cx="387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645735" y="2657833"/>
            <a:ext cx="1381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cs typeface="Arial" charset="0"/>
              </a:rPr>
              <a:t>= (</a:t>
            </a:r>
            <a:r>
              <a:rPr lang="en-US" sz="2200" i="1" dirty="0">
                <a:cs typeface="Arial" charset="0"/>
              </a:rPr>
              <a:t>x </a:t>
            </a:r>
            <a:r>
              <a:rPr lang="en-US" sz="2200" dirty="0">
                <a:cs typeface="Arial" charset="0"/>
              </a:rPr>
              <a:t>– 5)</a:t>
            </a:r>
            <a:r>
              <a:rPr lang="en-US" sz="2200" baseline="30000" dirty="0">
                <a:cs typeface="Arial" charset="0"/>
              </a:rPr>
              <a:t>2</a:t>
            </a:r>
            <a:endParaRPr lang="en-US" sz="2200" dirty="0"/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03473"/>
              </p:ext>
            </p:extLst>
          </p:nvPr>
        </p:nvGraphicFramePr>
        <p:xfrm>
          <a:off x="3152340" y="455263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4" imgW="520700" imgH="330200" progId="Equation.DSMT4">
                  <p:embed/>
                </p:oleObj>
              </mc:Choice>
              <mc:Fallback>
                <p:oleObj name="Equation" r:id="rId4" imgW="520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340" y="4552630"/>
                        <a:ext cx="520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93520" y="4998552"/>
            <a:ext cx="295275" cy="296863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n>
                <a:solidFill>
                  <a:srgbClr val="DC0000"/>
                </a:solidFill>
              </a:ln>
              <a:solidFill>
                <a:srgbClr val="DC0000"/>
              </a:solidFill>
              <a:latin typeface="+mn-lt"/>
              <a:ea typeface="+mn-ea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07066" y="4998552"/>
            <a:ext cx="296863" cy="296863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DC0000"/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173412" y="4914028"/>
            <a:ext cx="385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4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171402" y="4922717"/>
            <a:ext cx="387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5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585417" y="5450045"/>
            <a:ext cx="1658938" cy="555625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55205" y="3737095"/>
            <a:ext cx="2578633" cy="83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Want </a:t>
            </a:r>
            <a:r>
              <a:rPr lang="en-US" sz="2200" dirty="0"/>
              <a:t>factors of 20 that add up to -9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73126"/>
              </p:ext>
            </p:extLst>
          </p:nvPr>
        </p:nvGraphicFramePr>
        <p:xfrm>
          <a:off x="6737817" y="4654708"/>
          <a:ext cx="1350963" cy="1280160"/>
        </p:xfrm>
        <a:graphic>
          <a:graphicData uri="http://schemas.openxmlformats.org/drawingml/2006/table">
            <a:tbl>
              <a:tblPr/>
              <a:tblGrid>
                <a:gridCol w="674688"/>
                <a:gridCol w="676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69520" y="4143818"/>
            <a:ext cx="767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-2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i="1" baseline="30000" dirty="0">
                <a:solidFill>
                  <a:srgbClr val="0000FF"/>
                </a:solidFill>
              </a:rPr>
              <a:t>2</a:t>
            </a:r>
            <a:endParaRPr lang="en-US" sz="2200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935895" y="4174114"/>
            <a:ext cx="614216" cy="376741"/>
          </a:xfrm>
          <a:prstGeom prst="rect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n>
                <a:solidFill>
                  <a:srgbClr val="DC0000"/>
                </a:solidFill>
              </a:ln>
              <a:solidFill>
                <a:srgbClr val="DC0000"/>
              </a:solidFill>
              <a:latin typeface="+mn-lt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273" y="533424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</a:t>
            </a:r>
            <a:r>
              <a:rPr lang="en-US" dirty="0"/>
              <a:t>-2</a:t>
            </a:r>
            <a:r>
              <a:rPr lang="en-US" i="1" dirty="0"/>
              <a:t>x</a:t>
            </a:r>
            <a:r>
              <a:rPr lang="en-US" baseline="30000" dirty="0"/>
              <a:t>4</a:t>
            </a:r>
            <a:r>
              <a:rPr lang="en-US" dirty="0"/>
              <a:t> + 18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– </a:t>
            </a:r>
            <a:r>
              <a:rPr lang="en-US" dirty="0" smtClean="0"/>
              <a:t>40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– 4) (</a:t>
            </a:r>
            <a:r>
              <a:rPr lang="en-US" i="1" dirty="0" smtClean="0"/>
              <a:t>x</a:t>
            </a:r>
            <a:r>
              <a:rPr lang="en-US" dirty="0" smtClean="0"/>
              <a:t> – 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8624" y="4536929"/>
            <a:ext cx="759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i="1" dirty="0" smtClean="0"/>
              <a:t> –</a:t>
            </a:r>
            <a:endParaRPr lang="en-US" sz="2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12679" y="4544626"/>
            <a:ext cx="794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9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 </a:t>
            </a:r>
            <a:r>
              <a:rPr lang="en-US" sz="2200" i="1" dirty="0" smtClean="0"/>
              <a:t>+</a:t>
            </a:r>
            <a:endParaRPr lang="en-US" sz="2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876819" y="4547776"/>
            <a:ext cx="515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20</a:t>
            </a:r>
            <a:endParaRPr lang="en-US" sz="2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40"/>
    </mc:Choice>
    <mc:Fallback xmlns="">
      <p:transition xmlns:p14="http://schemas.microsoft.com/office/powerpoint/2010/main" spd="slow" advTm="2112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/>
      <p:bldP spid="40" grpId="0" build="p"/>
      <p:bldP spid="17" grpId="0" uiExpand="1" animBg="1"/>
      <p:bldP spid="2" grpId="0" build="p"/>
      <p:bldP spid="11" grpId="0" uiExpand="1"/>
      <p:bldP spid="26" grpId="0" uiExpand="1" animBg="1"/>
      <p:bldP spid="27" grpId="0" uiExpand="1" animBg="1"/>
      <p:bldP spid="28" grpId="0" uiExpand="1"/>
      <p:bldP spid="29" grpId="0" uiExpand="1"/>
      <p:bldP spid="30" grpId="0" uiExpand="1"/>
      <p:bldP spid="32" grpId="0" animBg="1"/>
      <p:bldP spid="33" grpId="0" uiExpand="1" animBg="1"/>
      <p:bldP spid="34" grpId="0"/>
      <p:bldP spid="35" grpId="0"/>
      <p:bldP spid="36" grpId="0" animBg="1"/>
      <p:bldP spid="37" grpId="0"/>
      <p:bldP spid="5" grpId="0" uiExpand="1"/>
      <p:bldP spid="39" grpId="1" uiExpand="1" animBg="1"/>
      <p:bldP spid="41" grpId="0"/>
      <p:bldP spid="8" grpId="0" uiExpand="1"/>
      <p:bldP spid="42" grpId="0" uiExpand="1"/>
      <p:bldP spid="43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Two Methods</a:t>
            </a:r>
          </a:p>
          <a:p>
            <a:pPr lvl="1" eaLnBrk="1" hangingPunct="1"/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ac Method </a:t>
            </a:r>
            <a:r>
              <a:rPr lang="en-US" dirty="0" smtClean="0">
                <a:latin typeface="Arial" charset="0"/>
              </a:rPr>
              <a:t>– New Method developed recently</a:t>
            </a:r>
            <a:endParaRPr lang="en-US" dirty="0" smtClean="0">
              <a:solidFill>
                <a:srgbClr val="DC0000"/>
              </a:solidFill>
              <a:latin typeface="Arial" charset="0"/>
            </a:endParaRPr>
          </a:p>
          <a:p>
            <a:pPr lvl="1" eaLnBrk="1" hangingPunct="1"/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Trial &amp; Error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– Harder, but faster and can be done in your head</a:t>
            </a:r>
          </a:p>
          <a:p>
            <a:pPr lvl="2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Use this method if you are able to (but also learn the ac Method)</a:t>
            </a:r>
          </a:p>
          <a:p>
            <a:pPr lvl="2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Otherwise use just the ac Method</a:t>
            </a:r>
          </a:p>
          <a:p>
            <a:pPr lvl="2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decide if you are ready for both methods or just the ac Method</a:t>
            </a:r>
            <a:endParaRPr lang="en-US" dirty="0" smtClean="0">
              <a:solidFill>
                <a:srgbClr val="DC0000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teps for the ac Method</a:t>
            </a:r>
            <a:endParaRPr lang="en-US" i="1" dirty="0" smtClean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buFont typeface="Lucida Sans Unicode" charset="0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Multiply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(That is, find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</a:rPr>
              <a:t>ac)</a:t>
            </a:r>
          </a:p>
          <a:p>
            <a:pPr lvl="2" eaLnBrk="1" hangingPunct="1">
              <a:buFont typeface="Lucida Sans Unicode" charset="0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Find factors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of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</a:rPr>
              <a:t>ac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that add up to </a:t>
            </a:r>
            <a:r>
              <a:rPr lang="en-US" sz="2000" i="1" dirty="0" smtClean="0">
                <a:solidFill>
                  <a:srgbClr val="000000"/>
                </a:solidFill>
                <a:latin typeface="Arial" charset="0"/>
              </a:rPr>
              <a:t>b</a:t>
            </a:r>
          </a:p>
          <a:p>
            <a:pPr lvl="2" eaLnBrk="1" hangingPunct="1">
              <a:buFont typeface="Lucida Sans Unicode" charset="0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Rewrite </a:t>
            </a:r>
            <a:r>
              <a:rPr lang="en-US" sz="2000" i="1" dirty="0" smtClean="0">
                <a:solidFill>
                  <a:srgbClr val="0000FF"/>
                </a:solidFill>
                <a:latin typeface="Arial" charset="0"/>
              </a:rPr>
              <a:t>bx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using these 2 factors</a:t>
            </a:r>
          </a:p>
          <a:p>
            <a:pPr lvl="2" eaLnBrk="1" hangingPunct="1">
              <a:buFont typeface="Lucida Sans Unicode" charset="0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Perform “Factoring By Grouping”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Factoring Trinomials where </a:t>
            </a:r>
            <a:r>
              <a:rPr lang="en-US" i="1" dirty="0" smtClean="0">
                <a:solidFill>
                  <a:srgbClr val="227A8F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 ≠ 1</a:t>
            </a:r>
            <a:r>
              <a:rPr lang="en-US" dirty="0" smtClean="0">
                <a:solidFill>
                  <a:srgbClr val="19677E"/>
                </a:solidFill>
                <a:latin typeface="Arial" charset="0"/>
              </a:rPr>
              <a:t>: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/>
            </a:r>
            <a:br>
              <a:rPr lang="en-US" sz="3200" dirty="0" smtClean="0">
                <a:solidFill>
                  <a:srgbClr val="19677E"/>
                </a:solidFill>
                <a:latin typeface="Arial" charset="0"/>
              </a:rPr>
            </a:b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	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endParaRPr lang="en-US" sz="2800" dirty="0" smtClean="0">
              <a:solidFill>
                <a:srgbClr val="19677E"/>
              </a:solidFill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97AE29-6B26-493E-A877-8008602AABA3}" type="slidenum">
              <a:rPr lang="en-US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88"/>
    </mc:Choice>
    <mc:Fallback xmlns="">
      <p:transition xmlns:p14="http://schemas.microsoft.com/office/powerpoint/2010/main" spd="slow" advTm="2062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47888" y="5507038"/>
            <a:ext cx="1498600" cy="549275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825" name="Content Placeholder 1"/>
          <p:cNvSpPr>
            <a:spLocks noGrp="1"/>
          </p:cNvSpPr>
          <p:nvPr>
            <p:ph idx="1"/>
          </p:nvPr>
        </p:nvSpPr>
        <p:spPr>
          <a:xfrm>
            <a:off x="457200" y="1314450"/>
            <a:ext cx="4359275" cy="68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6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–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– 2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971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 Factoring Trinomials Using ac Method</a:t>
            </a:r>
            <a:br>
              <a:rPr lang="en-US" sz="3200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	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≠ 1</a:t>
            </a:r>
          </a:p>
        </p:txBody>
      </p: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73945C-EAD8-47DC-B74D-E5C72B78C947}" type="slidenum">
              <a:rPr lang="en-US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52625" y="3878263"/>
          <a:ext cx="1660525" cy="256032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Block Arc 10"/>
          <p:cNvSpPr>
            <a:spLocks noChangeArrowheads="1"/>
          </p:cNvSpPr>
          <p:nvPr/>
        </p:nvSpPr>
        <p:spPr bwMode="auto">
          <a:xfrm>
            <a:off x="5924550" y="3100388"/>
            <a:ext cx="1057275" cy="207962"/>
          </a:xfrm>
          <a:custGeom>
            <a:avLst/>
            <a:gdLst>
              <a:gd name="T0" fmla="*/ 26097 w 1057214"/>
              <a:gd name="T1" fmla="*/ 104387 h 208774"/>
              <a:gd name="T2" fmla="*/ 1031117 w 1057214"/>
              <a:gd name="T3" fmla="*/ 104387 h 208774"/>
              <a:gd name="T4" fmla="*/ 528607 w 1057214"/>
              <a:gd name="T5" fmla="*/ 104387 h 208774"/>
              <a:gd name="T6" fmla="*/ 1 60000 65536"/>
              <a:gd name="T7" fmla="*/ 1 60000 65536"/>
              <a:gd name="T8" fmla="*/ 1 60000 65536"/>
              <a:gd name="T9" fmla="*/ 0 w 1057214"/>
              <a:gd name="T10" fmla="*/ 0 h 208774"/>
              <a:gd name="T11" fmla="*/ 1057214 w 1057214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7214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36665" y="0"/>
                  <a:pt x="528607" y="0"/>
                </a:cubicBezTo>
                <a:cubicBezTo>
                  <a:pt x="820548" y="0"/>
                  <a:pt x="1057214" y="46735"/>
                  <a:pt x="1057214" y="104387"/>
                </a:cubicBezTo>
                <a:lnTo>
                  <a:pt x="1005021" y="104387"/>
                </a:lnTo>
                <a:cubicBezTo>
                  <a:pt x="1005021" y="75561"/>
                  <a:pt x="791723" y="52193"/>
                  <a:pt x="528607" y="52193"/>
                </a:cubicBezTo>
                <a:cubicBezTo>
                  <a:pt x="265490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12" name="Block Arc 11"/>
          <p:cNvSpPr>
            <a:spLocks noChangeArrowheads="1"/>
          </p:cNvSpPr>
          <p:nvPr/>
        </p:nvSpPr>
        <p:spPr bwMode="auto">
          <a:xfrm>
            <a:off x="7437438" y="3100388"/>
            <a:ext cx="827087" cy="207962"/>
          </a:xfrm>
          <a:custGeom>
            <a:avLst/>
            <a:gdLst>
              <a:gd name="T0" fmla="*/ 26097 w 826366"/>
              <a:gd name="T1" fmla="*/ 104387 h 208774"/>
              <a:gd name="T2" fmla="*/ 800269 w 826366"/>
              <a:gd name="T3" fmla="*/ 104387 h 208774"/>
              <a:gd name="T4" fmla="*/ 413183 w 826366"/>
              <a:gd name="T5" fmla="*/ 104387 h 208774"/>
              <a:gd name="T6" fmla="*/ 1 60000 65536"/>
              <a:gd name="T7" fmla="*/ 1 60000 65536"/>
              <a:gd name="T8" fmla="*/ 1 60000 65536"/>
              <a:gd name="T9" fmla="*/ 0 w 826366"/>
              <a:gd name="T10" fmla="*/ 0 h 208774"/>
              <a:gd name="T11" fmla="*/ 826366 w 826366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6366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184988" y="0"/>
                  <a:pt x="413183" y="0"/>
                </a:cubicBezTo>
                <a:cubicBezTo>
                  <a:pt x="641377" y="0"/>
                  <a:pt x="826366" y="46735"/>
                  <a:pt x="826366" y="104387"/>
                </a:cubicBezTo>
                <a:lnTo>
                  <a:pt x="774173" y="104387"/>
                </a:lnTo>
                <a:cubicBezTo>
                  <a:pt x="774173" y="75561"/>
                  <a:pt x="612552" y="52193"/>
                  <a:pt x="413183" y="52193"/>
                </a:cubicBezTo>
                <a:cubicBezTo>
                  <a:pt x="213813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7725" y="3044825"/>
            <a:ext cx="34623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2:</a:t>
            </a:r>
            <a:r>
              <a:rPr lang="en-US" sz="2200" dirty="0"/>
              <a:t> Find factors of </a:t>
            </a:r>
            <a:r>
              <a:rPr lang="en-US" sz="2200" dirty="0">
                <a:solidFill>
                  <a:srgbClr val="3366FF"/>
                </a:solidFill>
              </a:rPr>
              <a:t>-12</a:t>
            </a:r>
            <a:r>
              <a:rPr lang="en-US" sz="2200" dirty="0"/>
              <a:t> that add up to </a:t>
            </a:r>
            <a:r>
              <a:rPr lang="en-US" sz="2200" dirty="0">
                <a:solidFill>
                  <a:srgbClr val="DC0000"/>
                </a:solidFill>
              </a:rPr>
              <a:t>-1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2225675" y="4264025"/>
            <a:ext cx="4351338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47725" y="2147888"/>
            <a:ext cx="34623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Step 1:</a:t>
            </a:r>
            <a:r>
              <a:rPr lang="en-US" sz="2200" dirty="0"/>
              <a:t> Multiply </a:t>
            </a:r>
            <a:r>
              <a:rPr lang="en-US" sz="2200" i="1" dirty="0">
                <a:solidFill>
                  <a:srgbClr val="008000"/>
                </a:solidFill>
              </a:rPr>
              <a:t>a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FF6600"/>
                </a:solidFill>
              </a:rPr>
              <a:t>c</a:t>
            </a:r>
            <a:r>
              <a:rPr lang="en-US" sz="2200" dirty="0"/>
              <a:t>: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8000"/>
                </a:solidFill>
              </a:rPr>
              <a:t>6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F6600"/>
                </a:solidFill>
              </a:rPr>
              <a:t>-2</a:t>
            </a:r>
            <a:r>
              <a:rPr lang="en-US" sz="2200" dirty="0"/>
              <a:t>) = </a:t>
            </a:r>
            <a:r>
              <a:rPr lang="en-US" sz="2200" dirty="0">
                <a:solidFill>
                  <a:srgbClr val="3366FF"/>
                </a:solidFill>
              </a:rPr>
              <a:t>-12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72038" y="2114550"/>
            <a:ext cx="37750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3:</a:t>
            </a:r>
            <a:r>
              <a:rPr lang="en-US" sz="2200" dirty="0">
                <a:cs typeface="Arial" charset="0"/>
              </a:rPr>
              <a:t> Rewrite </a:t>
            </a:r>
            <a:r>
              <a:rPr lang="en-US" sz="2200" dirty="0">
                <a:solidFill>
                  <a:srgbClr val="DC0000"/>
                </a:solidFill>
                <a:cs typeface="Arial" charset="0"/>
              </a:rPr>
              <a:t>-1</a:t>
            </a:r>
            <a:r>
              <a:rPr lang="en-US" sz="2200" i="1" dirty="0">
                <a:solidFill>
                  <a:srgbClr val="DC0000"/>
                </a:solidFill>
                <a:cs typeface="Arial" charset="0"/>
              </a:rPr>
              <a:t>x</a:t>
            </a:r>
            <a:r>
              <a:rPr lang="en-US" sz="2200" dirty="0">
                <a:cs typeface="Arial" charset="0"/>
              </a:rPr>
              <a:t> using factors from Step 2</a:t>
            </a:r>
            <a:endParaRPr lang="en-US" sz="22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52988" y="3878263"/>
            <a:ext cx="383381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252413"/>
            <a:r>
              <a:rPr lang="en-US" sz="2200" dirty="0">
                <a:solidFill>
                  <a:srgbClr val="0000FF"/>
                </a:solidFill>
              </a:rPr>
              <a:t>Step 4: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Perform “Factoring By Grouping”</a:t>
            </a: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912813" y="2085975"/>
            <a:ext cx="7421562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graphicFrame>
        <p:nvGraphicFramePr>
          <p:cNvPr id="154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3246"/>
              </p:ext>
            </p:extLst>
          </p:nvPr>
        </p:nvGraphicFramePr>
        <p:xfrm>
          <a:off x="6619875" y="3187700"/>
          <a:ext cx="1155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2" name="Equation" r:id="rId4" imgW="1155700" imgH="266700" progId="Equation.DSMT4">
                  <p:embed/>
                </p:oleObj>
              </mc:Choice>
              <mc:Fallback>
                <p:oleObj name="Equation" r:id="rId4" imgW="1155700" imgH="266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3187700"/>
                        <a:ext cx="1155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5687713" y="4840587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3" name="Equation" r:id="rId6" imgW="355600" imgH="266700" progId="Equation.DSMT4">
                  <p:embed/>
                </p:oleObj>
              </mc:Choice>
              <mc:Fallback>
                <p:oleObj name="Equation" r:id="rId6" imgW="3556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713" y="4840587"/>
                        <a:ext cx="355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0401"/>
              </p:ext>
            </p:extLst>
          </p:nvPr>
        </p:nvGraphicFramePr>
        <p:xfrm>
          <a:off x="5661025" y="5368925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4" name="Equation" r:id="rId8" imgW="901700" imgH="317500" progId="Equation.DSMT4">
                  <p:embed/>
                </p:oleObj>
              </mc:Choice>
              <mc:Fallback>
                <p:oleObj name="Equation" r:id="rId8" imgW="901700" imgH="317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5368925"/>
                        <a:ext cx="901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61405"/>
              </p:ext>
            </p:extLst>
          </p:nvPr>
        </p:nvGraphicFramePr>
        <p:xfrm>
          <a:off x="4741863" y="5859463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5" name="Equation" r:id="rId10" imgW="3962400" imgH="393700" progId="Equation.DSMT4">
                  <p:embed/>
                </p:oleObj>
              </mc:Choice>
              <mc:Fallback>
                <p:oleObj name="Equation" r:id="rId10" imgW="39624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5859463"/>
                        <a:ext cx="396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7896225" y="3198813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6" name="Equation" r:id="rId12" imgW="406400" imgH="330200" progId="Equation.DSMT4">
                  <p:embed/>
                </p:oleObj>
              </mc:Choice>
              <mc:Fallback>
                <p:oleObj name="Equation" r:id="rId12" imgW="406400" imgH="330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198813"/>
                        <a:ext cx="406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08494"/>
              </p:ext>
            </p:extLst>
          </p:nvPr>
        </p:nvGraphicFramePr>
        <p:xfrm>
          <a:off x="5884863" y="3117850"/>
          <a:ext cx="69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7" name="Equation" r:id="rId14" imgW="698500" imgH="342900" progId="Equation.DSMT4">
                  <p:embed/>
                </p:oleObj>
              </mc:Choice>
              <mc:Fallback>
                <p:oleObj name="Equation" r:id="rId14" imgW="698500" imgH="342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3117850"/>
                        <a:ext cx="698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06359"/>
              </p:ext>
            </p:extLst>
          </p:nvPr>
        </p:nvGraphicFramePr>
        <p:xfrm>
          <a:off x="6092825" y="485775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8" name="Equation" r:id="rId16" imgW="901700" imgH="317500" progId="Equation.DSMT4">
                  <p:embed/>
                </p:oleObj>
              </mc:Choice>
              <mc:Fallback>
                <p:oleObj name="Equation" r:id="rId16" imgW="901700" imgH="317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4857750"/>
                        <a:ext cx="901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90629"/>
              </p:ext>
            </p:extLst>
          </p:nvPr>
        </p:nvGraphicFramePr>
        <p:xfrm>
          <a:off x="7626350" y="485298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9" name="Equation" r:id="rId18" imgW="901700" imgH="317500" progId="Equation.DSMT4">
                  <p:embed/>
                </p:oleObj>
              </mc:Choice>
              <mc:Fallback>
                <p:oleObj name="Equation" r:id="rId18" imgW="901700" imgH="317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4852988"/>
                        <a:ext cx="901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744155"/>
              </p:ext>
            </p:extLst>
          </p:nvPr>
        </p:nvGraphicFramePr>
        <p:xfrm>
          <a:off x="7112000" y="4849813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0" name="Equation" r:id="rId20" imgW="508000" imgH="317500" progId="Equation.DSMT4">
                  <p:embed/>
                </p:oleObj>
              </mc:Choice>
              <mc:Fallback>
                <p:oleObj name="Equation" r:id="rId20" imgW="508000" imgH="317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4849813"/>
                        <a:ext cx="508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615626"/>
              </p:ext>
            </p:extLst>
          </p:nvPr>
        </p:nvGraphicFramePr>
        <p:xfrm>
          <a:off x="6634163" y="5383213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1" name="Equation" r:id="rId22" imgW="952500" imgH="317500" progId="Equation.DSMT4">
                  <p:embed/>
                </p:oleObj>
              </mc:Choice>
              <mc:Fallback>
                <p:oleObj name="Equation" r:id="rId22" imgW="952500" imgH="3175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5383213"/>
                        <a:ext cx="952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826"/>
    </mc:Choice>
    <mc:Fallback xmlns="">
      <p:transition xmlns:p14="http://schemas.microsoft.com/office/powerpoint/2010/main" spd="slow" advTm="3658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/>
      <p:bldP spid="15" grpId="0" build="p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47888" y="5507038"/>
            <a:ext cx="1498600" cy="549275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848" name="Content Placeholder 1"/>
          <p:cNvSpPr>
            <a:spLocks noGrp="1"/>
          </p:cNvSpPr>
          <p:nvPr>
            <p:ph idx="1"/>
          </p:nvPr>
        </p:nvSpPr>
        <p:spPr>
          <a:xfrm>
            <a:off x="457200" y="1314450"/>
            <a:ext cx="4359275" cy="68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6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2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971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 Another Way of Working Same Problem</a:t>
            </a:r>
            <a:br>
              <a:rPr lang="en-US" sz="3200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	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≠ 1</a:t>
            </a:r>
          </a:p>
        </p:txBody>
      </p:sp>
      <p:sp>
        <p:nvSpPr>
          <p:cNvPr id="35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54C881-9A18-4CC7-8ACD-5542B418A885}" type="slidenum">
              <a:rPr lang="en-US"/>
              <a:pPr/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52625" y="3878263"/>
          <a:ext cx="1660525" cy="256032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-4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7725" y="3044825"/>
            <a:ext cx="34623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2:</a:t>
            </a:r>
            <a:r>
              <a:rPr lang="en-US" sz="2200" dirty="0"/>
              <a:t> Find factors of </a:t>
            </a:r>
            <a:r>
              <a:rPr lang="en-US" sz="2200" dirty="0">
                <a:solidFill>
                  <a:srgbClr val="3366FF"/>
                </a:solidFill>
              </a:rPr>
              <a:t>-12</a:t>
            </a:r>
            <a:r>
              <a:rPr lang="en-US" sz="2200" dirty="0"/>
              <a:t> that add up to </a:t>
            </a:r>
            <a:r>
              <a:rPr lang="en-US" sz="2200" dirty="0">
                <a:solidFill>
                  <a:srgbClr val="DC0000"/>
                </a:solidFill>
              </a:rPr>
              <a:t>-1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2240756" y="4248944"/>
            <a:ext cx="4321175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47725" y="2147888"/>
            <a:ext cx="34623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Step 1:</a:t>
            </a:r>
            <a:r>
              <a:rPr lang="en-US" sz="2200" dirty="0"/>
              <a:t> Multiply </a:t>
            </a:r>
            <a:r>
              <a:rPr lang="en-US" sz="2200" i="1" dirty="0"/>
              <a:t>a</a:t>
            </a:r>
            <a:r>
              <a:rPr lang="en-US" sz="2200" dirty="0"/>
              <a:t> and </a:t>
            </a:r>
            <a:r>
              <a:rPr lang="en-US" sz="2200" i="1" dirty="0"/>
              <a:t>c</a:t>
            </a:r>
            <a:r>
              <a:rPr lang="en-US" sz="2200" dirty="0"/>
              <a:t>:</a:t>
            </a:r>
          </a:p>
          <a:p>
            <a:r>
              <a:rPr lang="en-US" sz="2200" dirty="0"/>
              <a:t>	6 (-2) = </a:t>
            </a:r>
            <a:r>
              <a:rPr lang="en-US" sz="2200" dirty="0">
                <a:solidFill>
                  <a:srgbClr val="3366FF"/>
                </a:solidFill>
              </a:rPr>
              <a:t>-12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72038" y="2114550"/>
            <a:ext cx="3651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3:</a:t>
            </a:r>
            <a:r>
              <a:rPr lang="en-US" sz="2200" dirty="0">
                <a:cs typeface="Arial" charset="0"/>
              </a:rPr>
              <a:t> Rewrite </a:t>
            </a:r>
            <a:r>
              <a:rPr lang="en-US" sz="2200" dirty="0">
                <a:solidFill>
                  <a:srgbClr val="DC0000"/>
                </a:solidFill>
              </a:rPr>
              <a:t>-1x</a:t>
            </a:r>
            <a:r>
              <a:rPr lang="en-US" sz="2200" dirty="0">
                <a:cs typeface="Arial" charset="0"/>
              </a:rPr>
              <a:t> using factors of -6</a:t>
            </a:r>
            <a:endParaRPr lang="en-US" sz="22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52988" y="3878263"/>
            <a:ext cx="38338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52413"/>
            <a:r>
              <a:rPr lang="en-US" sz="2200" dirty="0">
                <a:solidFill>
                  <a:srgbClr val="0000FF"/>
                </a:solidFill>
              </a:rPr>
              <a:t>Step 4: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Perform “Factoring By Grouping”</a:t>
            </a:r>
            <a:endParaRPr lang="en-US" sz="2200" dirty="0">
              <a:cs typeface="Arial" charset="0"/>
            </a:endParaRPr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912813" y="2085975"/>
            <a:ext cx="7421562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5865813" y="3068638"/>
          <a:ext cx="218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5" name="Equation" r:id="rId4" imgW="2184120" imgH="317160" progId="Equation.DSMT4">
                  <p:embed/>
                </p:oleObj>
              </mc:Choice>
              <mc:Fallback>
                <p:oleObj name="Equation" r:id="rId4" imgW="218412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068638"/>
                        <a:ext cx="218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5732163" y="4857451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6" name="Equation" r:id="rId6" imgW="355600" imgH="266700" progId="Equation.DSMT4">
                  <p:embed/>
                </p:oleObj>
              </mc:Choice>
              <mc:Fallback>
                <p:oleObj name="Equation" r:id="rId6" imgW="3556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163" y="4857451"/>
                        <a:ext cx="355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5732163" y="5364717"/>
          <a:ext cx="92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7" name="Equation" r:id="rId8" imgW="927100" imgH="330200" progId="Equation.DSMT4">
                  <p:embed/>
                </p:oleObj>
              </mc:Choice>
              <mc:Fallback>
                <p:oleObj name="Equation" r:id="rId8" imgW="9271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163" y="5364717"/>
                        <a:ext cx="927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lock Arc 19"/>
          <p:cNvSpPr>
            <a:spLocks noChangeArrowheads="1"/>
          </p:cNvSpPr>
          <p:nvPr/>
        </p:nvSpPr>
        <p:spPr bwMode="auto">
          <a:xfrm>
            <a:off x="5897163" y="3495675"/>
            <a:ext cx="1057275" cy="207963"/>
          </a:xfrm>
          <a:custGeom>
            <a:avLst/>
            <a:gdLst>
              <a:gd name="T0" fmla="*/ 26097 w 1057214"/>
              <a:gd name="T1" fmla="*/ 104387 h 208774"/>
              <a:gd name="T2" fmla="*/ 1031117 w 1057214"/>
              <a:gd name="T3" fmla="*/ 104387 h 208774"/>
              <a:gd name="T4" fmla="*/ 528607 w 1057214"/>
              <a:gd name="T5" fmla="*/ 104387 h 208774"/>
              <a:gd name="T6" fmla="*/ 1 60000 65536"/>
              <a:gd name="T7" fmla="*/ 1 60000 65536"/>
              <a:gd name="T8" fmla="*/ 1 60000 65536"/>
              <a:gd name="T9" fmla="*/ 0 w 1057214"/>
              <a:gd name="T10" fmla="*/ 0 h 208774"/>
              <a:gd name="T11" fmla="*/ 1057214 w 1057214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7214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36665" y="0"/>
                  <a:pt x="528607" y="0"/>
                </a:cubicBezTo>
                <a:cubicBezTo>
                  <a:pt x="820548" y="0"/>
                  <a:pt x="1057214" y="46735"/>
                  <a:pt x="1057214" y="104387"/>
                </a:cubicBezTo>
                <a:lnTo>
                  <a:pt x="1005021" y="104387"/>
                </a:lnTo>
                <a:cubicBezTo>
                  <a:pt x="1005021" y="75561"/>
                  <a:pt x="791723" y="52193"/>
                  <a:pt x="528607" y="52193"/>
                </a:cubicBezTo>
                <a:cubicBezTo>
                  <a:pt x="265490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21" name="Block Arc 20"/>
          <p:cNvSpPr>
            <a:spLocks noChangeArrowheads="1"/>
          </p:cNvSpPr>
          <p:nvPr/>
        </p:nvSpPr>
        <p:spPr bwMode="auto">
          <a:xfrm>
            <a:off x="7224313" y="3495675"/>
            <a:ext cx="687387" cy="207963"/>
          </a:xfrm>
          <a:custGeom>
            <a:avLst/>
            <a:gdLst>
              <a:gd name="T0" fmla="*/ 26097 w 686971"/>
              <a:gd name="T1" fmla="*/ 104387 h 208774"/>
              <a:gd name="T2" fmla="*/ 660874 w 686971"/>
              <a:gd name="T3" fmla="*/ 104387 h 208774"/>
              <a:gd name="T4" fmla="*/ 343486 w 686971"/>
              <a:gd name="T5" fmla="*/ 104387 h 208774"/>
              <a:gd name="T6" fmla="*/ 1 60000 65536"/>
              <a:gd name="T7" fmla="*/ 1 60000 65536"/>
              <a:gd name="T8" fmla="*/ 1 60000 65536"/>
              <a:gd name="T9" fmla="*/ 0 w 686971"/>
              <a:gd name="T10" fmla="*/ 0 h 208774"/>
              <a:gd name="T11" fmla="*/ 686971 w 686971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6971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153783" y="0"/>
                  <a:pt x="343486" y="0"/>
                </a:cubicBezTo>
                <a:cubicBezTo>
                  <a:pt x="533188" y="0"/>
                  <a:pt x="686972" y="46735"/>
                  <a:pt x="686972" y="104387"/>
                </a:cubicBezTo>
                <a:lnTo>
                  <a:pt x="634778" y="104387"/>
                </a:lnTo>
                <a:cubicBezTo>
                  <a:pt x="634778" y="75561"/>
                  <a:pt x="504362" y="52193"/>
                  <a:pt x="343486" y="52193"/>
                </a:cubicBezTo>
                <a:cubicBezTo>
                  <a:pt x="182609" y="52193"/>
                  <a:pt x="52194" y="75561"/>
                  <a:pt x="52194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5568950" y="3251200"/>
            <a:ext cx="2765425" cy="1588"/>
          </a:xfrm>
          <a:prstGeom prst="line">
            <a:avLst/>
          </a:pr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</p:cxnSp>
      <p:sp>
        <p:nvSpPr>
          <p:cNvPr id="24" name="Freeform 23"/>
          <p:cNvSpPr>
            <a:spLocks noChangeArrowheads="1"/>
          </p:cNvSpPr>
          <p:nvPr/>
        </p:nvSpPr>
        <p:spPr bwMode="auto">
          <a:xfrm rot="-5400000">
            <a:off x="8268494" y="3001169"/>
            <a:ext cx="311150" cy="198438"/>
          </a:xfrm>
          <a:custGeom>
            <a:avLst/>
            <a:gdLst>
              <a:gd name="T0" fmla="*/ 0 w 310444"/>
              <a:gd name="T1" fmla="*/ 0 h 199103"/>
              <a:gd name="T2" fmla="*/ 28222 w 310444"/>
              <a:gd name="T3" fmla="*/ 84667 h 199103"/>
              <a:gd name="T4" fmla="*/ 37629 w 310444"/>
              <a:gd name="T5" fmla="*/ 112889 h 199103"/>
              <a:gd name="T6" fmla="*/ 94074 w 310444"/>
              <a:gd name="T7" fmla="*/ 150519 h 199103"/>
              <a:gd name="T8" fmla="*/ 206963 w 310444"/>
              <a:gd name="T9" fmla="*/ 141111 h 199103"/>
              <a:gd name="T10" fmla="*/ 263407 w 310444"/>
              <a:gd name="T11" fmla="*/ 122297 h 199103"/>
              <a:gd name="T12" fmla="*/ 272815 w 310444"/>
              <a:gd name="T13" fmla="*/ 94074 h 199103"/>
              <a:gd name="T14" fmla="*/ 263407 w 310444"/>
              <a:gd name="T15" fmla="*/ 65852 h 199103"/>
              <a:gd name="T16" fmla="*/ 206963 w 310444"/>
              <a:gd name="T17" fmla="*/ 18815 h 199103"/>
              <a:gd name="T18" fmla="*/ 178740 w 310444"/>
              <a:gd name="T19" fmla="*/ 37630 h 199103"/>
              <a:gd name="T20" fmla="*/ 169333 w 310444"/>
              <a:gd name="T21" fmla="*/ 159926 h 199103"/>
              <a:gd name="T22" fmla="*/ 197555 w 310444"/>
              <a:gd name="T23" fmla="*/ 169334 h 199103"/>
              <a:gd name="T24" fmla="*/ 225778 w 310444"/>
              <a:gd name="T25" fmla="*/ 188148 h 199103"/>
              <a:gd name="T26" fmla="*/ 310444 w 310444"/>
              <a:gd name="T27" fmla="*/ 197556 h 1991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10444"/>
              <a:gd name="T43" fmla="*/ 0 h 199103"/>
              <a:gd name="T44" fmla="*/ 310444 w 310444"/>
              <a:gd name="T45" fmla="*/ 199103 h 19910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10444" h="199103">
                <a:moveTo>
                  <a:pt x="0" y="0"/>
                </a:moveTo>
                <a:lnTo>
                  <a:pt x="28222" y="84667"/>
                </a:lnTo>
                <a:cubicBezTo>
                  <a:pt x="31358" y="94074"/>
                  <a:pt x="29378" y="107389"/>
                  <a:pt x="37629" y="112889"/>
                </a:cubicBezTo>
                <a:lnTo>
                  <a:pt x="94074" y="150519"/>
                </a:lnTo>
                <a:cubicBezTo>
                  <a:pt x="131704" y="147383"/>
                  <a:pt x="169717" y="147319"/>
                  <a:pt x="206963" y="141111"/>
                </a:cubicBezTo>
                <a:cubicBezTo>
                  <a:pt x="226525" y="137851"/>
                  <a:pt x="263407" y="122297"/>
                  <a:pt x="263407" y="122297"/>
                </a:cubicBezTo>
                <a:cubicBezTo>
                  <a:pt x="266543" y="112889"/>
                  <a:pt x="272815" y="103991"/>
                  <a:pt x="272815" y="94074"/>
                </a:cubicBezTo>
                <a:cubicBezTo>
                  <a:pt x="272815" y="84158"/>
                  <a:pt x="268908" y="74103"/>
                  <a:pt x="263407" y="65852"/>
                </a:cubicBezTo>
                <a:cubicBezTo>
                  <a:pt x="248920" y="44122"/>
                  <a:pt x="227788" y="32698"/>
                  <a:pt x="206963" y="18815"/>
                </a:cubicBezTo>
                <a:cubicBezTo>
                  <a:pt x="197555" y="25087"/>
                  <a:pt x="185978" y="28944"/>
                  <a:pt x="178740" y="37630"/>
                </a:cubicBezTo>
                <a:cubicBezTo>
                  <a:pt x="149919" y="72216"/>
                  <a:pt x="152928" y="118913"/>
                  <a:pt x="169333" y="159926"/>
                </a:cubicBezTo>
                <a:cubicBezTo>
                  <a:pt x="173016" y="169133"/>
                  <a:pt x="188686" y="164899"/>
                  <a:pt x="197555" y="169334"/>
                </a:cubicBezTo>
                <a:cubicBezTo>
                  <a:pt x="207668" y="174390"/>
                  <a:pt x="215052" y="184573"/>
                  <a:pt x="225778" y="188148"/>
                </a:cubicBezTo>
                <a:cubicBezTo>
                  <a:pt x="258642" y="199103"/>
                  <a:pt x="279354" y="197556"/>
                  <a:pt x="310444" y="197556"/>
                </a:cubicBezTo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37016"/>
              </p:ext>
            </p:extLst>
          </p:nvPr>
        </p:nvGraphicFramePr>
        <p:xfrm>
          <a:off x="4741863" y="5859463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8" name="Equation" r:id="rId10" imgW="3962400" imgH="393700" progId="Equation.DSMT4">
                  <p:embed/>
                </p:oleObj>
              </mc:Choice>
              <mc:Fallback>
                <p:oleObj name="Equation" r:id="rId10" imgW="3962400" imgH="393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5859463"/>
                        <a:ext cx="396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57657"/>
              </p:ext>
            </p:extLst>
          </p:nvPr>
        </p:nvGraphicFramePr>
        <p:xfrm>
          <a:off x="6097588" y="4854575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9" name="Equation" r:id="rId12" imgW="952500" imgH="317500" progId="Equation.DSMT4">
                  <p:embed/>
                </p:oleObj>
              </mc:Choice>
              <mc:Fallback>
                <p:oleObj name="Equation" r:id="rId12" imgW="952500" imgH="3175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4854575"/>
                        <a:ext cx="952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82935"/>
              </p:ext>
            </p:extLst>
          </p:nvPr>
        </p:nvGraphicFramePr>
        <p:xfrm>
          <a:off x="7561263" y="48641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0" name="Equation" r:id="rId14" imgW="952500" imgH="317500" progId="Equation.DSMT4">
                  <p:embed/>
                </p:oleObj>
              </mc:Choice>
              <mc:Fallback>
                <p:oleObj name="Equation" r:id="rId14" imgW="952500" imgH="317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4864100"/>
                        <a:ext cx="952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7202188" y="4848225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1" name="Equation" r:id="rId16" imgW="342900" imgH="330200" progId="Equation.DSMT4">
                  <p:embed/>
                </p:oleObj>
              </mc:Choice>
              <mc:Fallback>
                <p:oleObj name="Equation" r:id="rId16" imgW="342900" imgH="330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188" y="4848225"/>
                        <a:ext cx="342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1514"/>
              </p:ext>
            </p:extLst>
          </p:nvPr>
        </p:nvGraphicFramePr>
        <p:xfrm>
          <a:off x="6719888" y="5375275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2" name="Equation" r:id="rId18" imgW="901700" imgH="317500" progId="Equation.DSMT4">
                  <p:embed/>
                </p:oleObj>
              </mc:Choice>
              <mc:Fallback>
                <p:oleObj name="Equation" r:id="rId18" imgW="901700" imgH="317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5375275"/>
                        <a:ext cx="901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41539"/>
              </p:ext>
            </p:extLst>
          </p:nvPr>
        </p:nvGraphicFramePr>
        <p:xfrm>
          <a:off x="6412788" y="3616325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3" name="Equation" r:id="rId20" imgW="1193800" imgH="317500" progId="Equation.DSMT4">
                  <p:embed/>
                </p:oleObj>
              </mc:Choice>
              <mc:Fallback>
                <p:oleObj name="Equation" r:id="rId20" imgW="1193800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88" y="3616325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841185"/>
              </p:ext>
            </p:extLst>
          </p:nvPr>
        </p:nvGraphicFramePr>
        <p:xfrm>
          <a:off x="5922563" y="3530600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4" name="Equation" r:id="rId22" imgW="457200" imgH="342900" progId="Equation.DSMT4">
                  <p:embed/>
                </p:oleObj>
              </mc:Choice>
              <mc:Fallback>
                <p:oleObj name="Equation" r:id="rId22" imgW="4572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563" y="3530600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53218"/>
              </p:ext>
            </p:extLst>
          </p:nvPr>
        </p:nvGraphicFramePr>
        <p:xfrm>
          <a:off x="7636231" y="3592150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5" name="Equation" r:id="rId24" imgW="406400" imgH="330200" progId="Equation.DSMT4">
                  <p:embed/>
                </p:oleObj>
              </mc:Choice>
              <mc:Fallback>
                <p:oleObj name="Equation" r:id="rId24" imgW="4064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231" y="3592150"/>
                        <a:ext cx="406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375"/>
    </mc:Choice>
    <mc:Fallback xmlns="">
      <p:transition xmlns:p14="http://schemas.microsoft.com/office/powerpoint/2010/main" spd="slow" advTm="1363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5" grpId="0"/>
      <p:bldP spid="16" grpId="0"/>
      <p:bldP spid="17" grpId="0"/>
      <p:bldP spid="20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24013" y="5168900"/>
            <a:ext cx="1349375" cy="547688"/>
          </a:xfrm>
          <a:prstGeom prst="ellipse">
            <a:avLst/>
          </a:pr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4450"/>
            <a:ext cx="4279900" cy="773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– 3</a:t>
            </a: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Another ac Method Example:</a:t>
            </a: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≠ 1</a:t>
            </a:r>
          </a:p>
        </p:txBody>
      </p:sp>
      <p:sp>
        <p:nvSpPr>
          <p:cNvPr id="36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E7909C-E728-4B38-BB58-5AC19B6199A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7725" y="3044825"/>
            <a:ext cx="34623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2:</a:t>
            </a:r>
            <a:r>
              <a:rPr lang="en-US" sz="2200" dirty="0"/>
              <a:t> Find factors of </a:t>
            </a:r>
            <a:r>
              <a:rPr lang="en-US" sz="2200" dirty="0">
                <a:solidFill>
                  <a:srgbClr val="3366FF"/>
                </a:solidFill>
              </a:rPr>
              <a:t>-6</a:t>
            </a:r>
            <a:r>
              <a:rPr lang="en-US" sz="2200" dirty="0"/>
              <a:t> that add up to </a:t>
            </a:r>
            <a:r>
              <a:rPr lang="en-US" sz="2200" dirty="0">
                <a:solidFill>
                  <a:srgbClr val="DC0000"/>
                </a:solidFill>
              </a:rPr>
              <a:t>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3675" y="3957638"/>
          <a:ext cx="1658938" cy="1706880"/>
        </p:xfrm>
        <a:graphic>
          <a:graphicData uri="http://schemas.openxmlformats.org/drawingml/2006/table">
            <a:tbl>
              <a:tblPr/>
              <a:tblGrid>
                <a:gridCol w="828675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2319337" y="4170363"/>
            <a:ext cx="4164013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9" name="Block Arc 8"/>
          <p:cNvSpPr>
            <a:spLocks noChangeArrowheads="1"/>
          </p:cNvSpPr>
          <p:nvPr/>
        </p:nvSpPr>
        <p:spPr bwMode="auto">
          <a:xfrm>
            <a:off x="5919788" y="3008313"/>
            <a:ext cx="1057275" cy="209550"/>
          </a:xfrm>
          <a:custGeom>
            <a:avLst/>
            <a:gdLst>
              <a:gd name="T0" fmla="*/ 26097 w 1057214"/>
              <a:gd name="T1" fmla="*/ 104387 h 208774"/>
              <a:gd name="T2" fmla="*/ 1031117 w 1057214"/>
              <a:gd name="T3" fmla="*/ 104387 h 208774"/>
              <a:gd name="T4" fmla="*/ 528607 w 1057214"/>
              <a:gd name="T5" fmla="*/ 104387 h 208774"/>
              <a:gd name="T6" fmla="*/ 1 60000 65536"/>
              <a:gd name="T7" fmla="*/ 1 60000 65536"/>
              <a:gd name="T8" fmla="*/ 1 60000 65536"/>
              <a:gd name="T9" fmla="*/ 0 w 1057214"/>
              <a:gd name="T10" fmla="*/ 0 h 208774"/>
              <a:gd name="T11" fmla="*/ 1057214 w 1057214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7214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236665" y="0"/>
                  <a:pt x="528607" y="0"/>
                </a:cubicBezTo>
                <a:cubicBezTo>
                  <a:pt x="820548" y="0"/>
                  <a:pt x="1057214" y="46735"/>
                  <a:pt x="1057214" y="104387"/>
                </a:cubicBezTo>
                <a:lnTo>
                  <a:pt x="1005021" y="104387"/>
                </a:lnTo>
                <a:cubicBezTo>
                  <a:pt x="1005021" y="75561"/>
                  <a:pt x="791723" y="52193"/>
                  <a:pt x="528607" y="52193"/>
                </a:cubicBezTo>
                <a:cubicBezTo>
                  <a:pt x="265490" y="52193"/>
                  <a:pt x="52193" y="75561"/>
                  <a:pt x="52193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10" name="Block Arc 9"/>
          <p:cNvSpPr>
            <a:spLocks noChangeArrowheads="1"/>
          </p:cNvSpPr>
          <p:nvPr/>
        </p:nvSpPr>
        <p:spPr bwMode="auto">
          <a:xfrm>
            <a:off x="7378700" y="3008313"/>
            <a:ext cx="746125" cy="209550"/>
          </a:xfrm>
          <a:custGeom>
            <a:avLst/>
            <a:gdLst>
              <a:gd name="T0" fmla="*/ 26097 w 745671"/>
              <a:gd name="T1" fmla="*/ 104387 h 208774"/>
              <a:gd name="T2" fmla="*/ 719574 w 745671"/>
              <a:gd name="T3" fmla="*/ 104387 h 208774"/>
              <a:gd name="T4" fmla="*/ 372836 w 745671"/>
              <a:gd name="T5" fmla="*/ 104387 h 208774"/>
              <a:gd name="T6" fmla="*/ 1 60000 65536"/>
              <a:gd name="T7" fmla="*/ 1 60000 65536"/>
              <a:gd name="T8" fmla="*/ 1 60000 65536"/>
              <a:gd name="T9" fmla="*/ 0 w 745671"/>
              <a:gd name="T10" fmla="*/ 0 h 208774"/>
              <a:gd name="T11" fmla="*/ 745671 w 745671"/>
              <a:gd name="T12" fmla="*/ 104387 h 208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5671" h="208774">
                <a:moveTo>
                  <a:pt x="0" y="104387"/>
                </a:moveTo>
                <a:lnTo>
                  <a:pt x="0" y="104387"/>
                </a:lnTo>
                <a:cubicBezTo>
                  <a:pt x="0" y="46735"/>
                  <a:pt x="166924" y="0"/>
                  <a:pt x="372836" y="0"/>
                </a:cubicBezTo>
                <a:cubicBezTo>
                  <a:pt x="578747" y="0"/>
                  <a:pt x="745672" y="46735"/>
                  <a:pt x="745672" y="104387"/>
                </a:cubicBezTo>
                <a:lnTo>
                  <a:pt x="693478" y="104387"/>
                </a:lnTo>
                <a:cubicBezTo>
                  <a:pt x="693478" y="75561"/>
                  <a:pt x="549921" y="52193"/>
                  <a:pt x="372836" y="52193"/>
                </a:cubicBezTo>
                <a:cubicBezTo>
                  <a:pt x="195750" y="52193"/>
                  <a:pt x="52194" y="75561"/>
                  <a:pt x="52194" y="104387"/>
                </a:cubicBezTo>
                <a:close/>
              </a:path>
            </a:pathLst>
          </a:custGeom>
          <a:gradFill rotWithShape="1">
            <a:gsLst>
              <a:gs pos="0">
                <a:srgbClr val="2ABAE3"/>
              </a:gs>
              <a:gs pos="30000">
                <a:srgbClr val="0A99BE"/>
              </a:gs>
              <a:gs pos="50000">
                <a:srgbClr val="0086AA"/>
              </a:gs>
              <a:gs pos="100000">
                <a:srgbClr val="005269"/>
              </a:gs>
            </a:gsLst>
            <a:lin ang="5400000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47725" y="2147888"/>
            <a:ext cx="34623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Step 1:</a:t>
            </a:r>
            <a:r>
              <a:rPr lang="en-US" sz="2200" dirty="0"/>
              <a:t> Multiply </a:t>
            </a:r>
            <a:r>
              <a:rPr lang="en-US" sz="2200" i="1" dirty="0"/>
              <a:t>a</a:t>
            </a:r>
            <a:r>
              <a:rPr lang="en-US" sz="2200" dirty="0"/>
              <a:t> and </a:t>
            </a:r>
            <a:r>
              <a:rPr lang="en-US" sz="2200" i="1" dirty="0"/>
              <a:t>c</a:t>
            </a:r>
            <a:r>
              <a:rPr lang="en-US" sz="2200" dirty="0"/>
              <a:t>:</a:t>
            </a:r>
          </a:p>
          <a:p>
            <a:r>
              <a:rPr lang="en-US" sz="2200" dirty="0"/>
              <a:t>	2 (-3) = </a:t>
            </a:r>
            <a:r>
              <a:rPr lang="en-US" sz="2200" dirty="0">
                <a:solidFill>
                  <a:srgbClr val="3366FF"/>
                </a:solidFill>
              </a:rPr>
              <a:t>-6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2038" y="2087563"/>
            <a:ext cx="34623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3:</a:t>
            </a:r>
            <a:r>
              <a:rPr lang="en-US" sz="2200" dirty="0">
                <a:cs typeface="Arial" charset="0"/>
              </a:rPr>
              <a:t> Rewrite </a:t>
            </a:r>
            <a:r>
              <a:rPr lang="en-US" sz="2200" dirty="0">
                <a:solidFill>
                  <a:srgbClr val="DC0000"/>
                </a:solidFill>
              </a:rPr>
              <a:t>1x</a:t>
            </a:r>
            <a:r>
              <a:rPr lang="en-US" sz="2200" dirty="0">
                <a:cs typeface="Arial" charset="0"/>
              </a:rPr>
              <a:t> using factors of -6</a:t>
            </a:r>
            <a:endParaRPr lang="en-US" sz="22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52988" y="3916363"/>
            <a:ext cx="38338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52413"/>
            <a:r>
              <a:rPr lang="en-US" sz="2200" dirty="0">
                <a:solidFill>
                  <a:srgbClr val="0000FF"/>
                </a:solidFill>
              </a:rPr>
              <a:t>Step 4: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Perform “Factoring By Grouping”</a:t>
            </a:r>
            <a:endParaRPr lang="en-US" sz="2200" dirty="0">
              <a:cs typeface="Arial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392863" y="311626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3" name="Equation" r:id="rId4" imgW="1320800" imgH="330200" progId="Equation.DSMT4">
                  <p:embed/>
                </p:oleObj>
              </mc:Choice>
              <mc:Fallback>
                <p:oleObj name="Equation" r:id="rId4" imgW="13208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3116263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5884264" y="4894907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4" name="Equation" r:id="rId6" imgW="355600" imgH="266700" progId="Equation.DSMT4">
                  <p:embed/>
                </p:oleObj>
              </mc:Choice>
              <mc:Fallback>
                <p:oleObj name="Equation" r:id="rId6" imgW="3556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264" y="4894907"/>
                        <a:ext cx="355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634507" y="5415607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5" name="Equation" r:id="rId8" imgW="914400" imgH="330200" progId="Equation.DSMT4">
                  <p:embed/>
                </p:oleObj>
              </mc:Choice>
              <mc:Fallback>
                <p:oleObj name="Equation" r:id="rId8" imgW="914400" imgH="33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507" y="5415607"/>
                        <a:ext cx="914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912813" y="2085975"/>
            <a:ext cx="7421562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graphicFrame>
        <p:nvGraphicFramePr>
          <p:cNvPr id="204806" name="Object 5"/>
          <p:cNvGraphicFramePr>
            <a:graphicFrameLocks noChangeAspect="1"/>
          </p:cNvGraphicFramePr>
          <p:nvPr/>
        </p:nvGraphicFramePr>
        <p:xfrm>
          <a:off x="4894263" y="5859463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6" name="Equation" r:id="rId10" imgW="3657600" imgH="393700" progId="Equation.DSMT4">
                  <p:embed/>
                </p:oleObj>
              </mc:Choice>
              <mc:Fallback>
                <p:oleObj name="Equation" r:id="rId10" imgW="36576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5859463"/>
                        <a:ext cx="365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916613" y="3049588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7" name="Equation" r:id="rId12" imgW="457200" imgH="330200" progId="Equation.DSMT4">
                  <p:embed/>
                </p:oleObj>
              </mc:Choice>
              <mc:Fallback>
                <p:oleObj name="Equation" r:id="rId12" imgW="457200" imgH="330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049588"/>
                        <a:ext cx="457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747000" y="3116263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8" name="Equation" r:id="rId14" imgW="406400" imgH="330200" progId="Equation.DSMT4">
                  <p:embed/>
                </p:oleObj>
              </mc:Choice>
              <mc:Fallback>
                <p:oleObj name="Equation" r:id="rId14" imgW="406400" imgH="33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3116263"/>
                        <a:ext cx="406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273501" y="4886026"/>
          <a:ext cx="68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9" name="Equation" r:id="rId16" imgW="685800" imgH="330200" progId="Equation.DSMT4">
                  <p:embed/>
                </p:oleObj>
              </mc:Choice>
              <mc:Fallback>
                <p:oleObj name="Equation" r:id="rId16" imgW="685800" imgH="330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501" y="4886026"/>
                        <a:ext cx="685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639694" y="4891088"/>
          <a:ext cx="68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0" name="Equation" r:id="rId18" imgW="685800" imgH="330200" progId="Equation.DSMT4">
                  <p:embed/>
                </p:oleObj>
              </mc:Choice>
              <mc:Fallback>
                <p:oleObj name="Equation" r:id="rId18" imgW="685800" imgH="330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694" y="4891088"/>
                        <a:ext cx="685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874394" y="5413076"/>
          <a:ext cx="68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1" name="Equation" r:id="rId19" imgW="685800" imgH="330200" progId="Equation.DSMT4">
                  <p:embed/>
                </p:oleObj>
              </mc:Choice>
              <mc:Fallback>
                <p:oleObj name="Equation" r:id="rId19" imgW="685800" imgH="330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394" y="5413076"/>
                        <a:ext cx="685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127231" y="4891088"/>
          <a:ext cx="48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2" name="Equation" r:id="rId20" imgW="482600" imgH="330200" progId="Equation.DSMT4">
                  <p:embed/>
                </p:oleObj>
              </mc:Choice>
              <mc:Fallback>
                <p:oleObj name="Equation" r:id="rId20" imgW="482600" imgH="330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231" y="4891088"/>
                        <a:ext cx="482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431"/>
    </mc:Choice>
    <mc:Fallback xmlns="">
      <p:transition xmlns:p14="http://schemas.microsoft.com/office/powerpoint/2010/main" spd="slow" advTm="2854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build="p"/>
      <p:bldP spid="5" grpId="0"/>
      <p:bldP spid="9" grpId="0" animBg="1"/>
      <p:bldP spid="10" grpId="0" animBg="1"/>
      <p:bldP spid="11" grpId="0" build="p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2344"/>
            <a:ext cx="8362950" cy="51022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Greatest Common Factor (GCF)</a:t>
            </a:r>
            <a:r>
              <a:rPr lang="en-US" sz="1800" dirty="0" smtClean="0">
                <a:solidFill>
                  <a:srgbClr val="DC0000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of numbers and variables</a:t>
            </a:r>
            <a:endParaRPr lang="en-US" sz="1800" b="1" i="1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Use Prime Factorization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and Tree Diagrams for numbers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Find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common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terms, and multiply them using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smallest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exponents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Trinomials </a:t>
            </a:r>
            <a:r>
              <a:rPr lang="en-US" sz="1800" dirty="0" smtClean="0">
                <a:solidFill>
                  <a:srgbClr val="800000"/>
                </a:solidFill>
                <a:latin typeface="Arial" charset="0"/>
              </a:rPr>
              <a:t>(3 terms)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sz="1800" i="1" dirty="0">
                <a:latin typeface="Arial" charset="0"/>
              </a:rPr>
              <a:t>ax</a:t>
            </a:r>
            <a:r>
              <a:rPr lang="en-US" sz="1800" baseline="30000" dirty="0">
                <a:latin typeface="Arial" charset="0"/>
              </a:rPr>
              <a:t>2</a:t>
            </a:r>
            <a:r>
              <a:rPr lang="en-US" sz="1800" dirty="0">
                <a:latin typeface="Arial" charset="0"/>
              </a:rPr>
              <a:t>+</a:t>
            </a:r>
            <a:r>
              <a:rPr lang="en-US" sz="1800" i="1" dirty="0">
                <a:latin typeface="Arial" charset="0"/>
              </a:rPr>
              <a:t>bx</a:t>
            </a:r>
            <a:r>
              <a:rPr lang="en-US" sz="1800" dirty="0">
                <a:latin typeface="Arial" charset="0"/>
              </a:rPr>
              <a:t>+</a:t>
            </a:r>
            <a:r>
              <a:rPr lang="en-US" sz="1800" i="1" dirty="0" smtClean="0">
                <a:latin typeface="Arial" charset="0"/>
              </a:rPr>
              <a:t>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 = 1: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Find factors of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that add up to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If a ≠ 1: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solidFill>
                  <a:srgbClr val="DC0000"/>
                </a:solidFill>
                <a:latin typeface="Arial" charset="0"/>
              </a:rPr>
              <a:t>ac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Method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Find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factors of 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ac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that add up to 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b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Factor by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Grouping 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(4 terms)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Trial &amp; Error</a:t>
            </a:r>
            <a:r>
              <a:rPr lang="en-US" dirty="0">
                <a:solidFill>
                  <a:srgbClr val="DC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Method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008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Binomials 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(2 terms)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Know formulas for difference and sum of 2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squares: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Know formulas for difference and sum of 2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cubes: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Always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start</a:t>
            </a:r>
            <a:r>
              <a:rPr lang="en-US" sz="1800" dirty="0" smtClean="0">
                <a:latin typeface="Arial" charset="0"/>
              </a:rPr>
              <a:t> with the 1</a:t>
            </a:r>
            <a:r>
              <a:rPr lang="en-US" sz="1800" baseline="30000" dirty="0" smtClean="0">
                <a:latin typeface="Arial" charset="0"/>
              </a:rPr>
              <a:t>st</a:t>
            </a:r>
            <a:r>
              <a:rPr lang="en-US" sz="1800" dirty="0" smtClean="0">
                <a:latin typeface="Arial" charset="0"/>
              </a:rPr>
              <a:t> Rule of Factoring: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Factor out the GCF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Always </a:t>
            </a:r>
            <a:r>
              <a:rPr lang="en-US" sz="1800" dirty="0" smtClean="0">
                <a:solidFill>
                  <a:srgbClr val="DC0000"/>
                </a:solidFill>
                <a:latin typeface="Arial" charset="0"/>
              </a:rPr>
              <a:t>end</a:t>
            </a:r>
            <a:r>
              <a:rPr lang="en-US" sz="1800" dirty="0" smtClean="0">
                <a:latin typeface="Arial" charset="0"/>
              </a:rPr>
              <a:t> by </a:t>
            </a:r>
            <a:r>
              <a:rPr lang="en-US" sz="1800" dirty="0" smtClean="0">
                <a:solidFill>
                  <a:srgbClr val="DC0000"/>
                </a:solidFill>
                <a:latin typeface="Arial" charset="0"/>
              </a:rPr>
              <a:t>checking your answer</a:t>
            </a:r>
            <a:endParaRPr lang="en-US" sz="1800" dirty="0">
              <a:solidFill>
                <a:srgbClr val="DC0000"/>
              </a:solidFill>
              <a:latin typeface="Arial" charset="0"/>
            </a:endParaRP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D84C80-69E1-42A2-B86C-C6294224C78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32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Introduction – What you must know in order to factor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296251"/>
              </p:ext>
            </p:extLst>
          </p:nvPr>
        </p:nvGraphicFramePr>
        <p:xfrm>
          <a:off x="6498486" y="4690312"/>
          <a:ext cx="637285" cy="24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800100" imgH="317500" progId="Equation.DSMT4">
                  <p:embed/>
                </p:oleObj>
              </mc:Choice>
              <mc:Fallback>
                <p:oleObj name="Equation" r:id="rId5" imgW="8001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486" y="4690312"/>
                        <a:ext cx="637285" cy="24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69894"/>
              </p:ext>
            </p:extLst>
          </p:nvPr>
        </p:nvGraphicFramePr>
        <p:xfrm>
          <a:off x="6513385" y="4924563"/>
          <a:ext cx="640926" cy="26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838200" imgH="342900" progId="Equation.DSMT4">
                  <p:embed/>
                </p:oleObj>
              </mc:Choice>
              <mc:Fallback>
                <p:oleObj name="Equation" r:id="rId7" imgW="8382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385" y="4924563"/>
                        <a:ext cx="640926" cy="2621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211150"/>
              </p:ext>
            </p:extLst>
          </p:nvPr>
        </p:nvGraphicFramePr>
        <p:xfrm>
          <a:off x="7497763" y="4914545"/>
          <a:ext cx="640926" cy="26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838200" imgH="342900" progId="Equation.DSMT4">
                  <p:embed/>
                </p:oleObj>
              </mc:Choice>
              <mc:Fallback>
                <p:oleObj name="Equation" r:id="rId9" imgW="8382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4914545"/>
                        <a:ext cx="640926" cy="2621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3627"/>
              </p:ext>
            </p:extLst>
          </p:nvPr>
        </p:nvGraphicFramePr>
        <p:xfrm>
          <a:off x="7497763" y="4651052"/>
          <a:ext cx="649423" cy="26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1" imgW="812800" imgH="342900" progId="Equation.DSMT4">
                  <p:embed/>
                </p:oleObj>
              </mc:Choice>
              <mc:Fallback>
                <p:oleObj name="Equation" r:id="rId11" imgW="812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4651052"/>
                        <a:ext cx="649423" cy="2621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437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5"/>
    </mc:Choice>
    <mc:Fallback xmlns="">
      <p:transition xmlns:p14="http://schemas.microsoft.com/office/powerpoint/2010/main" spd="slow" advTm="3126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  <p:extLst mod="1">
    <p:ext uri="{E180D4A7-C9FB-4DFB-919C-405C955672EB}">
      <p14:showEvtLst xmlns:p14="http://schemas.microsoft.com/office/powerpoint/2010/main">
        <p14:playEvt time="0" objId="10"/>
        <p14:stopEvt time="311722" objId="10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4450"/>
            <a:ext cx="4279900" cy="773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–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+ 2</a:t>
            </a: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One Last ac Method Example:</a:t>
            </a: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≠ 1</a:t>
            </a:r>
          </a:p>
        </p:txBody>
      </p:sp>
      <p:sp>
        <p:nvSpPr>
          <p:cNvPr id="36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E7909C-E728-4B38-BB58-5AC19B6199A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7725" y="3044825"/>
            <a:ext cx="34623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68375" indent="-968375">
              <a:tabLst>
                <a:tab pos="968375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Step 2:</a:t>
            </a:r>
            <a:r>
              <a:rPr lang="en-US" sz="2200" dirty="0"/>
              <a:t> Find factors of </a:t>
            </a:r>
            <a:r>
              <a:rPr lang="en-US" sz="2200" dirty="0" smtClean="0">
                <a:solidFill>
                  <a:srgbClr val="3366FF"/>
                </a:solidFill>
              </a:rPr>
              <a:t>4</a:t>
            </a:r>
            <a:r>
              <a:rPr lang="en-US" sz="2200" dirty="0" smtClean="0"/>
              <a:t> </a:t>
            </a:r>
            <a:r>
              <a:rPr lang="en-US" sz="2200" dirty="0"/>
              <a:t>that add up to </a:t>
            </a:r>
            <a:r>
              <a:rPr lang="en-US" sz="2200" dirty="0" smtClean="0">
                <a:solidFill>
                  <a:srgbClr val="C00000"/>
                </a:solidFill>
              </a:rPr>
              <a:t>-</a:t>
            </a:r>
            <a:r>
              <a:rPr lang="en-US" sz="2200" dirty="0" smtClean="0">
                <a:solidFill>
                  <a:srgbClr val="DC0000"/>
                </a:solidFill>
              </a:rPr>
              <a:t>1</a:t>
            </a:r>
            <a:endParaRPr lang="en-US" sz="2200" dirty="0">
              <a:solidFill>
                <a:srgbClr val="DC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3675" y="3957638"/>
          <a:ext cx="1658938" cy="853440"/>
        </p:xfrm>
        <a:graphic>
          <a:graphicData uri="http://schemas.openxmlformats.org/drawingml/2006/table">
            <a:tbl>
              <a:tblPr/>
              <a:tblGrid>
                <a:gridCol w="828675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-1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-2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47725" y="2147888"/>
            <a:ext cx="34623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Step 1:</a:t>
            </a:r>
            <a:r>
              <a:rPr lang="en-US" sz="2200" dirty="0"/>
              <a:t> Multiply </a:t>
            </a:r>
            <a:r>
              <a:rPr lang="en-US" sz="2200" i="1" dirty="0"/>
              <a:t>a</a:t>
            </a:r>
            <a:r>
              <a:rPr lang="en-US" sz="2200" dirty="0"/>
              <a:t> and </a:t>
            </a:r>
            <a:r>
              <a:rPr lang="en-US" sz="2200" i="1" dirty="0"/>
              <a:t>c</a:t>
            </a:r>
            <a:r>
              <a:rPr lang="en-US" sz="2200" dirty="0"/>
              <a:t>:</a:t>
            </a:r>
          </a:p>
          <a:p>
            <a:r>
              <a:rPr lang="en-US" sz="2200" dirty="0"/>
              <a:t>	2 </a:t>
            </a:r>
            <a:r>
              <a:rPr lang="en-US" sz="2200" dirty="0" smtClean="0"/>
              <a:t>(2) </a:t>
            </a:r>
            <a:r>
              <a:rPr lang="en-US" sz="2200" dirty="0"/>
              <a:t>= </a:t>
            </a:r>
            <a:r>
              <a:rPr lang="en-US" sz="2200" dirty="0" smtClean="0">
                <a:solidFill>
                  <a:srgbClr val="3366FF"/>
                </a:solidFill>
              </a:rPr>
              <a:t>4</a:t>
            </a:r>
            <a:endParaRPr lang="en-US" sz="2200" dirty="0">
              <a:solidFill>
                <a:srgbClr val="3366FF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7724" y="5161607"/>
            <a:ext cx="59573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252413"/>
            <a:r>
              <a:rPr lang="en-US" sz="2200" dirty="0" smtClean="0"/>
              <a:t>There are no factors of 4 that add up to -1</a:t>
            </a:r>
          </a:p>
          <a:p>
            <a:pPr indent="-252413"/>
            <a:r>
              <a:rPr lang="en-US" sz="2200" dirty="0" smtClean="0">
                <a:cs typeface="Arial" charset="0"/>
              </a:rPr>
              <a:t>So, </a:t>
            </a:r>
            <a:r>
              <a:rPr lang="en-US" sz="2000" dirty="0" smtClean="0"/>
              <a:t>2</a:t>
            </a:r>
            <a:r>
              <a:rPr lang="en-US" sz="2000" i="1" dirty="0" smtClean="0"/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– </a:t>
            </a:r>
            <a:r>
              <a:rPr lang="en-US" sz="2000" i="1" dirty="0" smtClean="0"/>
              <a:t>x</a:t>
            </a:r>
            <a:r>
              <a:rPr lang="en-US" sz="2000" dirty="0" smtClean="0"/>
              <a:t> + 2</a:t>
            </a:r>
            <a:r>
              <a:rPr lang="en-US" sz="2000" b="1" dirty="0" smtClean="0"/>
              <a:t>  is prime</a:t>
            </a:r>
            <a:endParaRPr lang="en-US" b="1" dirty="0">
              <a:cs typeface="Arial" charset="0"/>
            </a:endParaRPr>
          </a:p>
        </p:txBody>
      </p:sp>
      <p:sp>
        <p:nvSpPr>
          <p:cNvPr id="10" name="Action Button: Forward or Next 9">
            <a:hlinkClick r:id="rId3" action="ppaction://hlinksldjump"/>
          </p:cNvPr>
          <p:cNvSpPr/>
          <p:nvPr/>
        </p:nvSpPr>
        <p:spPr bwMode="hidden">
          <a:xfrm>
            <a:off x="7110000" y="5815999"/>
            <a:ext cx="822960" cy="822960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Skip over </a:t>
            </a:r>
            <a:r>
              <a:rPr lang="en-US" sz="1200" dirty="0"/>
              <a:t>Trial &amp; </a:t>
            </a:r>
            <a:r>
              <a:rPr lang="en-US" sz="1200" dirty="0" smtClean="0"/>
              <a:t>Error</a:t>
            </a:r>
            <a:endParaRPr lang="en-US" sz="1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48"/>
    </mc:Choice>
    <mc:Fallback xmlns="">
      <p:transition xmlns:p14="http://schemas.microsoft.com/office/powerpoint/2010/main" spd="slow" advTm="1386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11" grpId="0" build="p"/>
      <p:bldP spid="13" grpId="0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it confuses you to learn 2 methods, skip this and stay with the ac Method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Use “Trial &amp; Error” if you see answer quickly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Otherwise abandon it and use ac Method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Trial &amp; Error Method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Look for factors of 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 and factors of </a:t>
            </a:r>
            <a:r>
              <a:rPr lang="en-US" i="1" dirty="0" smtClean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 that combine to give </a:t>
            </a:r>
            <a:r>
              <a:rPr lang="en-US" i="1" dirty="0" smtClean="0">
                <a:latin typeface="Arial" charset="0"/>
              </a:rPr>
              <a:t>b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Try all possible combinations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Uses “First Outer Inner Last” (FOIL) Procedure:  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	(2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+1) (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–3)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>
                <a:latin typeface="Arial" charset="0"/>
              </a:rPr>
              <a:t>The middle term is the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sum</a:t>
            </a:r>
            <a:r>
              <a:rPr lang="en-US" sz="2000" dirty="0" smtClean="0">
                <a:latin typeface="Arial" charset="0"/>
              </a:rPr>
              <a:t> of the </a:t>
            </a:r>
            <a:r>
              <a:rPr lang="en-US" sz="2000" dirty="0" smtClean="0">
                <a:solidFill>
                  <a:srgbClr val="DC0000"/>
                </a:solidFill>
                <a:latin typeface="Arial" charset="0"/>
              </a:rPr>
              <a:t>outer and inner products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Factoring Trinomials – Trial and Error:</a:t>
            </a:r>
            <a:br>
              <a:rPr lang="en-US" sz="3200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	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≠ 1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54C5BB-AF3A-4D85-A818-CABB213B25E0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" name="Right Bracket 4"/>
          <p:cNvSpPr>
            <a:spLocks/>
          </p:cNvSpPr>
          <p:nvPr/>
        </p:nvSpPr>
        <p:spPr bwMode="auto">
          <a:xfrm rot="-5400000">
            <a:off x="2124409" y="4287042"/>
            <a:ext cx="187323" cy="1192213"/>
          </a:xfrm>
          <a:prstGeom prst="rightBracket">
            <a:avLst>
              <a:gd name="adj" fmla="val 8293"/>
            </a:avLst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" name="Right Bracket 5"/>
          <p:cNvSpPr>
            <a:spLocks/>
          </p:cNvSpPr>
          <p:nvPr/>
        </p:nvSpPr>
        <p:spPr bwMode="auto">
          <a:xfrm rot="-5400000">
            <a:off x="2262982" y="4734719"/>
            <a:ext cx="80962" cy="412750"/>
          </a:xfrm>
          <a:prstGeom prst="rightBracket">
            <a:avLst>
              <a:gd name="adj" fmla="val 8473"/>
            </a:avLst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02350" y="4868863"/>
            <a:ext cx="8826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= -5</a:t>
            </a:r>
            <a:r>
              <a:rPr lang="en-US" sz="2200" i="1" dirty="0">
                <a:cs typeface="Arial" charset="0"/>
              </a:rPr>
              <a:t>x </a:t>
            </a:r>
            <a:endParaRPr lang="en-US" sz="2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06725" y="4878388"/>
            <a:ext cx="33480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⟹ Middle term = -6</a:t>
            </a:r>
            <a:r>
              <a:rPr lang="en-US" sz="2200" i="1" dirty="0"/>
              <a:t>x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8"/>
    </mc:Choice>
    <mc:Fallback xmlns="">
      <p:transition xmlns:p14="http://schemas.microsoft.com/office/powerpoint/2010/main" spd="slow" advTm="1796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animBg="1"/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14450"/>
            <a:ext cx="4436009" cy="773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+ 7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3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25" y="107950"/>
            <a:ext cx="83597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227A8F"/>
                </a:solidFill>
                <a:latin typeface="Arial" charset="0"/>
              </a:rPr>
              <a:t>Trial and Error Example:</a:t>
            </a:r>
            <a:br>
              <a:rPr lang="en-US" sz="4000" dirty="0">
                <a:solidFill>
                  <a:srgbClr val="227A8F"/>
                </a:solidFill>
                <a:latin typeface="Arial" charset="0"/>
              </a:rPr>
            </a:br>
            <a:r>
              <a:rPr lang="en-US" sz="3200" i="1" dirty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3200" baseline="30000" dirty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3200" dirty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3200" i="1" dirty="0" err="1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3200" dirty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3200" i="1" dirty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3200" dirty="0">
                <a:solidFill>
                  <a:srgbClr val="19677E"/>
                </a:solidFill>
                <a:latin typeface="Arial" charset="0"/>
              </a:rPr>
              <a:t>, 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with </a:t>
            </a:r>
            <a:r>
              <a:rPr lang="en-US" sz="3200" dirty="0">
                <a:solidFill>
                  <a:srgbClr val="19677E"/>
                </a:solidFill>
                <a:latin typeface="Arial" charset="0"/>
              </a:rPr>
              <a:t>only 1 </a:t>
            </a:r>
            <a:r>
              <a:rPr lang="en-US" sz="3200" dirty="0" smtClean="0">
                <a:solidFill>
                  <a:srgbClr val="19677E"/>
                </a:solidFill>
                <a:latin typeface="Arial" charset="0"/>
              </a:rPr>
              <a:t>set of factors for a &amp; c</a:t>
            </a:r>
            <a:endParaRPr lang="en-US" sz="3100" dirty="0" smtClean="0">
              <a:solidFill>
                <a:srgbClr val="19677E"/>
              </a:solidFill>
              <a:latin typeface="Arial" charset="0"/>
            </a:endParaRPr>
          </a:p>
        </p:txBody>
      </p:sp>
      <p:sp>
        <p:nvSpPr>
          <p:cNvPr id="368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E7909C-E728-4B38-BB58-5AC19B6199A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102225" y="1449733"/>
            <a:ext cx="1684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27025" y="1806920"/>
            <a:ext cx="37830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 +    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 smtClean="0">
                <a:solidFill>
                  <a:srgbClr val="0000FF"/>
                </a:solidFill>
              </a:rPr>
              <a:t>(2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 +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)</a:t>
            </a:r>
          </a:p>
          <a:p>
            <a:pPr>
              <a:tabLst>
                <a:tab pos="914400" algn="l"/>
              </a:tabLst>
            </a:pPr>
            <a:r>
              <a:rPr lang="en-US" sz="2200" dirty="0"/>
              <a:t>We want Middle Term = </a:t>
            </a:r>
            <a:r>
              <a:rPr lang="en-US" sz="2200" dirty="0">
                <a:solidFill>
                  <a:srgbClr val="00B050"/>
                </a:solidFill>
              </a:rPr>
              <a:t>7</a:t>
            </a:r>
            <a:r>
              <a:rPr lang="en-US" sz="2200" i="1" dirty="0" smtClean="0">
                <a:solidFill>
                  <a:srgbClr val="00B050"/>
                </a:solidFill>
              </a:rPr>
              <a:t>x</a:t>
            </a:r>
            <a:endParaRPr lang="en-US" sz="2200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23113" y="1449733"/>
            <a:ext cx="1965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</a:t>
            </a:r>
            <a:r>
              <a:rPr lang="en-US" sz="2200" dirty="0" smtClean="0">
                <a:solidFill>
                  <a:srgbClr val="3366FF"/>
                </a:solidFill>
              </a:rPr>
              <a:t>3</a:t>
            </a:r>
            <a:r>
              <a:rPr lang="en-US" sz="2200" dirty="0" smtClean="0"/>
              <a:t>: </a:t>
            </a:r>
            <a:endParaRPr lang="en-US" sz="2200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243713" y="3277887"/>
            <a:ext cx="2185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031875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+ </a:t>
            </a:r>
            <a:r>
              <a:rPr lang="en-US" sz="2200" dirty="0" smtClean="0">
                <a:solidFill>
                  <a:srgbClr val="0000FF"/>
                </a:solidFill>
              </a:rPr>
              <a:t>1) (2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200" dirty="0" smtClean="0">
                <a:solidFill>
                  <a:srgbClr val="0000FF"/>
                </a:solidFill>
              </a:rPr>
              <a:t> 3)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243714" y="3894785"/>
            <a:ext cx="23105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855663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3</a:t>
            </a:r>
            <a:r>
              <a:rPr lang="en-US" sz="2200" dirty="0" smtClean="0">
                <a:solidFill>
                  <a:srgbClr val="0000FF"/>
                </a:solidFill>
              </a:rPr>
              <a:t>) (2</a:t>
            </a:r>
            <a:r>
              <a:rPr lang="en-US" sz="2200" i="1" dirty="0" smtClean="0">
                <a:solidFill>
                  <a:srgbClr val="0000FF"/>
                </a:solidFill>
              </a:rPr>
              <a:t>x </a:t>
            </a:r>
            <a:r>
              <a:rPr lang="en-US" sz="2200" i="1" dirty="0">
                <a:solidFill>
                  <a:srgbClr val="0000FF"/>
                </a:solidFill>
              </a:rPr>
              <a:t>+ </a:t>
            </a:r>
            <a:r>
              <a:rPr lang="en-US" sz="2200" dirty="0">
                <a:solidFill>
                  <a:srgbClr val="0000FF"/>
                </a:solidFill>
              </a:rPr>
              <a:t>1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46388" y="5337488"/>
            <a:ext cx="977899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Thus,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05057"/>
              </p:ext>
            </p:extLst>
          </p:nvPr>
        </p:nvGraphicFramePr>
        <p:xfrm>
          <a:off x="4002088" y="5369660"/>
          <a:ext cx="354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Equation" r:id="rId4" imgW="3543300" imgH="393700" progId="Equation.DSMT4">
                  <p:embed/>
                </p:oleObj>
              </mc:Choice>
              <mc:Fallback>
                <p:oleObj name="Equation" r:id="rId4" imgW="3543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5369660"/>
                        <a:ext cx="3543300" cy="39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32"/>
          <p:cNvSpPr/>
          <p:nvPr/>
        </p:nvSpPr>
        <p:spPr>
          <a:xfrm>
            <a:off x="3209630" y="1314450"/>
            <a:ext cx="3445170" cy="228945"/>
          </a:xfrm>
          <a:custGeom>
            <a:avLst/>
            <a:gdLst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52378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33963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460285 w 3568390"/>
              <a:gd name="connsiteY4" fmla="*/ 224418 h 2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390" h="224418">
                <a:moveTo>
                  <a:pt x="0" y="122663"/>
                </a:moveTo>
                <a:cubicBezTo>
                  <a:pt x="29736" y="88280"/>
                  <a:pt x="59473" y="53897"/>
                  <a:pt x="111512" y="33453"/>
                </a:cubicBezTo>
                <a:cubicBezTo>
                  <a:pt x="163551" y="13009"/>
                  <a:pt x="312234" y="0"/>
                  <a:pt x="312234" y="0"/>
                </a:cubicBezTo>
                <a:lnTo>
                  <a:pt x="3033132" y="11151"/>
                </a:lnTo>
                <a:cubicBezTo>
                  <a:pt x="3568390" y="48554"/>
                  <a:pt x="3413765" y="136428"/>
                  <a:pt x="3460285" y="22441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28669"/>
              </p:ext>
            </p:extLst>
          </p:nvPr>
        </p:nvGraphicFramePr>
        <p:xfrm>
          <a:off x="5243513" y="1968845"/>
          <a:ext cx="1660525" cy="42672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7025" y="2705469"/>
            <a:ext cx="3227198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There are </a:t>
            </a:r>
            <a:r>
              <a:rPr lang="en-US" sz="2200" dirty="0" smtClean="0">
                <a:solidFill>
                  <a:schemeClr val="bg1"/>
                </a:solidFill>
              </a:rPr>
              <a:t>2 </a:t>
            </a:r>
            <a:r>
              <a:rPr lang="en-US" sz="2200" dirty="0">
                <a:solidFill>
                  <a:schemeClr val="bg1"/>
                </a:solidFill>
              </a:rPr>
              <a:t>cases to </a:t>
            </a:r>
            <a:r>
              <a:rPr lang="en-US" sz="2200" dirty="0" smtClean="0">
                <a:solidFill>
                  <a:schemeClr val="bg1"/>
                </a:solidFill>
              </a:rPr>
              <a:t>try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4501"/>
              </p:ext>
            </p:extLst>
          </p:nvPr>
        </p:nvGraphicFramePr>
        <p:xfrm>
          <a:off x="7230653" y="1968845"/>
          <a:ext cx="1660525" cy="42672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Freeform 36"/>
          <p:cNvSpPr/>
          <p:nvPr/>
        </p:nvSpPr>
        <p:spPr>
          <a:xfrm>
            <a:off x="4637226" y="1857425"/>
            <a:ext cx="3918506" cy="148278"/>
          </a:xfrm>
          <a:custGeom>
            <a:avLst/>
            <a:gdLst>
              <a:gd name="connsiteX0" fmla="*/ 0 w 2499731"/>
              <a:gd name="connsiteY0" fmla="*/ 0 h 468351"/>
              <a:gd name="connsiteX1" fmla="*/ 200722 w 2499731"/>
              <a:gd name="connsiteY1" fmla="*/ 144966 h 468351"/>
              <a:gd name="connsiteX2" fmla="*/ 446049 w 2499731"/>
              <a:gd name="connsiteY2" fmla="*/ 234176 h 468351"/>
              <a:gd name="connsiteX3" fmla="*/ 2163336 w 2499731"/>
              <a:gd name="connsiteY3" fmla="*/ 301083 h 468351"/>
              <a:gd name="connsiteX4" fmla="*/ 2464419 w 2499731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13820"/>
              <a:gd name="connsiteY0" fmla="*/ 40295 h 508646"/>
              <a:gd name="connsiteX1" fmla="*/ 404379 w 2513820"/>
              <a:gd name="connsiteY1" fmla="*/ 42289 h 508646"/>
              <a:gd name="connsiteX2" fmla="*/ 2170480 w 2513820"/>
              <a:gd name="connsiteY2" fmla="*/ 294027 h 508646"/>
              <a:gd name="connsiteX3" fmla="*/ 2464419 w 2513820"/>
              <a:gd name="connsiteY3" fmla="*/ 508646 h 508646"/>
              <a:gd name="connsiteX0" fmla="*/ 0 w 2502668"/>
              <a:gd name="connsiteY0" fmla="*/ 32751 h 501102"/>
              <a:gd name="connsiteX1" fmla="*/ 404379 w 2502668"/>
              <a:gd name="connsiteY1" fmla="*/ 34745 h 501102"/>
              <a:gd name="connsiteX2" fmla="*/ 2159328 w 2502668"/>
              <a:gd name="connsiteY2" fmla="*/ 241223 h 501102"/>
              <a:gd name="connsiteX3" fmla="*/ 2464419 w 2502668"/>
              <a:gd name="connsiteY3" fmla="*/ 501102 h 501102"/>
              <a:gd name="connsiteX0" fmla="*/ 0 w 2502668"/>
              <a:gd name="connsiteY0" fmla="*/ 0 h 468351"/>
              <a:gd name="connsiteX1" fmla="*/ 404378 w 2502668"/>
              <a:gd name="connsiteY1" fmla="*/ 88625 h 468351"/>
              <a:gd name="connsiteX2" fmla="*/ 2159328 w 2502668"/>
              <a:gd name="connsiteY2" fmla="*/ 208472 h 468351"/>
              <a:gd name="connsiteX3" fmla="*/ 2464419 w 2502668"/>
              <a:gd name="connsiteY3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644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267992"/>
              <a:gd name="connsiteX1" fmla="*/ 350423 w 2444764"/>
              <a:gd name="connsiteY1" fmla="*/ 88625 h 267992"/>
              <a:gd name="connsiteX2" fmla="*/ 2102991 w 2444764"/>
              <a:gd name="connsiteY2" fmla="*/ 162217 h 267992"/>
              <a:gd name="connsiteX3" fmla="*/ 2384386 w 2444764"/>
              <a:gd name="connsiteY3" fmla="*/ 208472 h 267992"/>
              <a:gd name="connsiteX4" fmla="*/ 2444764 w 2444764"/>
              <a:gd name="connsiteY4" fmla="*/ 101308 h 267992"/>
              <a:gd name="connsiteX0" fmla="*/ 450 w 2444764"/>
              <a:gd name="connsiteY0" fmla="*/ 58467 h 326459"/>
              <a:gd name="connsiteX1" fmla="*/ 350423 w 2444764"/>
              <a:gd name="connsiteY1" fmla="*/ 147092 h 326459"/>
              <a:gd name="connsiteX2" fmla="*/ 2102991 w 2444764"/>
              <a:gd name="connsiteY2" fmla="*/ 220684 h 326459"/>
              <a:gd name="connsiteX3" fmla="*/ 2384386 w 2444764"/>
              <a:gd name="connsiteY3" fmla="*/ 266939 h 326459"/>
              <a:gd name="connsiteX4" fmla="*/ 2444764 w 2444764"/>
              <a:gd name="connsiteY4" fmla="*/ 84504 h 326459"/>
              <a:gd name="connsiteX0" fmla="*/ 450 w 2452048"/>
              <a:gd name="connsiteY0" fmla="*/ 0 h 172649"/>
              <a:gd name="connsiteX1" fmla="*/ 350423 w 2452048"/>
              <a:gd name="connsiteY1" fmla="*/ 88625 h 172649"/>
              <a:gd name="connsiteX2" fmla="*/ 2102991 w 2452048"/>
              <a:gd name="connsiteY2" fmla="*/ 162217 h 172649"/>
              <a:gd name="connsiteX3" fmla="*/ 2444764 w 2452048"/>
              <a:gd name="connsiteY3" fmla="*/ 26037 h 172649"/>
              <a:gd name="connsiteX0" fmla="*/ 450 w 2452048"/>
              <a:gd name="connsiteY0" fmla="*/ 0 h 172648"/>
              <a:gd name="connsiteX1" fmla="*/ 350423 w 2452048"/>
              <a:gd name="connsiteY1" fmla="*/ 88625 h 172648"/>
              <a:gd name="connsiteX2" fmla="*/ 2102991 w 2452048"/>
              <a:gd name="connsiteY2" fmla="*/ 162217 h 172648"/>
              <a:gd name="connsiteX3" fmla="*/ 2444764 w 2452048"/>
              <a:gd name="connsiteY3" fmla="*/ 26037 h 1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048" h="172648">
                <a:moveTo>
                  <a:pt x="450" y="0"/>
                </a:moveTo>
                <a:cubicBezTo>
                  <a:pt x="76085" y="49198"/>
                  <a:pt x="0" y="61589"/>
                  <a:pt x="350423" y="88625"/>
                </a:cubicBezTo>
                <a:cubicBezTo>
                  <a:pt x="700847" y="115661"/>
                  <a:pt x="1753934" y="172648"/>
                  <a:pt x="2102991" y="162217"/>
                </a:cubicBezTo>
                <a:cubicBezTo>
                  <a:pt x="2452048" y="151786"/>
                  <a:pt x="2386281" y="84330"/>
                  <a:pt x="2444764" y="260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374833" y="3894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Arial" charset="0"/>
              </a:rPr>
              <a:t>✔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71795" y="1517754"/>
            <a:ext cx="357187" cy="327652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97851" y="1500238"/>
            <a:ext cx="357187" cy="357187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988789" y="3687817"/>
            <a:ext cx="948086" cy="354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88789" y="3687817"/>
            <a:ext cx="906811" cy="354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057708" y="2270754"/>
            <a:ext cx="5534057" cy="112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71795" y="2270754"/>
            <a:ext cx="5245823" cy="1237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33172" y="3317267"/>
            <a:ext cx="4384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Middle Term = 3</a:t>
            </a:r>
            <a:r>
              <a:rPr lang="en-US" sz="2200" i="1" dirty="0"/>
              <a:t>x</a:t>
            </a:r>
            <a:r>
              <a:rPr lang="en-US" sz="2200" dirty="0"/>
              <a:t> + 2</a:t>
            </a:r>
            <a:r>
              <a:rPr lang="en-US" sz="2200" i="1" dirty="0"/>
              <a:t>x</a:t>
            </a:r>
            <a:r>
              <a:rPr lang="en-US" sz="2200" dirty="0"/>
              <a:t> = 5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7x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3933172" y="3904838"/>
            <a:ext cx="3612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Middle Term =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cs typeface="Arial" charset="0"/>
              </a:rPr>
              <a:t>+</a:t>
            </a:r>
            <a:r>
              <a:rPr lang="en-US" sz="2200" dirty="0"/>
              <a:t> 6</a:t>
            </a:r>
            <a:r>
              <a:rPr lang="en-US" sz="2200" i="1" dirty="0"/>
              <a:t>x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008000"/>
                </a:solidFill>
              </a:rPr>
              <a:t>7</a:t>
            </a:r>
            <a:r>
              <a:rPr lang="en-US" sz="2200" i="1" dirty="0">
                <a:solidFill>
                  <a:srgbClr val="008000"/>
                </a:solidFill>
              </a:rPr>
              <a:t>x</a:t>
            </a:r>
            <a:endParaRPr lang="en-US" sz="2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7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431"/>
    </mc:Choice>
    <mc:Fallback xmlns="">
      <p:transition xmlns:p14="http://schemas.microsoft.com/office/powerpoint/2010/main" spd="slow" advTm="28543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  <p:bldP spid="27" grpId="0" uiExpand="1" build="p"/>
      <p:bldP spid="28" grpId="0"/>
      <p:bldP spid="29" grpId="0" build="p"/>
      <p:bldP spid="30" grpId="0" build="p"/>
      <p:bldP spid="31" grpId="0"/>
      <p:bldP spid="33" grpId="0" animBg="1"/>
      <p:bldP spid="33" grpId="1" uiExpand="1" animBg="1"/>
      <p:bldP spid="35" grpId="0" animBg="1"/>
      <p:bldP spid="37" grpId="0" animBg="1"/>
      <p:bldP spid="37" grpId="2" animBg="1"/>
      <p:bldP spid="4" grpId="0"/>
      <p:bldP spid="14" grpId="0" animBg="1"/>
      <p:bldP spid="14" grpId="1" animBg="1"/>
      <p:bldP spid="43" grpId="0" animBg="1"/>
      <p:bldP spid="43" grpId="1" animBg="1"/>
      <p:bldP spid="51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613" y="1200150"/>
            <a:ext cx="4562475" cy="57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3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Arial" charset="0"/>
              </a:rPr>
              <a:t>– 4x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– 4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Trial and Error Example:</a:t>
            </a:r>
            <a:br>
              <a:rPr lang="en-US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800" i="1" u="sng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has only 1 set of factors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55050" y="6408738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9CA1C0C-DE34-4DD0-9653-ACC5C3BE14E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02225" y="1341438"/>
            <a:ext cx="1684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89788" y="1851025"/>
          <a:ext cx="1660525" cy="128016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102577" y="2306162"/>
            <a:ext cx="1650049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7025" y="1698625"/>
            <a:ext cx="37830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(3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     ) (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)</a:t>
            </a:r>
          </a:p>
          <a:p>
            <a:pPr>
              <a:tabLst>
                <a:tab pos="914400" algn="l"/>
              </a:tabLst>
            </a:pPr>
            <a:r>
              <a:rPr lang="en-US" sz="2200" dirty="0"/>
              <a:t>We want Middle Term = </a:t>
            </a:r>
            <a:r>
              <a:rPr lang="en-US" sz="2200" dirty="0">
                <a:solidFill>
                  <a:srgbClr val="00B050"/>
                </a:solidFill>
              </a:rPr>
              <a:t>-4</a:t>
            </a:r>
            <a:r>
              <a:rPr lang="en-US" sz="2200" i="1" dirty="0">
                <a:solidFill>
                  <a:srgbClr val="00B050"/>
                </a:solidFill>
              </a:rPr>
              <a:t>x</a:t>
            </a:r>
            <a:endParaRPr lang="en-US" sz="22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23113" y="1341438"/>
            <a:ext cx="1965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</a:t>
            </a:r>
            <a:r>
              <a:rPr lang="en-US" sz="2200" dirty="0">
                <a:solidFill>
                  <a:srgbClr val="3366FF"/>
                </a:solidFill>
              </a:rPr>
              <a:t>-4</a:t>
            </a:r>
            <a:r>
              <a:rPr lang="en-US" sz="2200" dirty="0"/>
              <a:t>: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3713" y="3169592"/>
            <a:ext cx="745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031875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+ 1) (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–</a:t>
            </a:r>
            <a:r>
              <a:rPr lang="en-US" sz="2200" dirty="0">
                <a:solidFill>
                  <a:srgbClr val="0000FF"/>
                </a:solidFill>
              </a:rPr>
              <a:t> 4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-12</a:t>
            </a:r>
            <a:r>
              <a:rPr lang="en-US" sz="2200" i="1" dirty="0"/>
              <a:t>x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dirty="0"/>
              <a:t> = -11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-4x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43713" y="3786490"/>
            <a:ext cx="707390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855663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–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4	</a:t>
            </a:r>
            <a:r>
              <a:rPr lang="en-US" sz="2200" dirty="0" smtClean="0">
                <a:solidFill>
                  <a:srgbClr val="0000FF"/>
                </a:solidFill>
              </a:rPr>
              <a:t>) (</a:t>
            </a:r>
            <a:r>
              <a:rPr lang="en-US" sz="2200" i="1" dirty="0">
                <a:solidFill>
                  <a:srgbClr val="0000FF"/>
                </a:solidFill>
              </a:rPr>
              <a:t>x + </a:t>
            </a:r>
            <a:r>
              <a:rPr lang="en-US" sz="2200" dirty="0">
                <a:solidFill>
                  <a:srgbClr val="0000FF"/>
                </a:solidFill>
              </a:rPr>
              <a:t>1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3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000" dirty="0">
                <a:cs typeface="Arial" charset="0"/>
              </a:rPr>
              <a:t>–</a:t>
            </a:r>
            <a:r>
              <a:rPr lang="en-US" sz="2200" dirty="0"/>
              <a:t> 4</a:t>
            </a:r>
            <a:r>
              <a:rPr lang="en-US" sz="2200" i="1" dirty="0"/>
              <a:t>x</a:t>
            </a:r>
            <a:r>
              <a:rPr lang="en-US" sz="2200" dirty="0"/>
              <a:t> = -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-4x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52533" y="4372610"/>
            <a:ext cx="7314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855663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–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1	) 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200" dirty="0">
                <a:solidFill>
                  <a:srgbClr val="0000FF"/>
                </a:solidFill>
              </a:rPr>
              <a:t> 4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12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000" dirty="0">
                <a:cs typeface="Arial" charset="0"/>
              </a:rPr>
              <a:t>–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 = 11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-4</a:t>
            </a:r>
            <a:r>
              <a:rPr lang="en-US" sz="2200" i="1" dirty="0">
                <a:solidFill>
                  <a:srgbClr val="DC0000"/>
                </a:solidFill>
              </a:rPr>
              <a:t>x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43712" y="4989508"/>
            <a:ext cx="7323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855663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4	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–</a:t>
            </a:r>
            <a:r>
              <a:rPr lang="en-US" sz="2200" dirty="0">
                <a:solidFill>
                  <a:srgbClr val="0000FF"/>
                </a:solidFill>
              </a:rPr>
              <a:t> 1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-3</a:t>
            </a:r>
            <a:r>
              <a:rPr lang="en-US" sz="2200" i="1" dirty="0"/>
              <a:t>x</a:t>
            </a:r>
            <a:r>
              <a:rPr lang="en-US" sz="2200" dirty="0"/>
              <a:t> + 4</a:t>
            </a:r>
            <a:r>
              <a:rPr lang="en-US" sz="2200" i="1" dirty="0"/>
              <a:t>x</a:t>
            </a:r>
            <a:r>
              <a:rPr lang="en-US" sz="2200" dirty="0"/>
              <a:t> =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-4</a:t>
            </a:r>
            <a:r>
              <a:rPr lang="en-US" sz="2200" i="1" dirty="0">
                <a:solidFill>
                  <a:srgbClr val="DC0000"/>
                </a:solidFill>
              </a:rPr>
              <a:t>x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43713" y="5606405"/>
            <a:ext cx="7073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26892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+ 2) (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–</a:t>
            </a:r>
            <a:r>
              <a:rPr lang="en-US" sz="2200" dirty="0">
                <a:solidFill>
                  <a:srgbClr val="0000FF"/>
                </a:solidFill>
              </a:rPr>
              <a:t> 2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-6</a:t>
            </a:r>
            <a:r>
              <a:rPr lang="en-US" sz="2200" i="1" dirty="0"/>
              <a:t>x</a:t>
            </a:r>
            <a:r>
              <a:rPr lang="en-US" sz="2200" dirty="0"/>
              <a:t> +2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= -4</a:t>
            </a:r>
            <a:r>
              <a:rPr lang="en-US" sz="2200" i="1" dirty="0">
                <a:solidFill>
                  <a:srgbClr val="00B050"/>
                </a:solidFill>
              </a:rPr>
              <a:t>x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cs typeface="Arial" charset="0"/>
              </a:rPr>
              <a:t>✔</a:t>
            </a:r>
            <a:endParaRPr lang="en-US" sz="22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46388" y="6085708"/>
            <a:ext cx="977899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Thus, 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3925355" y="6129983"/>
          <a:ext cx="369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Equation" r:id="rId4" imgW="3695400" imgH="368280" progId="Equation.DSMT4">
                  <p:embed/>
                </p:oleObj>
              </mc:Choice>
              <mc:Fallback>
                <p:oleObj name="Equation" r:id="rId4" imgW="369540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355" y="6129983"/>
                        <a:ext cx="3695700" cy="368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978275" y="1331913"/>
            <a:ext cx="444500" cy="442912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846388" y="1418151"/>
            <a:ext cx="314325" cy="314325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136900" y="1211263"/>
            <a:ext cx="3517900" cy="223837"/>
          </a:xfrm>
          <a:custGeom>
            <a:avLst/>
            <a:gdLst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52378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33963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460285 w 3568390"/>
              <a:gd name="connsiteY4" fmla="*/ 224418 h 2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390" h="224418">
                <a:moveTo>
                  <a:pt x="0" y="122663"/>
                </a:moveTo>
                <a:cubicBezTo>
                  <a:pt x="29736" y="88280"/>
                  <a:pt x="59473" y="53897"/>
                  <a:pt x="111512" y="33453"/>
                </a:cubicBezTo>
                <a:cubicBezTo>
                  <a:pt x="163551" y="13009"/>
                  <a:pt x="312234" y="0"/>
                  <a:pt x="312234" y="0"/>
                </a:cubicBezTo>
                <a:lnTo>
                  <a:pt x="3033132" y="11151"/>
                </a:lnTo>
                <a:cubicBezTo>
                  <a:pt x="3568390" y="48554"/>
                  <a:pt x="3413765" y="136428"/>
                  <a:pt x="3460285" y="22441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1" name="Freeform 30"/>
          <p:cNvSpPr/>
          <p:nvPr/>
        </p:nvSpPr>
        <p:spPr>
          <a:xfrm>
            <a:off x="4410075" y="1660525"/>
            <a:ext cx="4284663" cy="128588"/>
          </a:xfrm>
          <a:custGeom>
            <a:avLst/>
            <a:gdLst>
              <a:gd name="connsiteX0" fmla="*/ 0 w 2499731"/>
              <a:gd name="connsiteY0" fmla="*/ 0 h 468351"/>
              <a:gd name="connsiteX1" fmla="*/ 200722 w 2499731"/>
              <a:gd name="connsiteY1" fmla="*/ 144966 h 468351"/>
              <a:gd name="connsiteX2" fmla="*/ 446049 w 2499731"/>
              <a:gd name="connsiteY2" fmla="*/ 234176 h 468351"/>
              <a:gd name="connsiteX3" fmla="*/ 2163336 w 2499731"/>
              <a:gd name="connsiteY3" fmla="*/ 301083 h 468351"/>
              <a:gd name="connsiteX4" fmla="*/ 2464419 w 2499731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13820"/>
              <a:gd name="connsiteY0" fmla="*/ 40295 h 508646"/>
              <a:gd name="connsiteX1" fmla="*/ 404379 w 2513820"/>
              <a:gd name="connsiteY1" fmla="*/ 42289 h 508646"/>
              <a:gd name="connsiteX2" fmla="*/ 2170480 w 2513820"/>
              <a:gd name="connsiteY2" fmla="*/ 294027 h 508646"/>
              <a:gd name="connsiteX3" fmla="*/ 2464419 w 2513820"/>
              <a:gd name="connsiteY3" fmla="*/ 508646 h 508646"/>
              <a:gd name="connsiteX0" fmla="*/ 0 w 2502668"/>
              <a:gd name="connsiteY0" fmla="*/ 32751 h 501102"/>
              <a:gd name="connsiteX1" fmla="*/ 404379 w 2502668"/>
              <a:gd name="connsiteY1" fmla="*/ 34745 h 501102"/>
              <a:gd name="connsiteX2" fmla="*/ 2159328 w 2502668"/>
              <a:gd name="connsiteY2" fmla="*/ 241223 h 501102"/>
              <a:gd name="connsiteX3" fmla="*/ 2464419 w 2502668"/>
              <a:gd name="connsiteY3" fmla="*/ 501102 h 501102"/>
              <a:gd name="connsiteX0" fmla="*/ 0 w 2502668"/>
              <a:gd name="connsiteY0" fmla="*/ 0 h 468351"/>
              <a:gd name="connsiteX1" fmla="*/ 404378 w 2502668"/>
              <a:gd name="connsiteY1" fmla="*/ 88625 h 468351"/>
              <a:gd name="connsiteX2" fmla="*/ 2159328 w 2502668"/>
              <a:gd name="connsiteY2" fmla="*/ 208472 h 468351"/>
              <a:gd name="connsiteX3" fmla="*/ 2464419 w 2502668"/>
              <a:gd name="connsiteY3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644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267992"/>
              <a:gd name="connsiteX1" fmla="*/ 350423 w 2444764"/>
              <a:gd name="connsiteY1" fmla="*/ 88625 h 267992"/>
              <a:gd name="connsiteX2" fmla="*/ 2102991 w 2444764"/>
              <a:gd name="connsiteY2" fmla="*/ 162217 h 267992"/>
              <a:gd name="connsiteX3" fmla="*/ 2384386 w 2444764"/>
              <a:gd name="connsiteY3" fmla="*/ 208472 h 267992"/>
              <a:gd name="connsiteX4" fmla="*/ 2444764 w 2444764"/>
              <a:gd name="connsiteY4" fmla="*/ 101308 h 267992"/>
              <a:gd name="connsiteX0" fmla="*/ 450 w 2444764"/>
              <a:gd name="connsiteY0" fmla="*/ 58467 h 326459"/>
              <a:gd name="connsiteX1" fmla="*/ 350423 w 2444764"/>
              <a:gd name="connsiteY1" fmla="*/ 147092 h 326459"/>
              <a:gd name="connsiteX2" fmla="*/ 2102991 w 2444764"/>
              <a:gd name="connsiteY2" fmla="*/ 220684 h 326459"/>
              <a:gd name="connsiteX3" fmla="*/ 2384386 w 2444764"/>
              <a:gd name="connsiteY3" fmla="*/ 266939 h 326459"/>
              <a:gd name="connsiteX4" fmla="*/ 2444764 w 2444764"/>
              <a:gd name="connsiteY4" fmla="*/ 84504 h 326459"/>
              <a:gd name="connsiteX0" fmla="*/ 450 w 2452048"/>
              <a:gd name="connsiteY0" fmla="*/ 0 h 172649"/>
              <a:gd name="connsiteX1" fmla="*/ 350423 w 2452048"/>
              <a:gd name="connsiteY1" fmla="*/ 88625 h 172649"/>
              <a:gd name="connsiteX2" fmla="*/ 2102991 w 2452048"/>
              <a:gd name="connsiteY2" fmla="*/ 162217 h 172649"/>
              <a:gd name="connsiteX3" fmla="*/ 2444764 w 2452048"/>
              <a:gd name="connsiteY3" fmla="*/ 26037 h 172649"/>
              <a:gd name="connsiteX0" fmla="*/ 450 w 2452048"/>
              <a:gd name="connsiteY0" fmla="*/ 0 h 172648"/>
              <a:gd name="connsiteX1" fmla="*/ 350423 w 2452048"/>
              <a:gd name="connsiteY1" fmla="*/ 88625 h 172648"/>
              <a:gd name="connsiteX2" fmla="*/ 2102991 w 2452048"/>
              <a:gd name="connsiteY2" fmla="*/ 162217 h 172648"/>
              <a:gd name="connsiteX3" fmla="*/ 2444764 w 2452048"/>
              <a:gd name="connsiteY3" fmla="*/ 26037 h 1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048" h="172648">
                <a:moveTo>
                  <a:pt x="450" y="0"/>
                </a:moveTo>
                <a:cubicBezTo>
                  <a:pt x="76085" y="49198"/>
                  <a:pt x="0" y="61589"/>
                  <a:pt x="350423" y="88625"/>
                </a:cubicBezTo>
                <a:cubicBezTo>
                  <a:pt x="700847" y="115661"/>
                  <a:pt x="1753934" y="172648"/>
                  <a:pt x="2102991" y="162217"/>
                </a:cubicBezTo>
                <a:cubicBezTo>
                  <a:pt x="2452048" y="151786"/>
                  <a:pt x="2386281" y="84330"/>
                  <a:pt x="2444764" y="260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208213" y="3569677"/>
            <a:ext cx="728662" cy="35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59001" y="3569677"/>
            <a:ext cx="736599" cy="354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89788" y="2214563"/>
            <a:ext cx="1660525" cy="53816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3217863" y="2498724"/>
            <a:ext cx="3905250" cy="2033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86613" y="1827213"/>
            <a:ext cx="1658937" cy="53975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3217863" y="2105025"/>
            <a:ext cx="3905250" cy="126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2159003" y="4834274"/>
            <a:ext cx="777873" cy="2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59001" y="4834275"/>
            <a:ext cx="736599" cy="29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243513" y="1860550"/>
          <a:ext cx="1660525" cy="42672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rot="10800000">
            <a:off x="3217863" y="1992313"/>
            <a:ext cx="2025650" cy="112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9788" y="2649538"/>
            <a:ext cx="1660525" cy="53816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43" name="Straight Arrow Connector 42"/>
          <p:cNvCxnSpPr/>
          <p:nvPr/>
        </p:nvCxnSpPr>
        <p:spPr>
          <a:xfrm rot="10800000" flipV="1">
            <a:off x="3217863" y="2989696"/>
            <a:ext cx="3905250" cy="283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024" y="2597174"/>
            <a:ext cx="4241283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There are </a:t>
            </a:r>
            <a:r>
              <a:rPr lang="en-US" sz="2200" dirty="0" smtClean="0">
                <a:solidFill>
                  <a:schemeClr val="bg1"/>
                </a:solidFill>
              </a:rPr>
              <a:t>1x3x2 </a:t>
            </a:r>
            <a:r>
              <a:rPr lang="en-US" sz="2200" dirty="0">
                <a:solidFill>
                  <a:schemeClr val="bg1"/>
                </a:solidFill>
              </a:rPr>
              <a:t>= 6 cases to </a:t>
            </a:r>
            <a:r>
              <a:rPr lang="en-US" sz="2200" dirty="0" smtClean="0">
                <a:solidFill>
                  <a:schemeClr val="bg1"/>
                </a:solidFill>
              </a:rPr>
              <a:t>try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14"/>
    </mc:Choice>
    <mc:Fallback xmlns="">
      <p:transition xmlns:p14="http://schemas.microsoft.com/office/powerpoint/2010/main" spd="slow" advTm="2823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build="p"/>
      <p:bldP spid="14" grpId="0"/>
      <p:bldP spid="15" grpId="0" build="p"/>
      <p:bldP spid="18" grpId="0" build="p"/>
      <p:bldP spid="19" grpId="0" build="p"/>
      <p:bldP spid="20" grpId="0" build="p"/>
      <p:bldP spid="21" grpId="0" build="p"/>
      <p:bldP spid="26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9" grpId="0" animBg="1"/>
      <p:bldP spid="39" grpId="1" animBg="1"/>
      <p:bldP spid="34" grpId="0" animBg="1"/>
      <p:bldP spid="34" grpId="1" animBg="1"/>
      <p:bldP spid="37" grpId="0" animBg="1"/>
      <p:bldP spid="37" grpId="1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21" y="2601404"/>
            <a:ext cx="4266397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There are </a:t>
            </a:r>
            <a:r>
              <a:rPr lang="en-US" sz="2200" dirty="0" smtClean="0">
                <a:solidFill>
                  <a:schemeClr val="bg1"/>
                </a:solidFill>
              </a:rPr>
              <a:t>3x1x2 </a:t>
            </a:r>
            <a:r>
              <a:rPr lang="en-US" sz="2200" dirty="0">
                <a:solidFill>
                  <a:schemeClr val="bg1"/>
                </a:solidFill>
              </a:rPr>
              <a:t>= 6 cases to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" y="1200150"/>
            <a:ext cx="4735513" cy="57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i="1" dirty="0" smtClean="0">
                <a:solidFill>
                  <a:srgbClr val="00B050"/>
                </a:solidFill>
                <a:latin typeface="Arial" charset="0"/>
              </a:rPr>
              <a:t>17x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Another Trial &amp; Error Example:</a:t>
            </a:r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/>
            </a:r>
            <a:br>
              <a:rPr lang="en-US" sz="3200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29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9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9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9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9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9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900" dirty="0" smtClean="0">
                <a:solidFill>
                  <a:srgbClr val="19677E"/>
                </a:solidFill>
                <a:latin typeface="Arial" charset="0"/>
              </a:rPr>
              <a:t>, where </a:t>
            </a:r>
            <a:r>
              <a:rPr lang="en-US" sz="2900" i="1" u="sng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900" dirty="0" smtClean="0">
                <a:solidFill>
                  <a:srgbClr val="19677E"/>
                </a:solidFill>
                <a:latin typeface="Arial" charset="0"/>
              </a:rPr>
              <a:t> has only 1 set of factors</a:t>
            </a:r>
            <a:endParaRPr lang="en-US" sz="2800" dirty="0" smtClean="0">
              <a:solidFill>
                <a:srgbClr val="19677E"/>
              </a:solidFill>
              <a:latin typeface="Arial" charset="0"/>
            </a:endParaRP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2AC360-151E-450B-ABB1-4B49D173A5F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1588" y="1325563"/>
            <a:ext cx="184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20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58050" y="1866900"/>
          <a:ext cx="1660525" cy="42672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3918426" y="2274412"/>
            <a:ext cx="1745299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68333" y="1771650"/>
            <a:ext cx="372353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796925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     </a:t>
            </a:r>
            <a:r>
              <a:rPr lang="en-US" sz="2200" dirty="0">
                <a:solidFill>
                  <a:srgbClr val="0000FF"/>
                </a:solidFill>
              </a:rPr>
              <a:t>+ 1) ( 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 +3</a:t>
            </a:r>
            <a:r>
              <a:rPr lang="en-US" sz="2200" dirty="0">
                <a:solidFill>
                  <a:srgbClr val="0000FF"/>
                </a:solidFill>
              </a:rPr>
              <a:t>)</a:t>
            </a:r>
            <a:endParaRPr lang="en-US" sz="2200" dirty="0" smtClean="0">
              <a:solidFill>
                <a:srgbClr val="0000FF"/>
              </a:solidFill>
            </a:endParaRPr>
          </a:p>
          <a:p>
            <a:pPr>
              <a:tabLst>
                <a:tab pos="796925" algn="l"/>
              </a:tabLst>
            </a:pPr>
            <a:r>
              <a:rPr lang="en-US" sz="2200" dirty="0" smtClean="0"/>
              <a:t>We </a:t>
            </a:r>
            <a:r>
              <a:rPr lang="en-US" sz="2200" dirty="0"/>
              <a:t>want Middle Term = </a:t>
            </a:r>
            <a:r>
              <a:rPr lang="en-US" sz="2200" i="1" dirty="0">
                <a:solidFill>
                  <a:srgbClr val="00B050"/>
                </a:solidFill>
              </a:rPr>
              <a:t>17x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80263" y="1336675"/>
            <a:ext cx="19637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 </a:t>
            </a:r>
            <a:r>
              <a:rPr lang="en-US" sz="2200" dirty="0">
                <a:solidFill>
                  <a:srgbClr val="3366FF"/>
                </a:solidFill>
                <a:cs typeface="Arial" charset="0"/>
              </a:rPr>
              <a:t>3</a:t>
            </a:r>
            <a:r>
              <a:rPr lang="en-US" sz="2200" dirty="0"/>
              <a:t>: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59210" y="3235926"/>
            <a:ext cx="77350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01638" algn="l"/>
                <a:tab pos="914400" algn="l"/>
                <a:tab pos="2855913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	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+</a:t>
            </a:r>
            <a:r>
              <a:rPr lang="en-US" sz="2200" dirty="0" smtClean="0">
                <a:solidFill>
                  <a:srgbClr val="0000FF"/>
                </a:solidFill>
              </a:rPr>
              <a:t> 1</a:t>
            </a:r>
            <a:r>
              <a:rPr lang="en-US" sz="2200" dirty="0">
                <a:solidFill>
                  <a:srgbClr val="0000FF"/>
                </a:solidFill>
              </a:rPr>
              <a:t>) (20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+ 3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3</a:t>
            </a:r>
            <a:r>
              <a:rPr lang="en-US" sz="2200" i="1" dirty="0"/>
              <a:t>x</a:t>
            </a:r>
            <a:r>
              <a:rPr lang="en-US" sz="2200" dirty="0"/>
              <a:t> + 20</a:t>
            </a:r>
            <a:r>
              <a:rPr lang="en-US" sz="2200" i="1" dirty="0"/>
              <a:t>x</a:t>
            </a:r>
            <a:r>
              <a:rPr lang="en-US" sz="2200" dirty="0"/>
              <a:t> = 23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17x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62102" y="3808028"/>
            <a:ext cx="7607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1600200" algn="l"/>
                <a:tab pos="2855913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20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+ 1) </a:t>
            </a:r>
            <a:r>
              <a:rPr lang="en-US" sz="2200" dirty="0" smtClean="0">
                <a:solidFill>
                  <a:srgbClr val="0000FF"/>
                </a:solidFill>
              </a:rPr>
              <a:t>(	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+ 3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60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000" dirty="0">
                <a:cs typeface="Arial" charset="0"/>
              </a:rPr>
              <a:t>+ </a:t>
            </a:r>
            <a:r>
              <a:rPr lang="en-US" sz="2200" i="1" dirty="0"/>
              <a:t>x</a:t>
            </a:r>
            <a:r>
              <a:rPr lang="en-US" sz="2200" dirty="0"/>
              <a:t> = 61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17x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3729" y="4380130"/>
            <a:ext cx="7558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630238" algn="l"/>
                <a:tab pos="914400" algn="l"/>
                <a:tab pos="2855913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	2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cs typeface="Arial" charset="0"/>
              </a:rPr>
              <a:t>+ 1</a:t>
            </a:r>
            <a:r>
              <a:rPr lang="en-US" sz="2200" dirty="0">
                <a:solidFill>
                  <a:srgbClr val="0000FF"/>
                </a:solidFill>
              </a:rPr>
              <a:t>) (10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200" dirty="0">
                <a:solidFill>
                  <a:srgbClr val="0000FF"/>
                </a:solidFill>
              </a:rPr>
              <a:t> 3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6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000" dirty="0">
                <a:cs typeface="Arial" charset="0"/>
              </a:rPr>
              <a:t>+ 10</a:t>
            </a:r>
            <a:r>
              <a:rPr lang="en-US" sz="2200" i="1" dirty="0"/>
              <a:t>x</a:t>
            </a:r>
            <a:r>
              <a:rPr lang="en-US" sz="2200" dirty="0"/>
              <a:t> = 16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DC0000"/>
                </a:solidFill>
              </a:rPr>
              <a:t>≠ 17</a:t>
            </a:r>
            <a:r>
              <a:rPr lang="en-US" sz="2200" i="1" dirty="0">
                <a:solidFill>
                  <a:srgbClr val="DC0000"/>
                </a:solidFill>
              </a:rPr>
              <a:t>x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76143" y="4952232"/>
            <a:ext cx="755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1430338" algn="l"/>
                <a:tab pos="2855913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10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cs typeface="Arial" charset="0"/>
              </a:rPr>
              <a:t>+</a:t>
            </a:r>
            <a:r>
              <a:rPr lang="en-US" sz="2000" dirty="0">
                <a:solidFill>
                  <a:srgbClr val="0000FF"/>
                </a:solidFill>
              </a:rPr>
              <a:t> 1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 smtClean="0">
                <a:solidFill>
                  <a:srgbClr val="0000FF"/>
                </a:solidFill>
              </a:rPr>
              <a:t>(	2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+ 3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30</a:t>
            </a:r>
            <a:r>
              <a:rPr lang="en-US" sz="2200" i="1" dirty="0"/>
              <a:t>x</a:t>
            </a:r>
            <a:r>
              <a:rPr lang="en-US" sz="2200" dirty="0"/>
              <a:t> + 2</a:t>
            </a:r>
            <a:r>
              <a:rPr lang="en-US" sz="2200" i="1" dirty="0"/>
              <a:t>x</a:t>
            </a:r>
            <a:r>
              <a:rPr lang="en-US" sz="2200" dirty="0"/>
              <a:t> = </a:t>
            </a:r>
            <a:r>
              <a:rPr lang="en-US" sz="2200" dirty="0" smtClean="0"/>
              <a:t>32</a:t>
            </a:r>
            <a:r>
              <a:rPr lang="en-US" sz="2200" i="1" dirty="0" smtClean="0"/>
              <a:t>x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DC0000"/>
                </a:solidFill>
              </a:rPr>
              <a:t>≠ 17</a:t>
            </a:r>
            <a:r>
              <a:rPr lang="en-US" sz="2200" i="1" dirty="0">
                <a:solidFill>
                  <a:srgbClr val="DC0000"/>
                </a:solidFill>
              </a:rPr>
              <a:t>x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64952" y="5524334"/>
            <a:ext cx="76218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914400" algn="l"/>
                <a:tab pos="1430338" algn="l"/>
                <a:tab pos="2855913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(	4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+ 1) </a:t>
            </a:r>
            <a:r>
              <a:rPr lang="en-US" sz="2200" dirty="0" smtClean="0">
                <a:solidFill>
                  <a:srgbClr val="0000FF"/>
                </a:solidFill>
              </a:rPr>
              <a:t>(	5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+ 3</a:t>
            </a:r>
            <a:r>
              <a:rPr lang="en-US" sz="2200" dirty="0" smtClean="0">
                <a:solidFill>
                  <a:srgbClr val="0000FF"/>
                </a:solidFill>
              </a:rPr>
              <a:t>)	</a:t>
            </a:r>
            <a:r>
              <a:rPr lang="en-US" sz="2200" dirty="0" smtClean="0"/>
              <a:t>Middle </a:t>
            </a:r>
            <a:r>
              <a:rPr lang="en-US" sz="2200" dirty="0"/>
              <a:t>Term = 12</a:t>
            </a:r>
            <a:r>
              <a:rPr lang="en-US" sz="2200" i="1" dirty="0"/>
              <a:t>x</a:t>
            </a:r>
            <a:r>
              <a:rPr lang="en-US" sz="2200" dirty="0"/>
              <a:t> + 5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00B050"/>
                </a:solidFill>
              </a:rPr>
              <a:t>= 17x</a:t>
            </a:r>
            <a:r>
              <a:rPr lang="en-US" sz="2200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  <a:cs typeface="Arial" charset="0"/>
              </a:rPr>
              <a:t>✔</a:t>
            </a:r>
            <a:endParaRPr lang="en-US" sz="22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48853" y="6091467"/>
            <a:ext cx="9226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Thus, 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3910540" y="6110342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Equation" r:id="rId4" imgW="3962400" imgH="393700" progId="Equation.DSMT4">
                  <p:embed/>
                </p:oleObj>
              </mc:Choice>
              <mc:Fallback>
                <p:oleObj name="Equation" r:id="rId4" imgW="39624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540" y="6110342"/>
                        <a:ext cx="3962400" cy="39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297844" y="1403095"/>
            <a:ext cx="333375" cy="333375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695575" y="1301350"/>
            <a:ext cx="455613" cy="455613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048000" y="1200150"/>
            <a:ext cx="3656013" cy="193675"/>
          </a:xfrm>
          <a:custGeom>
            <a:avLst/>
            <a:gdLst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5889" h="369092">
                <a:moveTo>
                  <a:pt x="0" y="369092"/>
                </a:moveTo>
                <a:cubicBezTo>
                  <a:pt x="29736" y="334709"/>
                  <a:pt x="162011" y="72614"/>
                  <a:pt x="199011" y="74341"/>
                </a:cubicBezTo>
                <a:cubicBezTo>
                  <a:pt x="278333" y="39889"/>
                  <a:pt x="399733" y="40888"/>
                  <a:pt x="399733" y="40888"/>
                </a:cubicBezTo>
                <a:cubicBezTo>
                  <a:pt x="886670" y="37171"/>
                  <a:pt x="2585373" y="0"/>
                  <a:pt x="3120631" y="52039"/>
                </a:cubicBezTo>
                <a:cubicBezTo>
                  <a:pt x="3655889" y="104078"/>
                  <a:pt x="3564764" y="265132"/>
                  <a:pt x="3611284" y="35312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1540935" y="3628476"/>
            <a:ext cx="1194328" cy="261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2900" y="3628475"/>
            <a:ext cx="1235953" cy="36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67325" y="1866900"/>
          <a:ext cx="1660525" cy="128016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  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Freeform 33"/>
          <p:cNvSpPr/>
          <p:nvPr/>
        </p:nvSpPr>
        <p:spPr>
          <a:xfrm flipV="1">
            <a:off x="4514850" y="1685925"/>
            <a:ext cx="4125913" cy="115888"/>
          </a:xfrm>
          <a:custGeom>
            <a:avLst/>
            <a:gdLst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534420"/>
              <a:gd name="connsiteX1" fmla="*/ 346510 w 3893419"/>
              <a:gd name="connsiteY1" fmla="*/ 131545 h 534420"/>
              <a:gd name="connsiteX2" fmla="*/ 712270 w 3893419"/>
              <a:gd name="connsiteY2" fmla="*/ 44918 h 534420"/>
              <a:gd name="connsiteX3" fmla="*/ 3368842 w 3893419"/>
              <a:gd name="connsiteY3" fmla="*/ 73794 h 534420"/>
              <a:gd name="connsiteX4" fmla="*/ 3859731 w 3893419"/>
              <a:gd name="connsiteY4" fmla="*/ 487680 h 53442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66263 h 695735"/>
              <a:gd name="connsiteX1" fmla="*/ 346510 w 3893419"/>
              <a:gd name="connsiteY1" fmla="*/ 161269 h 695735"/>
              <a:gd name="connsiteX2" fmla="*/ 712270 w 3893419"/>
              <a:gd name="connsiteY2" fmla="*/ 74642 h 695735"/>
              <a:gd name="connsiteX3" fmla="*/ 3368842 w 3893419"/>
              <a:gd name="connsiteY3" fmla="*/ 103518 h 695735"/>
              <a:gd name="connsiteX4" fmla="*/ 3859730 w 3893419"/>
              <a:gd name="connsiteY4" fmla="*/ 695734 h 695735"/>
              <a:gd name="connsiteX0" fmla="*/ 0 w 3893418"/>
              <a:gd name="connsiteY0" fmla="*/ 485165 h 828047"/>
              <a:gd name="connsiteX1" fmla="*/ 346510 w 3893418"/>
              <a:gd name="connsiteY1" fmla="*/ 180171 h 828047"/>
              <a:gd name="connsiteX2" fmla="*/ 712270 w 3893418"/>
              <a:gd name="connsiteY2" fmla="*/ 93544 h 828047"/>
              <a:gd name="connsiteX3" fmla="*/ 3368842 w 3893418"/>
              <a:gd name="connsiteY3" fmla="*/ 122420 h 828047"/>
              <a:gd name="connsiteX4" fmla="*/ 3859730 w 3893418"/>
              <a:gd name="connsiteY4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706" h="828047">
                <a:moveTo>
                  <a:pt x="0" y="485165"/>
                </a:moveTo>
                <a:cubicBezTo>
                  <a:pt x="55925" y="367582"/>
                  <a:pt x="227798" y="245441"/>
                  <a:pt x="346510" y="180171"/>
                </a:cubicBezTo>
                <a:cubicBezTo>
                  <a:pt x="465222" y="114901"/>
                  <a:pt x="712270" y="93544"/>
                  <a:pt x="712270" y="93544"/>
                </a:cubicBezTo>
                <a:cubicBezTo>
                  <a:pt x="1215992" y="83919"/>
                  <a:pt x="2844266" y="3"/>
                  <a:pt x="3368842" y="122420"/>
                </a:cubicBezTo>
                <a:cubicBezTo>
                  <a:pt x="3876706" y="176795"/>
                  <a:pt x="3698808" y="117225"/>
                  <a:pt x="3786590" y="361754"/>
                </a:cubicBezTo>
                <a:cubicBezTo>
                  <a:pt x="3855568" y="693485"/>
                  <a:pt x="3843017" y="760005"/>
                  <a:pt x="3859730" y="82804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cxnSp>
        <p:nvCxnSpPr>
          <p:cNvPr id="38" name="Straight Arrow Connector 37"/>
          <p:cNvCxnSpPr/>
          <p:nvPr/>
        </p:nvCxnSpPr>
        <p:spPr>
          <a:xfrm rot="10800000" flipV="1">
            <a:off x="1666165" y="4776788"/>
            <a:ext cx="102941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710267" y="4766733"/>
            <a:ext cx="910166" cy="2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540935" y="2125661"/>
            <a:ext cx="4037541" cy="1237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735263" y="2125663"/>
            <a:ext cx="3570944" cy="11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84"/>
    </mc:Choice>
    <mc:Fallback xmlns="">
      <p:transition xmlns:p14="http://schemas.microsoft.com/office/powerpoint/2010/main" spd="slow" advTm="1985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build="p"/>
      <p:bldP spid="14" grpId="0"/>
      <p:bldP spid="15" grpId="0" build="p"/>
      <p:bldP spid="18" grpId="0" build="p"/>
      <p:bldP spid="19" grpId="0" build="p"/>
      <p:bldP spid="20" grpId="0" build="p"/>
      <p:bldP spid="21" grpId="0" build="p"/>
      <p:bldP spid="26" grpId="0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613" y="1200150"/>
            <a:ext cx="4562475" cy="57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2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Arial" charset="0"/>
              </a:rPr>
              <a:t>– x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+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</a:t>
            </a:r>
          </a:p>
          <a:p>
            <a:pPr eaLnBrk="1" hangingPunct="1">
              <a:buFont typeface="Wingdings 3" charset="2"/>
              <a:buNone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 3" charset="2"/>
              <a:buNone/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227A8F"/>
                </a:solidFill>
                <a:latin typeface="Arial" charset="0"/>
              </a:rPr>
              <a:t>Another Trial and Error Example</a:t>
            </a:r>
            <a:endParaRPr lang="en-US" sz="3111" dirty="0" smtClean="0">
              <a:solidFill>
                <a:srgbClr val="227A8F"/>
              </a:solidFill>
              <a:latin typeface="Arial" charset="0"/>
            </a:endParaRP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55050" y="6408738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9CA1C0C-DE34-4DD0-9653-ACC5C3BE14E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52585" y="1341438"/>
            <a:ext cx="1684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</a:t>
            </a:r>
            <a:r>
              <a:rPr lang="en-US" sz="2200" dirty="0" smtClean="0"/>
              <a:t> 2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9932" y="1851025"/>
          <a:ext cx="1660525" cy="42672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849809" y="1884601"/>
            <a:ext cx="805341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7025" y="1698625"/>
            <a:ext cx="37830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cs typeface="Arial" charset="0"/>
              </a:rPr>
              <a:t>     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tabLst>
                <a:tab pos="914400" algn="l"/>
              </a:tabLst>
            </a:pPr>
            <a:r>
              <a:rPr lang="en-US" sz="2200" dirty="0" smtClean="0">
                <a:solidFill>
                  <a:srgbClr val="0000FF"/>
                </a:solidFill>
              </a:rPr>
              <a:t>	(</a:t>
            </a:r>
            <a:r>
              <a:rPr lang="en-US" sz="2200" i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       ) (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cs typeface="Arial" charset="0"/>
              </a:rPr>
              <a:t>      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63257" y="1341438"/>
            <a:ext cx="188074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Factors of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2</a:t>
            </a:r>
            <a:r>
              <a:rPr lang="en-US" sz="2200" dirty="0" smtClean="0"/>
              <a:t>: </a:t>
            </a:r>
            <a:endParaRPr lang="en-US" sz="22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95329" y="2558809"/>
            <a:ext cx="36830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2200" dirty="0" smtClean="0"/>
              <a:t>We want Middle Term = </a:t>
            </a:r>
            <a:r>
              <a:rPr lang="en-US" sz="2200" dirty="0" smtClean="0">
                <a:solidFill>
                  <a:srgbClr val="008000"/>
                </a:solidFill>
              </a:rPr>
              <a:t>-1</a:t>
            </a:r>
            <a:r>
              <a:rPr lang="en-US" sz="2200" i="1" dirty="0" smtClean="0">
                <a:solidFill>
                  <a:srgbClr val="008000"/>
                </a:solidFill>
              </a:rPr>
              <a:t>x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21978" y="3056314"/>
            <a:ext cx="977899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Thus, 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05554"/>
              </p:ext>
            </p:extLst>
          </p:nvPr>
        </p:nvGraphicFramePr>
        <p:xfrm>
          <a:off x="2005013" y="3068638"/>
          <a:ext cx="274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" name="Equation" r:id="rId4" imgW="2743200" imgH="368280" progId="Equation.DSMT4">
                  <p:embed/>
                </p:oleObj>
              </mc:Choice>
              <mc:Fallback>
                <p:oleObj name="Equation" r:id="rId4" imgW="274320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068638"/>
                        <a:ext cx="2743200" cy="368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949247" y="1317399"/>
            <a:ext cx="444500" cy="442912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817360" y="1419017"/>
            <a:ext cx="314325" cy="314325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136900" y="1211263"/>
            <a:ext cx="3887514" cy="223837"/>
          </a:xfrm>
          <a:custGeom>
            <a:avLst/>
            <a:gdLst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52378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339635 w 3568390"/>
              <a:gd name="connsiteY4" fmla="*/ 224418 h 224418"/>
              <a:gd name="connsiteX0" fmla="*/ 0 w 3568390"/>
              <a:gd name="connsiteY0" fmla="*/ 122663 h 224418"/>
              <a:gd name="connsiteX1" fmla="*/ 111512 w 3568390"/>
              <a:gd name="connsiteY1" fmla="*/ 33453 h 224418"/>
              <a:gd name="connsiteX2" fmla="*/ 312234 w 3568390"/>
              <a:gd name="connsiteY2" fmla="*/ 0 h 224418"/>
              <a:gd name="connsiteX3" fmla="*/ 3033132 w 3568390"/>
              <a:gd name="connsiteY3" fmla="*/ 11151 h 224418"/>
              <a:gd name="connsiteX4" fmla="*/ 3460285 w 3568390"/>
              <a:gd name="connsiteY4" fmla="*/ 224418 h 2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390" h="224418">
                <a:moveTo>
                  <a:pt x="0" y="122663"/>
                </a:moveTo>
                <a:cubicBezTo>
                  <a:pt x="29736" y="88280"/>
                  <a:pt x="59473" y="53897"/>
                  <a:pt x="111512" y="33453"/>
                </a:cubicBezTo>
                <a:cubicBezTo>
                  <a:pt x="163551" y="13009"/>
                  <a:pt x="312234" y="0"/>
                  <a:pt x="312234" y="0"/>
                </a:cubicBezTo>
                <a:lnTo>
                  <a:pt x="3033132" y="11151"/>
                </a:lnTo>
                <a:cubicBezTo>
                  <a:pt x="3568390" y="48554"/>
                  <a:pt x="3413765" y="136428"/>
                  <a:pt x="3460285" y="22441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1" name="Freeform 30"/>
          <p:cNvSpPr/>
          <p:nvPr/>
        </p:nvSpPr>
        <p:spPr>
          <a:xfrm>
            <a:off x="4410075" y="1660525"/>
            <a:ext cx="4284663" cy="128588"/>
          </a:xfrm>
          <a:custGeom>
            <a:avLst/>
            <a:gdLst>
              <a:gd name="connsiteX0" fmla="*/ 0 w 2499731"/>
              <a:gd name="connsiteY0" fmla="*/ 0 h 468351"/>
              <a:gd name="connsiteX1" fmla="*/ 200722 w 2499731"/>
              <a:gd name="connsiteY1" fmla="*/ 144966 h 468351"/>
              <a:gd name="connsiteX2" fmla="*/ 446049 w 2499731"/>
              <a:gd name="connsiteY2" fmla="*/ 234176 h 468351"/>
              <a:gd name="connsiteX3" fmla="*/ 2163336 w 2499731"/>
              <a:gd name="connsiteY3" fmla="*/ 301083 h 468351"/>
              <a:gd name="connsiteX4" fmla="*/ 2464419 w 2499731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12199 w 2511930"/>
              <a:gd name="connsiteY0" fmla="*/ 0 h 468351"/>
              <a:gd name="connsiteX1" fmla="*/ 74342 w 2511930"/>
              <a:gd name="connsiteY1" fmla="*/ 55756 h 468351"/>
              <a:gd name="connsiteX2" fmla="*/ 458248 w 2511930"/>
              <a:gd name="connsiteY2" fmla="*/ 234176 h 468351"/>
              <a:gd name="connsiteX3" fmla="*/ 2175535 w 2511930"/>
              <a:gd name="connsiteY3" fmla="*/ 301083 h 468351"/>
              <a:gd name="connsiteX4" fmla="*/ 2476618 w 2511930"/>
              <a:gd name="connsiteY4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499731"/>
              <a:gd name="connsiteY0" fmla="*/ 0 h 468351"/>
              <a:gd name="connsiteX1" fmla="*/ 446049 w 2499731"/>
              <a:gd name="connsiteY1" fmla="*/ 234176 h 468351"/>
              <a:gd name="connsiteX2" fmla="*/ 2163336 w 2499731"/>
              <a:gd name="connsiteY2" fmla="*/ 301083 h 468351"/>
              <a:gd name="connsiteX3" fmla="*/ 2464419 w 2499731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06875"/>
              <a:gd name="connsiteY0" fmla="*/ 0 h 468351"/>
              <a:gd name="connsiteX1" fmla="*/ 446049 w 2506875"/>
              <a:gd name="connsiteY1" fmla="*/ 234176 h 468351"/>
              <a:gd name="connsiteX2" fmla="*/ 2170480 w 2506875"/>
              <a:gd name="connsiteY2" fmla="*/ 253732 h 468351"/>
              <a:gd name="connsiteX3" fmla="*/ 2464419 w 2506875"/>
              <a:gd name="connsiteY3" fmla="*/ 468351 h 468351"/>
              <a:gd name="connsiteX0" fmla="*/ 0 w 2513820"/>
              <a:gd name="connsiteY0" fmla="*/ 40295 h 508646"/>
              <a:gd name="connsiteX1" fmla="*/ 404379 w 2513820"/>
              <a:gd name="connsiteY1" fmla="*/ 42289 h 508646"/>
              <a:gd name="connsiteX2" fmla="*/ 2170480 w 2513820"/>
              <a:gd name="connsiteY2" fmla="*/ 294027 h 508646"/>
              <a:gd name="connsiteX3" fmla="*/ 2464419 w 2513820"/>
              <a:gd name="connsiteY3" fmla="*/ 508646 h 508646"/>
              <a:gd name="connsiteX0" fmla="*/ 0 w 2502668"/>
              <a:gd name="connsiteY0" fmla="*/ 32751 h 501102"/>
              <a:gd name="connsiteX1" fmla="*/ 404379 w 2502668"/>
              <a:gd name="connsiteY1" fmla="*/ 34745 h 501102"/>
              <a:gd name="connsiteX2" fmla="*/ 2159328 w 2502668"/>
              <a:gd name="connsiteY2" fmla="*/ 241223 h 501102"/>
              <a:gd name="connsiteX3" fmla="*/ 2464419 w 2502668"/>
              <a:gd name="connsiteY3" fmla="*/ 501102 h 501102"/>
              <a:gd name="connsiteX0" fmla="*/ 0 w 2502668"/>
              <a:gd name="connsiteY0" fmla="*/ 0 h 468351"/>
              <a:gd name="connsiteX1" fmla="*/ 404378 w 2502668"/>
              <a:gd name="connsiteY1" fmla="*/ 88625 h 468351"/>
              <a:gd name="connsiteX2" fmla="*/ 2159328 w 2502668"/>
              <a:gd name="connsiteY2" fmla="*/ 208472 h 468351"/>
              <a:gd name="connsiteX3" fmla="*/ 2464419 w 2502668"/>
              <a:gd name="connsiteY3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644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40722 w 2498719"/>
              <a:gd name="connsiteY3" fmla="*/ 25373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9328 w 2498719"/>
              <a:gd name="connsiteY2" fmla="*/ 208472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0 w 2498719"/>
              <a:gd name="connsiteY0" fmla="*/ 0 h 468351"/>
              <a:gd name="connsiteX1" fmla="*/ 404378 w 2498719"/>
              <a:gd name="connsiteY1" fmla="*/ 88625 h 468351"/>
              <a:gd name="connsiteX2" fmla="*/ 2156946 w 2498719"/>
              <a:gd name="connsiteY2" fmla="*/ 162217 h 468351"/>
              <a:gd name="connsiteX3" fmla="*/ 2438341 w 2498719"/>
              <a:gd name="connsiteY3" fmla="*/ 208472 h 468351"/>
              <a:gd name="connsiteX4" fmla="*/ 2498719 w 2498719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468351"/>
              <a:gd name="connsiteX1" fmla="*/ 350423 w 2444764"/>
              <a:gd name="connsiteY1" fmla="*/ 88625 h 468351"/>
              <a:gd name="connsiteX2" fmla="*/ 2102991 w 2444764"/>
              <a:gd name="connsiteY2" fmla="*/ 162217 h 468351"/>
              <a:gd name="connsiteX3" fmla="*/ 2384386 w 2444764"/>
              <a:gd name="connsiteY3" fmla="*/ 208472 h 468351"/>
              <a:gd name="connsiteX4" fmla="*/ 2444764 w 2444764"/>
              <a:gd name="connsiteY4" fmla="*/ 468351 h 468351"/>
              <a:gd name="connsiteX0" fmla="*/ 450 w 2444764"/>
              <a:gd name="connsiteY0" fmla="*/ 0 h 267992"/>
              <a:gd name="connsiteX1" fmla="*/ 350423 w 2444764"/>
              <a:gd name="connsiteY1" fmla="*/ 88625 h 267992"/>
              <a:gd name="connsiteX2" fmla="*/ 2102991 w 2444764"/>
              <a:gd name="connsiteY2" fmla="*/ 162217 h 267992"/>
              <a:gd name="connsiteX3" fmla="*/ 2384386 w 2444764"/>
              <a:gd name="connsiteY3" fmla="*/ 208472 h 267992"/>
              <a:gd name="connsiteX4" fmla="*/ 2444764 w 2444764"/>
              <a:gd name="connsiteY4" fmla="*/ 101308 h 267992"/>
              <a:gd name="connsiteX0" fmla="*/ 450 w 2444764"/>
              <a:gd name="connsiteY0" fmla="*/ 58467 h 326459"/>
              <a:gd name="connsiteX1" fmla="*/ 350423 w 2444764"/>
              <a:gd name="connsiteY1" fmla="*/ 147092 h 326459"/>
              <a:gd name="connsiteX2" fmla="*/ 2102991 w 2444764"/>
              <a:gd name="connsiteY2" fmla="*/ 220684 h 326459"/>
              <a:gd name="connsiteX3" fmla="*/ 2384386 w 2444764"/>
              <a:gd name="connsiteY3" fmla="*/ 266939 h 326459"/>
              <a:gd name="connsiteX4" fmla="*/ 2444764 w 2444764"/>
              <a:gd name="connsiteY4" fmla="*/ 84504 h 326459"/>
              <a:gd name="connsiteX0" fmla="*/ 450 w 2452048"/>
              <a:gd name="connsiteY0" fmla="*/ 0 h 172649"/>
              <a:gd name="connsiteX1" fmla="*/ 350423 w 2452048"/>
              <a:gd name="connsiteY1" fmla="*/ 88625 h 172649"/>
              <a:gd name="connsiteX2" fmla="*/ 2102991 w 2452048"/>
              <a:gd name="connsiteY2" fmla="*/ 162217 h 172649"/>
              <a:gd name="connsiteX3" fmla="*/ 2444764 w 2452048"/>
              <a:gd name="connsiteY3" fmla="*/ 26037 h 172649"/>
              <a:gd name="connsiteX0" fmla="*/ 450 w 2452048"/>
              <a:gd name="connsiteY0" fmla="*/ 0 h 172648"/>
              <a:gd name="connsiteX1" fmla="*/ 350423 w 2452048"/>
              <a:gd name="connsiteY1" fmla="*/ 88625 h 172648"/>
              <a:gd name="connsiteX2" fmla="*/ 2102991 w 2452048"/>
              <a:gd name="connsiteY2" fmla="*/ 162217 h 172648"/>
              <a:gd name="connsiteX3" fmla="*/ 2444764 w 2452048"/>
              <a:gd name="connsiteY3" fmla="*/ 26037 h 1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048" h="172648">
                <a:moveTo>
                  <a:pt x="450" y="0"/>
                </a:moveTo>
                <a:cubicBezTo>
                  <a:pt x="76085" y="49198"/>
                  <a:pt x="0" y="61589"/>
                  <a:pt x="350423" y="88625"/>
                </a:cubicBezTo>
                <a:cubicBezTo>
                  <a:pt x="700847" y="115661"/>
                  <a:pt x="1753934" y="172648"/>
                  <a:pt x="2102991" y="162217"/>
                </a:cubicBezTo>
                <a:cubicBezTo>
                  <a:pt x="2452048" y="151786"/>
                  <a:pt x="2386281" y="84330"/>
                  <a:pt x="2444764" y="260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488765" y="1860550"/>
          <a:ext cx="1660525" cy="426720"/>
        </p:xfrm>
        <a:graphic>
          <a:graphicData uri="http://schemas.openxmlformats.org/drawingml/2006/table">
            <a:tbl>
              <a:tblPr/>
              <a:tblGrid>
                <a:gridCol w="830262"/>
                <a:gridCol w="830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75103" y="1710972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x</a:t>
            </a:r>
            <a:endParaRPr lang="en-US" sz="2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40026" y="1719041"/>
            <a:ext cx="726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</a:t>
            </a:r>
            <a:r>
              <a:rPr lang="en-US" sz="2200" i="1" dirty="0" smtClean="0"/>
              <a:t>x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1886750" y="1718829"/>
            <a:ext cx="360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96109" y="1722271"/>
            <a:ext cx="456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2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5103" y="2049719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x</a:t>
            </a:r>
            <a:endParaRPr lang="en-US" sz="22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40026" y="2057788"/>
            <a:ext cx="726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</a:t>
            </a:r>
            <a:r>
              <a:rPr lang="en-US" sz="2200" i="1" dirty="0" smtClean="0"/>
              <a:t>x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86750" y="2044590"/>
            <a:ext cx="360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2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96109" y="2056791"/>
            <a:ext cx="456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37126" y="1743685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–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0278" y="1743685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–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45885" y="2062108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–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0278" y="2062108"/>
            <a:ext cx="359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8000"/>
                </a:solidFill>
              </a:rPr>
              <a:t>–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76187" y="1722271"/>
            <a:ext cx="1945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→ MT = </a:t>
            </a:r>
            <a:r>
              <a:rPr lang="en-US" sz="2200" dirty="0" smtClean="0">
                <a:solidFill>
                  <a:srgbClr val="008000"/>
                </a:solidFill>
              </a:rPr>
              <a:t>-4</a:t>
            </a:r>
            <a:r>
              <a:rPr lang="en-US" sz="2200" i="1" dirty="0" smtClean="0">
                <a:solidFill>
                  <a:srgbClr val="008000"/>
                </a:solidFill>
              </a:rPr>
              <a:t>x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76187" y="2062108"/>
            <a:ext cx="1945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→ MT = </a:t>
            </a:r>
            <a:r>
              <a:rPr lang="en-US" sz="2200" dirty="0" smtClean="0">
                <a:solidFill>
                  <a:srgbClr val="008000"/>
                </a:solidFill>
              </a:rPr>
              <a:t>-5</a:t>
            </a:r>
            <a:r>
              <a:rPr lang="en-US" sz="2200" i="1" dirty="0" smtClean="0">
                <a:solidFill>
                  <a:srgbClr val="008000"/>
                </a:solidFill>
              </a:rPr>
              <a:t>x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870"/>
    </mc:Choice>
    <mc:Fallback xmlns="">
      <p:transition xmlns:p14="http://schemas.microsoft.com/office/powerpoint/2010/main" spd="slow" advTm="1778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build="p"/>
      <p:bldP spid="14" grpId="0"/>
      <p:bldP spid="15" grpId="0" build="p"/>
      <p:bldP spid="26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>
          <a:xfrm>
            <a:off x="5383632" y="1662678"/>
            <a:ext cx="3656724" cy="1188253"/>
          </a:xfrm>
          <a:custGeom>
            <a:avLst/>
            <a:gdLst>
              <a:gd name="connsiteX0" fmla="*/ 55471 w 3656724"/>
              <a:gd name="connsiteY0" fmla="*/ 106563 h 1188253"/>
              <a:gd name="connsiteX1" fmla="*/ 99265 w 3656724"/>
              <a:gd name="connsiteY1" fmla="*/ 316770 h 1188253"/>
              <a:gd name="connsiteX2" fmla="*/ 213127 w 3656724"/>
              <a:gd name="connsiteY2" fmla="*/ 553253 h 1188253"/>
              <a:gd name="connsiteX3" fmla="*/ 992644 w 3656724"/>
              <a:gd name="connsiteY3" fmla="*/ 693391 h 1188253"/>
              <a:gd name="connsiteX4" fmla="*/ 1561954 w 3656724"/>
              <a:gd name="connsiteY4" fmla="*/ 710908 h 1188253"/>
              <a:gd name="connsiteX5" fmla="*/ 2166299 w 3656724"/>
              <a:gd name="connsiteY5" fmla="*/ 999943 h 1188253"/>
              <a:gd name="connsiteX6" fmla="*/ 2858230 w 3656724"/>
              <a:gd name="connsiteY6" fmla="*/ 1183874 h 1188253"/>
              <a:gd name="connsiteX7" fmla="*/ 3453816 w 3656724"/>
              <a:gd name="connsiteY7" fmla="*/ 973667 h 1188253"/>
              <a:gd name="connsiteX8" fmla="*/ 3532644 w 3656724"/>
              <a:gd name="connsiteY8" fmla="*/ 702150 h 1188253"/>
              <a:gd name="connsiteX9" fmla="*/ 2709334 w 3656724"/>
              <a:gd name="connsiteY9" fmla="*/ 684632 h 1188253"/>
              <a:gd name="connsiteX10" fmla="*/ 1999885 w 3656724"/>
              <a:gd name="connsiteY10" fmla="*/ 640839 h 1188253"/>
              <a:gd name="connsiteX11" fmla="*/ 1509402 w 3656724"/>
              <a:gd name="connsiteY11" fmla="*/ 439391 h 1188253"/>
              <a:gd name="connsiteX12" fmla="*/ 975127 w 3656724"/>
              <a:gd name="connsiteY12" fmla="*/ 62770 h 1188253"/>
              <a:gd name="connsiteX13" fmla="*/ 151816 w 3656724"/>
              <a:gd name="connsiteY13" fmla="*/ 62770 h 1188253"/>
              <a:gd name="connsiteX14" fmla="*/ 55471 w 3656724"/>
              <a:gd name="connsiteY14" fmla="*/ 106563 h 118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6724" h="1188253">
                <a:moveTo>
                  <a:pt x="55471" y="106563"/>
                </a:moveTo>
                <a:cubicBezTo>
                  <a:pt x="46713" y="148896"/>
                  <a:pt x="72989" y="242322"/>
                  <a:pt x="99265" y="316770"/>
                </a:cubicBezTo>
                <a:cubicBezTo>
                  <a:pt x="125541" y="391218"/>
                  <a:pt x="64231" y="490483"/>
                  <a:pt x="213127" y="553253"/>
                </a:cubicBezTo>
                <a:cubicBezTo>
                  <a:pt x="362024" y="616023"/>
                  <a:pt x="767840" y="667115"/>
                  <a:pt x="992644" y="693391"/>
                </a:cubicBezTo>
                <a:cubicBezTo>
                  <a:pt x="1217448" y="719667"/>
                  <a:pt x="1366345" y="659816"/>
                  <a:pt x="1561954" y="710908"/>
                </a:cubicBezTo>
                <a:cubicBezTo>
                  <a:pt x="1757563" y="762000"/>
                  <a:pt x="1950253" y="921115"/>
                  <a:pt x="2166299" y="999943"/>
                </a:cubicBezTo>
                <a:cubicBezTo>
                  <a:pt x="2382345" y="1078771"/>
                  <a:pt x="2643644" y="1188253"/>
                  <a:pt x="2858230" y="1183874"/>
                </a:cubicBezTo>
                <a:cubicBezTo>
                  <a:pt x="3072816" y="1179495"/>
                  <a:pt x="3341414" y="1053954"/>
                  <a:pt x="3453816" y="973667"/>
                </a:cubicBezTo>
                <a:cubicBezTo>
                  <a:pt x="3566218" y="893380"/>
                  <a:pt x="3656724" y="750322"/>
                  <a:pt x="3532644" y="702150"/>
                </a:cubicBezTo>
                <a:cubicBezTo>
                  <a:pt x="3408564" y="653978"/>
                  <a:pt x="2964794" y="694850"/>
                  <a:pt x="2709334" y="684632"/>
                </a:cubicBezTo>
                <a:cubicBezTo>
                  <a:pt x="2453874" y="674414"/>
                  <a:pt x="2199874" y="681713"/>
                  <a:pt x="1999885" y="640839"/>
                </a:cubicBezTo>
                <a:cubicBezTo>
                  <a:pt x="1799896" y="599966"/>
                  <a:pt x="1680195" y="535736"/>
                  <a:pt x="1509402" y="439391"/>
                </a:cubicBezTo>
                <a:cubicBezTo>
                  <a:pt x="1338609" y="343046"/>
                  <a:pt x="1201391" y="125540"/>
                  <a:pt x="975127" y="62770"/>
                </a:cubicBezTo>
                <a:cubicBezTo>
                  <a:pt x="748863" y="0"/>
                  <a:pt x="303632" y="54011"/>
                  <a:pt x="151816" y="62770"/>
                </a:cubicBezTo>
                <a:cubicBezTo>
                  <a:pt x="0" y="71529"/>
                  <a:pt x="64230" y="64230"/>
                  <a:pt x="55471" y="106563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" y="1200150"/>
            <a:ext cx="4735513" cy="57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 Factor 6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i="1" dirty="0" smtClean="0">
                <a:solidFill>
                  <a:srgbClr val="227A8F"/>
                </a:solidFill>
                <a:latin typeface="Arial" charset="0"/>
                <a:cs typeface="ＭＳ Ｐゴシック" charset="-128"/>
              </a:rPr>
              <a:t>x</a:t>
            </a:r>
            <a:r>
              <a:rPr lang="en-US" dirty="0" smtClean="0">
                <a:latin typeface="Arial" charset="0"/>
              </a:rPr>
              <a:t> –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15</a:t>
            </a:r>
            <a:r>
              <a:rPr lang="en-US" dirty="0" smtClean="0">
                <a:latin typeface="Arial" charset="0"/>
              </a:rPr>
              <a:t> 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9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A More Difficult Trial &amp; Error Example: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227A8F"/>
                </a:solidFill>
                <a:latin typeface="Arial" charset="0"/>
              </a:rPr>
            </a:b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ax</a:t>
            </a:r>
            <a:r>
              <a:rPr lang="en-US" sz="2800" baseline="30000" dirty="0" smtClean="0">
                <a:solidFill>
                  <a:srgbClr val="19677E"/>
                </a:solidFill>
                <a:latin typeface="Arial" charset="0"/>
              </a:rPr>
              <a:t>2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bx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+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, where both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a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&amp; </a:t>
            </a:r>
            <a:r>
              <a:rPr lang="en-US" sz="2800" i="1" dirty="0" smtClean="0">
                <a:solidFill>
                  <a:srgbClr val="19677E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rgbClr val="19677E"/>
                </a:solidFill>
                <a:latin typeface="Arial" charset="0"/>
              </a:rPr>
              <a:t> have multiple factors</a:t>
            </a:r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2AC360-151E-450B-ABB1-4B49D173A5F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1588" y="1325563"/>
            <a:ext cx="184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Factors of</a:t>
            </a:r>
            <a:r>
              <a:rPr lang="en-US" sz="2200" dirty="0" smtClean="0"/>
              <a:t> 6 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58050" y="1866900"/>
          <a:ext cx="1660525" cy="85344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±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rgbClr val="DC0000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±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Arial Black" charset="0"/>
                        </a:rPr>
                        <a:t>  </a:t>
                      </a:r>
                      <a:r>
                        <a:rPr lang="en-US" sz="2200" b="1" dirty="0" smtClean="0">
                          <a:solidFill>
                            <a:srgbClr val="DC0000"/>
                          </a:solidFill>
                          <a:latin typeface="Arial Black" charset="0"/>
                        </a:rPr>
                        <a:t>∓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132977" y="2061449"/>
            <a:ext cx="1317786" cy="1588"/>
          </a:xfrm>
          <a:prstGeom prst="line">
            <a:avLst/>
          </a:prstGeom>
          <a:noFill/>
          <a:ln w="55000" cmpd="thickThin">
            <a:solidFill>
              <a:schemeClr val="accent1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68332" y="1771650"/>
            <a:ext cx="38731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796925" algn="l"/>
              </a:tabLst>
            </a:pPr>
            <a:r>
              <a:rPr lang="en-US" sz="2200" dirty="0" smtClean="0"/>
              <a:t>(     </a:t>
            </a:r>
            <a:r>
              <a:rPr lang="en-US" sz="2200" i="1" dirty="0" smtClean="0"/>
              <a:t>x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0000FF"/>
                </a:solidFill>
              </a:rPr>
              <a:t>±</a:t>
            </a:r>
            <a:r>
              <a:rPr lang="en-US" sz="2200" dirty="0" smtClean="0"/>
              <a:t>      ) (     </a:t>
            </a:r>
            <a:r>
              <a:rPr lang="en-US" sz="2200" i="1" dirty="0" smtClean="0"/>
              <a:t>x </a:t>
            </a:r>
            <a:r>
              <a:rPr lang="en-US" sz="2200" b="1" dirty="0" smtClean="0">
                <a:solidFill>
                  <a:srgbClr val="DC0000"/>
                </a:solidFill>
                <a:latin typeface="Arial Black" charset="0"/>
              </a:rPr>
              <a:t>∓</a:t>
            </a:r>
            <a:r>
              <a:rPr lang="en-US" sz="2200" dirty="0" smtClean="0">
                <a:cs typeface="Arial" charset="0"/>
              </a:rPr>
              <a:t>      </a:t>
            </a:r>
            <a:r>
              <a:rPr lang="en-US" sz="2200" dirty="0" smtClean="0"/>
              <a:t>)</a:t>
            </a:r>
          </a:p>
          <a:p>
            <a:pPr>
              <a:tabLst>
                <a:tab pos="796925" algn="l"/>
              </a:tabLst>
            </a:pPr>
            <a:r>
              <a:rPr lang="en-US" sz="2200" dirty="0" smtClean="0"/>
              <a:t>We </a:t>
            </a:r>
            <a:r>
              <a:rPr lang="en-US" sz="2200" dirty="0"/>
              <a:t>want Middle Term = </a:t>
            </a:r>
            <a:r>
              <a:rPr lang="en-US" sz="2200" dirty="0" smtClean="0">
                <a:solidFill>
                  <a:srgbClr val="227A8F"/>
                </a:solidFill>
                <a:cs typeface="ＭＳ Ｐゴシック" charset="-128"/>
              </a:rPr>
              <a:t>1</a:t>
            </a:r>
            <a:r>
              <a:rPr lang="en-US" sz="2200" i="1" dirty="0" smtClean="0">
                <a:solidFill>
                  <a:srgbClr val="227A8F"/>
                </a:solidFill>
                <a:cs typeface="ＭＳ Ｐゴシック" charset="-128"/>
              </a:rPr>
              <a:t>x</a:t>
            </a:r>
            <a:endParaRPr lang="en-US" sz="2200" i="1" dirty="0">
              <a:solidFill>
                <a:srgbClr val="227A8F"/>
              </a:solidFill>
              <a:cs typeface="ＭＳ Ｐゴシック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68207" y="1336675"/>
            <a:ext cx="207579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Factors of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-</a:t>
            </a:r>
            <a:r>
              <a:rPr lang="en-US" sz="2200" dirty="0" smtClean="0">
                <a:solidFill>
                  <a:srgbClr val="008000"/>
                </a:solidFill>
                <a:cs typeface="Arial" charset="0"/>
              </a:rPr>
              <a:t>15</a:t>
            </a:r>
            <a:r>
              <a:rPr lang="en-US" sz="2200" dirty="0" smtClean="0"/>
              <a:t>: </a:t>
            </a:r>
            <a:endParaRPr lang="en-US" sz="2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873163" y="1322414"/>
            <a:ext cx="390525" cy="390525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649318" y="1368247"/>
            <a:ext cx="326003" cy="326003"/>
          </a:xfrm>
          <a:prstGeom prst="ellipse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131694" y="1296987"/>
            <a:ext cx="3619501" cy="193675"/>
          </a:xfrm>
          <a:custGeom>
            <a:avLst/>
            <a:gdLst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568390"/>
              <a:gd name="connsiteY0" fmla="*/ 163551 h 353122"/>
              <a:gd name="connsiteX1" fmla="*/ 111512 w 3568390"/>
              <a:gd name="connsiteY1" fmla="*/ 74341 h 353122"/>
              <a:gd name="connsiteX2" fmla="*/ 312234 w 3568390"/>
              <a:gd name="connsiteY2" fmla="*/ 40888 h 353122"/>
              <a:gd name="connsiteX3" fmla="*/ 3033132 w 3568390"/>
              <a:gd name="connsiteY3" fmla="*/ 52039 h 353122"/>
              <a:gd name="connsiteX4" fmla="*/ 3523785 w 3568390"/>
              <a:gd name="connsiteY4" fmla="*/ 353122 h 35312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  <a:gd name="connsiteX0" fmla="*/ 0 w 3655889"/>
              <a:gd name="connsiteY0" fmla="*/ 369092 h 369092"/>
              <a:gd name="connsiteX1" fmla="*/ 199011 w 3655889"/>
              <a:gd name="connsiteY1" fmla="*/ 74341 h 369092"/>
              <a:gd name="connsiteX2" fmla="*/ 399733 w 3655889"/>
              <a:gd name="connsiteY2" fmla="*/ 40888 h 369092"/>
              <a:gd name="connsiteX3" fmla="*/ 3120631 w 3655889"/>
              <a:gd name="connsiteY3" fmla="*/ 52039 h 369092"/>
              <a:gd name="connsiteX4" fmla="*/ 3611284 w 3655889"/>
              <a:gd name="connsiteY4" fmla="*/ 353122 h 36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5889" h="369092">
                <a:moveTo>
                  <a:pt x="0" y="369092"/>
                </a:moveTo>
                <a:cubicBezTo>
                  <a:pt x="29736" y="334709"/>
                  <a:pt x="162011" y="72614"/>
                  <a:pt x="199011" y="74341"/>
                </a:cubicBezTo>
                <a:cubicBezTo>
                  <a:pt x="278333" y="39889"/>
                  <a:pt x="399733" y="40888"/>
                  <a:pt x="399733" y="40888"/>
                </a:cubicBezTo>
                <a:cubicBezTo>
                  <a:pt x="886670" y="37171"/>
                  <a:pt x="2585373" y="0"/>
                  <a:pt x="3120631" y="52039"/>
                </a:cubicBezTo>
                <a:cubicBezTo>
                  <a:pt x="3655889" y="104078"/>
                  <a:pt x="3564764" y="265132"/>
                  <a:pt x="3611284" y="35312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67325" y="1866900"/>
          <a:ext cx="1660525" cy="853440"/>
        </p:xfrm>
        <a:graphic>
          <a:graphicData uri="http://schemas.openxmlformats.org/drawingml/2006/table">
            <a:tbl>
              <a:tblPr/>
              <a:tblGrid>
                <a:gridCol w="830263"/>
                <a:gridCol w="830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1   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Freeform 33"/>
          <p:cNvSpPr/>
          <p:nvPr/>
        </p:nvSpPr>
        <p:spPr>
          <a:xfrm flipV="1">
            <a:off x="4235450" y="1685925"/>
            <a:ext cx="4405313" cy="115888"/>
          </a:xfrm>
          <a:custGeom>
            <a:avLst/>
            <a:gdLst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372177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36539 h 534420"/>
              <a:gd name="connsiteX1" fmla="*/ 346510 w 3893419"/>
              <a:gd name="connsiteY1" fmla="*/ 131545 h 534420"/>
              <a:gd name="connsiteX2" fmla="*/ 712270 w 3893419"/>
              <a:gd name="connsiteY2" fmla="*/ 44918 h 534420"/>
              <a:gd name="connsiteX3" fmla="*/ 3368842 w 3893419"/>
              <a:gd name="connsiteY3" fmla="*/ 73794 h 534420"/>
              <a:gd name="connsiteX4" fmla="*/ 3859731 w 3893419"/>
              <a:gd name="connsiteY4" fmla="*/ 487680 h 534420"/>
              <a:gd name="connsiteX0" fmla="*/ 0 w 3893419"/>
              <a:gd name="connsiteY0" fmla="*/ 436539 h 487680"/>
              <a:gd name="connsiteX1" fmla="*/ 346510 w 3893419"/>
              <a:gd name="connsiteY1" fmla="*/ 131545 h 487680"/>
              <a:gd name="connsiteX2" fmla="*/ 712270 w 3893419"/>
              <a:gd name="connsiteY2" fmla="*/ 44918 h 487680"/>
              <a:gd name="connsiteX3" fmla="*/ 3368842 w 3893419"/>
              <a:gd name="connsiteY3" fmla="*/ 73794 h 487680"/>
              <a:gd name="connsiteX4" fmla="*/ 3859731 w 3893419"/>
              <a:gd name="connsiteY4" fmla="*/ 487680 h 487680"/>
              <a:gd name="connsiteX0" fmla="*/ 0 w 3893419"/>
              <a:gd name="connsiteY0" fmla="*/ 466263 h 695735"/>
              <a:gd name="connsiteX1" fmla="*/ 346510 w 3893419"/>
              <a:gd name="connsiteY1" fmla="*/ 161269 h 695735"/>
              <a:gd name="connsiteX2" fmla="*/ 712270 w 3893419"/>
              <a:gd name="connsiteY2" fmla="*/ 74642 h 695735"/>
              <a:gd name="connsiteX3" fmla="*/ 3368842 w 3893419"/>
              <a:gd name="connsiteY3" fmla="*/ 103518 h 695735"/>
              <a:gd name="connsiteX4" fmla="*/ 3859730 w 3893419"/>
              <a:gd name="connsiteY4" fmla="*/ 695734 h 695735"/>
              <a:gd name="connsiteX0" fmla="*/ 0 w 3893418"/>
              <a:gd name="connsiteY0" fmla="*/ 485165 h 828047"/>
              <a:gd name="connsiteX1" fmla="*/ 346510 w 3893418"/>
              <a:gd name="connsiteY1" fmla="*/ 180171 h 828047"/>
              <a:gd name="connsiteX2" fmla="*/ 712270 w 3893418"/>
              <a:gd name="connsiteY2" fmla="*/ 93544 h 828047"/>
              <a:gd name="connsiteX3" fmla="*/ 3368842 w 3893418"/>
              <a:gd name="connsiteY3" fmla="*/ 122420 h 828047"/>
              <a:gd name="connsiteX4" fmla="*/ 3859730 w 3893418"/>
              <a:gd name="connsiteY4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  <a:gd name="connsiteX0" fmla="*/ 0 w 3876706"/>
              <a:gd name="connsiteY0" fmla="*/ 485165 h 828047"/>
              <a:gd name="connsiteX1" fmla="*/ 346510 w 3876706"/>
              <a:gd name="connsiteY1" fmla="*/ 180171 h 828047"/>
              <a:gd name="connsiteX2" fmla="*/ 712270 w 3876706"/>
              <a:gd name="connsiteY2" fmla="*/ 93544 h 828047"/>
              <a:gd name="connsiteX3" fmla="*/ 3368842 w 3876706"/>
              <a:gd name="connsiteY3" fmla="*/ 122420 h 828047"/>
              <a:gd name="connsiteX4" fmla="*/ 3786590 w 3876706"/>
              <a:gd name="connsiteY4" fmla="*/ 361754 h 828047"/>
              <a:gd name="connsiteX5" fmla="*/ 3859730 w 3876706"/>
              <a:gd name="connsiteY5" fmla="*/ 828047 h 8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706" h="828047">
                <a:moveTo>
                  <a:pt x="0" y="485165"/>
                </a:moveTo>
                <a:cubicBezTo>
                  <a:pt x="55925" y="367582"/>
                  <a:pt x="227798" y="245441"/>
                  <a:pt x="346510" y="180171"/>
                </a:cubicBezTo>
                <a:cubicBezTo>
                  <a:pt x="465222" y="114901"/>
                  <a:pt x="712270" y="93544"/>
                  <a:pt x="712270" y="93544"/>
                </a:cubicBezTo>
                <a:cubicBezTo>
                  <a:pt x="1215992" y="83919"/>
                  <a:pt x="2844266" y="3"/>
                  <a:pt x="3368842" y="122420"/>
                </a:cubicBezTo>
                <a:cubicBezTo>
                  <a:pt x="3876706" y="176795"/>
                  <a:pt x="3698808" y="117225"/>
                  <a:pt x="3786590" y="361754"/>
                </a:cubicBezTo>
                <a:cubicBezTo>
                  <a:pt x="3855568" y="693485"/>
                  <a:pt x="3843017" y="760005"/>
                  <a:pt x="3859730" y="82804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266004" y="1859129"/>
            <a:ext cx="328612" cy="32861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9291" y="1859129"/>
            <a:ext cx="328613" cy="328613"/>
          </a:xfrm>
          <a:prstGeom prst="rect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7882" y="1859129"/>
            <a:ext cx="328613" cy="32861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72432" y="1859129"/>
            <a:ext cx="328613" cy="328613"/>
          </a:xfrm>
          <a:prstGeom prst="rect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51661" y="1827213"/>
            <a:ext cx="3763962" cy="53975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50" name="Oval 49"/>
          <p:cNvSpPr/>
          <p:nvPr/>
        </p:nvSpPr>
        <p:spPr>
          <a:xfrm>
            <a:off x="5151661" y="2251142"/>
            <a:ext cx="3763962" cy="539750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53" name="Freeform 52"/>
          <p:cNvSpPr/>
          <p:nvPr/>
        </p:nvSpPr>
        <p:spPr>
          <a:xfrm flipH="1">
            <a:off x="5258899" y="1712939"/>
            <a:ext cx="3656724" cy="1188253"/>
          </a:xfrm>
          <a:custGeom>
            <a:avLst/>
            <a:gdLst>
              <a:gd name="connsiteX0" fmla="*/ 55471 w 3656724"/>
              <a:gd name="connsiteY0" fmla="*/ 106563 h 1188253"/>
              <a:gd name="connsiteX1" fmla="*/ 99265 w 3656724"/>
              <a:gd name="connsiteY1" fmla="*/ 316770 h 1188253"/>
              <a:gd name="connsiteX2" fmla="*/ 213127 w 3656724"/>
              <a:gd name="connsiteY2" fmla="*/ 553253 h 1188253"/>
              <a:gd name="connsiteX3" fmla="*/ 992644 w 3656724"/>
              <a:gd name="connsiteY3" fmla="*/ 693391 h 1188253"/>
              <a:gd name="connsiteX4" fmla="*/ 1561954 w 3656724"/>
              <a:gd name="connsiteY4" fmla="*/ 710908 h 1188253"/>
              <a:gd name="connsiteX5" fmla="*/ 2166299 w 3656724"/>
              <a:gd name="connsiteY5" fmla="*/ 999943 h 1188253"/>
              <a:gd name="connsiteX6" fmla="*/ 2858230 w 3656724"/>
              <a:gd name="connsiteY6" fmla="*/ 1183874 h 1188253"/>
              <a:gd name="connsiteX7" fmla="*/ 3453816 w 3656724"/>
              <a:gd name="connsiteY7" fmla="*/ 973667 h 1188253"/>
              <a:gd name="connsiteX8" fmla="*/ 3532644 w 3656724"/>
              <a:gd name="connsiteY8" fmla="*/ 702150 h 1188253"/>
              <a:gd name="connsiteX9" fmla="*/ 2709334 w 3656724"/>
              <a:gd name="connsiteY9" fmla="*/ 684632 h 1188253"/>
              <a:gd name="connsiteX10" fmla="*/ 1999885 w 3656724"/>
              <a:gd name="connsiteY10" fmla="*/ 640839 h 1188253"/>
              <a:gd name="connsiteX11" fmla="*/ 1509402 w 3656724"/>
              <a:gd name="connsiteY11" fmla="*/ 439391 h 1188253"/>
              <a:gd name="connsiteX12" fmla="*/ 975127 w 3656724"/>
              <a:gd name="connsiteY12" fmla="*/ 62770 h 1188253"/>
              <a:gd name="connsiteX13" fmla="*/ 151816 w 3656724"/>
              <a:gd name="connsiteY13" fmla="*/ 62770 h 1188253"/>
              <a:gd name="connsiteX14" fmla="*/ 55471 w 3656724"/>
              <a:gd name="connsiteY14" fmla="*/ 106563 h 118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6724" h="1188253">
                <a:moveTo>
                  <a:pt x="55471" y="106563"/>
                </a:moveTo>
                <a:cubicBezTo>
                  <a:pt x="46713" y="148896"/>
                  <a:pt x="72989" y="242322"/>
                  <a:pt x="99265" y="316770"/>
                </a:cubicBezTo>
                <a:cubicBezTo>
                  <a:pt x="125541" y="391218"/>
                  <a:pt x="64231" y="490483"/>
                  <a:pt x="213127" y="553253"/>
                </a:cubicBezTo>
                <a:cubicBezTo>
                  <a:pt x="362024" y="616023"/>
                  <a:pt x="767840" y="667115"/>
                  <a:pt x="992644" y="693391"/>
                </a:cubicBezTo>
                <a:cubicBezTo>
                  <a:pt x="1217448" y="719667"/>
                  <a:pt x="1366345" y="659816"/>
                  <a:pt x="1561954" y="710908"/>
                </a:cubicBezTo>
                <a:cubicBezTo>
                  <a:pt x="1757563" y="762000"/>
                  <a:pt x="1950253" y="921115"/>
                  <a:pt x="2166299" y="999943"/>
                </a:cubicBezTo>
                <a:cubicBezTo>
                  <a:pt x="2382345" y="1078771"/>
                  <a:pt x="2643644" y="1188253"/>
                  <a:pt x="2858230" y="1183874"/>
                </a:cubicBezTo>
                <a:cubicBezTo>
                  <a:pt x="3072816" y="1179495"/>
                  <a:pt x="3341414" y="1053954"/>
                  <a:pt x="3453816" y="973667"/>
                </a:cubicBezTo>
                <a:cubicBezTo>
                  <a:pt x="3566218" y="893380"/>
                  <a:pt x="3656724" y="750322"/>
                  <a:pt x="3532644" y="702150"/>
                </a:cubicBezTo>
                <a:cubicBezTo>
                  <a:pt x="3408564" y="653978"/>
                  <a:pt x="2964794" y="694850"/>
                  <a:pt x="2709334" y="684632"/>
                </a:cubicBezTo>
                <a:cubicBezTo>
                  <a:pt x="2453874" y="674414"/>
                  <a:pt x="2199874" y="681713"/>
                  <a:pt x="1999885" y="640839"/>
                </a:cubicBezTo>
                <a:cubicBezTo>
                  <a:pt x="1799896" y="599966"/>
                  <a:pt x="1680195" y="535736"/>
                  <a:pt x="1509402" y="439391"/>
                </a:cubicBezTo>
                <a:cubicBezTo>
                  <a:pt x="1338609" y="343046"/>
                  <a:pt x="1201391" y="125540"/>
                  <a:pt x="975127" y="62770"/>
                </a:cubicBezTo>
                <a:cubicBezTo>
                  <a:pt x="748863" y="0"/>
                  <a:pt x="303632" y="54011"/>
                  <a:pt x="151816" y="62770"/>
                </a:cubicBezTo>
                <a:cubicBezTo>
                  <a:pt x="0" y="71529"/>
                  <a:pt x="64230" y="64230"/>
                  <a:pt x="55471" y="106563"/>
                </a:cubicBezTo>
                <a:close/>
              </a:path>
            </a:pathLst>
          </a:custGeom>
          <a:noFill/>
          <a:ln w="19050" cap="flat" cmpd="sng" algn="ctr">
            <a:solidFill>
              <a:srgbClr val="DC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1894635" y="4873061"/>
            <a:ext cx="4681630" cy="1161683"/>
          </a:xfrm>
          <a:prstGeom prst="rect">
            <a:avLst/>
          </a:prstGeom>
          <a:noFill/>
          <a:ln w="28575" cmpd="sng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Char char=""/>
              <a:defRPr sz="2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2" charset="2"/>
              <a:buChar char="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hangingPunct="1">
              <a:lnSpc>
                <a:spcPct val="150000"/>
              </a:lnSpc>
              <a:buNone/>
            </a:pPr>
            <a:r>
              <a:rPr lang="en-US" b="1" dirty="0" smtClean="0"/>
              <a:t>For this problem, ac </a:t>
            </a:r>
            <a:r>
              <a:rPr lang="en-US" b="1" dirty="0"/>
              <a:t>Method is preferable to Trial &amp; </a:t>
            </a:r>
            <a:r>
              <a:rPr lang="en-US" b="1" dirty="0" smtClean="0"/>
              <a:t>Error</a:t>
            </a:r>
            <a:endParaRPr lang="en-US" b="1" dirty="0" smtClean="0">
              <a:latin typeface="Arial" charset="0"/>
            </a:endParaRPr>
          </a:p>
          <a:p>
            <a:pPr eaLnBrk="1" hangingPunct="1"/>
            <a:endParaRPr lang="en-US" b="1" dirty="0" smtClean="0"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2438" y="2939536"/>
            <a:ext cx="493119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There are </a:t>
            </a:r>
            <a:r>
              <a:rPr lang="en-US" sz="2200" dirty="0" smtClean="0">
                <a:solidFill>
                  <a:schemeClr val="bg1"/>
                </a:solidFill>
              </a:rPr>
              <a:t>2x4x2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16 </a:t>
            </a:r>
            <a:r>
              <a:rPr lang="en-US" sz="2200" dirty="0">
                <a:solidFill>
                  <a:schemeClr val="bg1"/>
                </a:solidFill>
              </a:rPr>
              <a:t>cases to </a:t>
            </a:r>
            <a:r>
              <a:rPr lang="en-US" sz="2200" dirty="0" smtClean="0">
                <a:solidFill>
                  <a:schemeClr val="bg1"/>
                </a:solidFill>
              </a:rPr>
              <a:t>try!!!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192"/>
    </mc:Choice>
    <mc:Fallback xmlns="">
      <p:transition xmlns:p14="http://schemas.microsoft.com/office/powerpoint/2010/main" spd="slow" advTm="3711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" grpId="0"/>
      <p:bldP spid="13" grpId="0" uiExpand="1" build="p"/>
      <p:bldP spid="14" grpId="0"/>
      <p:bldP spid="28" grpId="0" animBg="1"/>
      <p:bldP spid="28" grpId="1" animBg="1"/>
      <p:bldP spid="29" grpId="0" animBg="1"/>
      <p:bldP spid="29" grpId="2" animBg="1"/>
      <p:bldP spid="30" grpId="0" animBg="1"/>
      <p:bldP spid="30" grpId="2" animBg="1"/>
      <p:bldP spid="34" grpId="0" animBg="1"/>
      <p:bldP spid="34" grpId="1" animBg="1"/>
      <p:bldP spid="36" grpId="0" animBg="1"/>
      <p:bldP spid="37" grpId="0" animBg="1"/>
      <p:bldP spid="41" grpId="0" animBg="1"/>
      <p:bldP spid="42" grpId="0" animBg="1"/>
      <p:bldP spid="44" grpId="0" animBg="1"/>
      <p:bldP spid="44" grpId="1" animBg="1"/>
      <p:bldP spid="50" grpId="0" animBg="1"/>
      <p:bldP spid="50" grpId="1" animBg="1"/>
      <p:bldP spid="53" grpId="0" animBg="1"/>
      <p:bldP spid="53" grpId="1" animBg="1"/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311275"/>
            <a:ext cx="7299325" cy="1943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>
                <a:latin typeface="Arial" charset="0"/>
              </a:rPr>
              <a:t>Difference of 2 Squares: 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>
                <a:latin typeface="Arial" charset="0"/>
              </a:rPr>
              <a:t>Sum of 2 Squares: 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>
                <a:latin typeface="Arial" charset="0"/>
              </a:rPr>
              <a:t>Difference of 2 Cubes: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 smtClean="0">
                <a:latin typeface="Arial" charset="0"/>
              </a:rPr>
              <a:t>Sum of 2 Cubes: </a:t>
            </a:r>
          </a:p>
        </p:txBody>
      </p:sp>
      <p:sp>
        <p:nvSpPr>
          <p:cNvPr id="4199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395884"/>
            <a:ext cx="366712" cy="3365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E8262DF-D63A-4AF1-B54B-0B676328FAD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5763" y="3455988"/>
            <a:ext cx="82296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85000"/>
              <a:buFont typeface="Lucida Grande" charset="0"/>
              <a:buChar char="▸"/>
            </a:pPr>
            <a:r>
              <a:rPr lang="en-US" sz="2200" b="1" i="1" dirty="0">
                <a:solidFill>
                  <a:srgbClr val="0000FF"/>
                </a:solidFill>
                <a:cs typeface="Arial" charset="0"/>
              </a:rPr>
              <a:t>Example:</a:t>
            </a:r>
            <a:r>
              <a:rPr lang="en-US" sz="2200" dirty="0">
                <a:cs typeface="Arial" charset="0"/>
              </a:rPr>
              <a:t>  Factor  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None/>
            </a:pPr>
            <a:r>
              <a:rPr lang="en-US" sz="2200" dirty="0">
                <a:cs typeface="Arial" charset="0"/>
              </a:rPr>
              <a:t>	Answer: Notice this is a </a:t>
            </a:r>
            <a:r>
              <a:rPr lang="en-US" sz="2200" dirty="0">
                <a:solidFill>
                  <a:srgbClr val="0000FF"/>
                </a:solidFill>
                <a:cs typeface="Arial" charset="0"/>
              </a:rPr>
              <a:t>difference of two squares</a:t>
            </a:r>
            <a:r>
              <a:rPr lang="en-US" sz="2200" dirty="0">
                <a:cs typeface="Arial" charset="0"/>
              </a:rPr>
              <a:t>: 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None/>
            </a:pPr>
            <a:r>
              <a:rPr lang="en-US" sz="2200" i="1" dirty="0">
                <a:cs typeface="Arial" charset="0"/>
              </a:rPr>
              <a:t>		</a:t>
            </a:r>
            <a:r>
              <a:rPr lang="en-US" sz="2200" dirty="0">
                <a:cs typeface="Arial" charset="0"/>
              </a:rPr>
              <a:t>So, </a:t>
            </a:r>
            <a:r>
              <a:rPr lang="en-US" sz="2200" i="1" dirty="0">
                <a:cs typeface="Arial" charset="0"/>
              </a:rPr>
              <a:t>	</a:t>
            </a:r>
            <a:r>
              <a:rPr lang="en-US" sz="2200" dirty="0">
                <a:cs typeface="Arial" charset="0"/>
              </a:rPr>
              <a:t> 	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None/>
            </a:pPr>
            <a:endParaRPr lang="en-US" sz="2200" b="1" i="1" dirty="0">
              <a:solidFill>
                <a:srgbClr val="0000FF"/>
              </a:solidFill>
              <a:cs typeface="Arial" charset="0"/>
            </a:endParaRP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85000"/>
              <a:buFont typeface="Lucida Grande" charset="0"/>
              <a:buChar char="▸"/>
            </a:pPr>
            <a:r>
              <a:rPr lang="en-US" sz="2200" b="1" i="1" dirty="0">
                <a:solidFill>
                  <a:srgbClr val="0000FF"/>
                </a:solidFill>
                <a:cs typeface="Arial" charset="0"/>
              </a:rPr>
              <a:t>Example:</a:t>
            </a:r>
            <a:r>
              <a:rPr lang="en-US" sz="2200" dirty="0">
                <a:cs typeface="Arial" charset="0"/>
              </a:rPr>
              <a:t>  Factor 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200" dirty="0">
                <a:cs typeface="Arial" charset="0"/>
              </a:rPr>
              <a:t>	Answer: Notice this is a </a:t>
            </a:r>
            <a:r>
              <a:rPr lang="en-US" sz="2200" dirty="0">
                <a:solidFill>
                  <a:srgbClr val="0000FF"/>
                </a:solidFill>
                <a:cs typeface="Arial" charset="0"/>
              </a:rPr>
              <a:t>difference of two squares</a:t>
            </a:r>
            <a:r>
              <a:rPr lang="en-US" sz="2200" dirty="0">
                <a:cs typeface="Arial" charset="0"/>
              </a:rPr>
              <a:t>: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tabLst>
                <a:tab pos="1430338" algn="l"/>
              </a:tabLst>
            </a:pPr>
            <a:r>
              <a:rPr lang="en-US" sz="2200" dirty="0">
                <a:cs typeface="Arial" charset="0"/>
              </a:rPr>
              <a:t>	</a:t>
            </a:r>
            <a:r>
              <a:rPr lang="en-US" sz="2200" dirty="0" smtClean="0">
                <a:cs typeface="Arial" charset="0"/>
              </a:rPr>
              <a:t>	So</a:t>
            </a:r>
            <a:r>
              <a:rPr lang="en-US" sz="2200" dirty="0">
                <a:cs typeface="Arial" charset="0"/>
              </a:rPr>
              <a:t>,  </a:t>
            </a: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None/>
            </a:pPr>
            <a:endParaRPr lang="en-US" sz="2200" dirty="0">
              <a:cs typeface="Arial" charset="0"/>
            </a:endParaRPr>
          </a:p>
          <a:p>
            <a:pPr marL="365125" indent="-307975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None/>
            </a:pPr>
            <a:endParaRPr lang="en-US" sz="2200" dirty="0">
              <a:cs typeface="Arial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67523"/>
              </p:ext>
            </p:extLst>
          </p:nvPr>
        </p:nvGraphicFramePr>
        <p:xfrm>
          <a:off x="4155219" y="1352550"/>
          <a:ext cx="8334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9" name="Equation" r:id="rId5" imgW="799920" imgH="317160" progId="Equation.DSMT4">
                  <p:embed/>
                </p:oleObj>
              </mc:Choice>
              <mc:Fallback>
                <p:oleObj name="Equation" r:id="rId5" imgW="799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219" y="1352550"/>
                        <a:ext cx="8334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43564"/>
              </p:ext>
            </p:extLst>
          </p:nvPr>
        </p:nvGraphicFramePr>
        <p:xfrm>
          <a:off x="5303020" y="1882775"/>
          <a:ext cx="3695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0" name="Equation" r:id="rId7" imgW="3695700" imgH="330200" progId="Equation.DSMT4">
                  <p:embed/>
                </p:oleObj>
              </mc:Choice>
              <mc:Fallback>
                <p:oleObj name="Equation" r:id="rId7" imgW="3695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020" y="1882775"/>
                        <a:ext cx="3695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38146"/>
              </p:ext>
            </p:extLst>
          </p:nvPr>
        </p:nvGraphicFramePr>
        <p:xfrm>
          <a:off x="7108825" y="5451475"/>
          <a:ext cx="1676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1" name="Equation" r:id="rId9" imgW="1676160" imgH="368280" progId="Equation.DSMT4">
                  <p:embed/>
                </p:oleObj>
              </mc:Choice>
              <mc:Fallback>
                <p:oleObj name="Equation" r:id="rId9" imgW="1676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5451475"/>
                        <a:ext cx="16764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68285"/>
              </p:ext>
            </p:extLst>
          </p:nvPr>
        </p:nvGraphicFramePr>
        <p:xfrm>
          <a:off x="4171364" y="2324100"/>
          <a:ext cx="365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2" name="Equation" r:id="rId11" imgW="3657600" imgH="380880" progId="Equation.DSMT4">
                  <p:embed/>
                </p:oleObj>
              </mc:Choice>
              <mc:Fallback>
                <p:oleObj name="Equation" r:id="rId11" imgW="3657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364" y="2324100"/>
                        <a:ext cx="365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08175"/>
              </p:ext>
            </p:extLst>
          </p:nvPr>
        </p:nvGraphicFramePr>
        <p:xfrm>
          <a:off x="4160251" y="2808288"/>
          <a:ext cx="365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3" name="Equation" r:id="rId13" imgW="3657600" imgH="380880" progId="Equation.DSMT4">
                  <p:embed/>
                </p:oleObj>
              </mc:Choice>
              <mc:Fallback>
                <p:oleObj name="Equation" r:id="rId13" imgW="3657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251" y="2808288"/>
                        <a:ext cx="365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022"/>
              </p:ext>
            </p:extLst>
          </p:nvPr>
        </p:nvGraphicFramePr>
        <p:xfrm>
          <a:off x="4987108" y="1360488"/>
          <a:ext cx="17383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4" name="Equation" r:id="rId15" imgW="1663560" imgH="317160" progId="Equation.DSMT4">
                  <p:embed/>
                </p:oleObj>
              </mc:Choice>
              <mc:Fallback>
                <p:oleObj name="Equation" r:id="rId15" imgW="1663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108" y="1360488"/>
                        <a:ext cx="173831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363991"/>
              </p:ext>
            </p:extLst>
          </p:nvPr>
        </p:nvGraphicFramePr>
        <p:xfrm>
          <a:off x="4167958" y="1824038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5" name="Equation" r:id="rId17" imgW="838080" imgH="317160" progId="Equation.DSMT4">
                  <p:embed/>
                </p:oleObj>
              </mc:Choice>
              <mc:Fallback>
                <p:oleObj name="Equation" r:id="rId17" imgW="838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958" y="1824038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80100"/>
              </p:ext>
            </p:extLst>
          </p:nvPr>
        </p:nvGraphicFramePr>
        <p:xfrm>
          <a:off x="3197224" y="3470708"/>
          <a:ext cx="1042267" cy="3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6" name="Equation" r:id="rId19" imgW="965200" imgH="330200" progId="Equation.DSMT4">
                  <p:embed/>
                </p:oleObj>
              </mc:Choice>
              <mc:Fallback>
                <p:oleObj name="Equation" r:id="rId19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4" y="3470708"/>
                        <a:ext cx="1042267" cy="329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77530"/>
              </p:ext>
            </p:extLst>
          </p:nvPr>
        </p:nvGraphicFramePr>
        <p:xfrm>
          <a:off x="7040563" y="3903663"/>
          <a:ext cx="12827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7" name="Equation" r:id="rId21" imgW="1282680" imgH="368280" progId="Equation.DSMT4">
                  <p:embed/>
                </p:oleObj>
              </mc:Choice>
              <mc:Fallback>
                <p:oleObj name="Equation" r:id="rId21" imgW="1282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3903663"/>
                        <a:ext cx="12827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047822"/>
              </p:ext>
            </p:extLst>
          </p:nvPr>
        </p:nvGraphicFramePr>
        <p:xfrm>
          <a:off x="3265488" y="5037138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8" name="Equation" r:id="rId23" imgW="1447800" imgH="393700" progId="Equation.DSMT4">
                  <p:embed/>
                </p:oleObj>
              </mc:Choice>
              <mc:Fallback>
                <p:oleObj name="Equation" r:id="rId23" imgW="144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5037138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5763" y="547688"/>
            <a:ext cx="8229600" cy="76358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  <a:cs typeface="Arial" charset="0"/>
              </a:rPr>
              <a:t>4 Factoring Binomials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227A8F"/>
                </a:solidFill>
                <a:latin typeface="Arial" charset="0"/>
              </a:rPr>
            </a:br>
            <a:endParaRPr lang="en-US" dirty="0" smtClean="0">
              <a:solidFill>
                <a:srgbClr val="227A8F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1905" y="4234064"/>
            <a:ext cx="347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x</a:t>
            </a:r>
            <a:r>
              <a:rPr lang="en-US" sz="2200" i="1" baseline="30000" dirty="0" smtClean="0"/>
              <a:t>2</a:t>
            </a:r>
            <a:r>
              <a:rPr lang="en-US" sz="2200" i="1" dirty="0" smtClean="0"/>
              <a:t> </a:t>
            </a:r>
            <a:r>
              <a:rPr lang="en-US" sz="2200" dirty="0" smtClean="0"/>
              <a:t>– 121 = (   +    ) (   –    </a:t>
            </a:r>
            <a:r>
              <a:rPr lang="en-US" sz="22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2996" y="4230649"/>
            <a:ext cx="30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6985" y="4234389"/>
            <a:ext cx="30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4171" y="4238086"/>
            <a:ext cx="5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11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8160" y="4241826"/>
            <a:ext cx="5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11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1098" y="5802553"/>
            <a:ext cx="5151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100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i="1" dirty="0" smtClean="0"/>
              <a:t> </a:t>
            </a:r>
            <a:r>
              <a:rPr lang="en-US" sz="2200" dirty="0" smtClean="0"/>
              <a:t>– 9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= (      +     ) (      –     </a:t>
            </a:r>
            <a:r>
              <a:rPr lang="en-US" sz="22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2964" y="5788075"/>
            <a:ext cx="809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10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8706" y="5791815"/>
            <a:ext cx="685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10</a:t>
            </a:r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5114" y="5795512"/>
            <a:ext cx="781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i="1" dirty="0" smtClean="0">
                <a:solidFill>
                  <a:srgbClr val="C00000"/>
                </a:solidFill>
              </a:rPr>
              <a:t>y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9546" y="5799252"/>
            <a:ext cx="62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3</a:t>
            </a:r>
            <a:r>
              <a:rPr lang="en-US" sz="2200" i="1" dirty="0" smtClean="0">
                <a:solidFill>
                  <a:srgbClr val="C00000"/>
                </a:solidFill>
              </a:rPr>
              <a:t>y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7" name="Action Button: Forward or Next 36">
            <a:hlinkClick r:id="rId25" action="ppaction://hlinksldjump"/>
          </p:cNvPr>
          <p:cNvSpPr/>
          <p:nvPr/>
        </p:nvSpPr>
        <p:spPr bwMode="hidden">
          <a:xfrm>
            <a:off x="8016261" y="2571436"/>
            <a:ext cx="822960" cy="822960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985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38"/>
    </mc:Choice>
    <mc:Fallback xmlns="">
      <p:transition xmlns:p14="http://schemas.microsoft.com/office/powerpoint/2010/main" spd="slow" advTm="5681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2" grpId="0"/>
      <p:bldP spid="4" grpId="0"/>
      <p:bldP spid="21" grpId="0"/>
      <p:bldP spid="22" grpId="0"/>
      <p:bldP spid="24" grpId="0"/>
      <p:bldP spid="31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5"/>
          </a:xfrm>
        </p:spPr>
        <p:txBody>
          <a:bodyPr/>
          <a:lstStyle/>
          <a:p>
            <a:pPr eaLnBrk="1" hangingPunct="1">
              <a:tabLst>
                <a:tab pos="3657600" algn="l"/>
              </a:tabLst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Factor 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r>
              <a:rPr lang="en-US" dirty="0" smtClean="0">
                <a:latin typeface="Arial" charset="0"/>
              </a:rPr>
              <a:t>	Answer:    Notice 	is the sum of 2 squares.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r>
              <a:rPr lang="en-US" dirty="0" smtClean="0">
                <a:latin typeface="Arial" charset="0"/>
              </a:rPr>
              <a:t>	Therefore it does not factor. It is prime.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endParaRPr lang="en-US" sz="1200" dirty="0" smtClean="0">
              <a:latin typeface="Arial" charset="0"/>
            </a:endParaRPr>
          </a:p>
          <a:p>
            <a:pPr eaLnBrk="1" hangingPunct="1">
              <a:tabLst>
                <a:tab pos="3657600" algn="l"/>
              </a:tabLst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Factor 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r>
              <a:rPr lang="en-US" dirty="0" smtClean="0">
                <a:latin typeface="Arial" charset="0"/>
              </a:rPr>
              <a:t>	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tabLst>
                <a:tab pos="3657600" algn="l"/>
              </a:tabLst>
            </a:pP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latin typeface="Arial" charset="0"/>
              </a:rPr>
              <a:t> Factor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r>
              <a:rPr lang="en-US" dirty="0" smtClean="0">
                <a:latin typeface="Arial" charset="0"/>
              </a:rPr>
              <a:t>	Answer:    Notice 	 </a:t>
            </a:r>
          </a:p>
          <a:p>
            <a:pPr eaLnBrk="1" hangingPunct="1">
              <a:buFont typeface="Wingdings 3" charset="2"/>
              <a:buNone/>
              <a:tabLst>
                <a:tab pos="3657600" algn="l"/>
              </a:tabLst>
            </a:pPr>
            <a:endParaRPr lang="en-US" dirty="0" smtClean="0"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87461" y="3665210"/>
            <a:ext cx="4036750" cy="430887"/>
            <a:chOff x="4070188" y="4393580"/>
            <a:chExt cx="403675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070188" y="4393580"/>
              <a:ext cx="4036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= 2</a:t>
              </a:r>
              <a:r>
                <a:rPr lang="en-US" sz="1400" dirty="0" smtClean="0"/>
                <a:t> </a:t>
              </a:r>
              <a:r>
                <a:rPr lang="en-US" sz="2200" dirty="0" smtClean="0"/>
                <a:t>(    +    ) (   </a:t>
              </a:r>
              <a:r>
                <a:rPr lang="en-US" sz="2200" baseline="30000" dirty="0" smtClean="0"/>
                <a:t>2</a:t>
              </a:r>
              <a:r>
                <a:rPr lang="en-US" sz="2200" dirty="0" smtClean="0"/>
                <a:t>  -          +     </a:t>
              </a:r>
              <a:r>
                <a:rPr lang="en-US" sz="2200" baseline="30000" dirty="0" smtClean="0"/>
                <a:t>2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754368" y="4505811"/>
              <a:ext cx="2841850" cy="219110"/>
              <a:chOff x="4754368" y="4505811"/>
              <a:chExt cx="2841850" cy="219110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754368" y="4548148"/>
                <a:ext cx="176772" cy="176773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772128" y="4548148"/>
                <a:ext cx="176772" cy="176773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6486446" y="4548148"/>
                <a:ext cx="176772" cy="176773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235541" y="4505811"/>
                <a:ext cx="213826" cy="213827"/>
              </a:xfrm>
              <a:prstGeom prst="ellips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777651" y="4505811"/>
                <a:ext cx="213826" cy="213827"/>
              </a:xfrm>
              <a:prstGeom prst="ellips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382392" y="4505811"/>
                <a:ext cx="213826" cy="213827"/>
              </a:xfrm>
              <a:prstGeom prst="ellips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en-US" sz="1800" dirty="0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6734846" y="3665642"/>
            <a:ext cx="393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41128" y="3665487"/>
            <a:ext cx="5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3576" y="3673209"/>
            <a:ext cx="30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9811" y="3676499"/>
            <a:ext cx="30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175" y="3668291"/>
            <a:ext cx="5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5226" y="3675140"/>
            <a:ext cx="30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endParaRPr lang="en-US" sz="2200" i="1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53325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  <a:cs typeface="Arial" charset="0"/>
              </a:rPr>
              <a:t>More Binomials Examples</a:t>
            </a:r>
            <a:endParaRPr lang="en-US" dirty="0" smtClean="0">
              <a:solidFill>
                <a:srgbClr val="227A8F"/>
              </a:solidFill>
              <a:latin typeface="Arial" charset="0"/>
            </a:endParaRPr>
          </a:p>
        </p:txBody>
      </p:sp>
      <p:sp>
        <p:nvSpPr>
          <p:cNvPr id="440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95644C-F99A-47D9-A196-495C123D9FE3}" type="slidenum">
              <a:rPr lang="en-US"/>
              <a:pPr/>
              <a:t>28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13196"/>
              </p:ext>
            </p:extLst>
          </p:nvPr>
        </p:nvGraphicFramePr>
        <p:xfrm>
          <a:off x="3119438" y="1493438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3" name="Equation" r:id="rId4" imgW="876300" imgH="330200" progId="Equation.DSMT4">
                  <p:embed/>
                </p:oleObj>
              </mc:Choice>
              <mc:Fallback>
                <p:oleObj name="Equation" r:id="rId4" imgW="876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493438"/>
                        <a:ext cx="87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14928"/>
              </p:ext>
            </p:extLst>
          </p:nvPr>
        </p:nvGraphicFramePr>
        <p:xfrm>
          <a:off x="3105150" y="18793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4" name="Equation" r:id="rId6" imgW="876300" imgH="330200" progId="Equation.DSMT4">
                  <p:embed/>
                </p:oleObj>
              </mc:Choice>
              <mc:Fallback>
                <p:oleObj name="Equation" r:id="rId6" imgW="876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879300"/>
                        <a:ext cx="87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9473"/>
              </p:ext>
            </p:extLst>
          </p:nvPr>
        </p:nvGraphicFramePr>
        <p:xfrm>
          <a:off x="3119238" y="2897188"/>
          <a:ext cx="105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5" name="Equation" r:id="rId7" imgW="1054080" imgH="317160" progId="Equation.DSMT4">
                  <p:embed/>
                </p:oleObj>
              </mc:Choice>
              <mc:Fallback>
                <p:oleObj name="Equation" r:id="rId7" imgW="1054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238" y="2897188"/>
                        <a:ext cx="1054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79636"/>
              </p:ext>
            </p:extLst>
          </p:nvPr>
        </p:nvGraphicFramePr>
        <p:xfrm>
          <a:off x="3189288" y="483225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6" name="Equation" r:id="rId9" imgW="1155700" imgH="393700" progId="Equation.DSMT4">
                  <p:embed/>
                </p:oleObj>
              </mc:Choice>
              <mc:Fallback>
                <p:oleObj name="Equation" r:id="rId9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4832250"/>
                        <a:ext cx="115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25592"/>
              </p:ext>
            </p:extLst>
          </p:nvPr>
        </p:nvGraphicFramePr>
        <p:xfrm>
          <a:off x="4192588" y="2897188"/>
          <a:ext cx="149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7" name="Equation" r:id="rId11" imgW="1498320" imgH="368280" progId="Equation.DSMT4">
                  <p:embed/>
                </p:oleObj>
              </mc:Choice>
              <mc:Fallback>
                <p:oleObj name="Equation" r:id="rId11" imgW="1498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897188"/>
                        <a:ext cx="149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96076"/>
              </p:ext>
            </p:extLst>
          </p:nvPr>
        </p:nvGraphicFramePr>
        <p:xfrm>
          <a:off x="3171941" y="5227638"/>
          <a:ext cx="266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8" name="Equation" r:id="rId13" imgW="2666880" imgH="368280" progId="Equation.DSMT4">
                  <p:embed/>
                </p:oleObj>
              </mc:Choice>
              <mc:Fallback>
                <p:oleObj name="Equation" r:id="rId13" imgW="2666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941" y="5227638"/>
                        <a:ext cx="2667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3952"/>
              </p:ext>
            </p:extLst>
          </p:nvPr>
        </p:nvGraphicFramePr>
        <p:xfrm>
          <a:off x="4168698" y="4159250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9" name="Equation" r:id="rId15" imgW="2755800" imgH="368280" progId="Equation.DSMT4">
                  <p:embed/>
                </p:oleObj>
              </mc:Choice>
              <mc:Fallback>
                <p:oleObj name="Equation" r:id="rId15" imgW="2755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698" y="4159250"/>
                        <a:ext cx="275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28972"/>
              </p:ext>
            </p:extLst>
          </p:nvPr>
        </p:nvGraphicFramePr>
        <p:xfrm>
          <a:off x="4408796" y="5668963"/>
          <a:ext cx="337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0" name="Equation" r:id="rId17" imgW="3377880" imgH="368280" progId="Equation.DSMT4">
                  <p:embed/>
                </p:oleObj>
              </mc:Choice>
              <mc:Fallback>
                <p:oleObj name="Equation" r:id="rId17" imgW="3377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796" y="5668963"/>
                        <a:ext cx="3378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48117"/>
              </p:ext>
            </p:extLst>
          </p:nvPr>
        </p:nvGraphicFramePr>
        <p:xfrm>
          <a:off x="4411924" y="6096000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1" name="Equation" r:id="rId19" imgW="3251200" imgH="393700" progId="Equation.DSMT4">
                  <p:embed/>
                </p:oleObj>
              </mc:Choice>
              <mc:Fallback>
                <p:oleObj name="Equation" r:id="rId19" imgW="3251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924" y="6096000"/>
                        <a:ext cx="325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60514" y="2860038"/>
            <a:ext cx="2455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(sum of 2 cubes)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18013" y="4786313"/>
            <a:ext cx="3444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(difference of 2 cubes)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21068"/>
              </p:ext>
            </p:extLst>
          </p:nvPr>
        </p:nvGraphicFramePr>
        <p:xfrm>
          <a:off x="4175125" y="3328988"/>
          <a:ext cx="1460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2" name="Equation" r:id="rId21" imgW="1460160" imgH="368280" progId="Equation.DSMT4">
                  <p:embed/>
                </p:oleObj>
              </mc:Choice>
              <mc:Fallback>
                <p:oleObj name="Equation" r:id="rId21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328988"/>
                        <a:ext cx="1460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999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97"/>
    </mc:Choice>
    <mc:Fallback xmlns="">
      <p:transition xmlns:p14="http://schemas.microsoft.com/office/powerpoint/2010/main" spd="slow" advTm="4135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2" grpId="0"/>
      <p:bldP spid="34" grpId="0"/>
      <p:bldP spid="33" grpId="0"/>
      <p:bldP spid="30" grpId="0"/>
      <p:bldP spid="31" grpId="0"/>
      <p:bldP spid="29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950" y="797125"/>
            <a:ext cx="8735732" cy="530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How to find the GCF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of polynomials</a:t>
            </a:r>
            <a:endParaRPr lang="en-US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 a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trinomial </a:t>
            </a:r>
            <a:r>
              <a:rPr lang="en-US" dirty="0" smtClean="0">
                <a:latin typeface="Arial" charset="0"/>
              </a:rPr>
              <a:t>problem </a:t>
            </a:r>
            <a:r>
              <a:rPr lang="en-US" i="1" dirty="0">
                <a:latin typeface="Arial" charset="0"/>
              </a:rPr>
              <a:t>ax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+</a:t>
            </a:r>
            <a:r>
              <a:rPr lang="en-US" i="1" dirty="0">
                <a:latin typeface="Arial" charset="0"/>
              </a:rPr>
              <a:t>bx</a:t>
            </a:r>
            <a:r>
              <a:rPr lang="en-US" dirty="0">
                <a:latin typeface="Arial" charset="0"/>
              </a:rPr>
              <a:t>+</a:t>
            </a:r>
            <a:r>
              <a:rPr lang="en-US" i="1" dirty="0">
                <a:latin typeface="Arial" charset="0"/>
              </a:rPr>
              <a:t>c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If </a:t>
            </a:r>
            <a:r>
              <a:rPr lang="en-US" i="1" dirty="0" smtClean="0">
                <a:solidFill>
                  <a:srgbClr val="DC0000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=1</a:t>
            </a:r>
            <a:r>
              <a:rPr lang="en-US" dirty="0" smtClean="0">
                <a:latin typeface="Arial" charset="0"/>
              </a:rPr>
              <a:t>, simply find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factors of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that add up 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b</a:t>
            </a:r>
            <a:r>
              <a:rPr lang="en-US" dirty="0" smtClean="0">
                <a:latin typeface="Arial" charset="0"/>
              </a:rPr>
              <a:t> and plug them in</a:t>
            </a: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latin typeface="Arial" charset="0"/>
              </a:rPr>
              <a:t>If </a:t>
            </a:r>
            <a:r>
              <a:rPr lang="en-US" i="1" dirty="0" smtClean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is positive, both factors are positive or both factors are negative</a:t>
            </a: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c </a:t>
            </a:r>
            <a:r>
              <a:rPr lang="en-US" dirty="0">
                <a:latin typeface="Arial" charset="0"/>
              </a:rPr>
              <a:t>is negative, then one factor is positive and the other is </a:t>
            </a:r>
            <a:r>
              <a:rPr lang="en-US" dirty="0" smtClean="0">
                <a:latin typeface="Arial" charset="0"/>
              </a:rPr>
              <a:t>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If </a:t>
            </a:r>
            <a:r>
              <a:rPr lang="en-US" i="1" dirty="0" smtClean="0">
                <a:solidFill>
                  <a:srgbClr val="DC0000"/>
                </a:solidFill>
                <a:latin typeface="Arial" charset="0"/>
              </a:rPr>
              <a:t>a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≠1</a:t>
            </a:r>
            <a:r>
              <a:rPr lang="en-US" dirty="0" smtClean="0">
                <a:latin typeface="Arial" charset="0"/>
              </a:rPr>
              <a:t>, you have learned 2 ways to factor</a:t>
            </a:r>
          </a:p>
          <a:p>
            <a:pPr lvl="2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>
                <a:latin typeface="Arial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he “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ac Method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”</a:t>
            </a: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Find the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 factors of </a:t>
            </a:r>
            <a:r>
              <a:rPr lang="en-US" i="1" dirty="0" smtClean="0">
                <a:solidFill>
                  <a:srgbClr val="227A8F"/>
                </a:solidFill>
                <a:latin typeface="Arial" charset="0"/>
              </a:rPr>
              <a:t>ac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 that add up to </a:t>
            </a:r>
            <a:r>
              <a:rPr lang="en-US" i="1" dirty="0" smtClean="0">
                <a:solidFill>
                  <a:srgbClr val="227A8F"/>
                </a:solidFill>
                <a:latin typeface="Arial" charset="0"/>
              </a:rPr>
              <a:t>b</a:t>
            </a: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Replace the middle term </a:t>
            </a:r>
            <a:r>
              <a:rPr lang="en-US" i="1" dirty="0" err="1">
                <a:solidFill>
                  <a:srgbClr val="000000"/>
                </a:solidFill>
                <a:latin typeface="Arial" charset="0"/>
              </a:rPr>
              <a:t>bx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the two factors of 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ac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3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Perform “</a:t>
            </a:r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Factoring By Grouping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”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Factoring By Trial &amp; Error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Arial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binomials, </a:t>
            </a:r>
            <a:r>
              <a:rPr lang="en-US" dirty="0" smtClean="0">
                <a:latin typeface="Arial" charset="0"/>
              </a:rPr>
              <a:t>you must memorize the 4 formulas: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Difference and sum of 2 Squares: 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– </a:t>
            </a:r>
            <a:r>
              <a:rPr lang="en-US" i="1" dirty="0" smtClean="0">
                <a:latin typeface="Arial" charset="0"/>
              </a:rPr>
              <a:t>b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and  </a:t>
            </a:r>
            <a:r>
              <a:rPr lang="en-US" i="1" dirty="0">
                <a:latin typeface="Arial" charset="0"/>
              </a:rPr>
              <a:t>a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+ </a:t>
            </a:r>
            <a:r>
              <a:rPr lang="en-US" i="1" dirty="0">
                <a:latin typeface="Arial" charset="0"/>
              </a:rPr>
              <a:t>b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Difference  and sum of 2 Cubes:   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</a:t>
            </a:r>
            <a:r>
              <a:rPr lang="en-US" i="1" dirty="0" smtClean="0">
                <a:latin typeface="Arial" charset="0"/>
              </a:rPr>
              <a:t>b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and  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i="1" dirty="0" smtClean="0">
                <a:latin typeface="Arial" charset="0"/>
              </a:rPr>
              <a:t>b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Always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start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 by factoring out GCF and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end</a:t>
            </a: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 by checking your work</a:t>
            </a:r>
          </a:p>
        </p:txBody>
      </p:sp>
      <p:sp>
        <p:nvSpPr>
          <p:cNvPr id="460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72C60B-2E92-4EA1-A0ED-7957A6DEF02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93176" y="6146800"/>
            <a:ext cx="4971106" cy="523875"/>
          </a:xfrm>
          <a:prstGeom prst="rect">
            <a:avLst/>
          </a:prstGeom>
          <a:noFill/>
          <a:ln w="28575">
            <a:solidFill>
              <a:srgbClr val="2DA2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  <a:cs typeface="Arial" charset="0"/>
              </a:rPr>
              <a:t>Practice</a:t>
            </a:r>
            <a:r>
              <a:rPr lang="en-US" sz="2800" b="1" i="1" dirty="0">
                <a:solidFill>
                  <a:srgbClr val="0000FF"/>
                </a:solidFill>
                <a:cs typeface="Arial" charset="0"/>
              </a:rPr>
              <a:t>, practice, practice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-1839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Summary: You learned 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470"/>
    </mc:Choice>
    <mc:Fallback xmlns="">
      <p:transition xmlns:p14="http://schemas.microsoft.com/office/powerpoint/2010/main" spd="slow" advTm="3854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1660325" y="1035050"/>
            <a:ext cx="6453739" cy="548125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Greatest Common Factor (GCF)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Finding the GCF of numbers and variables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1</a:t>
            </a:r>
            <a:r>
              <a:rPr lang="en-US" baseline="30000" dirty="0" smtClean="0">
                <a:latin typeface="Arial" charset="0"/>
              </a:rPr>
              <a:t>st</a:t>
            </a:r>
            <a:r>
              <a:rPr lang="en-US" dirty="0" smtClean="0">
                <a:latin typeface="Arial" charset="0"/>
              </a:rPr>
              <a:t> Rule of Factoring: Factor out the GCF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Factoring By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Grouping</a:t>
            </a:r>
          </a:p>
          <a:p>
            <a:pPr eaLnBrk="1" hangingPunct="1"/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dirty="0">
                <a:solidFill>
                  <a:srgbClr val="227A8F"/>
                </a:solidFill>
                <a:latin typeface="Arial" charset="0"/>
              </a:rPr>
              <a:t>3 </a:t>
            </a:r>
            <a:r>
              <a:rPr lang="en-US" b="1" dirty="0" smtClean="0">
                <a:latin typeface="Arial" charset="0"/>
              </a:rPr>
              <a:t>Factoring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Trinomials: </a:t>
            </a:r>
            <a:r>
              <a:rPr lang="en-US" i="1" dirty="0">
                <a:latin typeface="Arial" charset="0"/>
              </a:rPr>
              <a:t>ax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+</a:t>
            </a:r>
            <a:r>
              <a:rPr lang="en-US" i="1" dirty="0">
                <a:latin typeface="Arial" charset="0"/>
              </a:rPr>
              <a:t>bx</a:t>
            </a:r>
            <a:r>
              <a:rPr lang="en-US" dirty="0">
                <a:latin typeface="Arial" charset="0"/>
              </a:rPr>
              <a:t>+</a:t>
            </a:r>
            <a:r>
              <a:rPr lang="en-US" i="1" dirty="0">
                <a:latin typeface="Arial" charset="0"/>
              </a:rPr>
              <a:t>c</a:t>
            </a:r>
            <a:endParaRPr lang="en-US" b="1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Factoring:     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+</a:t>
            </a:r>
            <a:r>
              <a:rPr lang="en-US" i="1" dirty="0" smtClean="0">
                <a:latin typeface="Arial" charset="0"/>
              </a:rPr>
              <a:t>bx</a:t>
            </a:r>
            <a:r>
              <a:rPr lang="en-US" dirty="0" smtClean="0">
                <a:latin typeface="Arial" charset="0"/>
              </a:rPr>
              <a:t>+</a:t>
            </a:r>
            <a:r>
              <a:rPr lang="en-US" i="1" dirty="0" smtClean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	(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=1)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Factoring:   </a:t>
            </a:r>
            <a:r>
              <a:rPr lang="en-US" i="1" dirty="0" smtClean="0">
                <a:latin typeface="Arial" charset="0"/>
              </a:rPr>
              <a:t>ax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+</a:t>
            </a:r>
            <a:r>
              <a:rPr lang="en-US" i="1" dirty="0" smtClean="0">
                <a:latin typeface="Arial" charset="0"/>
              </a:rPr>
              <a:t>bx</a:t>
            </a:r>
            <a:r>
              <a:rPr lang="en-US" dirty="0" smtClean="0">
                <a:latin typeface="Arial" charset="0"/>
              </a:rPr>
              <a:t>+</a:t>
            </a:r>
            <a:r>
              <a:rPr lang="en-US" i="1" dirty="0" smtClean="0">
                <a:latin typeface="Arial" charset="0"/>
              </a:rPr>
              <a:t>c</a:t>
            </a:r>
            <a:r>
              <a:rPr lang="en-US" dirty="0" smtClean="0">
                <a:latin typeface="Arial" charset="0"/>
              </a:rPr>
              <a:t>	(</a:t>
            </a:r>
            <a:r>
              <a:rPr lang="en-US" i="1" dirty="0" smtClean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≠1)  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The ac Method (includes Factoring By Grouping)</a:t>
            </a:r>
          </a:p>
          <a:p>
            <a:pPr lvl="2" eaLnBrk="1" hangingPunct="1"/>
            <a:r>
              <a:rPr lang="en-US" dirty="0" smtClean="0">
                <a:latin typeface="Arial" charset="0"/>
              </a:rPr>
              <a:t>Trial and Error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4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dirty="0" smtClean="0">
                <a:latin typeface="Arial" charset="0"/>
              </a:rPr>
              <a:t>Factoring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Binomials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Sum and Difference of 2 Squares: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Sum and Difference of 2 Cubes: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Agenda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9001CB-C9C1-4D36-9B2A-BA63FDAD0791}" type="slidenum">
              <a:rPr lang="en-US"/>
              <a:pPr/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65852"/>
              </p:ext>
            </p:extLst>
          </p:nvPr>
        </p:nvGraphicFramePr>
        <p:xfrm>
          <a:off x="6308724" y="6117138"/>
          <a:ext cx="878084" cy="35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2" name="Equation" r:id="rId3" imgW="939600" imgH="380880" progId="Equation.DSMT4">
                  <p:embed/>
                </p:oleObj>
              </mc:Choice>
              <mc:Fallback>
                <p:oleObj name="Equation" r:id="rId3" imgW="939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4" y="6117138"/>
                        <a:ext cx="878084" cy="3558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11115"/>
              </p:ext>
            </p:extLst>
          </p:nvPr>
        </p:nvGraphicFramePr>
        <p:xfrm>
          <a:off x="7551306" y="6087751"/>
          <a:ext cx="767974" cy="31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3" name="Equation" r:id="rId5" imgW="838200" imgH="342900" progId="Equation.DSMT4">
                  <p:embed/>
                </p:oleObj>
              </mc:Choice>
              <mc:Fallback>
                <p:oleObj name="Equation" r:id="rId5" imgW="8382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306" y="6087751"/>
                        <a:ext cx="767974" cy="3141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868651"/>
              </p:ext>
            </p:extLst>
          </p:nvPr>
        </p:nvGraphicFramePr>
        <p:xfrm>
          <a:off x="7548925" y="5752241"/>
          <a:ext cx="787797" cy="31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4" name="Equation" r:id="rId7" imgW="812800" imgH="342900" progId="Equation.DSMT4">
                  <p:embed/>
                </p:oleObj>
              </mc:Choice>
              <mc:Fallback>
                <p:oleObj name="Equation" r:id="rId7" imgW="812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925" y="5752241"/>
                        <a:ext cx="787797" cy="318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58346"/>
              </p:ext>
            </p:extLst>
          </p:nvPr>
        </p:nvGraphicFramePr>
        <p:xfrm>
          <a:off x="6310315" y="5784952"/>
          <a:ext cx="808758" cy="29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5" name="Equation" r:id="rId9" imgW="838080" imgH="317160" progId="Equation.DSMT4">
                  <p:embed/>
                </p:oleObj>
              </mc:Choice>
              <mc:Fallback>
                <p:oleObj name="Equation" r:id="rId9" imgW="838080" imgH="317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5" y="5784952"/>
                        <a:ext cx="808758" cy="291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37"/>
    </mc:Choice>
    <mc:Fallback xmlns="">
      <p:transition xmlns:p14="http://schemas.microsoft.com/office/powerpoint/2010/main" spd="slow" advTm="594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Factoring Problems for Home</a:t>
            </a:r>
          </a:p>
        </p:txBody>
      </p:sp>
      <p:sp>
        <p:nvSpPr>
          <p:cNvPr id="481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C9E9F1-0C2C-4F07-9BED-369BA868F714}" type="slidenum">
              <a:rPr lang="en-US"/>
              <a:pPr/>
              <a:t>30</a:t>
            </a:fld>
            <a:endParaRPr lang="en-US" dirty="0"/>
          </a:p>
        </p:txBody>
      </p:sp>
      <p:graphicFrame>
        <p:nvGraphicFramePr>
          <p:cNvPr id="48130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1131888" y="1701800"/>
          <a:ext cx="2732087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5" name="Equation" r:id="rId3" imgW="3327400" imgH="4343400" progId="Equation.DSMT4">
                  <p:embed/>
                </p:oleObj>
              </mc:Choice>
              <mc:Fallback>
                <p:oleObj name="Equation" r:id="rId3" imgW="3327400" imgH="4343400" progId="Equation.DSMT4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701800"/>
                        <a:ext cx="2732087" cy="367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352925" y="1692275"/>
          <a:ext cx="378460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6" name="Equation" r:id="rId5" imgW="4609800" imgH="4483080" progId="Equation.DSMT4">
                  <p:embed/>
                </p:oleObj>
              </mc:Choice>
              <mc:Fallback>
                <p:oleObj name="Equation" r:id="rId5" imgW="4609800" imgH="4483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692275"/>
                        <a:ext cx="3784600" cy="368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96"/>
    </mc:Choice>
    <mc:Fallback xmlns="">
      <p:transition xmlns:p14="http://schemas.microsoft.com/office/powerpoint/2010/main" spd="slow" advTm="385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tion Button: Back or Previous 6">
            <a:hlinkClick r:id="rId3" action="ppaction://hlinksldjump"/>
          </p:cNvPr>
          <p:cNvSpPr/>
          <p:nvPr/>
        </p:nvSpPr>
        <p:spPr bwMode="hidden">
          <a:xfrm>
            <a:off x="6345222" y="5728183"/>
            <a:ext cx="822960" cy="822960"/>
          </a:xfrm>
          <a:prstGeom prst="actionButtonBackPrevio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Return to </a:t>
            </a:r>
            <a:r>
              <a:rPr lang="en-US" sz="1200" dirty="0"/>
              <a:t>Trial &amp;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Answer Key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59004E-AA2F-4F50-BA92-203A51E3F199}" type="slidenum">
              <a:rPr lang="en-US"/>
              <a:pPr/>
              <a:t>31</a:t>
            </a:fld>
            <a:endParaRPr lang="en-US" dirty="0"/>
          </a:p>
        </p:txBody>
      </p:sp>
      <p:graphicFrame>
        <p:nvGraphicFramePr>
          <p:cNvPr id="49154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666750" y="1768475"/>
          <a:ext cx="3090863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9" name="Equation" r:id="rId4" imgW="2603160" imgH="2933640" progId="Equation.DSMT4">
                  <p:embed/>
                </p:oleObj>
              </mc:Choice>
              <mc:Fallback>
                <p:oleObj name="Equation" r:id="rId4" imgW="2603160" imgH="2933640" progId="Equation.DSMT4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68475"/>
                        <a:ext cx="3090863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716463" y="1752600"/>
          <a:ext cx="3725862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" name="Equation" r:id="rId6" imgW="3060360" imgH="2946240" progId="Equation.DSMT4">
                  <p:embed/>
                </p:oleObj>
              </mc:Choice>
              <mc:Fallback>
                <p:oleObj name="Equation" r:id="rId6" imgW="3060360" imgH="294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752600"/>
                        <a:ext cx="3725862" cy="367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0"/>
    </mc:Choice>
    <mc:Fallback xmlns="">
      <p:transition xmlns:p14="http://schemas.microsoft.com/office/powerpoint/2010/main" spd="slow" advTm="181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96963"/>
              </p:ext>
            </p:extLst>
          </p:nvPr>
        </p:nvGraphicFramePr>
        <p:xfrm>
          <a:off x="4493733" y="841214"/>
          <a:ext cx="330377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59"/>
                <a:gridCol w="1101259"/>
                <a:gridCol w="1101259"/>
              </a:tblGrid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00"/>
                          </a:solidFill>
                        </a:rPr>
                        <a:t>n</a:t>
                      </a:r>
                      <a:endParaRPr lang="en-US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00"/>
                          </a:solidFill>
                        </a:rPr>
                        <a:t>n</a:t>
                      </a:r>
                      <a:r>
                        <a:rPr lang="en-US" baseline="30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FFFF00"/>
                          </a:solidFill>
                        </a:rPr>
                        <a:t>n</a:t>
                      </a:r>
                      <a:r>
                        <a:rPr lang="en-US" i="0" baseline="300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125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216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343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512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81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100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121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144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169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196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225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256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289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324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361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4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400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683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Squares and Perfect 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888-5FA3-46BC-BAE3-6E412CE8DF0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8576" y="1200149"/>
            <a:ext cx="4283750" cy="481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Char char=""/>
              <a:defRPr sz="2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2" charset="2"/>
              <a:buChar char="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Font typeface="Wingdings 2" charset="2"/>
              <a:buChar char=""/>
              <a:defRPr sz="1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Arial" charset="0"/>
              </a:rPr>
              <a:t>Numbers found in 2</a:t>
            </a:r>
            <a:r>
              <a:rPr lang="en-US" baseline="30000" dirty="0" smtClean="0">
                <a:latin typeface="Arial" charset="0"/>
              </a:rPr>
              <a:t>nd</a:t>
            </a:r>
            <a:r>
              <a:rPr lang="en-US" dirty="0" smtClean="0">
                <a:latin typeface="Arial" charset="0"/>
              </a:rPr>
              <a:t> column are called </a:t>
            </a:r>
            <a:r>
              <a:rPr lang="en-US" b="1" i="1" dirty="0">
                <a:solidFill>
                  <a:srgbClr val="0000FF"/>
                </a:solidFill>
                <a:latin typeface="Arial" charset="0"/>
              </a:rPr>
              <a:t>perfect squares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Numbers found in 3</a:t>
            </a:r>
            <a:r>
              <a:rPr lang="en-US" baseline="30000" dirty="0" smtClean="0">
                <a:latin typeface="Arial" charset="0"/>
              </a:rPr>
              <a:t>rd</a:t>
            </a:r>
            <a:r>
              <a:rPr lang="en-US" dirty="0" smtClean="0">
                <a:latin typeface="Arial" charset="0"/>
              </a:rPr>
              <a:t> column are called </a:t>
            </a:r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perfect cubes</a:t>
            </a:r>
          </a:p>
          <a:p>
            <a:pPr eaLnBrk="1" hangingPunct="1"/>
            <a:endParaRPr lang="en-US" b="1" i="1" dirty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Note that 1 and 64 are both perfect squares and a perfect cubes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Students need to be able to recognize perfect squares and perfect cubes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8" name="Action Button: Return 7">
            <a:hlinkClick r:id="" action="ppaction://hlinkshowjump?jump=lastslideviewed"/>
          </p:cNvPr>
          <p:cNvSpPr/>
          <p:nvPr/>
        </p:nvSpPr>
        <p:spPr bwMode="hidden">
          <a:xfrm>
            <a:off x="8035951" y="4412377"/>
            <a:ext cx="822960" cy="822960"/>
          </a:xfrm>
          <a:prstGeom prst="actionButtonRetur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a group of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numbers</a:t>
            </a:r>
            <a:r>
              <a:rPr lang="en-US" dirty="0" smtClean="0">
                <a:latin typeface="Arial" charset="0"/>
              </a:rPr>
              <a:t> is the largest number that evenly divides all the numbers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Example: The GCF of 20, 30, and 40 is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Example: The GCF of 25, 30, and 40 is</a:t>
            </a: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Steps to 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2 or more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numbers</a:t>
            </a:r>
            <a:endParaRPr lang="en-US" dirty="0" smtClean="0">
              <a:solidFill>
                <a:srgbClr val="DC0000"/>
              </a:solidFill>
              <a:latin typeface="Arial" charset="0"/>
            </a:endParaRPr>
          </a:p>
          <a:p>
            <a:pPr lvl="1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Prime Factor</a:t>
            </a:r>
            <a:r>
              <a:rPr lang="en-US" dirty="0" smtClean="0">
                <a:latin typeface="Arial" charset="0"/>
              </a:rPr>
              <a:t> each number using exponents</a:t>
            </a:r>
          </a:p>
          <a:p>
            <a:pPr lvl="1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 Find the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common bases</a:t>
            </a:r>
          </a:p>
          <a:p>
            <a:pPr lvl="1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 Use the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smallest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200" dirty="0">
                <a:solidFill>
                  <a:srgbClr val="DC0000"/>
                </a:solidFill>
                <a:latin typeface="Arial" charset="0"/>
              </a:rPr>
              <a:t>exponent</a:t>
            </a:r>
            <a:r>
              <a:rPr lang="en-US" dirty="0" smtClean="0">
                <a:latin typeface="Arial" charset="0"/>
              </a:rPr>
              <a:t> for each base</a:t>
            </a:r>
          </a:p>
          <a:p>
            <a:pPr lvl="1" eaLnBrk="1" hangingPunct="1">
              <a:buFont typeface="Lucida Sans Unicode" charset="0"/>
              <a:buAutoNum type="arabicPeriod"/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Multiply</a:t>
            </a:r>
            <a:r>
              <a:rPr lang="en-US" dirty="0" smtClean="0">
                <a:latin typeface="Arial" charset="0"/>
              </a:rPr>
              <a:t> the common bases with their exponents </a:t>
            </a:r>
            <a:r>
              <a:rPr lang="en-US" sz="2200" dirty="0" smtClean="0">
                <a:latin typeface="Arial" charset="0"/>
              </a:rPr>
              <a:t>to get the </a:t>
            </a:r>
            <a:r>
              <a:rPr lang="en-US" sz="2200" dirty="0" smtClean="0">
                <a:solidFill>
                  <a:srgbClr val="DC0000"/>
                </a:solidFill>
                <a:latin typeface="Arial" charset="0"/>
              </a:rPr>
              <a:t>GCF</a:t>
            </a:r>
          </a:p>
          <a:p>
            <a:pPr lvl="1" eaLnBrk="1" hangingPunct="1">
              <a:buFont typeface="Lucida Sans Unicode" charset="0"/>
              <a:buAutoNum type="arabicPeriod"/>
            </a:pPr>
            <a:endParaRPr lang="en-US" dirty="0" smtClean="0">
              <a:latin typeface="Arial" charset="0"/>
            </a:endParaRPr>
          </a:p>
          <a:p>
            <a:pPr lvl="1" eaLnBrk="1" hangingPunct="1">
              <a:buFont typeface="Lucida Sans Unicode" charset="0"/>
              <a:buAutoNum type="arabicPeriod"/>
            </a:pPr>
            <a:endParaRPr lang="en-US" dirty="0" smtClean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1 Greatest Common Factor (GCF)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1933B-FAF7-4D88-BE66-2AACF5A6485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3841" y="2171716"/>
            <a:ext cx="591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10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3618" y="2239347"/>
            <a:ext cx="388644" cy="301581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288" y="2540928"/>
            <a:ext cx="591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 5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08203" y="2617197"/>
            <a:ext cx="388644" cy="301581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1807" y="5301482"/>
            <a:ext cx="488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5</a:t>
            </a:r>
            <a:r>
              <a:rPr lang="en-US" sz="2200" baseline="30000" dirty="0" smtClean="0">
                <a:solidFill>
                  <a:srgbClr val="0000FF"/>
                </a:solidFill>
              </a:rPr>
              <a:t>3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4223487" y="5891437"/>
            <a:ext cx="1014539" cy="578623"/>
          </a:xfrm>
          <a:prstGeom prst="accentCallout2">
            <a:avLst>
              <a:gd name="adj1" fmla="val -668"/>
              <a:gd name="adj2" fmla="val -1397"/>
              <a:gd name="adj3" fmla="val -37347"/>
              <a:gd name="adj4" fmla="val 73743"/>
              <a:gd name="adj5" fmla="val -51137"/>
              <a:gd name="adj6" fmla="val 99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3" name="Line Callout 2 (Accent Bar) 12"/>
          <p:cNvSpPr/>
          <p:nvPr/>
        </p:nvSpPr>
        <p:spPr>
          <a:xfrm>
            <a:off x="5708203" y="5717788"/>
            <a:ext cx="1821929" cy="578623"/>
          </a:xfrm>
          <a:prstGeom prst="accentCallout2">
            <a:avLst>
              <a:gd name="adj1" fmla="val -1149"/>
              <a:gd name="adj2" fmla="val -338"/>
              <a:gd name="adj3" fmla="val -19419"/>
              <a:gd name="adj4" fmla="val -4984"/>
              <a:gd name="adj5" fmla="val -36961"/>
              <a:gd name="adj6" fmla="val -95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Exponent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78"/>
    </mc:Choice>
    <mc:Fallback xmlns="">
      <p:transition xmlns:p14="http://schemas.microsoft.com/office/powerpoint/2010/main" spd="slow" advTm="1260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4" grpId="0"/>
      <p:bldP spid="7" grpId="2" animBg="1"/>
      <p:bldP spid="8" grpId="0"/>
      <p:bldP spid="10" grpId="2" animBg="1"/>
      <p:bldP spid="6" grpId="0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25, 35, and 40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25 =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aseline="30000" dirty="0" smtClean="0">
                <a:latin typeface="Arial" charset="0"/>
              </a:rPr>
              <a:t>2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35 =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charset="0"/>
              </a:rPr>
              <a:t>7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40 = </a:t>
            </a: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2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81" name="Freeform 80"/>
          <p:cNvSpPr/>
          <p:nvPr/>
        </p:nvSpPr>
        <p:spPr>
          <a:xfrm>
            <a:off x="1733550" y="3063875"/>
            <a:ext cx="540808" cy="1616075"/>
          </a:xfrm>
          <a:custGeom>
            <a:avLst/>
            <a:gdLst>
              <a:gd name="connsiteX0" fmla="*/ 0 w 540808"/>
              <a:gd name="connsiteY0" fmla="*/ 0 h 1616075"/>
              <a:gd name="connsiteX1" fmla="*/ 142875 w 540808"/>
              <a:gd name="connsiteY1" fmla="*/ 88900 h 1616075"/>
              <a:gd name="connsiteX2" fmla="*/ 219075 w 540808"/>
              <a:gd name="connsiteY2" fmla="*/ 222250 h 1616075"/>
              <a:gd name="connsiteX3" fmla="*/ 301625 w 540808"/>
              <a:gd name="connsiteY3" fmla="*/ 517525 h 1616075"/>
              <a:gd name="connsiteX4" fmla="*/ 371475 w 540808"/>
              <a:gd name="connsiteY4" fmla="*/ 762000 h 1616075"/>
              <a:gd name="connsiteX5" fmla="*/ 523875 w 540808"/>
              <a:gd name="connsiteY5" fmla="*/ 1320800 h 1616075"/>
              <a:gd name="connsiteX6" fmla="*/ 473075 w 540808"/>
              <a:gd name="connsiteY6" fmla="*/ 1457325 h 1616075"/>
              <a:gd name="connsiteX7" fmla="*/ 177800 w 540808"/>
              <a:gd name="connsiteY7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808" h="1616075">
                <a:moveTo>
                  <a:pt x="0" y="0"/>
                </a:moveTo>
                <a:cubicBezTo>
                  <a:pt x="53181" y="25929"/>
                  <a:pt x="106363" y="51858"/>
                  <a:pt x="142875" y="88900"/>
                </a:cubicBezTo>
                <a:cubicBezTo>
                  <a:pt x="179387" y="125942"/>
                  <a:pt x="192617" y="150813"/>
                  <a:pt x="219075" y="222250"/>
                </a:cubicBezTo>
                <a:cubicBezTo>
                  <a:pt x="245533" y="293687"/>
                  <a:pt x="276225" y="427567"/>
                  <a:pt x="301625" y="517525"/>
                </a:cubicBezTo>
                <a:cubicBezTo>
                  <a:pt x="327025" y="607483"/>
                  <a:pt x="334433" y="628121"/>
                  <a:pt x="371475" y="762000"/>
                </a:cubicBezTo>
                <a:cubicBezTo>
                  <a:pt x="408517" y="895879"/>
                  <a:pt x="506942" y="1204913"/>
                  <a:pt x="523875" y="1320800"/>
                </a:cubicBezTo>
                <a:cubicBezTo>
                  <a:pt x="540808" y="1436687"/>
                  <a:pt x="530754" y="1408113"/>
                  <a:pt x="473075" y="1457325"/>
                </a:cubicBezTo>
                <a:cubicBezTo>
                  <a:pt x="415396" y="1506537"/>
                  <a:pt x="230187" y="1588558"/>
                  <a:pt x="177800" y="1616075"/>
                </a:cubicBezTo>
              </a:path>
            </a:pathLst>
          </a:custGeom>
          <a:ln w="12700" cap="flat" cmpd="thickThin" algn="ctr">
            <a:solidFill>
              <a:srgbClr val="D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 82"/>
          <p:cNvSpPr/>
          <p:nvPr/>
        </p:nvSpPr>
        <p:spPr>
          <a:xfrm>
            <a:off x="2327275" y="3108325"/>
            <a:ext cx="563563" cy="2106613"/>
          </a:xfrm>
          <a:custGeom>
            <a:avLst/>
            <a:gdLst>
              <a:gd name="connsiteX0" fmla="*/ 371475 w 563563"/>
              <a:gd name="connsiteY0" fmla="*/ 0 h 2223558"/>
              <a:gd name="connsiteX1" fmla="*/ 501650 w 563563"/>
              <a:gd name="connsiteY1" fmla="*/ 1857375 h 2223558"/>
              <a:gd name="connsiteX2" fmla="*/ 0 w 563563"/>
              <a:gd name="connsiteY2" fmla="*/ 2197100 h 222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63" h="2223558">
                <a:moveTo>
                  <a:pt x="371475" y="0"/>
                </a:moveTo>
                <a:cubicBezTo>
                  <a:pt x="467519" y="745596"/>
                  <a:pt x="563563" y="1491192"/>
                  <a:pt x="501650" y="1857375"/>
                </a:cubicBezTo>
                <a:cubicBezTo>
                  <a:pt x="439738" y="2223558"/>
                  <a:pt x="0" y="2197100"/>
                  <a:pt x="0" y="2197100"/>
                </a:cubicBezTo>
              </a:path>
            </a:pathLst>
          </a:custGeom>
          <a:ln w="12700" cap="flat" cmpd="thickThin" algn="ctr">
            <a:solidFill>
              <a:srgbClr val="D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2678905" y="3695700"/>
            <a:ext cx="1012561" cy="1887538"/>
          </a:xfrm>
          <a:custGeom>
            <a:avLst/>
            <a:gdLst>
              <a:gd name="connsiteX0" fmla="*/ 1121834 w 1121834"/>
              <a:gd name="connsiteY0" fmla="*/ 0 h 2006600"/>
              <a:gd name="connsiteX1" fmla="*/ 529167 w 1121834"/>
              <a:gd name="connsiteY1" fmla="*/ 1676400 h 2006600"/>
              <a:gd name="connsiteX2" fmla="*/ 0 w 1121834"/>
              <a:gd name="connsiteY2" fmla="*/ 19812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834" h="2006600">
                <a:moveTo>
                  <a:pt x="1121834" y="0"/>
                </a:moveTo>
                <a:cubicBezTo>
                  <a:pt x="918986" y="673100"/>
                  <a:pt x="716139" y="1346200"/>
                  <a:pt x="529167" y="1676400"/>
                </a:cubicBezTo>
                <a:cubicBezTo>
                  <a:pt x="342195" y="2006600"/>
                  <a:pt x="0" y="1981200"/>
                  <a:pt x="0" y="1981200"/>
                </a:cubicBezTo>
              </a:path>
            </a:pathLst>
          </a:custGeom>
          <a:ln w="12700" cap="flat" cmpd="thickThin" algn="ctr">
            <a:solidFill>
              <a:srgbClr val="D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loud 91"/>
          <p:cNvSpPr>
            <a:spLocks noChangeArrowheads="1"/>
          </p:cNvSpPr>
          <p:nvPr/>
        </p:nvSpPr>
        <p:spPr bwMode="auto">
          <a:xfrm>
            <a:off x="636588" y="3290888"/>
            <a:ext cx="2690812" cy="1139825"/>
          </a:xfrm>
          <a:custGeom>
            <a:avLst/>
            <a:gdLst>
              <a:gd name="T0" fmla="*/ 2688563 w 43200"/>
              <a:gd name="T1" fmla="*/ 569599 h 43200"/>
              <a:gd name="T2" fmla="*/ 1345403 w 43200"/>
              <a:gd name="T3" fmla="*/ 1137985 h 43200"/>
              <a:gd name="T4" fmla="*/ 8346 w 43200"/>
              <a:gd name="T5" fmla="*/ 569599 h 43200"/>
              <a:gd name="T6" fmla="*/ 1345403 w 43200"/>
              <a:gd name="T7" fmla="*/ 65135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3" name="Cloud 92"/>
          <p:cNvSpPr>
            <a:spLocks noChangeArrowheads="1"/>
          </p:cNvSpPr>
          <p:nvPr/>
        </p:nvSpPr>
        <p:spPr bwMode="auto">
          <a:xfrm>
            <a:off x="6967538" y="3514725"/>
            <a:ext cx="1679575" cy="1330325"/>
          </a:xfrm>
          <a:custGeom>
            <a:avLst/>
            <a:gdLst>
              <a:gd name="T0" fmla="*/ 1678442 w 43200"/>
              <a:gd name="T1" fmla="*/ 665380 h 43200"/>
              <a:gd name="T2" fmla="*/ 839921 w 43200"/>
              <a:gd name="T3" fmla="*/ 1329342 h 43200"/>
              <a:gd name="T4" fmla="*/ 5211 w 43200"/>
              <a:gd name="T5" fmla="*/ 665380 h 43200"/>
              <a:gd name="T6" fmla="*/ 839921 w 43200"/>
              <a:gd name="T7" fmla="*/ 76087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4" name="Cloud 93"/>
          <p:cNvSpPr>
            <a:spLocks noChangeArrowheads="1"/>
          </p:cNvSpPr>
          <p:nvPr/>
        </p:nvSpPr>
        <p:spPr bwMode="auto">
          <a:xfrm>
            <a:off x="6292850" y="5505450"/>
            <a:ext cx="2393950" cy="1274763"/>
          </a:xfrm>
          <a:custGeom>
            <a:avLst/>
            <a:gdLst>
              <a:gd name="T0" fmla="*/ 2392460 w 43200"/>
              <a:gd name="T1" fmla="*/ 637050 h 43200"/>
              <a:gd name="T2" fmla="*/ 1197228 w 43200"/>
              <a:gd name="T3" fmla="*/ 1272742 h 43200"/>
              <a:gd name="T4" fmla="*/ 7427 w 43200"/>
              <a:gd name="T5" fmla="*/ 637050 h 43200"/>
              <a:gd name="T6" fmla="*/ 1197228 w 43200"/>
              <a:gd name="T7" fmla="*/ 72848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5" name="Cloud 64"/>
          <p:cNvSpPr>
            <a:spLocks noChangeArrowheads="1"/>
          </p:cNvSpPr>
          <p:nvPr/>
        </p:nvSpPr>
        <p:spPr bwMode="auto">
          <a:xfrm>
            <a:off x="5357813" y="2032000"/>
            <a:ext cx="2139950" cy="1258888"/>
          </a:xfrm>
          <a:custGeom>
            <a:avLst/>
            <a:gdLst>
              <a:gd name="T0" fmla="*/ 2137978 w 43200"/>
              <a:gd name="T1" fmla="*/ 629121 h 43200"/>
              <a:gd name="T2" fmla="*/ 1069881 w 43200"/>
              <a:gd name="T3" fmla="*/ 1256901 h 43200"/>
              <a:gd name="T4" fmla="*/ 6637 w 43200"/>
              <a:gd name="T5" fmla="*/ 629121 h 43200"/>
              <a:gd name="T6" fmla="*/ 1069881 w 43200"/>
              <a:gd name="T7" fmla="*/ 71941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Finding the GCF of Numbers</a:t>
            </a:r>
          </a:p>
        </p:txBody>
      </p:sp>
      <p:sp>
        <p:nvSpPr>
          <p:cNvPr id="215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ABADD9-83F3-4109-B628-BEE43678B099}" type="slidenum">
              <a:rPr lang="en-US"/>
              <a:pPr/>
              <a:t>5</a:t>
            </a:fld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65200" y="2347913"/>
            <a:ext cx="592138" cy="366712"/>
            <a:chOff x="861123" y="2322608"/>
            <a:chExt cx="591480" cy="365354"/>
          </a:xfrm>
        </p:grpSpPr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 rot="5400000">
              <a:off x="826316" y="2357415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 rot="16200000" flipH="1">
              <a:off x="1122056" y="2357415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69975" y="2017713"/>
            <a:ext cx="46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25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9775" y="2662238"/>
            <a:ext cx="373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65263" y="2662238"/>
            <a:ext cx="374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5</a:t>
            </a:r>
          </a:p>
        </p:txBody>
      </p: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382838" y="2017713"/>
            <a:ext cx="592137" cy="696912"/>
            <a:chOff x="2383308" y="2018146"/>
            <a:chExt cx="591480" cy="695913"/>
          </a:xfrm>
        </p:grpSpPr>
        <p:grpSp>
          <p:nvGrpSpPr>
            <p:cNvPr id="21566" name="Group 14"/>
            <p:cNvGrpSpPr>
              <a:grpSpLocks/>
            </p:cNvGrpSpPr>
            <p:nvPr/>
          </p:nvGrpSpPr>
          <p:grpSpPr bwMode="auto">
            <a:xfrm>
              <a:off x="2383308" y="2348705"/>
              <a:ext cx="591480" cy="365354"/>
              <a:chOff x="861123" y="2322608"/>
              <a:chExt cx="591480" cy="365354"/>
            </a:xfrm>
          </p:grpSpPr>
          <p:cxnSp>
            <p:nvCxnSpPr>
              <p:cNvPr id="19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0" name="Straight Connector 19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1567" name="TextBox 15"/>
            <p:cNvSpPr txBox="1">
              <a:spLocks noChangeArrowheads="1"/>
            </p:cNvSpPr>
            <p:nvPr/>
          </p:nvSpPr>
          <p:spPr bwMode="auto">
            <a:xfrm>
              <a:off x="2487690" y="2018146"/>
              <a:ext cx="4610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35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57413" y="2662238"/>
            <a:ext cx="373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82900" y="2662238"/>
            <a:ext cx="374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7</a:t>
            </a:r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3635375" y="2017713"/>
            <a:ext cx="592138" cy="696912"/>
            <a:chOff x="3635536" y="2018146"/>
            <a:chExt cx="591480" cy="695913"/>
          </a:xfrm>
        </p:grpSpPr>
        <p:grpSp>
          <p:nvGrpSpPr>
            <p:cNvPr id="21562" name="Group 21"/>
            <p:cNvGrpSpPr>
              <a:grpSpLocks/>
            </p:cNvGrpSpPr>
            <p:nvPr/>
          </p:nvGrpSpPr>
          <p:grpSpPr bwMode="auto">
            <a:xfrm>
              <a:off x="3635536" y="2348705"/>
              <a:ext cx="591480" cy="365354"/>
              <a:chOff x="861123" y="2322608"/>
              <a:chExt cx="591480" cy="365354"/>
            </a:xfrm>
          </p:grpSpPr>
          <p:cxnSp>
            <p:nvCxnSpPr>
              <p:cNvPr id="26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1563" name="TextBox 22"/>
            <p:cNvSpPr txBox="1">
              <a:spLocks noChangeArrowheads="1"/>
            </p:cNvSpPr>
            <p:nvPr/>
          </p:nvSpPr>
          <p:spPr bwMode="auto">
            <a:xfrm>
              <a:off x="3739918" y="2018146"/>
              <a:ext cx="4610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40</a:t>
              </a:r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3409950" y="2662238"/>
            <a:ext cx="1098550" cy="368300"/>
            <a:chOff x="3409387" y="2661866"/>
            <a:chExt cx="1099828" cy="369332"/>
          </a:xfrm>
        </p:grpSpPr>
        <p:sp>
          <p:nvSpPr>
            <p:cNvPr id="21560" name="TextBox 23"/>
            <p:cNvSpPr txBox="1">
              <a:spLocks noChangeArrowheads="1"/>
            </p:cNvSpPr>
            <p:nvPr/>
          </p:nvSpPr>
          <p:spPr bwMode="auto">
            <a:xfrm>
              <a:off x="3409387" y="2661866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1561" name="TextBox 24"/>
            <p:cNvSpPr txBox="1">
              <a:spLocks noChangeArrowheads="1"/>
            </p:cNvSpPr>
            <p:nvPr/>
          </p:nvSpPr>
          <p:spPr bwMode="auto">
            <a:xfrm>
              <a:off x="4135528" y="2661866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8</a:t>
              </a:r>
            </a:p>
          </p:txBody>
        </p:sp>
      </p:grpSp>
      <p:grpSp>
        <p:nvGrpSpPr>
          <p:cNvPr id="21" name="Group 82"/>
          <p:cNvGrpSpPr>
            <a:grpSpLocks/>
          </p:cNvGrpSpPr>
          <p:nvPr/>
        </p:nvGrpSpPr>
        <p:grpSpPr bwMode="auto">
          <a:xfrm>
            <a:off x="3783013" y="2998788"/>
            <a:ext cx="1100137" cy="682625"/>
            <a:chOff x="3783074" y="2998932"/>
            <a:chExt cx="1099828" cy="682493"/>
          </a:xfrm>
        </p:grpSpPr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 rot="5400000">
              <a:off x="3974416" y="3033739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4270156" y="3033739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sp>
          <p:nvSpPr>
            <p:cNvPr id="21558" name="TextBox 30"/>
            <p:cNvSpPr txBox="1">
              <a:spLocks noChangeArrowheads="1"/>
            </p:cNvSpPr>
            <p:nvPr/>
          </p:nvSpPr>
          <p:spPr bwMode="auto">
            <a:xfrm>
              <a:off x="3783074" y="3312093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1559" name="TextBox 31"/>
            <p:cNvSpPr txBox="1">
              <a:spLocks noChangeArrowheads="1"/>
            </p:cNvSpPr>
            <p:nvPr/>
          </p:nvSpPr>
          <p:spPr bwMode="auto">
            <a:xfrm>
              <a:off x="4509215" y="3312093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4152900" y="3690938"/>
            <a:ext cx="1100138" cy="682625"/>
            <a:chOff x="4152924" y="3690670"/>
            <a:chExt cx="1099828" cy="682493"/>
          </a:xfrm>
        </p:grpSpPr>
        <p:grpSp>
          <p:nvGrpSpPr>
            <p:cNvPr id="21551" name="Group 34"/>
            <p:cNvGrpSpPr>
              <a:grpSpLocks/>
            </p:cNvGrpSpPr>
            <p:nvPr/>
          </p:nvGrpSpPr>
          <p:grpSpPr bwMode="auto">
            <a:xfrm>
              <a:off x="4379073" y="3690670"/>
              <a:ext cx="591480" cy="365354"/>
              <a:chOff x="861123" y="2322608"/>
              <a:chExt cx="591480" cy="365354"/>
            </a:xfrm>
          </p:grpSpPr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1552" name="TextBox 37"/>
            <p:cNvSpPr txBox="1">
              <a:spLocks noChangeArrowheads="1"/>
            </p:cNvSpPr>
            <p:nvPr/>
          </p:nvSpPr>
          <p:spPr bwMode="auto">
            <a:xfrm>
              <a:off x="4152924" y="4003831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1553" name="TextBox 38"/>
            <p:cNvSpPr txBox="1">
              <a:spLocks noChangeArrowheads="1"/>
            </p:cNvSpPr>
            <p:nvPr/>
          </p:nvSpPr>
          <p:spPr bwMode="auto">
            <a:xfrm>
              <a:off x="4879065" y="4003831"/>
              <a:ext cx="3736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965200" y="3363913"/>
            <a:ext cx="2273300" cy="769937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cs typeface="Arial" charset="0"/>
              </a:rPr>
              <a:t>Step 2:</a:t>
            </a:r>
            <a:r>
              <a:rPr lang="en-US" sz="2200" dirty="0">
                <a:solidFill>
                  <a:srgbClr val="DC0000"/>
                </a:solidFill>
                <a:cs typeface="Arial" charset="0"/>
              </a:rPr>
              <a:t> Common Bases</a:t>
            </a:r>
          </a:p>
        </p:txBody>
      </p:sp>
      <p:grpSp>
        <p:nvGrpSpPr>
          <p:cNvPr id="29" name="Group 83"/>
          <p:cNvGrpSpPr>
            <a:grpSpLocks/>
          </p:cNvGrpSpPr>
          <p:nvPr/>
        </p:nvGrpSpPr>
        <p:grpSpPr bwMode="auto">
          <a:xfrm>
            <a:off x="1617663" y="4060825"/>
            <a:ext cx="765175" cy="1341438"/>
            <a:chOff x="1617872" y="4061591"/>
            <a:chExt cx="912976" cy="1340433"/>
          </a:xfrm>
        </p:grpSpPr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339504" y="4339960"/>
              <a:ext cx="558323" cy="1588"/>
            </a:xfrm>
            <a:prstGeom prst="line">
              <a:avLst/>
            </a:prstGeom>
            <a:noFill/>
            <a:ln w="12700">
              <a:solidFill>
                <a:srgbClr val="48B1C9"/>
              </a:solidFill>
              <a:round/>
              <a:headEnd/>
              <a:tailEnd type="arrow" w="med" len="med"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1" name="Straight Connector 50"/>
            <p:cNvCxnSpPr>
              <a:cxnSpLocks noChangeShapeType="1"/>
            </p:cNvCxnSpPr>
            <p:nvPr/>
          </p:nvCxnSpPr>
          <p:spPr bwMode="auto">
            <a:xfrm rot="5400000">
              <a:off x="1786862" y="4658038"/>
              <a:ext cx="1340433" cy="147539"/>
            </a:xfrm>
            <a:prstGeom prst="line">
              <a:avLst/>
            </a:prstGeom>
            <a:noFill/>
            <a:ln w="12700">
              <a:solidFill>
                <a:srgbClr val="48B1C9"/>
              </a:solidFill>
              <a:round/>
              <a:headEnd/>
              <a:tailEnd type="arrow" w="med" len="med"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>
              <a:off x="1496449" y="4184606"/>
              <a:ext cx="1009874" cy="763851"/>
            </a:xfrm>
            <a:prstGeom prst="line">
              <a:avLst/>
            </a:prstGeom>
            <a:noFill/>
            <a:ln w="12700">
              <a:solidFill>
                <a:srgbClr val="48B1C9"/>
              </a:solidFill>
              <a:round/>
              <a:headEnd/>
              <a:tailEnd type="arrow" w="med" len="med"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64" name="Freeform 63"/>
          <p:cNvSpPr>
            <a:spLocks noChangeArrowheads="1"/>
          </p:cNvSpPr>
          <p:nvPr/>
        </p:nvSpPr>
        <p:spPr bwMode="auto">
          <a:xfrm>
            <a:off x="2439988" y="5367338"/>
            <a:ext cx="3852862" cy="655637"/>
          </a:xfrm>
          <a:custGeom>
            <a:avLst/>
            <a:gdLst>
              <a:gd name="T0" fmla="*/ 3821968 w 3851597"/>
              <a:gd name="T1" fmla="*/ 0 h 655701"/>
              <a:gd name="T2" fmla="*/ 3769779 w 3851597"/>
              <a:gd name="T3" fmla="*/ 269666 h 655701"/>
              <a:gd name="T4" fmla="*/ 3331062 w 3851597"/>
              <a:gd name="T5" fmla="*/ 504537 h 655701"/>
              <a:gd name="T6" fmla="*/ 2021437 w 3851597"/>
              <a:gd name="T7" fmla="*/ 574128 h 655701"/>
              <a:gd name="T8" fmla="*/ 960255 w 3851597"/>
              <a:gd name="T9" fmla="*/ 574128 h 655701"/>
              <a:gd name="T10" fmla="*/ 0 w 3851597"/>
              <a:gd name="T11" fmla="*/ 84690 h 6557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51597"/>
              <a:gd name="T19" fmla="*/ 0 h 655701"/>
              <a:gd name="T20" fmla="*/ 3851597 w 3851597"/>
              <a:gd name="T21" fmla="*/ 655701 h 6557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51597" h="655701">
                <a:moveTo>
                  <a:pt x="3821968" y="0"/>
                </a:moveTo>
                <a:cubicBezTo>
                  <a:pt x="3785725" y="44944"/>
                  <a:pt x="3851597" y="185577"/>
                  <a:pt x="3769779" y="269666"/>
                </a:cubicBezTo>
                <a:cubicBezTo>
                  <a:pt x="3687961" y="353755"/>
                  <a:pt x="3622452" y="453793"/>
                  <a:pt x="3331062" y="504537"/>
                </a:cubicBezTo>
                <a:cubicBezTo>
                  <a:pt x="3039672" y="555281"/>
                  <a:pt x="2416571" y="562530"/>
                  <a:pt x="2021437" y="574128"/>
                </a:cubicBezTo>
                <a:cubicBezTo>
                  <a:pt x="1626303" y="585726"/>
                  <a:pt x="1297161" y="655701"/>
                  <a:pt x="960255" y="574128"/>
                </a:cubicBezTo>
                <a:cubicBezTo>
                  <a:pt x="623349" y="492555"/>
                  <a:pt x="147870" y="135434"/>
                  <a:pt x="0" y="84690"/>
                </a:cubicBezTo>
              </a:path>
            </a:pathLst>
          </a:custGeom>
          <a:noFill/>
          <a:ln w="12700" cmpd="thickThin">
            <a:solidFill>
              <a:srgbClr val="0000FF"/>
            </a:solidFill>
            <a:round/>
            <a:headEnd type="arrow" w="med" len="med"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6" name="Freeform 65"/>
          <p:cNvSpPr>
            <a:spLocks noChangeArrowheads="1"/>
          </p:cNvSpPr>
          <p:nvPr/>
        </p:nvSpPr>
        <p:spPr bwMode="auto">
          <a:xfrm>
            <a:off x="1774825" y="4602163"/>
            <a:ext cx="4157663" cy="495300"/>
          </a:xfrm>
          <a:custGeom>
            <a:avLst/>
            <a:gdLst>
              <a:gd name="T0" fmla="*/ 0 w 4158639"/>
              <a:gd name="T1" fmla="*/ 495838 h 495838"/>
              <a:gd name="T2" fmla="*/ 356627 w 4158639"/>
              <a:gd name="T3" fmla="*/ 356655 h 495838"/>
              <a:gd name="T4" fmla="*/ 808934 w 4158639"/>
              <a:gd name="T5" fmla="*/ 287064 h 495838"/>
              <a:gd name="T6" fmla="*/ 2070176 w 4158639"/>
              <a:gd name="T7" fmla="*/ 173978 h 495838"/>
              <a:gd name="T8" fmla="*/ 3549843 w 4158639"/>
              <a:gd name="T9" fmla="*/ 21747 h 495838"/>
              <a:gd name="T10" fmla="*/ 4070765 w 4158639"/>
              <a:gd name="T11" fmla="*/ 304462 h 495838"/>
              <a:gd name="T12" fmla="*/ 4077089 w 4158639"/>
              <a:gd name="T13" fmla="*/ 310004 h 495838"/>
              <a:gd name="T14" fmla="*/ 4157748 w 4158639"/>
              <a:gd name="T15" fmla="*/ 417548 h 4958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58639"/>
              <a:gd name="T25" fmla="*/ 0 h 495838"/>
              <a:gd name="T26" fmla="*/ 4158639 w 4158639"/>
              <a:gd name="T27" fmla="*/ 495838 h 4958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58639" h="495838">
                <a:moveTo>
                  <a:pt x="0" y="495838"/>
                </a:moveTo>
                <a:cubicBezTo>
                  <a:pt x="110902" y="443644"/>
                  <a:pt x="221805" y="391451"/>
                  <a:pt x="356627" y="356655"/>
                </a:cubicBezTo>
                <a:cubicBezTo>
                  <a:pt x="491449" y="321859"/>
                  <a:pt x="523343" y="317510"/>
                  <a:pt x="808934" y="287064"/>
                </a:cubicBezTo>
                <a:cubicBezTo>
                  <a:pt x="1094525" y="256618"/>
                  <a:pt x="1613358" y="218197"/>
                  <a:pt x="2070176" y="173978"/>
                </a:cubicBezTo>
                <a:cubicBezTo>
                  <a:pt x="2526994" y="129759"/>
                  <a:pt x="3216412" y="0"/>
                  <a:pt x="3549843" y="21747"/>
                </a:cubicBezTo>
                <a:cubicBezTo>
                  <a:pt x="3883274" y="43494"/>
                  <a:pt x="3982891" y="256419"/>
                  <a:pt x="4070765" y="304462"/>
                </a:cubicBezTo>
                <a:cubicBezTo>
                  <a:pt x="4158639" y="352505"/>
                  <a:pt x="4062592" y="291156"/>
                  <a:pt x="4077089" y="310004"/>
                </a:cubicBezTo>
                <a:cubicBezTo>
                  <a:pt x="4091586" y="328852"/>
                  <a:pt x="4144305" y="399624"/>
                  <a:pt x="4157748" y="417548"/>
                </a:cubicBezTo>
              </a:path>
            </a:pathLst>
          </a:custGeom>
          <a:noFill/>
          <a:ln w="12700" cmpd="thickThin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647825" y="4629150"/>
            <a:ext cx="217488" cy="2159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1617663" y="4997450"/>
            <a:ext cx="217487" cy="217488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235788" y="5367338"/>
            <a:ext cx="217487" cy="2159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Freeform 72"/>
          <p:cNvSpPr>
            <a:spLocks noChangeArrowheads="1"/>
          </p:cNvSpPr>
          <p:nvPr/>
        </p:nvSpPr>
        <p:spPr bwMode="auto">
          <a:xfrm>
            <a:off x="1852613" y="4305300"/>
            <a:ext cx="3740150" cy="704850"/>
          </a:xfrm>
          <a:custGeom>
            <a:avLst/>
            <a:gdLst>
              <a:gd name="T0" fmla="*/ 0 w 3740233"/>
              <a:gd name="T1" fmla="*/ 305912 h 706062"/>
              <a:gd name="T2" fmla="*/ 617573 w 3740233"/>
              <a:gd name="T3" fmla="*/ 140633 h 706062"/>
              <a:gd name="T4" fmla="*/ 1487395 w 3740233"/>
              <a:gd name="T5" fmla="*/ 10149 h 706062"/>
              <a:gd name="T6" fmla="*/ 2470294 w 3740233"/>
              <a:gd name="T7" fmla="*/ 201525 h 706062"/>
              <a:gd name="T8" fmla="*/ 3740233 w 3740233"/>
              <a:gd name="T9" fmla="*/ 706062 h 7060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0233"/>
              <a:gd name="T16" fmla="*/ 0 h 706062"/>
              <a:gd name="T17" fmla="*/ 3740233 w 3740233"/>
              <a:gd name="T18" fmla="*/ 706062 h 7060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0233" h="706062">
                <a:moveTo>
                  <a:pt x="0" y="305912"/>
                </a:moveTo>
                <a:cubicBezTo>
                  <a:pt x="184837" y="247919"/>
                  <a:pt x="369674" y="189927"/>
                  <a:pt x="617573" y="140633"/>
                </a:cubicBezTo>
                <a:cubicBezTo>
                  <a:pt x="865472" y="91339"/>
                  <a:pt x="1178608" y="0"/>
                  <a:pt x="1487395" y="10149"/>
                </a:cubicBezTo>
                <a:cubicBezTo>
                  <a:pt x="1796182" y="20298"/>
                  <a:pt x="2094821" y="85539"/>
                  <a:pt x="2470294" y="201525"/>
                </a:cubicBezTo>
                <a:cubicBezTo>
                  <a:pt x="2845767" y="317511"/>
                  <a:pt x="3543073" y="507437"/>
                  <a:pt x="3740233" y="706062"/>
                </a:cubicBezTo>
              </a:path>
            </a:pathLst>
          </a:custGeom>
          <a:noFill/>
          <a:ln w="12700" cmpd="thickThin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7010400" y="3557588"/>
            <a:ext cx="1512888" cy="1108075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974725" indent="-974725" algn="ctr"/>
            <a:r>
              <a:rPr lang="en-US" sz="2200" dirty="0">
                <a:solidFill>
                  <a:srgbClr val="000000"/>
                </a:solidFill>
                <a:cs typeface="Arial" charset="0"/>
              </a:rPr>
              <a:t>Step 3:</a:t>
            </a:r>
            <a:r>
              <a:rPr lang="en-US" sz="2200" dirty="0">
                <a:solidFill>
                  <a:srgbClr val="DC0000"/>
                </a:solidFill>
                <a:cs typeface="Arial" charset="0"/>
              </a:rPr>
              <a:t> </a:t>
            </a:r>
          </a:p>
          <a:p>
            <a:pPr marL="974725" indent="-974725" algn="ctr"/>
            <a:r>
              <a:rPr lang="en-US" sz="2200" dirty="0">
                <a:solidFill>
                  <a:srgbClr val="DC0000"/>
                </a:solidFill>
                <a:cs typeface="Arial" charset="0"/>
              </a:rPr>
              <a:t>Smallest </a:t>
            </a:r>
          </a:p>
          <a:p>
            <a:pPr marL="974725" indent="-974725" algn="ctr"/>
            <a:r>
              <a:rPr lang="en-US" sz="2200" dirty="0">
                <a:solidFill>
                  <a:srgbClr val="DC0000"/>
                </a:solidFill>
                <a:cs typeface="Arial" charset="0"/>
              </a:rPr>
              <a:t>Exponent</a:t>
            </a:r>
            <a:endParaRPr lang="en-US" sz="2200" dirty="0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404788" y="4956175"/>
            <a:ext cx="21494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  <a:cs typeface="Arial" charset="0"/>
              </a:rPr>
              <a:t>Exponents</a:t>
            </a:r>
            <a:r>
              <a:rPr lang="en-US" sz="2200" dirty="0">
                <a:solidFill>
                  <a:srgbClr val="DC0000"/>
                </a:solidFill>
              </a:rPr>
              <a:t> of 5:</a:t>
            </a:r>
            <a:endParaRPr lang="en-US" sz="2200" dirty="0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395163" y="5337175"/>
            <a:ext cx="136926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DC0000"/>
                </a:solidFill>
              </a:rPr>
              <a:t>GCF </a:t>
            </a:r>
            <a:r>
              <a:rPr lang="en-US" sz="2200" dirty="0" smtClean="0"/>
              <a:t>=</a:t>
            </a:r>
            <a:r>
              <a:rPr lang="en-US" sz="2200" dirty="0" smtClean="0">
                <a:solidFill>
                  <a:srgbClr val="DC0000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5</a:t>
            </a:r>
            <a:r>
              <a:rPr lang="en-US" sz="2200" baseline="30000" dirty="0" smtClean="0"/>
              <a:t>1</a:t>
            </a:r>
            <a:endParaRPr lang="en-US" sz="2200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92763" y="2199365"/>
            <a:ext cx="1905000" cy="769441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Step 1:</a:t>
            </a:r>
            <a:r>
              <a:rPr lang="en-US" sz="2200" dirty="0">
                <a:solidFill>
                  <a:srgbClr val="DC0000"/>
                </a:solidFill>
              </a:rPr>
              <a:t> Prime </a:t>
            </a:r>
            <a:r>
              <a:rPr lang="en-US" sz="2200" dirty="0" smtClean="0">
                <a:solidFill>
                  <a:srgbClr val="DC0000"/>
                </a:solidFill>
              </a:rPr>
              <a:t>Factorization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55" name="Freeform 54"/>
          <p:cNvSpPr>
            <a:spLocks noChangeArrowheads="1"/>
          </p:cNvSpPr>
          <p:nvPr/>
        </p:nvSpPr>
        <p:spPr bwMode="auto">
          <a:xfrm>
            <a:off x="3327400" y="2505075"/>
            <a:ext cx="1974850" cy="1925638"/>
          </a:xfrm>
          <a:custGeom>
            <a:avLst/>
            <a:gdLst>
              <a:gd name="T0" fmla="*/ 139381 w 1974320"/>
              <a:gd name="T1" fmla="*/ 22930 h 1924756"/>
              <a:gd name="T2" fmla="*/ 130351 w 1974320"/>
              <a:gd name="T3" fmla="*/ 25047 h 1924756"/>
              <a:gd name="T4" fmla="*/ 8643 w 1974320"/>
              <a:gd name="T5" fmla="*/ 275872 h 1924756"/>
              <a:gd name="T6" fmla="*/ 182209 w 1974320"/>
              <a:gd name="T7" fmla="*/ 779639 h 1924756"/>
              <a:gd name="T8" fmla="*/ 448909 w 1974320"/>
              <a:gd name="T9" fmla="*/ 1258005 h 1924756"/>
              <a:gd name="T10" fmla="*/ 757943 w 1974320"/>
              <a:gd name="T11" fmla="*/ 1723672 h 1924756"/>
              <a:gd name="T12" fmla="*/ 1083909 w 1974320"/>
              <a:gd name="T13" fmla="*/ 1897239 h 1924756"/>
              <a:gd name="T14" fmla="*/ 1553809 w 1974320"/>
              <a:gd name="T15" fmla="*/ 1888772 h 1924756"/>
              <a:gd name="T16" fmla="*/ 1892476 w 1974320"/>
              <a:gd name="T17" fmla="*/ 1791405 h 1924756"/>
              <a:gd name="T18" fmla="*/ 1960209 w 1974320"/>
              <a:gd name="T19" fmla="*/ 1655939 h 1924756"/>
              <a:gd name="T20" fmla="*/ 1807809 w 1974320"/>
              <a:gd name="T21" fmla="*/ 1524705 h 1924756"/>
              <a:gd name="T22" fmla="*/ 1490309 w 1974320"/>
              <a:gd name="T23" fmla="*/ 1486605 h 1924756"/>
              <a:gd name="T24" fmla="*/ 1164343 w 1974320"/>
              <a:gd name="T25" fmla="*/ 1499305 h 1924756"/>
              <a:gd name="T26" fmla="*/ 939976 w 1974320"/>
              <a:gd name="T27" fmla="*/ 1342672 h 1924756"/>
              <a:gd name="T28" fmla="*/ 757943 w 1974320"/>
              <a:gd name="T29" fmla="*/ 1020939 h 1924756"/>
              <a:gd name="T30" fmla="*/ 571676 w 1974320"/>
              <a:gd name="T31" fmla="*/ 529872 h 1924756"/>
              <a:gd name="T32" fmla="*/ 461609 w 1974320"/>
              <a:gd name="T33" fmla="*/ 208139 h 1924756"/>
              <a:gd name="T34" fmla="*/ 364243 w 1974320"/>
              <a:gd name="T35" fmla="*/ 34572 h 1924756"/>
              <a:gd name="T36" fmla="*/ 266876 w 1974320"/>
              <a:gd name="T37" fmla="*/ 705 h 1924756"/>
              <a:gd name="T38" fmla="*/ 131409 w 1974320"/>
              <a:gd name="T39" fmla="*/ 38805 h 19247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74320"/>
              <a:gd name="T61" fmla="*/ 0 h 1924756"/>
              <a:gd name="T62" fmla="*/ 1974320 w 1974320"/>
              <a:gd name="T63" fmla="*/ 1924756 h 19247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74320" h="1924756">
                <a:moveTo>
                  <a:pt x="139381" y="22930"/>
                </a:moveTo>
                <a:cubicBezTo>
                  <a:pt x="137876" y="23283"/>
                  <a:pt x="206976" y="2822"/>
                  <a:pt x="130351" y="25047"/>
                </a:cubicBezTo>
                <a:cubicBezTo>
                  <a:pt x="90371" y="60854"/>
                  <a:pt x="0" y="150107"/>
                  <a:pt x="8643" y="275872"/>
                </a:cubicBezTo>
                <a:cubicBezTo>
                  <a:pt x="17286" y="401637"/>
                  <a:pt x="108831" y="615950"/>
                  <a:pt x="182209" y="779639"/>
                </a:cubicBezTo>
                <a:cubicBezTo>
                  <a:pt x="255587" y="943328"/>
                  <a:pt x="352953" y="1100666"/>
                  <a:pt x="448909" y="1258005"/>
                </a:cubicBezTo>
                <a:cubicBezTo>
                  <a:pt x="544865" y="1415344"/>
                  <a:pt x="652110" y="1617133"/>
                  <a:pt x="757943" y="1723672"/>
                </a:cubicBezTo>
                <a:cubicBezTo>
                  <a:pt x="863776" y="1830211"/>
                  <a:pt x="951265" y="1869722"/>
                  <a:pt x="1083909" y="1897239"/>
                </a:cubicBezTo>
                <a:cubicBezTo>
                  <a:pt x="1216553" y="1924756"/>
                  <a:pt x="1419048" y="1906411"/>
                  <a:pt x="1553809" y="1888772"/>
                </a:cubicBezTo>
                <a:cubicBezTo>
                  <a:pt x="1688570" y="1871133"/>
                  <a:pt x="1824743" y="1830211"/>
                  <a:pt x="1892476" y="1791405"/>
                </a:cubicBezTo>
                <a:cubicBezTo>
                  <a:pt x="1960209" y="1752600"/>
                  <a:pt x="1974320" y="1700389"/>
                  <a:pt x="1960209" y="1655939"/>
                </a:cubicBezTo>
                <a:cubicBezTo>
                  <a:pt x="1946098" y="1611489"/>
                  <a:pt x="1886125" y="1552927"/>
                  <a:pt x="1807809" y="1524705"/>
                </a:cubicBezTo>
                <a:cubicBezTo>
                  <a:pt x="1729493" y="1496483"/>
                  <a:pt x="1597553" y="1490838"/>
                  <a:pt x="1490309" y="1486605"/>
                </a:cubicBezTo>
                <a:cubicBezTo>
                  <a:pt x="1383065" y="1482372"/>
                  <a:pt x="1256065" y="1523294"/>
                  <a:pt x="1164343" y="1499305"/>
                </a:cubicBezTo>
                <a:cubicBezTo>
                  <a:pt x="1072621" y="1475316"/>
                  <a:pt x="1007709" y="1422400"/>
                  <a:pt x="939976" y="1342672"/>
                </a:cubicBezTo>
                <a:cubicBezTo>
                  <a:pt x="872243" y="1262944"/>
                  <a:pt x="819326" y="1156406"/>
                  <a:pt x="757943" y="1020939"/>
                </a:cubicBezTo>
                <a:cubicBezTo>
                  <a:pt x="696560" y="885472"/>
                  <a:pt x="621065" y="665339"/>
                  <a:pt x="571676" y="529872"/>
                </a:cubicBezTo>
                <a:cubicBezTo>
                  <a:pt x="522287" y="394405"/>
                  <a:pt x="496181" y="290689"/>
                  <a:pt x="461609" y="208139"/>
                </a:cubicBezTo>
                <a:cubicBezTo>
                  <a:pt x="427037" y="125589"/>
                  <a:pt x="396698" y="69144"/>
                  <a:pt x="364243" y="34572"/>
                </a:cubicBezTo>
                <a:cubicBezTo>
                  <a:pt x="331788" y="0"/>
                  <a:pt x="305682" y="0"/>
                  <a:pt x="266876" y="705"/>
                </a:cubicBezTo>
                <a:cubicBezTo>
                  <a:pt x="228070" y="1411"/>
                  <a:pt x="170016" y="12699"/>
                  <a:pt x="131409" y="38805"/>
                </a:cubicBezTo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cxnSp>
        <p:nvCxnSpPr>
          <p:cNvPr id="57" name="Straight Connector 56"/>
          <p:cNvCxnSpPr>
            <a:cxnSpLocks noChangeShapeType="1"/>
          </p:cNvCxnSpPr>
          <p:nvPr/>
        </p:nvCxnSpPr>
        <p:spPr bwMode="auto">
          <a:xfrm rot="5400000">
            <a:off x="5033963" y="3105150"/>
            <a:ext cx="1004887" cy="792163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sp>
        <p:nvSpPr>
          <p:cNvPr id="59" name="Freeform 58"/>
          <p:cNvSpPr>
            <a:spLocks noChangeArrowheads="1"/>
          </p:cNvSpPr>
          <p:nvPr/>
        </p:nvSpPr>
        <p:spPr bwMode="auto">
          <a:xfrm>
            <a:off x="636588" y="2624138"/>
            <a:ext cx="1225550" cy="461962"/>
          </a:xfrm>
          <a:custGeom>
            <a:avLst/>
            <a:gdLst>
              <a:gd name="T0" fmla="*/ 120326 w 1224999"/>
              <a:gd name="T1" fmla="*/ 11599 h 462492"/>
              <a:gd name="T2" fmla="*/ 42042 w 1224999"/>
              <a:gd name="T3" fmla="*/ 89889 h 462492"/>
              <a:gd name="T4" fmla="*/ 15947 w 1224999"/>
              <a:gd name="T5" fmla="*/ 246469 h 462492"/>
              <a:gd name="T6" fmla="*/ 137722 w 1224999"/>
              <a:gd name="T7" fmla="*/ 385651 h 462492"/>
              <a:gd name="T8" fmla="*/ 381272 w 1224999"/>
              <a:gd name="T9" fmla="*/ 437845 h 462492"/>
              <a:gd name="T10" fmla="*/ 1007544 w 1224999"/>
              <a:gd name="T11" fmla="*/ 446544 h 462492"/>
              <a:gd name="T12" fmla="*/ 1181508 w 1224999"/>
              <a:gd name="T13" fmla="*/ 342157 h 462492"/>
              <a:gd name="T14" fmla="*/ 1207603 w 1224999"/>
              <a:gd name="T15" fmla="*/ 133383 h 462492"/>
              <a:gd name="T16" fmla="*/ 1077130 w 1224999"/>
              <a:gd name="T17" fmla="*/ 37695 h 462492"/>
              <a:gd name="T18" fmla="*/ 772692 w 1224999"/>
              <a:gd name="T19" fmla="*/ 37695 h 462492"/>
              <a:gd name="T20" fmla="*/ 320385 w 1224999"/>
              <a:gd name="T21" fmla="*/ 20297 h 462492"/>
              <a:gd name="T22" fmla="*/ 120326 w 1224999"/>
              <a:gd name="T23" fmla="*/ 11599 h 4624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24999"/>
              <a:gd name="T37" fmla="*/ 0 h 462492"/>
              <a:gd name="T38" fmla="*/ 1224999 w 1224999"/>
              <a:gd name="T39" fmla="*/ 462492 h 4624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24999" h="462492">
                <a:moveTo>
                  <a:pt x="120326" y="11599"/>
                </a:moveTo>
                <a:cubicBezTo>
                  <a:pt x="73935" y="23198"/>
                  <a:pt x="59438" y="50744"/>
                  <a:pt x="42042" y="89889"/>
                </a:cubicBezTo>
                <a:cubicBezTo>
                  <a:pt x="24646" y="129034"/>
                  <a:pt x="0" y="197175"/>
                  <a:pt x="15947" y="246469"/>
                </a:cubicBezTo>
                <a:cubicBezTo>
                  <a:pt x="31894" y="295763"/>
                  <a:pt x="76835" y="353755"/>
                  <a:pt x="137722" y="385651"/>
                </a:cubicBezTo>
                <a:cubicBezTo>
                  <a:pt x="198610" y="417547"/>
                  <a:pt x="236302" y="427696"/>
                  <a:pt x="381272" y="437845"/>
                </a:cubicBezTo>
                <a:cubicBezTo>
                  <a:pt x="526242" y="447994"/>
                  <a:pt x="874171" y="462492"/>
                  <a:pt x="1007544" y="446544"/>
                </a:cubicBezTo>
                <a:cubicBezTo>
                  <a:pt x="1140917" y="430596"/>
                  <a:pt x="1148165" y="394351"/>
                  <a:pt x="1181508" y="342157"/>
                </a:cubicBezTo>
                <a:cubicBezTo>
                  <a:pt x="1214851" y="289964"/>
                  <a:pt x="1224999" y="184127"/>
                  <a:pt x="1207603" y="133383"/>
                </a:cubicBezTo>
                <a:cubicBezTo>
                  <a:pt x="1190207" y="82639"/>
                  <a:pt x="1149615" y="53643"/>
                  <a:pt x="1077130" y="37695"/>
                </a:cubicBezTo>
                <a:cubicBezTo>
                  <a:pt x="1004645" y="21747"/>
                  <a:pt x="898816" y="40595"/>
                  <a:pt x="772692" y="37695"/>
                </a:cubicBezTo>
                <a:cubicBezTo>
                  <a:pt x="646568" y="34795"/>
                  <a:pt x="430562" y="23197"/>
                  <a:pt x="320385" y="20297"/>
                </a:cubicBezTo>
                <a:cubicBezTo>
                  <a:pt x="210208" y="17397"/>
                  <a:pt x="166717" y="0"/>
                  <a:pt x="120326" y="11599"/>
                </a:cubicBezTo>
                <a:close/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0" name="Freeform 59"/>
          <p:cNvSpPr>
            <a:spLocks noChangeArrowheads="1"/>
          </p:cNvSpPr>
          <p:nvPr/>
        </p:nvSpPr>
        <p:spPr bwMode="auto">
          <a:xfrm>
            <a:off x="2014538" y="2624138"/>
            <a:ext cx="1223962" cy="461962"/>
          </a:xfrm>
          <a:custGeom>
            <a:avLst/>
            <a:gdLst>
              <a:gd name="T0" fmla="*/ 120326 w 1224999"/>
              <a:gd name="T1" fmla="*/ 11599 h 462492"/>
              <a:gd name="T2" fmla="*/ 42042 w 1224999"/>
              <a:gd name="T3" fmla="*/ 89889 h 462492"/>
              <a:gd name="T4" fmla="*/ 15947 w 1224999"/>
              <a:gd name="T5" fmla="*/ 246469 h 462492"/>
              <a:gd name="T6" fmla="*/ 137722 w 1224999"/>
              <a:gd name="T7" fmla="*/ 385651 h 462492"/>
              <a:gd name="T8" fmla="*/ 381272 w 1224999"/>
              <a:gd name="T9" fmla="*/ 437845 h 462492"/>
              <a:gd name="T10" fmla="*/ 1007544 w 1224999"/>
              <a:gd name="T11" fmla="*/ 446544 h 462492"/>
              <a:gd name="T12" fmla="*/ 1181508 w 1224999"/>
              <a:gd name="T13" fmla="*/ 342157 h 462492"/>
              <a:gd name="T14" fmla="*/ 1207603 w 1224999"/>
              <a:gd name="T15" fmla="*/ 133383 h 462492"/>
              <a:gd name="T16" fmla="*/ 1077130 w 1224999"/>
              <a:gd name="T17" fmla="*/ 37695 h 462492"/>
              <a:gd name="T18" fmla="*/ 772692 w 1224999"/>
              <a:gd name="T19" fmla="*/ 37695 h 462492"/>
              <a:gd name="T20" fmla="*/ 320385 w 1224999"/>
              <a:gd name="T21" fmla="*/ 20297 h 462492"/>
              <a:gd name="T22" fmla="*/ 120326 w 1224999"/>
              <a:gd name="T23" fmla="*/ 11599 h 4624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24999"/>
              <a:gd name="T37" fmla="*/ 0 h 462492"/>
              <a:gd name="T38" fmla="*/ 1224999 w 1224999"/>
              <a:gd name="T39" fmla="*/ 462492 h 4624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24999" h="462492">
                <a:moveTo>
                  <a:pt x="120326" y="11599"/>
                </a:moveTo>
                <a:cubicBezTo>
                  <a:pt x="73935" y="23198"/>
                  <a:pt x="59438" y="50744"/>
                  <a:pt x="42042" y="89889"/>
                </a:cubicBezTo>
                <a:cubicBezTo>
                  <a:pt x="24646" y="129034"/>
                  <a:pt x="0" y="197175"/>
                  <a:pt x="15947" y="246469"/>
                </a:cubicBezTo>
                <a:cubicBezTo>
                  <a:pt x="31894" y="295763"/>
                  <a:pt x="76835" y="353755"/>
                  <a:pt x="137722" y="385651"/>
                </a:cubicBezTo>
                <a:cubicBezTo>
                  <a:pt x="198610" y="417547"/>
                  <a:pt x="236302" y="427696"/>
                  <a:pt x="381272" y="437845"/>
                </a:cubicBezTo>
                <a:cubicBezTo>
                  <a:pt x="526242" y="447994"/>
                  <a:pt x="874171" y="462492"/>
                  <a:pt x="1007544" y="446544"/>
                </a:cubicBezTo>
                <a:cubicBezTo>
                  <a:pt x="1140917" y="430596"/>
                  <a:pt x="1148165" y="394351"/>
                  <a:pt x="1181508" y="342157"/>
                </a:cubicBezTo>
                <a:cubicBezTo>
                  <a:pt x="1214851" y="289964"/>
                  <a:pt x="1224999" y="184127"/>
                  <a:pt x="1207603" y="133383"/>
                </a:cubicBezTo>
                <a:cubicBezTo>
                  <a:pt x="1190207" y="82639"/>
                  <a:pt x="1149615" y="53643"/>
                  <a:pt x="1077130" y="37695"/>
                </a:cubicBezTo>
                <a:cubicBezTo>
                  <a:pt x="1004645" y="21747"/>
                  <a:pt x="898816" y="40595"/>
                  <a:pt x="772692" y="37695"/>
                </a:cubicBezTo>
                <a:cubicBezTo>
                  <a:pt x="646568" y="34795"/>
                  <a:pt x="430562" y="23197"/>
                  <a:pt x="320385" y="20297"/>
                </a:cubicBezTo>
                <a:cubicBezTo>
                  <a:pt x="210208" y="17397"/>
                  <a:pt x="166717" y="0"/>
                  <a:pt x="120326" y="11599"/>
                </a:cubicBezTo>
                <a:close/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88100" y="5583238"/>
            <a:ext cx="2393950" cy="1108075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174625">
              <a:tabLst>
                <a:tab pos="174625" algn="l"/>
              </a:tabLst>
            </a:pPr>
            <a:r>
              <a:rPr lang="en-US" sz="2200" dirty="0"/>
              <a:t>Step 4:</a:t>
            </a:r>
            <a:r>
              <a:rPr lang="en-US" sz="2200" dirty="0">
                <a:solidFill>
                  <a:srgbClr val="DC0000"/>
                </a:solidFill>
              </a:rPr>
              <a:t> Multiply bases with exponents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627813" y="4956175"/>
            <a:ext cx="1852612" cy="430213"/>
          </a:xfrm>
          <a:prstGeom prst="rect">
            <a:avLst/>
          </a:prstGeom>
          <a:noFill/>
          <a:ln w="12700">
            <a:solidFill>
              <a:srgbClr val="48B1C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  <a:cs typeface="Arial" charset="0"/>
              </a:rPr>
              <a:t>Smallest </a:t>
            </a:r>
            <a:r>
              <a:rPr lang="en-US" sz="2200" dirty="0"/>
              <a:t>= 1</a:t>
            </a:r>
          </a:p>
        </p:txBody>
      </p:sp>
      <p:cxnSp>
        <p:nvCxnSpPr>
          <p:cNvPr id="85" name="Straight Connector 84"/>
          <p:cNvCxnSpPr>
            <a:cxnSpLocks noChangeShapeType="1"/>
            <a:stCxn id="74" idx="3"/>
          </p:cNvCxnSpPr>
          <p:nvPr/>
        </p:nvCxnSpPr>
        <p:spPr bwMode="auto">
          <a:xfrm>
            <a:off x="8523288" y="4111626"/>
            <a:ext cx="357187" cy="733424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/>
          </a:ln>
          <a:effectLst/>
        </p:spPr>
      </p:cxnSp>
      <p:cxnSp>
        <p:nvCxnSpPr>
          <p:cNvPr id="86" name="Straight Connector 85"/>
          <p:cNvCxnSpPr>
            <a:cxnSpLocks noChangeShapeType="1"/>
            <a:endCxn id="77" idx="3"/>
          </p:cNvCxnSpPr>
          <p:nvPr/>
        </p:nvCxnSpPr>
        <p:spPr bwMode="auto">
          <a:xfrm rot="10800000" flipV="1">
            <a:off x="8480425" y="4845050"/>
            <a:ext cx="400050" cy="327025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 rot="10800000">
            <a:off x="5140325" y="5583238"/>
            <a:ext cx="1287463" cy="423862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537200" y="4957763"/>
            <a:ext cx="4349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2,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845175" y="4962525"/>
            <a:ext cx="4714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1,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151563" y="4962525"/>
            <a:ext cx="4508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/>
              <a:t>1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585843" y="5340446"/>
            <a:ext cx="75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= 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55"/>
    </mc:Choice>
    <mc:Fallback xmlns="">
      <p:transition xmlns:p14="http://schemas.microsoft.com/office/powerpoint/2010/main" spd="slow" advTm="4160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92" grpId="0" animBg="1"/>
      <p:bldP spid="93" grpId="0" animBg="1"/>
      <p:bldP spid="94" grpId="0" animBg="1"/>
      <p:bldP spid="65" grpId="0" animBg="1"/>
      <p:bldP spid="65" grpId="1" animBg="1"/>
      <p:bldP spid="10" grpId="0"/>
      <p:bldP spid="11" grpId="0"/>
      <p:bldP spid="12" grpId="0"/>
      <p:bldP spid="17" grpId="0"/>
      <p:bldP spid="18" grpId="0"/>
      <p:bldP spid="64" grpId="0" animBg="1"/>
      <p:bldP spid="66" grpId="0" animBg="1"/>
      <p:bldP spid="68" grpId="0" animBg="1"/>
      <p:bldP spid="69" grpId="0" animBg="1"/>
      <p:bldP spid="70" grpId="0" animBg="1"/>
      <p:bldP spid="73" grpId="0" animBg="1"/>
      <p:bldP spid="74" grpId="0"/>
      <p:bldP spid="75" grpId="0"/>
      <p:bldP spid="76" grpId="0"/>
      <p:bldP spid="53" grpId="0"/>
      <p:bldP spid="55" grpId="0" animBg="1"/>
      <p:bldP spid="59" grpId="0" animBg="1"/>
      <p:bldP spid="60" grpId="0" animBg="1"/>
      <p:bldP spid="61" grpId="0"/>
      <p:bldP spid="77" grpId="0" animBg="1"/>
      <p:bldP spid="95" grpId="0"/>
      <p:bldP spid="96" grpId="0"/>
      <p:bldP spid="9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5129213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450 and 500</a:t>
            </a: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450 = </a:t>
            </a: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charset="0"/>
              </a:rPr>
              <a:t>3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500 = </a:t>
            </a: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2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baseline="30000" dirty="0" smtClean="0">
                <a:latin typeface="Arial" charset="0"/>
              </a:rPr>
              <a:t>3</a:t>
            </a: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So,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= </a:t>
            </a:r>
            <a:r>
              <a:rPr lang="en-US" dirty="0" smtClean="0">
                <a:solidFill>
                  <a:srgbClr val="48B1C9"/>
                </a:solidFill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baseline="30000" dirty="0" smtClean="0">
              <a:latin typeface="Arial" charset="0"/>
            </a:endParaRPr>
          </a:p>
          <a:p>
            <a:pPr eaLnBrk="1" hangingPunct="1">
              <a:buFont typeface="Wingdings 3" charset="2"/>
              <a:buNone/>
            </a:pPr>
            <a:endParaRPr lang="en-US" baseline="30000" dirty="0" smtClean="0">
              <a:latin typeface="Arial" charset="0"/>
            </a:endParaRPr>
          </a:p>
          <a:p>
            <a:pPr eaLnBrk="1" hangingPunct="1"/>
            <a:endParaRPr lang="en-US" b="1" i="1" baseline="30000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Aft>
                <a:spcPts val="600"/>
              </a:spcAft>
            </a:pPr>
            <a:endParaRPr lang="en-US" dirty="0" smtClean="0">
              <a:solidFill>
                <a:srgbClr val="DC0000"/>
              </a:solidFill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2101" y="5187071"/>
            <a:ext cx="36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cs typeface="Arial"/>
              </a:rPr>
              <a:t>✘</a:t>
            </a:r>
            <a:endParaRPr lang="en-US" dirty="0"/>
          </a:p>
        </p:txBody>
      </p:sp>
      <p:sp>
        <p:nvSpPr>
          <p:cNvPr id="121" name="Cloud 120"/>
          <p:cNvSpPr>
            <a:spLocks noChangeArrowheads="1"/>
          </p:cNvSpPr>
          <p:nvPr/>
        </p:nvSpPr>
        <p:spPr bwMode="auto">
          <a:xfrm>
            <a:off x="3832225" y="5592763"/>
            <a:ext cx="1658938" cy="1049337"/>
          </a:xfrm>
          <a:custGeom>
            <a:avLst/>
            <a:gdLst>
              <a:gd name="T0" fmla="*/ 1657121 w 43200"/>
              <a:gd name="T1" fmla="*/ 524015 h 43200"/>
              <a:gd name="T2" fmla="*/ 829252 w 43200"/>
              <a:gd name="T3" fmla="*/ 1046913 h 43200"/>
              <a:gd name="T4" fmla="*/ 5144 w 43200"/>
              <a:gd name="T5" fmla="*/ 524015 h 43200"/>
              <a:gd name="T6" fmla="*/ 829252 w 43200"/>
              <a:gd name="T7" fmla="*/ 59922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8" name="Cloud 67"/>
          <p:cNvSpPr>
            <a:spLocks noChangeArrowheads="1"/>
          </p:cNvSpPr>
          <p:nvPr/>
        </p:nvSpPr>
        <p:spPr bwMode="auto">
          <a:xfrm>
            <a:off x="3611488" y="3662194"/>
            <a:ext cx="1985268" cy="1273343"/>
          </a:xfrm>
          <a:custGeom>
            <a:avLst/>
            <a:gdLst>
              <a:gd name="T0" fmla="*/ 1542774 w 43200"/>
              <a:gd name="T1" fmla="*/ 515600 h 43200"/>
              <a:gd name="T2" fmla="*/ 772031 w 43200"/>
              <a:gd name="T3" fmla="*/ 1030101 h 43200"/>
              <a:gd name="T4" fmla="*/ 4789 w 43200"/>
              <a:gd name="T5" fmla="*/ 515600 h 43200"/>
              <a:gd name="T6" fmla="*/ 772031 w 43200"/>
              <a:gd name="T7" fmla="*/ 58960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227A8F"/>
                </a:solidFill>
                <a:latin typeface="Arial" charset="0"/>
              </a:rPr>
              <a:t>Another GCF Example</a:t>
            </a:r>
          </a:p>
        </p:txBody>
      </p:sp>
      <p:sp>
        <p:nvSpPr>
          <p:cNvPr id="22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4DB08E-9B5F-4EFE-9799-BB078229F723}" type="slidenum">
              <a:rPr lang="en-US"/>
              <a:pPr/>
              <a:t>6</a:t>
            </a:fld>
            <a:endParaRPr lang="en-US" dirty="0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339850" y="1774825"/>
            <a:ext cx="1095375" cy="695325"/>
            <a:chOff x="1339510" y="1774574"/>
            <a:chExt cx="1096009" cy="695913"/>
          </a:xfrm>
        </p:grpSpPr>
        <p:grpSp>
          <p:nvGrpSpPr>
            <p:cNvPr id="22592" name="Group 21"/>
            <p:cNvGrpSpPr>
              <a:grpSpLocks/>
            </p:cNvGrpSpPr>
            <p:nvPr/>
          </p:nvGrpSpPr>
          <p:grpSpPr bwMode="auto">
            <a:xfrm>
              <a:off x="1339510" y="2105133"/>
              <a:ext cx="1096009" cy="365354"/>
              <a:chOff x="861123" y="2322608"/>
              <a:chExt cx="591480" cy="365354"/>
            </a:xfrm>
          </p:grpSpPr>
          <p:cxnSp>
            <p:nvCxnSpPr>
              <p:cNvPr id="61" name="Straight Connector 60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62" name="Straight Connector 61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93" name="TextBox 59"/>
            <p:cNvSpPr txBox="1">
              <a:spLocks noChangeArrowheads="1"/>
            </p:cNvSpPr>
            <p:nvPr/>
          </p:nvSpPr>
          <p:spPr bwMode="auto">
            <a:xfrm>
              <a:off x="1643946" y="1774574"/>
              <a:ext cx="6349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450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30300" y="2417763"/>
            <a:ext cx="1665288" cy="369887"/>
            <a:chOff x="1130757" y="2418294"/>
            <a:chExt cx="1665534" cy="369332"/>
          </a:xfrm>
        </p:grpSpPr>
        <p:sp>
          <p:nvSpPr>
            <p:cNvPr id="22590" name="TextBox 64"/>
            <p:cNvSpPr txBox="1">
              <a:spLocks noChangeArrowheads="1"/>
            </p:cNvSpPr>
            <p:nvPr/>
          </p:nvSpPr>
          <p:spPr bwMode="auto">
            <a:xfrm>
              <a:off x="1130757" y="2418294"/>
              <a:ext cx="5218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10</a:t>
              </a:r>
            </a:p>
          </p:txBody>
        </p:sp>
        <p:sp>
          <p:nvSpPr>
            <p:cNvPr id="22591" name="TextBox 66"/>
            <p:cNvSpPr txBox="1">
              <a:spLocks noChangeArrowheads="1"/>
            </p:cNvSpPr>
            <p:nvPr/>
          </p:nvSpPr>
          <p:spPr bwMode="auto">
            <a:xfrm>
              <a:off x="2274402" y="2418294"/>
              <a:ext cx="5218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45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35025" y="2787650"/>
            <a:ext cx="1074738" cy="687388"/>
            <a:chOff x="835017" y="2787626"/>
            <a:chExt cx="1074070" cy="687211"/>
          </a:xfrm>
        </p:grpSpPr>
        <p:grpSp>
          <p:nvGrpSpPr>
            <p:cNvPr id="22585" name="Group 21"/>
            <p:cNvGrpSpPr>
              <a:grpSpLocks/>
            </p:cNvGrpSpPr>
            <p:nvPr/>
          </p:nvGrpSpPr>
          <p:grpSpPr bwMode="auto">
            <a:xfrm>
              <a:off x="1043770" y="2787626"/>
              <a:ext cx="591480" cy="365354"/>
              <a:chOff x="861123" y="2322608"/>
              <a:chExt cx="591480" cy="365354"/>
            </a:xfrm>
          </p:grpSpPr>
          <p:cxnSp>
            <p:nvCxnSpPr>
              <p:cNvPr id="72" name="Straight Connector 71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7" name="Straight Connector 76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86" name="TextBox 77"/>
            <p:cNvSpPr txBox="1">
              <a:spLocks noChangeArrowheads="1"/>
            </p:cNvSpPr>
            <p:nvPr/>
          </p:nvSpPr>
          <p:spPr bwMode="auto">
            <a:xfrm>
              <a:off x="835017" y="3105505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2587" name="TextBox 78"/>
            <p:cNvSpPr txBox="1">
              <a:spLocks noChangeArrowheads="1"/>
            </p:cNvSpPr>
            <p:nvPr/>
          </p:nvSpPr>
          <p:spPr bwMode="auto">
            <a:xfrm>
              <a:off x="1578555" y="3105505"/>
              <a:ext cx="330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947863" y="2792413"/>
            <a:ext cx="1074737" cy="687387"/>
            <a:chOff x="1948413" y="2792343"/>
            <a:chExt cx="1074070" cy="687211"/>
          </a:xfrm>
        </p:grpSpPr>
        <p:grpSp>
          <p:nvGrpSpPr>
            <p:cNvPr id="22580" name="Group 21"/>
            <p:cNvGrpSpPr>
              <a:grpSpLocks/>
            </p:cNvGrpSpPr>
            <p:nvPr/>
          </p:nvGrpSpPr>
          <p:grpSpPr bwMode="auto">
            <a:xfrm>
              <a:off x="2165864" y="2792343"/>
              <a:ext cx="591480" cy="365354"/>
              <a:chOff x="861123" y="2322608"/>
              <a:chExt cx="591480" cy="365354"/>
            </a:xfrm>
          </p:grpSpPr>
          <p:cxnSp>
            <p:nvCxnSpPr>
              <p:cNvPr id="81" name="Straight Connector 80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82" name="Straight Connector 81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81" name="TextBox 82"/>
            <p:cNvSpPr txBox="1">
              <a:spLocks noChangeArrowheads="1"/>
            </p:cNvSpPr>
            <p:nvPr/>
          </p:nvSpPr>
          <p:spPr bwMode="auto">
            <a:xfrm>
              <a:off x="1948413" y="3110222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2582" name="TextBox 83"/>
            <p:cNvSpPr txBox="1">
              <a:spLocks noChangeArrowheads="1"/>
            </p:cNvSpPr>
            <p:nvPr/>
          </p:nvSpPr>
          <p:spPr bwMode="auto">
            <a:xfrm>
              <a:off x="2691951" y="3110222"/>
              <a:ext cx="330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9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2330450" y="3448050"/>
            <a:ext cx="1031875" cy="687388"/>
            <a:chOff x="2331134" y="3448740"/>
            <a:chExt cx="1030580" cy="687211"/>
          </a:xfrm>
        </p:grpSpPr>
        <p:grpSp>
          <p:nvGrpSpPr>
            <p:cNvPr id="22575" name="Group 21"/>
            <p:cNvGrpSpPr>
              <a:grpSpLocks/>
            </p:cNvGrpSpPr>
            <p:nvPr/>
          </p:nvGrpSpPr>
          <p:grpSpPr bwMode="auto">
            <a:xfrm>
              <a:off x="2539887" y="3448740"/>
              <a:ext cx="591480" cy="365354"/>
              <a:chOff x="861123" y="2322608"/>
              <a:chExt cx="591480" cy="365354"/>
            </a:xfrm>
          </p:grpSpPr>
          <p:cxnSp>
            <p:nvCxnSpPr>
              <p:cNvPr id="86" name="Straight Connector 85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87" name="Straight Connector 86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76" name="TextBox 87"/>
            <p:cNvSpPr txBox="1">
              <a:spLocks noChangeArrowheads="1"/>
            </p:cNvSpPr>
            <p:nvPr/>
          </p:nvSpPr>
          <p:spPr bwMode="auto">
            <a:xfrm>
              <a:off x="2331134" y="3766619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22577" name="TextBox 88"/>
            <p:cNvSpPr txBox="1">
              <a:spLocks noChangeArrowheads="1"/>
            </p:cNvSpPr>
            <p:nvPr/>
          </p:nvSpPr>
          <p:spPr bwMode="auto">
            <a:xfrm>
              <a:off x="3031182" y="3766619"/>
              <a:ext cx="330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067300" y="1774825"/>
            <a:ext cx="1095375" cy="695325"/>
            <a:chOff x="5066843" y="1774574"/>
            <a:chExt cx="1096010" cy="695913"/>
          </a:xfrm>
        </p:grpSpPr>
        <p:grpSp>
          <p:nvGrpSpPr>
            <p:cNvPr id="22571" name="Group 21"/>
            <p:cNvGrpSpPr>
              <a:grpSpLocks/>
            </p:cNvGrpSpPr>
            <p:nvPr/>
          </p:nvGrpSpPr>
          <p:grpSpPr bwMode="auto">
            <a:xfrm>
              <a:off x="5066843" y="2105133"/>
              <a:ext cx="1096010" cy="365354"/>
              <a:chOff x="861123" y="2322608"/>
              <a:chExt cx="591480" cy="365354"/>
            </a:xfrm>
          </p:grpSpPr>
          <p:cxnSp>
            <p:nvCxnSpPr>
              <p:cNvPr id="111" name="Straight Connector 110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2" name="Straight Connector 111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72" name="TextBox 92"/>
            <p:cNvSpPr txBox="1">
              <a:spLocks noChangeArrowheads="1"/>
            </p:cNvSpPr>
            <p:nvPr/>
          </p:nvSpPr>
          <p:spPr bwMode="auto">
            <a:xfrm>
              <a:off x="5371278" y="1774574"/>
              <a:ext cx="6349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500</a:t>
              </a:r>
            </a:p>
          </p:txBody>
        </p:sp>
      </p:grp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4857750" y="2417763"/>
            <a:ext cx="1665288" cy="369887"/>
            <a:chOff x="4858089" y="2418294"/>
            <a:chExt cx="1665534" cy="369332"/>
          </a:xfrm>
        </p:grpSpPr>
        <p:sp>
          <p:nvSpPr>
            <p:cNvPr id="22569" name="TextBox 93"/>
            <p:cNvSpPr txBox="1">
              <a:spLocks noChangeArrowheads="1"/>
            </p:cNvSpPr>
            <p:nvPr/>
          </p:nvSpPr>
          <p:spPr bwMode="auto">
            <a:xfrm>
              <a:off x="4858089" y="2418294"/>
              <a:ext cx="5218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10</a:t>
              </a:r>
            </a:p>
          </p:txBody>
        </p:sp>
        <p:sp>
          <p:nvSpPr>
            <p:cNvPr id="22570" name="TextBox 94"/>
            <p:cNvSpPr txBox="1">
              <a:spLocks noChangeArrowheads="1"/>
            </p:cNvSpPr>
            <p:nvPr/>
          </p:nvSpPr>
          <p:spPr bwMode="auto">
            <a:xfrm>
              <a:off x="6001734" y="2418294"/>
              <a:ext cx="5218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50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4562475" y="2787650"/>
            <a:ext cx="1074738" cy="687388"/>
            <a:chOff x="4562349" y="2787626"/>
            <a:chExt cx="1074070" cy="687211"/>
          </a:xfrm>
        </p:grpSpPr>
        <p:grpSp>
          <p:nvGrpSpPr>
            <p:cNvPr id="22564" name="Group 21"/>
            <p:cNvGrpSpPr>
              <a:grpSpLocks/>
            </p:cNvGrpSpPr>
            <p:nvPr/>
          </p:nvGrpSpPr>
          <p:grpSpPr bwMode="auto">
            <a:xfrm>
              <a:off x="4771102" y="2787626"/>
              <a:ext cx="591480" cy="365354"/>
              <a:chOff x="861123" y="2322608"/>
              <a:chExt cx="591480" cy="365354"/>
            </a:xfrm>
          </p:grpSpPr>
          <p:cxnSp>
            <p:nvCxnSpPr>
              <p:cNvPr id="109" name="Straight Connector 108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0" name="Straight Connector 109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65" name="TextBox 96"/>
            <p:cNvSpPr txBox="1">
              <a:spLocks noChangeArrowheads="1"/>
            </p:cNvSpPr>
            <p:nvPr/>
          </p:nvSpPr>
          <p:spPr bwMode="auto">
            <a:xfrm>
              <a:off x="4562349" y="3105505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2566" name="TextBox 97"/>
            <p:cNvSpPr txBox="1">
              <a:spLocks noChangeArrowheads="1"/>
            </p:cNvSpPr>
            <p:nvPr/>
          </p:nvSpPr>
          <p:spPr bwMode="auto">
            <a:xfrm>
              <a:off x="5305887" y="3105505"/>
              <a:ext cx="330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5675313" y="2792413"/>
            <a:ext cx="1104900" cy="687387"/>
            <a:chOff x="5675745" y="2792343"/>
            <a:chExt cx="1104672" cy="687211"/>
          </a:xfrm>
        </p:grpSpPr>
        <p:grpSp>
          <p:nvGrpSpPr>
            <p:cNvPr id="22559" name="Group 21"/>
            <p:cNvGrpSpPr>
              <a:grpSpLocks/>
            </p:cNvGrpSpPr>
            <p:nvPr/>
          </p:nvGrpSpPr>
          <p:grpSpPr bwMode="auto">
            <a:xfrm>
              <a:off x="5893196" y="2792343"/>
              <a:ext cx="591480" cy="365354"/>
              <a:chOff x="861123" y="2322608"/>
              <a:chExt cx="591480" cy="365354"/>
            </a:xfrm>
          </p:grpSpPr>
          <p:cxnSp>
            <p:nvCxnSpPr>
              <p:cNvPr id="107" name="Straight Connector 106"/>
              <p:cNvCxnSpPr>
                <a:cxnSpLocks noChangeShapeType="1"/>
              </p:cNvCxnSpPr>
              <p:nvPr/>
            </p:nvCxnSpPr>
            <p:spPr bwMode="auto">
              <a:xfrm rot="5400000">
                <a:off x="82631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rot="16200000" flipH="1">
                <a:off x="1122056" y="2357415"/>
                <a:ext cx="365354" cy="295740"/>
              </a:xfrm>
              <a:prstGeom prst="line">
                <a:avLst/>
              </a:prstGeom>
              <a:noFill/>
              <a:ln w="55000" cmpd="thickThin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81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2560" name="TextBox 99"/>
            <p:cNvSpPr txBox="1">
              <a:spLocks noChangeArrowheads="1"/>
            </p:cNvSpPr>
            <p:nvPr/>
          </p:nvSpPr>
          <p:spPr bwMode="auto">
            <a:xfrm>
              <a:off x="5675745" y="3110222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2561" name="TextBox 100"/>
            <p:cNvSpPr txBox="1">
              <a:spLocks noChangeArrowheads="1"/>
            </p:cNvSpPr>
            <p:nvPr/>
          </p:nvSpPr>
          <p:spPr bwMode="auto">
            <a:xfrm>
              <a:off x="6341001" y="3110222"/>
              <a:ext cx="439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10</a:t>
              </a:r>
            </a:p>
          </p:txBody>
        </p:sp>
      </p:grpSp>
      <p:grpSp>
        <p:nvGrpSpPr>
          <p:cNvPr id="21" name="Group 63"/>
          <p:cNvGrpSpPr>
            <a:grpSpLocks/>
          </p:cNvGrpSpPr>
          <p:nvPr/>
        </p:nvGrpSpPr>
        <p:grpSpPr bwMode="auto">
          <a:xfrm>
            <a:off x="6057900" y="3448050"/>
            <a:ext cx="1031875" cy="687388"/>
            <a:chOff x="6058466" y="3448740"/>
            <a:chExt cx="1030580" cy="687211"/>
          </a:xfrm>
        </p:grpSpPr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 rot="5400000">
              <a:off x="6232412" y="3483547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 rot="16200000" flipH="1">
              <a:off x="6528152" y="3483547"/>
              <a:ext cx="365354" cy="295740"/>
            </a:xfrm>
            <a:prstGeom prst="line">
              <a:avLst/>
            </a:prstGeom>
            <a:noFill/>
            <a:ln w="55000" cmpd="thickThin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</p:cxnSp>
        <p:sp>
          <p:nvSpPr>
            <p:cNvPr id="22557" name="TextBox 102"/>
            <p:cNvSpPr txBox="1">
              <a:spLocks noChangeArrowheads="1"/>
            </p:cNvSpPr>
            <p:nvPr/>
          </p:nvSpPr>
          <p:spPr bwMode="auto">
            <a:xfrm>
              <a:off x="6058466" y="3766619"/>
              <a:ext cx="3914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2558" name="TextBox 103"/>
            <p:cNvSpPr txBox="1">
              <a:spLocks noChangeArrowheads="1"/>
            </p:cNvSpPr>
            <p:nvPr/>
          </p:nvSpPr>
          <p:spPr bwMode="auto">
            <a:xfrm>
              <a:off x="6758514" y="3766619"/>
              <a:ext cx="330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</p:grpSp>
      <p:sp>
        <p:nvSpPr>
          <p:cNvPr id="58" name="Freeform 57"/>
          <p:cNvSpPr>
            <a:spLocks noChangeArrowheads="1"/>
          </p:cNvSpPr>
          <p:nvPr/>
        </p:nvSpPr>
        <p:spPr bwMode="auto">
          <a:xfrm>
            <a:off x="612775" y="2959100"/>
            <a:ext cx="2922588" cy="1328738"/>
          </a:xfrm>
          <a:custGeom>
            <a:avLst/>
            <a:gdLst>
              <a:gd name="T0" fmla="*/ 111320 w 2922568"/>
              <a:gd name="T1" fmla="*/ 61149 h 1329581"/>
              <a:gd name="T2" fmla="*/ 26654 w 2922568"/>
              <a:gd name="T3" fmla="*/ 202260 h 1329581"/>
              <a:gd name="T4" fmla="*/ 26654 w 2922568"/>
              <a:gd name="T5" fmla="*/ 390408 h 1329581"/>
              <a:gd name="T6" fmla="*/ 186580 w 2922568"/>
              <a:gd name="T7" fmla="*/ 606778 h 1329581"/>
              <a:gd name="T8" fmla="*/ 562876 w 2922568"/>
              <a:gd name="T9" fmla="*/ 587964 h 1329581"/>
              <a:gd name="T10" fmla="*/ 920357 w 2922568"/>
              <a:gd name="T11" fmla="*/ 540927 h 1329581"/>
              <a:gd name="T12" fmla="*/ 1588283 w 2922568"/>
              <a:gd name="T13" fmla="*/ 1114778 h 1329581"/>
              <a:gd name="T14" fmla="*/ 2049246 w 2922568"/>
              <a:gd name="T15" fmla="*/ 1312334 h 1329581"/>
              <a:gd name="T16" fmla="*/ 2557246 w 2922568"/>
              <a:gd name="T17" fmla="*/ 1218260 h 1329581"/>
              <a:gd name="T18" fmla="*/ 2914728 w 2922568"/>
              <a:gd name="T19" fmla="*/ 879593 h 1329581"/>
              <a:gd name="T20" fmla="*/ 2604283 w 2922568"/>
              <a:gd name="T21" fmla="*/ 719667 h 1329581"/>
              <a:gd name="T22" fmla="*/ 2180950 w 2922568"/>
              <a:gd name="T23" fmla="*/ 936038 h 1329581"/>
              <a:gd name="T24" fmla="*/ 1945765 w 2922568"/>
              <a:gd name="T25" fmla="*/ 785519 h 1329581"/>
              <a:gd name="T26" fmla="*/ 1719987 w 2922568"/>
              <a:gd name="T27" fmla="*/ 399815 h 1329581"/>
              <a:gd name="T28" fmla="*/ 1513024 w 2922568"/>
              <a:gd name="T29" fmla="*/ 51741 h 1329581"/>
              <a:gd name="T30" fmla="*/ 1193172 w 2922568"/>
              <a:gd name="T31" fmla="*/ 108186 h 1329581"/>
              <a:gd name="T32" fmla="*/ 553469 w 2922568"/>
              <a:gd name="T33" fmla="*/ 4704 h 1329581"/>
              <a:gd name="T34" fmla="*/ 111320 w 2922568"/>
              <a:gd name="T35" fmla="*/ 61149 h 13295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922568"/>
              <a:gd name="T55" fmla="*/ 0 h 1329581"/>
              <a:gd name="T56" fmla="*/ 2922568 w 2922568"/>
              <a:gd name="T57" fmla="*/ 1329581 h 13295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922568" h="1329581">
                <a:moveTo>
                  <a:pt x="111320" y="61149"/>
                </a:moveTo>
                <a:cubicBezTo>
                  <a:pt x="23518" y="94075"/>
                  <a:pt x="40765" y="147384"/>
                  <a:pt x="26654" y="202260"/>
                </a:cubicBezTo>
                <a:cubicBezTo>
                  <a:pt x="12543" y="257136"/>
                  <a:pt x="0" y="322988"/>
                  <a:pt x="26654" y="390408"/>
                </a:cubicBezTo>
                <a:cubicBezTo>
                  <a:pt x="53308" y="457828"/>
                  <a:pt x="97210" y="573852"/>
                  <a:pt x="186580" y="606778"/>
                </a:cubicBezTo>
                <a:cubicBezTo>
                  <a:pt x="275950" y="639704"/>
                  <a:pt x="440580" y="598939"/>
                  <a:pt x="562876" y="587964"/>
                </a:cubicBezTo>
                <a:cubicBezTo>
                  <a:pt x="685172" y="576989"/>
                  <a:pt x="749456" y="453125"/>
                  <a:pt x="920357" y="540927"/>
                </a:cubicBezTo>
                <a:cubicBezTo>
                  <a:pt x="1091258" y="628729"/>
                  <a:pt x="1400135" y="986210"/>
                  <a:pt x="1588283" y="1114778"/>
                </a:cubicBezTo>
                <a:cubicBezTo>
                  <a:pt x="1776431" y="1243346"/>
                  <a:pt x="1887752" y="1295087"/>
                  <a:pt x="2049246" y="1312334"/>
                </a:cubicBezTo>
                <a:cubicBezTo>
                  <a:pt x="2210740" y="1329581"/>
                  <a:pt x="2412999" y="1290383"/>
                  <a:pt x="2557246" y="1218260"/>
                </a:cubicBezTo>
                <a:cubicBezTo>
                  <a:pt x="2701493" y="1146137"/>
                  <a:pt x="2906888" y="962692"/>
                  <a:pt x="2914728" y="879593"/>
                </a:cubicBezTo>
                <a:cubicBezTo>
                  <a:pt x="2922568" y="796494"/>
                  <a:pt x="2726579" y="710260"/>
                  <a:pt x="2604283" y="719667"/>
                </a:cubicBezTo>
                <a:cubicBezTo>
                  <a:pt x="2481987" y="729074"/>
                  <a:pt x="2290703" y="925063"/>
                  <a:pt x="2180950" y="936038"/>
                </a:cubicBezTo>
                <a:cubicBezTo>
                  <a:pt x="2071197" y="947013"/>
                  <a:pt x="2022592" y="874890"/>
                  <a:pt x="1945765" y="785519"/>
                </a:cubicBezTo>
                <a:cubicBezTo>
                  <a:pt x="1868938" y="696149"/>
                  <a:pt x="1792110" y="522111"/>
                  <a:pt x="1719987" y="399815"/>
                </a:cubicBezTo>
                <a:cubicBezTo>
                  <a:pt x="1647864" y="277519"/>
                  <a:pt x="1600827" y="100346"/>
                  <a:pt x="1513024" y="51741"/>
                </a:cubicBezTo>
                <a:cubicBezTo>
                  <a:pt x="1425222" y="3136"/>
                  <a:pt x="1353098" y="116025"/>
                  <a:pt x="1193172" y="108186"/>
                </a:cubicBezTo>
                <a:cubicBezTo>
                  <a:pt x="1033246" y="100347"/>
                  <a:pt x="736913" y="9408"/>
                  <a:pt x="553469" y="4704"/>
                </a:cubicBezTo>
                <a:cubicBezTo>
                  <a:pt x="370025" y="0"/>
                  <a:pt x="199122" y="28223"/>
                  <a:pt x="111320" y="61149"/>
                </a:cubicBezTo>
                <a:close/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3" name="Freeform 62"/>
          <p:cNvSpPr>
            <a:spLocks noChangeArrowheads="1"/>
          </p:cNvSpPr>
          <p:nvPr/>
        </p:nvSpPr>
        <p:spPr bwMode="auto">
          <a:xfrm>
            <a:off x="4241800" y="3065463"/>
            <a:ext cx="2992438" cy="1189037"/>
          </a:xfrm>
          <a:custGeom>
            <a:avLst/>
            <a:gdLst>
              <a:gd name="T0" fmla="*/ 43705 w 2992221"/>
              <a:gd name="T1" fmla="*/ 190304 h 1188469"/>
              <a:gd name="T2" fmla="*/ 188814 w 2992221"/>
              <a:gd name="T3" fmla="*/ 462531 h 1188469"/>
              <a:gd name="T4" fmla="*/ 452221 w 2992221"/>
              <a:gd name="T5" fmla="*/ 537790 h 1188469"/>
              <a:gd name="T6" fmla="*/ 941406 w 2992221"/>
              <a:gd name="T7" fmla="*/ 481346 h 1188469"/>
              <a:gd name="T8" fmla="*/ 1487036 w 2992221"/>
              <a:gd name="T9" fmla="*/ 735346 h 1188469"/>
              <a:gd name="T10" fmla="*/ 1891555 w 2992221"/>
              <a:gd name="T11" fmla="*/ 1121049 h 1188469"/>
              <a:gd name="T12" fmla="*/ 2286666 w 2992221"/>
              <a:gd name="T13" fmla="*/ 1139864 h 1188469"/>
              <a:gd name="T14" fmla="*/ 2879332 w 2992221"/>
              <a:gd name="T15" fmla="*/ 1045790 h 1188469"/>
              <a:gd name="T16" fmla="*/ 2963999 w 2992221"/>
              <a:gd name="T17" fmla="*/ 772975 h 1188469"/>
              <a:gd name="T18" fmla="*/ 2747629 w 2992221"/>
              <a:gd name="T19" fmla="*/ 678901 h 1188469"/>
              <a:gd name="T20" fmla="*/ 2305481 w 2992221"/>
              <a:gd name="T21" fmla="*/ 669494 h 1188469"/>
              <a:gd name="T22" fmla="*/ 1985629 w 2992221"/>
              <a:gd name="T23" fmla="*/ 594234 h 1188469"/>
              <a:gd name="T24" fmla="*/ 1816295 w 2992221"/>
              <a:gd name="T25" fmla="*/ 387272 h 1188469"/>
              <a:gd name="T26" fmla="*/ 1806888 w 2992221"/>
              <a:gd name="T27" fmla="*/ 105049 h 1188469"/>
              <a:gd name="T28" fmla="*/ 1609332 w 2992221"/>
              <a:gd name="T29" fmla="*/ 58012 h 1188469"/>
              <a:gd name="T30" fmla="*/ 1280073 w 2992221"/>
              <a:gd name="T31" fmla="*/ 10975 h 1188469"/>
              <a:gd name="T32" fmla="*/ 894369 w 2992221"/>
              <a:gd name="T33" fmla="*/ 1568 h 1188469"/>
              <a:gd name="T34" fmla="*/ 499258 w 2992221"/>
              <a:gd name="T35" fmla="*/ 20383 h 1188469"/>
              <a:gd name="T36" fmla="*/ 75925 w 2992221"/>
              <a:gd name="T37" fmla="*/ 58012 h 1188469"/>
              <a:gd name="T38" fmla="*/ 43705 w 2992221"/>
              <a:gd name="T39" fmla="*/ 190304 h 11884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92221"/>
              <a:gd name="T61" fmla="*/ 0 h 1188469"/>
              <a:gd name="T62" fmla="*/ 2992221 w 2992221"/>
              <a:gd name="T63" fmla="*/ 1188469 h 118846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92221" h="1188469">
                <a:moveTo>
                  <a:pt x="43705" y="190304"/>
                </a:moveTo>
                <a:cubicBezTo>
                  <a:pt x="62520" y="257724"/>
                  <a:pt x="120728" y="404617"/>
                  <a:pt x="188814" y="462531"/>
                </a:cubicBezTo>
                <a:cubicBezTo>
                  <a:pt x="256900" y="520445"/>
                  <a:pt x="326789" y="534654"/>
                  <a:pt x="452221" y="537790"/>
                </a:cubicBezTo>
                <a:cubicBezTo>
                  <a:pt x="577653" y="540926"/>
                  <a:pt x="768937" y="448420"/>
                  <a:pt x="941406" y="481346"/>
                </a:cubicBezTo>
                <a:cubicBezTo>
                  <a:pt x="1113875" y="514272"/>
                  <a:pt x="1328678" y="628729"/>
                  <a:pt x="1487036" y="735346"/>
                </a:cubicBezTo>
                <a:cubicBezTo>
                  <a:pt x="1645394" y="841963"/>
                  <a:pt x="1758283" y="1053629"/>
                  <a:pt x="1891555" y="1121049"/>
                </a:cubicBezTo>
                <a:cubicBezTo>
                  <a:pt x="2024827" y="1188469"/>
                  <a:pt x="2122037" y="1152407"/>
                  <a:pt x="2286666" y="1139864"/>
                </a:cubicBezTo>
                <a:cubicBezTo>
                  <a:pt x="2451295" y="1127321"/>
                  <a:pt x="2766443" y="1106938"/>
                  <a:pt x="2879332" y="1045790"/>
                </a:cubicBezTo>
                <a:cubicBezTo>
                  <a:pt x="2992221" y="984642"/>
                  <a:pt x="2985950" y="834123"/>
                  <a:pt x="2963999" y="772975"/>
                </a:cubicBezTo>
                <a:cubicBezTo>
                  <a:pt x="2942049" y="711827"/>
                  <a:pt x="2857382" y="696148"/>
                  <a:pt x="2747629" y="678901"/>
                </a:cubicBezTo>
                <a:cubicBezTo>
                  <a:pt x="2637876" y="661654"/>
                  <a:pt x="2432481" y="683605"/>
                  <a:pt x="2305481" y="669494"/>
                </a:cubicBezTo>
                <a:cubicBezTo>
                  <a:pt x="2178481" y="655383"/>
                  <a:pt x="2067160" y="641271"/>
                  <a:pt x="1985629" y="594234"/>
                </a:cubicBezTo>
                <a:cubicBezTo>
                  <a:pt x="1904098" y="547197"/>
                  <a:pt x="1846085" y="468803"/>
                  <a:pt x="1816295" y="387272"/>
                </a:cubicBezTo>
                <a:cubicBezTo>
                  <a:pt x="1786505" y="305741"/>
                  <a:pt x="1841382" y="159926"/>
                  <a:pt x="1806888" y="105049"/>
                </a:cubicBezTo>
                <a:cubicBezTo>
                  <a:pt x="1772394" y="50172"/>
                  <a:pt x="1697134" y="73691"/>
                  <a:pt x="1609332" y="58012"/>
                </a:cubicBezTo>
                <a:cubicBezTo>
                  <a:pt x="1521530" y="42333"/>
                  <a:pt x="1399233" y="20382"/>
                  <a:pt x="1280073" y="10975"/>
                </a:cubicBezTo>
                <a:cubicBezTo>
                  <a:pt x="1160913" y="1568"/>
                  <a:pt x="1024505" y="0"/>
                  <a:pt x="894369" y="1568"/>
                </a:cubicBezTo>
                <a:cubicBezTo>
                  <a:pt x="764233" y="3136"/>
                  <a:pt x="635665" y="10976"/>
                  <a:pt x="499258" y="20383"/>
                </a:cubicBezTo>
                <a:cubicBezTo>
                  <a:pt x="362851" y="29790"/>
                  <a:pt x="151850" y="29692"/>
                  <a:pt x="75925" y="58012"/>
                </a:cubicBezTo>
                <a:cubicBezTo>
                  <a:pt x="0" y="86332"/>
                  <a:pt x="24890" y="122884"/>
                  <a:pt x="43705" y="190304"/>
                </a:cubicBezTo>
                <a:close/>
              </a:path>
            </a:pathLst>
          </a:custGeom>
          <a:noFill/>
          <a:ln w="19050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36975" y="3814890"/>
            <a:ext cx="18780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</a:rPr>
              <a:t>Prime </a:t>
            </a:r>
            <a:r>
              <a:rPr lang="en-US" sz="2200" dirty="0" smtClean="0">
                <a:solidFill>
                  <a:srgbClr val="DC0000"/>
                </a:solidFill>
              </a:rPr>
              <a:t>Factorization</a:t>
            </a:r>
            <a:endParaRPr lang="en-US" sz="2200" dirty="0">
              <a:solidFill>
                <a:srgbClr val="DC0000"/>
              </a:solidFill>
            </a:endParaRPr>
          </a:p>
        </p:txBody>
      </p: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 rot="5400000" flipH="1" flipV="1">
            <a:off x="5086350" y="3832226"/>
            <a:ext cx="422275" cy="387350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 flipV="1">
            <a:off x="3251201" y="4167189"/>
            <a:ext cx="485774" cy="247506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>
            <a:off x="2994024" y="4551364"/>
            <a:ext cx="1054101" cy="53179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cxnSp>
        <p:nvCxnSpPr>
          <p:cNvPr id="113" name="Straight Connector 112"/>
          <p:cNvCxnSpPr>
            <a:cxnSpLocks noChangeShapeType="1"/>
          </p:cNvCxnSpPr>
          <p:nvPr/>
        </p:nvCxnSpPr>
        <p:spPr bwMode="auto">
          <a:xfrm flipH="1">
            <a:off x="2462213" y="4551364"/>
            <a:ext cx="1585912" cy="384174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940175" y="5737225"/>
            <a:ext cx="1414463" cy="769938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rgbClr val="DC0000"/>
                </a:solidFill>
                <a:cs typeface="Arial" charset="0"/>
              </a:rPr>
              <a:t>Common </a:t>
            </a:r>
          </a:p>
          <a:p>
            <a:pPr algn="ctr"/>
            <a:r>
              <a:rPr lang="en-US" sz="2200" dirty="0">
                <a:solidFill>
                  <a:srgbClr val="DC0000"/>
                </a:solidFill>
                <a:cs typeface="Arial" charset="0"/>
              </a:rPr>
              <a:t>Bases</a:t>
            </a:r>
          </a:p>
        </p:txBody>
      </p:sp>
      <p:cxnSp>
        <p:nvCxnSpPr>
          <p:cNvPr id="118" name="Straight Arrow Connector 117"/>
          <p:cNvCxnSpPr>
            <a:cxnSpLocks noChangeShapeType="1"/>
          </p:cNvCxnSpPr>
          <p:nvPr/>
        </p:nvCxnSpPr>
        <p:spPr bwMode="auto">
          <a:xfrm flipH="1" flipV="1">
            <a:off x="2672541" y="5502275"/>
            <a:ext cx="1267635" cy="5778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cxnSp>
        <p:nvCxnSpPr>
          <p:cNvPr id="119" name="Straight Arrow Connector 118"/>
          <p:cNvCxnSpPr>
            <a:cxnSpLocks noChangeShapeType="1"/>
          </p:cNvCxnSpPr>
          <p:nvPr/>
        </p:nvCxnSpPr>
        <p:spPr bwMode="auto">
          <a:xfrm rot="10800000">
            <a:off x="3301270" y="5502275"/>
            <a:ext cx="736600" cy="5778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563300" y="5106444"/>
            <a:ext cx="2033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= 2 </a:t>
            </a:r>
            <a:r>
              <a:rPr lang="en-US" sz="1600" dirty="0"/>
              <a:t>✘</a:t>
            </a:r>
            <a:r>
              <a:rPr lang="en-US" sz="2200" dirty="0"/>
              <a:t> 25 = 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6653" y="5148074"/>
            <a:ext cx="217186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endParaRPr lang="en-US" sz="2200" baseline="30000" dirty="0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383935" y="5106444"/>
            <a:ext cx="227553" cy="241884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672541" y="5106444"/>
            <a:ext cx="227553" cy="241884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48753" y="5152138"/>
            <a:ext cx="217186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/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54638" y="4414695"/>
            <a:ext cx="1679575" cy="1036639"/>
            <a:chOff x="6967538" y="3514725"/>
            <a:chExt cx="1679575" cy="1036639"/>
          </a:xfrm>
        </p:grpSpPr>
        <p:sp>
          <p:nvSpPr>
            <p:cNvPr id="75" name="Cloud 92"/>
            <p:cNvSpPr>
              <a:spLocks noChangeArrowheads="1"/>
            </p:cNvSpPr>
            <p:nvPr/>
          </p:nvSpPr>
          <p:spPr bwMode="auto">
            <a:xfrm>
              <a:off x="6967538" y="3514725"/>
              <a:ext cx="1679575" cy="1036639"/>
            </a:xfrm>
            <a:custGeom>
              <a:avLst/>
              <a:gdLst>
                <a:gd name="T0" fmla="*/ 1678442 w 43200"/>
                <a:gd name="T1" fmla="*/ 665380 h 43200"/>
                <a:gd name="T2" fmla="*/ 839921 w 43200"/>
                <a:gd name="T3" fmla="*/ 1329342 h 43200"/>
                <a:gd name="T4" fmla="*/ 5211 w 43200"/>
                <a:gd name="T5" fmla="*/ 665380 h 43200"/>
                <a:gd name="T6" fmla="*/ 839921 w 43200"/>
                <a:gd name="T7" fmla="*/ 76087 h 43200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0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4"/>
                  </a:cubicBezTo>
                  <a:cubicBezTo>
                    <a:pt x="20114" y="1344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1"/>
                  </a:cubicBezTo>
                  <a:cubicBezTo>
                    <a:pt x="27723" y="141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50"/>
                  </a:cubicBezTo>
                  <a:cubicBezTo>
                    <a:pt x="35888" y="150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7"/>
                  </a:cubicBezTo>
                  <a:cubicBezTo>
                    <a:pt x="30535" y="38007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8"/>
                  </a:cubicBezTo>
                  <a:cubicBezTo>
                    <a:pt x="19839" y="43358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1"/>
                  </a:cubicBezTo>
                  <a:cubicBezTo>
                    <a:pt x="9735" y="40771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10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5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7" y="17370"/>
                    <a:pt x="1647" y="14817"/>
                    <a:pt x="3863" y="14504"/>
                  </a:cubicBez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5"/>
                  </a:cubicBezTo>
                  <a:cubicBezTo>
                    <a:pt x="3584" y="26195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solidFill>
              <a:srgbClr val="D3EEF5"/>
            </a:solidFill>
            <a:ln w="9525">
              <a:solidFill>
                <a:srgbClr val="DC0000"/>
              </a:solidFill>
              <a:miter lim="800000"/>
              <a:headEnd/>
              <a:tailEnd/>
            </a:ln>
            <a:effectLst>
              <a:outerShdw dist="381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7010400" y="3557588"/>
              <a:ext cx="1512888" cy="76944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974725" indent="-974725" algn="ctr"/>
              <a:r>
                <a:rPr lang="en-US" sz="2200" dirty="0" smtClean="0">
                  <a:solidFill>
                    <a:srgbClr val="DC0000"/>
                  </a:solidFill>
                  <a:cs typeface="Arial" charset="0"/>
                </a:rPr>
                <a:t>Smallest </a:t>
              </a:r>
              <a:endParaRPr lang="en-US" sz="2200" dirty="0">
                <a:solidFill>
                  <a:srgbClr val="DC0000"/>
                </a:solidFill>
                <a:cs typeface="Arial" charset="0"/>
              </a:endParaRPr>
            </a:p>
            <a:p>
              <a:pPr marL="974725" indent="-974725" algn="ctr"/>
              <a:r>
                <a:rPr lang="en-US" sz="2200" dirty="0" smtClean="0">
                  <a:solidFill>
                    <a:srgbClr val="DC0000"/>
                  </a:solidFill>
                  <a:cs typeface="Arial" charset="0"/>
                </a:rPr>
                <a:t>Exponents</a:t>
              </a:r>
              <a:endParaRPr lang="en-US" sz="2200" dirty="0"/>
            </a:p>
          </p:txBody>
        </p:sp>
      </p:grp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2937174" y="4583240"/>
            <a:ext cx="2677813" cy="523204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 flipH="1">
            <a:off x="3611488" y="4604543"/>
            <a:ext cx="2003500" cy="543531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  <p:sp>
        <p:nvSpPr>
          <p:cNvPr id="88" name="Cloud 93"/>
          <p:cNvSpPr>
            <a:spLocks noChangeArrowheads="1"/>
          </p:cNvSpPr>
          <p:nvPr/>
        </p:nvSpPr>
        <p:spPr bwMode="auto">
          <a:xfrm>
            <a:off x="406002" y="5612374"/>
            <a:ext cx="2245104" cy="1136650"/>
          </a:xfrm>
          <a:custGeom>
            <a:avLst/>
            <a:gdLst>
              <a:gd name="T0" fmla="*/ 2392460 w 43200"/>
              <a:gd name="T1" fmla="*/ 637050 h 43200"/>
              <a:gd name="T2" fmla="*/ 1197228 w 43200"/>
              <a:gd name="T3" fmla="*/ 1272742 h 43200"/>
              <a:gd name="T4" fmla="*/ 7427 w 43200"/>
              <a:gd name="T5" fmla="*/ 637050 h 43200"/>
              <a:gd name="T6" fmla="*/ 1197228 w 43200"/>
              <a:gd name="T7" fmla="*/ 72848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D3EEF5"/>
          </a:solidFill>
          <a:ln w="9525">
            <a:solidFill>
              <a:srgbClr val="DC0000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8552" y="5690161"/>
            <a:ext cx="2245104" cy="769441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marL="174625">
              <a:tabLst>
                <a:tab pos="174625" algn="l"/>
              </a:tabLst>
            </a:pPr>
            <a:r>
              <a:rPr lang="en-US" sz="2200" dirty="0" smtClean="0">
                <a:solidFill>
                  <a:srgbClr val="DC0000"/>
                </a:solidFill>
              </a:rPr>
              <a:t>Multiply </a:t>
            </a:r>
            <a:r>
              <a:rPr lang="en-US" sz="2200" dirty="0">
                <a:solidFill>
                  <a:srgbClr val="DC0000"/>
                </a:solidFill>
              </a:rPr>
              <a:t>bases with exponents</a:t>
            </a:r>
          </a:p>
        </p:txBody>
      </p:sp>
      <p:cxnSp>
        <p:nvCxnSpPr>
          <p:cNvPr id="90" name="Straight Connector 89"/>
          <p:cNvCxnSpPr>
            <a:cxnSpLocks noChangeShapeType="1"/>
          </p:cNvCxnSpPr>
          <p:nvPr/>
        </p:nvCxnSpPr>
        <p:spPr bwMode="auto">
          <a:xfrm flipV="1">
            <a:off x="2558515" y="5468802"/>
            <a:ext cx="415902" cy="633548"/>
          </a:xfrm>
          <a:prstGeom prst="line">
            <a:avLst/>
          </a:prstGeom>
          <a:noFill/>
          <a:ln w="12700">
            <a:solidFill>
              <a:srgbClr val="DC0000"/>
            </a:solidFill>
            <a:round/>
            <a:headEnd/>
            <a:tailEnd type="arrow" w="med" len="med"/>
          </a:ln>
          <a:effectLst/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45"/>
    </mc:Choice>
    <mc:Fallback xmlns="">
      <p:transition xmlns:p14="http://schemas.microsoft.com/office/powerpoint/2010/main" spd="slow" advTm="3737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  <p:bldP spid="121" grpId="0" animBg="1"/>
      <p:bldP spid="68" grpId="0" animBg="1"/>
      <p:bldP spid="58" grpId="0" animBg="1"/>
      <p:bldP spid="63" grpId="0" animBg="1"/>
      <p:bldP spid="66" grpId="0"/>
      <p:bldP spid="116" grpId="0"/>
      <p:bldP spid="4" grpId="0"/>
      <p:bldP spid="6" grpId="0"/>
      <p:bldP spid="71" grpId="0" animBg="1"/>
      <p:bldP spid="71" grpId="1" animBg="1"/>
      <p:bldP spid="73" grpId="0" animBg="1"/>
      <p:bldP spid="73" grpId="1" animBg="1"/>
      <p:bldP spid="74" grpId="0"/>
      <p:bldP spid="88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135" y="1706563"/>
            <a:ext cx="8330665" cy="3275608"/>
          </a:xfrm>
        </p:spPr>
        <p:txBody>
          <a:bodyPr/>
          <a:lstStyle/>
          <a:p>
            <a:pPr marL="339725" indent="-230188"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of 15 and 14</a:t>
            </a:r>
          </a:p>
          <a:p>
            <a:pPr marL="339725" indent="-230188" eaLnBrk="1" hangingPunct="1">
              <a:buFont typeface="Wingdings 3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15 = 3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✘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5      14 = 2 </a:t>
            </a:r>
            <a:r>
              <a:rPr lang="en-US" sz="1600" dirty="0" smtClean="0">
                <a:latin typeface="Arial" charset="0"/>
              </a:rPr>
              <a:t>✘</a:t>
            </a:r>
            <a:r>
              <a:rPr lang="en-US" dirty="0" smtClean="0">
                <a:latin typeface="Arial" charset="0"/>
              </a:rPr>
              <a:t> 7</a:t>
            </a:r>
          </a:p>
          <a:p>
            <a:pPr marL="339725" indent="-230188" eaLnBrk="1" hangingPunct="1">
              <a:buNone/>
              <a:tabLst>
                <a:tab pos="3714750" algn="l"/>
              </a:tabLst>
            </a:pPr>
            <a:endParaRPr lang="en-US" sz="2400" dirty="0" smtClean="0"/>
          </a:p>
          <a:p>
            <a:pPr marL="339725" indent="-230188" eaLnBrk="1" hangingPunct="1">
              <a:buNone/>
              <a:tabLst>
                <a:tab pos="3714750" algn="l"/>
              </a:tabLst>
            </a:pPr>
            <a:r>
              <a:rPr lang="en-US" sz="2400" dirty="0" smtClean="0"/>
              <a:t>	We don’t see a </a:t>
            </a:r>
            <a:r>
              <a:rPr lang="en-US" sz="2400" dirty="0"/>
              <a:t>common </a:t>
            </a:r>
            <a:r>
              <a:rPr lang="en-US" sz="2400" dirty="0" smtClean="0"/>
              <a:t>factor. However …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marL="339725" indent="-230188" eaLnBrk="1" hangingPunct="1">
              <a:buNone/>
              <a:tabLst>
                <a:tab pos="3714750" algn="l"/>
              </a:tabLst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39725" indent="-230188" eaLnBrk="1" hangingPunct="1">
              <a:buNone/>
              <a:tabLst>
                <a:tab pos="3714750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15 =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✘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3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✘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5       14 =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✘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 </a:t>
            </a:r>
            <a:r>
              <a:rPr lang="en-US" sz="1600" dirty="0">
                <a:latin typeface="Arial" charset="0"/>
              </a:rPr>
              <a:t>✘</a:t>
            </a:r>
            <a:r>
              <a:rPr lang="en-US" dirty="0">
                <a:latin typeface="Arial" charset="0"/>
              </a:rPr>
              <a:t> 7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39725" indent="-230188" eaLnBrk="1" hangingPunct="1">
              <a:buFont typeface="Wingdings 3" charset="2"/>
              <a:buNone/>
              <a:tabLst>
                <a:tab pos="37147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marL="339725" indent="-230188" eaLnBrk="1" hangingPunct="1">
              <a:buFont typeface="Wingdings 3" charset="2"/>
              <a:buNone/>
              <a:tabLst>
                <a:tab pos="371475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Symbol" charset="2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sym typeface="Symbol" charset="2"/>
              </a:rPr>
              <a:t>Therefore, </a:t>
            </a:r>
            <a:r>
              <a:rPr lang="en-US" dirty="0" smtClean="0">
                <a:solidFill>
                  <a:srgbClr val="DC0000"/>
                </a:solidFill>
                <a:latin typeface="Arial" charset="0"/>
                <a:sym typeface="Symbol" charset="2"/>
              </a:rPr>
              <a:t>GCF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DC0000"/>
                </a:solidFill>
                <a:latin typeface="Arial" charset="0"/>
                <a:sym typeface="Symbol" charset="2"/>
              </a:rPr>
              <a:t>= </a:t>
            </a:r>
            <a:endParaRPr lang="en-US" dirty="0" smtClean="0">
              <a:solidFill>
                <a:srgbClr val="DC0000"/>
              </a:solidFill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6538"/>
            <a:ext cx="7256463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GCF of Numbers Containing No Common Factors Greater Than 1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15088"/>
            <a:ext cx="3667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8C46A6C-9AD8-426B-9244-2A4D24B1A7E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56722" y="4547094"/>
            <a:ext cx="366712" cy="430887"/>
          </a:xfrm>
          <a:prstGeom prst="rect">
            <a:avLst/>
          </a:prstGeom>
          <a:noFill/>
          <a:ln w="1587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DC0000"/>
                </a:solidFill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7060" y="4562124"/>
            <a:ext cx="366712" cy="368300"/>
          </a:xfrm>
          <a:prstGeom prst="rect">
            <a:avLst/>
          </a:prstGeom>
          <a:noFill/>
          <a:ln w="15875">
            <a:solidFill>
              <a:srgbClr val="DC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54"/>
    </mc:Choice>
    <mc:Fallback xmlns="">
      <p:transition xmlns:p14="http://schemas.microsoft.com/office/powerpoint/2010/main" spd="slow" advTm="1110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3513"/>
            <a:ext cx="7716838" cy="432435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10</a:t>
            </a:r>
            <a:r>
              <a:rPr lang="en-US" i="1" dirty="0" smtClean="0">
                <a:latin typeface="Arial" charset="0"/>
              </a:rPr>
              <a:t>wx</a:t>
            </a:r>
            <a:r>
              <a:rPr lang="en-US" i="1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y,</a:t>
            </a:r>
            <a:r>
              <a:rPr lang="en-US" dirty="0" smtClean="0">
                <a:latin typeface="Arial" charset="0"/>
              </a:rPr>
              <a:t>  5</a:t>
            </a:r>
            <a:r>
              <a:rPr lang="en-US" i="1" dirty="0" smtClean="0">
                <a:latin typeface="Arial" charset="0"/>
              </a:rPr>
              <a:t>xy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z</a:t>
            </a:r>
            <a:r>
              <a:rPr lang="en-US" dirty="0" smtClean="0">
                <a:latin typeface="Arial" charset="0"/>
              </a:rPr>
              <a:t>, and  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2</a:t>
            </a:r>
          </a:p>
          <a:p>
            <a:pPr eaLnBrk="1" hangingPunct="1">
              <a:buNone/>
              <a:tabLst>
                <a:tab pos="1374775" algn="l"/>
                <a:tab pos="1946275" algn="l"/>
              </a:tabLst>
            </a:pPr>
            <a:r>
              <a:rPr lang="en-US" dirty="0" smtClean="0">
                <a:latin typeface="Arial" charset="0"/>
              </a:rPr>
              <a:t>	10</a:t>
            </a:r>
            <a:r>
              <a:rPr lang="en-US" i="1" dirty="0">
                <a:latin typeface="Arial" charset="0"/>
              </a:rPr>
              <a:t>wx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dirty="0" smtClean="0">
                <a:latin typeface="Arial" charset="0"/>
              </a:rPr>
              <a:t> 	=  </a:t>
            </a:r>
          </a:p>
          <a:p>
            <a:pPr eaLnBrk="1" hangingPunct="1">
              <a:buNone/>
              <a:tabLst>
                <a:tab pos="1374775" algn="l"/>
                <a:tab pos="1946275" algn="l"/>
              </a:tabLst>
            </a:pPr>
            <a:r>
              <a:rPr lang="en-US" dirty="0" smtClean="0">
                <a:latin typeface="Arial" charset="0"/>
              </a:rPr>
              <a:t>	  5</a:t>
            </a:r>
            <a:r>
              <a:rPr lang="en-US" i="1" dirty="0" smtClean="0">
                <a:latin typeface="Arial" charset="0"/>
              </a:rPr>
              <a:t>xy</a:t>
            </a:r>
            <a:r>
              <a:rPr lang="en-US" sz="800" i="1" dirty="0" smtClean="0">
                <a:latin typeface="Arial" charset="0"/>
              </a:rPr>
              <a:t> 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z</a:t>
            </a: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=</a:t>
            </a:r>
          </a:p>
          <a:p>
            <a:pPr eaLnBrk="1" hangingPunct="1">
              <a:buFont typeface="Wingdings 3" charset="2"/>
              <a:buNone/>
              <a:tabLst>
                <a:tab pos="1374775" algn="l"/>
                <a:tab pos="1946275" algn="l"/>
              </a:tabLst>
            </a:pPr>
            <a:r>
              <a:rPr lang="en-US" dirty="0" smtClean="0">
                <a:latin typeface="Arial" charset="0"/>
              </a:rPr>
              <a:t>	  5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sz="800" i="1" dirty="0" smtClean="0">
                <a:latin typeface="Arial" charset="0"/>
              </a:rPr>
              <a:t> 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=</a:t>
            </a:r>
          </a:p>
          <a:p>
            <a:pPr eaLnBrk="1" hangingPunct="1">
              <a:buNone/>
              <a:tabLst>
                <a:tab pos="1600200" algn="l"/>
              </a:tabLst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So,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	</a:t>
            </a:r>
            <a:r>
              <a:rPr lang="en-US" dirty="0" smtClean="0">
                <a:latin typeface="Arial" charset="0"/>
              </a:rPr>
              <a:t>=</a:t>
            </a:r>
            <a:endParaRPr lang="en-US" i="1" dirty="0" smtClean="0">
              <a:latin typeface="Arial" charset="0"/>
            </a:endParaRPr>
          </a:p>
          <a:p>
            <a:pPr eaLnBrk="1" hangingPunct="1"/>
            <a:endParaRPr lang="en-US" b="1" i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Find the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of 500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i="1" dirty="0" smtClean="0">
                <a:latin typeface="Arial" charset="0"/>
              </a:rPr>
              <a:t>,</a:t>
            </a:r>
            <a:r>
              <a:rPr lang="en-US" dirty="0" smtClean="0">
                <a:latin typeface="Arial" charset="0"/>
              </a:rPr>
              <a:t>  25x</a:t>
            </a:r>
            <a:r>
              <a:rPr lang="en-US" baseline="30000" dirty="0" smtClean="0">
                <a:latin typeface="Arial" charset="0"/>
              </a:rPr>
              <a:t>5</a:t>
            </a:r>
            <a:r>
              <a:rPr lang="en-US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and  50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4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2</a:t>
            </a:r>
          </a:p>
          <a:p>
            <a:pPr eaLnBrk="1" hangingPunct="1">
              <a:buFont typeface="Wingdings 3" charset="2"/>
              <a:buNone/>
              <a:tabLst>
                <a:tab pos="1539875" algn="l"/>
              </a:tabLst>
            </a:pPr>
            <a:r>
              <a:rPr lang="en-US" dirty="0" smtClean="0">
                <a:latin typeface="Arial" charset="0"/>
              </a:rPr>
              <a:t>	500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	= </a:t>
            </a:r>
          </a:p>
          <a:p>
            <a:pPr eaLnBrk="1" hangingPunct="1">
              <a:buFont typeface="Wingdings 3" charset="2"/>
              <a:buNone/>
              <a:tabLst>
                <a:tab pos="1539875" algn="l"/>
              </a:tabLst>
            </a:pPr>
            <a:r>
              <a:rPr lang="en-US" dirty="0" smtClean="0">
                <a:latin typeface="Arial" charset="0"/>
              </a:rPr>
              <a:t>	  25x</a:t>
            </a:r>
            <a:r>
              <a:rPr lang="en-US" baseline="30000" dirty="0" smtClean="0">
                <a:latin typeface="Arial" charset="0"/>
              </a:rPr>
              <a:t>5</a:t>
            </a:r>
            <a:r>
              <a:rPr lang="en-US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	=</a:t>
            </a:r>
          </a:p>
          <a:p>
            <a:pPr eaLnBrk="1" hangingPunct="1">
              <a:buFont typeface="Wingdings 3" charset="2"/>
              <a:buNone/>
              <a:tabLst>
                <a:tab pos="1539875" algn="l"/>
              </a:tabLst>
            </a:pPr>
            <a:r>
              <a:rPr lang="en-US" dirty="0" smtClean="0">
                <a:latin typeface="Arial" charset="0"/>
              </a:rPr>
              <a:t>	  50</a:t>
            </a:r>
            <a:r>
              <a:rPr lang="en-US" i="1" dirty="0" smtClean="0">
                <a:latin typeface="Arial" charset="0"/>
              </a:rPr>
              <a:t>x</a:t>
            </a:r>
            <a:r>
              <a:rPr lang="en-US" baseline="30000" dirty="0" smtClean="0">
                <a:latin typeface="Arial" charset="0"/>
              </a:rPr>
              <a:t>4</a:t>
            </a:r>
            <a:r>
              <a:rPr lang="en-US" i="1" dirty="0" smtClean="0">
                <a:latin typeface="Arial" charset="0"/>
              </a:rPr>
              <a:t>y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	=</a:t>
            </a:r>
          </a:p>
          <a:p>
            <a:pPr eaLnBrk="1" hangingPunct="1">
              <a:buFont typeface="Wingdings 3" charset="2"/>
              <a:buNone/>
              <a:tabLst>
                <a:tab pos="1539875" algn="l"/>
              </a:tabLst>
            </a:pP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So, </a:t>
            </a:r>
            <a:r>
              <a:rPr lang="en-US" dirty="0" smtClean="0">
                <a:solidFill>
                  <a:srgbClr val="DC0000"/>
                </a:solidFill>
                <a:latin typeface="Arial" charset="0"/>
              </a:rPr>
              <a:t>GCF	</a:t>
            </a:r>
            <a:r>
              <a:rPr lang="en-US" dirty="0" smtClean="0">
                <a:latin typeface="Arial" charset="0"/>
              </a:rPr>
              <a:t>=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7013"/>
            <a:ext cx="7350991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227A8F"/>
                </a:solidFill>
                <a:latin typeface="Arial" charset="0"/>
              </a:rPr>
              <a:t>Finding the GCF of Terms Containing  </a:t>
            </a:r>
            <a:r>
              <a:rPr lang="en-US" sz="3200" u="sng" dirty="0" smtClean="0">
                <a:solidFill>
                  <a:srgbClr val="227A8F"/>
                </a:solidFill>
                <a:latin typeface="Arial" charset="0"/>
              </a:rPr>
              <a:t>Variables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367463"/>
            <a:ext cx="3667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FCC34CF-CA81-4A27-A7E1-C5F3465D23F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144085" y="1825625"/>
            <a:ext cx="1143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200" dirty="0"/>
              <a:t> </a:t>
            </a:r>
            <a:r>
              <a:rPr lang="en-US" sz="1600" dirty="0">
                <a:cs typeface="Arial" charset="0"/>
              </a:rPr>
              <a:t>✘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227A8F"/>
                </a:solidFill>
              </a:rPr>
              <a:t>5</a:t>
            </a:r>
            <a:r>
              <a:rPr lang="en-US" sz="2200" dirty="0"/>
              <a:t> </a:t>
            </a:r>
            <a:r>
              <a:rPr lang="en-US" sz="1600" dirty="0" smtClean="0">
                <a:cs typeface="Arial" charset="0"/>
              </a:rPr>
              <a:t>✘</a:t>
            </a:r>
            <a:endParaRPr lang="en-US" sz="2200" i="1" dirty="0">
              <a:solidFill>
                <a:srgbClr val="DC0000"/>
              </a:solidFill>
              <a:cs typeface="Arial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144085" y="2203450"/>
            <a:ext cx="736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27A8F"/>
                </a:solidFill>
              </a:rPr>
              <a:t>5</a:t>
            </a:r>
            <a:r>
              <a:rPr lang="en-US" sz="2200" dirty="0"/>
              <a:t> </a:t>
            </a:r>
            <a:r>
              <a:rPr lang="en-US" sz="1600" dirty="0" smtClean="0">
                <a:cs typeface="Arial" charset="0"/>
              </a:rPr>
              <a:t>✘</a:t>
            </a:r>
            <a:endParaRPr lang="en-US" sz="2200" i="1" dirty="0">
              <a:solidFill>
                <a:srgbClr val="DC0000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144085" y="2589213"/>
            <a:ext cx="76256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27A8F"/>
                </a:solidFill>
              </a:rPr>
              <a:t>5 </a:t>
            </a:r>
            <a:r>
              <a:rPr lang="en-US" sz="1600" dirty="0" smtClean="0">
                <a:cs typeface="Arial" charset="0"/>
              </a:rPr>
              <a:t>✘</a:t>
            </a:r>
            <a:endParaRPr lang="en-US" sz="2200" i="1" dirty="0">
              <a:solidFill>
                <a:srgbClr val="DC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4100" y="4125913"/>
            <a:ext cx="12366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200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200" dirty="0" smtClean="0">
                <a:cs typeface="Arial" charset="0"/>
              </a:rPr>
              <a:t>  </a:t>
            </a:r>
            <a:r>
              <a:rPr lang="en-US" sz="1600" dirty="0" smtClean="0">
                <a:cs typeface="Arial" charset="0"/>
              </a:rPr>
              <a:t>✘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>
                <a:solidFill>
                  <a:srgbClr val="227A8F"/>
                </a:solidFill>
              </a:rPr>
              <a:t>5</a:t>
            </a:r>
            <a:r>
              <a:rPr lang="en-US" sz="2200" baseline="30000" dirty="0">
                <a:solidFill>
                  <a:srgbClr val="227A8F"/>
                </a:solidFill>
              </a:rPr>
              <a:t>3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26570" y="4125913"/>
            <a:ext cx="12969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✘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</a:rPr>
              <a:t>3</a:t>
            </a:r>
            <a:r>
              <a:rPr lang="en-US" sz="2200" i="1" dirty="0">
                <a:solidFill>
                  <a:srgbClr val="DC0000"/>
                </a:solidFill>
              </a:rPr>
              <a:t>y</a:t>
            </a:r>
            <a:r>
              <a:rPr lang="en-US" sz="2200" baseline="30000" dirty="0">
                <a:solidFill>
                  <a:srgbClr val="DC0000"/>
                </a:solidFill>
              </a:rPr>
              <a:t>3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16163" y="4513263"/>
            <a:ext cx="7576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27A8F"/>
                </a:solidFill>
              </a:rPr>
              <a:t>5</a:t>
            </a:r>
            <a:r>
              <a:rPr lang="en-US" sz="2200" baseline="30000" dirty="0" smtClean="0">
                <a:solidFill>
                  <a:srgbClr val="227A8F"/>
                </a:solidFill>
              </a:rPr>
              <a:t>2</a:t>
            </a:r>
            <a:r>
              <a:rPr lang="en-US" sz="2000" dirty="0"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✘</a:t>
            </a:r>
            <a:endParaRPr lang="en-US" sz="1600" baseline="30000" dirty="0">
              <a:solidFill>
                <a:srgbClr val="227A8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08225" y="4900613"/>
            <a:ext cx="12366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C07B8A"/>
                </a:solidFill>
              </a:rPr>
              <a:t>2</a:t>
            </a:r>
            <a:r>
              <a:rPr lang="en-US" sz="2200" baseline="30000" dirty="0">
                <a:cs typeface="Arial" charset="0"/>
              </a:rPr>
              <a:t> </a:t>
            </a:r>
            <a:r>
              <a:rPr lang="en-US" sz="2200" dirty="0">
                <a:cs typeface="Arial" charset="0"/>
              </a:rPr>
              <a:t>  </a:t>
            </a:r>
            <a:r>
              <a:rPr lang="en-US" sz="1600" dirty="0">
                <a:cs typeface="Arial" charset="0"/>
              </a:rPr>
              <a:t>✘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>
                <a:solidFill>
                  <a:srgbClr val="227A8F"/>
                </a:solidFill>
              </a:rPr>
              <a:t>5</a:t>
            </a:r>
            <a:r>
              <a:rPr lang="en-US" sz="2200" baseline="30000" dirty="0">
                <a:solidFill>
                  <a:srgbClr val="227A8F"/>
                </a:solidFill>
              </a:rPr>
              <a:t>2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19450" y="4900613"/>
            <a:ext cx="1298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✘</a:t>
            </a:r>
            <a:r>
              <a:rPr lang="en-US" sz="2200" dirty="0">
                <a:cs typeface="Arial" charset="0"/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i="1" baseline="30000" dirty="0">
                <a:solidFill>
                  <a:srgbClr val="0000FF"/>
                </a:solidFill>
              </a:rPr>
              <a:t>4</a:t>
            </a:r>
            <a:r>
              <a:rPr lang="en-US" i="1" dirty="0">
                <a:solidFill>
                  <a:srgbClr val="DC0000"/>
                </a:solidFill>
              </a:rPr>
              <a:t>y</a:t>
            </a:r>
            <a:r>
              <a:rPr lang="en-US" i="1" baseline="30000" dirty="0">
                <a:solidFill>
                  <a:srgbClr val="DC0000"/>
                </a:solidFill>
              </a:rPr>
              <a:t>2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06639" y="5314950"/>
            <a:ext cx="8429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27A8F"/>
                </a:solidFill>
              </a:rPr>
              <a:t>5</a:t>
            </a:r>
            <a:r>
              <a:rPr lang="en-US" sz="2200" baseline="30000" dirty="0">
                <a:solidFill>
                  <a:srgbClr val="227A8F"/>
                </a:solidFill>
              </a:rPr>
              <a:t>2</a:t>
            </a:r>
            <a:r>
              <a:rPr lang="en-US" sz="2200" baseline="30000" dirty="0"/>
              <a:t>  </a:t>
            </a:r>
            <a:r>
              <a:rPr lang="en-US" sz="1600" dirty="0">
                <a:cs typeface="Arial" charset="0"/>
              </a:rPr>
              <a:t>✘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64773" y="5295900"/>
            <a:ext cx="960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DC0000"/>
                </a:solidFill>
                <a:cs typeface="Arial" charset="0"/>
              </a:rPr>
              <a:t>y</a:t>
            </a:r>
            <a:r>
              <a:rPr lang="en-US" sz="2200" baseline="30000" dirty="0" smtClean="0">
                <a:solidFill>
                  <a:srgbClr val="DC0000"/>
                </a:solidFill>
                <a:cs typeface="Arial" charset="0"/>
              </a:rPr>
              <a:t>2</a:t>
            </a:r>
            <a:r>
              <a:rPr lang="en-US" sz="2200" baseline="300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=</a:t>
            </a:r>
            <a:endParaRPr lang="en-US" sz="22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4588" y="5294313"/>
            <a:ext cx="13747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cs typeface="Arial" charset="0"/>
              </a:rPr>
              <a:t>  25</a:t>
            </a:r>
            <a:r>
              <a:rPr lang="en-US" sz="2200" i="1" dirty="0">
                <a:solidFill>
                  <a:srgbClr val="000000"/>
                </a:solidFill>
                <a:cs typeface="Arial" charset="0"/>
              </a:rPr>
              <a:t> x</a:t>
            </a:r>
            <a:r>
              <a:rPr lang="en-US" sz="2200" baseline="30000" dirty="0">
                <a:solidFill>
                  <a:srgbClr val="000000"/>
                </a:solidFill>
                <a:cs typeface="Arial" charset="0"/>
              </a:rPr>
              <a:t>3</a:t>
            </a:r>
            <a:r>
              <a:rPr lang="en-US" sz="2200" i="1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2200" baseline="30000" dirty="0">
                <a:solidFill>
                  <a:srgbClr val="000000"/>
                </a:solidFill>
                <a:cs typeface="Arial" charset="0"/>
              </a:rPr>
              <a:t>2</a:t>
            </a:r>
            <a:endParaRPr lang="en-US" sz="22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189792" y="2978680"/>
            <a:ext cx="753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DC0000"/>
                </a:solidFill>
                <a:cs typeface="Arial" charset="0"/>
              </a:rPr>
              <a:t>y</a:t>
            </a:r>
            <a:r>
              <a:rPr lang="en-US" sz="2200" baseline="30000" dirty="0" smtClean="0">
                <a:solidFill>
                  <a:srgbClr val="DC0000"/>
                </a:solidFill>
                <a:cs typeface="Arial" charset="0"/>
              </a:rPr>
              <a:t>1</a:t>
            </a:r>
            <a:r>
              <a:rPr lang="en-US" sz="2200" baseline="300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=</a:t>
            </a:r>
            <a:endParaRPr lang="en-US" sz="2200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20503" y="2977093"/>
            <a:ext cx="9038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cs typeface="Arial" charset="0"/>
              </a:rPr>
              <a:t> 5</a:t>
            </a:r>
            <a:r>
              <a:rPr lang="en-US" sz="2200" i="1" dirty="0" smtClean="0">
                <a:solidFill>
                  <a:srgbClr val="000000"/>
                </a:solidFill>
                <a:cs typeface="Arial" charset="0"/>
              </a:rPr>
              <a:t>xy</a:t>
            </a:r>
            <a:endParaRPr lang="en-US" sz="22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67983" y="2978680"/>
            <a:ext cx="8429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27A8F"/>
                </a:solidFill>
              </a:rPr>
              <a:t>5</a:t>
            </a:r>
            <a:r>
              <a:rPr lang="en-US" sz="2200" baseline="30000" dirty="0">
                <a:solidFill>
                  <a:srgbClr val="227A8F"/>
                </a:solidFill>
              </a:rPr>
              <a:t>1</a:t>
            </a:r>
            <a:r>
              <a:rPr lang="en-US" sz="2200" baseline="30000" dirty="0" smtClean="0"/>
              <a:t>  </a:t>
            </a:r>
            <a:r>
              <a:rPr lang="en-US" sz="1600" dirty="0">
                <a:cs typeface="Arial" charset="0"/>
              </a:rPr>
              <a:t>✘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12780" y="1825625"/>
            <a:ext cx="7944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FF00FF"/>
                </a:solidFill>
              </a:rPr>
              <a:t>w</a:t>
            </a:r>
            <a:r>
              <a:rPr lang="en-US" sz="2200" i="1" dirty="0" err="1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800" i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200" baseline="30000" dirty="0" smtClean="0">
                <a:solidFill>
                  <a:srgbClr val="0000FF"/>
                </a:solidFill>
              </a:rPr>
              <a:t>2</a:t>
            </a:r>
            <a:r>
              <a:rPr lang="en-US" sz="2200" i="1" dirty="0" smtClean="0">
                <a:solidFill>
                  <a:srgbClr val="DC0000"/>
                </a:solidFill>
                <a:cs typeface="Arial" charset="0"/>
              </a:rPr>
              <a:t>y</a:t>
            </a:r>
            <a:endParaRPr lang="en-US" sz="2200" i="1" dirty="0">
              <a:solidFill>
                <a:srgbClr val="DC0000"/>
              </a:solidFill>
              <a:cs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51765" y="2203450"/>
            <a:ext cx="11004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err="1" smtClean="0">
                <a:solidFill>
                  <a:srgbClr val="0000FF"/>
                </a:solidFill>
              </a:rPr>
              <a:t>x</a:t>
            </a:r>
            <a:r>
              <a:rPr lang="en-US" sz="2200" i="1" dirty="0" err="1" smtClean="0">
                <a:solidFill>
                  <a:srgbClr val="DC0000"/>
                </a:solidFill>
              </a:rPr>
              <a:t>y</a:t>
            </a:r>
            <a:r>
              <a:rPr lang="en-US" sz="800" i="1" dirty="0" smtClean="0">
                <a:solidFill>
                  <a:srgbClr val="DC0000"/>
                </a:solidFill>
                <a:cs typeface="Arial" charset="0"/>
              </a:rPr>
              <a:t> </a:t>
            </a:r>
            <a:r>
              <a:rPr lang="en-US" sz="2200" baseline="30000" dirty="0" smtClean="0">
                <a:solidFill>
                  <a:srgbClr val="DC0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  <a:cs typeface="Arial"/>
              </a:rPr>
              <a:t>z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654446" y="2588420"/>
            <a:ext cx="9739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x</a:t>
            </a:r>
            <a:r>
              <a:rPr lang="en-US" sz="800" i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200" baseline="30000" dirty="0" smtClean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DC0000"/>
                </a:solidFill>
              </a:rPr>
              <a:t>y</a:t>
            </a:r>
            <a:r>
              <a:rPr lang="en-US" sz="800" i="1" dirty="0">
                <a:solidFill>
                  <a:srgbClr val="DC0000"/>
                </a:solidFill>
                <a:cs typeface="Arial" charset="0"/>
              </a:rPr>
              <a:t> </a:t>
            </a:r>
            <a:r>
              <a:rPr lang="en-US" sz="2200" baseline="30000" dirty="0" smtClean="0">
                <a:solidFill>
                  <a:srgbClr val="DC0000"/>
                </a:solidFill>
              </a:rPr>
              <a:t>2</a:t>
            </a:r>
            <a:endParaRPr lang="en-US" sz="2200" i="1" dirty="0">
              <a:solidFill>
                <a:srgbClr val="DC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62677" y="2979593"/>
            <a:ext cx="4947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2200" baseline="30000" dirty="0" smtClean="0">
                <a:solidFill>
                  <a:srgbClr val="0000FF"/>
                </a:solidFill>
                <a:cs typeface="Arial" charset="0"/>
              </a:rPr>
              <a:t>1</a:t>
            </a:r>
            <a:endParaRPr lang="en-US" sz="2200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04587" y="5292186"/>
            <a:ext cx="48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2200" baseline="30000" dirty="0" smtClean="0">
                <a:solidFill>
                  <a:srgbClr val="0000FF"/>
                </a:solidFill>
                <a:cs typeface="Arial" charset="0"/>
              </a:rPr>
              <a:t>3</a:t>
            </a:r>
            <a:endParaRPr lang="en-US" sz="2200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26556" y="4489684"/>
            <a:ext cx="872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baseline="30000" dirty="0">
                <a:solidFill>
                  <a:srgbClr val="0000FF"/>
                </a:solidFill>
              </a:rPr>
              <a:t>5 </a:t>
            </a:r>
            <a:r>
              <a:rPr lang="en-US" i="1" dirty="0" smtClean="0">
                <a:solidFill>
                  <a:srgbClr val="DC0000"/>
                </a:solidFill>
              </a:rPr>
              <a:t>y</a:t>
            </a:r>
            <a:r>
              <a:rPr lang="en-US" baseline="30000" dirty="0" smtClean="0">
                <a:solidFill>
                  <a:srgbClr val="DC0000"/>
                </a:solidFill>
              </a:rPr>
              <a:t>2</a:t>
            </a:r>
            <a:endParaRPr lang="en-US" sz="2200" dirty="0">
              <a:solidFill>
                <a:srgbClr val="DC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95085" y="1849460"/>
            <a:ext cx="488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00FF"/>
                </a:solidFill>
              </a:rPr>
              <a:t>x</a:t>
            </a:r>
            <a:r>
              <a:rPr lang="en-US" sz="2200" baseline="30000" dirty="0" smtClean="0">
                <a:solidFill>
                  <a:srgbClr val="0000FF"/>
                </a:solidFill>
              </a:rPr>
              <a:t>2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27" name="Line Callout 2 (Accent Bar) 26"/>
          <p:cNvSpPr/>
          <p:nvPr/>
        </p:nvSpPr>
        <p:spPr>
          <a:xfrm>
            <a:off x="3656765" y="2439415"/>
            <a:ext cx="1014539" cy="578623"/>
          </a:xfrm>
          <a:prstGeom prst="accentCallout2">
            <a:avLst>
              <a:gd name="adj1" fmla="val -668"/>
              <a:gd name="adj2" fmla="val -1397"/>
              <a:gd name="adj3" fmla="val -37347"/>
              <a:gd name="adj4" fmla="val 73743"/>
              <a:gd name="adj5" fmla="val -51137"/>
              <a:gd name="adj6" fmla="val 99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8" name="Line Callout 2 (Accent Bar) 27"/>
          <p:cNvSpPr/>
          <p:nvPr/>
        </p:nvSpPr>
        <p:spPr>
          <a:xfrm>
            <a:off x="5141481" y="2265766"/>
            <a:ext cx="1821929" cy="578623"/>
          </a:xfrm>
          <a:prstGeom prst="accentCallout2">
            <a:avLst>
              <a:gd name="adj1" fmla="val -1149"/>
              <a:gd name="adj2" fmla="val -338"/>
              <a:gd name="adj3" fmla="val -19419"/>
              <a:gd name="adj4" fmla="val -4984"/>
              <a:gd name="adj5" fmla="val -36961"/>
              <a:gd name="adj6" fmla="val -95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Exponent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448"/>
    </mc:Choice>
    <mc:Fallback xmlns="">
      <p:transition spd="slow" advTm="44744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2" grpId="0" uiExpand="1"/>
      <p:bldP spid="55" grpId="0" uiExpand="1"/>
      <p:bldP spid="56" grpId="0" uiExpand="1"/>
      <p:bldP spid="10" grpId="0" uiExpand="1"/>
      <p:bldP spid="11" grpId="0" uiExpand="1"/>
      <p:bldP spid="12" grpId="0" uiExpand="1"/>
      <p:bldP spid="14" grpId="0" uiExpand="1"/>
      <p:bldP spid="15" grpId="0" uiExpand="1"/>
      <p:bldP spid="16" grpId="0"/>
      <p:bldP spid="17" grpId="0"/>
      <p:bldP spid="18" grpId="0"/>
      <p:bldP spid="19" grpId="0" uiExpand="1"/>
      <p:bldP spid="20" grpId="0" uiExpand="1"/>
      <p:bldP spid="22" grpId="1" uiExpand="1"/>
      <p:bldP spid="21" grpId="0"/>
      <p:bldP spid="23" grpId="0"/>
      <p:bldP spid="24" grpId="0"/>
      <p:bldP spid="25" grpId="0"/>
      <p:bldP spid="30" grpId="0"/>
      <p:bldP spid="31" grpId="0"/>
      <p:bldP spid="26" grpId="0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52588"/>
            <a:ext cx="8189912" cy="4756150"/>
          </a:xfrm>
        </p:spPr>
        <p:txBody>
          <a:bodyPr>
            <a:noAutofit/>
          </a:bodyPr>
          <a:lstStyle/>
          <a:p>
            <a:pPr marL="338138" indent="-225425"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Factor 12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3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+ 4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</a:p>
          <a:p>
            <a:pPr marL="338138" indent="-225425" eaLnBrk="1" hangingPunct="1">
              <a:spcAft>
                <a:spcPts val="600"/>
              </a:spcAft>
              <a:buFont typeface="Wingdings 3" charset="2"/>
              <a:buNone/>
            </a:pPr>
            <a:r>
              <a:rPr lang="en-US" dirty="0" smtClean="0">
                <a:latin typeface="Arial" charset="0"/>
              </a:rPr>
              <a:t>	The 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GCF</a:t>
            </a:r>
            <a:r>
              <a:rPr lang="en-US" dirty="0" smtClean="0">
                <a:latin typeface="Arial" charset="0"/>
              </a:rPr>
              <a:t> is  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38138" indent="-225425" eaLnBrk="1" hangingPunct="1">
              <a:spcAft>
                <a:spcPts val="600"/>
              </a:spcAft>
              <a:buFont typeface="Wingdings 3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Check your work using the distributive property to multiply out the answer. You must get the original problem back.</a:t>
            </a:r>
          </a:p>
          <a:p>
            <a:pPr marL="338138" indent="-225425" eaLnBrk="1" hangingPunct="1">
              <a:buFont typeface="Wingdings 3" charset="2"/>
              <a:buNone/>
            </a:pP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	Check: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4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(3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+1) = 12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3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+ 4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✔</a:t>
            </a:r>
          </a:p>
          <a:p>
            <a:pPr marL="338138" indent="-225425" eaLnBrk="1" hangingPunct="1">
              <a:buFont typeface="Wingdings 3" charset="2"/>
              <a:buNone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338138" indent="-225425" eaLnBrk="1" hangingPunct="1"/>
            <a:r>
              <a:rPr lang="en-US" b="1" i="1" dirty="0" smtClean="0">
                <a:solidFill>
                  <a:srgbClr val="0000FF"/>
                </a:solidFill>
                <a:latin typeface="Arial" charset="0"/>
              </a:rPr>
              <a:t>Example: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Factor 10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4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+ 10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– 100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</a:p>
          <a:p>
            <a:pPr marL="338138" indent="-225425" eaLnBrk="1" hangingPunct="1">
              <a:buFont typeface="Wingdings 3" charset="2"/>
              <a:buNone/>
              <a:tabLst>
                <a:tab pos="1660525" algn="l"/>
                <a:tab pos="6456363" algn="l"/>
              </a:tabLs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GCF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=</a:t>
            </a:r>
          </a:p>
          <a:p>
            <a:pPr marL="338138" indent="-225425" eaLnBrk="1" hangingPunct="1">
              <a:buFont typeface="Wingdings 3" charset="2"/>
              <a:buNone/>
              <a:tabLst>
                <a:tab pos="1660525" algn="l"/>
              </a:tabLst>
            </a:pPr>
            <a:r>
              <a:rPr lang="en-US" i="1" dirty="0" smtClean="0">
                <a:solidFill>
                  <a:srgbClr val="0000FF"/>
                </a:solidFill>
                <a:latin typeface="Arial" charset="0"/>
              </a:rPr>
              <a:t>		Check: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10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+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 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– 10) = 10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4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+ 10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baseline="300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– 100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x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✔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90D5412-2EF8-4537-9327-4933662111B5}" type="slidenum">
              <a:rPr lang="en-US">
                <a:latin typeface="Arial" charset="0"/>
                <a:cs typeface="Arial" charset="0"/>
              </a:rPr>
              <a:pPr/>
              <a:t>9</a:t>
            </a:fld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323850"/>
            <a:ext cx="526930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914400"/>
            <a:r>
              <a:rPr lang="en-US" sz="3200" b="1" dirty="0">
                <a:solidFill>
                  <a:srgbClr val="227A8F"/>
                </a:solidFill>
              </a:rPr>
              <a:t>Factoring Out the GCF from a Polynomial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93018"/>
              </p:ext>
            </p:extLst>
          </p:nvPr>
        </p:nvGraphicFramePr>
        <p:xfrm>
          <a:off x="6518679" y="2110627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6" name="Equation" r:id="rId5" imgW="355600" imgH="266700" progId="Equation.DSMT4">
                  <p:embed/>
                </p:oleObj>
              </mc:Choice>
              <mc:Fallback>
                <p:oleObj name="Equation" r:id="rId5" imgW="355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679" y="2110627"/>
                        <a:ext cx="355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26320"/>
              </p:ext>
            </p:extLst>
          </p:nvPr>
        </p:nvGraphicFramePr>
        <p:xfrm>
          <a:off x="6874279" y="2115389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7" name="Equation" r:id="rId7" imgW="342900" imgH="330200" progId="Equation.DSMT4">
                  <p:embed/>
                </p:oleObj>
              </mc:Choice>
              <mc:Fallback>
                <p:oleObj name="Equation" r:id="rId7" imgW="342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279" y="2115389"/>
                        <a:ext cx="342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5210" y="2036876"/>
            <a:ext cx="66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i="1" dirty="0">
                <a:solidFill>
                  <a:srgbClr val="C00000"/>
                </a:solidFill>
              </a:rPr>
              <a:t>x</a:t>
            </a:r>
            <a:r>
              <a:rPr lang="en-US" sz="2200" baseline="30000" dirty="0">
                <a:solidFill>
                  <a:srgbClr val="C00000"/>
                </a:solidFill>
              </a:rPr>
              <a:t>2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8031" y="2015445"/>
            <a:ext cx="453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 we get 12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3 </a:t>
            </a:r>
            <a:r>
              <a:rPr lang="en-US" sz="2200" dirty="0" smtClean="0"/>
              <a:t>+ 4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  </a:t>
            </a:r>
            <a:r>
              <a:rPr lang="en-US" sz="2200" dirty="0" smtClean="0"/>
              <a:t>= </a:t>
            </a:r>
            <a:r>
              <a:rPr lang="en-US" sz="2200" dirty="0" smtClean="0">
                <a:solidFill>
                  <a:srgbClr val="C00000"/>
                </a:solidFill>
              </a:rPr>
              <a:t>4</a:t>
            </a:r>
            <a:r>
              <a:rPr lang="en-US" sz="2200" i="1" dirty="0" smtClean="0">
                <a:solidFill>
                  <a:srgbClr val="C00000"/>
                </a:solidFill>
              </a:rPr>
              <a:t>x</a:t>
            </a:r>
            <a:r>
              <a:rPr lang="en-US" sz="2200" baseline="30000" dirty="0" smtClean="0">
                <a:solidFill>
                  <a:srgbClr val="C00000"/>
                </a:solidFill>
              </a:rPr>
              <a:t>2</a:t>
            </a:r>
            <a:r>
              <a:rPr lang="en-US" sz="2200" dirty="0" smtClean="0"/>
              <a:t> (   </a:t>
            </a:r>
            <a:r>
              <a:rPr lang="en-US" sz="2200" i="1" dirty="0" smtClean="0"/>
              <a:t> </a:t>
            </a:r>
            <a:r>
              <a:rPr lang="en-US" sz="2200" dirty="0" smtClean="0"/>
              <a:t>      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5784" y="4441788"/>
            <a:ext cx="66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10</a:t>
            </a:r>
            <a:r>
              <a:rPr lang="en-US" sz="2200" i="1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9637" y="4446728"/>
            <a:ext cx="3710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 we get </a:t>
            </a:r>
            <a:r>
              <a:rPr lang="en-US" sz="2200" dirty="0" smtClean="0">
                <a:solidFill>
                  <a:srgbClr val="C00000"/>
                </a:solidFill>
              </a:rPr>
              <a:t>10</a:t>
            </a:r>
            <a:r>
              <a:rPr lang="en-US" sz="2200" i="1" dirty="0" smtClean="0">
                <a:solidFill>
                  <a:srgbClr val="C00000"/>
                </a:solidFill>
              </a:rPr>
              <a:t>x</a:t>
            </a:r>
            <a:r>
              <a:rPr lang="en-US" sz="2200" dirty="0" smtClean="0"/>
              <a:t> (                  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9016" y="4426638"/>
            <a:ext cx="795275" cy="69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x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+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8536" y="4427086"/>
            <a:ext cx="862535" cy="69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  <a:r>
              <a:rPr lang="en-US" sz="2000" dirty="0">
                <a:solidFill>
                  <a:srgbClr val="000000"/>
                </a:solidFill>
              </a:rPr>
              <a:t>–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71084" y="4427262"/>
            <a:ext cx="529390" cy="69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10</a:t>
            </a:r>
            <a:endParaRPr lang="en-US" sz="22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375209" y="2075746"/>
            <a:ext cx="572821" cy="36984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58987" y="4493259"/>
            <a:ext cx="572821" cy="36984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254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98"/>
    </mc:Choice>
    <mc:Fallback xmlns="">
      <p:transition spd="slow" advTm="4000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  <p:bldP spid="15" grpId="1"/>
      <p:bldP spid="16" grpId="1"/>
      <p:bldP spid="14" grpId="0"/>
      <p:bldP spid="18" grpId="0"/>
      <p:bldP spid="19" grpId="0"/>
      <p:bldP spid="17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5d5e6560ba36884527413a53517d17866972f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0.7|29.1|7.4|7.3|18|10.2|6|22.2|9.6|4.5|6|26|12.8|19.1|9.9|7.2|13.9|5.1|25.4|5.5|9.4|5.8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8.9|42.8|17.3|21.9|17.9|23.6|9.3|39|1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38|20.5|11.5|27.3|28.7|12|30.5|2.8|30|16.3|133.2|20.6|6.1|8.9|4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38|20.5|11.5|27.3|28.7|12|30.5|2.8|30|16.3|133.2|20.6|6.1|8.9|4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3.8|34|6.5|23.3|3.3|6.4|30|4.4|7|12.1|3|1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5.4|26.5|37.6|30.1|6.4|6.2|4.5|8.1|6.2|37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5.6|9.3|13.5|56.5|19|8.1|65.6|5|20.5|2.4|15.6|7.6|12.4|14.9|14.7|5.4|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7.4|12.9|2.8|3.7|3.6|10|8.9|7.2|3.4|8.8|5.5|4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4.8|6.5|6.1|38.3|21.6|6.6|17.9|4|69.7|3.1|9.2|5.2|12|10|6.4|6.7|1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6.7|5.4|28.1|4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33.3|12.7|10|38.3|24|19.3|7.2|8.4|21.4|28.5|33.1|22.5|18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4.1|27.7|7.2|5.1|16.9|2.7|37.5|35.7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4.8|6.5|6.1|38.3|21.6|6.6|17.9|4|69.7|3.1|9.2|5.2|12|10|6.4|6.7|12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4|6.8|12.9|8.9|21.5|4.7|45.3|26.4|21.7|9.8|15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3.6|8.1|4|33.6|28|4.4|31.3|19.4|8.9|5.9|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2.5|5.4|3.9|18.5|6.2|27.3|11.6|2.1|8.8|3.1|31|13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.5|7.7|1.7|46.6|13.5|6.2|3.3|5.6|22.8|17.6|16.5|3.7|11.9|5.9|25.6|9.9|10.3|2|2.6|3.2|10.1|4.1|24.3|46.8|34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7|37.3|15.8|18.4|45.5|138.6|62.6|2.7|39.3|15.8|1.7|6.1|2.2|9.8|49.6|6.3|30.7|15.9|1.6|4.9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8.4|16.4|19.3|45.2|29|2.6|6.6|36.1|1.7|1.4|5.3|1.9|1.3|15.5|27.3|65.6|4.1|40.9|29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46.9|8.2|8.8|4.9|8.2|6.1|9.7|7.6|21.3|6.1|14|17.8|8.3|15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5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7|20.2|8.9|9|5.4|9.7|34.3|8.5|3.9|4|13.3|5.6|17|17.9|7.6|33.5|45.3|6.8|8.7|5.4|7.2|23.7|18.8|6.5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7|14.1|12|12.2|4.8|9.4|10.3|15.2|4.2|8.1|3.5|5.1|3.2|9|43.4|36.6|3.5|16.9|5.4|1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9.3|12.7|17.9|20.3|13.4|1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42|15.2|3.5|5.4|7.7|3.1|8.4|3.4|2|55.9|11|27.1|14.7|18.2|30.5|27|12.9|8.4|3.8|3.4|2.6|3.5|11.5|11.2|12.3|18.7|11.2|6.9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4|15.8|6.4|63.4|27|20.9|13.2|8.5|75.6|20.3|6.6|32|13.8|16.7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2|35.3|2.1|22.8|3.5|4.3|24.5|4.2|17.2|28.8|10|25.5|3.3|7.2|28.3|15.4|11.3|19|39.5|10.7|16.2|9.1|2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ABC’s of Math.pptx</Template>
  <TotalTime>12626</TotalTime>
  <Words>2287</Words>
  <Application>Microsoft Macintosh PowerPoint</Application>
  <PresentationFormat>On-screen Show (4:3)</PresentationFormat>
  <Paragraphs>705</Paragraphs>
  <Slides>32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Equation</vt:lpstr>
      <vt:lpstr>PowerPoint Presentation</vt:lpstr>
      <vt:lpstr>Introduction – What you must know in order to factor</vt:lpstr>
      <vt:lpstr>Agenda</vt:lpstr>
      <vt:lpstr>1 Greatest Common Factor (GCF)</vt:lpstr>
      <vt:lpstr>Finding the GCF of Numbers</vt:lpstr>
      <vt:lpstr>Another GCF Example</vt:lpstr>
      <vt:lpstr>GCF of Numbers Containing No Common Factors Greater Than 1</vt:lpstr>
      <vt:lpstr>Finding the GCF of Terms Containing  Variables</vt:lpstr>
      <vt:lpstr>PowerPoint Presentation</vt:lpstr>
      <vt:lpstr>2 Factoring By Grouping</vt:lpstr>
      <vt:lpstr>Factoring By Grouping Examples</vt:lpstr>
      <vt:lpstr>3 Factoring Trinomials: x2 + bx + c  (where a = 1)</vt:lpstr>
      <vt:lpstr>Dealing With Negative Terms In Trinomials: x2 + bx + c</vt:lpstr>
      <vt:lpstr>Trinomial Factoring Example</vt:lpstr>
      <vt:lpstr>Trinomial Factoring Examples</vt:lpstr>
      <vt:lpstr>Factoring Trinomials where a ≠ 1:  ax2 + bx + c</vt:lpstr>
      <vt:lpstr> Factoring Trinomials Using ac Method  ax2 + bx + c, where a ≠ 1</vt:lpstr>
      <vt:lpstr> Another Way of Working Same Problem  ax2 + bx + c, where a ≠ 1</vt:lpstr>
      <vt:lpstr>Another ac Method Example:  ax2 + bx + c, where a ≠ 1</vt:lpstr>
      <vt:lpstr>One Last ac Method Example:  ax2 + bx + c, where a ≠ 1</vt:lpstr>
      <vt:lpstr>Factoring Trinomials – Trial and Error:  ax2 + bx + c, where a ≠ 1</vt:lpstr>
      <vt:lpstr>Trial and Error Example: ax2 + bx + c, with only 1 set of factors for a &amp; c</vt:lpstr>
      <vt:lpstr>Trial and Error Example: ax2 + bx + c, where a has only 1 set of factors</vt:lpstr>
      <vt:lpstr>Another Trial &amp; Error Example: ax2 + bx + c, where c has only 1 set of factors</vt:lpstr>
      <vt:lpstr>Another Trial and Error Example</vt:lpstr>
      <vt:lpstr>A More Difficult Trial &amp; Error Example: ax2 + bx + c, where both a &amp; c have multiple factors</vt:lpstr>
      <vt:lpstr>4 Factoring Binomials </vt:lpstr>
      <vt:lpstr>More Binomials Examples</vt:lpstr>
      <vt:lpstr>Summary: You learned …</vt:lpstr>
      <vt:lpstr>Factoring Problems for Home</vt:lpstr>
      <vt:lpstr>Answer Key</vt:lpstr>
      <vt:lpstr>Perfect Squares and Perfect Cubes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</dc:title>
  <dc:creator>Bud Simrin</dc:creator>
  <cp:lastModifiedBy>Bud Simrin</cp:lastModifiedBy>
  <cp:revision>854</cp:revision>
  <cp:lastPrinted>2011-11-07T03:52:20Z</cp:lastPrinted>
  <dcterms:created xsi:type="dcterms:W3CDTF">2010-11-13T04:23:24Z</dcterms:created>
  <dcterms:modified xsi:type="dcterms:W3CDTF">2012-01-09T14:08:13Z</dcterms:modified>
</cp:coreProperties>
</file>