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77"/>
  </p:notesMasterIdLst>
  <p:handoutMasterIdLst>
    <p:handoutMasterId r:id="rId78"/>
  </p:handoutMasterIdLst>
  <p:sldIdLst>
    <p:sldId id="312" r:id="rId2"/>
    <p:sldId id="453" r:id="rId3"/>
    <p:sldId id="335" r:id="rId4"/>
    <p:sldId id="336" r:id="rId5"/>
    <p:sldId id="454" r:id="rId6"/>
    <p:sldId id="346" r:id="rId7"/>
    <p:sldId id="258" r:id="rId8"/>
    <p:sldId id="257" r:id="rId9"/>
    <p:sldId id="290" r:id="rId10"/>
    <p:sldId id="480" r:id="rId11"/>
    <p:sldId id="292" r:id="rId12"/>
    <p:sldId id="341" r:id="rId13"/>
    <p:sldId id="298" r:id="rId14"/>
    <p:sldId id="338" r:id="rId15"/>
    <p:sldId id="304" r:id="rId16"/>
    <p:sldId id="384" r:id="rId17"/>
    <p:sldId id="455" r:id="rId18"/>
    <p:sldId id="339" r:id="rId19"/>
    <p:sldId id="343" r:id="rId20"/>
    <p:sldId id="344" r:id="rId21"/>
    <p:sldId id="429" r:id="rId22"/>
    <p:sldId id="386" r:id="rId23"/>
    <p:sldId id="315" r:id="rId24"/>
    <p:sldId id="476" r:id="rId25"/>
    <p:sldId id="320" r:id="rId26"/>
    <p:sldId id="321" r:id="rId27"/>
    <p:sldId id="477" r:id="rId28"/>
    <p:sldId id="345" r:id="rId29"/>
    <p:sldId id="313" r:id="rId30"/>
    <p:sldId id="478" r:id="rId31"/>
    <p:sldId id="322" r:id="rId32"/>
    <p:sldId id="333" r:id="rId33"/>
    <p:sldId id="273" r:id="rId34"/>
    <p:sldId id="435" r:id="rId35"/>
    <p:sldId id="323" r:id="rId36"/>
    <p:sldId id="334" r:id="rId37"/>
    <p:sldId id="456" r:id="rId38"/>
    <p:sldId id="365" r:id="rId39"/>
    <p:sldId id="466" r:id="rId40"/>
    <p:sldId id="457" r:id="rId41"/>
    <p:sldId id="278" r:id="rId42"/>
    <p:sldId id="433" r:id="rId43"/>
    <p:sldId id="280" r:id="rId44"/>
    <p:sldId id="347" r:id="rId45"/>
    <p:sldId id="449" r:id="rId46"/>
    <p:sldId id="458" r:id="rId47"/>
    <p:sldId id="481" r:id="rId48"/>
    <p:sldId id="459" r:id="rId49"/>
    <p:sldId id="467" r:id="rId50"/>
    <p:sldId id="282" r:id="rId51"/>
    <p:sldId id="469" r:id="rId52"/>
    <p:sldId id="301" r:id="rId53"/>
    <p:sldId id="468" r:id="rId54"/>
    <p:sldId id="283" r:id="rId55"/>
    <p:sldId id="302" r:id="rId56"/>
    <p:sldId id="296" r:id="rId57"/>
    <p:sldId id="470" r:id="rId58"/>
    <p:sldId id="311" r:id="rId59"/>
    <p:sldId id="297" r:id="rId60"/>
    <p:sldId id="471" r:id="rId61"/>
    <p:sldId id="310" r:id="rId62"/>
    <p:sldId id="291" r:id="rId63"/>
    <p:sldId id="460" r:id="rId64"/>
    <p:sldId id="349" r:id="rId65"/>
    <p:sldId id="472" r:id="rId66"/>
    <p:sldId id="353" r:id="rId67"/>
    <p:sldId id="350" r:id="rId68"/>
    <p:sldId id="473" r:id="rId69"/>
    <p:sldId id="354" r:id="rId70"/>
    <p:sldId id="351" r:id="rId71"/>
    <p:sldId id="474" r:id="rId72"/>
    <p:sldId id="355" r:id="rId73"/>
    <p:sldId id="352" r:id="rId74"/>
    <p:sldId id="475" r:id="rId75"/>
    <p:sldId id="356" r:id="rId76"/>
  </p:sldIdLst>
  <p:sldSz cx="9455150" cy="7086600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bg1"/>
        </a:solidFill>
        <a:latin typeface="Arial" charset="0"/>
        <a:ea typeface="ＭＳ Ｐゴシック" pitchFamily="-11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bg1"/>
        </a:solidFill>
        <a:latin typeface="Arial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bg1"/>
        </a:solidFill>
        <a:latin typeface="Arial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bg1"/>
        </a:solidFill>
        <a:latin typeface="Arial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bg1"/>
        </a:solidFill>
        <a:latin typeface="Arial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sz="2400" b="1" i="1" kern="1200">
        <a:solidFill>
          <a:schemeClr val="bg1"/>
        </a:solidFill>
        <a:latin typeface="Arial" charset="0"/>
        <a:ea typeface="ＭＳ Ｐゴシック" pitchFamily="-111" charset="-128"/>
        <a:cs typeface="+mn-cs"/>
      </a:defRPr>
    </a:lvl6pPr>
    <a:lvl7pPr marL="2743200" algn="l" defTabSz="914400" rtl="0" eaLnBrk="1" latinLnBrk="0" hangingPunct="1">
      <a:defRPr sz="2400" b="1" i="1" kern="1200">
        <a:solidFill>
          <a:schemeClr val="bg1"/>
        </a:solidFill>
        <a:latin typeface="Arial" charset="0"/>
        <a:ea typeface="ＭＳ Ｐゴシック" pitchFamily="-111" charset="-128"/>
        <a:cs typeface="+mn-cs"/>
      </a:defRPr>
    </a:lvl7pPr>
    <a:lvl8pPr marL="3200400" algn="l" defTabSz="914400" rtl="0" eaLnBrk="1" latinLnBrk="0" hangingPunct="1">
      <a:defRPr sz="2400" b="1" i="1" kern="1200">
        <a:solidFill>
          <a:schemeClr val="bg1"/>
        </a:solidFill>
        <a:latin typeface="Arial" charset="0"/>
        <a:ea typeface="ＭＳ Ｐゴシック" pitchFamily="-111" charset="-128"/>
        <a:cs typeface="+mn-cs"/>
      </a:defRPr>
    </a:lvl8pPr>
    <a:lvl9pPr marL="3657600" algn="l" defTabSz="914400" rtl="0" eaLnBrk="1" latinLnBrk="0" hangingPunct="1">
      <a:defRPr sz="2400" b="1" i="1" kern="1200">
        <a:solidFill>
          <a:schemeClr val="bg1"/>
        </a:solidFill>
        <a:latin typeface="Arial" charset="0"/>
        <a:ea typeface="ＭＳ Ｐゴシック" pitchFamily="-11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5">
          <p15:clr>
            <a:srgbClr val="A4A3A4"/>
          </p15:clr>
        </p15:guide>
        <p15:guide id="2" pos="36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E9912"/>
    <a:srgbClr val="168F4D"/>
    <a:srgbClr val="FF9933"/>
    <a:srgbClr val="336699"/>
    <a:srgbClr val="FF9900"/>
    <a:srgbClr val="3366CC"/>
    <a:srgbClr val="CCECFF"/>
    <a:srgbClr val="FFFF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12" autoAdjust="0"/>
    <p:restoredTop sz="86422" autoAdjust="0"/>
  </p:normalViewPr>
  <p:slideViewPr>
    <p:cSldViewPr snapToGrid="0">
      <p:cViewPr varScale="1">
        <p:scale>
          <a:sx n="133" d="100"/>
          <a:sy n="133" d="100"/>
        </p:scale>
        <p:origin x="1400" y="200"/>
      </p:cViewPr>
      <p:guideLst>
        <p:guide orient="horz" pos="865"/>
        <p:guide pos="3650"/>
      </p:guideLst>
    </p:cSldViewPr>
  </p:slideViewPr>
  <p:outlineViewPr>
    <p:cViewPr>
      <p:scale>
        <a:sx n="33" d="100"/>
        <a:sy n="33" d="100"/>
      </p:scale>
      <p:origin x="0" y="-451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783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077" tIns="44540" rIns="89077" bIns="44540" numCol="1" anchor="t" anchorCtr="0" compatLnSpc="1">
            <a:prstTxWarp prst="textNoShape">
              <a:avLst/>
            </a:prstTxWarp>
          </a:bodyPr>
          <a:lstStyle>
            <a:lvl1pPr defTabSz="890588">
              <a:defRPr sz="1200"/>
            </a:lvl1pPr>
          </a:lstStyle>
          <a:p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4938" y="0"/>
            <a:ext cx="3017837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077" tIns="44540" rIns="89077" bIns="44540" numCol="1" anchor="t" anchorCtr="0" compatLnSpc="1">
            <a:prstTxWarp prst="textNoShape">
              <a:avLst/>
            </a:prstTxWarp>
          </a:bodyPr>
          <a:lstStyle>
            <a:lvl1pPr algn="r" defTabSz="890588">
              <a:defRPr sz="1200"/>
            </a:lvl1pPr>
          </a:lstStyle>
          <a:p>
            <a:fld id="{35D3F895-71F7-464E-9E82-FA860AC2F325}" type="datetime1">
              <a:rPr lang="en-US"/>
              <a:pPr/>
              <a:t>5/15/23</a:t>
            </a:fld>
            <a:endParaRPr lang="en-US" dirty="0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5538"/>
            <a:ext cx="3017838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077" tIns="44540" rIns="89077" bIns="44540" numCol="1" anchor="b" anchorCtr="0" compatLnSpc="1">
            <a:prstTxWarp prst="textNoShape">
              <a:avLst/>
            </a:prstTxWarp>
          </a:bodyPr>
          <a:lstStyle>
            <a:lvl1pPr defTabSz="890588">
              <a:defRPr sz="1200"/>
            </a:lvl1pPr>
          </a:lstStyle>
          <a:p>
            <a:endParaRPr lang="en-US" dirty="0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4938" y="8745538"/>
            <a:ext cx="3017837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077" tIns="44540" rIns="89077" bIns="44540" numCol="1" anchor="b" anchorCtr="0" compatLnSpc="1">
            <a:prstTxWarp prst="textNoShape">
              <a:avLst/>
            </a:prstTxWarp>
          </a:bodyPr>
          <a:lstStyle>
            <a:lvl1pPr algn="r" defTabSz="890588">
              <a:defRPr sz="1200"/>
            </a:lvl1pPr>
          </a:lstStyle>
          <a:p>
            <a:fld id="{325C7EA7-ED18-4589-A1FA-92F074A718F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74" tIns="45487" rIns="90974" bIns="45487" numCol="1" anchor="t" anchorCtr="0" compatLnSpc="1">
            <a:prstTxWarp prst="textNoShape">
              <a:avLst/>
            </a:prstTxWarp>
          </a:bodyPr>
          <a:lstStyle>
            <a:lvl1pPr defTabSz="909638">
              <a:defRPr sz="1200"/>
            </a:lvl1pPr>
          </a:lstStyle>
          <a:p>
            <a:endParaRPr 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0650" y="0"/>
            <a:ext cx="300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74" tIns="45487" rIns="90974" bIns="45487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fld id="{FDDF973E-733B-4F78-8A72-4045503A25C5}" type="datetime1">
              <a:rPr lang="en-US"/>
              <a:pPr/>
              <a:t>5/15/23</a:t>
            </a:fld>
            <a:endParaRPr lang="en-US" dirty="0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87388"/>
            <a:ext cx="4614863" cy="3460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79913"/>
            <a:ext cx="50831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74" tIns="45487" rIns="90974" bIns="454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6650"/>
            <a:ext cx="300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74" tIns="45487" rIns="90974" bIns="45487" numCol="1" anchor="b" anchorCtr="0" compatLnSpc="1">
            <a:prstTxWarp prst="textNoShape">
              <a:avLst/>
            </a:prstTxWarp>
          </a:bodyPr>
          <a:lstStyle>
            <a:lvl1pPr defTabSz="909638">
              <a:defRPr sz="1200"/>
            </a:lvl1pPr>
          </a:lstStyle>
          <a:p>
            <a:endParaRPr lang="en-US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0650" y="8756650"/>
            <a:ext cx="300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74" tIns="45487" rIns="90974" bIns="45487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fld id="{24243D71-7658-4027-92B2-751FAAE5B1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0662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A0141E7-E38B-4230-829C-8F1730346657}" type="datetime1">
              <a:rPr lang="en-US"/>
              <a:pPr/>
              <a:t>5/15/23</a:t>
            </a:fld>
            <a:endParaRPr lang="en-US" dirty="0"/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2E9E00-91D3-4A33-A8EE-6B2CE29F843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8802EE3-D906-428F-91AF-80A741A3D684}" type="datetime1">
              <a:rPr lang="en-US"/>
              <a:pPr/>
              <a:t>5/15/23</a:t>
            </a:fld>
            <a:endParaRPr lang="en-US" dirty="0"/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B76212-ED5F-4221-B7D9-E0B7729A2007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87388"/>
            <a:ext cx="4614862" cy="3460750"/>
          </a:xfrm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1" i="1" dirty="0">
              <a:solidFill>
                <a:schemeClr val="bg1"/>
              </a:solidFill>
            </a:endParaRPr>
          </a:p>
          <a:p>
            <a:endParaRPr lang="en-US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277B794-4685-41DE-8BE9-83C3646C3677}" type="datetime1">
              <a:rPr lang="en-US"/>
              <a:pPr/>
              <a:t>5/15/23</a:t>
            </a:fld>
            <a:endParaRPr lang="en-US" dirty="0"/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EEAA4F-F43F-4E62-AD1E-EFD8EAB63093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687388"/>
            <a:ext cx="4618038" cy="3460750"/>
          </a:xfrm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It is difficult to use intuition to rank 4-8 because each has one value the same, one better, and one worse than Config 4.</a:t>
            </a:r>
          </a:p>
          <a:p>
            <a:pPr>
              <a:buFontTx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However, the Fundamental Eq uncovers the true worth</a:t>
            </a:r>
          </a:p>
          <a:p>
            <a:pPr>
              <a:buFontTx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Notice that the Fund Eqgroups 5 &amp; 7 together as low, and 4, 6, and 8 as high.</a:t>
            </a:r>
          </a:p>
          <a:p>
            <a:pPr>
              <a:buFontTx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WSM does correctly ID 5 as the worst (although the value is too high)</a:t>
            </a:r>
          </a:p>
          <a:p>
            <a:pPr>
              <a:buFontTx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However, it altogether fails to distinguish #7 as a poor choice</a:t>
            </a:r>
          </a:p>
          <a:p>
            <a:pPr>
              <a:buFontTx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Moreover, none of these reasonable designs outscored flawed designs 1 and 3!</a:t>
            </a:r>
          </a:p>
          <a:p>
            <a:endParaRPr lang="en-US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/>
              <a:t>Compensatory Models</a:t>
            </a:r>
            <a:r>
              <a:rPr lang="en-US" dirty="0"/>
              <a:t>. A multi-criterion model in which one criterion compensates for another</a:t>
            </a:r>
          </a:p>
          <a:p>
            <a:r>
              <a:rPr lang="en-US" altLang="en-US" dirty="0"/>
              <a:t>Example: Select an inexpensive apartment in a quiet neighborhood even though it is located far from school.  The cost and quiet criteria compensate for the location criterion.</a:t>
            </a:r>
          </a:p>
          <a:p>
            <a:endParaRPr lang="en-US" altLang="en-US" dirty="0"/>
          </a:p>
          <a:p>
            <a:r>
              <a:rPr lang="en-US" altLang="en-US" dirty="0"/>
              <a:t>Compensatory vs non-compensatory models might be discussed in a business model development course.</a:t>
            </a:r>
          </a:p>
          <a:p>
            <a:endParaRPr lang="en-US" altLang="en-US" dirty="0"/>
          </a:p>
          <a:p>
            <a:r>
              <a:rPr lang="en-US" altLang="en-US" dirty="0"/>
              <a:t>Compensatory and non-compensatory refer to models in which criteria are compared against each other. IVAL is neither compensatory nor non-compensatory because criteria are not compared against each other.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676275"/>
            <a:ext cx="4540250" cy="3402013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4995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EEE9FC5-1073-4FF7-8701-23E83741C884}" type="datetime1">
              <a:rPr lang="en-US"/>
              <a:pPr/>
              <a:t>5/15/23</a:t>
            </a:fld>
            <a:endParaRPr lang="en-US" dirty="0"/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61787D-5FAD-49B7-AF0D-F8B5AC6AE9AC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676275"/>
            <a:ext cx="4540250" cy="3402013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5004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4008B93-05C3-4A1C-BD6E-1BD28AEDB64E}" type="datetime1">
              <a:rPr lang="en-US"/>
              <a:pPr/>
              <a:t>5/15/23</a:t>
            </a:fld>
            <a:endParaRPr lang="en-US" dirty="0"/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E2A02A-79CA-450E-8B7B-C19AD467D4AD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382FC15-472F-45B0-B5C9-0AD322924F0F}" type="datetime1">
              <a:rPr lang="en-US"/>
              <a:pPr/>
              <a:t>5/15/23</a:t>
            </a:fld>
            <a:endParaRPr lang="en-US" dirty="0"/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1D2E5B-0263-4D34-BF5E-7D65C177B67B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382FC15-472F-45B0-B5C9-0AD322924F0F}" type="datetime1">
              <a:rPr lang="en-US"/>
              <a:pPr/>
              <a:t>5/15/23</a:t>
            </a:fld>
            <a:endParaRPr lang="en-US" dirty="0"/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1D2E5B-0263-4D34-BF5E-7D65C177B67B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906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676275"/>
            <a:ext cx="4540250" cy="3402013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0086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382FC15-472F-45B0-B5C9-0AD322924F0F}" type="datetime1">
              <a:rPr lang="en-US"/>
              <a:pPr/>
              <a:t>5/15/23</a:t>
            </a:fld>
            <a:endParaRPr lang="en-US" dirty="0"/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1D2E5B-0263-4D34-BF5E-7D65C177B67B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48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D9F8793-456C-4DB2-B0C1-CAA5C4E5F753}" type="datetime1">
              <a:rPr lang="en-US"/>
              <a:pPr/>
              <a:t>5/15/23</a:t>
            </a:fld>
            <a:endParaRPr lang="en-US" dirty="0"/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32F4DC-595A-4B0D-B803-04EE7EB845C1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Subject matter experts (SME)</a:t>
            </a:r>
          </a:p>
          <a:p>
            <a:pPr lvl="1"/>
            <a:r>
              <a:rPr lang="en-US" dirty="0"/>
              <a:t>(either by engineering or by judgment)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675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D230E2-BBFB-4F33-BC03-B16C4BD17477}" type="datetime1">
              <a:rPr lang="en-US"/>
              <a:pPr/>
              <a:t>5/15/23</a:t>
            </a:fld>
            <a:endParaRPr lang="en-US" dirty="0"/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0E9BB4-FBC7-486C-B59C-2B42F4A6C8D5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A738B07-16EA-4376-91D7-F96E9BB7602C}" type="datetime1">
              <a:rPr lang="en-US"/>
              <a:pPr/>
              <a:t>5/15/23</a:t>
            </a:fld>
            <a:endParaRPr lang="en-US" dirty="0"/>
          </a:p>
        </p:txBody>
      </p:sp>
      <p:sp>
        <p:nvSpPr>
          <p:cNvPr id="573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5D59D-2BE9-4714-BFA8-FFBE2EFA9BD1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676275"/>
            <a:ext cx="4540250" cy="3402013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79307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878180D-E7A6-468C-B23A-022C002B8A4E}" type="datetime1">
              <a:rPr lang="en-US"/>
              <a:pPr/>
              <a:t>5/15/23</a:t>
            </a:fld>
            <a:endParaRPr lang="en-US" dirty="0"/>
          </a:p>
        </p:txBody>
      </p:sp>
      <p:sp>
        <p:nvSpPr>
          <p:cNvPr id="614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1B874E-AF0F-4AF0-B6B1-AD9FD8D5645A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For example, WSM plays a central role in the Quality Function Deployment (QFD) House of Quality</a:t>
            </a:r>
          </a:p>
          <a:p>
            <a:r>
              <a:rPr lang="en-US" dirty="0"/>
              <a:t>Thus, if WSM is flawed, the House of Quality is also flawed, from the foundation on up.</a:t>
            </a:r>
          </a:p>
          <a:p>
            <a:r>
              <a:rPr lang="en-US" dirty="0"/>
              <a:t>IVAL can be substituted for WSM in an alternate derivation of the House of Quality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DDF973E-733B-4F78-8A72-4045503A25C5}" type="datetime1">
              <a:rPr lang="en-US" smtClean="0"/>
              <a:pPr/>
              <a:t>5/15/23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43D71-7658-4027-92B2-751FAAE5B1E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988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676275"/>
            <a:ext cx="4540250" cy="3402013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66195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DDF973E-733B-4F78-8A72-4045503A25C5}" type="datetime1">
              <a:rPr lang="en-US" smtClean="0"/>
              <a:pPr/>
              <a:t>5/15/23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43D71-7658-4027-92B2-751FAAE5B1E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087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D230E2-BBFB-4F33-BC03-B16C4BD17477}" type="datetime1">
              <a:rPr lang="en-US"/>
              <a:pPr/>
              <a:t>5/15/23</a:t>
            </a:fld>
            <a:endParaRPr lang="en-US" dirty="0"/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0E9BB4-FBC7-486C-B59C-2B42F4A6C8D5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541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676275"/>
            <a:ext cx="4540250" cy="3402013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33649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676275"/>
            <a:ext cx="4540250" cy="3402013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19596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676275"/>
            <a:ext cx="4540250" cy="3402013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41375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073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676275"/>
            <a:ext cx="4540250" cy="3402013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81351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79450"/>
            <a:ext cx="4537075" cy="3400425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240" y="4306227"/>
            <a:ext cx="4973320" cy="408246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-84" charset="-128"/>
              </a:rPr>
              <a:t>A superior approach is to use Cubic Splines (Charles McLane)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5558495-C3E1-4CDA-8601-3F9D194A6ABF}" type="datetime1">
              <a:rPr lang="en-US"/>
              <a:pPr/>
              <a:t>5/15/23</a:t>
            </a:fld>
            <a:endParaRPr lang="en-US" dirty="0"/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92C27D-0A75-4E1F-A361-AC2F32926C62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90563"/>
            <a:ext cx="4614863" cy="3459162"/>
          </a:xfrm>
          <a:ln/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5"/>
            <a:ext cx="5086350" cy="4151313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79450"/>
            <a:ext cx="4537075" cy="3400425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240" y="4306227"/>
            <a:ext cx="4973320" cy="408246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-84" charset="-128"/>
              </a:rPr>
              <a:t>A superior approach is to use Cubic Splines (Charles McLane)</a:t>
            </a:r>
          </a:p>
        </p:txBody>
      </p:sp>
    </p:spTree>
    <p:extLst>
      <p:ext uri="{BB962C8B-B14F-4D97-AF65-F5344CB8AC3E}">
        <p14:creationId xmlns:p14="http://schemas.microsoft.com/office/powerpoint/2010/main" val="9775399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79450"/>
            <a:ext cx="4537075" cy="3400425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240" y="4306227"/>
            <a:ext cx="4973320" cy="408246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5934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79450"/>
            <a:ext cx="4537075" cy="3400425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240" y="4306227"/>
            <a:ext cx="4973320" cy="408246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6248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3392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E799D40-6D22-4104-8E2F-469B39DA8A62}" type="datetime1">
              <a:rPr lang="en-US"/>
              <a:pPr/>
              <a:t>5/15/23</a:t>
            </a:fld>
            <a:endParaRPr lang="en-US" dirty="0"/>
          </a:p>
        </p:txBody>
      </p:sp>
      <p:sp>
        <p:nvSpPr>
          <p:cNvPr id="256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3498AF-BB43-44B9-A4BF-60F70222900D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25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90563"/>
            <a:ext cx="4614863" cy="3459162"/>
          </a:xfrm>
          <a:ln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5"/>
            <a:ext cx="5086350" cy="4151313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676275"/>
            <a:ext cx="4540250" cy="3402013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45541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79450"/>
            <a:ext cx="4537075" cy="3400425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240" y="4306227"/>
            <a:ext cx="4973320" cy="408246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79450"/>
            <a:ext cx="4537075" cy="3400425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240" y="4306227"/>
            <a:ext cx="4973320" cy="408246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21091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79450"/>
            <a:ext cx="4537075" cy="3400425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240" y="4306227"/>
            <a:ext cx="4973320" cy="408246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79450"/>
            <a:ext cx="4537075" cy="3400425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240" y="4306227"/>
            <a:ext cx="4973320" cy="408246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31750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8802EE3-D906-428F-91AF-80A741A3D684}" type="datetime1">
              <a:rPr lang="en-US"/>
              <a:pPr/>
              <a:t>5/15/23</a:t>
            </a:fld>
            <a:endParaRPr lang="en-US" dirty="0"/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B76212-ED5F-4221-B7D9-E0B7729A2007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87388"/>
            <a:ext cx="4614862" cy="3460750"/>
          </a:xfrm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1" i="1" dirty="0">
              <a:solidFill>
                <a:schemeClr val="bg1"/>
              </a:solidFill>
            </a:endParaRPr>
          </a:p>
          <a:p>
            <a:endParaRPr lang="en-US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251297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642722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DDF973E-733B-4F78-8A72-4045503A25C5}" type="datetime1">
              <a:rPr lang="en-US" smtClean="0"/>
              <a:pPr/>
              <a:t>5/15/23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43D71-7658-4027-92B2-751FAAE5B1E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98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9CE4BE9-7146-494F-A28A-A128C68830B0}" type="datetime1">
              <a:rPr lang="en-US"/>
              <a:pPr/>
              <a:t>5/15/23</a:t>
            </a:fld>
            <a:endParaRPr lang="en-US" dirty="0"/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3B4BE4-FF0A-450E-9DD9-04872A7D15E5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87388"/>
            <a:ext cx="4614862" cy="346075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Double click on figures. Excel spreadsheet opens up. Enter weights for</a:t>
            </a:r>
            <a:r>
              <a:rPr lang="en-US" b="1" i="1" baseline="0" dirty="0">
                <a:solidFill>
                  <a:schemeClr val="bg1"/>
                </a:solidFill>
              </a:rPr>
              <a:t> Configuration1 (and spreadsheet populates the same weights for the others) </a:t>
            </a:r>
            <a:r>
              <a:rPr lang="en-US" b="1" i="1" dirty="0">
                <a:solidFill>
                  <a:schemeClr val="bg1"/>
                </a:solidFill>
              </a:rPr>
              <a:t>and exit back to ppt.</a:t>
            </a:r>
          </a:p>
          <a:p>
            <a:endParaRPr lang="en-US" b="1" i="1" baseline="0" dirty="0">
              <a:solidFill>
                <a:schemeClr val="bg1"/>
              </a:solidFill>
            </a:endParaRPr>
          </a:p>
          <a:p>
            <a:r>
              <a:rPr lang="en-US" b="1" i="1" baseline="0" dirty="0">
                <a:solidFill>
                  <a:schemeClr val="bg1"/>
                </a:solidFill>
              </a:rPr>
              <a:t>Basically, t</a:t>
            </a:r>
            <a:r>
              <a:rPr lang="en-US" b="1" i="1" dirty="0">
                <a:solidFill>
                  <a:schemeClr val="bg1"/>
                </a:solidFill>
              </a:rPr>
              <a:t>he reason other weighting factors also</a:t>
            </a:r>
            <a:r>
              <a:rPr lang="en-US" b="1" i="1" baseline="0" dirty="0">
                <a:solidFill>
                  <a:schemeClr val="bg1"/>
                </a:solidFill>
              </a:rPr>
              <a:t> favor unacceptable configurations</a:t>
            </a:r>
            <a:r>
              <a:rPr lang="en-US" b="1" i="1" dirty="0">
                <a:solidFill>
                  <a:schemeClr val="bg1"/>
                </a:solidFill>
              </a:rPr>
              <a:t> is that if you increase any weight, then at least one of the unacceptable configurations increases its value.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5BD1F50-C496-4B8F-A790-3DFBD813EA4B}" type="datetime1">
              <a:rPr lang="en-US"/>
              <a:pPr/>
              <a:t>5/15/23</a:t>
            </a:fld>
            <a:endParaRPr lang="en-US" dirty="0"/>
          </a:p>
        </p:txBody>
      </p:sp>
      <p:sp>
        <p:nvSpPr>
          <p:cNvPr id="317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062FAD-A113-4EA1-A57D-4A21EF95E917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87388"/>
            <a:ext cx="4614862" cy="3460750"/>
          </a:xfrm>
          <a:ln/>
        </p:spPr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1" i="1" dirty="0">
              <a:solidFill>
                <a:schemeClr val="bg1"/>
              </a:solidFill>
            </a:endParaRPr>
          </a:p>
          <a:p>
            <a:endParaRPr lang="en-US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ltGray">
          <a:xfrm>
            <a:off x="0" y="2400300"/>
            <a:ext cx="9455150" cy="342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56" y="0"/>
              </a:cxn>
              <a:cxn ang="0">
                <a:pos x="5956" y="216"/>
              </a:cxn>
              <a:cxn ang="0">
                <a:pos x="0" y="116"/>
              </a:cxn>
              <a:cxn ang="0">
                <a:pos x="0" y="0"/>
              </a:cxn>
            </a:cxnLst>
            <a:rect l="0" t="0" r="r" b="b"/>
            <a:pathLst>
              <a:path w="5956" h="216">
                <a:moveTo>
                  <a:pt x="0" y="0"/>
                </a:moveTo>
                <a:lnTo>
                  <a:pt x="5956" y="0"/>
                </a:lnTo>
                <a:lnTo>
                  <a:pt x="5956" y="216"/>
                </a:lnTo>
                <a:lnTo>
                  <a:pt x="0" y="116"/>
                </a:lnTo>
                <a:lnTo>
                  <a:pt x="0" y="0"/>
                </a:lnTo>
                <a:close/>
              </a:path>
            </a:pathLst>
          </a:custGeom>
          <a:solidFill>
            <a:srgbClr val="2370B4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Freeform 4"/>
          <p:cNvSpPr>
            <a:spLocks/>
          </p:cNvSpPr>
          <p:nvPr/>
        </p:nvSpPr>
        <p:spPr bwMode="ltGray">
          <a:xfrm>
            <a:off x="2070100" y="3117850"/>
            <a:ext cx="7391400" cy="3987800"/>
          </a:xfrm>
          <a:custGeom>
            <a:avLst/>
            <a:gdLst/>
            <a:ahLst/>
            <a:cxnLst>
              <a:cxn ang="0">
                <a:pos x="0" y="2512"/>
              </a:cxn>
              <a:cxn ang="0">
                <a:pos x="4656" y="0"/>
              </a:cxn>
              <a:cxn ang="0">
                <a:pos x="4656" y="216"/>
              </a:cxn>
              <a:cxn ang="0">
                <a:pos x="68" y="2512"/>
              </a:cxn>
              <a:cxn ang="0">
                <a:pos x="0" y="2512"/>
              </a:cxn>
            </a:cxnLst>
            <a:rect l="0" t="0" r="r" b="b"/>
            <a:pathLst>
              <a:path w="4656" h="2512">
                <a:moveTo>
                  <a:pt x="0" y="2512"/>
                </a:moveTo>
                <a:lnTo>
                  <a:pt x="4656" y="0"/>
                </a:lnTo>
                <a:lnTo>
                  <a:pt x="4656" y="216"/>
                </a:lnTo>
                <a:lnTo>
                  <a:pt x="68" y="2512"/>
                </a:lnTo>
                <a:lnTo>
                  <a:pt x="0" y="2512"/>
                </a:lnTo>
                <a:close/>
              </a:path>
            </a:pathLst>
          </a:custGeom>
          <a:solidFill>
            <a:srgbClr val="2370B4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935663" y="6791325"/>
            <a:ext cx="19732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65" tIns="46034" rIns="92065" bIns="46034">
            <a:spAutoFit/>
          </a:bodyPr>
          <a:lstStyle/>
          <a:p>
            <a:r>
              <a:rPr lang="en-US" sz="800" b="0" i="0" dirty="0"/>
              <a:t>Lockheed Martin Aeronautics Company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402638" y="6834188"/>
            <a:ext cx="639762" cy="122237"/>
          </a:xfrm>
          <a:prstGeom prst="rect">
            <a:avLst/>
          </a:prstGeom>
          <a:noFill/>
          <a:ln w="28575">
            <a:noFill/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defTabSz="966788"/>
            <a:r>
              <a:rPr lang="en-US" sz="800" b="0" i="0" dirty="0">
                <a:solidFill>
                  <a:srgbClr val="FFFFFF"/>
                </a:solidFill>
              </a:rPr>
              <a:t>Chart Number</a:t>
            </a:r>
          </a:p>
        </p:txBody>
      </p:sp>
      <p:sp>
        <p:nvSpPr>
          <p:cNvPr id="39014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609600"/>
            <a:ext cx="6096000" cy="121920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altLang="en-US"/>
              <a:t>Click to Edit Master Title Style</a:t>
            </a:r>
            <a:endParaRPr lang="en-US"/>
          </a:p>
        </p:txBody>
      </p:sp>
      <p:sp>
        <p:nvSpPr>
          <p:cNvPr id="39015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38600" y="4997450"/>
            <a:ext cx="5181600" cy="1752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300" i="1"/>
            </a:lvl1pPr>
          </a:lstStyle>
          <a:p>
            <a:r>
              <a:rPr lang="en-US"/>
              <a:t>Highlight to edit Master subtitle</a:t>
            </a:r>
          </a:p>
          <a:p>
            <a:endParaRPr lang="en-US"/>
          </a:p>
          <a:p>
            <a:r>
              <a:rPr lang="en-US"/>
              <a:t>Highlight To Add Author/Date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2613" y="4960938"/>
            <a:ext cx="5673725" cy="5857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52613" y="633413"/>
            <a:ext cx="5673725" cy="42513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>
              <a:sym typeface="Symbol" pitchFamily="18" charset="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2613" y="5546725"/>
            <a:ext cx="5673725" cy="831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6738" y="0"/>
            <a:ext cx="2192337" cy="590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550" y="0"/>
            <a:ext cx="6427788" cy="5905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0" y="0"/>
            <a:ext cx="7742238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6075" y="1638300"/>
            <a:ext cx="4305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3775" y="1638300"/>
            <a:ext cx="4305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6550025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46075" y="1638300"/>
            <a:ext cx="8763000" cy="4267200"/>
          </a:xfrm>
        </p:spPr>
        <p:txBody>
          <a:bodyPr/>
          <a:lstStyle/>
          <a:p>
            <a:pPr lvl="0"/>
            <a:endParaRPr lang="en-US" noProof="0" dirty="0">
              <a:sym typeface="Symbol" pitchFamily="18" charset="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6550025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6075" y="1638300"/>
            <a:ext cx="4305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3775" y="1638300"/>
            <a:ext cx="43053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03775" y="3848100"/>
            <a:ext cx="43053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150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125" y="4554538"/>
            <a:ext cx="8037513" cy="14065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125" y="3003550"/>
            <a:ext cx="8037513" cy="15509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638300"/>
            <a:ext cx="4305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3775" y="1638300"/>
            <a:ext cx="4305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75" y="284163"/>
            <a:ext cx="85090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3075" y="1585913"/>
            <a:ext cx="4176713" cy="6619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75" y="2247900"/>
            <a:ext cx="4176713" cy="4083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3775" y="1585913"/>
            <a:ext cx="4178300" cy="6619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3775" y="2247900"/>
            <a:ext cx="4178300" cy="4083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75" y="282575"/>
            <a:ext cx="3109913" cy="1200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288" y="282575"/>
            <a:ext cx="5284787" cy="6048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075" y="1482725"/>
            <a:ext cx="3109913" cy="4848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A1726"/>
            </a:gs>
            <a:gs pos="100000">
              <a:srgbClr val="2370B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36550" y="0"/>
            <a:ext cx="774223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638300"/>
            <a:ext cx="8763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Symbol" pitchFamily="-111" charset="2"/>
              </a:rPr>
              <a:t>Click to Edit Master Text Styles</a:t>
            </a:r>
          </a:p>
          <a:p>
            <a:pPr lvl="1"/>
            <a:r>
              <a:rPr lang="en-US">
                <a:sym typeface="Symbol" pitchFamily="-111" charset="2"/>
              </a:rPr>
              <a:t>Second Level</a:t>
            </a:r>
          </a:p>
          <a:p>
            <a:pPr lvl="2"/>
            <a:r>
              <a:rPr lang="en-US">
                <a:sym typeface="Symbol" pitchFamily="-111" charset="2"/>
              </a:rPr>
              <a:t>Third Level</a:t>
            </a:r>
          </a:p>
          <a:p>
            <a:pPr lvl="3"/>
            <a:r>
              <a:rPr lang="en-US">
                <a:sym typeface="Symbol" pitchFamily="-111" charset="2"/>
              </a:rPr>
              <a:t>Fourth Level</a:t>
            </a:r>
          </a:p>
        </p:txBody>
      </p:sp>
      <p:sp>
        <p:nvSpPr>
          <p:cNvPr id="389130" name="Rectangle 10"/>
          <p:cNvSpPr>
            <a:spLocks noChangeArrowheads="1"/>
          </p:cNvSpPr>
          <p:nvPr/>
        </p:nvSpPr>
        <p:spPr bwMode="auto">
          <a:xfrm>
            <a:off x="8856663" y="6783388"/>
            <a:ext cx="185737" cy="182562"/>
          </a:xfrm>
          <a:prstGeom prst="rect">
            <a:avLst/>
          </a:prstGeom>
          <a:noFill/>
          <a:ln w="28575">
            <a:noFill/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defTabSz="966788"/>
            <a:fld id="{73B13190-C3FB-42D5-9C3E-AF1360D66CDE}" type="slidenum">
              <a:rPr lang="en-US" sz="1200" b="0" i="0">
                <a:solidFill>
                  <a:srgbClr val="FFFFFF"/>
                </a:solidFill>
              </a:rPr>
              <a:pPr algn="r" defTabSz="966788"/>
              <a:t>‹#›</a:t>
            </a:fld>
            <a:endParaRPr lang="en-US" sz="1200" b="0" i="0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89" r:id="rId2"/>
    <p:sldLayoutId id="2147483703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1" r:id="rId14"/>
    <p:sldLayoutId id="2147483704" r:id="rId15"/>
  </p:sldLayoutIdLst>
  <p:txStyles>
    <p:titleStyle>
      <a:lvl1pPr algn="l" defTabSz="944563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 i="1">
          <a:solidFill>
            <a:srgbClr val="FFFFFF"/>
          </a:solidFill>
          <a:latin typeface="+mj-lt"/>
          <a:ea typeface="ＭＳ Ｐゴシック" pitchFamily="-111" charset="-128"/>
          <a:cs typeface="+mj-cs"/>
        </a:defRPr>
      </a:lvl1pPr>
      <a:lvl2pPr algn="l" defTabSz="944563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 i="1">
          <a:solidFill>
            <a:srgbClr val="FFFFFF"/>
          </a:solidFill>
          <a:latin typeface="Arial" charset="0"/>
          <a:ea typeface="ＭＳ Ｐゴシック" pitchFamily="-111" charset="-128"/>
        </a:defRPr>
      </a:lvl2pPr>
      <a:lvl3pPr algn="l" defTabSz="944563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 i="1">
          <a:solidFill>
            <a:srgbClr val="FFFFFF"/>
          </a:solidFill>
          <a:latin typeface="Arial" charset="0"/>
          <a:ea typeface="ＭＳ Ｐゴシック" pitchFamily="-111" charset="-128"/>
        </a:defRPr>
      </a:lvl3pPr>
      <a:lvl4pPr algn="l" defTabSz="944563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 i="1">
          <a:solidFill>
            <a:srgbClr val="FFFFFF"/>
          </a:solidFill>
          <a:latin typeface="Arial" charset="0"/>
          <a:ea typeface="ＭＳ Ｐゴシック" pitchFamily="-111" charset="-128"/>
        </a:defRPr>
      </a:lvl4pPr>
      <a:lvl5pPr algn="l" defTabSz="944563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 i="1">
          <a:solidFill>
            <a:srgbClr val="FFFFFF"/>
          </a:solidFill>
          <a:latin typeface="Arial" charset="0"/>
          <a:ea typeface="ＭＳ Ｐゴシック" pitchFamily="-111" charset="-128"/>
        </a:defRPr>
      </a:lvl5pPr>
      <a:lvl6pPr marL="457200" algn="l" defTabSz="944563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 i="1">
          <a:solidFill>
            <a:srgbClr val="FFFFFF"/>
          </a:solidFill>
          <a:latin typeface="Arial" charset="0"/>
        </a:defRPr>
      </a:lvl6pPr>
      <a:lvl7pPr marL="914400" algn="l" defTabSz="944563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 i="1">
          <a:solidFill>
            <a:srgbClr val="FFFFFF"/>
          </a:solidFill>
          <a:latin typeface="Arial" charset="0"/>
        </a:defRPr>
      </a:lvl7pPr>
      <a:lvl8pPr marL="1371600" algn="l" defTabSz="944563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 i="1">
          <a:solidFill>
            <a:srgbClr val="FFFFFF"/>
          </a:solidFill>
          <a:latin typeface="Arial" charset="0"/>
        </a:defRPr>
      </a:lvl8pPr>
      <a:lvl9pPr marL="1828800" algn="l" defTabSz="944563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 i="1">
          <a:solidFill>
            <a:srgbClr val="FFFFFF"/>
          </a:solidFill>
          <a:latin typeface="Arial" charset="0"/>
        </a:defRPr>
      </a:lvl9pPr>
    </p:titleStyle>
    <p:bodyStyle>
      <a:lvl1pPr marL="228600" indent="-228600" algn="l" defTabSz="944563" rtl="0" eaLnBrk="0" fontAlgn="base" hangingPunct="0">
        <a:spcBef>
          <a:spcPct val="20000"/>
        </a:spcBef>
        <a:spcAft>
          <a:spcPct val="0"/>
        </a:spcAft>
        <a:buFont typeface="Symbol" pitchFamily="-111" charset="2"/>
        <a:buChar char="·"/>
        <a:defRPr sz="2100" b="1">
          <a:solidFill>
            <a:srgbClr val="FFFFFF"/>
          </a:solidFill>
          <a:latin typeface="+mn-lt"/>
          <a:ea typeface="ＭＳ Ｐゴシック" pitchFamily="-111" charset="-128"/>
          <a:cs typeface="+mn-cs"/>
          <a:sym typeface="Symbol" pitchFamily="-111" charset="2"/>
        </a:defRPr>
      </a:lvl1pPr>
      <a:lvl2pPr marL="571500" indent="-228600" algn="l" defTabSz="944563" rtl="0" eaLnBrk="0" fontAlgn="base" hangingPunct="0">
        <a:spcBef>
          <a:spcPct val="20000"/>
        </a:spcBef>
        <a:spcAft>
          <a:spcPct val="0"/>
        </a:spcAft>
        <a:buFont typeface="Symbol" pitchFamily="-111" charset="2"/>
        <a:buChar char="-"/>
        <a:defRPr sz="2100" b="1" i="1">
          <a:solidFill>
            <a:srgbClr val="FFFFFF"/>
          </a:solidFill>
          <a:latin typeface="+mn-lt"/>
          <a:ea typeface="ＭＳ Ｐゴシック" pitchFamily="-111" charset="-128"/>
          <a:sym typeface="Symbol" pitchFamily="-111" charset="2"/>
        </a:defRPr>
      </a:lvl2pPr>
      <a:lvl3pPr marL="914400" indent="-228600" algn="l" defTabSz="944563" rtl="0" eaLnBrk="0" fontAlgn="base" hangingPunct="0">
        <a:spcBef>
          <a:spcPct val="20000"/>
        </a:spcBef>
        <a:spcAft>
          <a:spcPct val="0"/>
        </a:spcAft>
        <a:buFont typeface="Symbol" pitchFamily="-111" charset="2"/>
        <a:buChar char="·"/>
        <a:defRPr sz="2100">
          <a:solidFill>
            <a:srgbClr val="FFFFFF"/>
          </a:solidFill>
          <a:latin typeface="+mn-lt"/>
          <a:ea typeface="ＭＳ Ｐゴシック" pitchFamily="-111" charset="-128"/>
          <a:sym typeface="Symbol" pitchFamily="-111" charset="2"/>
        </a:defRPr>
      </a:lvl3pPr>
      <a:lvl4pPr marL="1257300" indent="-228600" algn="l" defTabSz="944563" rtl="0" eaLnBrk="0" fontAlgn="base" hangingPunct="0">
        <a:spcBef>
          <a:spcPct val="20000"/>
        </a:spcBef>
        <a:spcAft>
          <a:spcPct val="0"/>
        </a:spcAft>
        <a:buFont typeface="Symbol" pitchFamily="-111" charset="2"/>
        <a:buChar char="-"/>
        <a:defRPr sz="2100" i="1">
          <a:solidFill>
            <a:srgbClr val="FFFFFF"/>
          </a:solidFill>
          <a:latin typeface="+mn-lt"/>
          <a:ea typeface="ＭＳ Ｐゴシック" pitchFamily="-111" charset="-128"/>
          <a:sym typeface="Symbol" pitchFamily="-111" charset="2"/>
        </a:defRPr>
      </a:lvl4pPr>
      <a:lvl5pPr marL="2127250" indent="-236538" algn="l" defTabSz="944563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bg1"/>
          </a:solidFill>
          <a:latin typeface="+mn-lt"/>
          <a:ea typeface="ＭＳ Ｐゴシック" pitchFamily="-111" charset="-128"/>
          <a:sym typeface="Symbol" pitchFamily="-111" charset="2"/>
        </a:defRPr>
      </a:lvl5pPr>
      <a:lvl6pPr marL="2584450" indent="-236538" algn="l" defTabSz="944563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bg1"/>
          </a:solidFill>
          <a:latin typeface="+mn-lt"/>
          <a:sym typeface="Symbol" pitchFamily="18" charset="2"/>
        </a:defRPr>
      </a:lvl6pPr>
      <a:lvl7pPr marL="3041650" indent="-236538" algn="l" defTabSz="944563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bg1"/>
          </a:solidFill>
          <a:latin typeface="+mn-lt"/>
          <a:sym typeface="Symbol" pitchFamily="18" charset="2"/>
        </a:defRPr>
      </a:lvl7pPr>
      <a:lvl8pPr marL="3498850" indent="-236538" algn="l" defTabSz="944563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bg1"/>
          </a:solidFill>
          <a:latin typeface="+mn-lt"/>
          <a:sym typeface="Symbol" pitchFamily="18" charset="2"/>
        </a:defRPr>
      </a:lvl8pPr>
      <a:lvl9pPr marL="3956050" indent="-236538" algn="l" defTabSz="944563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bg1"/>
          </a:solidFill>
          <a:latin typeface="+mn-lt"/>
          <a:sym typeface="Symbol" pitchFamily="18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2315" y="525441"/>
            <a:ext cx="6407521" cy="1752600"/>
          </a:xfrm>
        </p:spPr>
        <p:txBody>
          <a:bodyPr/>
          <a:lstStyle/>
          <a:p>
            <a:r>
              <a:rPr lang="en-US" dirty="0"/>
              <a:t>Intrinsic Value Methodology (IVAL)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 mathematical model of the human decision-making process</a:t>
            </a:r>
            <a:br>
              <a:rPr lang="en-US" dirty="0"/>
            </a:b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69711" y="4783138"/>
            <a:ext cx="3564136" cy="1101847"/>
          </a:xfrm>
        </p:spPr>
        <p:txBody>
          <a:bodyPr/>
          <a:lstStyle/>
          <a:p>
            <a:pPr>
              <a:buFont typeface="Symbol" pitchFamily="-111" charset="2"/>
              <a:buNone/>
            </a:pPr>
            <a:r>
              <a:rPr lang="en-US" dirty="0">
                <a:solidFill>
                  <a:srgbClr val="FFFF00"/>
                </a:solidFill>
              </a:rPr>
              <a:t>Dr. H. S. (Bud) Simrin</a:t>
            </a:r>
          </a:p>
          <a:p>
            <a:pPr>
              <a:buFont typeface="Symbol" pitchFamily="-111" charset="2"/>
              <a:buNone/>
            </a:pPr>
            <a:r>
              <a:rPr lang="en-US" dirty="0">
                <a:solidFill>
                  <a:srgbClr val="FFFF00"/>
                </a:solidFill>
              </a:rPr>
              <a:t>12 April 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65558E-E555-EFA6-CDEF-1304A88496CE}"/>
              </a:ext>
            </a:extLst>
          </p:cNvPr>
          <p:cNvSpPr txBox="1"/>
          <p:nvPr/>
        </p:nvSpPr>
        <p:spPr>
          <a:xfrm>
            <a:off x="488887" y="6376493"/>
            <a:ext cx="356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/>
              <a:t>Designed for slide show viewing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86DF7C-C9D3-BFEF-3BCF-2A3BDC1E5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350411"/>
              </p:ext>
            </p:extLst>
          </p:nvPr>
        </p:nvGraphicFramePr>
        <p:xfrm>
          <a:off x="421112" y="4096017"/>
          <a:ext cx="8530667" cy="2050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1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1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59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769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Aircraft</a:t>
                      </a:r>
                    </a:p>
                  </a:txBody>
                  <a:tcPr>
                    <a:solidFill>
                      <a:schemeClr val="accent3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Weights and Normalized Criterion Value</a:t>
                      </a:r>
                    </a:p>
                  </a:txBody>
                  <a:tcPr>
                    <a:solidFill>
                      <a:schemeClr val="accent3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Total Value</a:t>
                      </a:r>
                    </a:p>
                  </a:txBody>
                  <a:tcPr>
                    <a:solidFill>
                      <a:schemeClr val="accent3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58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No.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SR</a:t>
                      </a:r>
                    </a:p>
                  </a:txBody>
                  <a:tcPr marL="100584" marR="100584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P</a:t>
                      </a:r>
                      <a:r>
                        <a:rPr lang="en-US" sz="1600" b="1" i="1" baseline="-25000" dirty="0"/>
                        <a:t>S</a:t>
                      </a:r>
                    </a:p>
                  </a:txBody>
                  <a:tcPr marL="100584" marR="100584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K</a:t>
                      </a:r>
                      <a:r>
                        <a:rPr lang="en-US" sz="1600" b="1" i="1" baseline="-25000" dirty="0"/>
                        <a:t>S</a:t>
                      </a:r>
                    </a:p>
                  </a:txBody>
                  <a:tcPr marL="100584" marR="100584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u="none" strike="noStrike" kern="1200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</a:t>
                      </a:r>
                      <a:r>
                        <a:rPr lang="en-US" sz="1800" b="1" i="1" u="none" strike="noStrike" kern="1200" baseline="-250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84" marR="100584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/>
                        <a:t>V</a:t>
                      </a:r>
                      <a:r>
                        <a:rPr lang="en-US" sz="1600" b="1" i="0" dirty="0"/>
                        <a:t>(</a:t>
                      </a:r>
                      <a:r>
                        <a:rPr lang="en-US" sz="1600" b="1" i="1" dirty="0"/>
                        <a:t>SR</a:t>
                      </a:r>
                      <a:r>
                        <a:rPr lang="en-US" sz="1600" b="1" i="0" dirty="0"/>
                        <a:t>)</a:t>
                      </a:r>
                      <a:endParaRPr lang="en-US" sz="1600" b="1" i="1" dirty="0"/>
                    </a:p>
                  </a:txBody>
                  <a:tcPr marL="100584" marR="100584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kern="1200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</a:t>
                      </a:r>
                      <a:r>
                        <a:rPr lang="en-US" sz="1600" b="1" i="1" u="none" strike="noStrike" kern="1200" baseline="-250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84" marR="100584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US" sz="16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sz="16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0584" marR="100584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kern="12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</a:t>
                      </a:r>
                      <a:r>
                        <a:rPr lang="en-US" sz="1600" b="1" i="1" u="none" strike="noStrike" kern="1200" baseline="-250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84" marR="100584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kumimoji="0" lang="en-US" sz="16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sz="16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0584" marR="100584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/>
                        <a:t>100 x </a:t>
                      </a:r>
                      <a:r>
                        <a:rPr lang="en-US" sz="1600" b="1" i="1" dirty="0"/>
                        <a:t>V</a:t>
                      </a:r>
                    </a:p>
                  </a:txBody>
                  <a:tcPr marL="100584" marR="100584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26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10.0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0.99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0.1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26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2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10.0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0.30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10.0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1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26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3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0.1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0.99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10.0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1" kern="1200" dirty="0">
                        <a:solidFill>
                          <a:srgbClr val="00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26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4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5.0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0.95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5.0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1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0"/>
            <a:ext cx="7910513" cy="990600"/>
          </a:xfrm>
        </p:spPr>
        <p:txBody>
          <a:bodyPr/>
          <a:lstStyle/>
          <a:p>
            <a:r>
              <a:rPr lang="en-US" dirty="0"/>
              <a:t>Weighted Sum Model Approach and 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B14144A-70ED-75AB-0B45-884ACBC94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609824"/>
              </p:ext>
            </p:extLst>
          </p:nvPr>
        </p:nvGraphicFramePr>
        <p:xfrm>
          <a:off x="421112" y="4096017"/>
          <a:ext cx="8530667" cy="2050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1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1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59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769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Aircraft</a:t>
                      </a:r>
                    </a:p>
                  </a:txBody>
                  <a:tcPr>
                    <a:solidFill>
                      <a:schemeClr val="accent3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Weights and Normalized Criterion Value</a:t>
                      </a:r>
                    </a:p>
                  </a:txBody>
                  <a:tcPr>
                    <a:solidFill>
                      <a:schemeClr val="accent3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Total Value</a:t>
                      </a:r>
                    </a:p>
                  </a:txBody>
                  <a:tcPr>
                    <a:solidFill>
                      <a:schemeClr val="accent3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58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No.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SR</a:t>
                      </a:r>
                    </a:p>
                  </a:txBody>
                  <a:tcPr marL="100584" marR="100584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P</a:t>
                      </a:r>
                      <a:r>
                        <a:rPr lang="en-US" sz="1600" b="1" i="1" baseline="-25000" dirty="0"/>
                        <a:t>S</a:t>
                      </a:r>
                    </a:p>
                  </a:txBody>
                  <a:tcPr marL="100584" marR="100584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K</a:t>
                      </a:r>
                      <a:r>
                        <a:rPr lang="en-US" sz="1600" b="1" i="1" baseline="-25000" dirty="0"/>
                        <a:t>S</a:t>
                      </a:r>
                    </a:p>
                  </a:txBody>
                  <a:tcPr marL="100584" marR="100584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u="none" strike="noStrike" kern="1200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</a:t>
                      </a:r>
                      <a:r>
                        <a:rPr lang="en-US" sz="1800" b="1" i="1" u="none" strike="noStrike" kern="1200" baseline="-250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84" marR="100584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/>
                        <a:t>V</a:t>
                      </a:r>
                      <a:r>
                        <a:rPr lang="en-US" sz="1600" b="1" i="0" dirty="0"/>
                        <a:t>(</a:t>
                      </a:r>
                      <a:r>
                        <a:rPr lang="en-US" sz="1600" b="1" i="1" dirty="0"/>
                        <a:t>SR</a:t>
                      </a:r>
                      <a:r>
                        <a:rPr lang="en-US" sz="1600" b="1" i="0" dirty="0"/>
                        <a:t>)</a:t>
                      </a:r>
                      <a:endParaRPr lang="en-US" sz="1600" b="1" i="1" dirty="0"/>
                    </a:p>
                  </a:txBody>
                  <a:tcPr marL="100584" marR="100584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kern="1200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</a:t>
                      </a:r>
                      <a:r>
                        <a:rPr lang="en-US" sz="1600" b="1" i="1" u="none" strike="noStrike" kern="1200" baseline="-250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84" marR="100584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US" sz="16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sz="16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0584" marR="100584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kern="12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</a:t>
                      </a:r>
                      <a:r>
                        <a:rPr lang="en-US" sz="1600" b="1" i="1" u="none" strike="noStrike" kern="1200" baseline="-250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84" marR="100584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kumimoji="0" lang="en-US" sz="16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sz="16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0584" marR="100584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/>
                        <a:t>100 x </a:t>
                      </a:r>
                      <a:r>
                        <a:rPr lang="en-US" sz="1600" b="1" i="1" dirty="0"/>
                        <a:t>V</a:t>
                      </a:r>
                    </a:p>
                  </a:txBody>
                  <a:tcPr marL="100584" marR="100584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26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10.0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0.99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0.1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0.25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0.50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0.25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1" dirty="0">
                        <a:solidFill>
                          <a:srgbClr val="00FF00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26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2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10.0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0.30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10.0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0.25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0.50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0.25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1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26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3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0.1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0.99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10.0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0.25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0.50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0.25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1" kern="1200" dirty="0">
                        <a:solidFill>
                          <a:srgbClr val="00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26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4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5.0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0.95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5.0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0.25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0.50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0.25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1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884482"/>
              </p:ext>
            </p:extLst>
          </p:nvPr>
        </p:nvGraphicFramePr>
        <p:xfrm>
          <a:off x="421112" y="4096017"/>
          <a:ext cx="8530667" cy="2050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1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1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59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769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Aircraft</a:t>
                      </a:r>
                    </a:p>
                  </a:txBody>
                  <a:tcPr>
                    <a:solidFill>
                      <a:schemeClr val="accent3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Weights and Normalized Criterion Values</a:t>
                      </a:r>
                    </a:p>
                  </a:txBody>
                  <a:tcPr>
                    <a:solidFill>
                      <a:schemeClr val="accent3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Total Value</a:t>
                      </a:r>
                    </a:p>
                  </a:txBody>
                  <a:tcPr>
                    <a:solidFill>
                      <a:schemeClr val="accent3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58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No.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SR</a:t>
                      </a:r>
                    </a:p>
                  </a:txBody>
                  <a:tcPr marL="100584" marR="100584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P</a:t>
                      </a:r>
                      <a:r>
                        <a:rPr lang="en-US" sz="1600" b="1" i="1" baseline="-25000" dirty="0"/>
                        <a:t>S</a:t>
                      </a:r>
                    </a:p>
                  </a:txBody>
                  <a:tcPr marL="100584" marR="100584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K</a:t>
                      </a:r>
                      <a:r>
                        <a:rPr lang="en-US" sz="1600" b="1" i="1" baseline="-25000" dirty="0"/>
                        <a:t>S</a:t>
                      </a:r>
                    </a:p>
                  </a:txBody>
                  <a:tcPr marL="100584" marR="100584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u="none" strike="noStrike" kern="1200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</a:t>
                      </a:r>
                      <a:r>
                        <a:rPr lang="en-US" sz="1600" b="1" i="1" u="none" strike="noStrike" kern="1200" baseline="-250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600" b="0" i="1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84" marR="100584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/>
                        <a:t>V(SR)</a:t>
                      </a:r>
                    </a:p>
                  </a:txBody>
                  <a:tcPr marL="100584" marR="100584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kern="1200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</a:t>
                      </a:r>
                      <a:r>
                        <a:rPr lang="en-US" sz="1600" b="1" i="1" u="none" strike="noStrike" kern="1200" baseline="-250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600" b="0" i="1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84" marR="100584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V(P</a:t>
                      </a:r>
                      <a:r>
                        <a:rPr kumimoji="0" lang="en-US" sz="16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00584" marR="100584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kern="12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</a:t>
                      </a:r>
                      <a:r>
                        <a:rPr lang="en-US" sz="1600" b="1" i="1" u="none" strike="noStrike" kern="1200" baseline="-250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600" b="0" i="1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84" marR="100584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V(K</a:t>
                      </a:r>
                      <a:r>
                        <a:rPr kumimoji="0" lang="en-US" sz="16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00584" marR="100584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/>
                        <a:t>100 x V</a:t>
                      </a:r>
                    </a:p>
                  </a:txBody>
                  <a:tcPr marL="100584" marR="100584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26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10.0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0.99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0.1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0.25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1.00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0.50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0.99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0.25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0.01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26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2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10.0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0.30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10.0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0.25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1.00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0.50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0.30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0.25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1.00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1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26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3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0.1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0.99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10.0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0.25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0.01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0.50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0.99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0.25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1.00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1" kern="1200" dirty="0">
                        <a:solidFill>
                          <a:srgbClr val="00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26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4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5.0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0.99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5.0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0.25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0.50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0.50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0.95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0.25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0.50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1" dirty="0"/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259306"/>
              </p:ext>
            </p:extLst>
          </p:nvPr>
        </p:nvGraphicFramePr>
        <p:xfrm>
          <a:off x="421112" y="4096017"/>
          <a:ext cx="8530667" cy="2050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1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1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59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769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Aircraft</a:t>
                      </a:r>
                    </a:p>
                  </a:txBody>
                  <a:tcPr>
                    <a:solidFill>
                      <a:schemeClr val="accent3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Weights and Normalized Criterion Value</a:t>
                      </a:r>
                    </a:p>
                  </a:txBody>
                  <a:tcPr>
                    <a:solidFill>
                      <a:schemeClr val="accent3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Total Value</a:t>
                      </a:r>
                    </a:p>
                  </a:txBody>
                  <a:tcPr>
                    <a:solidFill>
                      <a:schemeClr val="accent3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58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No.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SR</a:t>
                      </a:r>
                    </a:p>
                  </a:txBody>
                  <a:tcPr marL="100584" marR="100584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P</a:t>
                      </a:r>
                      <a:r>
                        <a:rPr lang="en-US" sz="1600" b="1" i="1" baseline="-25000" dirty="0"/>
                        <a:t>S</a:t>
                      </a:r>
                    </a:p>
                  </a:txBody>
                  <a:tcPr marL="100584" marR="100584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K</a:t>
                      </a:r>
                      <a:r>
                        <a:rPr lang="en-US" sz="1600" b="1" i="1" baseline="-25000" dirty="0"/>
                        <a:t>S</a:t>
                      </a:r>
                    </a:p>
                  </a:txBody>
                  <a:tcPr marL="100584" marR="100584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u="none" strike="noStrike" kern="1200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</a:t>
                      </a:r>
                      <a:r>
                        <a:rPr lang="en-US" sz="1800" b="1" i="1" u="none" strike="noStrike" kern="1200" baseline="-250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84" marR="100584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/>
                        <a:t>V</a:t>
                      </a:r>
                      <a:r>
                        <a:rPr lang="en-US" sz="1600" b="1" i="0" dirty="0"/>
                        <a:t>(</a:t>
                      </a:r>
                      <a:r>
                        <a:rPr lang="en-US" sz="1600" b="1" i="1" dirty="0"/>
                        <a:t>SR</a:t>
                      </a:r>
                      <a:r>
                        <a:rPr lang="en-US" sz="1600" b="1" i="0" dirty="0"/>
                        <a:t>)</a:t>
                      </a:r>
                      <a:endParaRPr lang="en-US" sz="1600" b="1" i="1" dirty="0"/>
                    </a:p>
                  </a:txBody>
                  <a:tcPr marL="100584" marR="100584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kern="1200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</a:t>
                      </a:r>
                      <a:r>
                        <a:rPr lang="en-US" sz="1600" b="1" i="1" u="none" strike="noStrike" kern="1200" baseline="-250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84" marR="100584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US" sz="16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sz="16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0584" marR="100584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kern="12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</a:t>
                      </a:r>
                      <a:r>
                        <a:rPr lang="en-US" sz="1600" b="1" i="1" u="none" strike="noStrike" kern="1200" baseline="-250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84" marR="100584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kumimoji="0" lang="en-US" sz="16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sz="16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0584" marR="100584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/>
                        <a:t>100 x </a:t>
                      </a:r>
                      <a:r>
                        <a:rPr lang="en-US" sz="1600" b="1" i="1" dirty="0"/>
                        <a:t>V</a:t>
                      </a:r>
                    </a:p>
                  </a:txBody>
                  <a:tcPr marL="100584" marR="100584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26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10.0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0.99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0.1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0.25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1.00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0.50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0.99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0.25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0.01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FF00"/>
                          </a:solidFill>
                        </a:rPr>
                        <a:t>74.8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26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2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10.0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0.30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10.0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0.25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1.00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0.50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0.30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0.25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1.00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65.0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26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3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0.1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0.99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10.0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0.25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0.01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0.50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0.99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0.25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1.00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rgbClr val="00FF00"/>
                          </a:solidFill>
                          <a:latin typeface="+mn-lt"/>
                          <a:ea typeface="+mn-ea"/>
                          <a:cs typeface="+mn-cs"/>
                        </a:rPr>
                        <a:t>74.8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26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4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5.0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0.95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5.0</a:t>
                      </a:r>
                    </a:p>
                  </a:txBody>
                  <a:tcPr horzOverflow="overflow"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0.25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0.50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0.50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0.95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0.25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0.50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72.5</a:t>
                      </a:r>
                    </a:p>
                  </a:txBody>
                  <a:tcP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roup 10"/>
          <p:cNvGrpSpPr/>
          <p:nvPr/>
        </p:nvGrpSpPr>
        <p:grpSpPr>
          <a:xfrm>
            <a:off x="7459579" y="3434572"/>
            <a:ext cx="1732547" cy="469900"/>
            <a:chOff x="6027486" y="2005013"/>
            <a:chExt cx="2554539" cy="469900"/>
          </a:xfrm>
        </p:grpSpPr>
        <p:sp>
          <p:nvSpPr>
            <p:cNvPr id="365576" name="AutoShape 8"/>
            <p:cNvSpPr>
              <a:spLocks noChangeArrowheads="1"/>
            </p:cNvSpPr>
            <p:nvPr/>
          </p:nvSpPr>
          <p:spPr bwMode="auto">
            <a:xfrm>
              <a:off x="6051550" y="2005013"/>
              <a:ext cx="2530475" cy="469900"/>
            </a:xfrm>
            <a:prstGeom prst="wedgeRectCallout">
              <a:avLst>
                <a:gd name="adj1" fmla="val 382"/>
                <a:gd name="adj2" fmla="val 291036"/>
              </a:avLst>
            </a:prstGeom>
            <a:solidFill>
              <a:srgbClr val="EAEAEA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i="0" dirty="0">
                  <a:solidFill>
                    <a:schemeClr val="accent2"/>
                  </a:solidFill>
                </a:rPr>
                <a:t>The winners</a:t>
              </a:r>
            </a:p>
          </p:txBody>
        </p:sp>
        <p:sp>
          <p:nvSpPr>
            <p:cNvPr id="365577" name="AutoShape 9"/>
            <p:cNvSpPr>
              <a:spLocks noChangeArrowheads="1"/>
            </p:cNvSpPr>
            <p:nvPr/>
          </p:nvSpPr>
          <p:spPr bwMode="auto">
            <a:xfrm>
              <a:off x="6027486" y="2005013"/>
              <a:ext cx="2530475" cy="469900"/>
            </a:xfrm>
            <a:prstGeom prst="wedgeRectCallout">
              <a:avLst>
                <a:gd name="adj1" fmla="val 11994"/>
                <a:gd name="adj2" fmla="val 419297"/>
              </a:avLst>
            </a:prstGeom>
            <a:solidFill>
              <a:srgbClr val="EAEAEA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i="0" dirty="0">
                  <a:solidFill>
                    <a:schemeClr val="accent2"/>
                  </a:solidFill>
                </a:rPr>
                <a:t>The winners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13611" y="2836226"/>
            <a:ext cx="2237873" cy="826718"/>
            <a:chOff x="613611" y="2116898"/>
            <a:chExt cx="2237873" cy="826718"/>
          </a:xfrm>
        </p:grpSpPr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627053" y="2133874"/>
              <a:ext cx="2224431" cy="809742"/>
            </a:xfrm>
            <a:prstGeom prst="wedgeRectCallout">
              <a:avLst>
                <a:gd name="adj1" fmla="val 59309"/>
                <a:gd name="adj2" fmla="val 210768"/>
              </a:avLst>
            </a:prstGeom>
            <a:solidFill>
              <a:srgbClr val="EAEAEA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i="0" dirty="0">
                  <a:solidFill>
                    <a:schemeClr val="accent2"/>
                  </a:solidFill>
                </a:rPr>
                <a:t>Typical weights:</a:t>
              </a:r>
            </a:p>
            <a:p>
              <a:pPr algn="ctr"/>
              <a:r>
                <a:rPr lang="en-US" sz="2000" i="0" dirty="0">
                  <a:solidFill>
                    <a:schemeClr val="accent2"/>
                  </a:solidFill>
                </a:rPr>
                <a:t>.25, .50, .25</a:t>
              </a:r>
            </a:p>
          </p:txBody>
        </p:sp>
        <p:sp>
          <p:nvSpPr>
            <p:cNvPr id="13" name="AutoShape 10"/>
            <p:cNvSpPr>
              <a:spLocks noChangeArrowheads="1"/>
            </p:cNvSpPr>
            <p:nvPr/>
          </p:nvSpPr>
          <p:spPr bwMode="auto">
            <a:xfrm>
              <a:off x="613611" y="2116898"/>
              <a:ext cx="2227791" cy="809742"/>
            </a:xfrm>
            <a:prstGeom prst="wedgeRectCallout">
              <a:avLst>
                <a:gd name="adj1" fmla="val 132723"/>
                <a:gd name="adj2" fmla="val 223713"/>
              </a:avLst>
            </a:prstGeom>
            <a:solidFill>
              <a:srgbClr val="EAEAEA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i="0" dirty="0">
                  <a:solidFill>
                    <a:schemeClr val="accent2"/>
                  </a:solidFill>
                </a:rPr>
                <a:t>Typical weights:</a:t>
              </a:r>
            </a:p>
            <a:p>
              <a:pPr algn="ctr"/>
              <a:r>
                <a:rPr lang="en-US" sz="2000" i="0" dirty="0">
                  <a:solidFill>
                    <a:schemeClr val="accent2"/>
                  </a:solidFill>
                </a:rPr>
                <a:t>.25, .50, .25</a:t>
              </a:r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613611" y="2128930"/>
              <a:ext cx="2224431" cy="809742"/>
            </a:xfrm>
            <a:prstGeom prst="wedgeRectCallout">
              <a:avLst>
                <a:gd name="adj1" fmla="val 191968"/>
                <a:gd name="adj2" fmla="val 215384"/>
              </a:avLst>
            </a:prstGeom>
            <a:solidFill>
              <a:srgbClr val="EAEAEA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i="0" dirty="0">
                  <a:solidFill>
                    <a:schemeClr val="accent2"/>
                  </a:solidFill>
                  <a:latin typeface="+mn-lt"/>
                </a:rPr>
                <a:t>Typical weights:</a:t>
              </a:r>
            </a:p>
            <a:p>
              <a:pPr algn="ctr"/>
              <a:r>
                <a:rPr lang="en-US" sz="2000" i="0" dirty="0">
                  <a:solidFill>
                    <a:schemeClr val="accent2"/>
                  </a:solidFill>
                  <a:latin typeface="+mn-lt"/>
                </a:rPr>
                <a:t>.25, 50, .25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382028" y="2206752"/>
            <a:ext cx="3144032" cy="2350049"/>
            <a:chOff x="3382028" y="1628383"/>
            <a:chExt cx="3144032" cy="1916482"/>
          </a:xfrm>
        </p:grpSpPr>
        <p:cxnSp>
          <p:nvCxnSpPr>
            <p:cNvPr id="16" name="Straight Arrow Connector 15"/>
            <p:cNvCxnSpPr/>
            <p:nvPr/>
          </p:nvCxnSpPr>
          <p:spPr bwMode="auto">
            <a:xfrm rot="16200000" flipH="1">
              <a:off x="2730674" y="2279737"/>
              <a:ext cx="1891434" cy="5887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rot="16200000" flipH="1">
              <a:off x="3333867" y="1692957"/>
              <a:ext cx="1904183" cy="179963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3383756" y="1643063"/>
              <a:ext cx="3142304" cy="185169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65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2463" y="1524767"/>
            <a:ext cx="8223250" cy="1177348"/>
          </a:xfrm>
        </p:spPr>
        <p:txBody>
          <a:bodyPr/>
          <a:lstStyle/>
          <a:p>
            <a:pPr marL="400050" indent="-400050">
              <a:lnSpc>
                <a:spcPts val="1800"/>
              </a:lnSpc>
              <a:spcBef>
                <a:spcPct val="30000"/>
              </a:spcBef>
              <a:spcAft>
                <a:spcPct val="30000"/>
              </a:spcAft>
              <a:buFont typeface="+mj-lt"/>
              <a:buAutoNum type="arabicPeriod"/>
            </a:pPr>
            <a:r>
              <a:rPr lang="en-US" sz="1800" dirty="0"/>
              <a:t>Assign relative weights </a:t>
            </a:r>
            <a:r>
              <a:rPr lang="en-US" sz="1800" i="1" dirty="0">
                <a:solidFill>
                  <a:schemeClr val="tx1"/>
                </a:solidFill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</a:rPr>
              <a:t>1 </a:t>
            </a:r>
            <a:r>
              <a:rPr lang="en-US" sz="1800" dirty="0">
                <a:solidFill>
                  <a:schemeClr val="tx1"/>
                </a:solidFill>
              </a:rPr>
              <a:t>,</a:t>
            </a:r>
            <a:r>
              <a:rPr lang="en-US" sz="1800" i="1" dirty="0">
                <a:solidFill>
                  <a:schemeClr val="tx1"/>
                </a:solidFill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</a:rPr>
              <a:t>2 </a:t>
            </a:r>
            <a:r>
              <a:rPr lang="en-US" sz="1800" dirty="0">
                <a:solidFill>
                  <a:schemeClr val="tx1"/>
                </a:solidFill>
              </a:rPr>
              <a:t>, and </a:t>
            </a:r>
            <a:r>
              <a:rPr lang="en-US" sz="1800" i="1" dirty="0">
                <a:solidFill>
                  <a:schemeClr val="tx1"/>
                </a:solidFill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</a:rPr>
              <a:t>3 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/>
              <a:t>to </a:t>
            </a:r>
            <a:r>
              <a:rPr lang="en-US" sz="1800" i="1" dirty="0"/>
              <a:t>SR</a:t>
            </a:r>
            <a:r>
              <a:rPr lang="en-US" sz="1800" dirty="0"/>
              <a:t>, </a:t>
            </a:r>
            <a:r>
              <a:rPr lang="en-US" sz="1800" i="1" dirty="0"/>
              <a:t>P</a:t>
            </a:r>
            <a:r>
              <a:rPr lang="en-US" sz="1800" i="1" baseline="-25000" dirty="0"/>
              <a:t>S</a:t>
            </a:r>
            <a:r>
              <a:rPr lang="en-US" sz="1800" dirty="0"/>
              <a:t>, and</a:t>
            </a:r>
            <a:r>
              <a:rPr lang="en-US" sz="1800" i="1" dirty="0"/>
              <a:t> K</a:t>
            </a:r>
            <a:r>
              <a:rPr lang="en-US" sz="1800" i="1" baseline="-25000" dirty="0"/>
              <a:t>S</a:t>
            </a:r>
            <a:endParaRPr lang="en-US" sz="1800" i="1" dirty="0"/>
          </a:p>
          <a:p>
            <a:pPr marL="400050" indent="-400050">
              <a:lnSpc>
                <a:spcPts val="1800"/>
              </a:lnSpc>
              <a:spcBef>
                <a:spcPct val="30000"/>
              </a:spcBef>
              <a:spcAft>
                <a:spcPct val="30000"/>
              </a:spcAft>
              <a:buFont typeface="+mj-lt"/>
              <a:buAutoNum type="arabicPeriod"/>
            </a:pPr>
            <a:r>
              <a:rPr lang="en-US" sz="1800" dirty="0"/>
              <a:t>Normalize the Criterion Values to all be between 0 and 1</a:t>
            </a:r>
          </a:p>
          <a:p>
            <a:pPr marL="400050" indent="-400050">
              <a:lnSpc>
                <a:spcPts val="1800"/>
              </a:lnSpc>
              <a:spcBef>
                <a:spcPct val="30000"/>
              </a:spcBef>
              <a:spcAft>
                <a:spcPct val="30000"/>
              </a:spcAft>
              <a:buFont typeface="+mj-lt"/>
              <a:buAutoNum type="arabicPeriod"/>
            </a:pPr>
            <a:r>
              <a:rPr lang="en-US" sz="1800" dirty="0"/>
              <a:t>Compute Total Value:  </a:t>
            </a:r>
            <a:r>
              <a:rPr lang="en-US" sz="1800" i="1" dirty="0">
                <a:solidFill>
                  <a:srgbClr val="FFFF00"/>
                </a:solidFill>
              </a:rPr>
              <a:t>V</a:t>
            </a:r>
            <a:r>
              <a:rPr lang="en-US" sz="1800" dirty="0">
                <a:solidFill>
                  <a:srgbClr val="FFFF00"/>
                </a:solidFill>
              </a:rPr>
              <a:t> = </a:t>
            </a:r>
            <a:r>
              <a:rPr lang="en-US" sz="1800" i="1" dirty="0">
                <a:solidFill>
                  <a:srgbClr val="FFFF00"/>
                </a:solidFill>
              </a:rPr>
              <a:t>w</a:t>
            </a:r>
            <a:r>
              <a:rPr lang="en-US" sz="1800" baseline="-25000" dirty="0">
                <a:solidFill>
                  <a:srgbClr val="FFFF00"/>
                </a:solidFill>
              </a:rPr>
              <a:t>1 </a:t>
            </a:r>
            <a:r>
              <a:rPr lang="en-US" sz="1800" i="1" dirty="0">
                <a:solidFill>
                  <a:srgbClr val="FFFF00"/>
                </a:solidFill>
              </a:rPr>
              <a:t>V</a:t>
            </a:r>
            <a:r>
              <a:rPr lang="en-US" sz="1800" dirty="0">
                <a:solidFill>
                  <a:srgbClr val="FFFF00"/>
                </a:solidFill>
              </a:rPr>
              <a:t>(</a:t>
            </a:r>
            <a:r>
              <a:rPr lang="en-US" sz="1800" i="1" dirty="0">
                <a:solidFill>
                  <a:srgbClr val="FFFF00"/>
                </a:solidFill>
              </a:rPr>
              <a:t>S</a:t>
            </a:r>
            <a:r>
              <a:rPr lang="en-US" sz="1800" dirty="0">
                <a:solidFill>
                  <a:srgbClr val="FFFF00"/>
                </a:solidFill>
              </a:rPr>
              <a:t>R) + </a:t>
            </a:r>
            <a:r>
              <a:rPr lang="en-US" sz="1800" i="1" dirty="0">
                <a:solidFill>
                  <a:srgbClr val="FFFF00"/>
                </a:solidFill>
              </a:rPr>
              <a:t>w</a:t>
            </a:r>
            <a:r>
              <a:rPr lang="en-US" sz="1800" baseline="-25000" dirty="0">
                <a:solidFill>
                  <a:srgbClr val="FFFF00"/>
                </a:solidFill>
              </a:rPr>
              <a:t>2 </a:t>
            </a:r>
            <a:r>
              <a:rPr lang="en-US" sz="1800" i="1" dirty="0">
                <a:solidFill>
                  <a:srgbClr val="FFFF00"/>
                </a:solidFill>
              </a:rPr>
              <a:t>V</a:t>
            </a:r>
            <a:r>
              <a:rPr lang="en-US" sz="1800" dirty="0">
                <a:solidFill>
                  <a:srgbClr val="FFFF00"/>
                </a:solidFill>
              </a:rPr>
              <a:t>(</a:t>
            </a:r>
            <a:r>
              <a:rPr lang="en-US" sz="1800" i="1" dirty="0">
                <a:solidFill>
                  <a:srgbClr val="FFFF00"/>
                </a:solidFill>
              </a:rPr>
              <a:t>P</a:t>
            </a:r>
            <a:r>
              <a:rPr lang="en-US" sz="1800" i="1" baseline="-25000" dirty="0">
                <a:solidFill>
                  <a:srgbClr val="FFFF00"/>
                </a:solidFill>
              </a:rPr>
              <a:t>S</a:t>
            </a:r>
            <a:r>
              <a:rPr lang="en-US" sz="1800" dirty="0">
                <a:solidFill>
                  <a:srgbClr val="FFFF00"/>
                </a:solidFill>
              </a:rPr>
              <a:t>) + </a:t>
            </a:r>
            <a:r>
              <a:rPr lang="en-US" sz="1800" i="1" dirty="0">
                <a:solidFill>
                  <a:srgbClr val="FFFF00"/>
                </a:solidFill>
              </a:rPr>
              <a:t>w</a:t>
            </a:r>
            <a:r>
              <a:rPr lang="en-US" sz="1800" baseline="-25000" dirty="0">
                <a:solidFill>
                  <a:srgbClr val="FFFF00"/>
                </a:solidFill>
              </a:rPr>
              <a:t>3</a:t>
            </a:r>
            <a:r>
              <a:rPr lang="en-US" sz="1800" i="1" baseline="-25000" dirty="0">
                <a:solidFill>
                  <a:srgbClr val="FFFF00"/>
                </a:solidFill>
              </a:rPr>
              <a:t> </a:t>
            </a:r>
            <a:r>
              <a:rPr lang="en-US" sz="1800" i="1" dirty="0">
                <a:solidFill>
                  <a:srgbClr val="FFFF00"/>
                </a:solidFill>
              </a:rPr>
              <a:t>V</a:t>
            </a:r>
            <a:r>
              <a:rPr lang="en-US" sz="1800" dirty="0">
                <a:solidFill>
                  <a:srgbClr val="FFFF00"/>
                </a:solidFill>
              </a:rPr>
              <a:t>(</a:t>
            </a:r>
            <a:r>
              <a:rPr lang="en-US" sz="1800" i="1" dirty="0">
                <a:solidFill>
                  <a:srgbClr val="FFFF00"/>
                </a:solidFill>
              </a:rPr>
              <a:t>K</a:t>
            </a:r>
            <a:r>
              <a:rPr lang="en-US" sz="1800" baseline="-25000" dirty="0">
                <a:solidFill>
                  <a:srgbClr val="FFFF00"/>
                </a:solidFill>
              </a:rPr>
              <a:t>S</a:t>
            </a:r>
            <a:r>
              <a:rPr lang="en-US" sz="1800" dirty="0">
                <a:solidFill>
                  <a:srgbClr val="FFFF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011238" y="0"/>
            <a:ext cx="6291262" cy="990600"/>
          </a:xfrm>
        </p:spPr>
        <p:txBody>
          <a:bodyPr/>
          <a:lstStyle/>
          <a:p>
            <a:pPr algn="ctr"/>
            <a:r>
              <a:rPr lang="en-US" dirty="0"/>
              <a:t>Changing Weights Doesn’t Help</a:t>
            </a:r>
            <a:endParaRPr lang="en-US" sz="2200" i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979B3A-AE23-0BF1-479A-439BBC635999}"/>
              </a:ext>
            </a:extLst>
          </p:cNvPr>
          <p:cNvGrpSpPr/>
          <p:nvPr/>
        </p:nvGrpSpPr>
        <p:grpSpPr>
          <a:xfrm>
            <a:off x="463463" y="989556"/>
            <a:ext cx="8367386" cy="3432132"/>
            <a:chOff x="463463" y="989556"/>
            <a:chExt cx="8367386" cy="3432132"/>
          </a:xfrm>
        </p:grpSpPr>
        <p:sp>
          <p:nvSpPr>
            <p:cNvPr id="32774" name="Rectangle 3"/>
            <p:cNvSpPr>
              <a:spLocks noChangeArrowheads="1"/>
            </p:cNvSpPr>
            <p:nvPr/>
          </p:nvSpPr>
          <p:spPr bwMode="auto">
            <a:xfrm>
              <a:off x="463463" y="989556"/>
              <a:ext cx="8367386" cy="34321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aphicFrame>
          <p:nvGraphicFramePr>
            <p:cNvPr id="3277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1831774"/>
                </p:ext>
              </p:extLst>
            </p:nvPr>
          </p:nvGraphicFramePr>
          <p:xfrm>
            <a:off x="935033" y="1345721"/>
            <a:ext cx="7451485" cy="26429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3" imgW="8534400" imgH="3022600" progId="Excel.Sheet.8">
                    <p:embed/>
                  </p:oleObj>
                </mc:Choice>
                <mc:Fallback>
                  <p:oleObj name="Worksheet" r:id="rId3" imgW="8534400" imgH="3022600" progId="Excel.Sheet.8">
                    <p:embed/>
                    <p:pic>
                      <p:nvPicPr>
                        <p:cNvPr id="3277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5033" y="1345721"/>
                          <a:ext cx="7451485" cy="26429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775701" y="4518915"/>
            <a:ext cx="7516813" cy="218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pPr marL="280988" indent="-280988" defTabSz="944563">
              <a:spcBef>
                <a:spcPct val="20000"/>
              </a:spcBef>
              <a:spcAft>
                <a:spcPct val="20000"/>
              </a:spcAft>
              <a:buFont typeface="Symbol" pitchFamily="-111" charset="2"/>
              <a:buChar char="·"/>
            </a:pPr>
            <a:r>
              <a:rPr lang="en-US" sz="2000" i="0" dirty="0">
                <a:solidFill>
                  <a:srgbClr val="FFFF00"/>
                </a:solidFill>
              </a:rPr>
              <a:t>No matter what weights are chosen …</a:t>
            </a:r>
          </a:p>
          <a:p>
            <a:pPr marL="738188" lvl="1" indent="-280988" defTabSz="944563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-"/>
            </a:pPr>
            <a:r>
              <a:rPr lang="en-US" sz="2000" dirty="0"/>
              <a:t>The balanced design never emerges, as it should, as overwhelmingly better than the unacceptable designs</a:t>
            </a:r>
          </a:p>
          <a:p>
            <a:pPr marL="738188" lvl="1" indent="-280988" defTabSz="944563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-"/>
            </a:pPr>
            <a:r>
              <a:rPr lang="en-US" sz="2000" dirty="0"/>
              <a:t>In fact, one or more of the unacceptable designs always emerges as not only viable but as the preferred choice!!!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84" y="18844"/>
            <a:ext cx="7742238" cy="990600"/>
          </a:xfrm>
        </p:spPr>
        <p:txBody>
          <a:bodyPr/>
          <a:lstStyle/>
          <a:p>
            <a:r>
              <a:rPr lang="en-US" dirty="0"/>
              <a:t>Let’s Examine a Truth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127" y="1213872"/>
            <a:ext cx="8763000" cy="398178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FF00"/>
                </a:solidFill>
              </a:rPr>
              <a:t>Truth Model</a:t>
            </a:r>
            <a:r>
              <a:rPr lang="en-US" dirty="0"/>
              <a:t> is an equation that gives the “correct” answers</a:t>
            </a:r>
            <a:endParaRPr lang="en-US" dirty="0">
              <a:solidFill>
                <a:srgbClr val="FF9933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Ideally, it should represent the exact truth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 practice, it may be just a very good approximation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It is the standard against which all other results are compared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Our Truth Model is exact:</a:t>
            </a:r>
          </a:p>
          <a:p>
            <a:pPr lvl="1">
              <a:buNone/>
            </a:pPr>
            <a:endParaRPr lang="en-US" i="0" dirty="0">
              <a:solidFill>
                <a:schemeClr val="bg1"/>
              </a:solidFill>
            </a:endParaRPr>
          </a:p>
          <a:p>
            <a:pPr lvl="1"/>
            <a:r>
              <a:rPr lang="en-US" i="0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 = Number of targets killed in 10 days of combat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This is known as the Fundamental Equation of Combat Aircraft Survivability*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7147" y="2955286"/>
            <a:ext cx="2588654" cy="83194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77891"/>
              </p:ext>
            </p:extLst>
          </p:nvPr>
        </p:nvGraphicFramePr>
        <p:xfrm>
          <a:off x="4253057" y="2955287"/>
          <a:ext cx="2305181" cy="831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5100" imgH="495300" progId="Equation.DSMT4">
                  <p:embed/>
                </p:oleObj>
              </mc:Choice>
              <mc:Fallback>
                <p:oleObj name="Equation" r:id="rId2" imgW="1435100" imgH="49530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3057" y="2955287"/>
                        <a:ext cx="2305181" cy="8319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04415" y="6381864"/>
            <a:ext cx="6078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/>
            <a:r>
              <a:rPr lang="en-US" sz="1600" dirty="0"/>
              <a:t>* Developed by Gordon B. Dobbins, Jr. at Lockheed-Martin Aerospace Company in the 1980’s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1315" y="5372192"/>
            <a:ext cx="7220607" cy="76944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sz="2200" dirty="0"/>
              <a:t>Key observation: This relationship between criteria is </a:t>
            </a:r>
            <a:r>
              <a:rPr lang="en-US" sz="2200" dirty="0">
                <a:solidFill>
                  <a:srgbClr val="FFFF00"/>
                </a:solidFill>
              </a:rPr>
              <a:t>highly nonlinear</a:t>
            </a:r>
            <a:r>
              <a:rPr lang="en-US" sz="22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1" grpId="0" uiExpand="1"/>
      <p:bldP spid="11" grpId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351" y="0"/>
            <a:ext cx="5953292" cy="990600"/>
          </a:xfrm>
        </p:spPr>
        <p:txBody>
          <a:bodyPr/>
          <a:lstStyle/>
          <a:p>
            <a:r>
              <a:rPr lang="en-US" dirty="0"/>
              <a:t>Comparing Weighted Sum Model Equation to Truth Model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697832" y="1985211"/>
            <a:ext cx="7880684" cy="18528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3072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9517899"/>
              </p:ext>
            </p:extLst>
          </p:nvPr>
        </p:nvGraphicFramePr>
        <p:xfrm>
          <a:off x="787078" y="2059487"/>
          <a:ext cx="7725097" cy="1728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9309100" imgH="1879600" progId="Excel.Sheet.8">
                  <p:embed/>
                </p:oleObj>
              </mc:Choice>
              <mc:Fallback>
                <p:oleObj name="Worksheet" r:id="rId3" imgW="9309100" imgH="1879600" progId="Excel.Sheet.8">
                  <p:embed/>
                  <p:pic>
                    <p:nvPicPr>
                      <p:cNvPr id="307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078" y="2059487"/>
                        <a:ext cx="7725097" cy="17285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873250" y="4125913"/>
            <a:ext cx="4897438" cy="132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pPr marL="457200" indent="-457200">
              <a:spcBef>
                <a:spcPct val="50000"/>
              </a:spcBef>
              <a:tabLst>
                <a:tab pos="1770063" algn="l"/>
              </a:tabLst>
            </a:pPr>
            <a:r>
              <a:rPr lang="en-US" sz="2000" dirty="0"/>
              <a:t>Color Codes:   </a:t>
            </a:r>
            <a:r>
              <a:rPr lang="en-US" sz="2000" dirty="0">
                <a:solidFill>
                  <a:srgbClr val="FF33CC"/>
                </a:solidFill>
              </a:rPr>
              <a:t>Red</a:t>
            </a:r>
            <a:r>
              <a:rPr lang="en-US" sz="2000" dirty="0"/>
              <a:t> = Poor Design </a:t>
            </a:r>
          </a:p>
          <a:p>
            <a:pPr marL="1768475" indent="-1768475">
              <a:spcBef>
                <a:spcPct val="50000"/>
              </a:spcBef>
              <a:tabLst>
                <a:tab pos="1770063" algn="l"/>
              </a:tabLst>
            </a:pPr>
            <a:r>
              <a:rPr lang="en-US" sz="2000" dirty="0">
                <a:solidFill>
                  <a:srgbClr val="FFFF00"/>
                </a:solidFill>
              </a:rPr>
              <a:t>	Yellow</a:t>
            </a:r>
            <a:r>
              <a:rPr lang="en-US" sz="2000" dirty="0"/>
              <a:t> = Mediocre </a:t>
            </a:r>
          </a:p>
          <a:p>
            <a:pPr marL="1768475" indent="-1768475">
              <a:spcBef>
                <a:spcPct val="50000"/>
              </a:spcBef>
              <a:tabLst>
                <a:tab pos="1770063" algn="l"/>
              </a:tabLst>
            </a:pPr>
            <a:r>
              <a:rPr lang="en-US" sz="2000" dirty="0">
                <a:solidFill>
                  <a:schemeClr val="accent1"/>
                </a:solidFill>
              </a:rPr>
              <a:t>	Green</a:t>
            </a:r>
            <a:r>
              <a:rPr lang="en-US" sz="2000" dirty="0"/>
              <a:t> = Excellent </a:t>
            </a:r>
          </a:p>
        </p:txBody>
      </p:sp>
      <p:sp>
        <p:nvSpPr>
          <p:cNvPr id="30726" name="AutoShape 6"/>
          <p:cNvSpPr>
            <a:spLocks noChangeArrowheads="1"/>
          </p:cNvSpPr>
          <p:nvPr/>
        </p:nvSpPr>
        <p:spPr bwMode="auto">
          <a:xfrm>
            <a:off x="2857083" y="979153"/>
            <a:ext cx="1120775" cy="693737"/>
          </a:xfrm>
          <a:prstGeom prst="wedgeRectCallout">
            <a:avLst>
              <a:gd name="adj1" fmla="val 22199"/>
              <a:gd name="adj2" fmla="val 117484"/>
            </a:avLst>
          </a:prstGeom>
          <a:solidFill>
            <a:srgbClr val="EAEAEA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1431" tIns="45715" rIns="91431" bIns="45715"/>
          <a:lstStyle/>
          <a:p>
            <a:pPr algn="ctr"/>
            <a:r>
              <a:rPr lang="en-US" sz="2000" i="0" dirty="0">
                <a:solidFill>
                  <a:schemeClr val="accent2"/>
                </a:solidFill>
              </a:rPr>
              <a:t>Truth Model</a:t>
            </a:r>
          </a:p>
        </p:txBody>
      </p:sp>
      <p:sp>
        <p:nvSpPr>
          <p:cNvPr id="30727" name="AutoShape 7"/>
          <p:cNvSpPr>
            <a:spLocks noChangeArrowheads="1"/>
          </p:cNvSpPr>
          <p:nvPr/>
        </p:nvSpPr>
        <p:spPr bwMode="auto">
          <a:xfrm>
            <a:off x="5981700" y="876300"/>
            <a:ext cx="2530475" cy="722313"/>
          </a:xfrm>
          <a:prstGeom prst="wedgeRectCallout">
            <a:avLst>
              <a:gd name="adj1" fmla="val 32750"/>
              <a:gd name="adj2" fmla="val 189560"/>
            </a:avLst>
          </a:prstGeom>
          <a:solidFill>
            <a:srgbClr val="EAEAEA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1431" tIns="45715" rIns="91431" bIns="45715"/>
          <a:lstStyle/>
          <a:p>
            <a:pPr algn="ctr"/>
            <a:r>
              <a:rPr lang="en-US" sz="2000" i="0" dirty="0">
                <a:solidFill>
                  <a:schemeClr val="accent2"/>
                </a:solidFill>
              </a:rPr>
              <a:t>Weighting- Factor Total Value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998538" y="5787188"/>
            <a:ext cx="7654925" cy="83099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Weighted Sum Model Fails To Distinguish Between excellent and poor, a factor of ten different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524256" y="0"/>
            <a:ext cx="7860919" cy="990600"/>
          </a:xfrm>
        </p:spPr>
        <p:txBody>
          <a:bodyPr/>
          <a:lstStyle/>
          <a:p>
            <a:r>
              <a:rPr lang="en-US" dirty="0"/>
              <a:t>Using Intuition To Compare Balanced Designs 4 - 8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182192"/>
              </p:ext>
            </p:extLst>
          </p:nvPr>
        </p:nvGraphicFramePr>
        <p:xfrm>
          <a:off x="1900988" y="827041"/>
          <a:ext cx="517358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3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3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07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Aircraft</a:t>
                      </a:r>
                    </a:p>
                  </a:txBody>
                  <a:tcPr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SR</a:t>
                      </a:r>
                    </a:p>
                  </a:txBody>
                  <a:tcPr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P</a:t>
                      </a:r>
                      <a:r>
                        <a:rPr kumimoji="0" lang="en-US" sz="19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S</a:t>
                      </a:r>
                      <a:endParaRPr kumimoji="0" lang="en-US" sz="1900" b="1" i="1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ＭＳ Ｐゴシック" pitchFamily="-111" charset="-128"/>
                        <a:sym typeface="Symbol" pitchFamily="-111" charset="2"/>
                      </a:endParaRPr>
                    </a:p>
                  </a:txBody>
                  <a:tcPr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K</a:t>
                      </a:r>
                      <a:r>
                        <a:rPr kumimoji="0" lang="en-US" sz="19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S</a:t>
                      </a:r>
                      <a:endParaRPr kumimoji="0" lang="en-US" sz="1900" b="1" i="1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ＭＳ Ｐゴシック" pitchFamily="-111" charset="-128"/>
                        <a:sym typeface="Symbol" pitchFamily="-111" charset="2"/>
                      </a:endParaRPr>
                    </a:p>
                  </a:txBody>
                  <a:tcPr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07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4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5.0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0.95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5.0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07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5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1.0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0.98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5.0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07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6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5.0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0.98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3.0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07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7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7.0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0.95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3.0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07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8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3.0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0.95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7.0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649202"/>
              </p:ext>
            </p:extLst>
          </p:nvPr>
        </p:nvGraphicFramePr>
        <p:xfrm>
          <a:off x="1900988" y="3296755"/>
          <a:ext cx="517358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3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3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07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Aircraft</a:t>
                      </a:r>
                    </a:p>
                  </a:txBody>
                  <a:tcPr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SR</a:t>
                      </a:r>
                    </a:p>
                  </a:txBody>
                  <a:tcPr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P</a:t>
                      </a:r>
                      <a:r>
                        <a:rPr kumimoji="0" lang="en-US" sz="19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S</a:t>
                      </a:r>
                      <a:endParaRPr kumimoji="0" lang="en-US" sz="1900" b="1" i="1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ＭＳ Ｐゴシック" pitchFamily="-111" charset="-128"/>
                        <a:sym typeface="Symbol" pitchFamily="-111" charset="2"/>
                      </a:endParaRPr>
                    </a:p>
                  </a:txBody>
                  <a:tcPr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K</a:t>
                      </a:r>
                      <a:r>
                        <a:rPr kumimoji="0" lang="en-US" sz="19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S</a:t>
                      </a:r>
                      <a:endParaRPr kumimoji="0" lang="en-US" sz="1900" b="1" i="1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ＭＳ Ｐゴシック" pitchFamily="-111" charset="-128"/>
                        <a:sym typeface="Symbol" pitchFamily="-111" charset="2"/>
                      </a:endParaRPr>
                    </a:p>
                  </a:txBody>
                  <a:tcPr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07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4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Good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Poor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  <a:defRPr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Good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07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5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Poor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rtl="0" eaLnBrk="0" fontAlgn="base" latinLnBrk="0" hangingPunct="0"/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Mediocre</a:t>
                      </a:r>
                      <a:endParaRPr lang="en-US" sz="2000" dirty="0">
                        <a:effectLst/>
                      </a:endParaRP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Good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07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6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Good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rtl="0" eaLnBrk="0" fontAlgn="base" latinLnBrk="0" hangingPunct="0"/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Mediocre</a:t>
                      </a:r>
                      <a:endParaRPr lang="en-US" sz="2000" dirty="0">
                        <a:effectLst/>
                      </a:endParaRP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Mediocre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07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7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Excellent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Poor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Mediocre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07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8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Mediocre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Poor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Excellent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378399" y="5758336"/>
            <a:ext cx="6161923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dirty="0"/>
              <a:t>2</a:t>
            </a:r>
            <a:r>
              <a:rPr lang="en-US" i="0" baseline="30000" dirty="0"/>
              <a:t>nd</a:t>
            </a:r>
            <a:r>
              <a:rPr lang="en-US" i="0" dirty="0"/>
              <a:t> table interprets the criterion values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909445" y="6336620"/>
            <a:ext cx="6951901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dirty="0"/>
              <a:t>Very difficult to rank order using just intuition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49" y="0"/>
            <a:ext cx="8531225" cy="990600"/>
          </a:xfrm>
        </p:spPr>
        <p:txBody>
          <a:bodyPr/>
          <a:lstStyle/>
          <a:p>
            <a:r>
              <a:rPr lang="en-US" dirty="0"/>
              <a:t>Weighted Sum Model Results For The 5 Feasible Designs</a:t>
            </a:r>
          </a:p>
        </p:txBody>
      </p:sp>
      <p:sp>
        <p:nvSpPr>
          <p:cNvPr id="35848" name="Rectangle 4"/>
          <p:cNvSpPr>
            <a:spLocks noChangeArrowheads="1"/>
          </p:cNvSpPr>
          <p:nvPr/>
        </p:nvSpPr>
        <p:spPr bwMode="auto">
          <a:xfrm>
            <a:off x="461962" y="1451335"/>
            <a:ext cx="8531225" cy="20862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3584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287352"/>
              </p:ext>
            </p:extLst>
          </p:nvPr>
        </p:nvGraphicFramePr>
        <p:xfrm>
          <a:off x="503237" y="1482750"/>
          <a:ext cx="8467725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9309100" imgH="2120900" progId="Excel.Sheet.8">
                  <p:embed/>
                </p:oleObj>
              </mc:Choice>
              <mc:Fallback>
                <p:oleObj name="Worksheet" r:id="rId3" imgW="9309100" imgH="2120900" progId="Excel.Sheet.8">
                  <p:embed/>
                  <p:pic>
                    <p:nvPicPr>
                      <p:cNvPr id="3584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" y="1482750"/>
                        <a:ext cx="8467725" cy="1944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1168398" y="3467786"/>
            <a:ext cx="71628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44563">
              <a:spcBef>
                <a:spcPct val="50000"/>
              </a:spcBef>
              <a:spcAft>
                <a:spcPct val="20000"/>
              </a:spcAft>
              <a:buFont typeface="Symbol" pitchFamily="-111" charset="2"/>
              <a:buNone/>
            </a:pPr>
            <a:r>
              <a:rPr lang="en-US" sz="2000" dirty="0">
                <a:solidFill>
                  <a:srgbClr val="FF33CC"/>
                </a:solidFill>
                <a:highlight>
                  <a:srgbClr val="336699"/>
                </a:highlight>
              </a:rPr>
              <a:t>Red</a:t>
            </a:r>
            <a:r>
              <a:rPr lang="en-US" sz="2000" dirty="0">
                <a:highlight>
                  <a:srgbClr val="336699"/>
                </a:highlight>
              </a:rPr>
              <a:t> = Poor Design, </a:t>
            </a:r>
            <a:r>
              <a:rPr lang="en-US" sz="2000" dirty="0">
                <a:solidFill>
                  <a:srgbClr val="FFFF00"/>
                </a:solidFill>
                <a:highlight>
                  <a:srgbClr val="336699"/>
                </a:highlight>
              </a:rPr>
              <a:t>Yellow</a:t>
            </a:r>
            <a:r>
              <a:rPr lang="en-US" sz="2000" dirty="0">
                <a:highlight>
                  <a:srgbClr val="336699"/>
                </a:highlight>
              </a:rPr>
              <a:t> = Mediocre, </a:t>
            </a:r>
            <a:r>
              <a:rPr lang="en-US" sz="2000" dirty="0">
                <a:solidFill>
                  <a:schemeClr val="accent1"/>
                </a:solidFill>
                <a:highlight>
                  <a:srgbClr val="336699"/>
                </a:highlight>
              </a:rPr>
              <a:t>Green</a:t>
            </a:r>
            <a:r>
              <a:rPr lang="en-US" sz="2000" dirty="0">
                <a:highlight>
                  <a:srgbClr val="336699"/>
                </a:highlight>
              </a:rPr>
              <a:t> = Excellent</a:t>
            </a:r>
          </a:p>
        </p:txBody>
      </p:sp>
      <p:sp>
        <p:nvSpPr>
          <p:cNvPr id="35847" name="AutoShape 8"/>
          <p:cNvSpPr>
            <a:spLocks noChangeArrowheads="1"/>
          </p:cNvSpPr>
          <p:nvPr/>
        </p:nvSpPr>
        <p:spPr bwMode="auto">
          <a:xfrm>
            <a:off x="6459075" y="696253"/>
            <a:ext cx="1986571" cy="722312"/>
          </a:xfrm>
          <a:prstGeom prst="wedgeRectCallout">
            <a:avLst>
              <a:gd name="adj1" fmla="val 54777"/>
              <a:gd name="adj2" fmla="val 163981"/>
            </a:avLst>
          </a:prstGeom>
          <a:solidFill>
            <a:srgbClr val="EAEAEA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Peanut-Butter Spread</a:t>
            </a:r>
          </a:p>
        </p:txBody>
      </p:sp>
      <p:sp>
        <p:nvSpPr>
          <p:cNvPr id="2" name="Text Box 8">
            <a:extLst>
              <a:ext uri="{FF2B5EF4-FFF2-40B4-BE49-F238E27FC236}">
                <a16:creationId xmlns:a16="http://schemas.microsoft.com/office/drawing/2014/main" id="{BC2A4682-9521-309C-7180-7F427B70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0039" y="5890058"/>
            <a:ext cx="5882322" cy="83099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Weighted Sum Model Fails To Identify the Three Excellent Designs</a:t>
            </a:r>
          </a:p>
        </p:txBody>
      </p:sp>
      <p:sp>
        <p:nvSpPr>
          <p:cNvPr id="4" name="Text Box 12">
            <a:extLst>
              <a:ext uri="{FF2B5EF4-FFF2-40B4-BE49-F238E27FC236}">
                <a16:creationId xmlns:a16="http://schemas.microsoft.com/office/drawing/2014/main" id="{90FEA18F-EBC3-998B-AD91-406FF71EB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16695" y="4007963"/>
            <a:ext cx="9342387" cy="1754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marL="1257300" lvl="2" indent="-342900" defTabSz="944563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 Appendix A it is shown that these WSM results have a .58 correlation with the Fundamental Equation, a seemingly good correlation</a:t>
            </a:r>
          </a:p>
          <a:p>
            <a:pPr marL="1257300" lvl="2" indent="-342900" defTabSz="944563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These random-like results indicate that a much higher correlation coefficient is needed to achieve a successful ranking study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animBg="1"/>
      <p:bldP spid="2" grpId="0" animBg="1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>
          <a:xfrm>
            <a:off x="1530350" y="250852"/>
            <a:ext cx="6550025" cy="862661"/>
          </a:xfrm>
        </p:spPr>
        <p:txBody>
          <a:bodyPr/>
          <a:lstStyle/>
          <a:p>
            <a:r>
              <a:rPr lang="en-US" altLang="en-US" dirty="0">
                <a:ea typeface="ＭＳ Ｐゴシック" pitchFamily="-84" charset="-128"/>
              </a:rPr>
              <a:t>Why Does WSM Perform So Poorly?</a:t>
            </a:r>
          </a:p>
        </p:txBody>
      </p:sp>
      <p:sp>
        <p:nvSpPr>
          <p:cNvPr id="321540" name="Rectangle 4"/>
          <p:cNvSpPr>
            <a:spLocks noGrp="1" noChangeArrowheads="1"/>
          </p:cNvSpPr>
          <p:nvPr>
            <p:ph idx="1"/>
          </p:nvPr>
        </p:nvSpPr>
        <p:spPr>
          <a:xfrm>
            <a:off x="449074" y="1255760"/>
            <a:ext cx="6009333" cy="474450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>
                <a:ea typeface="ＭＳ Ｐゴシック" pitchFamily="-84" charset="-128"/>
              </a:rPr>
              <a:t>WSM is a </a:t>
            </a:r>
            <a:r>
              <a:rPr lang="en-US" altLang="en-US" dirty="0">
                <a:solidFill>
                  <a:srgbClr val="FFFF00"/>
                </a:solidFill>
                <a:ea typeface="ＭＳ Ｐゴシック" pitchFamily="-84" charset="-128"/>
              </a:rPr>
              <a:t>linear scheme </a:t>
            </a:r>
            <a:endParaRPr lang="en-US" altLang="en-US" dirty="0">
              <a:solidFill>
                <a:schemeClr val="tx1"/>
              </a:solidFill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i="1" dirty="0">
                <a:solidFill>
                  <a:schemeClr val="bg1"/>
                </a:solidFill>
                <a:ea typeface="ＭＳ Ｐゴシック" pitchFamily="-84" charset="-128"/>
              </a:rPr>
              <a:t>Linear approximations of non-linear systems have a narrow range of validity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>
                <a:solidFill>
                  <a:schemeClr val="bg1"/>
                </a:solidFill>
                <a:ea typeface="ＭＳ Ｐゴシック" pitchFamily="-84" charset="-128"/>
              </a:rPr>
              <a:t>Think of a tangent line to a circle</a:t>
            </a:r>
          </a:p>
          <a:p>
            <a:pPr marL="342900" lvl="1" indent="0">
              <a:lnSpc>
                <a:spcPct val="90000"/>
              </a:lnSpc>
              <a:buNone/>
            </a:pPr>
            <a:endParaRPr lang="en-US" altLang="en-US" dirty="0">
              <a:solidFill>
                <a:schemeClr val="tx1"/>
              </a:solidFill>
              <a:ea typeface="ＭＳ Ｐゴシック" pitchFamily="-84" charset="-128"/>
            </a:endParaRPr>
          </a:p>
          <a:p>
            <a:pPr marL="800100" lvl="1" indent="-457200">
              <a:lnSpc>
                <a:spcPct val="90000"/>
              </a:lnSpc>
              <a:buFont typeface="+mj-lt"/>
              <a:buAutoNum type="arabicPeriod" startAt="2"/>
            </a:pPr>
            <a:r>
              <a:rPr lang="en-US" altLang="en-US" dirty="0">
                <a:solidFill>
                  <a:srgbClr val="FFFF00"/>
                </a:solidFill>
                <a:ea typeface="ＭＳ Ｐゴシック" pitchFamily="-84" charset="-128"/>
              </a:rPr>
              <a:t>Weighting factors</a:t>
            </a:r>
            <a:r>
              <a:rPr lang="en-US" altLang="en-US" dirty="0">
                <a:ea typeface="ＭＳ Ｐゴシック" pitchFamily="-84" charset="-128"/>
              </a:rPr>
              <a:t> don’t behave as expected</a:t>
            </a:r>
          </a:p>
          <a:p>
            <a:pPr lvl="2">
              <a:lnSpc>
                <a:spcPct val="90000"/>
              </a:lnSpc>
            </a:pPr>
            <a:r>
              <a:rPr lang="en-US" altLang="en-US" i="1" dirty="0">
                <a:solidFill>
                  <a:schemeClr val="tx1"/>
                </a:solidFill>
                <a:ea typeface="ＭＳ Ｐゴシック" pitchFamily="-84" charset="-128"/>
              </a:rPr>
              <a:t>When there are many criteria, all of the weights are small and each criterion has only a small contribution to the total value</a:t>
            </a:r>
          </a:p>
          <a:p>
            <a:pPr lvl="2">
              <a:lnSpc>
                <a:spcPct val="90000"/>
              </a:lnSpc>
            </a:pPr>
            <a:r>
              <a:rPr lang="en-US" altLang="en-US" i="1" dirty="0">
                <a:solidFill>
                  <a:schemeClr val="tx1"/>
                </a:solidFill>
                <a:ea typeface="ＭＳ Ｐゴシック" pitchFamily="-84" charset="-128"/>
              </a:rPr>
              <a:t>There can be at most one critical criterion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  <a:ea typeface="ＭＳ Ｐゴシック" pitchFamily="-84" charset="-128"/>
              </a:rPr>
              <a:t>Lack of capability in a critical criterion will not eliminate an alternative</a:t>
            </a:r>
            <a:endParaRPr lang="en-US" altLang="en-US" i="1" dirty="0">
              <a:solidFill>
                <a:schemeClr val="tx1"/>
              </a:solidFill>
              <a:ea typeface="ＭＳ Ｐゴシック" pitchFamily="-84" charset="-128"/>
            </a:endParaRPr>
          </a:p>
          <a:p>
            <a:pPr lvl="2">
              <a:lnSpc>
                <a:spcPct val="90000"/>
              </a:lnSpc>
            </a:pPr>
            <a:endParaRPr lang="en-US" altLang="en-US" i="1" dirty="0">
              <a:solidFill>
                <a:schemeClr val="tx1"/>
              </a:solidFill>
              <a:ea typeface="ＭＳ Ｐゴシック" pitchFamily="-84" charset="-128"/>
            </a:endParaRPr>
          </a:p>
          <a:p>
            <a:pPr lvl="2">
              <a:lnSpc>
                <a:spcPct val="90000"/>
              </a:lnSpc>
            </a:pPr>
            <a:endParaRPr lang="en-US" altLang="en-US" i="1" dirty="0">
              <a:solidFill>
                <a:schemeClr val="bg1"/>
              </a:solidFill>
              <a:ea typeface="ＭＳ Ｐゴシック" pitchFamily="-84" charset="-128"/>
            </a:endParaRPr>
          </a:p>
        </p:txBody>
      </p:sp>
      <p:pic>
        <p:nvPicPr>
          <p:cNvPr id="177154" name="Picture 2" descr="\\psf\Home\Desktop\Bean Screenshot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909" y="1449423"/>
            <a:ext cx="2206167" cy="2178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8">
            <a:extLst>
              <a:ext uri="{FF2B5EF4-FFF2-40B4-BE49-F238E27FC236}">
                <a16:creationId xmlns:a16="http://schemas.microsoft.com/office/drawing/2014/main" id="{D7A1AA97-0136-421E-A819-B0A913A4B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222" y="5727013"/>
            <a:ext cx="5874706" cy="83099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dirty="0"/>
              <a:t>Without a truth equation there can be little certainty about WSM rankings</a:t>
            </a:r>
          </a:p>
        </p:txBody>
      </p:sp>
    </p:spTree>
    <p:extLst>
      <p:ext uri="{BB962C8B-B14F-4D97-AF65-F5344CB8AC3E}">
        <p14:creationId xmlns:p14="http://schemas.microsoft.com/office/powerpoint/2010/main" val="177022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1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1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1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1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21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1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1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0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ChangeArrowheads="1"/>
          </p:cNvSpPr>
          <p:nvPr/>
        </p:nvSpPr>
        <p:spPr bwMode="auto">
          <a:xfrm>
            <a:off x="842840" y="2187801"/>
            <a:ext cx="7285038" cy="538163"/>
          </a:xfrm>
          <a:prstGeom prst="rect">
            <a:avLst/>
          </a:prstGeom>
          <a:solidFill>
            <a:srgbClr val="33CCFF">
              <a:alpha val="8196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54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84" charset="-128"/>
              </a:rPr>
              <a:t>Agenda</a:t>
            </a:r>
          </a:p>
        </p:txBody>
      </p:sp>
      <p:sp>
        <p:nvSpPr>
          <p:cNvPr id="145411" name="Rectangle 4"/>
          <p:cNvSpPr>
            <a:spLocks noGrp="1" noChangeArrowheads="1"/>
          </p:cNvSpPr>
          <p:nvPr>
            <p:ph idx="1"/>
          </p:nvPr>
        </p:nvSpPr>
        <p:spPr>
          <a:xfrm>
            <a:off x="1057275" y="1055963"/>
            <a:ext cx="7340600" cy="54227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Weighted Sum Model Results: Case Study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FFFF00"/>
                </a:solidFill>
                <a:ea typeface="ＭＳ Ｐゴシック" pitchFamily="-84" charset="-128"/>
              </a:rPr>
              <a:t>IVAL Methodology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IVAL Results for Case Study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Appendix A: Measuring Goodness of Fit of Rankings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Appendix B: Handling Dependent Criteria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C: Handling </a:t>
            </a:r>
            <a:r>
              <a:rPr lang="en-US" dirty="0"/>
              <a:t>Hierarchies of Criteria</a:t>
            </a:r>
            <a:endParaRPr lang="en-US" altLang="en-US" dirty="0">
              <a:ea typeface="ＭＳ Ｐゴシック" pitchFamily="-84" charset="-128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D: S-Curve Formulas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E: Exponential Curve Formulas</a:t>
            </a:r>
          </a:p>
        </p:txBody>
      </p:sp>
    </p:spTree>
    <p:extLst>
      <p:ext uri="{BB962C8B-B14F-4D97-AF65-F5344CB8AC3E}">
        <p14:creationId xmlns:p14="http://schemas.microsoft.com/office/powerpoint/2010/main" val="3988567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Intrinsic Value Methodology (IVAL)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389" y="1311255"/>
            <a:ext cx="8013469" cy="4740406"/>
          </a:xfrm>
        </p:spPr>
        <p:txBody>
          <a:bodyPr/>
          <a:lstStyle/>
          <a:p>
            <a:r>
              <a:rPr lang="en-US" dirty="0"/>
              <a:t>An approach that uses mathematics to model the human decision making process</a:t>
            </a:r>
          </a:p>
          <a:p>
            <a:pPr lvl="1"/>
            <a:r>
              <a:rPr lang="en-US" dirty="0"/>
              <a:t>As simple as the Weighted Sum Model</a:t>
            </a:r>
          </a:p>
          <a:p>
            <a:pPr lvl="1"/>
            <a:r>
              <a:rPr lang="en-US" dirty="0"/>
              <a:t>Avoids the weaknesses of the Weighted Sum Model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IVAL relaces weighting factors by curves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curves generate IVAL factors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IVAL factors are multiplied to generate total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3C880-CCF3-B122-2E50-75FEBD9B3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770" y="377303"/>
            <a:ext cx="6693452" cy="530175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742950" lvl="1" indent="-400050">
              <a:buFont typeface="Symbol" pitchFamily="-111" charset="2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Steep region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400050">
              <a:buFont typeface="Symbol" pitchFamily="-111" charset="2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Flat region</a:t>
            </a:r>
            <a:r>
              <a:rPr lang="en-US" i="0" dirty="0">
                <a:solidFill>
                  <a:srgbClr val="FFFF00"/>
                </a:solidFill>
              </a:rPr>
              <a:t>(</a:t>
            </a:r>
            <a:r>
              <a:rPr lang="en-US" dirty="0">
                <a:solidFill>
                  <a:srgbClr val="FFFF00"/>
                </a:solidFill>
              </a:rPr>
              <a:t>s</a:t>
            </a:r>
            <a:r>
              <a:rPr lang="en-US" i="0" dirty="0">
                <a:solidFill>
                  <a:srgbClr val="FFFF00"/>
                </a:solidFill>
              </a:rPr>
              <a:t>)</a:t>
            </a:r>
          </a:p>
          <a:p>
            <a:pPr marL="742950" lvl="1" indent="-400050">
              <a:buFont typeface="Symbol" pitchFamily="-111" charset="2"/>
              <a:buAutoNum type="arabicPeriod"/>
            </a:pPr>
            <a:r>
              <a:rPr lang="en-US" sz="2100" i="0" dirty="0">
                <a:solidFill>
                  <a:srgbClr val="FFFF00"/>
                </a:solidFill>
                <a:sym typeface="Symbol" pitchFamily="-111" charset="2"/>
              </a:rPr>
              <a:t>Floor</a:t>
            </a:r>
            <a:endParaRPr lang="en-US" i="0" dirty="0">
              <a:solidFill>
                <a:schemeClr val="tx1"/>
              </a:solidFill>
              <a:cs typeface="Arial" charset="0"/>
              <a:sym typeface="Symbol" pitchFamily="-111" charset="2"/>
            </a:endParaRPr>
          </a:p>
          <a:p>
            <a:pPr lvl="2">
              <a:buFont typeface="Wingdings" pitchFamily="2" charset="2"/>
              <a:buChar char="Ø"/>
            </a:pPr>
            <a:endParaRPr lang="en-US" sz="2100" b="0" i="0" dirty="0">
              <a:solidFill>
                <a:schemeClr val="tx1"/>
              </a:solidFill>
              <a:sym typeface="Symbol" pitchFamily="-111" charset="2"/>
            </a:endParaRPr>
          </a:p>
          <a:p>
            <a:pPr lvl="2">
              <a:buFont typeface="Wingdings" pitchFamily="2" charset="2"/>
              <a:buChar char="Ø"/>
            </a:pPr>
            <a:endParaRPr lang="en-US" i="0" dirty="0">
              <a:solidFill>
                <a:schemeClr val="tx1"/>
              </a:solidFill>
              <a:sym typeface="Symbol" pitchFamily="-111" charset="2"/>
            </a:endParaRPr>
          </a:p>
          <a:p>
            <a:pPr marL="742950" lvl="1" indent="-400050">
              <a:buFont typeface="Symbol" pitchFamily="-111" charset="2"/>
              <a:buAutoNum type="arabicPeriod"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7457B-3CAE-50DE-796A-82A61CF6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50" y="253995"/>
            <a:ext cx="7742238" cy="990600"/>
          </a:xfrm>
        </p:spPr>
        <p:txBody>
          <a:bodyPr/>
          <a:lstStyle/>
          <a:p>
            <a:r>
              <a:rPr lang="en-US" dirty="0"/>
              <a:t>IVAL Curves Use Just 3 Features To Mimic Human Decision-Making Process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D40CB-14E7-814C-D625-81C93653E500}"/>
              </a:ext>
            </a:extLst>
          </p:cNvPr>
          <p:cNvSpPr txBox="1"/>
          <p:nvPr/>
        </p:nvSpPr>
        <p:spPr>
          <a:xfrm>
            <a:off x="1104961" y="5490557"/>
            <a:ext cx="7191201" cy="120032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These identify the regions of diminishing returns, escalating returns, and the importance of the criterion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E918CF6-6521-ED37-7F3E-50B7BCA3D42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401166" y="1778407"/>
            <a:ext cx="2743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234DA06-7851-2AE7-FF1E-F21D529CB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791" y="1710145"/>
            <a:ext cx="2735263" cy="2230437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4D4D583-C833-C351-7964-49327A75E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0591" y="2205445"/>
            <a:ext cx="1851025" cy="13081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189B694-4412-F4BB-91EC-8BEF86391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829" y="2205445"/>
            <a:ext cx="1851025" cy="13081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F3C373DE-94CF-A9FE-8DD1-81FEDF2BB6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5829" y="2205445"/>
            <a:ext cx="1588" cy="130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D1472B0B-F04C-08B6-0606-176971C76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8204" y="3513545"/>
            <a:ext cx="952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D8C21B0F-6190-AA78-366B-9CA87ED99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5829" y="3513545"/>
            <a:ext cx="18510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BB9ED74B-0776-0717-D306-B93607FDC2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5829" y="3465920"/>
            <a:ext cx="1588" cy="952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71AE2554-D5D6-E3AD-05CE-2AA2FFA738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6854" y="3465920"/>
            <a:ext cx="1588" cy="952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Rectangle 49">
            <a:extLst>
              <a:ext uri="{FF2B5EF4-FFF2-40B4-BE49-F238E27FC236}">
                <a16:creationId xmlns:a16="http://schemas.microsoft.com/office/drawing/2014/main" id="{ACEBEDFF-6C43-D22F-FB44-4544A5CCB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016" y="1778407"/>
            <a:ext cx="16986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0" dirty="0">
                <a:solidFill>
                  <a:srgbClr val="000000"/>
                </a:solidFill>
              </a:rPr>
              <a:t>IVAL Factor</a:t>
            </a:r>
            <a:endParaRPr lang="en-US" dirty="0"/>
          </a:p>
        </p:txBody>
      </p:sp>
      <p:sp>
        <p:nvSpPr>
          <p:cNvPr id="16" name="Rectangle 50">
            <a:extLst>
              <a:ext uri="{FF2B5EF4-FFF2-40B4-BE49-F238E27FC236}">
                <a16:creationId xmlns:a16="http://schemas.microsoft.com/office/drawing/2014/main" id="{2F245709-AC0C-BCCC-1D18-0972401DA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4379" y="3362731"/>
            <a:ext cx="112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latin typeface="Geneva" pitchFamily="-111" charset="0"/>
              </a:rPr>
              <a:t>0</a:t>
            </a:r>
            <a:endParaRPr lang="en-US" sz="1600" dirty="0"/>
          </a:p>
        </p:txBody>
      </p:sp>
      <p:sp>
        <p:nvSpPr>
          <p:cNvPr id="17" name="Rectangle 51">
            <a:extLst>
              <a:ext uri="{FF2B5EF4-FFF2-40B4-BE49-F238E27FC236}">
                <a16:creationId xmlns:a16="http://schemas.microsoft.com/office/drawing/2014/main" id="{24552833-C14E-27AF-AADF-2F45CEDB5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4379" y="2081620"/>
            <a:ext cx="112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latin typeface="Geneva" pitchFamily="-111" charset="0"/>
              </a:rPr>
              <a:t>1</a:t>
            </a:r>
            <a:endParaRPr lang="en-US" sz="1600" dirty="0"/>
          </a:p>
        </p:txBody>
      </p:sp>
      <p:sp>
        <p:nvSpPr>
          <p:cNvPr id="19" name="Rectangle 53">
            <a:extLst>
              <a:ext uri="{FF2B5EF4-FFF2-40B4-BE49-F238E27FC236}">
                <a16:creationId xmlns:a16="http://schemas.microsoft.com/office/drawing/2014/main" id="{9851E10E-9162-BB1A-5A87-E7FBA3F50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754" y="3570695"/>
            <a:ext cx="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600" dirty="0"/>
          </a:p>
        </p:txBody>
      </p:sp>
      <p:sp>
        <p:nvSpPr>
          <p:cNvPr id="21" name="Rectangle 55">
            <a:extLst>
              <a:ext uri="{FF2B5EF4-FFF2-40B4-BE49-F238E27FC236}">
                <a16:creationId xmlns:a16="http://schemas.microsoft.com/office/drawing/2014/main" id="{4B6D884F-3029-890A-BD04-11D36CF93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9129" y="2490808"/>
            <a:ext cx="18182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v</a:t>
            </a:r>
            <a:r>
              <a:rPr lang="en-US" sz="1800" baseline="-25000" dirty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22" name="Freeform 59">
            <a:extLst>
              <a:ext uri="{FF2B5EF4-FFF2-40B4-BE49-F238E27FC236}">
                <a16:creationId xmlns:a16="http://schemas.microsoft.com/office/drawing/2014/main" id="{4C1EBEC8-F66E-FEBD-43EF-A594DAA4B539}"/>
              </a:ext>
            </a:extLst>
          </p:cNvPr>
          <p:cNvSpPr>
            <a:spLocks/>
          </p:cNvSpPr>
          <p:nvPr/>
        </p:nvSpPr>
        <p:spPr bwMode="auto">
          <a:xfrm>
            <a:off x="3880591" y="2211794"/>
            <a:ext cx="1828800" cy="835698"/>
          </a:xfrm>
          <a:custGeom>
            <a:avLst/>
            <a:gdLst>
              <a:gd name="T0" fmla="*/ 0 w 1152"/>
              <a:gd name="T1" fmla="*/ 321 h 331"/>
              <a:gd name="T2" fmla="*/ 771 w 1152"/>
              <a:gd name="T3" fmla="*/ 289 h 331"/>
              <a:gd name="T4" fmla="*/ 902 w 1152"/>
              <a:gd name="T5" fmla="*/ 71 h 331"/>
              <a:gd name="T6" fmla="*/ 983 w 1152"/>
              <a:gd name="T7" fmla="*/ 11 h 331"/>
              <a:gd name="T8" fmla="*/ 1152 w 1152"/>
              <a:gd name="T9" fmla="*/ 5 h 3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331"/>
              <a:gd name="T17" fmla="*/ 1152 w 1152"/>
              <a:gd name="T18" fmla="*/ 331 h 3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331">
                <a:moveTo>
                  <a:pt x="0" y="321"/>
                </a:moveTo>
                <a:cubicBezTo>
                  <a:pt x="311" y="318"/>
                  <a:pt x="621" y="331"/>
                  <a:pt x="771" y="289"/>
                </a:cubicBezTo>
                <a:cubicBezTo>
                  <a:pt x="921" y="247"/>
                  <a:pt x="867" y="117"/>
                  <a:pt x="902" y="71"/>
                </a:cubicBezTo>
                <a:cubicBezTo>
                  <a:pt x="937" y="25"/>
                  <a:pt x="941" y="22"/>
                  <a:pt x="983" y="11"/>
                </a:cubicBezTo>
                <a:cubicBezTo>
                  <a:pt x="1025" y="0"/>
                  <a:pt x="1117" y="6"/>
                  <a:pt x="1152" y="5"/>
                </a:cubicBezTo>
              </a:path>
            </a:pathLst>
          </a:custGeom>
          <a:noFill/>
          <a:ln w="412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3" name="Line 60">
            <a:extLst>
              <a:ext uri="{FF2B5EF4-FFF2-40B4-BE49-F238E27FC236}">
                <a16:creationId xmlns:a16="http://schemas.microsoft.com/office/drawing/2014/main" id="{6EF5CF8E-03FC-D4DA-25FB-8CD75E3C5F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0854" y="3018097"/>
            <a:ext cx="465138" cy="0"/>
          </a:xfrm>
          <a:prstGeom prst="line">
            <a:avLst/>
          </a:prstGeom>
          <a:noFill/>
          <a:ln w="19050">
            <a:solidFill>
              <a:srgbClr val="CC33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D36D5F7-6AEA-F657-666A-6417932749BA}"/>
              </a:ext>
            </a:extLst>
          </p:cNvPr>
          <p:cNvGrpSpPr/>
          <p:nvPr/>
        </p:nvGrpSpPr>
        <p:grpSpPr>
          <a:xfrm>
            <a:off x="878318" y="3018097"/>
            <a:ext cx="2557774" cy="2193139"/>
            <a:chOff x="878318" y="3119239"/>
            <a:chExt cx="2500004" cy="318631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61ED626-C31C-137D-6811-0B08ACC7C78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78803" y="6295216"/>
              <a:ext cx="22615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653DC4B-BC8C-9D89-5E2B-F44CE560271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78318" y="3735190"/>
              <a:ext cx="10010" cy="257036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0482CD7-4F8E-46F8-1554-F0F76C7DBDD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88328" y="3119239"/>
              <a:ext cx="2489994" cy="61595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55B8718-B6DE-6746-67A2-9778ED021152}"/>
              </a:ext>
            </a:extLst>
          </p:cNvPr>
          <p:cNvGrpSpPr/>
          <p:nvPr/>
        </p:nvGrpSpPr>
        <p:grpSpPr>
          <a:xfrm>
            <a:off x="3626766" y="2255316"/>
            <a:ext cx="1911168" cy="2542105"/>
            <a:chOff x="3626766" y="2255317"/>
            <a:chExt cx="1911168" cy="2478664"/>
          </a:xfrm>
        </p:grpSpPr>
        <p:sp>
          <p:nvSpPr>
            <p:cNvPr id="29" name="Line 62">
              <a:extLst>
                <a:ext uri="{FF2B5EF4-FFF2-40B4-BE49-F238E27FC236}">
                  <a16:creationId xmlns:a16="http://schemas.microsoft.com/office/drawing/2014/main" id="{28E0EAF1-E86F-3287-2B56-DAADAE5D33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766" y="4733981"/>
              <a:ext cx="1911166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Line 62">
              <a:extLst>
                <a:ext uri="{FF2B5EF4-FFF2-40B4-BE49-F238E27FC236}">
                  <a16:creationId xmlns:a16="http://schemas.microsoft.com/office/drawing/2014/main" id="{BC41A1FC-2A39-6CE0-8E21-ED0C64DE1DD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298602" y="3494649"/>
              <a:ext cx="2478663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77D418A-E838-8B06-D8B1-05ED92C5E615}"/>
              </a:ext>
            </a:extLst>
          </p:cNvPr>
          <p:cNvGrpSpPr/>
          <p:nvPr/>
        </p:nvGrpSpPr>
        <p:grpSpPr>
          <a:xfrm>
            <a:off x="3622745" y="3038495"/>
            <a:ext cx="804863" cy="1849825"/>
            <a:chOff x="2594935" y="3156863"/>
            <a:chExt cx="1264533" cy="2703910"/>
          </a:xfrm>
        </p:grpSpPr>
        <p:sp>
          <p:nvSpPr>
            <p:cNvPr id="28" name="Line 62">
              <a:extLst>
                <a:ext uri="{FF2B5EF4-FFF2-40B4-BE49-F238E27FC236}">
                  <a16:creationId xmlns:a16="http://schemas.microsoft.com/office/drawing/2014/main" id="{862CFB2D-7E49-327D-10F8-3A21A749BE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4935" y="5860773"/>
              <a:ext cx="1264533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Line 62">
              <a:extLst>
                <a:ext uri="{FF2B5EF4-FFF2-40B4-BE49-F238E27FC236}">
                  <a16:creationId xmlns:a16="http://schemas.microsoft.com/office/drawing/2014/main" id="{1815A844-BBCD-5032-7D40-96C5E09D05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2502526" y="4508818"/>
              <a:ext cx="270391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3C9E195-5A8F-742F-5648-6734583286B6}"/>
              </a:ext>
            </a:extLst>
          </p:cNvPr>
          <p:cNvGrpSpPr/>
          <p:nvPr/>
        </p:nvGrpSpPr>
        <p:grpSpPr>
          <a:xfrm>
            <a:off x="3604544" y="2659506"/>
            <a:ext cx="1684026" cy="1797354"/>
            <a:chOff x="3034507" y="2870452"/>
            <a:chExt cx="1716086" cy="2703910"/>
          </a:xfrm>
        </p:grpSpPr>
        <p:sp>
          <p:nvSpPr>
            <p:cNvPr id="25" name="Line 62">
              <a:extLst>
                <a:ext uri="{FF2B5EF4-FFF2-40B4-BE49-F238E27FC236}">
                  <a16:creationId xmlns:a16="http://schemas.microsoft.com/office/drawing/2014/main" id="{DC38AC65-8FC7-20BB-513C-E6D75F58C6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34507" y="5567693"/>
              <a:ext cx="1716085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Line 62">
              <a:extLst>
                <a:ext uri="{FF2B5EF4-FFF2-40B4-BE49-F238E27FC236}">
                  <a16:creationId xmlns:a16="http://schemas.microsoft.com/office/drawing/2014/main" id="{E7BFA69E-2F53-FEA9-3458-1991DB1C575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3398638" y="4222407"/>
              <a:ext cx="270391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0" name="Rectangle 54">
            <a:extLst>
              <a:ext uri="{FF2B5EF4-FFF2-40B4-BE49-F238E27FC236}">
                <a16:creationId xmlns:a16="http://schemas.microsoft.com/office/drawing/2014/main" id="{54A61F35-6F79-F19B-4FB1-C65E7EC5E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5366" y="3531536"/>
            <a:ext cx="16859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x</a:t>
            </a:r>
            <a:r>
              <a:rPr lang="en-US" sz="1800" baseline="-25000" dirty="0">
                <a:solidFill>
                  <a:srgbClr val="000000"/>
                </a:solidFill>
              </a:rPr>
              <a:t>i</a:t>
            </a:r>
            <a:r>
              <a:rPr lang="en-US" sz="1800" i="0" dirty="0">
                <a:solidFill>
                  <a:srgbClr val="000000"/>
                </a:solidFill>
              </a:rPr>
              <a:t>  </a:t>
            </a:r>
            <a:r>
              <a:rPr lang="en-US" sz="1800" b="0" i="0" dirty="0">
                <a:solidFill>
                  <a:srgbClr val="000000"/>
                </a:solidFill>
              </a:rPr>
              <a:t>(Criterion </a:t>
            </a:r>
            <a:r>
              <a:rPr lang="en-US" sz="1800" b="0" dirty="0" err="1">
                <a:solidFill>
                  <a:srgbClr val="000000"/>
                </a:solidFill>
              </a:rPr>
              <a:t>i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  <a:endParaRPr lang="en-US" sz="1800" b="0" baseline="-25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82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ChangeArrowheads="1"/>
          </p:cNvSpPr>
          <p:nvPr/>
        </p:nvSpPr>
        <p:spPr bwMode="auto">
          <a:xfrm>
            <a:off x="912330" y="1121002"/>
            <a:ext cx="7285038" cy="538163"/>
          </a:xfrm>
          <a:prstGeom prst="rect">
            <a:avLst/>
          </a:prstGeom>
          <a:solidFill>
            <a:srgbClr val="33CCFF">
              <a:alpha val="8196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54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84" charset="-128"/>
              </a:rPr>
              <a:t>Agenda</a:t>
            </a:r>
          </a:p>
        </p:txBody>
      </p:sp>
      <p:sp>
        <p:nvSpPr>
          <p:cNvPr id="145411" name="Rectangle 4"/>
          <p:cNvSpPr>
            <a:spLocks noGrp="1" noChangeArrowheads="1"/>
          </p:cNvSpPr>
          <p:nvPr>
            <p:ph idx="1"/>
          </p:nvPr>
        </p:nvSpPr>
        <p:spPr>
          <a:xfrm>
            <a:off x="1057275" y="1055963"/>
            <a:ext cx="7340600" cy="54227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FFFF00"/>
                </a:solidFill>
                <a:ea typeface="ＭＳ Ｐゴシック" pitchFamily="-84" charset="-128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Weighted Sum Model Results: Case Study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IVAL Methodology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IVAL Results for Case Study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Appendix A: Measuring Goodness of Fit of Rankings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Appendix B: Handling Dependent Criteria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C: Handling </a:t>
            </a:r>
            <a:r>
              <a:rPr lang="en-US" dirty="0"/>
              <a:t>Hierarchies of Criteria</a:t>
            </a:r>
            <a:endParaRPr lang="en-US" altLang="en-US" dirty="0">
              <a:ea typeface="ＭＳ Ｐゴシック" pitchFamily="-84" charset="-128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D: S-Curve Formulas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E: Exponential Curve Formulas</a:t>
            </a:r>
          </a:p>
        </p:txBody>
      </p:sp>
    </p:spTree>
    <p:extLst>
      <p:ext uri="{BB962C8B-B14F-4D97-AF65-F5344CB8AC3E}">
        <p14:creationId xmlns:p14="http://schemas.microsoft.com/office/powerpoint/2010/main" val="2422856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457B-3CAE-50DE-796A-82A61CF6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the Three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3C880-CCF3-B122-2E50-75FEBD9B3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75" y="1005257"/>
            <a:ext cx="8763000" cy="5641728"/>
          </a:xfrm>
        </p:spPr>
        <p:txBody>
          <a:bodyPr/>
          <a:lstStyle/>
          <a:p>
            <a:pPr marL="742950" lvl="1" indent="-400050">
              <a:buFont typeface="Symbol" pitchFamily="-111" charset="2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Steep regions</a:t>
            </a:r>
            <a:endParaRPr lang="en-US" dirty="0">
              <a:solidFill>
                <a:schemeClr val="tx1"/>
              </a:solidFill>
            </a:endParaRPr>
          </a:p>
          <a:p>
            <a:pPr marL="1152525" lvl="1" indent="-395288">
              <a:buFont typeface="Wingdings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Where small changes in criterion value are very important</a:t>
            </a:r>
          </a:p>
          <a:p>
            <a:pPr marL="1152525" lvl="1" indent="-395288"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800100" lvl="1" indent="-457200">
              <a:buFont typeface="+mj-lt"/>
              <a:buAutoNum type="arabicPeriod" startAt="2"/>
            </a:pPr>
            <a:r>
              <a:rPr lang="en-US" dirty="0">
                <a:solidFill>
                  <a:srgbClr val="FFFF00"/>
                </a:solidFill>
              </a:rPr>
              <a:t>Flat regions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Where even large changes in criterion value do not much matter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For example, a 500 mile radar is not more useful than a 80 mile radar if a missile can only fly 50 miles</a:t>
            </a:r>
          </a:p>
          <a:p>
            <a:pPr lvl="2"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742950" lvl="1" indent="-400050">
              <a:buFont typeface="Symbol" pitchFamily="-111" charset="2"/>
              <a:buAutoNum type="arabicPeriod" startAt="2"/>
            </a:pPr>
            <a:r>
              <a:rPr lang="en-US" dirty="0">
                <a:solidFill>
                  <a:srgbClr val="FFFF00"/>
                </a:solidFill>
              </a:rPr>
              <a:t>Floor </a:t>
            </a:r>
            <a:r>
              <a:rPr lang="en-US" sz="2100" b="0" i="0" dirty="0">
                <a:solidFill>
                  <a:schemeClr val="tx1"/>
                </a:solidFill>
                <a:sym typeface="Symbol" pitchFamily="-111" charset="2"/>
              </a:rPr>
              <a:t>reflects a criterion’s intrinsic importance (i.e., “weight”)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100" b="0" i="0" dirty="0">
                <a:solidFill>
                  <a:srgbClr val="FF9900"/>
                </a:solidFill>
                <a:sym typeface="Symbol" pitchFamily="-111" charset="2"/>
              </a:rPr>
              <a:t>Critical criteria have floors near zero</a:t>
            </a:r>
          </a:p>
          <a:p>
            <a:pPr lvl="3">
              <a:buFont typeface="Wingdings" pitchFamily="2" charset="2"/>
              <a:buChar char="v"/>
            </a:pPr>
            <a:r>
              <a:rPr lang="en-US" i="0" dirty="0">
                <a:solidFill>
                  <a:schemeClr val="tx1"/>
                </a:solidFill>
              </a:rPr>
              <a:t> </a:t>
            </a:r>
            <a:r>
              <a:rPr lang="en-US" sz="2000" b="0" dirty="0">
                <a:solidFill>
                  <a:srgbClr val="FFFFFF"/>
                </a:solidFill>
                <a:sym typeface="Symbol" pitchFamily="-111" charset="2"/>
              </a:rPr>
              <a:t>Because </a:t>
            </a:r>
            <a:r>
              <a:rPr lang="en-US" sz="2000" dirty="0">
                <a:sym typeface="Symbol" pitchFamily="-111" charset="2"/>
              </a:rPr>
              <a:t>V = v</a:t>
            </a:r>
            <a:r>
              <a:rPr lang="en-US" sz="2000" baseline="-25000" dirty="0">
                <a:sym typeface="Symbol" pitchFamily="-111" charset="2"/>
              </a:rPr>
              <a:t>1</a:t>
            </a:r>
            <a:r>
              <a:rPr lang="en-US" sz="2000" dirty="0">
                <a:cs typeface="Arial" charset="0"/>
                <a:sym typeface="Symbol" pitchFamily="-111" charset="2"/>
              </a:rPr>
              <a:t>• v</a:t>
            </a:r>
            <a:r>
              <a:rPr lang="en-US" sz="2000" baseline="-25000" dirty="0">
                <a:cs typeface="Arial" charset="0"/>
                <a:sym typeface="Symbol" pitchFamily="-111" charset="2"/>
              </a:rPr>
              <a:t>2</a:t>
            </a:r>
            <a:r>
              <a:rPr lang="en-US" sz="2000" dirty="0">
                <a:cs typeface="Arial" charset="0"/>
                <a:sym typeface="Symbol" pitchFamily="-111" charset="2"/>
              </a:rPr>
              <a:t> • v</a:t>
            </a:r>
            <a:r>
              <a:rPr lang="en-US" sz="2000" baseline="-25000" dirty="0">
                <a:cs typeface="Arial" charset="0"/>
                <a:sym typeface="Symbol" pitchFamily="-111" charset="2"/>
              </a:rPr>
              <a:t>3</a:t>
            </a:r>
            <a:r>
              <a:rPr lang="en-US" sz="2000" dirty="0">
                <a:cs typeface="Arial" charset="0"/>
                <a:sym typeface="Symbol" pitchFamily="-111" charset="2"/>
              </a:rPr>
              <a:t> •  … •  </a:t>
            </a:r>
            <a:r>
              <a:rPr lang="en-US" sz="2000" dirty="0" err="1">
                <a:cs typeface="Arial" charset="0"/>
                <a:sym typeface="Symbol" pitchFamily="-111" charset="2"/>
              </a:rPr>
              <a:t>v</a:t>
            </a:r>
            <a:r>
              <a:rPr lang="en-US" sz="2000" baseline="-25000" dirty="0" err="1">
                <a:cs typeface="Arial" charset="0"/>
                <a:sym typeface="Symbol" pitchFamily="-111" charset="2"/>
              </a:rPr>
              <a:t>n</a:t>
            </a:r>
            <a:r>
              <a:rPr lang="en-US" sz="2000" dirty="0">
                <a:cs typeface="Arial" charset="0"/>
                <a:sym typeface="Symbol" pitchFamily="-111" charset="2"/>
              </a:rPr>
              <a:t> , </a:t>
            </a:r>
            <a:r>
              <a:rPr lang="en-US" sz="2100" b="0" dirty="0">
                <a:solidFill>
                  <a:schemeClr val="tx1"/>
                </a:solidFill>
                <a:cs typeface="Arial" charset="0"/>
              </a:rPr>
              <a:t>a </a:t>
            </a:r>
            <a:r>
              <a:rPr lang="en-US" dirty="0">
                <a:solidFill>
                  <a:schemeClr val="tx1"/>
                </a:solidFill>
                <a:cs typeface="Arial" charset="0"/>
              </a:rPr>
              <a:t>low score</a:t>
            </a:r>
            <a:r>
              <a:rPr lang="en-US" sz="2100" b="0" dirty="0">
                <a:solidFill>
                  <a:schemeClr val="tx1"/>
                </a:solidFill>
                <a:cs typeface="Arial" charset="0"/>
              </a:rPr>
              <a:t> in any critical criterion yields a near-zero total value V</a:t>
            </a:r>
            <a:endParaRPr lang="en-US" b="0" i="0" dirty="0">
              <a:solidFill>
                <a:schemeClr val="tx1"/>
              </a:solidFill>
              <a:sym typeface="Symbol" pitchFamily="-111" charset="2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2100" b="0" i="0" dirty="0">
                <a:solidFill>
                  <a:schemeClr val="tx1"/>
                </a:solidFill>
                <a:sym typeface="Symbol" pitchFamily="-111" charset="2"/>
              </a:rPr>
              <a:t> </a:t>
            </a:r>
            <a:r>
              <a:rPr lang="en-US" sz="2100" b="0" i="0" dirty="0">
                <a:solidFill>
                  <a:srgbClr val="FF9900"/>
                </a:solidFill>
                <a:sym typeface="Symbol" pitchFamily="-111" charset="2"/>
              </a:rPr>
              <a:t>“Nice-to-have” criteria have floors closer to 1.0</a:t>
            </a:r>
          </a:p>
          <a:p>
            <a:pPr lvl="3">
              <a:buFont typeface="Wingdings" pitchFamily="2" charset="2"/>
              <a:buChar char="v"/>
            </a:pPr>
            <a:r>
              <a:rPr lang="en-US" i="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2100" b="0" dirty="0">
                <a:solidFill>
                  <a:schemeClr val="tx1"/>
                </a:solidFill>
                <a:cs typeface="Arial" charset="0"/>
                <a:sym typeface="Symbol" pitchFamily="-111" charset="2"/>
              </a:rPr>
              <a:t>A low score does not unduly lower the total value</a:t>
            </a:r>
            <a:endParaRPr lang="en-US" sz="2100" b="0" dirty="0">
              <a:solidFill>
                <a:srgbClr val="FFFF00"/>
              </a:solidFill>
              <a:sym typeface="Symbol" pitchFamily="-111" charset="2"/>
            </a:endParaRPr>
          </a:p>
          <a:p>
            <a:pPr marL="1028700" lvl="3" indent="0">
              <a:buNone/>
            </a:pPr>
            <a:endParaRPr lang="en-US" i="0" dirty="0">
              <a:solidFill>
                <a:schemeClr val="tx1"/>
              </a:solidFill>
              <a:cs typeface="Arial" charset="0"/>
              <a:sym typeface="Symbol" pitchFamily="-111" charset="2"/>
            </a:endParaRPr>
          </a:p>
          <a:p>
            <a:pPr lvl="2">
              <a:buFont typeface="Wingdings" pitchFamily="2" charset="2"/>
              <a:buChar char="Ø"/>
            </a:pPr>
            <a:endParaRPr lang="en-US" sz="2100" b="0" i="0" dirty="0">
              <a:solidFill>
                <a:schemeClr val="tx1"/>
              </a:solidFill>
              <a:sym typeface="Symbol" pitchFamily="-111" charset="2"/>
            </a:endParaRPr>
          </a:p>
          <a:p>
            <a:pPr lvl="2">
              <a:buFont typeface="Wingdings" pitchFamily="2" charset="2"/>
              <a:buChar char="Ø"/>
            </a:pPr>
            <a:endParaRPr lang="en-US" i="0" dirty="0">
              <a:solidFill>
                <a:schemeClr val="tx1"/>
              </a:solidFill>
              <a:sym typeface="Symbol" pitchFamily="-111" charset="2"/>
            </a:endParaRPr>
          </a:p>
          <a:p>
            <a:pPr marL="742950" lvl="1" indent="-400050">
              <a:buFont typeface="Symbol" pitchFamily="-111" charset="2"/>
              <a:buAutoNum type="arabicPeriod" startAt="2"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58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26" y="0"/>
            <a:ext cx="8258783" cy="990600"/>
          </a:xfrm>
        </p:spPr>
        <p:txBody>
          <a:bodyPr/>
          <a:lstStyle/>
          <a:p>
            <a:r>
              <a:rPr lang="en-US" dirty="0"/>
              <a:t>Example of the Three Features: Radar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880111"/>
            <a:ext cx="8137525" cy="4185188"/>
          </a:xfrm>
        </p:spPr>
        <p:txBody>
          <a:bodyPr/>
          <a:lstStyle/>
          <a:p>
            <a:r>
              <a:rPr lang="en-US" dirty="0"/>
              <a:t>To take full advantage a 50 NM missile, a radar would need a range of at least 60 NM</a:t>
            </a:r>
          </a:p>
          <a:p>
            <a:r>
              <a:rPr lang="en-US" dirty="0"/>
              <a:t>The opponent that launches first has the advantage</a:t>
            </a:r>
          </a:p>
          <a:p>
            <a:r>
              <a:rPr lang="en-US" dirty="0"/>
              <a:t>But, there would be little payoff beyond, say, 80 NM because the missile would be launched at 50 NM</a:t>
            </a:r>
          </a:p>
          <a:p>
            <a:r>
              <a:rPr lang="en-US" dirty="0"/>
              <a:t>So there is steep design benefit from, say, 60 – 80 NM</a:t>
            </a:r>
          </a:p>
          <a:p>
            <a:r>
              <a:rPr lang="en-US" dirty="0"/>
              <a:t>We would set the knees of the curve at 60 and 80</a:t>
            </a:r>
          </a:p>
          <a:p>
            <a:r>
              <a:rPr lang="en-US" dirty="0"/>
              <a:t>There are flat regions on either side, with only incremental benefits</a:t>
            </a:r>
          </a:p>
          <a:p>
            <a:pPr lvl="1"/>
            <a:r>
              <a:rPr lang="en-US" b="0" dirty="0"/>
              <a:t>Too little range has no benefit</a:t>
            </a:r>
          </a:p>
          <a:p>
            <a:pPr lvl="1"/>
            <a:r>
              <a:rPr lang="en-US" b="0" dirty="0"/>
              <a:t>Too much range does not help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173448" y="4069937"/>
            <a:ext cx="3514655" cy="2374396"/>
            <a:chOff x="4031002" y="4575044"/>
            <a:chExt cx="3514655" cy="2374396"/>
          </a:xfrm>
        </p:grpSpPr>
        <p:sp>
          <p:nvSpPr>
            <p:cNvPr id="5" name="AutoShape 6"/>
            <p:cNvSpPr>
              <a:spLocks noChangeAspect="1" noChangeArrowheads="1" noTextEdit="1"/>
            </p:cNvSpPr>
            <p:nvPr/>
          </p:nvSpPr>
          <p:spPr bwMode="auto">
            <a:xfrm>
              <a:off x="4031002" y="4643306"/>
              <a:ext cx="2743200" cy="220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078627" y="4575044"/>
              <a:ext cx="3467030" cy="2374396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4505665" y="5070344"/>
              <a:ext cx="2432345" cy="13081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505665" y="5070344"/>
              <a:ext cx="2420602" cy="1308100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4505665" y="5070344"/>
              <a:ext cx="1588" cy="130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4458040" y="6378444"/>
              <a:ext cx="95250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4505665" y="6378444"/>
              <a:ext cx="185102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 flipV="1">
              <a:off x="4505665" y="6330819"/>
              <a:ext cx="1588" cy="952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V="1">
              <a:off x="6923903" y="6330819"/>
              <a:ext cx="1588" cy="952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Rectangle 49"/>
            <p:cNvSpPr>
              <a:spLocks noChangeArrowheads="1"/>
            </p:cNvSpPr>
            <p:nvPr/>
          </p:nvSpPr>
          <p:spPr bwMode="auto">
            <a:xfrm>
              <a:off x="4228805" y="4643306"/>
              <a:ext cx="23676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/>
              <a:r>
                <a:rPr lang="en-US" altLang="en-US" i="0" dirty="0">
                  <a:solidFill>
                    <a:srgbClr val="000000"/>
                  </a:solidFill>
                </a:rPr>
                <a:t>Radar Range Score</a:t>
              </a:r>
              <a:endParaRPr lang="en-US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50"/>
            <p:cNvSpPr>
              <a:spLocks noChangeArrowheads="1"/>
            </p:cNvSpPr>
            <p:nvPr/>
          </p:nvSpPr>
          <p:spPr bwMode="auto">
            <a:xfrm>
              <a:off x="4334215" y="6256206"/>
              <a:ext cx="1349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/>
              <a:r>
                <a:rPr lang="en-US" altLang="en-US" sz="1600" b="0" i="0" dirty="0">
                  <a:solidFill>
                    <a:srgbClr val="000000"/>
                  </a:solidFill>
                  <a:latin typeface="Geneva" pitchFamily="-84" charset="0"/>
                </a:rPr>
                <a:t>0</a:t>
              </a:r>
              <a:endParaRPr lang="en-US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51"/>
            <p:cNvSpPr>
              <a:spLocks noChangeArrowheads="1"/>
            </p:cNvSpPr>
            <p:nvPr/>
          </p:nvSpPr>
          <p:spPr bwMode="auto">
            <a:xfrm>
              <a:off x="4334215" y="4946519"/>
              <a:ext cx="1349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/>
              <a:r>
                <a:rPr lang="en-US" altLang="en-US" sz="1600" b="0" i="0" dirty="0">
                  <a:solidFill>
                    <a:srgbClr val="000000"/>
                  </a:solidFill>
                  <a:latin typeface="Geneva" pitchFamily="-84" charset="0"/>
                </a:rPr>
                <a:t>1</a:t>
              </a:r>
              <a:endParaRPr lang="en-US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52"/>
            <p:cNvSpPr>
              <a:spLocks noChangeArrowheads="1"/>
            </p:cNvSpPr>
            <p:nvPr/>
          </p:nvSpPr>
          <p:spPr bwMode="auto">
            <a:xfrm>
              <a:off x="4467565" y="6380031"/>
              <a:ext cx="1349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/>
              <a:r>
                <a:rPr lang="en-US" altLang="en-US" sz="1600" b="0" i="0" dirty="0">
                  <a:solidFill>
                    <a:srgbClr val="000000"/>
                  </a:solidFill>
                  <a:latin typeface="Geneva" pitchFamily="-84" charset="0"/>
                </a:rPr>
                <a:t>0</a:t>
              </a:r>
              <a:endParaRPr lang="en-US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53"/>
            <p:cNvSpPr>
              <a:spLocks noChangeArrowheads="1"/>
            </p:cNvSpPr>
            <p:nvPr/>
          </p:nvSpPr>
          <p:spPr bwMode="auto">
            <a:xfrm>
              <a:off x="6730070" y="6435594"/>
              <a:ext cx="34144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/>
              <a:r>
                <a:rPr lang="en-US" altLang="en-US" sz="1600" b="0" i="0" dirty="0">
                  <a:solidFill>
                    <a:srgbClr val="000000"/>
                  </a:solidFill>
                  <a:latin typeface="Geneva" pitchFamily="-84" charset="0"/>
                </a:rPr>
                <a:t>300</a:t>
              </a:r>
              <a:endParaRPr lang="en-US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54"/>
            <p:cNvSpPr>
              <a:spLocks noChangeArrowheads="1"/>
            </p:cNvSpPr>
            <p:nvPr/>
          </p:nvSpPr>
          <p:spPr bwMode="auto">
            <a:xfrm>
              <a:off x="4783795" y="6602599"/>
              <a:ext cx="18258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/>
              <a:r>
                <a:rPr lang="en-US" altLang="en-US" sz="1800" i="0" dirty="0">
                  <a:solidFill>
                    <a:srgbClr val="000000"/>
                  </a:solidFill>
                </a:rPr>
                <a:t>Radar Range (u</a:t>
              </a:r>
              <a:r>
                <a:rPr lang="en-US" altLang="en-US" sz="1800" i="0" baseline="-25000" dirty="0">
                  <a:solidFill>
                    <a:srgbClr val="000000"/>
                  </a:solidFill>
                </a:rPr>
                <a:t>i</a:t>
              </a:r>
              <a:r>
                <a:rPr lang="en-US" altLang="en-US" sz="1800" i="0" dirty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20" name="Rectangle 55"/>
            <p:cNvSpPr>
              <a:spLocks noChangeArrowheads="1"/>
            </p:cNvSpPr>
            <p:nvPr/>
          </p:nvSpPr>
          <p:spPr bwMode="auto">
            <a:xfrm>
              <a:off x="4229440" y="5573581"/>
              <a:ext cx="17152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/>
              <a:r>
                <a:rPr lang="en-US" altLang="en-US" sz="1800" i="0" dirty="0">
                  <a:solidFill>
                    <a:srgbClr val="000000"/>
                  </a:solidFill>
                </a:rPr>
                <a:t>v</a:t>
              </a:r>
              <a:r>
                <a:rPr lang="en-US" altLang="en-US" sz="1800" i="0" baseline="-25000" dirty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21" name="Freeform 59"/>
            <p:cNvSpPr>
              <a:spLocks/>
            </p:cNvSpPr>
            <p:nvPr/>
          </p:nvSpPr>
          <p:spPr bwMode="auto">
            <a:xfrm>
              <a:off x="4510426" y="5133123"/>
              <a:ext cx="2310980" cy="1197696"/>
            </a:xfrm>
            <a:custGeom>
              <a:avLst/>
              <a:gdLst>
                <a:gd name="T0" fmla="*/ 0 w 1152"/>
                <a:gd name="T1" fmla="*/ 321 h 331"/>
                <a:gd name="T2" fmla="*/ 771 w 1152"/>
                <a:gd name="T3" fmla="*/ 289 h 331"/>
                <a:gd name="T4" fmla="*/ 902 w 1152"/>
                <a:gd name="T5" fmla="*/ 71 h 331"/>
                <a:gd name="T6" fmla="*/ 983 w 1152"/>
                <a:gd name="T7" fmla="*/ 11 h 331"/>
                <a:gd name="T8" fmla="*/ 1152 w 1152"/>
                <a:gd name="T9" fmla="*/ 5 h 3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331"/>
                <a:gd name="T17" fmla="*/ 1152 w 1152"/>
                <a:gd name="T18" fmla="*/ 331 h 331"/>
                <a:gd name="connsiteX0" fmla="*/ 0 w 17764"/>
                <a:gd name="connsiteY0" fmla="*/ 9547 h 9547"/>
                <a:gd name="connsiteX1" fmla="*/ 6693 w 17764"/>
                <a:gd name="connsiteY1" fmla="*/ 8580 h 9547"/>
                <a:gd name="connsiteX2" fmla="*/ 7830 w 17764"/>
                <a:gd name="connsiteY2" fmla="*/ 1994 h 9547"/>
                <a:gd name="connsiteX3" fmla="*/ 17753 w 17764"/>
                <a:gd name="connsiteY3" fmla="*/ 558 h 9547"/>
                <a:gd name="connsiteX4" fmla="*/ 10000 w 17764"/>
                <a:gd name="connsiteY4" fmla="*/ 0 h 9547"/>
                <a:gd name="connsiteX0" fmla="*/ 0 w 9994"/>
                <a:gd name="connsiteY0" fmla="*/ 9416 h 9416"/>
                <a:gd name="connsiteX1" fmla="*/ 3768 w 9994"/>
                <a:gd name="connsiteY1" fmla="*/ 8403 h 9416"/>
                <a:gd name="connsiteX2" fmla="*/ 4408 w 9994"/>
                <a:gd name="connsiteY2" fmla="*/ 1505 h 9416"/>
                <a:gd name="connsiteX3" fmla="*/ 9994 w 9994"/>
                <a:gd name="connsiteY3" fmla="*/ 0 h 9416"/>
                <a:gd name="connsiteX0" fmla="*/ 0 w 10000"/>
                <a:gd name="connsiteY0" fmla="*/ 10000 h 10000"/>
                <a:gd name="connsiteX1" fmla="*/ 3770 w 10000"/>
                <a:gd name="connsiteY1" fmla="*/ 8924 h 10000"/>
                <a:gd name="connsiteX2" fmla="*/ 3531 w 10000"/>
                <a:gd name="connsiteY2" fmla="*/ 8105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3770 w 10000"/>
                <a:gd name="connsiteY1" fmla="*/ 8924 h 10000"/>
                <a:gd name="connsiteX2" fmla="*/ 3531 w 10000"/>
                <a:gd name="connsiteY2" fmla="*/ 8105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3770 w 10000"/>
                <a:gd name="connsiteY1" fmla="*/ 8924 h 10000"/>
                <a:gd name="connsiteX2" fmla="*/ 3531 w 10000"/>
                <a:gd name="connsiteY2" fmla="*/ 8105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3770 w 10000"/>
                <a:gd name="connsiteY1" fmla="*/ 8924 h 10000"/>
                <a:gd name="connsiteX2" fmla="*/ 3531 w 10000"/>
                <a:gd name="connsiteY2" fmla="*/ 8105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3770 w 10000"/>
                <a:gd name="connsiteY1" fmla="*/ 8924 h 10000"/>
                <a:gd name="connsiteX2" fmla="*/ 4411 w 10000"/>
                <a:gd name="connsiteY2" fmla="*/ 1598 h 10000"/>
                <a:gd name="connsiteX3" fmla="*/ 10000 w 10000"/>
                <a:gd name="connsiteY3" fmla="*/ 0 h 10000"/>
                <a:gd name="connsiteX0" fmla="*/ 0 w 10000"/>
                <a:gd name="connsiteY0" fmla="*/ 10000 h 10000"/>
                <a:gd name="connsiteX1" fmla="*/ 3770 w 10000"/>
                <a:gd name="connsiteY1" fmla="*/ 8924 h 10000"/>
                <a:gd name="connsiteX2" fmla="*/ 3481 w 10000"/>
                <a:gd name="connsiteY2" fmla="*/ 7825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3481 w 10000"/>
                <a:gd name="connsiteY1" fmla="*/ 7825 h 10000"/>
                <a:gd name="connsiteX2" fmla="*/ 4411 w 10000"/>
                <a:gd name="connsiteY2" fmla="*/ 1598 h 10000"/>
                <a:gd name="connsiteX3" fmla="*/ 10000 w 10000"/>
                <a:gd name="connsiteY3" fmla="*/ 0 h 10000"/>
                <a:gd name="connsiteX0" fmla="*/ 0 w 10000"/>
                <a:gd name="connsiteY0" fmla="*/ 10000 h 10000"/>
                <a:gd name="connsiteX1" fmla="*/ 3275 w 10000"/>
                <a:gd name="connsiteY1" fmla="*/ 7883 h 10000"/>
                <a:gd name="connsiteX2" fmla="*/ 4411 w 10000"/>
                <a:gd name="connsiteY2" fmla="*/ 1598 h 10000"/>
                <a:gd name="connsiteX3" fmla="*/ 10000 w 10000"/>
                <a:gd name="connsiteY3" fmla="*/ 0 h 10000"/>
                <a:gd name="connsiteX0" fmla="*/ 0 w 10000"/>
                <a:gd name="connsiteY0" fmla="*/ 10000 h 10000"/>
                <a:gd name="connsiteX1" fmla="*/ 3275 w 10000"/>
                <a:gd name="connsiteY1" fmla="*/ 7883 h 10000"/>
                <a:gd name="connsiteX2" fmla="*/ 3440 w 10000"/>
                <a:gd name="connsiteY2" fmla="*/ 5434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3275 w 10000"/>
                <a:gd name="connsiteY1" fmla="*/ 7883 h 10000"/>
                <a:gd name="connsiteX2" fmla="*/ 3440 w 10000"/>
                <a:gd name="connsiteY2" fmla="*/ 5434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3275 w 10000"/>
                <a:gd name="connsiteY1" fmla="*/ 7883 h 10000"/>
                <a:gd name="connsiteX2" fmla="*/ 3440 w 10000"/>
                <a:gd name="connsiteY2" fmla="*/ 5434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3275 w 10000"/>
                <a:gd name="connsiteY1" fmla="*/ 7883 h 10000"/>
                <a:gd name="connsiteX2" fmla="*/ 3543 w 10000"/>
                <a:gd name="connsiteY2" fmla="*/ 4443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3275 w 10000"/>
                <a:gd name="connsiteY1" fmla="*/ 7883 h 10000"/>
                <a:gd name="connsiteX2" fmla="*/ 3543 w 10000"/>
                <a:gd name="connsiteY2" fmla="*/ 4443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3275 w 10000"/>
                <a:gd name="connsiteY1" fmla="*/ 7883 h 10000"/>
                <a:gd name="connsiteX2" fmla="*/ 3543 w 10000"/>
                <a:gd name="connsiteY2" fmla="*/ 4443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2296 w 10000"/>
                <a:gd name="connsiteY1" fmla="*/ 8846 h 10000"/>
                <a:gd name="connsiteX2" fmla="*/ 3275 w 10000"/>
                <a:gd name="connsiteY2" fmla="*/ 7883 h 10000"/>
                <a:gd name="connsiteX3" fmla="*/ 3543 w 10000"/>
                <a:gd name="connsiteY3" fmla="*/ 4443 h 10000"/>
                <a:gd name="connsiteX4" fmla="*/ 4411 w 10000"/>
                <a:gd name="connsiteY4" fmla="*/ 1598 h 10000"/>
                <a:gd name="connsiteX5" fmla="*/ 10000 w 10000"/>
                <a:gd name="connsiteY5" fmla="*/ 0 h 10000"/>
                <a:gd name="connsiteX0" fmla="*/ 0 w 10000"/>
                <a:gd name="connsiteY0" fmla="*/ 10000 h 10000"/>
                <a:gd name="connsiteX1" fmla="*/ 2296 w 10000"/>
                <a:gd name="connsiteY1" fmla="*/ 8846 h 10000"/>
                <a:gd name="connsiteX2" fmla="*/ 3543 w 10000"/>
                <a:gd name="connsiteY2" fmla="*/ 4443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2296 w 10000"/>
                <a:gd name="connsiteY1" fmla="*/ 8846 h 10000"/>
                <a:gd name="connsiteX2" fmla="*/ 3224 w 10000"/>
                <a:gd name="connsiteY2" fmla="*/ 4880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2296 w 10000"/>
                <a:gd name="connsiteY1" fmla="*/ 8846 h 10000"/>
                <a:gd name="connsiteX2" fmla="*/ 3224 w 10000"/>
                <a:gd name="connsiteY2" fmla="*/ 4880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383" y="9808"/>
                    <a:pt x="1706" y="9772"/>
                    <a:pt x="2296" y="8846"/>
                  </a:cubicBezTo>
                  <a:cubicBezTo>
                    <a:pt x="2886" y="7920"/>
                    <a:pt x="3077" y="6044"/>
                    <a:pt x="3224" y="4880"/>
                  </a:cubicBezTo>
                  <a:cubicBezTo>
                    <a:pt x="3371" y="3716"/>
                    <a:pt x="3282" y="2411"/>
                    <a:pt x="4411" y="1598"/>
                  </a:cubicBezTo>
                  <a:cubicBezTo>
                    <a:pt x="5540" y="785"/>
                    <a:pt x="9794" y="371"/>
                    <a:pt x="10000" y="0"/>
                  </a:cubicBezTo>
                </a:path>
              </a:pathLst>
            </a:custGeom>
            <a:noFill/>
            <a:ln w="412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 flipV="1">
              <a:off x="5161787" y="6330819"/>
              <a:ext cx="1588" cy="952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73448" y="4069937"/>
            <a:ext cx="3514655" cy="2374396"/>
            <a:chOff x="4031002" y="4575044"/>
            <a:chExt cx="3514655" cy="2374396"/>
          </a:xfrm>
        </p:grpSpPr>
        <p:sp>
          <p:nvSpPr>
            <p:cNvPr id="28" name="AutoShape 6"/>
            <p:cNvSpPr>
              <a:spLocks noChangeAspect="1" noChangeArrowheads="1" noTextEdit="1"/>
            </p:cNvSpPr>
            <p:nvPr/>
          </p:nvSpPr>
          <p:spPr bwMode="auto">
            <a:xfrm>
              <a:off x="4031002" y="4643306"/>
              <a:ext cx="2743200" cy="220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4078627" y="4575044"/>
              <a:ext cx="3467030" cy="2374396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4505665" y="5070344"/>
              <a:ext cx="2432345" cy="13081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4505665" y="5070344"/>
              <a:ext cx="2420602" cy="1308100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>
              <a:off x="4505665" y="5070344"/>
              <a:ext cx="1588" cy="130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4458040" y="6378444"/>
              <a:ext cx="95250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Line 14"/>
            <p:cNvSpPr>
              <a:spLocks noChangeShapeType="1"/>
            </p:cNvSpPr>
            <p:nvPr/>
          </p:nvSpPr>
          <p:spPr bwMode="auto">
            <a:xfrm>
              <a:off x="4505665" y="6378444"/>
              <a:ext cx="185102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Line 15"/>
            <p:cNvSpPr>
              <a:spLocks noChangeShapeType="1"/>
            </p:cNvSpPr>
            <p:nvPr/>
          </p:nvSpPr>
          <p:spPr bwMode="auto">
            <a:xfrm flipV="1">
              <a:off x="4505665" y="6330819"/>
              <a:ext cx="1588" cy="952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Line 16"/>
            <p:cNvSpPr>
              <a:spLocks noChangeShapeType="1"/>
            </p:cNvSpPr>
            <p:nvPr/>
          </p:nvSpPr>
          <p:spPr bwMode="auto">
            <a:xfrm flipV="1">
              <a:off x="6923903" y="6330819"/>
              <a:ext cx="1588" cy="952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Rectangle 49"/>
            <p:cNvSpPr>
              <a:spLocks noChangeArrowheads="1"/>
            </p:cNvSpPr>
            <p:nvPr/>
          </p:nvSpPr>
          <p:spPr bwMode="auto">
            <a:xfrm>
              <a:off x="4228805" y="4643306"/>
              <a:ext cx="23676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/>
              <a:r>
                <a:rPr lang="en-US" altLang="en-US" i="0" dirty="0">
                  <a:solidFill>
                    <a:srgbClr val="000000"/>
                  </a:solidFill>
                </a:rPr>
                <a:t>Radar Range Score</a:t>
              </a:r>
              <a:endParaRPr lang="en-US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50"/>
            <p:cNvSpPr>
              <a:spLocks noChangeArrowheads="1"/>
            </p:cNvSpPr>
            <p:nvPr/>
          </p:nvSpPr>
          <p:spPr bwMode="auto">
            <a:xfrm>
              <a:off x="4334215" y="6256206"/>
              <a:ext cx="1349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/>
              <a:r>
                <a:rPr lang="en-US" altLang="en-US" sz="1600" b="0" i="0" dirty="0">
                  <a:solidFill>
                    <a:srgbClr val="000000"/>
                  </a:solidFill>
                  <a:latin typeface="Geneva" pitchFamily="-84" charset="0"/>
                </a:rPr>
                <a:t>0</a:t>
              </a:r>
              <a:endParaRPr lang="en-US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51"/>
            <p:cNvSpPr>
              <a:spLocks noChangeArrowheads="1"/>
            </p:cNvSpPr>
            <p:nvPr/>
          </p:nvSpPr>
          <p:spPr bwMode="auto">
            <a:xfrm>
              <a:off x="4334215" y="4946519"/>
              <a:ext cx="1349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/>
              <a:r>
                <a:rPr lang="en-US" altLang="en-US" sz="1600" b="0" i="0" dirty="0">
                  <a:solidFill>
                    <a:srgbClr val="000000"/>
                  </a:solidFill>
                  <a:latin typeface="Geneva" pitchFamily="-84" charset="0"/>
                </a:rPr>
                <a:t>1</a:t>
              </a:r>
              <a:endParaRPr lang="en-US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52"/>
            <p:cNvSpPr>
              <a:spLocks noChangeArrowheads="1"/>
            </p:cNvSpPr>
            <p:nvPr/>
          </p:nvSpPr>
          <p:spPr bwMode="auto">
            <a:xfrm>
              <a:off x="4467565" y="6380031"/>
              <a:ext cx="1349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/>
              <a:r>
                <a:rPr lang="en-US" altLang="en-US" sz="1600" b="0" i="0" dirty="0">
                  <a:solidFill>
                    <a:srgbClr val="000000"/>
                  </a:solidFill>
                  <a:latin typeface="Geneva" pitchFamily="-84" charset="0"/>
                </a:rPr>
                <a:t>0</a:t>
              </a:r>
              <a:endParaRPr lang="en-US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53"/>
            <p:cNvSpPr>
              <a:spLocks noChangeArrowheads="1"/>
            </p:cNvSpPr>
            <p:nvPr/>
          </p:nvSpPr>
          <p:spPr bwMode="auto">
            <a:xfrm>
              <a:off x="6730070" y="6435594"/>
              <a:ext cx="34144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/>
              <a:r>
                <a:rPr lang="en-US" altLang="en-US" sz="1600" b="0" i="0" dirty="0">
                  <a:solidFill>
                    <a:srgbClr val="000000"/>
                  </a:solidFill>
                  <a:latin typeface="Geneva" pitchFamily="-84" charset="0"/>
                </a:rPr>
                <a:t>300</a:t>
              </a:r>
              <a:endParaRPr lang="en-US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54"/>
            <p:cNvSpPr>
              <a:spLocks noChangeArrowheads="1"/>
            </p:cNvSpPr>
            <p:nvPr/>
          </p:nvSpPr>
          <p:spPr bwMode="auto">
            <a:xfrm>
              <a:off x="4783795" y="6602599"/>
              <a:ext cx="18258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/>
              <a:r>
                <a:rPr lang="en-US" altLang="en-US" sz="1800" i="0" dirty="0">
                  <a:solidFill>
                    <a:srgbClr val="000000"/>
                  </a:solidFill>
                </a:rPr>
                <a:t>Radar Range (</a:t>
              </a:r>
              <a:r>
                <a:rPr lang="en-US" altLang="en-US" sz="1800" dirty="0">
                  <a:solidFill>
                    <a:srgbClr val="000000"/>
                  </a:solidFill>
                </a:rPr>
                <a:t>u</a:t>
              </a:r>
              <a:r>
                <a:rPr lang="en-US" altLang="en-US" sz="1800" baseline="-25000" dirty="0">
                  <a:solidFill>
                    <a:srgbClr val="000000"/>
                  </a:solidFill>
                </a:rPr>
                <a:t>i</a:t>
              </a:r>
              <a:r>
                <a:rPr lang="en-US" altLang="en-US" sz="1800" i="0" dirty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43" name="Rectangle 55"/>
            <p:cNvSpPr>
              <a:spLocks noChangeArrowheads="1"/>
            </p:cNvSpPr>
            <p:nvPr/>
          </p:nvSpPr>
          <p:spPr bwMode="auto">
            <a:xfrm>
              <a:off x="4229440" y="5573581"/>
              <a:ext cx="17152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/>
              <a:r>
                <a:rPr lang="en-US" altLang="en-US" sz="1800" dirty="0">
                  <a:solidFill>
                    <a:srgbClr val="000000"/>
                  </a:solidFill>
                </a:rPr>
                <a:t>v</a:t>
              </a:r>
              <a:r>
                <a:rPr lang="en-US" altLang="en-US" sz="1800" baseline="-25000" dirty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44" name="Freeform 59"/>
            <p:cNvSpPr>
              <a:spLocks/>
            </p:cNvSpPr>
            <p:nvPr/>
          </p:nvSpPr>
          <p:spPr bwMode="auto">
            <a:xfrm>
              <a:off x="4510426" y="5133123"/>
              <a:ext cx="2310980" cy="1197696"/>
            </a:xfrm>
            <a:custGeom>
              <a:avLst/>
              <a:gdLst>
                <a:gd name="T0" fmla="*/ 0 w 1152"/>
                <a:gd name="T1" fmla="*/ 321 h 331"/>
                <a:gd name="T2" fmla="*/ 771 w 1152"/>
                <a:gd name="T3" fmla="*/ 289 h 331"/>
                <a:gd name="T4" fmla="*/ 902 w 1152"/>
                <a:gd name="T5" fmla="*/ 71 h 331"/>
                <a:gd name="T6" fmla="*/ 983 w 1152"/>
                <a:gd name="T7" fmla="*/ 11 h 331"/>
                <a:gd name="T8" fmla="*/ 1152 w 1152"/>
                <a:gd name="T9" fmla="*/ 5 h 3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331"/>
                <a:gd name="T17" fmla="*/ 1152 w 1152"/>
                <a:gd name="T18" fmla="*/ 331 h 331"/>
                <a:gd name="connsiteX0" fmla="*/ 0 w 17764"/>
                <a:gd name="connsiteY0" fmla="*/ 9547 h 9547"/>
                <a:gd name="connsiteX1" fmla="*/ 6693 w 17764"/>
                <a:gd name="connsiteY1" fmla="*/ 8580 h 9547"/>
                <a:gd name="connsiteX2" fmla="*/ 7830 w 17764"/>
                <a:gd name="connsiteY2" fmla="*/ 1994 h 9547"/>
                <a:gd name="connsiteX3" fmla="*/ 17753 w 17764"/>
                <a:gd name="connsiteY3" fmla="*/ 558 h 9547"/>
                <a:gd name="connsiteX4" fmla="*/ 10000 w 17764"/>
                <a:gd name="connsiteY4" fmla="*/ 0 h 9547"/>
                <a:gd name="connsiteX0" fmla="*/ 0 w 9994"/>
                <a:gd name="connsiteY0" fmla="*/ 9416 h 9416"/>
                <a:gd name="connsiteX1" fmla="*/ 3768 w 9994"/>
                <a:gd name="connsiteY1" fmla="*/ 8403 h 9416"/>
                <a:gd name="connsiteX2" fmla="*/ 4408 w 9994"/>
                <a:gd name="connsiteY2" fmla="*/ 1505 h 9416"/>
                <a:gd name="connsiteX3" fmla="*/ 9994 w 9994"/>
                <a:gd name="connsiteY3" fmla="*/ 0 h 9416"/>
                <a:gd name="connsiteX0" fmla="*/ 0 w 10000"/>
                <a:gd name="connsiteY0" fmla="*/ 10000 h 10000"/>
                <a:gd name="connsiteX1" fmla="*/ 3770 w 10000"/>
                <a:gd name="connsiteY1" fmla="*/ 8924 h 10000"/>
                <a:gd name="connsiteX2" fmla="*/ 3531 w 10000"/>
                <a:gd name="connsiteY2" fmla="*/ 8105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3770 w 10000"/>
                <a:gd name="connsiteY1" fmla="*/ 8924 h 10000"/>
                <a:gd name="connsiteX2" fmla="*/ 3531 w 10000"/>
                <a:gd name="connsiteY2" fmla="*/ 8105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3770 w 10000"/>
                <a:gd name="connsiteY1" fmla="*/ 8924 h 10000"/>
                <a:gd name="connsiteX2" fmla="*/ 3531 w 10000"/>
                <a:gd name="connsiteY2" fmla="*/ 8105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3770 w 10000"/>
                <a:gd name="connsiteY1" fmla="*/ 8924 h 10000"/>
                <a:gd name="connsiteX2" fmla="*/ 3531 w 10000"/>
                <a:gd name="connsiteY2" fmla="*/ 8105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3770 w 10000"/>
                <a:gd name="connsiteY1" fmla="*/ 8924 h 10000"/>
                <a:gd name="connsiteX2" fmla="*/ 4411 w 10000"/>
                <a:gd name="connsiteY2" fmla="*/ 1598 h 10000"/>
                <a:gd name="connsiteX3" fmla="*/ 10000 w 10000"/>
                <a:gd name="connsiteY3" fmla="*/ 0 h 10000"/>
                <a:gd name="connsiteX0" fmla="*/ 0 w 10000"/>
                <a:gd name="connsiteY0" fmla="*/ 10000 h 10000"/>
                <a:gd name="connsiteX1" fmla="*/ 3770 w 10000"/>
                <a:gd name="connsiteY1" fmla="*/ 8924 h 10000"/>
                <a:gd name="connsiteX2" fmla="*/ 3481 w 10000"/>
                <a:gd name="connsiteY2" fmla="*/ 7825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3481 w 10000"/>
                <a:gd name="connsiteY1" fmla="*/ 7825 h 10000"/>
                <a:gd name="connsiteX2" fmla="*/ 4411 w 10000"/>
                <a:gd name="connsiteY2" fmla="*/ 1598 h 10000"/>
                <a:gd name="connsiteX3" fmla="*/ 10000 w 10000"/>
                <a:gd name="connsiteY3" fmla="*/ 0 h 10000"/>
                <a:gd name="connsiteX0" fmla="*/ 0 w 10000"/>
                <a:gd name="connsiteY0" fmla="*/ 10000 h 10000"/>
                <a:gd name="connsiteX1" fmla="*/ 3275 w 10000"/>
                <a:gd name="connsiteY1" fmla="*/ 7883 h 10000"/>
                <a:gd name="connsiteX2" fmla="*/ 4411 w 10000"/>
                <a:gd name="connsiteY2" fmla="*/ 1598 h 10000"/>
                <a:gd name="connsiteX3" fmla="*/ 10000 w 10000"/>
                <a:gd name="connsiteY3" fmla="*/ 0 h 10000"/>
                <a:gd name="connsiteX0" fmla="*/ 0 w 10000"/>
                <a:gd name="connsiteY0" fmla="*/ 10000 h 10000"/>
                <a:gd name="connsiteX1" fmla="*/ 3275 w 10000"/>
                <a:gd name="connsiteY1" fmla="*/ 7883 h 10000"/>
                <a:gd name="connsiteX2" fmla="*/ 3440 w 10000"/>
                <a:gd name="connsiteY2" fmla="*/ 5434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3275 w 10000"/>
                <a:gd name="connsiteY1" fmla="*/ 7883 h 10000"/>
                <a:gd name="connsiteX2" fmla="*/ 3440 w 10000"/>
                <a:gd name="connsiteY2" fmla="*/ 5434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3275 w 10000"/>
                <a:gd name="connsiteY1" fmla="*/ 7883 h 10000"/>
                <a:gd name="connsiteX2" fmla="*/ 3440 w 10000"/>
                <a:gd name="connsiteY2" fmla="*/ 5434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3275 w 10000"/>
                <a:gd name="connsiteY1" fmla="*/ 7883 h 10000"/>
                <a:gd name="connsiteX2" fmla="*/ 3543 w 10000"/>
                <a:gd name="connsiteY2" fmla="*/ 4443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3275 w 10000"/>
                <a:gd name="connsiteY1" fmla="*/ 7883 h 10000"/>
                <a:gd name="connsiteX2" fmla="*/ 3543 w 10000"/>
                <a:gd name="connsiteY2" fmla="*/ 4443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3275 w 10000"/>
                <a:gd name="connsiteY1" fmla="*/ 7883 h 10000"/>
                <a:gd name="connsiteX2" fmla="*/ 3543 w 10000"/>
                <a:gd name="connsiteY2" fmla="*/ 4443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2296 w 10000"/>
                <a:gd name="connsiteY1" fmla="*/ 8846 h 10000"/>
                <a:gd name="connsiteX2" fmla="*/ 3275 w 10000"/>
                <a:gd name="connsiteY2" fmla="*/ 7883 h 10000"/>
                <a:gd name="connsiteX3" fmla="*/ 3543 w 10000"/>
                <a:gd name="connsiteY3" fmla="*/ 4443 h 10000"/>
                <a:gd name="connsiteX4" fmla="*/ 4411 w 10000"/>
                <a:gd name="connsiteY4" fmla="*/ 1598 h 10000"/>
                <a:gd name="connsiteX5" fmla="*/ 10000 w 10000"/>
                <a:gd name="connsiteY5" fmla="*/ 0 h 10000"/>
                <a:gd name="connsiteX0" fmla="*/ 0 w 10000"/>
                <a:gd name="connsiteY0" fmla="*/ 10000 h 10000"/>
                <a:gd name="connsiteX1" fmla="*/ 2296 w 10000"/>
                <a:gd name="connsiteY1" fmla="*/ 8846 h 10000"/>
                <a:gd name="connsiteX2" fmla="*/ 3543 w 10000"/>
                <a:gd name="connsiteY2" fmla="*/ 4443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2296 w 10000"/>
                <a:gd name="connsiteY1" fmla="*/ 8846 h 10000"/>
                <a:gd name="connsiteX2" fmla="*/ 3224 w 10000"/>
                <a:gd name="connsiteY2" fmla="*/ 4880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2296 w 10000"/>
                <a:gd name="connsiteY1" fmla="*/ 8846 h 10000"/>
                <a:gd name="connsiteX2" fmla="*/ 3224 w 10000"/>
                <a:gd name="connsiteY2" fmla="*/ 4880 h 10000"/>
                <a:gd name="connsiteX3" fmla="*/ 4411 w 10000"/>
                <a:gd name="connsiteY3" fmla="*/ 1598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383" y="9808"/>
                    <a:pt x="1706" y="9772"/>
                    <a:pt x="2296" y="8846"/>
                  </a:cubicBezTo>
                  <a:cubicBezTo>
                    <a:pt x="2886" y="7920"/>
                    <a:pt x="3077" y="6044"/>
                    <a:pt x="3224" y="4880"/>
                  </a:cubicBezTo>
                  <a:cubicBezTo>
                    <a:pt x="3371" y="3716"/>
                    <a:pt x="3282" y="2411"/>
                    <a:pt x="4411" y="1598"/>
                  </a:cubicBezTo>
                  <a:cubicBezTo>
                    <a:pt x="5540" y="785"/>
                    <a:pt x="9794" y="371"/>
                    <a:pt x="10000" y="0"/>
                  </a:cubicBezTo>
                </a:path>
              </a:pathLst>
            </a:custGeom>
            <a:noFill/>
            <a:ln w="412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Line 16"/>
            <p:cNvSpPr>
              <a:spLocks noChangeShapeType="1"/>
            </p:cNvSpPr>
            <p:nvPr/>
          </p:nvSpPr>
          <p:spPr bwMode="auto">
            <a:xfrm flipV="1">
              <a:off x="5161787" y="6330819"/>
              <a:ext cx="1588" cy="952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Rectangle 53"/>
            <p:cNvSpPr>
              <a:spLocks noChangeArrowheads="1"/>
            </p:cNvSpPr>
            <p:nvPr/>
          </p:nvSpPr>
          <p:spPr bwMode="auto">
            <a:xfrm>
              <a:off x="5015515" y="6380031"/>
              <a:ext cx="22762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/>
              <a:r>
                <a:rPr lang="en-US" altLang="en-US" sz="1600" b="0" i="0" dirty="0">
                  <a:solidFill>
                    <a:srgbClr val="000000"/>
                  </a:solidFill>
                  <a:latin typeface="Geneva" pitchFamily="-84" charset="0"/>
                </a:rPr>
                <a:t>70</a:t>
              </a:r>
              <a:endParaRPr lang="en-US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Oval 48"/>
          <p:cNvSpPr/>
          <p:nvPr/>
        </p:nvSpPr>
        <p:spPr bwMode="auto">
          <a:xfrm>
            <a:off x="6439209" y="4874497"/>
            <a:ext cx="95351" cy="84529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 dirty="0">
              <a:ln>
                <a:noFill/>
              </a:ln>
              <a:solidFill>
                <a:schemeClr val="folHlink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5988281" y="5696214"/>
            <a:ext cx="95351" cy="84529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 dirty="0">
              <a:ln>
                <a:noFill/>
              </a:ln>
              <a:solidFill>
                <a:schemeClr val="folHlink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64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  <p:bldP spid="5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xfrm>
            <a:off x="1164590" y="0"/>
            <a:ext cx="7169216" cy="990600"/>
          </a:xfrm>
        </p:spPr>
        <p:txBody>
          <a:bodyPr/>
          <a:lstStyle/>
          <a:p>
            <a:r>
              <a:rPr lang="en-US" altLang="en-US" dirty="0">
                <a:ea typeface="ＭＳ Ｐゴシック" pitchFamily="-84" charset="-128"/>
              </a:rPr>
              <a:t>Typical IVAL Curves</a:t>
            </a:r>
          </a:p>
        </p:txBody>
      </p:sp>
      <p:graphicFrame>
        <p:nvGraphicFramePr>
          <p:cNvPr id="77826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77975" y="1844675"/>
          <a:ext cx="180022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3454400" imgH="2692400" progId="Excel.Chart.8">
                  <p:embed/>
                </p:oleObj>
              </mc:Choice>
              <mc:Fallback>
                <p:oleObj name="Chart" r:id="rId3" imgW="3454400" imgH="2692400" progId="Excel.Chart.8">
                  <p:embed/>
                  <p:pic>
                    <p:nvPicPr>
                      <p:cNvPr id="778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1844675"/>
                        <a:ext cx="1800225" cy="14033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6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577975" y="3716338"/>
          <a:ext cx="184467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5" imgW="3454400" imgH="2692400" progId="Excel.Chart.8">
                  <p:embed/>
                </p:oleObj>
              </mc:Choice>
              <mc:Fallback>
                <p:oleObj name="Chart" r:id="rId5" imgW="3454400" imgH="2692400" progId="Excel.Chart.8">
                  <p:embed/>
                  <p:pic>
                    <p:nvPicPr>
                      <p:cNvPr id="7783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3716338"/>
                        <a:ext cx="1844675" cy="14382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7" name="Text Box 9"/>
          <p:cNvSpPr txBox="1">
            <a:spLocks noChangeArrowheads="1"/>
          </p:cNvSpPr>
          <p:nvPr/>
        </p:nvSpPr>
        <p:spPr bwMode="auto">
          <a:xfrm rot="-5400000">
            <a:off x="-124619" y="2216944"/>
            <a:ext cx="184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i="0" dirty="0">
                <a:solidFill>
                  <a:schemeClr val="bg1"/>
                </a:solidFill>
              </a:rPr>
              <a:t>Increasing</a:t>
            </a:r>
          </a:p>
        </p:txBody>
      </p:sp>
      <p:sp>
        <p:nvSpPr>
          <p:cNvPr id="77828" name="Text Box 10"/>
          <p:cNvSpPr txBox="1">
            <a:spLocks noChangeArrowheads="1"/>
          </p:cNvSpPr>
          <p:nvPr/>
        </p:nvSpPr>
        <p:spPr bwMode="auto">
          <a:xfrm rot="-5400000">
            <a:off x="-140494" y="4185444"/>
            <a:ext cx="184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i="0" dirty="0">
                <a:solidFill>
                  <a:schemeClr val="bg1"/>
                </a:solidFill>
              </a:rPr>
              <a:t>Decreasing</a:t>
            </a:r>
          </a:p>
        </p:txBody>
      </p:sp>
      <p:sp>
        <p:nvSpPr>
          <p:cNvPr id="77829" name="Oval 11"/>
          <p:cNvSpPr>
            <a:spLocks noChangeArrowheads="1"/>
          </p:cNvSpPr>
          <p:nvPr/>
        </p:nvSpPr>
        <p:spPr bwMode="auto">
          <a:xfrm>
            <a:off x="7412038" y="2019300"/>
            <a:ext cx="119062" cy="13176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77830" name="Oval 12"/>
          <p:cNvSpPr>
            <a:spLocks noChangeArrowheads="1"/>
          </p:cNvSpPr>
          <p:nvPr/>
        </p:nvSpPr>
        <p:spPr bwMode="auto">
          <a:xfrm>
            <a:off x="7964488" y="2928938"/>
            <a:ext cx="119062" cy="13176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graphicFrame>
        <p:nvGraphicFramePr>
          <p:cNvPr id="77831" name="Object 3"/>
          <p:cNvGraphicFramePr>
            <a:graphicFrameLocks noChangeAspect="1"/>
          </p:cNvGraphicFramePr>
          <p:nvPr/>
        </p:nvGraphicFramePr>
        <p:xfrm>
          <a:off x="6737350" y="1716088"/>
          <a:ext cx="19304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7" imgW="2032000" imgH="1587500" progId="Excel.Chart.8">
                  <p:embed/>
                </p:oleObj>
              </mc:Choice>
              <mc:Fallback>
                <p:oleObj name="Chart" r:id="rId7" imgW="2032000" imgH="1587500" progId="Excel.Chart.8">
                  <p:embed/>
                  <p:pic>
                    <p:nvPicPr>
                      <p:cNvPr id="778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350" y="1716088"/>
                        <a:ext cx="1930400" cy="16383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2" name="Text Box 17"/>
          <p:cNvSpPr txBox="1">
            <a:spLocks noChangeArrowheads="1"/>
          </p:cNvSpPr>
          <p:nvPr/>
        </p:nvSpPr>
        <p:spPr bwMode="auto">
          <a:xfrm>
            <a:off x="4086225" y="760413"/>
            <a:ext cx="1987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i="0" dirty="0">
                <a:solidFill>
                  <a:schemeClr val="bg1"/>
                </a:solidFill>
              </a:rPr>
              <a:t>Exponential (1 knee)</a:t>
            </a:r>
          </a:p>
        </p:txBody>
      </p:sp>
      <p:graphicFrame>
        <p:nvGraphicFramePr>
          <p:cNvPr id="77833" name="Object 4"/>
          <p:cNvGraphicFramePr>
            <a:graphicFrameLocks noChangeAspect="1"/>
          </p:cNvGraphicFramePr>
          <p:nvPr/>
        </p:nvGraphicFramePr>
        <p:xfrm>
          <a:off x="6692900" y="3568700"/>
          <a:ext cx="19748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9" imgW="2032000" imgH="1587500" progId="Excel.Chart.8">
                  <p:embed/>
                </p:oleObj>
              </mc:Choice>
              <mc:Fallback>
                <p:oleObj name="Chart" r:id="rId9" imgW="2032000" imgH="1587500" progId="Excel.Chart.8">
                  <p:embed/>
                  <p:pic>
                    <p:nvPicPr>
                      <p:cNvPr id="7783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900" y="3568700"/>
                        <a:ext cx="1974850" cy="16764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1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4" name="Text Box 19"/>
          <p:cNvSpPr txBox="1">
            <a:spLocks noChangeArrowheads="1"/>
          </p:cNvSpPr>
          <p:nvPr/>
        </p:nvSpPr>
        <p:spPr bwMode="auto">
          <a:xfrm>
            <a:off x="6934200" y="760413"/>
            <a:ext cx="15113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i="0" dirty="0">
                <a:solidFill>
                  <a:schemeClr val="bg1"/>
                </a:solidFill>
              </a:rPr>
              <a:t>S-Curve (2 knees)</a:t>
            </a:r>
          </a:p>
        </p:txBody>
      </p:sp>
      <p:sp>
        <p:nvSpPr>
          <p:cNvPr id="77835" name="Text Box 20"/>
          <p:cNvSpPr txBox="1">
            <a:spLocks noChangeArrowheads="1"/>
          </p:cNvSpPr>
          <p:nvPr/>
        </p:nvSpPr>
        <p:spPr bwMode="auto">
          <a:xfrm>
            <a:off x="1857375" y="1089025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i="0" dirty="0">
                <a:solidFill>
                  <a:schemeClr val="bg1"/>
                </a:solidFill>
              </a:rPr>
              <a:t>Linear</a:t>
            </a:r>
          </a:p>
        </p:txBody>
      </p:sp>
      <p:graphicFrame>
        <p:nvGraphicFramePr>
          <p:cNvPr id="77837" name="Object 6"/>
          <p:cNvGraphicFramePr>
            <a:graphicFrameLocks noChangeAspect="1"/>
          </p:cNvGraphicFramePr>
          <p:nvPr/>
        </p:nvGraphicFramePr>
        <p:xfrm>
          <a:off x="4083050" y="3576638"/>
          <a:ext cx="1949450" cy="166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11" imgW="2857500" imgH="2692400" progId="Excel.Chart.8">
                  <p:embed/>
                </p:oleObj>
              </mc:Choice>
              <mc:Fallback>
                <p:oleObj name="Chart" r:id="rId11" imgW="2857500" imgH="2692400" progId="Excel.Chart.8">
                  <p:embed/>
                  <p:pic>
                    <p:nvPicPr>
                      <p:cNvPr id="7783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050" y="3576638"/>
                        <a:ext cx="1949450" cy="16684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8" name="Object 7"/>
          <p:cNvGraphicFramePr>
            <a:graphicFrameLocks noChangeAspect="1"/>
          </p:cNvGraphicFramePr>
          <p:nvPr/>
        </p:nvGraphicFramePr>
        <p:xfrm>
          <a:off x="4090988" y="1719263"/>
          <a:ext cx="1933575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13" imgW="2857500" imgH="2692400" progId="Excel.Chart.8">
                  <p:embed/>
                </p:oleObj>
              </mc:Choice>
              <mc:Fallback>
                <p:oleObj name="Chart" r:id="rId13" imgW="2857500" imgH="2692400" progId="Excel.Chart.8">
                  <p:embed/>
                  <p:pic>
                    <p:nvPicPr>
                      <p:cNvPr id="7783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988" y="1719263"/>
                        <a:ext cx="1933575" cy="16351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37" name="Text Box 33"/>
          <p:cNvSpPr txBox="1">
            <a:spLocks noChangeArrowheads="1"/>
          </p:cNvSpPr>
          <p:nvPr/>
        </p:nvSpPr>
        <p:spPr bwMode="auto">
          <a:xfrm>
            <a:off x="1322388" y="5311775"/>
            <a:ext cx="731990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6538" indent="-236538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en-US" sz="2400" b="0" dirty="0">
                <a:solidFill>
                  <a:schemeClr val="bg1"/>
                </a:solidFill>
              </a:rPr>
              <a:t>We recommend using 20/80 for knees of curves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en-US" sz="2400" b="0" dirty="0">
                <a:solidFill>
                  <a:schemeClr val="bg1"/>
                </a:solidFill>
              </a:rPr>
              <a:t>Appendices provide equation templates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en-US" sz="2400" b="0" dirty="0">
                <a:solidFill>
                  <a:schemeClr val="bg1"/>
                </a:solidFill>
              </a:rPr>
              <a:t>IVAL accommodates curves of any shape</a:t>
            </a:r>
          </a:p>
        </p:txBody>
      </p:sp>
      <p:sp>
        <p:nvSpPr>
          <p:cNvPr id="77840" name="Oval 35"/>
          <p:cNvSpPr>
            <a:spLocks noChangeArrowheads="1"/>
          </p:cNvSpPr>
          <p:nvPr/>
        </p:nvSpPr>
        <p:spPr bwMode="auto">
          <a:xfrm>
            <a:off x="4851400" y="1973263"/>
            <a:ext cx="119063" cy="13176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77841" name="Oval 36"/>
          <p:cNvSpPr>
            <a:spLocks noChangeArrowheads="1"/>
          </p:cNvSpPr>
          <p:nvPr/>
        </p:nvSpPr>
        <p:spPr bwMode="auto">
          <a:xfrm>
            <a:off x="4899025" y="4733925"/>
            <a:ext cx="119063" cy="13176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77842" name="Oval 37"/>
          <p:cNvSpPr>
            <a:spLocks noChangeArrowheads="1"/>
          </p:cNvSpPr>
          <p:nvPr/>
        </p:nvSpPr>
        <p:spPr bwMode="auto">
          <a:xfrm>
            <a:off x="8037513" y="2020888"/>
            <a:ext cx="119062" cy="13176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77843" name="Oval 38"/>
          <p:cNvSpPr>
            <a:spLocks noChangeArrowheads="1"/>
          </p:cNvSpPr>
          <p:nvPr/>
        </p:nvSpPr>
        <p:spPr bwMode="auto">
          <a:xfrm>
            <a:off x="7580313" y="2855913"/>
            <a:ext cx="119062" cy="13176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77844" name="Oval 39"/>
          <p:cNvSpPr>
            <a:spLocks noChangeArrowheads="1"/>
          </p:cNvSpPr>
          <p:nvPr/>
        </p:nvSpPr>
        <p:spPr bwMode="auto">
          <a:xfrm>
            <a:off x="7512050" y="3856038"/>
            <a:ext cx="119063" cy="13176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77845" name="Oval 40"/>
          <p:cNvSpPr>
            <a:spLocks noChangeArrowheads="1"/>
          </p:cNvSpPr>
          <p:nvPr/>
        </p:nvSpPr>
        <p:spPr bwMode="auto">
          <a:xfrm>
            <a:off x="7953375" y="4659313"/>
            <a:ext cx="119063" cy="13176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178392" y="2306653"/>
            <a:ext cx="616016" cy="388419"/>
          </a:xfrm>
          <a:prstGeom prst="wedgeRoundRectCallout">
            <a:avLst>
              <a:gd name="adj1" fmla="val -74203"/>
              <a:gd name="adj2" fmla="val -96096"/>
              <a:gd name="adj3" fmla="val 16667"/>
            </a:avLst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.80</a:t>
            </a:r>
          </a:p>
        </p:txBody>
      </p:sp>
      <p:sp>
        <p:nvSpPr>
          <p:cNvPr id="24" name="Rounded Rectangular Callout 23"/>
          <p:cNvSpPr/>
          <p:nvPr/>
        </p:nvSpPr>
        <p:spPr bwMode="auto">
          <a:xfrm>
            <a:off x="5178392" y="4219834"/>
            <a:ext cx="616016" cy="388419"/>
          </a:xfrm>
          <a:prstGeom prst="wedgeRoundRectCallout">
            <a:avLst>
              <a:gd name="adj1" fmla="val -67953"/>
              <a:gd name="adj2" fmla="val 87280"/>
              <a:gd name="adj3" fmla="val 16667"/>
            </a:avLst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.20</a:t>
            </a:r>
          </a:p>
        </p:txBody>
      </p:sp>
      <p:sp>
        <p:nvSpPr>
          <p:cNvPr id="25" name="Rounded Rectangular Callout 24"/>
          <p:cNvSpPr/>
          <p:nvPr/>
        </p:nvSpPr>
        <p:spPr bwMode="auto">
          <a:xfrm>
            <a:off x="7083359" y="2070634"/>
            <a:ext cx="616016" cy="388419"/>
          </a:xfrm>
          <a:prstGeom prst="wedgeRoundRectCallout">
            <a:avLst>
              <a:gd name="adj1" fmla="val 89860"/>
              <a:gd name="adj2" fmla="val -44057"/>
              <a:gd name="adj3" fmla="val 16667"/>
            </a:avLst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.80</a:t>
            </a:r>
          </a:p>
        </p:txBody>
      </p:sp>
      <p:sp>
        <p:nvSpPr>
          <p:cNvPr id="26" name="Rounded Rectangular Callout 25"/>
          <p:cNvSpPr/>
          <p:nvPr/>
        </p:nvSpPr>
        <p:spPr bwMode="auto">
          <a:xfrm>
            <a:off x="8083550" y="2445544"/>
            <a:ext cx="616016" cy="388419"/>
          </a:xfrm>
          <a:prstGeom prst="wedgeRoundRectCallout">
            <a:avLst>
              <a:gd name="adj1" fmla="val -89828"/>
              <a:gd name="adj2" fmla="val 69934"/>
              <a:gd name="adj3" fmla="val 16667"/>
            </a:avLst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.20</a:t>
            </a: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8025443" y="3990065"/>
            <a:ext cx="616016" cy="388419"/>
          </a:xfrm>
          <a:prstGeom prst="wedgeRoundRectCallout">
            <a:avLst>
              <a:gd name="adj1" fmla="val -100765"/>
              <a:gd name="adj2" fmla="val -56447"/>
              <a:gd name="adj3" fmla="val 16667"/>
            </a:avLst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.80</a:t>
            </a:r>
          </a:p>
        </p:txBody>
      </p:sp>
      <p:sp>
        <p:nvSpPr>
          <p:cNvPr id="28" name="Rounded Rectangular Callout 27"/>
          <p:cNvSpPr/>
          <p:nvPr/>
        </p:nvSpPr>
        <p:spPr bwMode="auto">
          <a:xfrm>
            <a:off x="6964297" y="4270894"/>
            <a:ext cx="616016" cy="388419"/>
          </a:xfrm>
          <a:prstGeom prst="wedgeRoundRectCallout">
            <a:avLst>
              <a:gd name="adj1" fmla="val 103922"/>
              <a:gd name="adj2" fmla="val 72411"/>
              <a:gd name="adj3" fmla="val 16667"/>
            </a:avLst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.20</a:t>
            </a:r>
          </a:p>
        </p:txBody>
      </p:sp>
    </p:spTree>
    <p:extLst>
      <p:ext uri="{BB962C8B-B14F-4D97-AF65-F5344CB8AC3E}">
        <p14:creationId xmlns:p14="http://schemas.microsoft.com/office/powerpoint/2010/main" val="268741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37" grpId="0" build="p"/>
      <p:bldP spid="2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-133000"/>
            <a:ext cx="8427102" cy="990600"/>
          </a:xfrm>
        </p:spPr>
        <p:txBody>
          <a:bodyPr/>
          <a:lstStyle/>
          <a:p>
            <a:r>
              <a:rPr lang="en-US" dirty="0"/>
              <a:t>Intrinsic Value Methodology (IVAL) Has Just Three Steps 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761114"/>
            <a:ext cx="8322327" cy="2036637"/>
          </a:xfrm>
        </p:spPr>
        <p:txBody>
          <a:bodyPr/>
          <a:lstStyle/>
          <a:p>
            <a:pPr marL="400050" lvl="1" indent="-400050">
              <a:lnSpc>
                <a:spcPts val="2300"/>
              </a:lnSpc>
              <a:spcBef>
                <a:spcPct val="30000"/>
              </a:spcBef>
              <a:buFont typeface="Symbol" pitchFamily="-111" charset="2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Define intrinsic-value curves</a:t>
            </a:r>
            <a:endParaRPr lang="en-US" dirty="0"/>
          </a:p>
          <a:p>
            <a:pPr marL="742950" lvl="2" indent="-400050">
              <a:lnSpc>
                <a:spcPts val="2300"/>
              </a:lnSpc>
              <a:spcBef>
                <a:spcPct val="30000"/>
              </a:spcBef>
            </a:pPr>
            <a:r>
              <a:rPr lang="en-US" dirty="0"/>
              <a:t>Focus on steep regions, flat regions, and floors</a:t>
            </a:r>
            <a:endParaRPr lang="en-US" baseline="-25000" dirty="0"/>
          </a:p>
          <a:p>
            <a:pPr marL="1085850" lvl="3" indent="-400050">
              <a:lnSpc>
                <a:spcPts val="2300"/>
              </a:lnSpc>
              <a:spcBef>
                <a:spcPct val="30000"/>
              </a:spcBef>
            </a:pPr>
            <a:r>
              <a:rPr lang="en-US" dirty="0">
                <a:solidFill>
                  <a:srgbClr val="FFC000"/>
                </a:solidFill>
              </a:rPr>
              <a:t>Lines</a:t>
            </a:r>
            <a:r>
              <a:rPr lang="en-US" dirty="0"/>
              <a:t> (all regions have same flatness, same steepness)</a:t>
            </a:r>
          </a:p>
          <a:p>
            <a:pPr marL="1085850" lvl="3" indent="-400050">
              <a:lnSpc>
                <a:spcPts val="2300"/>
              </a:lnSpc>
              <a:spcBef>
                <a:spcPct val="30000"/>
              </a:spcBef>
            </a:pPr>
            <a:r>
              <a:rPr lang="en-US" dirty="0">
                <a:solidFill>
                  <a:srgbClr val="FFC000"/>
                </a:solidFill>
              </a:rPr>
              <a:t>Simple exponentials</a:t>
            </a:r>
            <a:r>
              <a:rPr lang="en-US" dirty="0"/>
              <a:t> (1 flat region, 1 steep region)</a:t>
            </a:r>
          </a:p>
          <a:p>
            <a:pPr marL="1085850" lvl="3" indent="-400050">
              <a:lnSpc>
                <a:spcPts val="2300"/>
              </a:lnSpc>
              <a:spcBef>
                <a:spcPct val="30000"/>
              </a:spcBef>
            </a:pPr>
            <a:r>
              <a:rPr lang="en-US" dirty="0">
                <a:solidFill>
                  <a:srgbClr val="FFC000"/>
                </a:solidFill>
              </a:rPr>
              <a:t>S-curves</a:t>
            </a:r>
            <a:r>
              <a:rPr lang="en-US" dirty="0"/>
              <a:t> (2 flat regions, 1 steep region)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112" y="4831634"/>
            <a:ext cx="8210200" cy="1461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2" indent="-457200">
              <a:lnSpc>
                <a:spcPts val="2300"/>
              </a:lnSpc>
              <a:spcBef>
                <a:spcPct val="30000"/>
              </a:spcBef>
              <a:buFont typeface="+mj-lt"/>
              <a:buAutoNum type="arabicPeriod" startAt="2"/>
            </a:pPr>
            <a:r>
              <a:rPr lang="en-US" sz="2100" i="0" dirty="0">
                <a:solidFill>
                  <a:srgbClr val="FFFF00"/>
                </a:solidFill>
              </a:rPr>
              <a:t>Use Curves to generate IVAL factors for alternatives</a:t>
            </a:r>
          </a:p>
          <a:p>
            <a:pPr marL="1257300" lvl="3" indent="-457200">
              <a:lnSpc>
                <a:spcPts val="23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2000" i="0" dirty="0"/>
              <a:t>IVAL Factor = </a:t>
            </a:r>
            <a:r>
              <a:rPr lang="en-US" sz="2000" dirty="0"/>
              <a:t>v</a:t>
            </a:r>
            <a:r>
              <a:rPr lang="en-US" sz="2000" baseline="-25000" dirty="0"/>
              <a:t>i</a:t>
            </a:r>
            <a:r>
              <a:rPr lang="en-US" sz="2000" i="0" dirty="0"/>
              <a:t> = </a:t>
            </a:r>
            <a:r>
              <a:rPr lang="en-US" sz="2000" dirty="0"/>
              <a:t>f</a:t>
            </a:r>
            <a:r>
              <a:rPr lang="en-US" sz="2000" baseline="-25000" dirty="0"/>
              <a:t>i</a:t>
            </a:r>
            <a:r>
              <a:rPr lang="en-US" sz="2000" i="0" dirty="0"/>
              <a:t>(</a:t>
            </a:r>
            <a:r>
              <a:rPr lang="en-US" sz="2000" dirty="0"/>
              <a:t>x</a:t>
            </a:r>
            <a:r>
              <a:rPr lang="en-US" sz="2000" i="0" baseline="-25000" dirty="0"/>
              <a:t>i</a:t>
            </a:r>
            <a:r>
              <a:rPr lang="en-US" sz="2000" i="0" dirty="0"/>
              <a:t>)</a:t>
            </a:r>
            <a:r>
              <a:rPr lang="en-US" sz="2000" dirty="0"/>
              <a:t> for each (aircraft) criterion x</a:t>
            </a:r>
            <a:r>
              <a:rPr lang="en-US" sz="2000" baseline="-25000" dirty="0"/>
              <a:t>i</a:t>
            </a:r>
            <a:r>
              <a:rPr lang="en-US" sz="2000" dirty="0"/>
              <a:t> </a:t>
            </a:r>
            <a:endParaRPr lang="en-US" sz="2100" i="0" dirty="0">
              <a:solidFill>
                <a:srgbClr val="FFFF00"/>
              </a:solidFill>
            </a:endParaRPr>
          </a:p>
          <a:p>
            <a:pPr marL="800100" lvl="2" indent="-457200">
              <a:lnSpc>
                <a:spcPts val="2300"/>
              </a:lnSpc>
              <a:spcBef>
                <a:spcPct val="30000"/>
              </a:spcBef>
              <a:buFont typeface="+mj-lt"/>
              <a:buAutoNum type="arabicPeriod" startAt="2"/>
            </a:pPr>
            <a:r>
              <a:rPr lang="en-US" sz="2100" i="0" dirty="0">
                <a:solidFill>
                  <a:srgbClr val="FFFF00"/>
                </a:solidFill>
              </a:rPr>
              <a:t>Multiply the IVAL factors</a:t>
            </a:r>
            <a:r>
              <a:rPr lang="en-US" sz="2100" i="0" dirty="0"/>
              <a:t> to obtain a total value for each (aircraft) alternative:  </a:t>
            </a:r>
            <a:r>
              <a:rPr lang="en-US" sz="2100" dirty="0">
                <a:solidFill>
                  <a:srgbClr val="FFC000"/>
                </a:solidFill>
              </a:rPr>
              <a:t>V</a:t>
            </a:r>
            <a:r>
              <a:rPr lang="en-US" sz="2100" i="0" dirty="0">
                <a:solidFill>
                  <a:srgbClr val="FFC000"/>
                </a:solidFill>
              </a:rPr>
              <a:t> =</a:t>
            </a:r>
            <a:r>
              <a:rPr lang="en-US" sz="2100" dirty="0">
                <a:solidFill>
                  <a:srgbClr val="FFC000"/>
                </a:solidFill>
              </a:rPr>
              <a:t> v</a:t>
            </a:r>
            <a:r>
              <a:rPr lang="en-US" sz="2100" i="0" baseline="-25000" dirty="0">
                <a:solidFill>
                  <a:srgbClr val="FFC000"/>
                </a:solidFill>
              </a:rPr>
              <a:t>1</a:t>
            </a:r>
            <a:r>
              <a:rPr lang="en-US" sz="2100" i="0" dirty="0">
                <a:solidFill>
                  <a:srgbClr val="FFC000"/>
                </a:solidFill>
                <a:cs typeface="Arial" charset="0"/>
              </a:rPr>
              <a:t>• </a:t>
            </a:r>
            <a:r>
              <a:rPr lang="en-US" sz="2100" dirty="0">
                <a:solidFill>
                  <a:srgbClr val="FFC000"/>
                </a:solidFill>
              </a:rPr>
              <a:t>v</a:t>
            </a:r>
            <a:r>
              <a:rPr lang="en-US" sz="2100" i="0" baseline="-25000" dirty="0">
                <a:solidFill>
                  <a:srgbClr val="FFC000"/>
                </a:solidFill>
              </a:rPr>
              <a:t>2</a:t>
            </a:r>
            <a:r>
              <a:rPr lang="en-US" sz="2100" i="0" dirty="0">
                <a:solidFill>
                  <a:srgbClr val="FFC000"/>
                </a:solidFill>
                <a:cs typeface="Arial" charset="0"/>
              </a:rPr>
              <a:t>• </a:t>
            </a:r>
            <a:r>
              <a:rPr lang="en-US" sz="2100" i="0" dirty="0">
                <a:solidFill>
                  <a:srgbClr val="FFC000"/>
                </a:solidFill>
              </a:rPr>
              <a:t> </a:t>
            </a:r>
            <a:r>
              <a:rPr lang="en-US" sz="2100" dirty="0">
                <a:solidFill>
                  <a:srgbClr val="FFC000"/>
                </a:solidFill>
              </a:rPr>
              <a:t>v</a:t>
            </a:r>
            <a:r>
              <a:rPr lang="en-US" sz="2100" i="0" baseline="-25000" dirty="0">
                <a:solidFill>
                  <a:srgbClr val="FFC000"/>
                </a:solidFill>
              </a:rPr>
              <a:t>3</a:t>
            </a:r>
            <a:r>
              <a:rPr lang="en-US" sz="2100" i="0" dirty="0">
                <a:solidFill>
                  <a:srgbClr val="FFC000"/>
                </a:solidFill>
                <a:cs typeface="Arial" charset="0"/>
              </a:rPr>
              <a:t>• </a:t>
            </a:r>
            <a:r>
              <a:rPr lang="en-US" sz="2100" i="0" dirty="0">
                <a:solidFill>
                  <a:srgbClr val="FFC000"/>
                </a:solidFill>
              </a:rPr>
              <a:t> … </a:t>
            </a:r>
            <a:r>
              <a:rPr lang="en-US" sz="2100" i="0" dirty="0">
                <a:solidFill>
                  <a:srgbClr val="FFC000"/>
                </a:solidFill>
                <a:cs typeface="Arial" charset="0"/>
              </a:rPr>
              <a:t>• </a:t>
            </a:r>
            <a:r>
              <a:rPr lang="en-US" sz="2100" dirty="0" err="1">
                <a:solidFill>
                  <a:srgbClr val="FFC000"/>
                </a:solidFill>
              </a:rPr>
              <a:t>v</a:t>
            </a:r>
            <a:r>
              <a:rPr lang="en-US" sz="2100" i="0" baseline="-25000" dirty="0" err="1">
                <a:solidFill>
                  <a:srgbClr val="FFC000"/>
                </a:solidFill>
              </a:rPr>
              <a:t>n</a:t>
            </a:r>
            <a:endParaRPr lang="en-US" sz="2100" i="0" dirty="0">
              <a:solidFill>
                <a:srgbClr val="FFC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FB54C0-8B41-40D9-2BF9-39403FB090C6}"/>
              </a:ext>
            </a:extLst>
          </p:cNvPr>
          <p:cNvGrpSpPr/>
          <p:nvPr/>
        </p:nvGrpSpPr>
        <p:grpSpPr>
          <a:xfrm>
            <a:off x="412587" y="2926244"/>
            <a:ext cx="7809759" cy="3307361"/>
            <a:chOff x="395962" y="3765824"/>
            <a:chExt cx="7809759" cy="3307361"/>
          </a:xfrm>
        </p:grpSpPr>
        <p:grpSp>
          <p:nvGrpSpPr>
            <p:cNvPr id="25" name="Group 24"/>
            <p:cNvGrpSpPr/>
            <p:nvPr/>
          </p:nvGrpSpPr>
          <p:grpSpPr>
            <a:xfrm>
              <a:off x="757239" y="3765824"/>
              <a:ext cx="1835028" cy="1291768"/>
              <a:chOff x="757239" y="4371584"/>
              <a:chExt cx="1835028" cy="1291768"/>
            </a:xfrm>
          </p:grpSpPr>
          <p:cxnSp>
            <p:nvCxnSpPr>
              <p:cNvPr id="6" name="Straight Connector 5"/>
              <p:cNvCxnSpPr/>
              <p:nvPr/>
            </p:nvCxnSpPr>
            <p:spPr bwMode="auto">
              <a:xfrm rot="5400000">
                <a:off x="129143" y="5004148"/>
                <a:ext cx="1290180" cy="2505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Straight Connector 7"/>
              <p:cNvCxnSpPr/>
              <p:nvPr/>
            </p:nvCxnSpPr>
            <p:spPr bwMode="auto">
              <a:xfrm>
                <a:off x="763467" y="5661764"/>
                <a:ext cx="18288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 flipV="1">
                <a:off x="757239" y="4734838"/>
                <a:ext cx="1798071" cy="92539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8" name="Group 27"/>
            <p:cNvGrpSpPr/>
            <p:nvPr/>
          </p:nvGrpSpPr>
          <p:grpSpPr>
            <a:xfrm>
              <a:off x="3538171" y="3765824"/>
              <a:ext cx="3709145" cy="3307361"/>
              <a:chOff x="3538171" y="4371584"/>
              <a:chExt cx="3709145" cy="330736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569625" y="4371584"/>
                <a:ext cx="1832941" cy="1291768"/>
                <a:chOff x="3569625" y="4371584"/>
                <a:chExt cx="1832941" cy="1291768"/>
              </a:xfrm>
            </p:grpSpPr>
            <p:cxnSp>
              <p:nvCxnSpPr>
                <p:cNvPr id="16" name="Straight Connector 15"/>
                <p:cNvCxnSpPr/>
                <p:nvPr/>
              </p:nvCxnSpPr>
              <p:spPr bwMode="auto">
                <a:xfrm rot="5400000">
                  <a:off x="2937061" y="5004148"/>
                  <a:ext cx="1290180" cy="2505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3573766" y="5661764"/>
                  <a:ext cx="1828800" cy="158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3" name="Arc 22"/>
              <p:cNvSpPr/>
              <p:nvPr/>
            </p:nvSpPr>
            <p:spPr bwMode="auto">
              <a:xfrm rot="16916948">
                <a:off x="3760885" y="4192514"/>
                <a:ext cx="3263717" cy="3709145"/>
              </a:xfrm>
              <a:prstGeom prst="arc">
                <a:avLst>
                  <a:gd name="adj1" fmla="val 16200000"/>
                  <a:gd name="adj2" fmla="val 20815304"/>
                </a:avLst>
              </a:prstGeom>
              <a:noFill/>
              <a:ln w="28575" cap="flat" cmpd="sng" algn="ctr">
                <a:solidFill>
                  <a:srgbClr val="FF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1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376921" y="3765824"/>
              <a:ext cx="1828800" cy="1291768"/>
              <a:chOff x="6376921" y="3945700"/>
              <a:chExt cx="1828800" cy="1291768"/>
            </a:xfrm>
          </p:grpSpPr>
          <p:cxnSp>
            <p:nvCxnSpPr>
              <p:cNvPr id="20" name="Straight Connector 19"/>
              <p:cNvCxnSpPr/>
              <p:nvPr/>
            </p:nvCxnSpPr>
            <p:spPr bwMode="auto">
              <a:xfrm rot="5400000">
                <a:off x="5744978" y="4578264"/>
                <a:ext cx="1290180" cy="2505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6376921" y="5235880"/>
                <a:ext cx="18288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" name="Freeform 23"/>
              <p:cNvSpPr/>
              <p:nvPr/>
            </p:nvSpPr>
            <p:spPr bwMode="auto">
              <a:xfrm>
                <a:off x="6385371" y="4063649"/>
                <a:ext cx="1598959" cy="953519"/>
              </a:xfrm>
              <a:custGeom>
                <a:avLst/>
                <a:gdLst>
                  <a:gd name="connsiteX0" fmla="*/ 0 w 1832975"/>
                  <a:gd name="connsiteY0" fmla="*/ 943628 h 943628"/>
                  <a:gd name="connsiteX1" fmla="*/ 187890 w 1832975"/>
                  <a:gd name="connsiteY1" fmla="*/ 530269 h 943628"/>
                  <a:gd name="connsiteX2" fmla="*/ 551145 w 1832975"/>
                  <a:gd name="connsiteY2" fmla="*/ 254697 h 943628"/>
                  <a:gd name="connsiteX3" fmla="*/ 989556 w 1832975"/>
                  <a:gd name="connsiteY3" fmla="*/ 104385 h 943628"/>
                  <a:gd name="connsiteX4" fmla="*/ 1402915 w 1832975"/>
                  <a:gd name="connsiteY4" fmla="*/ 16702 h 943628"/>
                  <a:gd name="connsiteX5" fmla="*/ 1540701 w 1832975"/>
                  <a:gd name="connsiteY5" fmla="*/ 4176 h 943628"/>
                  <a:gd name="connsiteX6" fmla="*/ 1791222 w 1832975"/>
                  <a:gd name="connsiteY6" fmla="*/ 4176 h 943628"/>
                  <a:gd name="connsiteX7" fmla="*/ 1791222 w 1832975"/>
                  <a:gd name="connsiteY7" fmla="*/ 16702 h 943628"/>
                  <a:gd name="connsiteX0" fmla="*/ 0 w 1832975"/>
                  <a:gd name="connsiteY0" fmla="*/ 943628 h 943628"/>
                  <a:gd name="connsiteX1" fmla="*/ 187890 w 1832975"/>
                  <a:gd name="connsiteY1" fmla="*/ 530269 h 943628"/>
                  <a:gd name="connsiteX2" fmla="*/ 526093 w 1832975"/>
                  <a:gd name="connsiteY2" fmla="*/ 855946 h 943628"/>
                  <a:gd name="connsiteX3" fmla="*/ 551145 w 1832975"/>
                  <a:gd name="connsiteY3" fmla="*/ 254697 h 943628"/>
                  <a:gd name="connsiteX4" fmla="*/ 989556 w 1832975"/>
                  <a:gd name="connsiteY4" fmla="*/ 104385 h 943628"/>
                  <a:gd name="connsiteX5" fmla="*/ 1402915 w 1832975"/>
                  <a:gd name="connsiteY5" fmla="*/ 16702 h 943628"/>
                  <a:gd name="connsiteX6" fmla="*/ 1540701 w 1832975"/>
                  <a:gd name="connsiteY6" fmla="*/ 4176 h 943628"/>
                  <a:gd name="connsiteX7" fmla="*/ 1791222 w 1832975"/>
                  <a:gd name="connsiteY7" fmla="*/ 4176 h 943628"/>
                  <a:gd name="connsiteX8" fmla="*/ 1791222 w 1832975"/>
                  <a:gd name="connsiteY8" fmla="*/ 16702 h 943628"/>
                  <a:gd name="connsiteX0" fmla="*/ 0 w 1832975"/>
                  <a:gd name="connsiteY0" fmla="*/ 943628 h 958242"/>
                  <a:gd name="connsiteX1" fmla="*/ 187890 w 1832975"/>
                  <a:gd name="connsiteY1" fmla="*/ 843420 h 958242"/>
                  <a:gd name="connsiteX2" fmla="*/ 526093 w 1832975"/>
                  <a:gd name="connsiteY2" fmla="*/ 855946 h 958242"/>
                  <a:gd name="connsiteX3" fmla="*/ 551145 w 1832975"/>
                  <a:gd name="connsiteY3" fmla="*/ 254697 h 958242"/>
                  <a:gd name="connsiteX4" fmla="*/ 989556 w 1832975"/>
                  <a:gd name="connsiteY4" fmla="*/ 104385 h 958242"/>
                  <a:gd name="connsiteX5" fmla="*/ 1402915 w 1832975"/>
                  <a:gd name="connsiteY5" fmla="*/ 16702 h 958242"/>
                  <a:gd name="connsiteX6" fmla="*/ 1540701 w 1832975"/>
                  <a:gd name="connsiteY6" fmla="*/ 4176 h 958242"/>
                  <a:gd name="connsiteX7" fmla="*/ 1791222 w 1832975"/>
                  <a:gd name="connsiteY7" fmla="*/ 4176 h 958242"/>
                  <a:gd name="connsiteX8" fmla="*/ 1791222 w 1832975"/>
                  <a:gd name="connsiteY8" fmla="*/ 16702 h 958242"/>
                  <a:gd name="connsiteX0" fmla="*/ 0 w 1832975"/>
                  <a:gd name="connsiteY0" fmla="*/ 943628 h 958242"/>
                  <a:gd name="connsiteX1" fmla="*/ 187890 w 1832975"/>
                  <a:gd name="connsiteY1" fmla="*/ 843420 h 958242"/>
                  <a:gd name="connsiteX2" fmla="*/ 526093 w 1832975"/>
                  <a:gd name="connsiteY2" fmla="*/ 643004 h 958242"/>
                  <a:gd name="connsiteX3" fmla="*/ 551145 w 1832975"/>
                  <a:gd name="connsiteY3" fmla="*/ 254697 h 958242"/>
                  <a:gd name="connsiteX4" fmla="*/ 989556 w 1832975"/>
                  <a:gd name="connsiteY4" fmla="*/ 104385 h 958242"/>
                  <a:gd name="connsiteX5" fmla="*/ 1402915 w 1832975"/>
                  <a:gd name="connsiteY5" fmla="*/ 16702 h 958242"/>
                  <a:gd name="connsiteX6" fmla="*/ 1540701 w 1832975"/>
                  <a:gd name="connsiteY6" fmla="*/ 4176 h 958242"/>
                  <a:gd name="connsiteX7" fmla="*/ 1791222 w 1832975"/>
                  <a:gd name="connsiteY7" fmla="*/ 4176 h 958242"/>
                  <a:gd name="connsiteX8" fmla="*/ 1791222 w 1832975"/>
                  <a:gd name="connsiteY8" fmla="*/ 16702 h 958242"/>
                  <a:gd name="connsiteX0" fmla="*/ 0 w 1832975"/>
                  <a:gd name="connsiteY0" fmla="*/ 943628 h 958242"/>
                  <a:gd name="connsiteX1" fmla="*/ 187890 w 1832975"/>
                  <a:gd name="connsiteY1" fmla="*/ 843420 h 958242"/>
                  <a:gd name="connsiteX2" fmla="*/ 200416 w 1832975"/>
                  <a:gd name="connsiteY2" fmla="*/ 818368 h 958242"/>
                  <a:gd name="connsiteX3" fmla="*/ 526093 w 1832975"/>
                  <a:gd name="connsiteY3" fmla="*/ 643004 h 958242"/>
                  <a:gd name="connsiteX4" fmla="*/ 551145 w 1832975"/>
                  <a:gd name="connsiteY4" fmla="*/ 254697 h 958242"/>
                  <a:gd name="connsiteX5" fmla="*/ 989556 w 1832975"/>
                  <a:gd name="connsiteY5" fmla="*/ 104385 h 958242"/>
                  <a:gd name="connsiteX6" fmla="*/ 1402915 w 1832975"/>
                  <a:gd name="connsiteY6" fmla="*/ 16702 h 958242"/>
                  <a:gd name="connsiteX7" fmla="*/ 1540701 w 1832975"/>
                  <a:gd name="connsiteY7" fmla="*/ 4176 h 958242"/>
                  <a:gd name="connsiteX8" fmla="*/ 1791222 w 1832975"/>
                  <a:gd name="connsiteY8" fmla="*/ 4176 h 958242"/>
                  <a:gd name="connsiteX9" fmla="*/ 1791222 w 1832975"/>
                  <a:gd name="connsiteY9" fmla="*/ 16702 h 958242"/>
                  <a:gd name="connsiteX0" fmla="*/ 0 w 1832975"/>
                  <a:gd name="connsiteY0" fmla="*/ 943628 h 958242"/>
                  <a:gd name="connsiteX1" fmla="*/ 187890 w 1832975"/>
                  <a:gd name="connsiteY1" fmla="*/ 843420 h 958242"/>
                  <a:gd name="connsiteX2" fmla="*/ 200416 w 1832975"/>
                  <a:gd name="connsiteY2" fmla="*/ 818368 h 958242"/>
                  <a:gd name="connsiteX3" fmla="*/ 526093 w 1832975"/>
                  <a:gd name="connsiteY3" fmla="*/ 643004 h 958242"/>
                  <a:gd name="connsiteX4" fmla="*/ 726510 w 1832975"/>
                  <a:gd name="connsiteY4" fmla="*/ 254697 h 958242"/>
                  <a:gd name="connsiteX5" fmla="*/ 989556 w 1832975"/>
                  <a:gd name="connsiteY5" fmla="*/ 104385 h 958242"/>
                  <a:gd name="connsiteX6" fmla="*/ 1402915 w 1832975"/>
                  <a:gd name="connsiteY6" fmla="*/ 16702 h 958242"/>
                  <a:gd name="connsiteX7" fmla="*/ 1540701 w 1832975"/>
                  <a:gd name="connsiteY7" fmla="*/ 4176 h 958242"/>
                  <a:gd name="connsiteX8" fmla="*/ 1791222 w 1832975"/>
                  <a:gd name="connsiteY8" fmla="*/ 4176 h 958242"/>
                  <a:gd name="connsiteX9" fmla="*/ 1791222 w 1832975"/>
                  <a:gd name="connsiteY9" fmla="*/ 16702 h 958242"/>
                  <a:gd name="connsiteX0" fmla="*/ 0 w 1832975"/>
                  <a:gd name="connsiteY0" fmla="*/ 943628 h 958242"/>
                  <a:gd name="connsiteX1" fmla="*/ 187890 w 1832975"/>
                  <a:gd name="connsiteY1" fmla="*/ 843420 h 958242"/>
                  <a:gd name="connsiteX2" fmla="*/ 200416 w 1832975"/>
                  <a:gd name="connsiteY2" fmla="*/ 818368 h 958242"/>
                  <a:gd name="connsiteX3" fmla="*/ 350729 w 1832975"/>
                  <a:gd name="connsiteY3" fmla="*/ 805842 h 958242"/>
                  <a:gd name="connsiteX4" fmla="*/ 526093 w 1832975"/>
                  <a:gd name="connsiteY4" fmla="*/ 643004 h 958242"/>
                  <a:gd name="connsiteX5" fmla="*/ 726510 w 1832975"/>
                  <a:gd name="connsiteY5" fmla="*/ 254697 h 958242"/>
                  <a:gd name="connsiteX6" fmla="*/ 989556 w 1832975"/>
                  <a:gd name="connsiteY6" fmla="*/ 104385 h 958242"/>
                  <a:gd name="connsiteX7" fmla="*/ 1402915 w 1832975"/>
                  <a:gd name="connsiteY7" fmla="*/ 16702 h 958242"/>
                  <a:gd name="connsiteX8" fmla="*/ 1540701 w 1832975"/>
                  <a:gd name="connsiteY8" fmla="*/ 4176 h 958242"/>
                  <a:gd name="connsiteX9" fmla="*/ 1791222 w 1832975"/>
                  <a:gd name="connsiteY9" fmla="*/ 4176 h 958242"/>
                  <a:gd name="connsiteX10" fmla="*/ 1791222 w 1832975"/>
                  <a:gd name="connsiteY10" fmla="*/ 16702 h 958242"/>
                  <a:gd name="connsiteX0" fmla="*/ 0 w 1832975"/>
                  <a:gd name="connsiteY0" fmla="*/ 943628 h 958242"/>
                  <a:gd name="connsiteX1" fmla="*/ 187890 w 1832975"/>
                  <a:gd name="connsiteY1" fmla="*/ 843420 h 958242"/>
                  <a:gd name="connsiteX2" fmla="*/ 200416 w 1832975"/>
                  <a:gd name="connsiteY2" fmla="*/ 818368 h 958242"/>
                  <a:gd name="connsiteX3" fmla="*/ 350729 w 1832975"/>
                  <a:gd name="connsiteY3" fmla="*/ 805842 h 958242"/>
                  <a:gd name="connsiteX4" fmla="*/ 526093 w 1832975"/>
                  <a:gd name="connsiteY4" fmla="*/ 643004 h 958242"/>
                  <a:gd name="connsiteX5" fmla="*/ 726510 w 1832975"/>
                  <a:gd name="connsiteY5" fmla="*/ 254697 h 958242"/>
                  <a:gd name="connsiteX6" fmla="*/ 989556 w 1832975"/>
                  <a:gd name="connsiteY6" fmla="*/ 104385 h 958242"/>
                  <a:gd name="connsiteX7" fmla="*/ 1402915 w 1832975"/>
                  <a:gd name="connsiteY7" fmla="*/ 16702 h 958242"/>
                  <a:gd name="connsiteX8" fmla="*/ 1540701 w 1832975"/>
                  <a:gd name="connsiteY8" fmla="*/ 4176 h 958242"/>
                  <a:gd name="connsiteX9" fmla="*/ 1791222 w 1832975"/>
                  <a:gd name="connsiteY9" fmla="*/ 4176 h 958242"/>
                  <a:gd name="connsiteX10" fmla="*/ 1791222 w 1832975"/>
                  <a:gd name="connsiteY10" fmla="*/ 16702 h 958242"/>
                  <a:gd name="connsiteX0" fmla="*/ 0 w 1645085"/>
                  <a:gd name="connsiteY0" fmla="*/ 843420 h 843420"/>
                  <a:gd name="connsiteX1" fmla="*/ 12526 w 1645085"/>
                  <a:gd name="connsiteY1" fmla="*/ 818368 h 843420"/>
                  <a:gd name="connsiteX2" fmla="*/ 162839 w 1645085"/>
                  <a:gd name="connsiteY2" fmla="*/ 805842 h 843420"/>
                  <a:gd name="connsiteX3" fmla="*/ 338203 w 1645085"/>
                  <a:gd name="connsiteY3" fmla="*/ 643004 h 843420"/>
                  <a:gd name="connsiteX4" fmla="*/ 538620 w 1645085"/>
                  <a:gd name="connsiteY4" fmla="*/ 254697 h 843420"/>
                  <a:gd name="connsiteX5" fmla="*/ 801666 w 1645085"/>
                  <a:gd name="connsiteY5" fmla="*/ 104385 h 843420"/>
                  <a:gd name="connsiteX6" fmla="*/ 1215025 w 1645085"/>
                  <a:gd name="connsiteY6" fmla="*/ 16702 h 843420"/>
                  <a:gd name="connsiteX7" fmla="*/ 1352811 w 1645085"/>
                  <a:gd name="connsiteY7" fmla="*/ 4176 h 843420"/>
                  <a:gd name="connsiteX8" fmla="*/ 1603332 w 1645085"/>
                  <a:gd name="connsiteY8" fmla="*/ 4176 h 843420"/>
                  <a:gd name="connsiteX9" fmla="*/ 1603332 w 1645085"/>
                  <a:gd name="connsiteY9" fmla="*/ 16702 h 843420"/>
                  <a:gd name="connsiteX0" fmla="*/ 187890 w 1832975"/>
                  <a:gd name="connsiteY0" fmla="*/ 843420 h 843420"/>
                  <a:gd name="connsiteX1" fmla="*/ 200416 w 1832975"/>
                  <a:gd name="connsiteY1" fmla="*/ 818368 h 843420"/>
                  <a:gd name="connsiteX2" fmla="*/ 25052 w 1832975"/>
                  <a:gd name="connsiteY2" fmla="*/ 830894 h 843420"/>
                  <a:gd name="connsiteX3" fmla="*/ 350729 w 1832975"/>
                  <a:gd name="connsiteY3" fmla="*/ 805842 h 843420"/>
                  <a:gd name="connsiteX4" fmla="*/ 526093 w 1832975"/>
                  <a:gd name="connsiteY4" fmla="*/ 643004 h 843420"/>
                  <a:gd name="connsiteX5" fmla="*/ 726510 w 1832975"/>
                  <a:gd name="connsiteY5" fmla="*/ 254697 h 843420"/>
                  <a:gd name="connsiteX6" fmla="*/ 989556 w 1832975"/>
                  <a:gd name="connsiteY6" fmla="*/ 104385 h 843420"/>
                  <a:gd name="connsiteX7" fmla="*/ 1402915 w 1832975"/>
                  <a:gd name="connsiteY7" fmla="*/ 16702 h 843420"/>
                  <a:gd name="connsiteX8" fmla="*/ 1540701 w 1832975"/>
                  <a:gd name="connsiteY8" fmla="*/ 4176 h 843420"/>
                  <a:gd name="connsiteX9" fmla="*/ 1791222 w 1832975"/>
                  <a:gd name="connsiteY9" fmla="*/ 4176 h 843420"/>
                  <a:gd name="connsiteX10" fmla="*/ 1791222 w 1832975"/>
                  <a:gd name="connsiteY10" fmla="*/ 16702 h 843420"/>
                  <a:gd name="connsiteX0" fmla="*/ 187890 w 1832975"/>
                  <a:gd name="connsiteY0" fmla="*/ 855945 h 855945"/>
                  <a:gd name="connsiteX1" fmla="*/ 200416 w 1832975"/>
                  <a:gd name="connsiteY1" fmla="*/ 830893 h 855945"/>
                  <a:gd name="connsiteX2" fmla="*/ 25052 w 1832975"/>
                  <a:gd name="connsiteY2" fmla="*/ 843419 h 855945"/>
                  <a:gd name="connsiteX3" fmla="*/ 350729 w 1832975"/>
                  <a:gd name="connsiteY3" fmla="*/ 818367 h 855945"/>
                  <a:gd name="connsiteX4" fmla="*/ 526093 w 1832975"/>
                  <a:gd name="connsiteY4" fmla="*/ 655529 h 855945"/>
                  <a:gd name="connsiteX5" fmla="*/ 726510 w 1832975"/>
                  <a:gd name="connsiteY5" fmla="*/ 267222 h 855945"/>
                  <a:gd name="connsiteX6" fmla="*/ 989556 w 1832975"/>
                  <a:gd name="connsiteY6" fmla="*/ 116910 h 855945"/>
                  <a:gd name="connsiteX7" fmla="*/ 1540701 w 1832975"/>
                  <a:gd name="connsiteY7" fmla="*/ 16701 h 855945"/>
                  <a:gd name="connsiteX8" fmla="*/ 1791222 w 1832975"/>
                  <a:gd name="connsiteY8" fmla="*/ 16701 h 855945"/>
                  <a:gd name="connsiteX9" fmla="*/ 1791222 w 1832975"/>
                  <a:gd name="connsiteY9" fmla="*/ 29227 h 855945"/>
                  <a:gd name="connsiteX0" fmla="*/ 187890 w 1832975"/>
                  <a:gd name="connsiteY0" fmla="*/ 839244 h 839244"/>
                  <a:gd name="connsiteX1" fmla="*/ 200416 w 1832975"/>
                  <a:gd name="connsiteY1" fmla="*/ 814192 h 839244"/>
                  <a:gd name="connsiteX2" fmla="*/ 25052 w 1832975"/>
                  <a:gd name="connsiteY2" fmla="*/ 826718 h 839244"/>
                  <a:gd name="connsiteX3" fmla="*/ 350729 w 1832975"/>
                  <a:gd name="connsiteY3" fmla="*/ 801666 h 839244"/>
                  <a:gd name="connsiteX4" fmla="*/ 526093 w 1832975"/>
                  <a:gd name="connsiteY4" fmla="*/ 638828 h 839244"/>
                  <a:gd name="connsiteX5" fmla="*/ 726510 w 1832975"/>
                  <a:gd name="connsiteY5" fmla="*/ 250521 h 839244"/>
                  <a:gd name="connsiteX6" fmla="*/ 989556 w 1832975"/>
                  <a:gd name="connsiteY6" fmla="*/ 100209 h 839244"/>
                  <a:gd name="connsiteX7" fmla="*/ 1791222 w 1832975"/>
                  <a:gd name="connsiteY7" fmla="*/ 0 h 839244"/>
                  <a:gd name="connsiteX8" fmla="*/ 1791222 w 1832975"/>
                  <a:gd name="connsiteY8" fmla="*/ 12526 h 839244"/>
                  <a:gd name="connsiteX0" fmla="*/ 187890 w 1837150"/>
                  <a:gd name="connsiteY0" fmla="*/ 1232770 h 1232770"/>
                  <a:gd name="connsiteX1" fmla="*/ 200416 w 1837150"/>
                  <a:gd name="connsiteY1" fmla="*/ 1207718 h 1232770"/>
                  <a:gd name="connsiteX2" fmla="*/ 25052 w 1837150"/>
                  <a:gd name="connsiteY2" fmla="*/ 1220244 h 1232770"/>
                  <a:gd name="connsiteX3" fmla="*/ 350729 w 1837150"/>
                  <a:gd name="connsiteY3" fmla="*/ 1195192 h 1232770"/>
                  <a:gd name="connsiteX4" fmla="*/ 526093 w 1837150"/>
                  <a:gd name="connsiteY4" fmla="*/ 1032354 h 1232770"/>
                  <a:gd name="connsiteX5" fmla="*/ 726510 w 1837150"/>
                  <a:gd name="connsiteY5" fmla="*/ 644047 h 1232770"/>
                  <a:gd name="connsiteX6" fmla="*/ 989556 w 1837150"/>
                  <a:gd name="connsiteY6" fmla="*/ 493735 h 1232770"/>
                  <a:gd name="connsiteX7" fmla="*/ 1791222 w 1837150"/>
                  <a:gd name="connsiteY7" fmla="*/ 393526 h 1232770"/>
                  <a:gd name="connsiteX8" fmla="*/ 1791222 w 1837150"/>
                  <a:gd name="connsiteY8" fmla="*/ 406052 h 1232770"/>
                  <a:gd name="connsiteX0" fmla="*/ 187890 w 1837150"/>
                  <a:gd name="connsiteY0" fmla="*/ 1232770 h 1232770"/>
                  <a:gd name="connsiteX1" fmla="*/ 200416 w 1837150"/>
                  <a:gd name="connsiteY1" fmla="*/ 1207718 h 1232770"/>
                  <a:gd name="connsiteX2" fmla="*/ 25052 w 1837150"/>
                  <a:gd name="connsiteY2" fmla="*/ 1220244 h 1232770"/>
                  <a:gd name="connsiteX3" fmla="*/ 350729 w 1837150"/>
                  <a:gd name="connsiteY3" fmla="*/ 1195192 h 1232770"/>
                  <a:gd name="connsiteX4" fmla="*/ 526093 w 1837150"/>
                  <a:gd name="connsiteY4" fmla="*/ 1032354 h 1232770"/>
                  <a:gd name="connsiteX5" fmla="*/ 726510 w 1837150"/>
                  <a:gd name="connsiteY5" fmla="*/ 644047 h 1232770"/>
                  <a:gd name="connsiteX6" fmla="*/ 989556 w 1837150"/>
                  <a:gd name="connsiteY6" fmla="*/ 493735 h 1232770"/>
                  <a:gd name="connsiteX7" fmla="*/ 1791222 w 1837150"/>
                  <a:gd name="connsiteY7" fmla="*/ 393526 h 1232770"/>
                  <a:gd name="connsiteX8" fmla="*/ 1791222 w 1837150"/>
                  <a:gd name="connsiteY8" fmla="*/ 406052 h 1232770"/>
                  <a:gd name="connsiteX0" fmla="*/ 187890 w 1837150"/>
                  <a:gd name="connsiteY0" fmla="*/ 1232770 h 1232770"/>
                  <a:gd name="connsiteX1" fmla="*/ 200416 w 1837150"/>
                  <a:gd name="connsiteY1" fmla="*/ 1207718 h 1232770"/>
                  <a:gd name="connsiteX2" fmla="*/ 25052 w 1837150"/>
                  <a:gd name="connsiteY2" fmla="*/ 1220244 h 1232770"/>
                  <a:gd name="connsiteX3" fmla="*/ 350729 w 1837150"/>
                  <a:gd name="connsiteY3" fmla="*/ 1195192 h 1232770"/>
                  <a:gd name="connsiteX4" fmla="*/ 526093 w 1837150"/>
                  <a:gd name="connsiteY4" fmla="*/ 1032354 h 1232770"/>
                  <a:gd name="connsiteX5" fmla="*/ 726510 w 1837150"/>
                  <a:gd name="connsiteY5" fmla="*/ 644047 h 1232770"/>
                  <a:gd name="connsiteX6" fmla="*/ 989556 w 1837150"/>
                  <a:gd name="connsiteY6" fmla="*/ 318370 h 1232770"/>
                  <a:gd name="connsiteX7" fmla="*/ 1791222 w 1837150"/>
                  <a:gd name="connsiteY7" fmla="*/ 393526 h 1232770"/>
                  <a:gd name="connsiteX8" fmla="*/ 1791222 w 1837150"/>
                  <a:gd name="connsiteY8" fmla="*/ 406052 h 1232770"/>
                  <a:gd name="connsiteX0" fmla="*/ 187890 w 1791222"/>
                  <a:gd name="connsiteY0" fmla="*/ 956153 h 956153"/>
                  <a:gd name="connsiteX1" fmla="*/ 200416 w 1791222"/>
                  <a:gd name="connsiteY1" fmla="*/ 931101 h 956153"/>
                  <a:gd name="connsiteX2" fmla="*/ 25052 w 1791222"/>
                  <a:gd name="connsiteY2" fmla="*/ 943627 h 956153"/>
                  <a:gd name="connsiteX3" fmla="*/ 350729 w 1791222"/>
                  <a:gd name="connsiteY3" fmla="*/ 918575 h 956153"/>
                  <a:gd name="connsiteX4" fmla="*/ 526093 w 1791222"/>
                  <a:gd name="connsiteY4" fmla="*/ 755737 h 956153"/>
                  <a:gd name="connsiteX5" fmla="*/ 726510 w 1791222"/>
                  <a:gd name="connsiteY5" fmla="*/ 367430 h 956153"/>
                  <a:gd name="connsiteX6" fmla="*/ 989556 w 1791222"/>
                  <a:gd name="connsiteY6" fmla="*/ 41753 h 956153"/>
                  <a:gd name="connsiteX7" fmla="*/ 1791222 w 1791222"/>
                  <a:gd name="connsiteY7" fmla="*/ 116909 h 956153"/>
                  <a:gd name="connsiteX0" fmla="*/ 187890 w 1791222"/>
                  <a:gd name="connsiteY0" fmla="*/ 1052186 h 1052186"/>
                  <a:gd name="connsiteX1" fmla="*/ 200416 w 1791222"/>
                  <a:gd name="connsiteY1" fmla="*/ 1027134 h 1052186"/>
                  <a:gd name="connsiteX2" fmla="*/ 25052 w 1791222"/>
                  <a:gd name="connsiteY2" fmla="*/ 1039660 h 1052186"/>
                  <a:gd name="connsiteX3" fmla="*/ 350729 w 1791222"/>
                  <a:gd name="connsiteY3" fmla="*/ 1014608 h 1052186"/>
                  <a:gd name="connsiteX4" fmla="*/ 526093 w 1791222"/>
                  <a:gd name="connsiteY4" fmla="*/ 851770 h 1052186"/>
                  <a:gd name="connsiteX5" fmla="*/ 726510 w 1791222"/>
                  <a:gd name="connsiteY5" fmla="*/ 463463 h 1052186"/>
                  <a:gd name="connsiteX6" fmla="*/ 989556 w 1791222"/>
                  <a:gd name="connsiteY6" fmla="*/ 137786 h 1052186"/>
                  <a:gd name="connsiteX7" fmla="*/ 1791222 w 1791222"/>
                  <a:gd name="connsiteY7" fmla="*/ 0 h 1052186"/>
                  <a:gd name="connsiteX0" fmla="*/ 187890 w 1791222"/>
                  <a:gd name="connsiteY0" fmla="*/ 1167008 h 1167008"/>
                  <a:gd name="connsiteX1" fmla="*/ 200416 w 1791222"/>
                  <a:gd name="connsiteY1" fmla="*/ 1141956 h 1167008"/>
                  <a:gd name="connsiteX2" fmla="*/ 25052 w 1791222"/>
                  <a:gd name="connsiteY2" fmla="*/ 1154482 h 1167008"/>
                  <a:gd name="connsiteX3" fmla="*/ 350729 w 1791222"/>
                  <a:gd name="connsiteY3" fmla="*/ 1129430 h 1167008"/>
                  <a:gd name="connsiteX4" fmla="*/ 526093 w 1791222"/>
                  <a:gd name="connsiteY4" fmla="*/ 966592 h 1167008"/>
                  <a:gd name="connsiteX5" fmla="*/ 726510 w 1791222"/>
                  <a:gd name="connsiteY5" fmla="*/ 578285 h 1167008"/>
                  <a:gd name="connsiteX6" fmla="*/ 989556 w 1791222"/>
                  <a:gd name="connsiteY6" fmla="*/ 77244 h 1167008"/>
                  <a:gd name="connsiteX7" fmla="*/ 1791222 w 1791222"/>
                  <a:gd name="connsiteY7" fmla="*/ 114822 h 1167008"/>
                  <a:gd name="connsiteX0" fmla="*/ 187890 w 1791222"/>
                  <a:gd name="connsiteY0" fmla="*/ 1167008 h 1167008"/>
                  <a:gd name="connsiteX1" fmla="*/ 200416 w 1791222"/>
                  <a:gd name="connsiteY1" fmla="*/ 1141956 h 1167008"/>
                  <a:gd name="connsiteX2" fmla="*/ 25052 w 1791222"/>
                  <a:gd name="connsiteY2" fmla="*/ 1154482 h 1167008"/>
                  <a:gd name="connsiteX3" fmla="*/ 350729 w 1791222"/>
                  <a:gd name="connsiteY3" fmla="*/ 1129430 h 1167008"/>
                  <a:gd name="connsiteX4" fmla="*/ 526093 w 1791222"/>
                  <a:gd name="connsiteY4" fmla="*/ 966592 h 1167008"/>
                  <a:gd name="connsiteX5" fmla="*/ 726510 w 1791222"/>
                  <a:gd name="connsiteY5" fmla="*/ 578285 h 1167008"/>
                  <a:gd name="connsiteX6" fmla="*/ 989556 w 1791222"/>
                  <a:gd name="connsiteY6" fmla="*/ 77244 h 1167008"/>
                  <a:gd name="connsiteX7" fmla="*/ 1791222 w 1791222"/>
                  <a:gd name="connsiteY7" fmla="*/ 114822 h 1167008"/>
                  <a:gd name="connsiteX0" fmla="*/ 187890 w 1791222"/>
                  <a:gd name="connsiteY0" fmla="*/ 1212936 h 1212936"/>
                  <a:gd name="connsiteX1" fmla="*/ 200416 w 1791222"/>
                  <a:gd name="connsiteY1" fmla="*/ 1187884 h 1212936"/>
                  <a:gd name="connsiteX2" fmla="*/ 25052 w 1791222"/>
                  <a:gd name="connsiteY2" fmla="*/ 1200410 h 1212936"/>
                  <a:gd name="connsiteX3" fmla="*/ 350729 w 1791222"/>
                  <a:gd name="connsiteY3" fmla="*/ 1175358 h 1212936"/>
                  <a:gd name="connsiteX4" fmla="*/ 526093 w 1791222"/>
                  <a:gd name="connsiteY4" fmla="*/ 1012520 h 1212936"/>
                  <a:gd name="connsiteX5" fmla="*/ 726510 w 1791222"/>
                  <a:gd name="connsiteY5" fmla="*/ 624213 h 1212936"/>
                  <a:gd name="connsiteX6" fmla="*/ 989556 w 1791222"/>
                  <a:gd name="connsiteY6" fmla="*/ 123172 h 1212936"/>
                  <a:gd name="connsiteX7" fmla="*/ 1791222 w 1791222"/>
                  <a:gd name="connsiteY7" fmla="*/ 160750 h 1212936"/>
                  <a:gd name="connsiteX0" fmla="*/ 187890 w 1791222"/>
                  <a:gd name="connsiteY0" fmla="*/ 1212936 h 1212936"/>
                  <a:gd name="connsiteX1" fmla="*/ 200416 w 1791222"/>
                  <a:gd name="connsiteY1" fmla="*/ 1187884 h 1212936"/>
                  <a:gd name="connsiteX2" fmla="*/ 25052 w 1791222"/>
                  <a:gd name="connsiteY2" fmla="*/ 1200410 h 1212936"/>
                  <a:gd name="connsiteX3" fmla="*/ 350729 w 1791222"/>
                  <a:gd name="connsiteY3" fmla="*/ 1175358 h 1212936"/>
                  <a:gd name="connsiteX4" fmla="*/ 526093 w 1791222"/>
                  <a:gd name="connsiteY4" fmla="*/ 1012520 h 1212936"/>
                  <a:gd name="connsiteX5" fmla="*/ 726510 w 1791222"/>
                  <a:gd name="connsiteY5" fmla="*/ 624213 h 1212936"/>
                  <a:gd name="connsiteX6" fmla="*/ 989556 w 1791222"/>
                  <a:gd name="connsiteY6" fmla="*/ 123172 h 1212936"/>
                  <a:gd name="connsiteX7" fmla="*/ 1791222 w 1791222"/>
                  <a:gd name="connsiteY7" fmla="*/ 160750 h 1212936"/>
                  <a:gd name="connsiteX0" fmla="*/ 187890 w 1791222"/>
                  <a:gd name="connsiteY0" fmla="*/ 1265324 h 1265324"/>
                  <a:gd name="connsiteX1" fmla="*/ 200416 w 1791222"/>
                  <a:gd name="connsiteY1" fmla="*/ 1240272 h 1265324"/>
                  <a:gd name="connsiteX2" fmla="*/ 25052 w 1791222"/>
                  <a:gd name="connsiteY2" fmla="*/ 1252798 h 1265324"/>
                  <a:gd name="connsiteX3" fmla="*/ 350729 w 1791222"/>
                  <a:gd name="connsiteY3" fmla="*/ 1227746 h 1265324"/>
                  <a:gd name="connsiteX4" fmla="*/ 526093 w 1791222"/>
                  <a:gd name="connsiteY4" fmla="*/ 1064908 h 1265324"/>
                  <a:gd name="connsiteX5" fmla="*/ 726510 w 1791222"/>
                  <a:gd name="connsiteY5" fmla="*/ 676601 h 1265324"/>
                  <a:gd name="connsiteX6" fmla="*/ 989556 w 1791222"/>
                  <a:gd name="connsiteY6" fmla="*/ 175560 h 1265324"/>
                  <a:gd name="connsiteX7" fmla="*/ 1791222 w 1791222"/>
                  <a:gd name="connsiteY7" fmla="*/ 213138 h 1265324"/>
                  <a:gd name="connsiteX0" fmla="*/ 187890 w 1791222"/>
                  <a:gd name="connsiteY0" fmla="*/ 1265324 h 1265324"/>
                  <a:gd name="connsiteX1" fmla="*/ 200416 w 1791222"/>
                  <a:gd name="connsiteY1" fmla="*/ 1240272 h 1265324"/>
                  <a:gd name="connsiteX2" fmla="*/ 25052 w 1791222"/>
                  <a:gd name="connsiteY2" fmla="*/ 1252798 h 1265324"/>
                  <a:gd name="connsiteX3" fmla="*/ 350729 w 1791222"/>
                  <a:gd name="connsiteY3" fmla="*/ 1227746 h 1265324"/>
                  <a:gd name="connsiteX4" fmla="*/ 526093 w 1791222"/>
                  <a:gd name="connsiteY4" fmla="*/ 1064908 h 1265324"/>
                  <a:gd name="connsiteX5" fmla="*/ 726510 w 1791222"/>
                  <a:gd name="connsiteY5" fmla="*/ 617069 h 1265324"/>
                  <a:gd name="connsiteX6" fmla="*/ 989556 w 1791222"/>
                  <a:gd name="connsiteY6" fmla="*/ 175560 h 1265324"/>
                  <a:gd name="connsiteX7" fmla="*/ 1791222 w 1791222"/>
                  <a:gd name="connsiteY7" fmla="*/ 213138 h 1265324"/>
                  <a:gd name="connsiteX0" fmla="*/ 187890 w 1791222"/>
                  <a:gd name="connsiteY0" fmla="*/ 1260561 h 1260561"/>
                  <a:gd name="connsiteX1" fmla="*/ 200416 w 1791222"/>
                  <a:gd name="connsiteY1" fmla="*/ 1235509 h 1260561"/>
                  <a:gd name="connsiteX2" fmla="*/ 25052 w 1791222"/>
                  <a:gd name="connsiteY2" fmla="*/ 1248035 h 1260561"/>
                  <a:gd name="connsiteX3" fmla="*/ 350729 w 1791222"/>
                  <a:gd name="connsiteY3" fmla="*/ 1222983 h 1260561"/>
                  <a:gd name="connsiteX4" fmla="*/ 526093 w 1791222"/>
                  <a:gd name="connsiteY4" fmla="*/ 1060145 h 1260561"/>
                  <a:gd name="connsiteX5" fmla="*/ 726510 w 1791222"/>
                  <a:gd name="connsiteY5" fmla="*/ 612306 h 1260561"/>
                  <a:gd name="connsiteX6" fmla="*/ 989556 w 1791222"/>
                  <a:gd name="connsiteY6" fmla="*/ 170797 h 1260561"/>
                  <a:gd name="connsiteX7" fmla="*/ 1791222 w 1791222"/>
                  <a:gd name="connsiteY7" fmla="*/ 208375 h 1260561"/>
                  <a:gd name="connsiteX0" fmla="*/ 187890 w 1791222"/>
                  <a:gd name="connsiteY0" fmla="*/ 1260561 h 1260561"/>
                  <a:gd name="connsiteX1" fmla="*/ 200416 w 1791222"/>
                  <a:gd name="connsiteY1" fmla="*/ 1235509 h 1260561"/>
                  <a:gd name="connsiteX2" fmla="*/ 25052 w 1791222"/>
                  <a:gd name="connsiteY2" fmla="*/ 1248035 h 1260561"/>
                  <a:gd name="connsiteX3" fmla="*/ 350729 w 1791222"/>
                  <a:gd name="connsiteY3" fmla="*/ 1222983 h 1260561"/>
                  <a:gd name="connsiteX4" fmla="*/ 526093 w 1791222"/>
                  <a:gd name="connsiteY4" fmla="*/ 1060145 h 1260561"/>
                  <a:gd name="connsiteX5" fmla="*/ 726510 w 1791222"/>
                  <a:gd name="connsiteY5" fmla="*/ 612306 h 1260561"/>
                  <a:gd name="connsiteX6" fmla="*/ 989556 w 1791222"/>
                  <a:gd name="connsiteY6" fmla="*/ 170797 h 1260561"/>
                  <a:gd name="connsiteX7" fmla="*/ 1791222 w 1791222"/>
                  <a:gd name="connsiteY7" fmla="*/ 208375 h 1260561"/>
                  <a:gd name="connsiteX0" fmla="*/ 187890 w 1791222"/>
                  <a:gd name="connsiteY0" fmla="*/ 1260561 h 1260561"/>
                  <a:gd name="connsiteX1" fmla="*/ 200416 w 1791222"/>
                  <a:gd name="connsiteY1" fmla="*/ 1235509 h 1260561"/>
                  <a:gd name="connsiteX2" fmla="*/ 25052 w 1791222"/>
                  <a:gd name="connsiteY2" fmla="*/ 1248035 h 1260561"/>
                  <a:gd name="connsiteX3" fmla="*/ 350729 w 1791222"/>
                  <a:gd name="connsiteY3" fmla="*/ 1222983 h 1260561"/>
                  <a:gd name="connsiteX4" fmla="*/ 526093 w 1791222"/>
                  <a:gd name="connsiteY4" fmla="*/ 1060145 h 1260561"/>
                  <a:gd name="connsiteX5" fmla="*/ 726510 w 1791222"/>
                  <a:gd name="connsiteY5" fmla="*/ 612306 h 1260561"/>
                  <a:gd name="connsiteX6" fmla="*/ 989556 w 1791222"/>
                  <a:gd name="connsiteY6" fmla="*/ 170797 h 1260561"/>
                  <a:gd name="connsiteX7" fmla="*/ 1791222 w 1791222"/>
                  <a:gd name="connsiteY7" fmla="*/ 208375 h 1260561"/>
                  <a:gd name="connsiteX0" fmla="*/ 187890 w 1791222"/>
                  <a:gd name="connsiteY0" fmla="*/ 1182894 h 1182894"/>
                  <a:gd name="connsiteX1" fmla="*/ 200416 w 1791222"/>
                  <a:gd name="connsiteY1" fmla="*/ 1157842 h 1182894"/>
                  <a:gd name="connsiteX2" fmla="*/ 25052 w 1791222"/>
                  <a:gd name="connsiteY2" fmla="*/ 1170368 h 1182894"/>
                  <a:gd name="connsiteX3" fmla="*/ 350729 w 1791222"/>
                  <a:gd name="connsiteY3" fmla="*/ 1145316 h 1182894"/>
                  <a:gd name="connsiteX4" fmla="*/ 526093 w 1791222"/>
                  <a:gd name="connsiteY4" fmla="*/ 982478 h 1182894"/>
                  <a:gd name="connsiteX5" fmla="*/ 726510 w 1791222"/>
                  <a:gd name="connsiteY5" fmla="*/ 534639 h 1182894"/>
                  <a:gd name="connsiteX6" fmla="*/ 989556 w 1791222"/>
                  <a:gd name="connsiteY6" fmla="*/ 93130 h 1182894"/>
                  <a:gd name="connsiteX7" fmla="*/ 1583530 w 1791222"/>
                  <a:gd name="connsiteY7" fmla="*/ 6263 h 1182894"/>
                  <a:gd name="connsiteX8" fmla="*/ 1791222 w 1791222"/>
                  <a:gd name="connsiteY8" fmla="*/ 130708 h 1182894"/>
                  <a:gd name="connsiteX0" fmla="*/ 187890 w 1583530"/>
                  <a:gd name="connsiteY0" fmla="*/ 1182894 h 1182894"/>
                  <a:gd name="connsiteX1" fmla="*/ 200416 w 1583530"/>
                  <a:gd name="connsiteY1" fmla="*/ 1157842 h 1182894"/>
                  <a:gd name="connsiteX2" fmla="*/ 25052 w 1583530"/>
                  <a:gd name="connsiteY2" fmla="*/ 1170368 h 1182894"/>
                  <a:gd name="connsiteX3" fmla="*/ 350729 w 1583530"/>
                  <a:gd name="connsiteY3" fmla="*/ 1145316 h 1182894"/>
                  <a:gd name="connsiteX4" fmla="*/ 526093 w 1583530"/>
                  <a:gd name="connsiteY4" fmla="*/ 982478 h 1182894"/>
                  <a:gd name="connsiteX5" fmla="*/ 726510 w 1583530"/>
                  <a:gd name="connsiteY5" fmla="*/ 534639 h 1182894"/>
                  <a:gd name="connsiteX6" fmla="*/ 989556 w 1583530"/>
                  <a:gd name="connsiteY6" fmla="*/ 93130 h 1182894"/>
                  <a:gd name="connsiteX7" fmla="*/ 1583530 w 1583530"/>
                  <a:gd name="connsiteY7" fmla="*/ 6263 h 1182894"/>
                  <a:gd name="connsiteX0" fmla="*/ 187890 w 1583530"/>
                  <a:gd name="connsiteY0" fmla="*/ 1182894 h 1182894"/>
                  <a:gd name="connsiteX1" fmla="*/ 200416 w 1583530"/>
                  <a:gd name="connsiteY1" fmla="*/ 1157842 h 1182894"/>
                  <a:gd name="connsiteX2" fmla="*/ 25052 w 1583530"/>
                  <a:gd name="connsiteY2" fmla="*/ 1170368 h 1182894"/>
                  <a:gd name="connsiteX3" fmla="*/ 350729 w 1583530"/>
                  <a:gd name="connsiteY3" fmla="*/ 1145316 h 1182894"/>
                  <a:gd name="connsiteX4" fmla="*/ 526093 w 1583530"/>
                  <a:gd name="connsiteY4" fmla="*/ 982478 h 1182894"/>
                  <a:gd name="connsiteX5" fmla="*/ 726510 w 1583530"/>
                  <a:gd name="connsiteY5" fmla="*/ 534639 h 1182894"/>
                  <a:gd name="connsiteX6" fmla="*/ 989556 w 1583530"/>
                  <a:gd name="connsiteY6" fmla="*/ 93130 h 1182894"/>
                  <a:gd name="connsiteX7" fmla="*/ 1583530 w 1583530"/>
                  <a:gd name="connsiteY7" fmla="*/ 6263 h 1182894"/>
                  <a:gd name="connsiteX0" fmla="*/ 187890 w 1583530"/>
                  <a:gd name="connsiteY0" fmla="*/ 1182894 h 1182894"/>
                  <a:gd name="connsiteX1" fmla="*/ 200416 w 1583530"/>
                  <a:gd name="connsiteY1" fmla="*/ 1157842 h 1182894"/>
                  <a:gd name="connsiteX2" fmla="*/ 25052 w 1583530"/>
                  <a:gd name="connsiteY2" fmla="*/ 1170368 h 1182894"/>
                  <a:gd name="connsiteX3" fmla="*/ 350729 w 1583530"/>
                  <a:gd name="connsiteY3" fmla="*/ 1145316 h 1182894"/>
                  <a:gd name="connsiteX4" fmla="*/ 526093 w 1583530"/>
                  <a:gd name="connsiteY4" fmla="*/ 982478 h 1182894"/>
                  <a:gd name="connsiteX5" fmla="*/ 726510 w 1583530"/>
                  <a:gd name="connsiteY5" fmla="*/ 534639 h 1182894"/>
                  <a:gd name="connsiteX6" fmla="*/ 989556 w 1583530"/>
                  <a:gd name="connsiteY6" fmla="*/ 93130 h 1182894"/>
                  <a:gd name="connsiteX7" fmla="*/ 1583530 w 1583530"/>
                  <a:gd name="connsiteY7" fmla="*/ 6263 h 1182894"/>
                  <a:gd name="connsiteX0" fmla="*/ 187890 w 1583530"/>
                  <a:gd name="connsiteY0" fmla="*/ 1182894 h 1182894"/>
                  <a:gd name="connsiteX1" fmla="*/ 200416 w 1583530"/>
                  <a:gd name="connsiteY1" fmla="*/ 1157842 h 1182894"/>
                  <a:gd name="connsiteX2" fmla="*/ 25052 w 1583530"/>
                  <a:gd name="connsiteY2" fmla="*/ 1170368 h 1182894"/>
                  <a:gd name="connsiteX3" fmla="*/ 350729 w 1583530"/>
                  <a:gd name="connsiteY3" fmla="*/ 1145316 h 1182894"/>
                  <a:gd name="connsiteX4" fmla="*/ 526093 w 1583530"/>
                  <a:gd name="connsiteY4" fmla="*/ 982478 h 1182894"/>
                  <a:gd name="connsiteX5" fmla="*/ 726510 w 1583530"/>
                  <a:gd name="connsiteY5" fmla="*/ 534639 h 1182894"/>
                  <a:gd name="connsiteX6" fmla="*/ 989556 w 1583530"/>
                  <a:gd name="connsiteY6" fmla="*/ 93130 h 1182894"/>
                  <a:gd name="connsiteX7" fmla="*/ 1583530 w 1583530"/>
                  <a:gd name="connsiteY7" fmla="*/ 6263 h 1182894"/>
                  <a:gd name="connsiteX0" fmla="*/ 187890 w 1583530"/>
                  <a:gd name="connsiteY0" fmla="*/ 1182894 h 1182894"/>
                  <a:gd name="connsiteX1" fmla="*/ 200416 w 1583530"/>
                  <a:gd name="connsiteY1" fmla="*/ 1157842 h 1182894"/>
                  <a:gd name="connsiteX2" fmla="*/ 25052 w 1583530"/>
                  <a:gd name="connsiteY2" fmla="*/ 1170368 h 1182894"/>
                  <a:gd name="connsiteX3" fmla="*/ 350729 w 1583530"/>
                  <a:gd name="connsiteY3" fmla="*/ 1145316 h 1182894"/>
                  <a:gd name="connsiteX4" fmla="*/ 526093 w 1583530"/>
                  <a:gd name="connsiteY4" fmla="*/ 982478 h 1182894"/>
                  <a:gd name="connsiteX5" fmla="*/ 726510 w 1583530"/>
                  <a:gd name="connsiteY5" fmla="*/ 534639 h 1182894"/>
                  <a:gd name="connsiteX6" fmla="*/ 989556 w 1583530"/>
                  <a:gd name="connsiteY6" fmla="*/ 93130 h 1182894"/>
                  <a:gd name="connsiteX7" fmla="*/ 1583530 w 1583530"/>
                  <a:gd name="connsiteY7" fmla="*/ 6263 h 1182894"/>
                  <a:gd name="connsiteX0" fmla="*/ 189978 w 1585618"/>
                  <a:gd name="connsiteY0" fmla="*/ 1182894 h 1182894"/>
                  <a:gd name="connsiteX1" fmla="*/ 27140 w 1585618"/>
                  <a:gd name="connsiteY1" fmla="*/ 1170368 h 1182894"/>
                  <a:gd name="connsiteX2" fmla="*/ 352817 w 1585618"/>
                  <a:gd name="connsiteY2" fmla="*/ 1145316 h 1182894"/>
                  <a:gd name="connsiteX3" fmla="*/ 528181 w 1585618"/>
                  <a:gd name="connsiteY3" fmla="*/ 982478 h 1182894"/>
                  <a:gd name="connsiteX4" fmla="*/ 728598 w 1585618"/>
                  <a:gd name="connsiteY4" fmla="*/ 534639 h 1182894"/>
                  <a:gd name="connsiteX5" fmla="*/ 991644 w 1585618"/>
                  <a:gd name="connsiteY5" fmla="*/ 93130 h 1182894"/>
                  <a:gd name="connsiteX6" fmla="*/ 1585618 w 1585618"/>
                  <a:gd name="connsiteY6" fmla="*/ 6263 h 1182894"/>
                  <a:gd name="connsiteX0" fmla="*/ 0 w 1558478"/>
                  <a:gd name="connsiteY0" fmla="*/ 1170368 h 1176631"/>
                  <a:gd name="connsiteX1" fmla="*/ 325677 w 1558478"/>
                  <a:gd name="connsiteY1" fmla="*/ 1145316 h 1176631"/>
                  <a:gd name="connsiteX2" fmla="*/ 501041 w 1558478"/>
                  <a:gd name="connsiteY2" fmla="*/ 982478 h 1176631"/>
                  <a:gd name="connsiteX3" fmla="*/ 701458 w 1558478"/>
                  <a:gd name="connsiteY3" fmla="*/ 534639 h 1176631"/>
                  <a:gd name="connsiteX4" fmla="*/ 964504 w 1558478"/>
                  <a:gd name="connsiteY4" fmla="*/ 93130 h 1176631"/>
                  <a:gd name="connsiteX5" fmla="*/ 1558478 w 1558478"/>
                  <a:gd name="connsiteY5" fmla="*/ 6263 h 1176631"/>
                  <a:gd name="connsiteX0" fmla="*/ 0 w 1598959"/>
                  <a:gd name="connsiteY0" fmla="*/ 1170368 h 1176631"/>
                  <a:gd name="connsiteX1" fmla="*/ 366158 w 1598959"/>
                  <a:gd name="connsiteY1" fmla="*/ 1145316 h 1176631"/>
                  <a:gd name="connsiteX2" fmla="*/ 541522 w 1598959"/>
                  <a:gd name="connsiteY2" fmla="*/ 982478 h 1176631"/>
                  <a:gd name="connsiteX3" fmla="*/ 741939 w 1598959"/>
                  <a:gd name="connsiteY3" fmla="*/ 534639 h 1176631"/>
                  <a:gd name="connsiteX4" fmla="*/ 1004985 w 1598959"/>
                  <a:gd name="connsiteY4" fmla="*/ 93130 h 1176631"/>
                  <a:gd name="connsiteX5" fmla="*/ 1598959 w 1598959"/>
                  <a:gd name="connsiteY5" fmla="*/ 6263 h 1176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8959" h="1176631">
                    <a:moveTo>
                      <a:pt x="0" y="1170368"/>
                    </a:moveTo>
                    <a:cubicBezTo>
                      <a:pt x="27140" y="1164105"/>
                      <a:pt x="275904" y="1176631"/>
                      <a:pt x="366158" y="1145316"/>
                    </a:cubicBezTo>
                    <a:cubicBezTo>
                      <a:pt x="456412" y="1114001"/>
                      <a:pt x="478892" y="1084257"/>
                      <a:pt x="541522" y="982478"/>
                    </a:cubicBezTo>
                    <a:cubicBezTo>
                      <a:pt x="604152" y="880699"/>
                      <a:pt x="688507" y="685246"/>
                      <a:pt x="741939" y="534639"/>
                    </a:cubicBezTo>
                    <a:cubicBezTo>
                      <a:pt x="797751" y="362602"/>
                      <a:pt x="846582" y="141402"/>
                      <a:pt x="1004985" y="93130"/>
                    </a:cubicBezTo>
                    <a:cubicBezTo>
                      <a:pt x="1171634" y="28879"/>
                      <a:pt x="1465348" y="0"/>
                      <a:pt x="1598959" y="6263"/>
                    </a:cubicBezTo>
                  </a:path>
                </a:pathLst>
              </a:custGeom>
              <a:noFill/>
              <a:ln w="28575" cap="flat" cmpd="sng" algn="ctr">
                <a:solidFill>
                  <a:srgbClr val="FF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1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B37FD38-8821-B4DC-4334-C4B6D5CEFA9E}"/>
                </a:ext>
              </a:extLst>
            </p:cNvPr>
            <p:cNvSpPr txBox="1"/>
            <p:nvPr/>
          </p:nvSpPr>
          <p:spPr>
            <a:xfrm>
              <a:off x="1003610" y="5107261"/>
              <a:ext cx="1371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Criterion 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7E1022A-4449-615B-D4D4-BD00F67E4ABB}"/>
                </a:ext>
              </a:extLst>
            </p:cNvPr>
            <p:cNvSpPr txBox="1"/>
            <p:nvPr/>
          </p:nvSpPr>
          <p:spPr>
            <a:xfrm>
              <a:off x="3802366" y="5107261"/>
              <a:ext cx="1371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Criterion 2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CCB704-13A2-A653-62D8-C0C7EFE626E6}"/>
                </a:ext>
              </a:extLst>
            </p:cNvPr>
            <p:cNvSpPr txBox="1"/>
            <p:nvPr/>
          </p:nvSpPr>
          <p:spPr>
            <a:xfrm>
              <a:off x="6499050" y="5107261"/>
              <a:ext cx="1371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Criterion 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6B2EF5-F337-3922-649B-778BFD576BE5}"/>
                </a:ext>
              </a:extLst>
            </p:cNvPr>
            <p:cNvSpPr txBox="1"/>
            <p:nvPr/>
          </p:nvSpPr>
          <p:spPr>
            <a:xfrm>
              <a:off x="395962" y="4050100"/>
              <a:ext cx="429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v</a:t>
              </a:r>
              <a:r>
                <a:rPr lang="en-US" sz="1800" i="0" baseline="-25000" dirty="0"/>
                <a:t>1</a:t>
              </a:r>
              <a:endParaRPr lang="en-US" sz="1800" i="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EDD025-A8B8-E174-E5B9-5A80A9D3B14C}"/>
                </a:ext>
              </a:extLst>
            </p:cNvPr>
            <p:cNvSpPr txBox="1"/>
            <p:nvPr/>
          </p:nvSpPr>
          <p:spPr>
            <a:xfrm>
              <a:off x="3178827" y="4050100"/>
              <a:ext cx="429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v</a:t>
              </a:r>
              <a:r>
                <a:rPr lang="en-US" sz="1800" i="0" baseline="-25000" dirty="0"/>
                <a:t>2</a:t>
              </a:r>
              <a:endParaRPr lang="en-US" sz="1800" i="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C9F2FB-FDF9-7ACB-AA4F-92732B12EC6A}"/>
                </a:ext>
              </a:extLst>
            </p:cNvPr>
            <p:cNvSpPr txBox="1"/>
            <p:nvPr/>
          </p:nvSpPr>
          <p:spPr>
            <a:xfrm>
              <a:off x="5961692" y="4050100"/>
              <a:ext cx="429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v</a:t>
              </a:r>
              <a:r>
                <a:rPr lang="en-US" sz="1800" baseline="-25000" dirty="0"/>
                <a:t>3</a:t>
              </a:r>
              <a:endParaRPr 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 bldLvl="4"/>
      <p:bldP spid="4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ChangeArrowheads="1"/>
          </p:cNvSpPr>
          <p:nvPr/>
        </p:nvSpPr>
        <p:spPr bwMode="auto">
          <a:xfrm>
            <a:off x="842840" y="2753051"/>
            <a:ext cx="7285038" cy="538163"/>
          </a:xfrm>
          <a:prstGeom prst="rect">
            <a:avLst/>
          </a:prstGeom>
          <a:solidFill>
            <a:srgbClr val="33CCFF">
              <a:alpha val="8196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54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84" charset="-128"/>
              </a:rPr>
              <a:t>Agenda</a:t>
            </a:r>
          </a:p>
        </p:txBody>
      </p:sp>
      <p:sp>
        <p:nvSpPr>
          <p:cNvPr id="145411" name="Rectangle 4"/>
          <p:cNvSpPr>
            <a:spLocks noGrp="1" noChangeArrowheads="1"/>
          </p:cNvSpPr>
          <p:nvPr>
            <p:ph idx="1"/>
          </p:nvPr>
        </p:nvSpPr>
        <p:spPr>
          <a:xfrm>
            <a:off x="1057275" y="1055963"/>
            <a:ext cx="7340600" cy="54227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Weighted Sum Model Results: Case Study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IVAL Methodology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FFFF00"/>
                </a:solidFill>
                <a:ea typeface="ＭＳ Ｐゴシック" pitchFamily="-84" charset="-128"/>
              </a:rPr>
              <a:t>IVAL Results for Case Study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Appendix A: Measuring Goodness of Fit of Rankings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Appendix B: Handling Dependent Criteria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C: Handling </a:t>
            </a:r>
            <a:r>
              <a:rPr lang="en-US" dirty="0"/>
              <a:t>Hierarchies of Criteria</a:t>
            </a:r>
            <a:endParaRPr lang="en-US" altLang="en-US" dirty="0">
              <a:ea typeface="ＭＳ Ｐゴシック" pitchFamily="-84" charset="-128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D: S-Curve Formulas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E: Exponential Curve Formulas</a:t>
            </a:r>
          </a:p>
        </p:txBody>
      </p:sp>
    </p:spTree>
    <p:extLst>
      <p:ext uri="{BB962C8B-B14F-4D97-AF65-F5344CB8AC3E}">
        <p14:creationId xmlns:p14="http://schemas.microsoft.com/office/powerpoint/2010/main" val="2376346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title"/>
          </p:nvPr>
        </p:nvSpPr>
        <p:spPr>
          <a:xfrm>
            <a:off x="296443" y="0"/>
            <a:ext cx="7742238" cy="990600"/>
          </a:xfrm>
          <a:noFill/>
        </p:spPr>
        <p:txBody>
          <a:bodyPr/>
          <a:lstStyle/>
          <a:p>
            <a:pPr defTabSz="914400"/>
            <a:r>
              <a:rPr lang="en-US" dirty="0">
                <a:solidFill>
                  <a:srgbClr val="FFFF00"/>
                </a:solidFill>
              </a:rPr>
              <a:t>Step 1:</a:t>
            </a:r>
            <a:r>
              <a:rPr lang="en-US" dirty="0"/>
              <a:t> Define the curves for the case study</a:t>
            </a:r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368300" y="1132866"/>
            <a:ext cx="2728913" cy="2224087"/>
            <a:chOff x="232" y="1649"/>
            <a:chExt cx="1719" cy="1401"/>
          </a:xfrm>
        </p:grpSpPr>
        <p:sp>
          <p:nvSpPr>
            <p:cNvPr id="48197" name="Rectangle 18"/>
            <p:cNvSpPr>
              <a:spLocks noChangeArrowheads="1"/>
            </p:cNvSpPr>
            <p:nvPr/>
          </p:nvSpPr>
          <p:spPr bwMode="ltGray">
            <a:xfrm>
              <a:off x="232" y="1670"/>
              <a:ext cx="1719" cy="1380"/>
            </a:xfrm>
            <a:prstGeom prst="rect">
              <a:avLst/>
            </a:prstGeom>
            <a:solidFill>
              <a:srgbClr val="0749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198" name="Rectangle 19"/>
            <p:cNvSpPr>
              <a:spLocks noChangeArrowheads="1"/>
            </p:cNvSpPr>
            <p:nvPr/>
          </p:nvSpPr>
          <p:spPr bwMode="ltGray">
            <a:xfrm>
              <a:off x="541" y="1803"/>
              <a:ext cx="1337" cy="1035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199" name="Text Box 20"/>
            <p:cNvSpPr txBox="1">
              <a:spLocks noChangeArrowheads="1"/>
            </p:cNvSpPr>
            <p:nvPr/>
          </p:nvSpPr>
          <p:spPr bwMode="ltGray">
            <a:xfrm rot="16200000">
              <a:off x="39" y="2252"/>
              <a:ext cx="56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i="0" dirty="0"/>
                <a:t>IVAL Factor</a:t>
              </a:r>
            </a:p>
          </p:txBody>
        </p:sp>
        <p:sp>
          <p:nvSpPr>
            <p:cNvPr id="48200" name="Line 21"/>
            <p:cNvSpPr>
              <a:spLocks noChangeShapeType="1"/>
            </p:cNvSpPr>
            <p:nvPr/>
          </p:nvSpPr>
          <p:spPr bwMode="ltGray">
            <a:xfrm flipV="1">
              <a:off x="1618" y="281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01" name="Text Box 22"/>
            <p:cNvSpPr txBox="1">
              <a:spLocks noChangeArrowheads="1"/>
            </p:cNvSpPr>
            <p:nvPr/>
          </p:nvSpPr>
          <p:spPr bwMode="ltGray">
            <a:xfrm>
              <a:off x="475" y="2834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i="0" dirty="0"/>
                <a:t>0</a:t>
              </a:r>
            </a:p>
          </p:txBody>
        </p:sp>
        <p:sp>
          <p:nvSpPr>
            <p:cNvPr id="48202" name="Text Box 23"/>
            <p:cNvSpPr txBox="1">
              <a:spLocks noChangeArrowheads="1"/>
            </p:cNvSpPr>
            <p:nvPr/>
          </p:nvSpPr>
          <p:spPr bwMode="ltGray">
            <a:xfrm>
              <a:off x="349" y="2760"/>
              <a:ext cx="22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i="0" dirty="0"/>
                <a:t>0.0</a:t>
              </a:r>
            </a:p>
          </p:txBody>
        </p:sp>
        <p:sp>
          <p:nvSpPr>
            <p:cNvPr id="48203" name="Text Box 24"/>
            <p:cNvSpPr txBox="1">
              <a:spLocks noChangeArrowheads="1"/>
            </p:cNvSpPr>
            <p:nvPr/>
          </p:nvSpPr>
          <p:spPr bwMode="ltGray">
            <a:xfrm>
              <a:off x="349" y="1932"/>
              <a:ext cx="22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i="0" dirty="0"/>
                <a:t>0.8</a:t>
              </a:r>
              <a:endParaRPr lang="en-US" sz="1000" i="0" baseline="-15000" dirty="0"/>
            </a:p>
          </p:txBody>
        </p:sp>
        <p:sp>
          <p:nvSpPr>
            <p:cNvPr id="48204" name="Text Box 25"/>
            <p:cNvSpPr txBox="1">
              <a:spLocks noChangeArrowheads="1"/>
            </p:cNvSpPr>
            <p:nvPr/>
          </p:nvSpPr>
          <p:spPr bwMode="ltGray">
            <a:xfrm>
              <a:off x="349" y="1727"/>
              <a:ext cx="22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i="0" dirty="0"/>
                <a:t>1.0</a:t>
              </a:r>
            </a:p>
          </p:txBody>
        </p:sp>
        <p:sp>
          <p:nvSpPr>
            <p:cNvPr id="48205" name="Text Box 26"/>
            <p:cNvSpPr txBox="1">
              <a:spLocks noChangeArrowheads="1"/>
            </p:cNvSpPr>
            <p:nvPr/>
          </p:nvSpPr>
          <p:spPr bwMode="ltGray">
            <a:xfrm>
              <a:off x="349" y="2553"/>
              <a:ext cx="22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i="0" dirty="0"/>
                <a:t>0.2</a:t>
              </a:r>
              <a:endParaRPr lang="en-US" sz="1000" i="0" baseline="-15000" dirty="0"/>
            </a:p>
          </p:txBody>
        </p:sp>
        <p:sp>
          <p:nvSpPr>
            <p:cNvPr id="48206" name="Freeform 27"/>
            <p:cNvSpPr>
              <a:spLocks/>
            </p:cNvSpPr>
            <p:nvPr/>
          </p:nvSpPr>
          <p:spPr bwMode="ltGray">
            <a:xfrm>
              <a:off x="551" y="1914"/>
              <a:ext cx="1278" cy="918"/>
            </a:xfrm>
            <a:custGeom>
              <a:avLst/>
              <a:gdLst>
                <a:gd name="T0" fmla="*/ 0 w 1278"/>
                <a:gd name="T1" fmla="*/ 918 h 918"/>
                <a:gd name="T2" fmla="*/ 601 w 1278"/>
                <a:gd name="T3" fmla="*/ 384 h 918"/>
                <a:gd name="T4" fmla="*/ 1278 w 1278"/>
                <a:gd name="T5" fmla="*/ 0 h 918"/>
                <a:gd name="T6" fmla="*/ 0 60000 65536"/>
                <a:gd name="T7" fmla="*/ 0 60000 65536"/>
                <a:gd name="T8" fmla="*/ 0 60000 65536"/>
                <a:gd name="T9" fmla="*/ 0 w 1278"/>
                <a:gd name="T10" fmla="*/ 0 h 918"/>
                <a:gd name="T11" fmla="*/ 1278 w 1278"/>
                <a:gd name="T12" fmla="*/ 918 h 9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8" h="918">
                  <a:moveTo>
                    <a:pt x="0" y="918"/>
                  </a:moveTo>
                  <a:cubicBezTo>
                    <a:pt x="100" y="829"/>
                    <a:pt x="388" y="537"/>
                    <a:pt x="601" y="384"/>
                  </a:cubicBezTo>
                  <a:cubicBezTo>
                    <a:pt x="814" y="231"/>
                    <a:pt x="1137" y="80"/>
                    <a:pt x="1278" y="0"/>
                  </a:cubicBezTo>
                </a:path>
              </a:pathLst>
            </a:custGeom>
            <a:noFill/>
            <a:ln w="3175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07" name="Text Box 28"/>
            <p:cNvSpPr txBox="1">
              <a:spLocks noChangeArrowheads="1"/>
            </p:cNvSpPr>
            <p:nvPr/>
          </p:nvSpPr>
          <p:spPr bwMode="ltGray">
            <a:xfrm>
              <a:off x="1537" y="2834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i="0" dirty="0"/>
                <a:t>6</a:t>
              </a:r>
            </a:p>
          </p:txBody>
        </p:sp>
        <p:sp>
          <p:nvSpPr>
            <p:cNvPr id="48208" name="Text Box 29"/>
            <p:cNvSpPr txBox="1">
              <a:spLocks noChangeArrowheads="1"/>
            </p:cNvSpPr>
            <p:nvPr/>
          </p:nvSpPr>
          <p:spPr bwMode="ltGray">
            <a:xfrm>
              <a:off x="992" y="2873"/>
              <a:ext cx="3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i="0" dirty="0"/>
                <a:t>Value</a:t>
              </a:r>
            </a:p>
          </p:txBody>
        </p:sp>
        <p:sp>
          <p:nvSpPr>
            <p:cNvPr id="48209" name="Text Box 30"/>
            <p:cNvSpPr txBox="1">
              <a:spLocks noChangeArrowheads="1"/>
            </p:cNvSpPr>
            <p:nvPr/>
          </p:nvSpPr>
          <p:spPr bwMode="ltGray">
            <a:xfrm>
              <a:off x="898" y="1649"/>
              <a:ext cx="53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i="0" dirty="0">
                  <a:solidFill>
                    <a:srgbClr val="FFCC00"/>
                  </a:solidFill>
                </a:rPr>
                <a:t>Sortie Rate</a:t>
              </a:r>
            </a:p>
          </p:txBody>
        </p:sp>
        <p:sp>
          <p:nvSpPr>
            <p:cNvPr id="48210" name="Line 66"/>
            <p:cNvSpPr>
              <a:spLocks noChangeShapeType="1"/>
            </p:cNvSpPr>
            <p:nvPr/>
          </p:nvSpPr>
          <p:spPr bwMode="ltGray">
            <a:xfrm flipV="1">
              <a:off x="741" y="281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11" name="Text Box 67"/>
            <p:cNvSpPr txBox="1">
              <a:spLocks noChangeArrowheads="1"/>
            </p:cNvSpPr>
            <p:nvPr/>
          </p:nvSpPr>
          <p:spPr bwMode="ltGray">
            <a:xfrm>
              <a:off x="660" y="2834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i="0" dirty="0"/>
                <a:t>1</a:t>
              </a:r>
            </a:p>
          </p:txBody>
        </p:sp>
        <p:sp>
          <p:nvSpPr>
            <p:cNvPr id="48212" name="Oval 68"/>
            <p:cNvSpPr>
              <a:spLocks noChangeArrowheads="1"/>
            </p:cNvSpPr>
            <p:nvPr/>
          </p:nvSpPr>
          <p:spPr bwMode="ltGray">
            <a:xfrm>
              <a:off x="1592" y="2005"/>
              <a:ext cx="46" cy="4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213" name="Oval 69"/>
            <p:cNvSpPr>
              <a:spLocks noChangeArrowheads="1"/>
            </p:cNvSpPr>
            <p:nvPr/>
          </p:nvSpPr>
          <p:spPr bwMode="ltGray">
            <a:xfrm>
              <a:off x="723" y="2617"/>
              <a:ext cx="46" cy="4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214" name="Freeform 72"/>
            <p:cNvSpPr>
              <a:spLocks/>
            </p:cNvSpPr>
            <p:nvPr/>
          </p:nvSpPr>
          <p:spPr bwMode="ltGray">
            <a:xfrm>
              <a:off x="539" y="2005"/>
              <a:ext cx="1079" cy="842"/>
            </a:xfrm>
            <a:custGeom>
              <a:avLst/>
              <a:gdLst>
                <a:gd name="T0" fmla="*/ 0 w 1079"/>
                <a:gd name="T1" fmla="*/ 0 h 842"/>
                <a:gd name="T2" fmla="*/ 1079 w 1079"/>
                <a:gd name="T3" fmla="*/ 0 h 842"/>
                <a:gd name="T4" fmla="*/ 1079 w 1079"/>
                <a:gd name="T5" fmla="*/ 842 h 842"/>
                <a:gd name="T6" fmla="*/ 0 60000 65536"/>
                <a:gd name="T7" fmla="*/ 0 60000 65536"/>
                <a:gd name="T8" fmla="*/ 0 60000 65536"/>
                <a:gd name="T9" fmla="*/ 0 w 1079"/>
                <a:gd name="T10" fmla="*/ 0 h 842"/>
                <a:gd name="T11" fmla="*/ 1079 w 1079"/>
                <a:gd name="T12" fmla="*/ 842 h 8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79" h="842">
                  <a:moveTo>
                    <a:pt x="0" y="0"/>
                  </a:moveTo>
                  <a:lnTo>
                    <a:pt x="1079" y="0"/>
                  </a:lnTo>
                  <a:lnTo>
                    <a:pt x="1079" y="842"/>
                  </a:lnTo>
                </a:path>
              </a:pathLst>
            </a:cu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15" name="Freeform 73"/>
            <p:cNvSpPr>
              <a:spLocks/>
            </p:cNvSpPr>
            <p:nvPr/>
          </p:nvSpPr>
          <p:spPr bwMode="ltGray">
            <a:xfrm>
              <a:off x="530" y="2627"/>
              <a:ext cx="220" cy="220"/>
            </a:xfrm>
            <a:custGeom>
              <a:avLst/>
              <a:gdLst>
                <a:gd name="T0" fmla="*/ 0 w 220"/>
                <a:gd name="T1" fmla="*/ 0 h 220"/>
                <a:gd name="T2" fmla="*/ 220 w 220"/>
                <a:gd name="T3" fmla="*/ 0 h 220"/>
                <a:gd name="T4" fmla="*/ 220 w 220"/>
                <a:gd name="T5" fmla="*/ 220 h 220"/>
                <a:gd name="T6" fmla="*/ 0 60000 65536"/>
                <a:gd name="T7" fmla="*/ 0 60000 65536"/>
                <a:gd name="T8" fmla="*/ 0 60000 65536"/>
                <a:gd name="T9" fmla="*/ 0 w 220"/>
                <a:gd name="T10" fmla="*/ 0 h 220"/>
                <a:gd name="T11" fmla="*/ 220 w 220"/>
                <a:gd name="T12" fmla="*/ 220 h 2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</a:path>
              </a:pathLst>
            </a:cu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" name="Group 87"/>
          <p:cNvGrpSpPr>
            <a:grpSpLocks/>
          </p:cNvGrpSpPr>
          <p:nvPr/>
        </p:nvGrpSpPr>
        <p:grpSpPr bwMode="auto">
          <a:xfrm>
            <a:off x="3368675" y="1132866"/>
            <a:ext cx="2776538" cy="2251075"/>
            <a:chOff x="2122" y="1649"/>
            <a:chExt cx="1749" cy="1418"/>
          </a:xfrm>
        </p:grpSpPr>
        <p:sp>
          <p:nvSpPr>
            <p:cNvPr id="48173" name="Rectangle 2"/>
            <p:cNvSpPr>
              <a:spLocks noChangeArrowheads="1"/>
            </p:cNvSpPr>
            <p:nvPr/>
          </p:nvSpPr>
          <p:spPr bwMode="ltGray">
            <a:xfrm>
              <a:off x="2122" y="1670"/>
              <a:ext cx="1719" cy="1380"/>
            </a:xfrm>
            <a:prstGeom prst="rect">
              <a:avLst/>
            </a:prstGeom>
            <a:solidFill>
              <a:srgbClr val="0749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174" name="Freeform 3"/>
            <p:cNvSpPr>
              <a:spLocks/>
            </p:cNvSpPr>
            <p:nvPr/>
          </p:nvSpPr>
          <p:spPr bwMode="ltGray">
            <a:xfrm>
              <a:off x="2448" y="1800"/>
              <a:ext cx="1314" cy="1110"/>
            </a:xfrm>
            <a:custGeom>
              <a:avLst/>
              <a:gdLst>
                <a:gd name="T0" fmla="*/ 136 w 1314"/>
                <a:gd name="T1" fmla="*/ 1038 h 1110"/>
                <a:gd name="T2" fmla="*/ 0 w 1314"/>
                <a:gd name="T3" fmla="*/ 1038 h 1110"/>
                <a:gd name="T4" fmla="*/ 0 w 1314"/>
                <a:gd name="T5" fmla="*/ 0 h 1110"/>
                <a:gd name="T6" fmla="*/ 1314 w 1314"/>
                <a:gd name="T7" fmla="*/ 0 h 1110"/>
                <a:gd name="T8" fmla="*/ 1314 w 1314"/>
                <a:gd name="T9" fmla="*/ 1038 h 1110"/>
                <a:gd name="T10" fmla="*/ 218 w 1314"/>
                <a:gd name="T11" fmla="*/ 1038 h 1110"/>
                <a:gd name="T12" fmla="*/ 198 w 1314"/>
                <a:gd name="T13" fmla="*/ 1110 h 1110"/>
                <a:gd name="T14" fmla="*/ 168 w 1314"/>
                <a:gd name="T15" fmla="*/ 978 h 1110"/>
                <a:gd name="T16" fmla="*/ 136 w 1314"/>
                <a:gd name="T17" fmla="*/ 1038 h 11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14"/>
                <a:gd name="T28" fmla="*/ 0 h 1110"/>
                <a:gd name="T29" fmla="*/ 1314 w 1314"/>
                <a:gd name="T30" fmla="*/ 1110 h 111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14" h="1110">
                  <a:moveTo>
                    <a:pt x="136" y="1038"/>
                  </a:moveTo>
                  <a:lnTo>
                    <a:pt x="0" y="1038"/>
                  </a:lnTo>
                  <a:lnTo>
                    <a:pt x="0" y="0"/>
                  </a:lnTo>
                  <a:lnTo>
                    <a:pt x="1314" y="0"/>
                  </a:lnTo>
                  <a:lnTo>
                    <a:pt x="1314" y="1038"/>
                  </a:lnTo>
                  <a:lnTo>
                    <a:pt x="218" y="1038"/>
                  </a:lnTo>
                  <a:lnTo>
                    <a:pt x="198" y="1110"/>
                  </a:lnTo>
                  <a:lnTo>
                    <a:pt x="168" y="978"/>
                  </a:lnTo>
                  <a:lnTo>
                    <a:pt x="136" y="103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CC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75" name="Text Box 31"/>
            <p:cNvSpPr txBox="1">
              <a:spLocks noChangeArrowheads="1"/>
            </p:cNvSpPr>
            <p:nvPr/>
          </p:nvSpPr>
          <p:spPr bwMode="ltGray">
            <a:xfrm rot="16200000">
              <a:off x="1938" y="2252"/>
              <a:ext cx="56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i="0" dirty="0"/>
                <a:t>IVAL Factor</a:t>
              </a:r>
            </a:p>
          </p:txBody>
        </p:sp>
        <p:sp>
          <p:nvSpPr>
            <p:cNvPr id="48176" name="Text Box 32"/>
            <p:cNvSpPr txBox="1">
              <a:spLocks noChangeArrowheads="1"/>
            </p:cNvSpPr>
            <p:nvPr/>
          </p:nvSpPr>
          <p:spPr bwMode="ltGray">
            <a:xfrm>
              <a:off x="2341" y="2834"/>
              <a:ext cx="22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i="0" dirty="0"/>
                <a:t>0.0</a:t>
              </a:r>
            </a:p>
          </p:txBody>
        </p:sp>
        <p:sp>
          <p:nvSpPr>
            <p:cNvPr id="48177" name="Text Box 33"/>
            <p:cNvSpPr txBox="1">
              <a:spLocks noChangeArrowheads="1"/>
            </p:cNvSpPr>
            <p:nvPr/>
          </p:nvSpPr>
          <p:spPr bwMode="ltGray">
            <a:xfrm>
              <a:off x="2248" y="2760"/>
              <a:ext cx="22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i="0" dirty="0"/>
                <a:t>0.0</a:t>
              </a:r>
            </a:p>
          </p:txBody>
        </p:sp>
        <p:sp>
          <p:nvSpPr>
            <p:cNvPr id="48178" name="Text Box 34"/>
            <p:cNvSpPr txBox="1">
              <a:spLocks noChangeArrowheads="1"/>
            </p:cNvSpPr>
            <p:nvPr/>
          </p:nvSpPr>
          <p:spPr bwMode="ltGray">
            <a:xfrm>
              <a:off x="2248" y="1727"/>
              <a:ext cx="22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i="0" dirty="0"/>
                <a:t>1.0</a:t>
              </a:r>
            </a:p>
          </p:txBody>
        </p:sp>
        <p:sp>
          <p:nvSpPr>
            <p:cNvPr id="48179" name="Text Box 35"/>
            <p:cNvSpPr txBox="1">
              <a:spLocks noChangeArrowheads="1"/>
            </p:cNvSpPr>
            <p:nvPr/>
          </p:nvSpPr>
          <p:spPr bwMode="ltGray">
            <a:xfrm>
              <a:off x="2248" y="2247"/>
              <a:ext cx="22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i="0" dirty="0"/>
                <a:t>0.5</a:t>
              </a:r>
              <a:endParaRPr lang="en-US" sz="1000" i="0" baseline="-15000" dirty="0"/>
            </a:p>
          </p:txBody>
        </p:sp>
        <p:sp>
          <p:nvSpPr>
            <p:cNvPr id="48180" name="Text Box 36"/>
            <p:cNvSpPr txBox="1">
              <a:spLocks noChangeArrowheads="1"/>
            </p:cNvSpPr>
            <p:nvPr/>
          </p:nvSpPr>
          <p:spPr bwMode="ltGray">
            <a:xfrm>
              <a:off x="3293" y="2834"/>
              <a:ext cx="2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i="0" dirty="0"/>
                <a:t>0.98</a:t>
              </a:r>
            </a:p>
          </p:txBody>
        </p:sp>
        <p:sp>
          <p:nvSpPr>
            <p:cNvPr id="48181" name="Text Box 37"/>
            <p:cNvSpPr txBox="1">
              <a:spLocks noChangeArrowheads="1"/>
            </p:cNvSpPr>
            <p:nvPr/>
          </p:nvSpPr>
          <p:spPr bwMode="ltGray">
            <a:xfrm>
              <a:off x="2907" y="2913"/>
              <a:ext cx="3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i="0" dirty="0"/>
                <a:t>Value</a:t>
              </a:r>
            </a:p>
          </p:txBody>
        </p:sp>
        <p:sp>
          <p:nvSpPr>
            <p:cNvPr id="48182" name="Text Box 38"/>
            <p:cNvSpPr txBox="1">
              <a:spLocks noChangeArrowheads="1"/>
            </p:cNvSpPr>
            <p:nvPr/>
          </p:nvSpPr>
          <p:spPr bwMode="ltGray">
            <a:xfrm>
              <a:off x="2592" y="1649"/>
              <a:ext cx="95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i="0" dirty="0">
                  <a:solidFill>
                    <a:srgbClr val="FFCC00"/>
                  </a:solidFill>
                </a:rPr>
                <a:t>Probability of Survival</a:t>
              </a:r>
            </a:p>
          </p:txBody>
        </p:sp>
        <p:sp>
          <p:nvSpPr>
            <p:cNvPr id="48183" name="Line 39"/>
            <p:cNvSpPr>
              <a:spLocks noChangeShapeType="1"/>
            </p:cNvSpPr>
            <p:nvPr/>
          </p:nvSpPr>
          <p:spPr bwMode="ltGray">
            <a:xfrm flipV="1">
              <a:off x="2449" y="281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84" name="Line 40"/>
            <p:cNvSpPr>
              <a:spLocks noChangeShapeType="1"/>
            </p:cNvSpPr>
            <p:nvPr/>
          </p:nvSpPr>
          <p:spPr bwMode="ltGray">
            <a:xfrm flipV="1">
              <a:off x="2778" y="281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85" name="Line 41"/>
            <p:cNvSpPr>
              <a:spLocks noChangeShapeType="1"/>
            </p:cNvSpPr>
            <p:nvPr/>
          </p:nvSpPr>
          <p:spPr bwMode="ltGray">
            <a:xfrm flipV="1">
              <a:off x="3107" y="281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86" name="Line 42"/>
            <p:cNvSpPr>
              <a:spLocks noChangeShapeType="1"/>
            </p:cNvSpPr>
            <p:nvPr/>
          </p:nvSpPr>
          <p:spPr bwMode="ltGray">
            <a:xfrm flipV="1">
              <a:off x="3436" y="281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87" name="Line 43"/>
            <p:cNvSpPr>
              <a:spLocks noChangeShapeType="1"/>
            </p:cNvSpPr>
            <p:nvPr/>
          </p:nvSpPr>
          <p:spPr bwMode="ltGray">
            <a:xfrm flipV="1">
              <a:off x="3765" y="281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88" name="Text Box 44"/>
            <p:cNvSpPr txBox="1">
              <a:spLocks noChangeArrowheads="1"/>
            </p:cNvSpPr>
            <p:nvPr/>
          </p:nvSpPr>
          <p:spPr bwMode="ltGray">
            <a:xfrm>
              <a:off x="2635" y="2834"/>
              <a:ext cx="2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i="0" dirty="0"/>
                <a:t>0.92</a:t>
              </a:r>
            </a:p>
          </p:txBody>
        </p:sp>
        <p:sp>
          <p:nvSpPr>
            <p:cNvPr id="48189" name="Text Box 45"/>
            <p:cNvSpPr txBox="1">
              <a:spLocks noChangeArrowheads="1"/>
            </p:cNvSpPr>
            <p:nvPr/>
          </p:nvSpPr>
          <p:spPr bwMode="ltGray">
            <a:xfrm>
              <a:off x="2963" y="2834"/>
              <a:ext cx="2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i="0" dirty="0"/>
                <a:t>0.95</a:t>
              </a:r>
            </a:p>
          </p:txBody>
        </p:sp>
        <p:sp>
          <p:nvSpPr>
            <p:cNvPr id="48190" name="Text Box 70"/>
            <p:cNvSpPr txBox="1">
              <a:spLocks noChangeArrowheads="1"/>
            </p:cNvSpPr>
            <p:nvPr/>
          </p:nvSpPr>
          <p:spPr bwMode="ltGray">
            <a:xfrm>
              <a:off x="2248" y="1873"/>
              <a:ext cx="22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i="0" dirty="0"/>
                <a:t>0.9</a:t>
              </a:r>
            </a:p>
          </p:txBody>
        </p:sp>
        <p:sp>
          <p:nvSpPr>
            <p:cNvPr id="48191" name="Freeform 71"/>
            <p:cNvSpPr>
              <a:spLocks/>
            </p:cNvSpPr>
            <p:nvPr/>
          </p:nvSpPr>
          <p:spPr bwMode="ltGray">
            <a:xfrm>
              <a:off x="2432" y="1951"/>
              <a:ext cx="1005" cy="886"/>
            </a:xfrm>
            <a:custGeom>
              <a:avLst/>
              <a:gdLst>
                <a:gd name="T0" fmla="*/ 0 w 1015"/>
                <a:gd name="T1" fmla="*/ 0 h 886"/>
                <a:gd name="T2" fmla="*/ 1005 w 1015"/>
                <a:gd name="T3" fmla="*/ 0 h 886"/>
                <a:gd name="T4" fmla="*/ 1005 w 1015"/>
                <a:gd name="T5" fmla="*/ 886 h 886"/>
                <a:gd name="T6" fmla="*/ 0 60000 65536"/>
                <a:gd name="T7" fmla="*/ 0 60000 65536"/>
                <a:gd name="T8" fmla="*/ 0 60000 65536"/>
                <a:gd name="T9" fmla="*/ 0 w 1015"/>
                <a:gd name="T10" fmla="*/ 0 h 886"/>
                <a:gd name="T11" fmla="*/ 1015 w 1015"/>
                <a:gd name="T12" fmla="*/ 886 h 8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5" h="886">
                  <a:moveTo>
                    <a:pt x="0" y="0"/>
                  </a:moveTo>
                  <a:lnTo>
                    <a:pt x="1015" y="0"/>
                  </a:lnTo>
                  <a:lnTo>
                    <a:pt x="1015" y="886"/>
                  </a:lnTo>
                </a:path>
              </a:pathLst>
            </a:cu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92" name="Freeform 74"/>
            <p:cNvSpPr>
              <a:spLocks/>
            </p:cNvSpPr>
            <p:nvPr/>
          </p:nvSpPr>
          <p:spPr bwMode="ltGray">
            <a:xfrm>
              <a:off x="2432" y="2325"/>
              <a:ext cx="669" cy="493"/>
            </a:xfrm>
            <a:custGeom>
              <a:avLst/>
              <a:gdLst>
                <a:gd name="T0" fmla="*/ 0 w 1015"/>
                <a:gd name="T1" fmla="*/ 0 h 886"/>
                <a:gd name="T2" fmla="*/ 669 w 1015"/>
                <a:gd name="T3" fmla="*/ 0 h 886"/>
                <a:gd name="T4" fmla="*/ 669 w 1015"/>
                <a:gd name="T5" fmla="*/ 493 h 886"/>
                <a:gd name="T6" fmla="*/ 0 60000 65536"/>
                <a:gd name="T7" fmla="*/ 0 60000 65536"/>
                <a:gd name="T8" fmla="*/ 0 60000 65536"/>
                <a:gd name="T9" fmla="*/ 0 w 1015"/>
                <a:gd name="T10" fmla="*/ 0 h 886"/>
                <a:gd name="T11" fmla="*/ 1015 w 1015"/>
                <a:gd name="T12" fmla="*/ 886 h 8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5" h="886">
                  <a:moveTo>
                    <a:pt x="0" y="0"/>
                  </a:moveTo>
                  <a:lnTo>
                    <a:pt x="1015" y="0"/>
                  </a:lnTo>
                  <a:lnTo>
                    <a:pt x="1015" y="886"/>
                  </a:lnTo>
                </a:path>
              </a:pathLst>
            </a:cu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93" name="Freeform 82"/>
            <p:cNvSpPr>
              <a:spLocks/>
            </p:cNvSpPr>
            <p:nvPr/>
          </p:nvSpPr>
          <p:spPr bwMode="ltGray">
            <a:xfrm>
              <a:off x="2820" y="1800"/>
              <a:ext cx="954" cy="690"/>
            </a:xfrm>
            <a:custGeom>
              <a:avLst/>
              <a:gdLst>
                <a:gd name="T0" fmla="*/ 0 w 954"/>
                <a:gd name="T1" fmla="*/ 690 h 690"/>
                <a:gd name="T2" fmla="*/ 274 w 954"/>
                <a:gd name="T3" fmla="*/ 533 h 690"/>
                <a:gd name="T4" fmla="*/ 600 w 954"/>
                <a:gd name="T5" fmla="*/ 156 h 690"/>
                <a:gd name="T6" fmla="*/ 751 w 954"/>
                <a:gd name="T7" fmla="*/ 36 h 690"/>
                <a:gd name="T8" fmla="*/ 954 w 954"/>
                <a:gd name="T9" fmla="*/ 0 h 6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4"/>
                <a:gd name="T16" fmla="*/ 0 h 690"/>
                <a:gd name="T17" fmla="*/ 954 w 954"/>
                <a:gd name="T18" fmla="*/ 690 h 6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4" h="690">
                  <a:moveTo>
                    <a:pt x="0" y="690"/>
                  </a:moveTo>
                  <a:cubicBezTo>
                    <a:pt x="46" y="664"/>
                    <a:pt x="174" y="622"/>
                    <a:pt x="274" y="533"/>
                  </a:cubicBezTo>
                  <a:cubicBezTo>
                    <a:pt x="374" y="444"/>
                    <a:pt x="521" y="239"/>
                    <a:pt x="600" y="156"/>
                  </a:cubicBezTo>
                  <a:cubicBezTo>
                    <a:pt x="679" y="73"/>
                    <a:pt x="692" y="62"/>
                    <a:pt x="751" y="36"/>
                  </a:cubicBezTo>
                  <a:cubicBezTo>
                    <a:pt x="810" y="10"/>
                    <a:pt x="912" y="7"/>
                    <a:pt x="954" y="0"/>
                  </a:cubicBezTo>
                </a:path>
              </a:pathLst>
            </a:custGeom>
            <a:noFill/>
            <a:ln w="31750">
              <a:solidFill>
                <a:srgbClr val="00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94" name="Oval 83"/>
            <p:cNvSpPr>
              <a:spLocks noChangeArrowheads="1"/>
            </p:cNvSpPr>
            <p:nvPr/>
          </p:nvSpPr>
          <p:spPr bwMode="ltGray">
            <a:xfrm>
              <a:off x="3399" y="1935"/>
              <a:ext cx="46" cy="4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195" name="Oval 84"/>
            <p:cNvSpPr>
              <a:spLocks noChangeArrowheads="1"/>
            </p:cNvSpPr>
            <p:nvPr/>
          </p:nvSpPr>
          <p:spPr bwMode="ltGray">
            <a:xfrm>
              <a:off x="3073" y="2307"/>
              <a:ext cx="46" cy="4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196" name="Text Box 85"/>
            <p:cNvSpPr txBox="1">
              <a:spLocks noChangeArrowheads="1"/>
            </p:cNvSpPr>
            <p:nvPr/>
          </p:nvSpPr>
          <p:spPr bwMode="ltGray">
            <a:xfrm>
              <a:off x="3645" y="2834"/>
              <a:ext cx="22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i="0" dirty="0"/>
                <a:t>1.0</a:t>
              </a:r>
            </a:p>
          </p:txBody>
        </p:sp>
      </p:grp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3568700" y="3555738"/>
            <a:ext cx="2449513" cy="1641475"/>
            <a:chOff x="2248" y="3597"/>
            <a:chExt cx="1543" cy="1034"/>
          </a:xfrm>
        </p:grpSpPr>
        <p:sp>
          <p:nvSpPr>
            <p:cNvPr id="48163" name="Text Box 7"/>
            <p:cNvSpPr txBox="1">
              <a:spLocks noChangeArrowheads="1"/>
            </p:cNvSpPr>
            <p:nvPr/>
          </p:nvSpPr>
          <p:spPr bwMode="auto">
            <a:xfrm>
              <a:off x="2393" y="4279"/>
              <a:ext cx="913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ts val="1600"/>
                </a:lnSpc>
                <a:spcBef>
                  <a:spcPct val="20000"/>
                </a:spcBef>
              </a:pPr>
              <a:r>
                <a:rPr lang="en-US" sz="1600" dirty="0"/>
                <a:t>A</a:t>
              </a:r>
              <a:r>
                <a:rPr lang="en-US" sz="1600" i="0" dirty="0"/>
                <a:t> = 0.01661</a:t>
              </a:r>
            </a:p>
            <a:p>
              <a:pPr>
                <a:lnSpc>
                  <a:spcPts val="1600"/>
                </a:lnSpc>
                <a:spcBef>
                  <a:spcPct val="20000"/>
                </a:spcBef>
              </a:pPr>
              <a:r>
                <a:rPr lang="en-US" sz="1600" dirty="0"/>
                <a:t>B</a:t>
              </a:r>
              <a:r>
                <a:rPr lang="en-US" sz="1600" i="0" dirty="0"/>
                <a:t> = 1.2672</a:t>
              </a:r>
            </a:p>
          </p:txBody>
        </p:sp>
        <p:grpSp>
          <p:nvGrpSpPr>
            <p:cNvPr id="48164" name="Group 8"/>
            <p:cNvGrpSpPr>
              <a:grpSpLocks/>
            </p:cNvGrpSpPr>
            <p:nvPr/>
          </p:nvGrpSpPr>
          <p:grpSpPr bwMode="auto">
            <a:xfrm>
              <a:off x="2248" y="3606"/>
              <a:ext cx="1543" cy="617"/>
              <a:chOff x="2176" y="3777"/>
              <a:chExt cx="1543" cy="507"/>
            </a:xfrm>
          </p:grpSpPr>
          <p:sp>
            <p:nvSpPr>
              <p:cNvPr id="48171" name="Rectangle 9"/>
              <p:cNvSpPr>
                <a:spLocks noChangeArrowheads="1"/>
              </p:cNvSpPr>
              <p:nvPr/>
            </p:nvSpPr>
            <p:spPr bwMode="auto">
              <a:xfrm>
                <a:off x="2208" y="3806"/>
                <a:ext cx="1511" cy="47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8172" name="Rectangle 10"/>
              <p:cNvSpPr>
                <a:spLocks noChangeArrowheads="1"/>
              </p:cNvSpPr>
              <p:nvPr/>
            </p:nvSpPr>
            <p:spPr bwMode="auto">
              <a:xfrm>
                <a:off x="2176" y="3777"/>
                <a:ext cx="1513" cy="480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48165" name="Text Box 60"/>
            <p:cNvSpPr txBox="1">
              <a:spLocks noChangeArrowheads="1"/>
            </p:cNvSpPr>
            <p:nvPr/>
          </p:nvSpPr>
          <p:spPr bwMode="auto">
            <a:xfrm>
              <a:off x="3246" y="3644"/>
              <a:ext cx="327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1600" i="0" dirty="0">
                  <a:solidFill>
                    <a:srgbClr val="000000"/>
                  </a:solidFill>
                </a:rPr>
                <a:t>  </a:t>
              </a:r>
              <a:r>
                <a:rPr lang="en-US" sz="1600" dirty="0">
                  <a:solidFill>
                    <a:srgbClr val="000000"/>
                  </a:solidFill>
                </a:rPr>
                <a:t>x</a:t>
              </a:r>
            </a:p>
            <a:p>
              <a:pPr>
                <a:lnSpc>
                  <a:spcPts val="1800"/>
                </a:lnSpc>
              </a:pPr>
              <a:r>
                <a:rPr lang="en-US" sz="1600" i="0" dirty="0">
                  <a:solidFill>
                    <a:srgbClr val="000000"/>
                  </a:solidFill>
                </a:rPr>
                <a:t>1-</a:t>
              </a:r>
              <a:r>
                <a:rPr lang="en-US" sz="1600" dirty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48166" name="Line 61"/>
            <p:cNvSpPr>
              <a:spLocks noChangeShapeType="1"/>
            </p:cNvSpPr>
            <p:nvPr/>
          </p:nvSpPr>
          <p:spPr bwMode="auto">
            <a:xfrm>
              <a:off x="3305" y="3818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67" name="AutoShape 62"/>
            <p:cNvSpPr>
              <a:spLocks/>
            </p:cNvSpPr>
            <p:nvPr/>
          </p:nvSpPr>
          <p:spPr bwMode="auto">
            <a:xfrm>
              <a:off x="3287" y="3708"/>
              <a:ext cx="56" cy="247"/>
            </a:xfrm>
            <a:prstGeom prst="leftBracket">
              <a:avLst>
                <a:gd name="adj" fmla="val 36756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168" name="AutoShape 63"/>
            <p:cNvSpPr>
              <a:spLocks/>
            </p:cNvSpPr>
            <p:nvPr/>
          </p:nvSpPr>
          <p:spPr bwMode="auto">
            <a:xfrm rot="10800000">
              <a:off x="3462" y="3708"/>
              <a:ext cx="56" cy="247"/>
            </a:xfrm>
            <a:prstGeom prst="leftBracket">
              <a:avLst>
                <a:gd name="adj" fmla="val 36756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169" name="Text Box 64"/>
            <p:cNvSpPr txBox="1">
              <a:spLocks noChangeArrowheads="1"/>
            </p:cNvSpPr>
            <p:nvPr/>
          </p:nvSpPr>
          <p:spPr bwMode="auto">
            <a:xfrm>
              <a:off x="3485" y="3597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48170" name="Text Box 59"/>
            <p:cNvSpPr txBox="1">
              <a:spLocks noChangeArrowheads="1"/>
            </p:cNvSpPr>
            <p:nvPr/>
          </p:nvSpPr>
          <p:spPr bwMode="auto">
            <a:xfrm>
              <a:off x="2428" y="3800"/>
              <a:ext cx="8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v</a:t>
              </a:r>
              <a:r>
                <a:rPr lang="en-US" i="0" dirty="0">
                  <a:solidFill>
                    <a:srgbClr val="000000"/>
                  </a:solidFill>
                </a:rPr>
                <a:t> = 1-e</a:t>
              </a:r>
              <a:r>
                <a:rPr lang="en-US" i="0" baseline="74000" dirty="0">
                  <a:solidFill>
                    <a:srgbClr val="000000"/>
                  </a:solidFill>
                </a:rPr>
                <a:t>-</a:t>
              </a:r>
              <a:r>
                <a:rPr lang="en-US" baseline="74000" dirty="0">
                  <a:solidFill>
                    <a:srgbClr val="000000"/>
                  </a:solidFill>
                </a:rPr>
                <a:t>A</a:t>
              </a:r>
            </a:p>
          </p:txBody>
        </p:sp>
      </p:grpSp>
      <p:grpSp>
        <p:nvGrpSpPr>
          <p:cNvPr id="6" name="Group 91"/>
          <p:cNvGrpSpPr>
            <a:grpSpLocks/>
          </p:cNvGrpSpPr>
          <p:nvPr/>
        </p:nvGrpSpPr>
        <p:grpSpPr bwMode="auto">
          <a:xfrm>
            <a:off x="6550025" y="3620828"/>
            <a:ext cx="2443163" cy="927100"/>
            <a:chOff x="4126" y="3638"/>
            <a:chExt cx="1539" cy="584"/>
          </a:xfrm>
        </p:grpSpPr>
        <p:grpSp>
          <p:nvGrpSpPr>
            <p:cNvPr id="48158" name="Group 14"/>
            <p:cNvGrpSpPr>
              <a:grpSpLocks/>
            </p:cNvGrpSpPr>
            <p:nvPr/>
          </p:nvGrpSpPr>
          <p:grpSpPr bwMode="auto">
            <a:xfrm>
              <a:off x="4126" y="3638"/>
              <a:ext cx="1539" cy="584"/>
              <a:chOff x="4027" y="3782"/>
              <a:chExt cx="1539" cy="502"/>
            </a:xfrm>
          </p:grpSpPr>
          <p:sp>
            <p:nvSpPr>
              <p:cNvPr id="48161" name="Rectangle 15"/>
              <p:cNvSpPr>
                <a:spLocks noChangeArrowheads="1"/>
              </p:cNvSpPr>
              <p:nvPr/>
            </p:nvSpPr>
            <p:spPr bwMode="auto">
              <a:xfrm>
                <a:off x="4055" y="3806"/>
                <a:ext cx="1511" cy="47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8162" name="Rectangle 16"/>
              <p:cNvSpPr>
                <a:spLocks noChangeArrowheads="1"/>
              </p:cNvSpPr>
              <p:nvPr/>
            </p:nvSpPr>
            <p:spPr bwMode="auto">
              <a:xfrm>
                <a:off x="4027" y="3782"/>
                <a:ext cx="1513" cy="472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48160" name="Text Box 65"/>
            <p:cNvSpPr txBox="1">
              <a:spLocks noChangeArrowheads="1"/>
            </p:cNvSpPr>
            <p:nvPr/>
          </p:nvSpPr>
          <p:spPr bwMode="auto">
            <a:xfrm>
              <a:off x="4392" y="3792"/>
              <a:ext cx="10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v</a:t>
              </a:r>
              <a:r>
                <a:rPr lang="en-US" i="0" dirty="0">
                  <a:solidFill>
                    <a:srgbClr val="000000"/>
                  </a:solidFill>
                </a:rPr>
                <a:t> = </a:t>
              </a:r>
              <a:r>
                <a:rPr lang="en-US" dirty="0">
                  <a:solidFill>
                    <a:srgbClr val="000000"/>
                  </a:solidFill>
                </a:rPr>
                <a:t>x</a:t>
              </a:r>
              <a:endParaRPr lang="en-US" baseline="7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95"/>
          <p:cNvGrpSpPr>
            <a:grpSpLocks/>
          </p:cNvGrpSpPr>
          <p:nvPr/>
        </p:nvGrpSpPr>
        <p:grpSpPr bwMode="auto">
          <a:xfrm>
            <a:off x="587375" y="3604953"/>
            <a:ext cx="2312988" cy="1611313"/>
            <a:chOff x="370" y="3628"/>
            <a:chExt cx="1457" cy="1015"/>
          </a:xfrm>
        </p:grpSpPr>
        <p:sp>
          <p:nvSpPr>
            <p:cNvPr id="48153" name="Text Box 6"/>
            <p:cNvSpPr txBox="1">
              <a:spLocks noChangeArrowheads="1"/>
            </p:cNvSpPr>
            <p:nvPr/>
          </p:nvSpPr>
          <p:spPr bwMode="auto">
            <a:xfrm>
              <a:off x="512" y="4263"/>
              <a:ext cx="1003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ct val="20000"/>
                </a:spcBef>
              </a:pPr>
              <a:r>
                <a:rPr lang="en-US" sz="1600" dirty="0"/>
                <a:t>A</a:t>
              </a:r>
              <a:r>
                <a:rPr lang="en-US" sz="1600" i="0" dirty="0"/>
                <a:t> = 0.22314</a:t>
              </a:r>
            </a:p>
            <a:p>
              <a:pPr>
                <a:lnSpc>
                  <a:spcPts val="1800"/>
                </a:lnSpc>
                <a:spcBef>
                  <a:spcPct val="20000"/>
                </a:spcBef>
              </a:pPr>
              <a:r>
                <a:rPr lang="en-US" sz="1600" dirty="0"/>
                <a:t>B</a:t>
              </a:r>
              <a:r>
                <a:rPr lang="en-US" sz="1600" i="0" dirty="0"/>
                <a:t> = 1.1027</a:t>
              </a:r>
            </a:p>
          </p:txBody>
        </p:sp>
        <p:grpSp>
          <p:nvGrpSpPr>
            <p:cNvPr id="48154" name="Group 11"/>
            <p:cNvGrpSpPr>
              <a:grpSpLocks/>
            </p:cNvGrpSpPr>
            <p:nvPr/>
          </p:nvGrpSpPr>
          <p:grpSpPr bwMode="auto">
            <a:xfrm>
              <a:off x="370" y="3628"/>
              <a:ext cx="1457" cy="581"/>
              <a:chOff x="361" y="3770"/>
              <a:chExt cx="1292" cy="499"/>
            </a:xfrm>
          </p:grpSpPr>
          <p:sp>
            <p:nvSpPr>
              <p:cNvPr id="48156" name="Rectangle 12"/>
              <p:cNvSpPr>
                <a:spLocks noChangeArrowheads="1"/>
              </p:cNvSpPr>
              <p:nvPr/>
            </p:nvSpPr>
            <p:spPr bwMode="auto">
              <a:xfrm>
                <a:off x="389" y="3806"/>
                <a:ext cx="1264" cy="46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8157" name="Rectangle 13"/>
              <p:cNvSpPr>
                <a:spLocks noChangeArrowheads="1"/>
              </p:cNvSpPr>
              <p:nvPr/>
            </p:nvSpPr>
            <p:spPr bwMode="auto">
              <a:xfrm>
                <a:off x="361" y="3770"/>
                <a:ext cx="1264" cy="473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48155" name="Text Box 58"/>
            <p:cNvSpPr txBox="1">
              <a:spLocks noChangeArrowheads="1"/>
            </p:cNvSpPr>
            <p:nvPr/>
          </p:nvSpPr>
          <p:spPr bwMode="auto">
            <a:xfrm>
              <a:off x="555" y="3809"/>
              <a:ext cx="1038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anchor="b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v</a:t>
              </a:r>
              <a:r>
                <a:rPr lang="en-US" i="0" dirty="0">
                  <a:solidFill>
                    <a:srgbClr val="000000"/>
                  </a:solidFill>
                </a:rPr>
                <a:t> = 1-e</a:t>
              </a:r>
              <a:r>
                <a:rPr lang="en-US" i="0" baseline="50000" dirty="0">
                  <a:solidFill>
                    <a:srgbClr val="000000"/>
                  </a:solidFill>
                </a:rPr>
                <a:t>-</a:t>
              </a:r>
              <a:r>
                <a:rPr lang="en-US" baseline="50000" dirty="0">
                  <a:solidFill>
                    <a:srgbClr val="000000"/>
                  </a:solidFill>
                </a:rPr>
                <a:t>Ax</a:t>
              </a:r>
              <a:r>
                <a:rPr lang="en-US" baseline="72000" dirty="0">
                  <a:solidFill>
                    <a:srgbClr val="000000"/>
                  </a:solidFill>
                </a:rPr>
                <a:t>B</a:t>
              </a:r>
            </a:p>
          </p:txBody>
        </p:sp>
      </p:grpSp>
      <p:grpSp>
        <p:nvGrpSpPr>
          <p:cNvPr id="10" name="Group 124"/>
          <p:cNvGrpSpPr>
            <a:grpSpLocks/>
          </p:cNvGrpSpPr>
          <p:nvPr/>
        </p:nvGrpSpPr>
        <p:grpSpPr bwMode="auto">
          <a:xfrm>
            <a:off x="6326188" y="1132866"/>
            <a:ext cx="2728912" cy="2217737"/>
            <a:chOff x="3985" y="1649"/>
            <a:chExt cx="1719" cy="1397"/>
          </a:xfrm>
        </p:grpSpPr>
        <p:sp>
          <p:nvSpPr>
            <p:cNvPr id="48138" name="Rectangle 100"/>
            <p:cNvSpPr>
              <a:spLocks noChangeArrowheads="1"/>
            </p:cNvSpPr>
            <p:nvPr/>
          </p:nvSpPr>
          <p:spPr bwMode="ltGray">
            <a:xfrm>
              <a:off x="3985" y="1666"/>
              <a:ext cx="1719" cy="1380"/>
            </a:xfrm>
            <a:prstGeom prst="rect">
              <a:avLst/>
            </a:prstGeom>
            <a:solidFill>
              <a:srgbClr val="0749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8139" name="Group 98"/>
            <p:cNvGrpSpPr>
              <a:grpSpLocks/>
            </p:cNvGrpSpPr>
            <p:nvPr/>
          </p:nvGrpSpPr>
          <p:grpSpPr bwMode="auto">
            <a:xfrm>
              <a:off x="4026" y="1649"/>
              <a:ext cx="1638" cy="1378"/>
              <a:chOff x="4026" y="1649"/>
              <a:chExt cx="1638" cy="1378"/>
            </a:xfrm>
          </p:grpSpPr>
          <p:sp>
            <p:nvSpPr>
              <p:cNvPr id="48140" name="Rectangle 47"/>
              <p:cNvSpPr>
                <a:spLocks noChangeArrowheads="1"/>
              </p:cNvSpPr>
              <p:nvPr/>
            </p:nvSpPr>
            <p:spPr bwMode="ltGray">
              <a:xfrm>
                <a:off x="4327" y="1806"/>
                <a:ext cx="1337" cy="1035"/>
              </a:xfrm>
              <a:prstGeom prst="rect">
                <a:avLst/>
              </a:prstGeom>
              <a:solidFill>
                <a:srgbClr val="F8F8F8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8141" name="Text Box 48"/>
              <p:cNvSpPr txBox="1">
                <a:spLocks noChangeArrowheads="1"/>
              </p:cNvSpPr>
              <p:nvPr/>
            </p:nvSpPr>
            <p:spPr bwMode="ltGray">
              <a:xfrm rot="16200000">
                <a:off x="3819" y="2252"/>
                <a:ext cx="569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i="0" dirty="0"/>
                  <a:t>IVAL Factor</a:t>
                </a:r>
              </a:p>
            </p:txBody>
          </p:sp>
          <p:sp>
            <p:nvSpPr>
              <p:cNvPr id="48142" name="Line 49"/>
              <p:cNvSpPr>
                <a:spLocks noChangeShapeType="1"/>
              </p:cNvSpPr>
              <p:nvPr/>
            </p:nvSpPr>
            <p:spPr bwMode="ltGray">
              <a:xfrm flipV="1">
                <a:off x="5398" y="281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143" name="Text Box 50"/>
              <p:cNvSpPr txBox="1">
                <a:spLocks noChangeArrowheads="1"/>
              </p:cNvSpPr>
              <p:nvPr/>
            </p:nvSpPr>
            <p:spPr bwMode="ltGray">
              <a:xfrm>
                <a:off x="4255" y="2834"/>
                <a:ext cx="16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i="0" dirty="0"/>
                  <a:t>0</a:t>
                </a:r>
              </a:p>
            </p:txBody>
          </p:sp>
          <p:sp>
            <p:nvSpPr>
              <p:cNvPr id="48144" name="Text Box 51"/>
              <p:cNvSpPr txBox="1">
                <a:spLocks noChangeArrowheads="1"/>
              </p:cNvSpPr>
              <p:nvPr/>
            </p:nvSpPr>
            <p:spPr bwMode="ltGray">
              <a:xfrm>
                <a:off x="4195" y="2760"/>
                <a:ext cx="16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i="0" dirty="0"/>
                  <a:t>0</a:t>
                </a:r>
              </a:p>
            </p:txBody>
          </p:sp>
          <p:sp>
            <p:nvSpPr>
              <p:cNvPr id="48145" name="Text Box 52"/>
              <p:cNvSpPr txBox="1">
                <a:spLocks noChangeArrowheads="1"/>
              </p:cNvSpPr>
              <p:nvPr/>
            </p:nvSpPr>
            <p:spPr bwMode="ltGray">
              <a:xfrm>
                <a:off x="4151" y="1932"/>
                <a:ext cx="20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i="0" dirty="0"/>
                  <a:t>10</a:t>
                </a:r>
                <a:endParaRPr lang="en-US" sz="1000" i="0" baseline="-15000" dirty="0"/>
              </a:p>
            </p:txBody>
          </p:sp>
          <p:sp>
            <p:nvSpPr>
              <p:cNvPr id="48146" name="Text Box 55"/>
              <p:cNvSpPr txBox="1">
                <a:spLocks noChangeArrowheads="1"/>
              </p:cNvSpPr>
              <p:nvPr/>
            </p:nvSpPr>
            <p:spPr bwMode="ltGray">
              <a:xfrm>
                <a:off x="5295" y="2834"/>
                <a:ext cx="20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i="0" dirty="0"/>
                  <a:t>10</a:t>
                </a:r>
              </a:p>
            </p:txBody>
          </p:sp>
          <p:sp>
            <p:nvSpPr>
              <p:cNvPr id="48147" name="Text Box 56"/>
              <p:cNvSpPr txBox="1">
                <a:spLocks noChangeArrowheads="1"/>
              </p:cNvSpPr>
              <p:nvPr/>
            </p:nvSpPr>
            <p:spPr bwMode="ltGray">
              <a:xfrm>
                <a:off x="4772" y="2873"/>
                <a:ext cx="32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i="0" dirty="0"/>
                  <a:t>Value</a:t>
                </a:r>
              </a:p>
            </p:txBody>
          </p:sp>
          <p:sp>
            <p:nvSpPr>
              <p:cNvPr id="48148" name="Text Box 57"/>
              <p:cNvSpPr txBox="1">
                <a:spLocks noChangeArrowheads="1"/>
              </p:cNvSpPr>
              <p:nvPr/>
            </p:nvSpPr>
            <p:spPr bwMode="ltGray">
              <a:xfrm>
                <a:off x="4609" y="1649"/>
                <a:ext cx="67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i="0" dirty="0">
                    <a:solidFill>
                      <a:srgbClr val="FFCC00"/>
                    </a:solidFill>
                  </a:rPr>
                  <a:t>Kills per Sortie</a:t>
                </a:r>
              </a:p>
            </p:txBody>
          </p:sp>
          <p:sp>
            <p:nvSpPr>
              <p:cNvPr id="48149" name="Line 77"/>
              <p:cNvSpPr>
                <a:spLocks noChangeShapeType="1"/>
              </p:cNvSpPr>
              <p:nvPr/>
            </p:nvSpPr>
            <p:spPr bwMode="ltGray">
              <a:xfrm flipV="1">
                <a:off x="4498" y="281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150" name="Freeform 78"/>
              <p:cNvSpPr>
                <a:spLocks/>
              </p:cNvSpPr>
              <p:nvPr/>
            </p:nvSpPr>
            <p:spPr bwMode="ltGray">
              <a:xfrm>
                <a:off x="4326" y="2006"/>
                <a:ext cx="1071" cy="822"/>
              </a:xfrm>
              <a:custGeom>
                <a:avLst/>
                <a:gdLst>
                  <a:gd name="T0" fmla="*/ 0 w 1065"/>
                  <a:gd name="T1" fmla="*/ 0 h 822"/>
                  <a:gd name="T2" fmla="*/ 1071 w 1065"/>
                  <a:gd name="T3" fmla="*/ 0 h 822"/>
                  <a:gd name="T4" fmla="*/ 1071 w 1065"/>
                  <a:gd name="T5" fmla="*/ 822 h 822"/>
                  <a:gd name="T6" fmla="*/ 0 60000 65536"/>
                  <a:gd name="T7" fmla="*/ 0 60000 65536"/>
                  <a:gd name="T8" fmla="*/ 0 60000 65536"/>
                  <a:gd name="T9" fmla="*/ 0 w 1065"/>
                  <a:gd name="T10" fmla="*/ 0 h 822"/>
                  <a:gd name="T11" fmla="*/ 1065 w 1065"/>
                  <a:gd name="T12" fmla="*/ 822 h 82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65" h="822">
                    <a:moveTo>
                      <a:pt x="0" y="0"/>
                    </a:moveTo>
                    <a:lnTo>
                      <a:pt x="1065" y="0"/>
                    </a:lnTo>
                    <a:lnTo>
                      <a:pt x="1065" y="82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151" name="Oval 81"/>
              <p:cNvSpPr>
                <a:spLocks noChangeArrowheads="1"/>
              </p:cNvSpPr>
              <p:nvPr/>
            </p:nvSpPr>
            <p:spPr bwMode="ltGray">
              <a:xfrm>
                <a:off x="5370" y="1992"/>
                <a:ext cx="46" cy="4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8152" name="Line 97"/>
              <p:cNvSpPr>
                <a:spLocks noChangeShapeType="1"/>
              </p:cNvSpPr>
              <p:nvPr/>
            </p:nvSpPr>
            <p:spPr bwMode="ltGray">
              <a:xfrm flipV="1">
                <a:off x="4328" y="1804"/>
                <a:ext cx="1332" cy="1034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1DF26AD-B499-4F4A-DA77-0A7D89B9E972}"/>
              </a:ext>
            </a:extLst>
          </p:cNvPr>
          <p:cNvSpPr txBox="1"/>
          <p:nvPr/>
        </p:nvSpPr>
        <p:spPr>
          <a:xfrm>
            <a:off x="1495426" y="660631"/>
            <a:ext cx="782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8F236-6362-76F0-29B0-676C146373D9}"/>
              </a:ext>
            </a:extLst>
          </p:cNvPr>
          <p:cNvSpPr txBox="1"/>
          <p:nvPr/>
        </p:nvSpPr>
        <p:spPr>
          <a:xfrm>
            <a:off x="4476566" y="637219"/>
            <a:ext cx="782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F02BD-3035-6DCF-EF6F-222D9DCA4A3E}"/>
              </a:ext>
            </a:extLst>
          </p:cNvPr>
          <p:cNvSpPr txBox="1"/>
          <p:nvPr/>
        </p:nvSpPr>
        <p:spPr>
          <a:xfrm>
            <a:off x="7460272" y="639450"/>
            <a:ext cx="782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E1C74E-280A-8EF7-7030-A28D9447A2A9}"/>
              </a:ext>
            </a:extLst>
          </p:cNvPr>
          <p:cNvSpPr txBox="1"/>
          <p:nvPr/>
        </p:nvSpPr>
        <p:spPr>
          <a:xfrm>
            <a:off x="636589" y="5490557"/>
            <a:ext cx="7659574" cy="138499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0" i="0" dirty="0"/>
              <a:t>Subject Matter Experts generate curves that represents each criterion’s contribution to the total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0" i="0" dirty="0"/>
              <a:t>Typically curves are lines, exponentials, or S” curves, but any shape is allowed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036900" y="197250"/>
            <a:ext cx="7043476" cy="9906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Step 2:</a:t>
            </a:r>
            <a:r>
              <a:rPr lang="en-US" dirty="0"/>
              <a:t> Use Curves to Generate IVAL Factors</a:t>
            </a: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ltGray">
          <a:xfrm>
            <a:off x="623888" y="1792130"/>
            <a:ext cx="7953375" cy="38675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258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511594"/>
              </p:ext>
            </p:extLst>
          </p:nvPr>
        </p:nvGraphicFramePr>
        <p:xfrm>
          <a:off x="1036899" y="2613016"/>
          <a:ext cx="7027863" cy="280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759700" imgH="3022600" progId="Excel.Sheet.8">
                  <p:embed/>
                </p:oleObj>
              </mc:Choice>
              <mc:Fallback>
                <p:oleObj name="Worksheet" r:id="rId3" imgW="7759700" imgH="3022600" progId="Excel.Sheet.8">
                  <p:embed/>
                  <p:pic>
                    <p:nvPicPr>
                      <p:cNvPr id="2580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899" y="2613016"/>
                        <a:ext cx="7027863" cy="280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590550" y="5692971"/>
            <a:ext cx="7986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/>
            <a:r>
              <a:rPr lang="en-US" sz="1600" dirty="0">
                <a:solidFill>
                  <a:srgbClr val="FF0000"/>
                </a:solidFill>
              </a:rPr>
              <a:t>Red</a:t>
            </a:r>
            <a:r>
              <a:rPr lang="en-US" sz="1600" dirty="0"/>
              <a:t> = Poor Design, </a:t>
            </a:r>
            <a:r>
              <a:rPr lang="en-US" sz="1600" dirty="0">
                <a:solidFill>
                  <a:srgbClr val="FFFF00"/>
                </a:solidFill>
              </a:rPr>
              <a:t>Yellow </a:t>
            </a:r>
            <a:r>
              <a:rPr lang="en-US" sz="1600" dirty="0"/>
              <a:t>= Mediocre, </a:t>
            </a:r>
            <a:r>
              <a:rPr lang="en-US" sz="1600" dirty="0">
                <a:solidFill>
                  <a:schemeClr val="accent1"/>
                </a:solidFill>
              </a:rPr>
              <a:t>Green</a:t>
            </a:r>
            <a:r>
              <a:rPr lang="en-US" sz="1600" dirty="0"/>
              <a:t> = Excellent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74431" y="1879408"/>
            <a:ext cx="5506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itchFamily="34" charset="0"/>
              <a:buChar char="•"/>
            </a:pPr>
            <a:r>
              <a:rPr lang="en-US" sz="1800" dirty="0">
                <a:solidFill>
                  <a:srgbClr val="3366CC"/>
                </a:solidFill>
              </a:rPr>
              <a:t>IVAL Factors come from plugging Configuration Values into IVAL curves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2" grpId="0" animBg="1"/>
      <p:bldP spid="258054" grpId="0"/>
      <p:bldP spid="1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350" y="47625"/>
            <a:ext cx="6550025" cy="9906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Step 3:</a:t>
            </a:r>
            <a:r>
              <a:rPr lang="en-US" dirty="0"/>
              <a:t> Compute Total Values</a:t>
            </a: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ltGray">
          <a:xfrm>
            <a:off x="623888" y="1077239"/>
            <a:ext cx="7953375" cy="38675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258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21804"/>
              </p:ext>
            </p:extLst>
          </p:nvPr>
        </p:nvGraphicFramePr>
        <p:xfrm>
          <a:off x="1036899" y="1898125"/>
          <a:ext cx="7027863" cy="280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759700" imgH="3022600" progId="Excel.Sheet.8">
                  <p:embed/>
                </p:oleObj>
              </mc:Choice>
              <mc:Fallback>
                <p:oleObj name="Worksheet" r:id="rId3" imgW="7759700" imgH="3022600" progId="Excel.Sheet.8">
                  <p:embed/>
                  <p:pic>
                    <p:nvPicPr>
                      <p:cNvPr id="2580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899" y="1898125"/>
                        <a:ext cx="7027863" cy="280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590550" y="4978080"/>
            <a:ext cx="7986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/>
            <a:r>
              <a:rPr lang="en-US" sz="1600" dirty="0">
                <a:solidFill>
                  <a:srgbClr val="FF0000"/>
                </a:solidFill>
              </a:rPr>
              <a:t>Red</a:t>
            </a:r>
            <a:r>
              <a:rPr lang="en-US" sz="1600" dirty="0"/>
              <a:t> = Poor Design, </a:t>
            </a:r>
            <a:r>
              <a:rPr lang="en-US" sz="1600" dirty="0">
                <a:solidFill>
                  <a:srgbClr val="FFFF00"/>
                </a:solidFill>
              </a:rPr>
              <a:t>Yellow </a:t>
            </a:r>
            <a:r>
              <a:rPr lang="en-US" sz="1600" dirty="0"/>
              <a:t>= Mediocre, </a:t>
            </a:r>
            <a:r>
              <a:rPr lang="en-US" sz="1600" dirty="0">
                <a:solidFill>
                  <a:schemeClr val="accent1"/>
                </a:solidFill>
              </a:rPr>
              <a:t>Green</a:t>
            </a:r>
            <a:r>
              <a:rPr lang="en-US" sz="1600" dirty="0"/>
              <a:t> = Excellent</a:t>
            </a:r>
          </a:p>
        </p:txBody>
      </p:sp>
      <p:sp>
        <p:nvSpPr>
          <p:cNvPr id="258058" name="Text Box 10"/>
          <p:cNvSpPr txBox="1">
            <a:spLocks noChangeArrowheads="1"/>
          </p:cNvSpPr>
          <p:nvPr/>
        </p:nvSpPr>
        <p:spPr bwMode="auto">
          <a:xfrm>
            <a:off x="850900" y="5582805"/>
            <a:ext cx="6891338" cy="461665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dirty="0">
                <a:solidFill>
                  <a:srgbClr val="FFFFFF"/>
                </a:solidFill>
              </a:rPr>
              <a:t>IVAL Results Match Truth Model Very Closely*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60519" y="1396637"/>
            <a:ext cx="658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itchFamily="34" charset="0"/>
              <a:buChar char="•"/>
            </a:pPr>
            <a:r>
              <a:rPr lang="en-US" sz="1800" dirty="0">
                <a:solidFill>
                  <a:srgbClr val="3366CC"/>
                </a:solidFill>
              </a:rPr>
              <a:t>Total Value scaled by 50 for easier visual comparison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0702" y="6257936"/>
            <a:ext cx="486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/>
            <a:r>
              <a:rPr lang="en-US" sz="1800" dirty="0"/>
              <a:t>*  Pearson r Correlation Coefficient is 0.99 </a:t>
            </a:r>
          </a:p>
        </p:txBody>
      </p:sp>
    </p:spTree>
    <p:extLst>
      <p:ext uri="{BB962C8B-B14F-4D97-AF65-F5344CB8AC3E}">
        <p14:creationId xmlns:p14="http://schemas.microsoft.com/office/powerpoint/2010/main" val="151499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2" grpId="0" animBg="1"/>
      <p:bldP spid="258054" grpId="0"/>
      <p:bldP spid="258058" grpId="0" animBg="1"/>
      <p:bldP spid="12" grpId="0" build="p"/>
      <p:bldP spid="8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109663" y="47625"/>
            <a:ext cx="7307505" cy="990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/>
              <a:t>here are rank reversals even at 99% correlation </a:t>
            </a: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ltGray">
          <a:xfrm>
            <a:off x="623888" y="1077239"/>
            <a:ext cx="7953375" cy="38675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258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206763"/>
              </p:ext>
            </p:extLst>
          </p:nvPr>
        </p:nvGraphicFramePr>
        <p:xfrm>
          <a:off x="1050925" y="1868488"/>
          <a:ext cx="7027863" cy="280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759700" imgH="3022600" progId="Excel.Sheet.8">
                  <p:embed/>
                </p:oleObj>
              </mc:Choice>
              <mc:Fallback>
                <p:oleObj name="Worksheet" r:id="rId3" imgW="7759700" imgH="3022600" progId="Excel.Sheet.8">
                  <p:embed/>
                  <p:pic>
                    <p:nvPicPr>
                      <p:cNvPr id="2580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1868488"/>
                        <a:ext cx="7027863" cy="280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1756556" y="4978080"/>
            <a:ext cx="57237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US" sz="1600" dirty="0">
                <a:solidFill>
                  <a:srgbClr val="FF0000"/>
                </a:solidFill>
              </a:rPr>
              <a:t>Red</a:t>
            </a:r>
            <a:r>
              <a:rPr lang="en-US" sz="1600" dirty="0"/>
              <a:t> = Poor Design, </a:t>
            </a:r>
            <a:r>
              <a:rPr lang="en-US" sz="1600" dirty="0">
                <a:solidFill>
                  <a:srgbClr val="FFFF00"/>
                </a:solidFill>
              </a:rPr>
              <a:t>Yellow </a:t>
            </a:r>
            <a:r>
              <a:rPr lang="en-US" sz="1600" dirty="0"/>
              <a:t>= Mediocre, </a:t>
            </a:r>
            <a:r>
              <a:rPr lang="en-US" sz="1600" dirty="0">
                <a:solidFill>
                  <a:schemeClr val="accent1"/>
                </a:solidFill>
              </a:rPr>
              <a:t>Green</a:t>
            </a:r>
            <a:r>
              <a:rPr lang="en-US" sz="1600" dirty="0"/>
              <a:t> = Excellent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90388" y="1340295"/>
            <a:ext cx="625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itchFamily="34" charset="0"/>
              <a:buChar char="•"/>
            </a:pPr>
            <a:r>
              <a:rPr lang="en-US" sz="1800" dirty="0">
                <a:solidFill>
                  <a:srgbClr val="3366CC"/>
                </a:solidFill>
              </a:rPr>
              <a:t>Total Value scaled by 50 for easier visual comparison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3888" y="5423149"/>
            <a:ext cx="7966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By Truth Model, #8 is clearly best, followed by #6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By IVAL, #6 is clearly best, followed by #8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59DFF6-2898-5D80-8163-C61A6E099206}"/>
              </a:ext>
            </a:extLst>
          </p:cNvPr>
          <p:cNvSpPr txBox="1"/>
          <p:nvPr/>
        </p:nvSpPr>
        <p:spPr>
          <a:xfrm>
            <a:off x="1050925" y="6250488"/>
            <a:ext cx="7191201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very high correlation is needed for ranking</a:t>
            </a:r>
          </a:p>
        </p:txBody>
      </p:sp>
    </p:spTree>
    <p:extLst>
      <p:ext uri="{BB962C8B-B14F-4D97-AF65-F5344CB8AC3E}">
        <p14:creationId xmlns:p14="http://schemas.microsoft.com/office/powerpoint/2010/main" val="17693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2" grpId="0" animBg="1"/>
      <p:bldP spid="258054" grpId="0"/>
      <p:bldP spid="12" grpId="0"/>
      <p:bldP spid="8" grpId="0" build="allAtOnce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36550" y="735965"/>
            <a:ext cx="8201660" cy="22129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Consider a narrow, medium and wide design space</a:t>
            </a:r>
          </a:p>
          <a:p>
            <a:pPr>
              <a:lnSpc>
                <a:spcPct val="90000"/>
              </a:lnSpc>
            </a:pPr>
            <a:r>
              <a:rPr lang="en-US" dirty="0"/>
              <a:t>Each design space has a full factorial 27 alternatives consisting of (3 sortie rates) x (3 P</a:t>
            </a:r>
            <a:r>
              <a:rPr lang="en-US" baseline="-25000" dirty="0"/>
              <a:t>S</a:t>
            </a:r>
            <a:r>
              <a:rPr lang="en-US" dirty="0"/>
              <a:t>’s) x (3 K</a:t>
            </a:r>
            <a:r>
              <a:rPr lang="en-US" baseline="-25000" dirty="0"/>
              <a:t>S</a:t>
            </a:r>
            <a:r>
              <a:rPr lang="en-US" dirty="0"/>
              <a:t>’s)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Narrow       SR: 1 – 3     P</a:t>
            </a:r>
            <a:r>
              <a:rPr lang="en-US" baseline="-25000" dirty="0"/>
              <a:t>S</a:t>
            </a:r>
            <a:r>
              <a:rPr lang="en-US" dirty="0"/>
              <a:t>: .97 – .99     K</a:t>
            </a:r>
            <a:r>
              <a:rPr lang="en-US" baseline="-25000" dirty="0"/>
              <a:t>S</a:t>
            </a:r>
            <a:r>
              <a:rPr lang="en-US" dirty="0"/>
              <a:t>: 1 – 3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Medium      SR: 1 – 5     P</a:t>
            </a:r>
            <a:r>
              <a:rPr lang="en-US" baseline="-25000" dirty="0"/>
              <a:t>S</a:t>
            </a:r>
            <a:r>
              <a:rPr lang="en-US" dirty="0"/>
              <a:t>: .94 – .99     K</a:t>
            </a:r>
            <a:r>
              <a:rPr lang="en-US" baseline="-25000" dirty="0"/>
              <a:t>S</a:t>
            </a:r>
            <a:r>
              <a:rPr lang="en-US" dirty="0"/>
              <a:t>: 1 – 5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Wide           SR: 1 – 9     P</a:t>
            </a:r>
            <a:r>
              <a:rPr lang="en-US" baseline="-25000" dirty="0"/>
              <a:t>S</a:t>
            </a:r>
            <a:r>
              <a:rPr lang="en-US" dirty="0"/>
              <a:t>: .91 – .99     K</a:t>
            </a:r>
            <a:r>
              <a:rPr lang="en-US" baseline="-25000" dirty="0"/>
              <a:t>S</a:t>
            </a:r>
            <a:r>
              <a:rPr lang="en-US" dirty="0"/>
              <a:t>: 1 – 9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Larger Design Spaces </a:t>
            </a:r>
          </a:p>
        </p:txBody>
      </p:sp>
      <p:graphicFrame>
        <p:nvGraphicFramePr>
          <p:cNvPr id="2" name="Group 97">
            <a:extLst>
              <a:ext uri="{FF2B5EF4-FFF2-40B4-BE49-F238E27FC236}">
                <a16:creationId xmlns:a16="http://schemas.microsoft.com/office/drawing/2014/main" id="{D5F88CAF-7DA7-E382-EA43-6022F198F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236837"/>
              </p:ext>
            </p:extLst>
          </p:nvPr>
        </p:nvGraphicFramePr>
        <p:xfrm>
          <a:off x="457835" y="2948941"/>
          <a:ext cx="8324850" cy="2460890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2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3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12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6934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  <a:sym typeface="Symbol" pitchFamily="-111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Arial" charset="0"/>
                        </a:rPr>
                        <a:t>Pearson r Correlation Coefficient (Output)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ＭＳ Ｐゴシック" pitchFamily="-111" charset="-128"/>
                        <a:cs typeface="Arial" charset="0"/>
                        <a:sym typeface="Symbol" pitchFamily="-111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  <a:sym typeface="Symbol" pitchFamily="-111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Original 8 Designs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Only the 5 Feasible Designs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Narrow design space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Medium  design space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Wide design space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WSM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.038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.584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.979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.897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.736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586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IVAL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.987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.949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.996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.986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.985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 Box 27">
            <a:extLst>
              <a:ext uri="{FF2B5EF4-FFF2-40B4-BE49-F238E27FC236}">
                <a16:creationId xmlns:a16="http://schemas.microsoft.com/office/drawing/2014/main" id="{1F7B46C7-F4DD-4E06-A26F-7396E87D9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263" y="5746421"/>
            <a:ext cx="6203949" cy="769441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i="0" dirty="0"/>
              <a:t>The next chart explains how correlation coefficients relate to the fidelity of ranking </a:t>
            </a:r>
          </a:p>
        </p:txBody>
      </p:sp>
    </p:spTree>
    <p:extLst>
      <p:ext uri="{BB962C8B-B14F-4D97-AF65-F5344CB8AC3E}">
        <p14:creationId xmlns:p14="http://schemas.microsoft.com/office/powerpoint/2010/main" val="156284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1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1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1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1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1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0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0" y="0"/>
            <a:ext cx="5421313" cy="990600"/>
          </a:xfrm>
        </p:spPr>
        <p:txBody>
          <a:bodyPr/>
          <a:lstStyle/>
          <a:p>
            <a:r>
              <a:rPr lang="en-US" dirty="0"/>
              <a:t>How can one find the best from among numerous alternatives?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1315704"/>
            <a:ext cx="8763000" cy="4267200"/>
          </a:xfrm>
        </p:spPr>
        <p:txBody>
          <a:bodyPr/>
          <a:lstStyle/>
          <a:p>
            <a:r>
              <a:rPr lang="en-US" sz="1800" dirty="0">
                <a:solidFill>
                  <a:srgbClr val="FFFF00"/>
                </a:solidFill>
              </a:rPr>
              <a:t>Example</a:t>
            </a:r>
          </a:p>
          <a:p>
            <a:pPr lvl="1"/>
            <a:r>
              <a:rPr lang="en-US" sz="1800" dirty="0"/>
              <a:t>An aircraft company  will eventually  build a new fighter aircraft</a:t>
            </a:r>
          </a:p>
          <a:p>
            <a:pPr lvl="1"/>
            <a:r>
              <a:rPr lang="en-US" sz="1800" dirty="0"/>
              <a:t>It generates 1000 candidate design alternatives</a:t>
            </a:r>
          </a:p>
          <a:p>
            <a:pPr lvl="1"/>
            <a:r>
              <a:rPr lang="en-US" sz="1800" dirty="0"/>
              <a:t>Every design has values for 40 design criteria</a:t>
            </a:r>
          </a:p>
          <a:p>
            <a:pPr lvl="2"/>
            <a:r>
              <a:rPr lang="en-US" sz="1800" dirty="0"/>
              <a:t>Values includes cost, weight, speed, fuel capacity, range, max altitude, etc. </a:t>
            </a:r>
          </a:p>
          <a:p>
            <a:pPr lvl="1"/>
            <a:r>
              <a:rPr lang="en-US" sz="1800" dirty="0"/>
              <a:t>How  does the company find the 10 best designs for conducting more detailed design and evaluation?</a:t>
            </a:r>
          </a:p>
          <a:p>
            <a:pPr lvl="1"/>
            <a:endParaRPr lang="en-US" sz="1800" dirty="0"/>
          </a:p>
          <a:p>
            <a:r>
              <a:rPr lang="en-US" sz="1800" dirty="0">
                <a:solidFill>
                  <a:srgbClr val="FFFF00"/>
                </a:solidFill>
              </a:rPr>
              <a:t>There is no physics-based formula to generate an overall value</a:t>
            </a:r>
          </a:p>
          <a:p>
            <a:pPr lvl="1"/>
            <a:r>
              <a:rPr lang="en-US" sz="1800" dirty="0"/>
              <a:t>There are many criteria, and many are unrelated </a:t>
            </a:r>
          </a:p>
          <a:p>
            <a:pPr lvl="1"/>
            <a:r>
              <a:rPr lang="en-US" sz="1800" dirty="0"/>
              <a:t>Soft criteria such as “design attractiveness” have no basis in physics</a:t>
            </a:r>
          </a:p>
          <a:p>
            <a:endParaRPr lang="en-US" sz="1800" dirty="0"/>
          </a:p>
          <a:p>
            <a:r>
              <a:rPr lang="en-US" sz="1800" dirty="0">
                <a:solidFill>
                  <a:srgbClr val="FFFF00"/>
                </a:solidFill>
              </a:rPr>
              <a:t>The heuristic Weighted Sum Model is frequently used, but …</a:t>
            </a:r>
          </a:p>
          <a:p>
            <a:endParaRPr lang="en-US" sz="1800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08814" y="5858544"/>
            <a:ext cx="7813394" cy="83099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dirty="0"/>
              <a:t>In the absence of a truth model, how can we measure the goodness of this type of evaluation?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DE2E-17E3-C34D-88C8-138ADF1D5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49" y="253224"/>
            <a:ext cx="6303433" cy="990600"/>
          </a:xfrm>
        </p:spPr>
        <p:txBody>
          <a:bodyPr/>
          <a:lstStyle/>
          <a:p>
            <a:r>
              <a:rPr lang="en-US" dirty="0"/>
              <a:t>How Correlation Coefficients Relate To Ability To Identify Top 10% of Alternatives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2EC36B-E4E3-1369-A0A6-01DDEEB2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912504"/>
              </p:ext>
            </p:extLst>
          </p:nvPr>
        </p:nvGraphicFramePr>
        <p:xfrm>
          <a:off x="1575858" y="1315547"/>
          <a:ext cx="630343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27330">
                  <a:extLst>
                    <a:ext uri="{9D8B030D-6E8A-4147-A177-3AD203B41FA5}">
                      <a16:colId xmlns:a16="http://schemas.microsoft.com/office/drawing/2014/main" val="489710366"/>
                    </a:ext>
                  </a:extLst>
                </a:gridCol>
                <a:gridCol w="3476104">
                  <a:extLst>
                    <a:ext uri="{9D8B030D-6E8A-4147-A177-3AD203B41FA5}">
                      <a16:colId xmlns:a16="http://schemas.microsoft.com/office/drawing/2014/main" val="3144620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Correlation 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 of top 10% Identified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741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35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4087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AC48A8-B7ED-F426-5A1D-CD023C7DB249}"/>
              </a:ext>
            </a:extLst>
          </p:cNvPr>
          <p:cNvSpPr txBox="1"/>
          <p:nvPr/>
        </p:nvSpPr>
        <p:spPr>
          <a:xfrm>
            <a:off x="623888" y="3095718"/>
            <a:ext cx="80558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Top 10% of ranked alternatives include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dirty="0"/>
              <a:t>all of the Truth Model’s top 10% when correlation is .95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dirty="0"/>
              <a:t>2/3 of the Truth Model’s top 10% when correlation is .90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dirty="0"/>
              <a:t>1/3 of the Truth Model’s top 10% when correlation is .75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Rank order of top 10% differs from Truth Model more and more as correlation drops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dirty="0"/>
              <a:t>Even .99 correlation includes some rank reversals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9933"/>
                </a:solidFill>
              </a:rPr>
              <a:t>.995 correlation is required to entirely avoid rank reversals</a:t>
            </a:r>
          </a:p>
        </p:txBody>
      </p:sp>
      <p:sp>
        <p:nvSpPr>
          <p:cNvPr id="6" name="Text Box 27">
            <a:extLst>
              <a:ext uri="{FF2B5EF4-FFF2-40B4-BE49-F238E27FC236}">
                <a16:creationId xmlns:a16="http://schemas.microsoft.com/office/drawing/2014/main" id="{39AE973A-0C5B-2641-A474-127BC0075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263" y="5844897"/>
            <a:ext cx="5357177" cy="769441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i="0" dirty="0">
                <a:solidFill>
                  <a:srgbClr val="FFFF00"/>
                </a:solidFill>
              </a:rPr>
              <a:t>.95 correlation is needed in order to correctly identify the top 10%</a:t>
            </a:r>
          </a:p>
        </p:txBody>
      </p:sp>
    </p:spTree>
    <p:extLst>
      <p:ext uri="{BB962C8B-B14F-4D97-AF65-F5344CB8AC3E}">
        <p14:creationId xmlns:p14="http://schemas.microsoft.com/office/powerpoint/2010/main" val="55249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732830"/>
              </p:ext>
            </p:extLst>
          </p:nvPr>
        </p:nvGraphicFramePr>
        <p:xfrm>
          <a:off x="614363" y="1427163"/>
          <a:ext cx="8324850" cy="3621405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2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3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12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0575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  <a:sym typeface="Symbol" pitchFamily="-111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Arial" charset="0"/>
                        </a:rPr>
                        <a:t>Pearson r Correlation Coefficient (Output)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ＭＳ Ｐゴシック" pitchFamily="-111" charset="-128"/>
                        <a:cs typeface="Arial" charset="0"/>
                        <a:sym typeface="Symbol" pitchFamily="-111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  <a:sym typeface="Symbol" pitchFamily="-111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Original  8 Designs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Only the 5 Feasible Designs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27 A/C (narrow design space)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27 A/C (medium  design space)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27 A/C (wide design space)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575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WSM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.</a:t>
                      </a: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038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.</a:t>
                      </a: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584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0575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IVAL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.987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.949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98563" y="0"/>
            <a:ext cx="6597650" cy="990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IVAL Results Are Consistently Superior To WSM Over Wide Range of Case Studies </a:t>
            </a:r>
          </a:p>
        </p:txBody>
      </p:sp>
      <p:sp>
        <p:nvSpPr>
          <p:cNvPr id="375835" name="Text Box 27"/>
          <p:cNvSpPr txBox="1">
            <a:spLocks noChangeArrowheads="1"/>
          </p:cNvSpPr>
          <p:nvPr/>
        </p:nvSpPr>
        <p:spPr bwMode="auto">
          <a:xfrm>
            <a:off x="1099893" y="5829579"/>
            <a:ext cx="7467332" cy="938719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i="0" dirty="0"/>
              <a:t>WSM cannot be relied upon to find the top candidates</a:t>
            </a:r>
          </a:p>
          <a:p>
            <a:pPr>
              <a:spcBef>
                <a:spcPct val="50000"/>
              </a:spcBef>
            </a:pPr>
            <a:r>
              <a:rPr lang="en-US" sz="2200" i="0" dirty="0"/>
              <a:t>IVAL always identifies the top Truth Model candidates</a:t>
            </a:r>
          </a:p>
        </p:txBody>
      </p:sp>
      <p:graphicFrame>
        <p:nvGraphicFramePr>
          <p:cNvPr id="375905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870151"/>
              </p:ext>
            </p:extLst>
          </p:nvPr>
        </p:nvGraphicFramePr>
        <p:xfrm>
          <a:off x="614363" y="1427163"/>
          <a:ext cx="8324850" cy="3621405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2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3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12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0575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  <a:sym typeface="Symbol" pitchFamily="-111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Arial" charset="0"/>
                        </a:rPr>
                        <a:t>Pearson r Correlation Coefficient (Output)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ＭＳ Ｐゴシック" pitchFamily="-111" charset="-128"/>
                        <a:cs typeface="Arial" charset="0"/>
                        <a:sym typeface="Symbol" pitchFamily="-111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  <a:sym typeface="Symbol" pitchFamily="-111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Original  8 Designs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Only the 5 Feasible Designs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27 A/C (narrow design space)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27 A/C (medium  design space)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27 A/C (wide design space)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575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WSM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.038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.584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spcBef>
                          <a:spcPts val="456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 kern="120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.979</a:t>
                      </a:r>
                      <a:endParaRPr lang="en-US" sz="1800" b="0" i="0" u="none" strike="noStrike" dirty="0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spcBef>
                          <a:spcPts val="456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 kern="120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.897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spcBef>
                          <a:spcPts val="456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 kern="120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.736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0575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IVAL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.987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.949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spcBef>
                          <a:spcPts val="456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 kern="120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.996</a:t>
                      </a:r>
                      <a:endParaRPr lang="en-US" sz="1800" b="0" i="0" u="none" strike="noStrike" dirty="0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spcBef>
                          <a:spcPts val="456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 kern="120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.986</a:t>
                      </a:r>
                      <a:endParaRPr lang="en-US" sz="1800" b="0" i="0" u="none" strike="noStrike" dirty="0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spcBef>
                          <a:spcPts val="456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 kern="120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.985</a:t>
                      </a:r>
                      <a:endParaRPr lang="en-US" sz="1800" b="0" i="0" u="none" strike="noStrike" dirty="0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Isosceles Triangle 4"/>
          <p:cNvSpPr/>
          <p:nvPr/>
        </p:nvSpPr>
        <p:spPr bwMode="auto">
          <a:xfrm>
            <a:off x="2065033" y="5423770"/>
            <a:ext cx="325677" cy="200416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Isosceles Triangle 5"/>
          <p:cNvSpPr/>
          <p:nvPr/>
        </p:nvSpPr>
        <p:spPr bwMode="auto">
          <a:xfrm>
            <a:off x="3491696" y="5423770"/>
            <a:ext cx="325677" cy="200416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Isosceles Triangle 6"/>
          <p:cNvSpPr/>
          <p:nvPr/>
        </p:nvSpPr>
        <p:spPr bwMode="auto">
          <a:xfrm>
            <a:off x="5107279" y="5423770"/>
            <a:ext cx="325677" cy="200416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Isosceles Triangle 7"/>
          <p:cNvSpPr/>
          <p:nvPr/>
        </p:nvSpPr>
        <p:spPr bwMode="auto">
          <a:xfrm>
            <a:off x="6658903" y="5423770"/>
            <a:ext cx="325677" cy="200416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Isosceles Triangle 8"/>
          <p:cNvSpPr/>
          <p:nvPr/>
        </p:nvSpPr>
        <p:spPr bwMode="auto">
          <a:xfrm>
            <a:off x="8128294" y="5423770"/>
            <a:ext cx="325677" cy="200416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592265" y="4116087"/>
            <a:ext cx="7589314" cy="1102290"/>
          </a:xfrm>
          <a:prstGeom prst="ellips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7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35" grpId="0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IVAL performs well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413" y="1402913"/>
            <a:ext cx="8867775" cy="523588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00"/>
                </a:solidFill>
              </a:rPr>
              <a:t>IVAL is a multiplicative scheme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Poor performance in any important criterion generates a near-zero multiplicative factor (since floor is near zero) </a:t>
            </a:r>
          </a:p>
          <a:p>
            <a:pPr>
              <a:lnSpc>
                <a:spcPct val="90000"/>
              </a:lnSpc>
              <a:buNone/>
            </a:pPr>
            <a:endParaRPr lang="en-US" sz="2000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00"/>
                </a:solidFill>
              </a:rPr>
              <a:t>IVAL factors are intrinsic rather than relative to other criteria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“Intrinsic” means that an IVAL factor represents how criterion affects the total value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Intrinsic values reflect a criterion’s </a:t>
            </a:r>
            <a:r>
              <a:rPr lang="en-US" dirty="0"/>
              <a:t>criticality</a:t>
            </a:r>
            <a:r>
              <a:rPr lang="en-US" sz="2000" dirty="0"/>
              <a:t> </a:t>
            </a:r>
            <a:endParaRPr lang="en-US" sz="2000" dirty="0">
              <a:solidFill>
                <a:schemeClr val="bg1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They impose </a:t>
            </a:r>
            <a:r>
              <a:rPr lang="en-US" sz="2000" dirty="0">
                <a:solidFill>
                  <a:srgbClr val="FF0000"/>
                </a:solidFill>
              </a:rPr>
              <a:t>heavy penalty</a:t>
            </a:r>
            <a:r>
              <a:rPr lang="en-US" sz="2000" dirty="0">
                <a:solidFill>
                  <a:schemeClr val="bg1"/>
                </a:solidFill>
              </a:rPr>
              <a:t> for a poor value in a</a:t>
            </a:r>
            <a:r>
              <a:rPr lang="en-US" sz="2000" dirty="0">
                <a:solidFill>
                  <a:srgbClr val="FF0000"/>
                </a:solidFill>
              </a:rPr>
              <a:t> critical criterion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They impose </a:t>
            </a:r>
            <a:r>
              <a:rPr lang="en-US" sz="2000" dirty="0">
                <a:solidFill>
                  <a:srgbClr val="00B050"/>
                </a:solidFill>
              </a:rPr>
              <a:t>light penalties</a:t>
            </a:r>
            <a:r>
              <a:rPr lang="en-US" sz="2000" dirty="0">
                <a:solidFill>
                  <a:schemeClr val="bg1"/>
                </a:solidFill>
              </a:rPr>
              <a:t> for a poor value in </a:t>
            </a:r>
            <a:r>
              <a:rPr lang="en-US" sz="2000" dirty="0">
                <a:solidFill>
                  <a:srgbClr val="00B050"/>
                </a:solidFill>
              </a:rPr>
              <a:t>other criteria</a:t>
            </a:r>
          </a:p>
          <a:p>
            <a:pPr lvl="1">
              <a:lnSpc>
                <a:spcPct val="90000"/>
              </a:lnSpc>
              <a:buNone/>
            </a:pPr>
            <a:endParaRPr lang="en-US" sz="2000" i="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00"/>
                </a:solidFill>
              </a:rPr>
              <a:t>IVAL curves represent decision-makers’ values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Steep Region: nearby criterion values yield dissimilar outcomes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Flat Region(s): distant criterion values yield similar outcomes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Floor: the “absolute weight” of a criterion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14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14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14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FC4B4D32-F41D-805B-A61D-47E1F9705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Comparing WSM and IVAL Thought Process</a:t>
            </a:r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2F4DC3CC-02C5-A3D1-5435-668FACF05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9425" y="1309688"/>
            <a:ext cx="8680450" cy="4962158"/>
          </a:xfrm>
        </p:spPr>
        <p:txBody>
          <a:bodyPr/>
          <a:lstStyle/>
          <a:p>
            <a:pPr>
              <a:lnSpc>
                <a:spcPts val="22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altLang="en-US" sz="2000" dirty="0"/>
              <a:t>In WSM, criteria are compared to each other </a:t>
            </a:r>
          </a:p>
          <a:p>
            <a:pPr lvl="1">
              <a:lnSpc>
                <a:spcPts val="22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altLang="en-US" sz="2000" dirty="0"/>
              <a:t>Weights are assigned to signify relative importance</a:t>
            </a:r>
          </a:p>
          <a:p>
            <a:pPr lvl="1">
              <a:lnSpc>
                <a:spcPts val="22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altLang="en-US" sz="2000" dirty="0"/>
              <a:t>For example, we may assign Survivability twice the weight </a:t>
            </a:r>
            <a:br>
              <a:rPr lang="en-US" altLang="en-US" sz="2000" dirty="0"/>
            </a:br>
            <a:r>
              <a:rPr lang="en-US" altLang="en-US" sz="2000" dirty="0"/>
              <a:t>of Lethality</a:t>
            </a:r>
          </a:p>
          <a:p>
            <a:pPr lvl="1">
              <a:lnSpc>
                <a:spcPts val="22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altLang="en-US" sz="2000" dirty="0"/>
              <a:t>At most one criterion can have a weight of more than .50</a:t>
            </a:r>
          </a:p>
          <a:p>
            <a:pPr lvl="1">
              <a:lnSpc>
                <a:spcPts val="2200"/>
              </a:lnSpc>
              <a:spcBef>
                <a:spcPct val="0"/>
              </a:spcBef>
              <a:spcAft>
                <a:spcPct val="80000"/>
              </a:spcAft>
            </a:pPr>
            <a:r>
              <a:rPr lang="en-US" altLang="en-US" sz="2000" dirty="0"/>
              <a:t>At most one criterion will score as “critical”</a:t>
            </a:r>
          </a:p>
          <a:p>
            <a:pPr>
              <a:lnSpc>
                <a:spcPts val="22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altLang="en-US" sz="2000" dirty="0"/>
              <a:t>With IVAL, criteria </a:t>
            </a:r>
            <a:r>
              <a:rPr lang="en-US" altLang="en-US" sz="2000" u="sng" dirty="0"/>
              <a:t>are not</a:t>
            </a:r>
            <a:r>
              <a:rPr lang="en-US" altLang="en-US" sz="2000" dirty="0"/>
              <a:t> compared to each other</a:t>
            </a:r>
          </a:p>
          <a:p>
            <a:pPr lvl="1">
              <a:lnSpc>
                <a:spcPts val="22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altLang="en-US" sz="2000" dirty="0"/>
              <a:t>Rather, each criterion is examined for its contribution to </a:t>
            </a:r>
            <a:br>
              <a:rPr lang="en-US" altLang="en-US" sz="2000" dirty="0"/>
            </a:br>
            <a:r>
              <a:rPr lang="en-US" altLang="en-US" sz="2000" dirty="0"/>
              <a:t>the total value</a:t>
            </a:r>
          </a:p>
          <a:p>
            <a:pPr lvl="1">
              <a:lnSpc>
                <a:spcPts val="22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altLang="en-US" sz="2000" dirty="0"/>
              <a:t>For example, we don’t ask if Survivability is twice as important </a:t>
            </a:r>
            <a:br>
              <a:rPr lang="en-US" altLang="en-US" sz="2000" dirty="0"/>
            </a:br>
            <a:r>
              <a:rPr lang="en-US" altLang="en-US" sz="2000" dirty="0"/>
              <a:t>as Lethality</a:t>
            </a:r>
          </a:p>
          <a:p>
            <a:pPr lvl="1">
              <a:lnSpc>
                <a:spcPts val="2200"/>
              </a:lnSpc>
              <a:spcBef>
                <a:spcPct val="0"/>
              </a:spcBef>
              <a:spcAft>
                <a:spcPts val="24"/>
              </a:spcAft>
            </a:pPr>
            <a:r>
              <a:rPr lang="en-US" altLang="en-US" sz="2000" dirty="0"/>
              <a:t>Rather, we ask how Survivability affects the total value</a:t>
            </a:r>
          </a:p>
          <a:p>
            <a:pPr lvl="1">
              <a:lnSpc>
                <a:spcPts val="2200"/>
              </a:lnSpc>
              <a:spcBef>
                <a:spcPct val="0"/>
              </a:spcBef>
              <a:spcAft>
                <a:spcPts val="24"/>
              </a:spcAft>
            </a:pPr>
            <a:r>
              <a:rPr lang="en-US" altLang="en-US" sz="2000" dirty="0"/>
              <a:t>If several criteria are critical, each one will have a large impact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84" charset="-128"/>
              </a:rPr>
              <a:t>WSM and IVAL Steps Are Similar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idx="1"/>
          </p:nvPr>
        </p:nvSpPr>
        <p:spPr>
          <a:xfrm>
            <a:off x="346075" y="990600"/>
            <a:ext cx="8763000" cy="5449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itchFamily="-84" charset="-128"/>
              </a:rPr>
              <a:t>WSM</a:t>
            </a:r>
          </a:p>
          <a:p>
            <a:pPr lvl="1">
              <a:lnSpc>
                <a:spcPct val="90000"/>
              </a:lnSpc>
            </a:pPr>
            <a:r>
              <a:rPr lang="en-US" altLang="en-US" b="0" dirty="0">
                <a:ea typeface="ＭＳ Ｐゴシック" pitchFamily="-84" charset="-128"/>
              </a:rPr>
              <a:t>Step 1: Develop criterion relative weights w</a:t>
            </a:r>
            <a:r>
              <a:rPr lang="en-US" altLang="en-US" b="0" baseline="-25000" dirty="0">
                <a:ea typeface="ＭＳ Ｐゴシック" pitchFamily="-84" charset="-128"/>
              </a:rPr>
              <a:t>i</a:t>
            </a:r>
            <a:endParaRPr lang="en-US" altLang="en-US" b="0" dirty="0"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b="0" dirty="0">
                <a:ea typeface="ＭＳ Ｐゴシック" pitchFamily="-84" charset="-128"/>
              </a:rPr>
              <a:t>Step 2: Generate criterion normalized values v</a:t>
            </a:r>
            <a:r>
              <a:rPr lang="en-US" altLang="en-US" b="0" baseline="-25000" dirty="0">
                <a:ea typeface="ＭＳ Ｐゴシック" pitchFamily="-84" charset="-128"/>
              </a:rPr>
              <a:t>i</a:t>
            </a:r>
            <a:r>
              <a:rPr lang="en-US" altLang="en-US" b="0" dirty="0">
                <a:ea typeface="ＭＳ Ｐゴシック" pitchFamily="-84" charset="-128"/>
              </a:rPr>
              <a:t> (for each alternative)</a:t>
            </a:r>
          </a:p>
          <a:p>
            <a:pPr lvl="1">
              <a:lnSpc>
                <a:spcPct val="90000"/>
              </a:lnSpc>
            </a:pPr>
            <a:r>
              <a:rPr lang="en-US" altLang="en-US" b="0" dirty="0">
                <a:ea typeface="ＭＳ Ｐゴシック" pitchFamily="-84" charset="-128"/>
              </a:rPr>
              <a:t>Step 3. Add to get total value between 0 and 1 (for each alternative)</a:t>
            </a: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altLang="en-US" dirty="0">
                <a:solidFill>
                  <a:srgbClr val="FFFF00"/>
                </a:solidFill>
                <a:ea typeface="ＭＳ Ｐゴシック" pitchFamily="-84" charset="-128"/>
              </a:rPr>
              <a:t>		        V</a:t>
            </a:r>
            <a:r>
              <a:rPr lang="en-US" altLang="en-US" i="0" dirty="0">
                <a:solidFill>
                  <a:srgbClr val="FFFF00"/>
                </a:solidFill>
                <a:ea typeface="ＭＳ Ｐゴシック" pitchFamily="-84" charset="-128"/>
              </a:rPr>
              <a:t> = </a:t>
            </a:r>
            <a:r>
              <a:rPr lang="en-US" altLang="en-US" dirty="0">
                <a:solidFill>
                  <a:srgbClr val="FFFF00"/>
                </a:solidFill>
                <a:ea typeface="ＭＳ Ｐゴシック" pitchFamily="-84" charset="-128"/>
              </a:rPr>
              <a:t>w</a:t>
            </a:r>
            <a:r>
              <a:rPr lang="en-US" altLang="en-US" i="0" baseline="-25000" dirty="0">
                <a:solidFill>
                  <a:srgbClr val="FFFF00"/>
                </a:solidFill>
                <a:ea typeface="ＭＳ Ｐゴシック" pitchFamily="-84" charset="-128"/>
              </a:rPr>
              <a:t>1</a:t>
            </a:r>
            <a:r>
              <a:rPr lang="en-US" altLang="en-US" dirty="0">
                <a:solidFill>
                  <a:srgbClr val="FFFF00"/>
                </a:solidFill>
                <a:ea typeface="ＭＳ Ｐゴシック" pitchFamily="-84" charset="-128"/>
              </a:rPr>
              <a:t>v</a:t>
            </a:r>
            <a:r>
              <a:rPr lang="en-US" altLang="en-US" i="0" baseline="-25000" dirty="0">
                <a:solidFill>
                  <a:srgbClr val="FFFF00"/>
                </a:solidFill>
                <a:ea typeface="ＭＳ Ｐゴシック" pitchFamily="-84" charset="-128"/>
              </a:rPr>
              <a:t>1</a:t>
            </a:r>
            <a:r>
              <a:rPr lang="en-US" altLang="en-US" i="0" dirty="0">
                <a:solidFill>
                  <a:srgbClr val="FFFF00"/>
                </a:solidFill>
                <a:ea typeface="ＭＳ Ｐゴシック" pitchFamily="-84" charset="-128"/>
              </a:rPr>
              <a:t> + </a:t>
            </a:r>
            <a:r>
              <a:rPr lang="en-US" altLang="en-US" dirty="0">
                <a:solidFill>
                  <a:srgbClr val="FFFF00"/>
                </a:solidFill>
                <a:ea typeface="ＭＳ Ｐゴシック" pitchFamily="-84" charset="-128"/>
              </a:rPr>
              <a:t>w</a:t>
            </a:r>
            <a:r>
              <a:rPr lang="en-US" altLang="en-US" i="0" baseline="-25000" dirty="0">
                <a:solidFill>
                  <a:srgbClr val="FFFF00"/>
                </a:solidFill>
                <a:ea typeface="ＭＳ Ｐゴシック" pitchFamily="-84" charset="-128"/>
              </a:rPr>
              <a:t>2</a:t>
            </a:r>
            <a:r>
              <a:rPr lang="en-US" altLang="en-US" dirty="0">
                <a:solidFill>
                  <a:srgbClr val="FFFF00"/>
                </a:solidFill>
                <a:ea typeface="ＭＳ Ｐゴシック" pitchFamily="-84" charset="-128"/>
              </a:rPr>
              <a:t>v</a:t>
            </a:r>
            <a:r>
              <a:rPr lang="en-US" altLang="en-US" i="0" baseline="-25000" dirty="0">
                <a:solidFill>
                  <a:srgbClr val="FFFF00"/>
                </a:solidFill>
                <a:ea typeface="ＭＳ Ｐゴシック" pitchFamily="-84" charset="-128"/>
              </a:rPr>
              <a:t>2</a:t>
            </a:r>
            <a:r>
              <a:rPr lang="en-US" altLang="en-US" i="0" dirty="0">
                <a:solidFill>
                  <a:srgbClr val="FFFF00"/>
                </a:solidFill>
                <a:ea typeface="ＭＳ Ｐゴシック" pitchFamily="-84" charset="-128"/>
              </a:rPr>
              <a:t> + </a:t>
            </a:r>
            <a:r>
              <a:rPr lang="en-US" altLang="en-US" dirty="0">
                <a:solidFill>
                  <a:srgbClr val="FFFF00"/>
                </a:solidFill>
                <a:ea typeface="ＭＳ Ｐゴシック" pitchFamily="-84" charset="-128"/>
              </a:rPr>
              <a:t>w</a:t>
            </a:r>
            <a:r>
              <a:rPr lang="en-US" altLang="en-US" i="0" baseline="-25000" dirty="0">
                <a:solidFill>
                  <a:srgbClr val="FFFF00"/>
                </a:solidFill>
                <a:ea typeface="ＭＳ Ｐゴシック" pitchFamily="-84" charset="-128"/>
              </a:rPr>
              <a:t>3</a:t>
            </a:r>
            <a:r>
              <a:rPr lang="en-US" altLang="en-US" dirty="0">
                <a:solidFill>
                  <a:srgbClr val="FFFF00"/>
                </a:solidFill>
                <a:ea typeface="ＭＳ Ｐゴシック" pitchFamily="-84" charset="-128"/>
              </a:rPr>
              <a:t>v</a:t>
            </a:r>
            <a:r>
              <a:rPr lang="en-US" altLang="en-US" i="0" baseline="-25000" dirty="0">
                <a:solidFill>
                  <a:srgbClr val="FFFF00"/>
                </a:solidFill>
                <a:ea typeface="ＭＳ Ｐゴシック" pitchFamily="-84" charset="-128"/>
              </a:rPr>
              <a:t>3</a:t>
            </a:r>
            <a:r>
              <a:rPr lang="en-US" altLang="en-US" i="0" dirty="0">
                <a:solidFill>
                  <a:srgbClr val="FFFF00"/>
                </a:solidFill>
                <a:ea typeface="ＭＳ Ｐゴシック" pitchFamily="-84" charset="-128"/>
              </a:rPr>
              <a:t> + … + </a:t>
            </a:r>
            <a:r>
              <a:rPr lang="en-US" altLang="en-US" dirty="0">
                <a:solidFill>
                  <a:srgbClr val="FFFF00"/>
                </a:solidFill>
                <a:ea typeface="ＭＳ Ｐゴシック" pitchFamily="-84" charset="-128"/>
              </a:rPr>
              <a:t>w</a:t>
            </a:r>
            <a:r>
              <a:rPr lang="en-US" altLang="en-US" baseline="-25000" dirty="0">
                <a:solidFill>
                  <a:srgbClr val="FFFF00"/>
                </a:solidFill>
                <a:ea typeface="ＭＳ Ｐゴシック" pitchFamily="-84" charset="-128"/>
              </a:rPr>
              <a:t>n</a:t>
            </a:r>
            <a:r>
              <a:rPr lang="en-US" altLang="en-US" dirty="0">
                <a:solidFill>
                  <a:srgbClr val="FFFF00"/>
                </a:solidFill>
                <a:ea typeface="ＭＳ Ｐゴシック" pitchFamily="-84" charset="-128"/>
              </a:rPr>
              <a:t>v</a:t>
            </a:r>
            <a:r>
              <a:rPr lang="en-US" altLang="en-US" baseline="-25000" dirty="0">
                <a:solidFill>
                  <a:srgbClr val="FFFF00"/>
                </a:solidFill>
                <a:ea typeface="ＭＳ Ｐゴシック" pitchFamily="-84" charset="-128"/>
              </a:rPr>
              <a:t>n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b="0" i="0" dirty="0">
                <a:solidFill>
                  <a:schemeClr val="bg1"/>
                </a:solidFill>
                <a:ea typeface="ＭＳ Ｐゴシック" pitchFamily="-84" charset="-128"/>
              </a:rPr>
              <a:t>Total value starts at 0 and increases as you add terms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itchFamily="-84" charset="-128"/>
              </a:rPr>
              <a:t>IVAL</a:t>
            </a:r>
          </a:p>
          <a:p>
            <a:pPr lvl="1">
              <a:lnSpc>
                <a:spcPct val="90000"/>
              </a:lnSpc>
            </a:pPr>
            <a:r>
              <a:rPr lang="en-US" altLang="en-US" b="0" dirty="0">
                <a:ea typeface="ＭＳ Ｐゴシック" pitchFamily="-84" charset="-128"/>
              </a:rPr>
              <a:t>Step 1: Develop IVAL curves</a:t>
            </a:r>
          </a:p>
          <a:p>
            <a:pPr lvl="1">
              <a:lnSpc>
                <a:spcPct val="90000"/>
              </a:lnSpc>
            </a:pPr>
            <a:r>
              <a:rPr lang="en-US" altLang="en-US" b="0" dirty="0">
                <a:ea typeface="ＭＳ Ｐゴシック" pitchFamily="-84" charset="-128"/>
              </a:rPr>
              <a:t>Step 2: Use curves to generate </a:t>
            </a:r>
            <a:r>
              <a:rPr lang="en-US" b="0" dirty="0"/>
              <a:t>IVAL factor</a:t>
            </a:r>
            <a:r>
              <a:rPr lang="en-US" altLang="en-US" b="0" dirty="0">
                <a:ea typeface="ＭＳ Ｐゴシック" pitchFamily="-84" charset="-128"/>
              </a:rPr>
              <a:t>s v</a:t>
            </a:r>
            <a:r>
              <a:rPr lang="en-US" altLang="en-US" b="0" baseline="-25000" dirty="0">
                <a:ea typeface="ＭＳ Ｐゴシック" pitchFamily="-84" charset="-128"/>
              </a:rPr>
              <a:t>i</a:t>
            </a:r>
            <a:r>
              <a:rPr lang="en-US" altLang="en-US" b="0" dirty="0">
                <a:ea typeface="ＭＳ Ｐゴシック" pitchFamily="-84" charset="-128"/>
              </a:rPr>
              <a:t> (for each 		       alternative)</a:t>
            </a:r>
          </a:p>
          <a:p>
            <a:pPr lvl="1">
              <a:lnSpc>
                <a:spcPct val="90000"/>
              </a:lnSpc>
            </a:pPr>
            <a:r>
              <a:rPr lang="en-US" altLang="en-US" b="0" dirty="0">
                <a:ea typeface="ＭＳ Ｐゴシック" pitchFamily="-84" charset="-128"/>
              </a:rPr>
              <a:t>Step 3. Multiply to get total value between 0 and 1 (for each alternative)</a:t>
            </a: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altLang="en-US" dirty="0">
                <a:ea typeface="ＭＳ Ｐゴシック" pitchFamily="-84" charset="-128"/>
              </a:rPr>
              <a:t>	 	        </a:t>
            </a:r>
            <a:r>
              <a:rPr lang="en-US" altLang="en-US" dirty="0">
                <a:solidFill>
                  <a:srgbClr val="FFFF00"/>
                </a:solidFill>
                <a:ea typeface="ＭＳ Ｐゴシック" pitchFamily="-84" charset="-128"/>
              </a:rPr>
              <a:t>V</a:t>
            </a:r>
            <a:r>
              <a:rPr lang="en-US" altLang="en-US" i="0" dirty="0">
                <a:solidFill>
                  <a:srgbClr val="FFFF00"/>
                </a:solidFill>
                <a:ea typeface="ＭＳ Ｐゴシック" pitchFamily="-84" charset="-128"/>
              </a:rPr>
              <a:t> = </a:t>
            </a:r>
            <a:r>
              <a:rPr lang="en-US" altLang="en-US" dirty="0">
                <a:solidFill>
                  <a:srgbClr val="FFFF00"/>
                </a:solidFill>
                <a:ea typeface="ＭＳ Ｐゴシック" pitchFamily="-84" charset="-128"/>
              </a:rPr>
              <a:t>v</a:t>
            </a:r>
            <a:r>
              <a:rPr lang="en-US" altLang="en-US" i="0" baseline="-25000" dirty="0">
                <a:solidFill>
                  <a:srgbClr val="FFFF00"/>
                </a:solidFill>
                <a:ea typeface="ＭＳ Ｐゴシック" pitchFamily="-84" charset="-128"/>
              </a:rPr>
              <a:t>1</a:t>
            </a:r>
            <a:r>
              <a:rPr lang="en-US" altLang="en-US" i="0" dirty="0">
                <a:solidFill>
                  <a:srgbClr val="FFFF00"/>
                </a:solidFill>
                <a:ea typeface="ＭＳ Ｐゴシック" pitchFamily="-84" charset="-128"/>
              </a:rPr>
              <a:t> </a:t>
            </a:r>
            <a:r>
              <a:rPr lang="en-US" altLang="en-US" i="0" dirty="0">
                <a:solidFill>
                  <a:srgbClr val="FFFF00"/>
                </a:solidFill>
                <a:ea typeface="ＭＳ Ｐゴシック" pitchFamily="-84" charset="-128"/>
                <a:cs typeface="Arial" pitchFamily="34" charset="0"/>
              </a:rPr>
              <a:t>• </a:t>
            </a:r>
            <a:r>
              <a:rPr lang="en-US" altLang="en-US" dirty="0">
                <a:solidFill>
                  <a:srgbClr val="FFFF00"/>
                </a:solidFill>
                <a:ea typeface="ＭＳ Ｐゴシック" pitchFamily="-84" charset="-128"/>
              </a:rPr>
              <a:t>v</a:t>
            </a:r>
            <a:r>
              <a:rPr lang="en-US" altLang="en-US" i="0" baseline="-25000" dirty="0">
                <a:solidFill>
                  <a:srgbClr val="FFFF00"/>
                </a:solidFill>
                <a:ea typeface="ＭＳ Ｐゴシック" pitchFamily="-84" charset="-128"/>
              </a:rPr>
              <a:t>2</a:t>
            </a:r>
            <a:r>
              <a:rPr lang="en-US" altLang="en-US" i="0" dirty="0">
                <a:solidFill>
                  <a:srgbClr val="FFFF00"/>
                </a:solidFill>
                <a:ea typeface="ＭＳ Ｐゴシック" pitchFamily="-84" charset="-128"/>
              </a:rPr>
              <a:t> </a:t>
            </a:r>
            <a:r>
              <a:rPr lang="en-US" altLang="en-US" i="0" dirty="0">
                <a:solidFill>
                  <a:srgbClr val="FFFF00"/>
                </a:solidFill>
                <a:ea typeface="ＭＳ Ｐゴシック" pitchFamily="-84" charset="-128"/>
                <a:cs typeface="Arial" pitchFamily="34" charset="0"/>
              </a:rPr>
              <a:t>• </a:t>
            </a:r>
            <a:r>
              <a:rPr lang="en-US" altLang="en-US" i="0" dirty="0">
                <a:solidFill>
                  <a:srgbClr val="FFFF00"/>
                </a:solidFill>
                <a:ea typeface="ＭＳ Ｐゴシック" pitchFamily="-84" charset="-128"/>
              </a:rPr>
              <a:t> </a:t>
            </a:r>
            <a:r>
              <a:rPr lang="en-US" altLang="en-US" dirty="0">
                <a:solidFill>
                  <a:srgbClr val="FFFF00"/>
                </a:solidFill>
                <a:ea typeface="ＭＳ Ｐゴシック" pitchFamily="-84" charset="-128"/>
              </a:rPr>
              <a:t>v</a:t>
            </a:r>
            <a:r>
              <a:rPr lang="en-US" altLang="en-US" i="0" baseline="-25000" dirty="0">
                <a:solidFill>
                  <a:srgbClr val="FFFF00"/>
                </a:solidFill>
                <a:ea typeface="ＭＳ Ｐゴシック" pitchFamily="-84" charset="-128"/>
              </a:rPr>
              <a:t>3</a:t>
            </a:r>
            <a:r>
              <a:rPr lang="en-US" altLang="en-US" i="0" dirty="0">
                <a:solidFill>
                  <a:srgbClr val="FFFF00"/>
                </a:solidFill>
                <a:ea typeface="ＭＳ Ｐゴシック" pitchFamily="-84" charset="-128"/>
              </a:rPr>
              <a:t> </a:t>
            </a:r>
            <a:r>
              <a:rPr lang="en-US" altLang="en-US" i="0" dirty="0">
                <a:solidFill>
                  <a:srgbClr val="FFFF00"/>
                </a:solidFill>
                <a:ea typeface="ＭＳ Ｐゴシック" pitchFamily="-84" charset="-128"/>
                <a:cs typeface="Arial" pitchFamily="34" charset="0"/>
              </a:rPr>
              <a:t>• </a:t>
            </a:r>
            <a:r>
              <a:rPr lang="en-US" altLang="en-US" i="0" dirty="0">
                <a:solidFill>
                  <a:srgbClr val="FFFF00"/>
                </a:solidFill>
                <a:ea typeface="ＭＳ Ｐゴシック" pitchFamily="-84" charset="-128"/>
              </a:rPr>
              <a:t> …  </a:t>
            </a:r>
            <a:r>
              <a:rPr lang="en-US" altLang="en-US" i="0" dirty="0">
                <a:solidFill>
                  <a:srgbClr val="FFFF00"/>
                </a:solidFill>
                <a:ea typeface="ＭＳ Ｐゴシック" pitchFamily="-84" charset="-128"/>
                <a:cs typeface="Arial" pitchFamily="34" charset="0"/>
              </a:rPr>
              <a:t>• </a:t>
            </a:r>
            <a:r>
              <a:rPr lang="en-US" altLang="en-US" i="0" dirty="0">
                <a:solidFill>
                  <a:srgbClr val="FFFF00"/>
                </a:solidFill>
                <a:ea typeface="ＭＳ Ｐゴシック" pitchFamily="-84" charset="-128"/>
              </a:rPr>
              <a:t> </a:t>
            </a:r>
            <a:r>
              <a:rPr lang="en-US" altLang="en-US" dirty="0" err="1">
                <a:solidFill>
                  <a:srgbClr val="FFFF00"/>
                </a:solidFill>
                <a:ea typeface="ＭＳ Ｐゴシック" pitchFamily="-84" charset="-128"/>
              </a:rPr>
              <a:t>v</a:t>
            </a:r>
            <a:r>
              <a:rPr lang="en-US" altLang="en-US" i="0" baseline="-25000" dirty="0" err="1">
                <a:solidFill>
                  <a:srgbClr val="FFFF00"/>
                </a:solidFill>
                <a:ea typeface="ＭＳ Ｐゴシック" pitchFamily="-84" charset="-128"/>
              </a:rPr>
              <a:t>n</a:t>
            </a:r>
            <a:endParaRPr lang="en-US" altLang="en-US" i="0" baseline="-25000" dirty="0">
              <a:solidFill>
                <a:srgbClr val="FFFF00"/>
              </a:solidFill>
              <a:ea typeface="ＭＳ Ｐゴシック" pitchFamily="-84" charset="-128"/>
            </a:endParaRP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b="0" i="0" dirty="0">
                <a:solidFill>
                  <a:schemeClr val="bg1"/>
                </a:solidFill>
                <a:ea typeface="ＭＳ Ｐゴシック" pitchFamily="-84" charset="-128"/>
              </a:rPr>
              <a:t>Total value starts at 1 and decreases as you multiply factors </a:t>
            </a:r>
          </a:p>
        </p:txBody>
      </p:sp>
    </p:spTree>
    <p:extLst>
      <p:ext uri="{BB962C8B-B14F-4D97-AF65-F5344CB8AC3E}">
        <p14:creationId xmlns:p14="http://schemas.microsoft.com/office/powerpoint/2010/main" val="332446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15875"/>
            <a:ext cx="7742238" cy="9906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413" y="949652"/>
            <a:ext cx="8313737" cy="5534025"/>
          </a:xfrm>
        </p:spPr>
        <p:txBody>
          <a:bodyPr/>
          <a:lstStyle/>
          <a:p>
            <a:pPr>
              <a:lnSpc>
                <a:spcPts val="2300"/>
              </a:lnSpc>
              <a:spcBef>
                <a:spcPct val="30000"/>
              </a:spcBef>
            </a:pPr>
            <a:r>
              <a:rPr lang="en-US" dirty="0">
                <a:solidFill>
                  <a:srgbClr val="FFFF00"/>
                </a:solidFill>
              </a:rPr>
              <a:t>Weighted Sum Model (WSM)</a:t>
            </a:r>
          </a:p>
          <a:p>
            <a:pPr lvl="1">
              <a:lnSpc>
                <a:spcPts val="2300"/>
              </a:lnSpc>
              <a:spcBef>
                <a:spcPct val="30000"/>
              </a:spcBef>
            </a:pPr>
            <a:r>
              <a:rPr lang="en-US" dirty="0"/>
              <a:t>Widely used and trusted</a:t>
            </a:r>
          </a:p>
          <a:p>
            <a:pPr lvl="1">
              <a:lnSpc>
                <a:spcPts val="2300"/>
              </a:lnSpc>
              <a:spcBef>
                <a:spcPct val="30000"/>
              </a:spcBef>
            </a:pPr>
            <a:r>
              <a:rPr lang="en-US" dirty="0"/>
              <a:t>Very easy to implement</a:t>
            </a:r>
          </a:p>
          <a:p>
            <a:pPr lvl="1">
              <a:lnSpc>
                <a:spcPts val="2300"/>
              </a:lnSpc>
              <a:spcBef>
                <a:spcPct val="30000"/>
              </a:spcBef>
            </a:pPr>
            <a:r>
              <a:rPr lang="en-US" dirty="0"/>
              <a:t>Always provides answers</a:t>
            </a:r>
          </a:p>
          <a:p>
            <a:pPr lvl="1">
              <a:lnSpc>
                <a:spcPts val="2300"/>
              </a:lnSpc>
              <a:spcBef>
                <a:spcPct val="30000"/>
              </a:spcBef>
            </a:pPr>
            <a:r>
              <a:rPr lang="en-US" dirty="0"/>
              <a:t>Goodness of rankings is uncertain</a:t>
            </a:r>
          </a:p>
          <a:p>
            <a:pPr lvl="1">
              <a:lnSpc>
                <a:spcPts val="2300"/>
              </a:lnSpc>
              <a:spcBef>
                <a:spcPct val="30000"/>
              </a:spcBef>
            </a:pPr>
            <a:r>
              <a:rPr lang="en-US" dirty="0"/>
              <a:t>Correlation varied from 0.04 to 0.95 in case studies</a:t>
            </a:r>
          </a:p>
          <a:p>
            <a:pPr>
              <a:lnSpc>
                <a:spcPts val="23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dirty="0">
                <a:solidFill>
                  <a:srgbClr val="FFFF00"/>
                </a:solidFill>
              </a:rPr>
              <a:t>Intrinsic Value Methodology (IVAL)</a:t>
            </a:r>
          </a:p>
          <a:p>
            <a:pPr lvl="1">
              <a:lnSpc>
                <a:spcPts val="23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A one-for-one (coding) replacement for WSM</a:t>
            </a:r>
          </a:p>
          <a:p>
            <a:pPr lvl="1">
              <a:lnSpc>
                <a:spcPts val="2300"/>
              </a:lnSpc>
              <a:spcBef>
                <a:spcPts val="756"/>
              </a:spcBef>
              <a:spcAft>
                <a:spcPts val="0"/>
              </a:spcAft>
            </a:pPr>
            <a:r>
              <a:rPr lang="en-US" dirty="0"/>
              <a:t>High confidence in goodness of rankings</a:t>
            </a:r>
          </a:p>
          <a:p>
            <a:pPr lvl="1">
              <a:lnSpc>
                <a:spcPts val="2300"/>
              </a:lnSpc>
              <a:spcBef>
                <a:spcPts val="756"/>
              </a:spcBef>
              <a:spcAft>
                <a:spcPts val="0"/>
              </a:spcAft>
            </a:pPr>
            <a:r>
              <a:rPr lang="en-US" dirty="0"/>
              <a:t>Ever so slightly more complex equation</a:t>
            </a:r>
          </a:p>
          <a:p>
            <a:pPr lvl="1">
              <a:lnSpc>
                <a:spcPts val="2300"/>
              </a:lnSpc>
              <a:spcBef>
                <a:spcPts val="756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</a:rPr>
              <a:t>Much easier to use</a:t>
            </a:r>
          </a:p>
          <a:p>
            <a:pPr lvl="2">
              <a:lnSpc>
                <a:spcPts val="2300"/>
              </a:lnSpc>
              <a:spcBef>
                <a:spcPts val="756"/>
              </a:spcBef>
              <a:spcAft>
                <a:spcPts val="0"/>
              </a:spcAft>
            </a:pPr>
            <a:r>
              <a:rPr lang="en-US" dirty="0"/>
              <a:t>No need to do pairwise criteria comparisons</a:t>
            </a:r>
          </a:p>
          <a:p>
            <a:pPr lvl="1">
              <a:lnSpc>
                <a:spcPts val="2300"/>
              </a:lnSpc>
              <a:spcBef>
                <a:spcPts val="756"/>
              </a:spcBef>
              <a:spcAft>
                <a:spcPts val="0"/>
              </a:spcAft>
            </a:pPr>
            <a:r>
              <a:rPr lang="en-US" dirty="0"/>
              <a:t>Correlation varied from 0.95 to 0.997 in case studies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03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939" y="0"/>
            <a:ext cx="7742238" cy="990600"/>
          </a:xfrm>
        </p:spPr>
        <p:txBody>
          <a:bodyPr/>
          <a:lstStyle/>
          <a:p>
            <a:r>
              <a:rPr lang="en-US" dirty="0"/>
              <a:t>Appendices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939" y="812172"/>
            <a:ext cx="8763000" cy="483835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Goodness of Fit Equations (Pearson-r Correlation Coefficient)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Equations for increasing and decreasing S-curves and exponentials, covering when domains are </a:t>
            </a:r>
          </a:p>
          <a:p>
            <a:pPr marL="800100" lvl="1" indent="-457200"/>
            <a:r>
              <a:rPr lang="en-US" dirty="0"/>
              <a:t>Closed interval</a:t>
            </a:r>
          </a:p>
          <a:p>
            <a:pPr marL="800100" lvl="1" indent="-457200"/>
            <a:r>
              <a:rPr lang="en-US" dirty="0"/>
              <a:t>Infinite interval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Handling of 2 (or more) correlated criteria</a:t>
            </a:r>
          </a:p>
          <a:p>
            <a:pPr marL="800100" lvl="1" indent="-457200"/>
            <a:r>
              <a:rPr lang="en-US" dirty="0"/>
              <a:t>For example, how many weapons a fighter is designed to carry is highly correlated with how far the plane can fly</a:t>
            </a:r>
          </a:p>
          <a:p>
            <a:pPr marL="800100" lvl="1" indent="-457200"/>
            <a:r>
              <a:rPr lang="en-US" dirty="0"/>
              <a:t>Including both as full factors constitutes double accounting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Handling hierarchies of criteria (as in Analytic Hierarchy Process, AHP)</a:t>
            </a: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363255" y="5898887"/>
            <a:ext cx="7047185" cy="430887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i="0" dirty="0">
                <a:solidFill>
                  <a:srgbClr val="FFFF00"/>
                </a:solidFill>
              </a:rPr>
              <a:t>Issues #3 and #4 are very simple to include in IVAL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93A5A4-19E4-EC41-319F-1073939AFCC6}"/>
              </a:ext>
            </a:extLst>
          </p:cNvPr>
          <p:cNvGrpSpPr/>
          <p:nvPr/>
        </p:nvGrpSpPr>
        <p:grpSpPr>
          <a:xfrm>
            <a:off x="3883068" y="2034590"/>
            <a:ext cx="2855935" cy="614255"/>
            <a:chOff x="3883068" y="2415590"/>
            <a:chExt cx="2855935" cy="614255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3883068" y="2530897"/>
              <a:ext cx="28559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3883068" y="2908765"/>
              <a:ext cx="28559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8" name="Group 17"/>
            <p:cNvGrpSpPr/>
            <p:nvPr/>
          </p:nvGrpSpPr>
          <p:grpSpPr>
            <a:xfrm>
              <a:off x="4310063" y="2415590"/>
              <a:ext cx="62096" cy="237994"/>
              <a:chOff x="4310063" y="1652470"/>
              <a:chExt cx="62096" cy="237994"/>
            </a:xfrm>
          </p:grpSpPr>
          <p:cxnSp>
            <p:nvCxnSpPr>
              <p:cNvPr id="19" name="Straight Connector 18"/>
              <p:cNvCxnSpPr/>
              <p:nvPr/>
            </p:nvCxnSpPr>
            <p:spPr bwMode="auto">
              <a:xfrm rot="5400000">
                <a:off x="4192044" y="1770673"/>
                <a:ext cx="237994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/>
              <p:nvPr/>
            </p:nvCxnSpPr>
            <p:spPr bwMode="auto">
              <a:xfrm>
                <a:off x="4310063" y="1654969"/>
                <a:ext cx="61912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4310247" y="1888876"/>
                <a:ext cx="61912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2" name="Group 21"/>
            <p:cNvGrpSpPr/>
            <p:nvPr/>
          </p:nvGrpSpPr>
          <p:grpSpPr>
            <a:xfrm>
              <a:off x="4310063" y="2791851"/>
              <a:ext cx="62096" cy="237994"/>
              <a:chOff x="4310063" y="1652470"/>
              <a:chExt cx="62096" cy="237994"/>
            </a:xfrm>
          </p:grpSpPr>
          <p:cxnSp>
            <p:nvCxnSpPr>
              <p:cNvPr id="23" name="Straight Connector 22"/>
              <p:cNvCxnSpPr/>
              <p:nvPr/>
            </p:nvCxnSpPr>
            <p:spPr bwMode="auto">
              <a:xfrm rot="5400000">
                <a:off x="4192044" y="1770673"/>
                <a:ext cx="237994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>
                <a:off x="4310063" y="1654969"/>
                <a:ext cx="61912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4310247" y="1888876"/>
                <a:ext cx="61912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6" name="Group 25"/>
            <p:cNvGrpSpPr/>
            <p:nvPr/>
          </p:nvGrpSpPr>
          <p:grpSpPr>
            <a:xfrm rot="10800000">
              <a:off x="5919807" y="2415590"/>
              <a:ext cx="62096" cy="237994"/>
              <a:chOff x="4310063" y="1652470"/>
              <a:chExt cx="62096" cy="237994"/>
            </a:xfrm>
          </p:grpSpPr>
          <p:cxnSp>
            <p:nvCxnSpPr>
              <p:cNvPr id="27" name="Straight Connector 26"/>
              <p:cNvCxnSpPr/>
              <p:nvPr/>
            </p:nvCxnSpPr>
            <p:spPr bwMode="auto">
              <a:xfrm rot="5400000">
                <a:off x="4192044" y="1770673"/>
                <a:ext cx="237994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>
                <a:off x="4310063" y="1654969"/>
                <a:ext cx="61912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>
                <a:off x="4310247" y="1888876"/>
                <a:ext cx="61912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ChangeArrowheads="1"/>
          </p:cNvSpPr>
          <p:nvPr/>
        </p:nvSpPr>
        <p:spPr bwMode="auto">
          <a:xfrm>
            <a:off x="974150" y="3129445"/>
            <a:ext cx="7285038" cy="538163"/>
          </a:xfrm>
          <a:prstGeom prst="rect">
            <a:avLst/>
          </a:prstGeom>
          <a:solidFill>
            <a:srgbClr val="33CCFF">
              <a:alpha val="8196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54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84" charset="-128"/>
              </a:rPr>
              <a:t>Agenda</a:t>
            </a:r>
          </a:p>
        </p:txBody>
      </p:sp>
      <p:sp>
        <p:nvSpPr>
          <p:cNvPr id="145411" name="Rectangle 4"/>
          <p:cNvSpPr>
            <a:spLocks noGrp="1" noChangeArrowheads="1"/>
          </p:cNvSpPr>
          <p:nvPr>
            <p:ph idx="1"/>
          </p:nvPr>
        </p:nvSpPr>
        <p:spPr>
          <a:xfrm>
            <a:off x="1157025" y="956213"/>
            <a:ext cx="7340600" cy="54227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Weighted Sum Model Results: Case Study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IVAL Methodology</a:t>
            </a:r>
            <a:endParaRPr lang="en-US" altLang="en-US" dirty="0">
              <a:solidFill>
                <a:schemeClr val="bg1"/>
              </a:solidFill>
              <a:ea typeface="ＭＳ Ｐゴシック" pitchFamily="-84" charset="-128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IVAL Results for Case Study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FFFF00"/>
                </a:solidFill>
                <a:ea typeface="ＭＳ Ｐゴシック" pitchFamily="-84" charset="-128"/>
              </a:rPr>
              <a:t>Appendix A: Measuring Goodness of Fit of Rankings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Appendix B: Handling Dependent Criteria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C: Handling </a:t>
            </a:r>
            <a:r>
              <a:rPr lang="en-US" dirty="0"/>
              <a:t>Hierarchies of Criteria</a:t>
            </a:r>
            <a:endParaRPr lang="en-US" altLang="en-US" dirty="0">
              <a:ea typeface="ＭＳ Ｐゴシック" pitchFamily="-84" charset="-128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D: S-Curve Formulas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E: Exponential Curve Formulas</a:t>
            </a:r>
          </a:p>
        </p:txBody>
      </p:sp>
    </p:spTree>
    <p:extLst>
      <p:ext uri="{BB962C8B-B14F-4D97-AF65-F5344CB8AC3E}">
        <p14:creationId xmlns:p14="http://schemas.microsoft.com/office/powerpoint/2010/main" val="39836929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175" y="1320464"/>
            <a:ext cx="8763000" cy="5314950"/>
          </a:xfrm>
        </p:spPr>
        <p:txBody>
          <a:bodyPr/>
          <a:lstStyle/>
          <a:p>
            <a:r>
              <a:rPr lang="en-US" altLang="en-US" dirty="0">
                <a:ea typeface="ＭＳ Ｐゴシック" pitchFamily="-84" charset="-128"/>
              </a:rPr>
              <a:t>Let</a:t>
            </a:r>
            <a:r>
              <a:rPr lang="en-US" altLang="en-US" i="1" dirty="0">
                <a:ea typeface="ＭＳ Ｐゴシック" pitchFamily="-84" charset="-128"/>
              </a:rPr>
              <a:t> X</a:t>
            </a:r>
            <a:r>
              <a:rPr lang="en-US" altLang="en-US" dirty="0">
                <a:ea typeface="ＭＳ Ｐゴシック" pitchFamily="-84" charset="-128"/>
              </a:rPr>
              <a:t> be the random variable representing the Truth Model distribution</a:t>
            </a:r>
          </a:p>
          <a:p>
            <a:r>
              <a:rPr lang="en-US" altLang="en-US" dirty="0">
                <a:ea typeface="ＭＳ Ｐゴシック" pitchFamily="-84" charset="-128"/>
              </a:rPr>
              <a:t>Let </a:t>
            </a:r>
            <a:r>
              <a:rPr lang="en-US" altLang="en-US" i="1" dirty="0">
                <a:ea typeface="ＭＳ Ｐゴシック" pitchFamily="-84" charset="-128"/>
              </a:rPr>
              <a:t>Y</a:t>
            </a:r>
            <a:r>
              <a:rPr lang="en-US" altLang="en-US" dirty="0">
                <a:ea typeface="ＭＳ Ｐゴシック" pitchFamily="-84" charset="-128"/>
              </a:rPr>
              <a:t> be the random variable representing the distribution of WSM (or any other ranking scheme to be compared)</a:t>
            </a:r>
          </a:p>
          <a:p>
            <a:endParaRPr lang="en-US" altLang="en-US" dirty="0">
              <a:ea typeface="ＭＳ Ｐゴシック" pitchFamily="-84" charset="-128"/>
            </a:endParaRPr>
          </a:p>
          <a:p>
            <a:r>
              <a:rPr lang="en-US" altLang="en-US" dirty="0">
                <a:ea typeface="ＭＳ Ｐゴシック" pitchFamily="-84" charset="-128"/>
              </a:rPr>
              <a:t>Pearson’s r Correlation Coefficient is defined as</a:t>
            </a:r>
          </a:p>
          <a:p>
            <a:endParaRPr lang="en-US" altLang="en-US" dirty="0">
              <a:ea typeface="ＭＳ Ｐゴシック" pitchFamily="-84" charset="-128"/>
            </a:endParaRPr>
          </a:p>
          <a:p>
            <a:pPr>
              <a:buFont typeface="Symbol" pitchFamily="18" charset="2"/>
              <a:buNone/>
            </a:pPr>
            <a:endParaRPr lang="en-US" altLang="en-US" dirty="0">
              <a:ea typeface="ＭＳ Ｐゴシック" pitchFamily="-84" charset="-128"/>
            </a:endParaRPr>
          </a:p>
          <a:p>
            <a:pPr>
              <a:buFont typeface="Symbol" pitchFamily="18" charset="2"/>
              <a:buNone/>
            </a:pPr>
            <a:endParaRPr lang="en-US" altLang="en-US" dirty="0">
              <a:ea typeface="ＭＳ Ｐゴシック" pitchFamily="-84" charset="-128"/>
            </a:endParaRPr>
          </a:p>
          <a:p>
            <a:pPr>
              <a:buFont typeface="Symbol" pitchFamily="18" charset="2"/>
              <a:buNone/>
            </a:pPr>
            <a:endParaRPr lang="en-US" altLang="en-US" dirty="0">
              <a:ea typeface="ＭＳ Ｐゴシック" pitchFamily="-84" charset="-128"/>
            </a:endParaRPr>
          </a:p>
          <a:p>
            <a:pPr>
              <a:buFont typeface="Symbol" pitchFamily="18" charset="2"/>
              <a:buNone/>
            </a:pPr>
            <a:endParaRPr lang="en-US" altLang="en-US" dirty="0">
              <a:ea typeface="ＭＳ Ｐゴシック" pitchFamily="-84" charset="-128"/>
            </a:endParaRPr>
          </a:p>
          <a:p>
            <a:r>
              <a:rPr lang="en-US" altLang="en-US" dirty="0">
                <a:ea typeface="ＭＳ Ｐゴシック" pitchFamily="-84" charset="-128"/>
              </a:rPr>
              <a:t>Ranges from -1 to +1	</a:t>
            </a:r>
          </a:p>
        </p:txBody>
      </p:sp>
      <p:sp>
        <p:nvSpPr>
          <p:cNvPr id="160769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6391753" cy="9906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itchFamily="-84" charset="-128"/>
              </a:rPr>
              <a:t>Goodness of Fit of Rankings</a:t>
            </a:r>
            <a:br>
              <a:rPr lang="en-US" altLang="en-US" dirty="0">
                <a:ea typeface="ＭＳ Ｐゴシック" pitchFamily="-84" charset="-128"/>
              </a:rPr>
            </a:br>
            <a:r>
              <a:rPr lang="en-US" altLang="en-US" dirty="0">
                <a:ea typeface="ＭＳ Ｐゴシック" pitchFamily="-84" charset="-128"/>
              </a:rPr>
              <a:t>〜 </a:t>
            </a:r>
            <a:r>
              <a:rPr lang="en-US" altLang="en-US" i="0" dirty="0">
                <a:ea typeface="ＭＳ Ｐゴシック" pitchFamily="-84" charset="-128"/>
              </a:rPr>
              <a:t>Pearson’s r Correlation Coefficient</a:t>
            </a:r>
            <a:r>
              <a:rPr lang="en-US" altLang="en-US" dirty="0">
                <a:ea typeface="ＭＳ Ｐゴシック" pitchFamily="-84" charset="-128"/>
              </a:rPr>
              <a:t> 〜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967933"/>
              </p:ext>
            </p:extLst>
          </p:nvPr>
        </p:nvGraphicFramePr>
        <p:xfrm>
          <a:off x="3702050" y="5111414"/>
          <a:ext cx="3324225" cy="118903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78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r>
                        <a:rPr lang="en-US" sz="2000" b="1" dirty="0"/>
                        <a:t>Inverse</a:t>
                      </a:r>
                      <a:r>
                        <a:rPr lang="en-US" sz="2000" b="1" baseline="0" dirty="0"/>
                        <a:t> Correlation</a:t>
                      </a:r>
                      <a:endParaRPr lang="en-US" sz="2000" b="1" dirty="0"/>
                    </a:p>
                  </a:txBody>
                  <a:tcPr marL="91414" marR="91414" marT="45732" marB="45732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- 1</a:t>
                      </a:r>
                    </a:p>
                  </a:txBody>
                  <a:tcPr marL="91414" marR="91414" marT="45732" marB="45732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r>
                        <a:rPr lang="en-US" sz="2000" b="1" dirty="0"/>
                        <a:t>Uncorrelated</a:t>
                      </a:r>
                    </a:p>
                  </a:txBody>
                  <a:tcPr marL="91414" marR="91414" marT="45732" marB="45732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0</a:t>
                      </a:r>
                    </a:p>
                  </a:txBody>
                  <a:tcPr marL="91414" marR="91414" marT="45732" marB="45732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r>
                        <a:rPr lang="en-US" sz="2000" b="1" dirty="0"/>
                        <a:t>Perfect</a:t>
                      </a:r>
                      <a:r>
                        <a:rPr lang="en-US" sz="2000" b="1" baseline="0" dirty="0"/>
                        <a:t> Correlation</a:t>
                      </a:r>
                      <a:endParaRPr lang="en-US" sz="2000" b="1" dirty="0"/>
                    </a:p>
                  </a:txBody>
                  <a:tcPr marL="91414" marR="91414" marT="45732" marB="45732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+1</a:t>
                      </a:r>
                    </a:p>
                  </a:txBody>
                  <a:tcPr marL="91414" marR="91414" marT="45732" marB="45732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5720"/>
              </p:ext>
            </p:extLst>
          </p:nvPr>
        </p:nvGraphicFramePr>
        <p:xfrm>
          <a:off x="971550" y="3756025"/>
          <a:ext cx="442118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01900" imgH="533400" progId="Equation.DSMT4">
                  <p:embed/>
                </p:oleObj>
              </mc:Choice>
              <mc:Fallback>
                <p:oleObj name="Equation" r:id="rId3" imgW="2501900" imgH="5334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56025"/>
                        <a:ext cx="4421188" cy="9429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75000"/>
                          <a:alpha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98563" y="0"/>
            <a:ext cx="6597650" cy="990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Pearson r Correlation Coefficients</a:t>
            </a:r>
          </a:p>
        </p:txBody>
      </p:sp>
      <p:sp>
        <p:nvSpPr>
          <p:cNvPr id="375835" name="Text Box 27"/>
          <p:cNvSpPr txBox="1">
            <a:spLocks noChangeArrowheads="1"/>
          </p:cNvSpPr>
          <p:nvPr/>
        </p:nvSpPr>
        <p:spPr bwMode="auto">
          <a:xfrm>
            <a:off x="1471772" y="5170527"/>
            <a:ext cx="6849268" cy="144655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200" i="0" dirty="0"/>
              <a:t>WSM validity varies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200" i="0" dirty="0"/>
              <a:t>Without a truth model there is no way to know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200" i="0" dirty="0"/>
              <a:t>IVAL is consistent across studies tested</a:t>
            </a:r>
          </a:p>
        </p:txBody>
      </p:sp>
      <p:graphicFrame>
        <p:nvGraphicFramePr>
          <p:cNvPr id="375905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287380"/>
              </p:ext>
            </p:extLst>
          </p:nvPr>
        </p:nvGraphicFramePr>
        <p:xfrm>
          <a:off x="614363" y="1084263"/>
          <a:ext cx="8324850" cy="3621405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2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3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12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0575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  <a:sym typeface="Symbol" pitchFamily="-111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Arial" charset="0"/>
                        </a:rPr>
                        <a:t>Pearson r Correlation Coefficient (Output)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ＭＳ Ｐゴシック" pitchFamily="-111" charset="-128"/>
                        <a:cs typeface="Arial" charset="0"/>
                        <a:sym typeface="Symbol" pitchFamily="-111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  <a:sym typeface="Symbol" pitchFamily="-111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Original  8 Designs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Only the 5 Feasible Designs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27 A/C (narrow design space)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27 A/C (medium  design space)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27 A/C (wide design space)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575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WSM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.038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.584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spcBef>
                          <a:spcPts val="456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 kern="120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.979</a:t>
                      </a:r>
                      <a:endParaRPr lang="en-US" sz="1800" b="0" i="0" u="none" strike="noStrike" dirty="0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spcBef>
                          <a:spcPts val="456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 kern="120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.897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spcBef>
                          <a:spcPts val="456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 kern="120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.736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0575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IVAL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.987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.949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spcBef>
                          <a:spcPts val="456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 kern="120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.996</a:t>
                      </a:r>
                      <a:endParaRPr lang="en-US" sz="1800" b="0" i="0" u="none" strike="noStrike" dirty="0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spcBef>
                          <a:spcPts val="456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 kern="120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.986</a:t>
                      </a:r>
                      <a:endParaRPr lang="en-US" sz="1800" b="0" i="0" u="none" strike="noStrike" dirty="0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spcBef>
                          <a:spcPts val="456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 kern="120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.985</a:t>
                      </a:r>
                      <a:endParaRPr lang="en-US" sz="1800" b="0" i="0" u="none" strike="noStrike" dirty="0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33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1275046"/>
            <a:ext cx="8763000" cy="1893514"/>
          </a:xfrm>
        </p:spPr>
        <p:txBody>
          <a:bodyPr/>
          <a:lstStyle/>
          <a:p>
            <a:r>
              <a:rPr lang="en-US" dirty="0"/>
              <a:t>We conduct a hypothetical case study with only 8 designs and just 3 criteria</a:t>
            </a:r>
          </a:p>
          <a:p>
            <a:pPr lvl="1"/>
            <a:r>
              <a:rPr lang="en-US" dirty="0"/>
              <a:t>We use the Weighted Sum Model</a:t>
            </a:r>
          </a:p>
          <a:p>
            <a:pPr lvl="1"/>
            <a:r>
              <a:rPr lang="en-US" dirty="0"/>
              <a:t>For the case study, there is a known truth model</a:t>
            </a:r>
          </a:p>
          <a:p>
            <a:pPr lvl="2"/>
            <a:r>
              <a:rPr lang="en-US" dirty="0"/>
              <a:t>It combines the criteria into an overall value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98475" y="3168560"/>
            <a:ext cx="8763000" cy="271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445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+mn-cs"/>
                <a:sym typeface="Symbol" pitchFamily="-111" charset="2"/>
              </a:rPr>
              <a:t>The case study shows that the Weighted</a:t>
            </a:r>
            <a:r>
              <a:rPr kumimoji="0" lang="en-US" sz="2100" b="1" i="0" u="none" strike="noStrike" kern="0" cap="none" spc="0" normalizeH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+mn-cs"/>
                <a:sym typeface="Symbol" pitchFamily="-111" charset="2"/>
              </a:rPr>
              <a:t> Sum Model </a:t>
            </a: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+mn-cs"/>
                <a:sym typeface="Symbol" pitchFamily="-111" charset="2"/>
              </a:rPr>
              <a:t>can provide substantially misleading answers</a:t>
            </a:r>
          </a:p>
          <a:p>
            <a:pPr marL="457200" marR="0" lvl="0" indent="-457200" algn="l" defTabSz="9445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itchFamily="-111" charset="-128"/>
              <a:cs typeface="+mn-cs"/>
              <a:sym typeface="Symbol" pitchFamily="-111" charset="2"/>
            </a:endParaRPr>
          </a:p>
          <a:p>
            <a:pPr marL="457200" marR="0" lvl="0" indent="-457200" algn="l" defTabSz="9445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+mn-cs"/>
                <a:sym typeface="Symbol" pitchFamily="-111" charset="2"/>
              </a:rPr>
              <a:t>We present a</a:t>
            </a:r>
            <a:r>
              <a:rPr kumimoji="0" lang="en-US" sz="21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+mn-cs"/>
                <a:sym typeface="Symbol" pitchFamily="-111" charset="2"/>
              </a:rPr>
              <a:t>n alternative</a:t>
            </a: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+mn-cs"/>
                <a:sym typeface="Symbol" pitchFamily="-111" charset="2"/>
              </a:rPr>
              <a:t> method that …</a:t>
            </a:r>
          </a:p>
          <a:p>
            <a:pPr marL="800100" marR="0" lvl="1" indent="-457200" algn="l" defTabSz="9445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US" sz="21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sym typeface="Symbol" pitchFamily="-111" charset="2"/>
              </a:rPr>
              <a:t>Mimics the human decision-making thought process </a:t>
            </a:r>
          </a:p>
          <a:p>
            <a:pPr marL="800100" marR="0" lvl="1" indent="-457200" algn="l" defTabSz="9445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US" sz="21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sym typeface="Symbol" pitchFamily="-111" charset="2"/>
              </a:rPr>
              <a:t>Generates exceptional agreement with the truth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ChangeArrowheads="1"/>
          </p:cNvSpPr>
          <p:nvPr/>
        </p:nvSpPr>
        <p:spPr bwMode="auto">
          <a:xfrm>
            <a:off x="1057275" y="3833858"/>
            <a:ext cx="7285038" cy="538163"/>
          </a:xfrm>
          <a:prstGeom prst="rect">
            <a:avLst/>
          </a:prstGeom>
          <a:solidFill>
            <a:srgbClr val="33CCFF">
              <a:alpha val="8196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54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84" charset="-128"/>
              </a:rPr>
              <a:t>Agenda</a:t>
            </a:r>
          </a:p>
        </p:txBody>
      </p:sp>
      <p:sp>
        <p:nvSpPr>
          <p:cNvPr id="145411" name="Rectangle 4"/>
          <p:cNvSpPr>
            <a:spLocks noGrp="1" noChangeArrowheads="1"/>
          </p:cNvSpPr>
          <p:nvPr>
            <p:ph idx="1"/>
          </p:nvPr>
        </p:nvSpPr>
        <p:spPr>
          <a:xfrm>
            <a:off x="1057275" y="1055963"/>
            <a:ext cx="7340600" cy="54227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Weighted Sum Model Results: Case Study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IVAL Methodology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IVAL Results for Case Study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Appendix A: Measuring Goodness of Fit of Rankings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FFFF00"/>
                </a:solidFill>
                <a:ea typeface="ＭＳ Ｐゴシック" pitchFamily="-84" charset="-128"/>
              </a:rPr>
              <a:t>Appendix B: Handling Dependent Criteria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C: Handling </a:t>
            </a:r>
            <a:r>
              <a:rPr lang="en-US" dirty="0"/>
              <a:t>Hierarchies of Criteria</a:t>
            </a:r>
            <a:endParaRPr lang="en-US" altLang="en-US" dirty="0">
              <a:ea typeface="ＭＳ Ｐゴシック" pitchFamily="-84" charset="-128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D: S-Curve Formulas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E: Exponential Curve Formulas</a:t>
            </a:r>
          </a:p>
        </p:txBody>
      </p:sp>
    </p:spTree>
    <p:extLst>
      <p:ext uri="{BB962C8B-B14F-4D97-AF65-F5344CB8AC3E}">
        <p14:creationId xmlns:p14="http://schemas.microsoft.com/office/powerpoint/2010/main" val="1320951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886022" y="5883653"/>
            <a:ext cx="5212073" cy="687987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10" name="Rectangle 4098"/>
          <p:cNvSpPr>
            <a:spLocks noGrp="1" noChangeArrowheads="1"/>
          </p:cNvSpPr>
          <p:nvPr>
            <p:ph type="title"/>
          </p:nvPr>
        </p:nvSpPr>
        <p:spPr>
          <a:xfrm>
            <a:off x="1199050" y="15498"/>
            <a:ext cx="6951041" cy="990600"/>
          </a:xfrm>
        </p:spPr>
        <p:txBody>
          <a:bodyPr/>
          <a:lstStyle/>
          <a:p>
            <a:r>
              <a:rPr lang="en-US" b="1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Treatment of Two Correlated Criteria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dirty="0">
              <a:latin typeface="Arial" panose="020B0604020202020204" pitchFamily="34" charset="0"/>
              <a:ea typeface="ＭＳ Ｐゴシック" pitchFamily="-84" charset="-128"/>
              <a:cs typeface="Arial" panose="020B0604020202020204" pitchFamily="34" charset="0"/>
            </a:endParaRPr>
          </a:p>
        </p:txBody>
      </p:sp>
      <p:sp>
        <p:nvSpPr>
          <p:cNvPr id="237571" name="Rectangle 4099"/>
          <p:cNvSpPr>
            <a:spLocks noGrp="1" noChangeArrowheads="1"/>
          </p:cNvSpPr>
          <p:nvPr>
            <p:ph type="body" sz="half" idx="1"/>
          </p:nvPr>
        </p:nvSpPr>
        <p:spPr>
          <a:xfrm>
            <a:off x="519112" y="1538484"/>
            <a:ext cx="8416925" cy="3972056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900" dirty="0">
                <a:ea typeface="ＭＳ Ｐゴシック" pitchFamily="-84" charset="-128"/>
              </a:rPr>
              <a:t>Two criteria can be fully dependent, partially dependent, or independent</a:t>
            </a:r>
          </a:p>
          <a:p>
            <a:pPr>
              <a:lnSpc>
                <a:spcPct val="90000"/>
              </a:lnSpc>
            </a:pPr>
            <a:endParaRPr lang="en-US" altLang="en-US" sz="1900" dirty="0">
              <a:solidFill>
                <a:schemeClr val="tx1"/>
              </a:solidFill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900" dirty="0">
                <a:solidFill>
                  <a:schemeClr val="tx1"/>
                </a:solidFill>
                <a:ea typeface="ＭＳ Ｐゴシック" pitchFamily="-84" charset="-128"/>
              </a:rPr>
              <a:t>Suppose </a:t>
            </a:r>
            <a:r>
              <a:rPr lang="en-US" altLang="en-US" sz="1900" i="1" dirty="0">
                <a:solidFill>
                  <a:schemeClr val="tx1"/>
                </a:solidFill>
                <a:ea typeface="ＭＳ Ｐゴシック" pitchFamily="-84" charset="-128"/>
              </a:rPr>
              <a:t>Y</a:t>
            </a:r>
            <a:r>
              <a:rPr lang="en-US" altLang="en-US" sz="1900" dirty="0">
                <a:solidFill>
                  <a:schemeClr val="tx1"/>
                </a:solidFill>
                <a:ea typeface="ＭＳ Ｐゴシック" pitchFamily="-84" charset="-128"/>
              </a:rPr>
              <a:t> = </a:t>
            </a:r>
            <a:r>
              <a:rPr lang="en-US" altLang="en-US" sz="1900" i="1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sz="1900" baseline="-25000" dirty="0">
                <a:solidFill>
                  <a:schemeClr val="tx1"/>
                </a:solidFill>
                <a:ea typeface="ＭＳ Ｐゴシック" pitchFamily="-84" charset="-128"/>
              </a:rPr>
              <a:t>1</a:t>
            </a:r>
            <a:r>
              <a:rPr lang="en-US" altLang="en-US" sz="1900" dirty="0">
                <a:solidFill>
                  <a:schemeClr val="tx1"/>
                </a:solidFill>
                <a:ea typeface="ＭＳ Ｐゴシック" pitchFamily="-84" charset="-128"/>
              </a:rPr>
              <a:t> </a:t>
            </a:r>
            <a:r>
              <a:rPr lang="en-US" altLang="en-US" sz="1900" i="1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sz="1900" baseline="-25000" dirty="0">
                <a:solidFill>
                  <a:schemeClr val="tx1"/>
                </a:solidFill>
                <a:ea typeface="ＭＳ Ｐゴシック" pitchFamily="-84" charset="-128"/>
              </a:rPr>
              <a:t>2 </a:t>
            </a:r>
            <a:r>
              <a:rPr lang="en-US" altLang="en-US" sz="1900" i="1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sz="1900" baseline="-25000" dirty="0">
                <a:solidFill>
                  <a:schemeClr val="tx1"/>
                </a:solidFill>
                <a:ea typeface="ＭＳ Ｐゴシック" pitchFamily="-84" charset="-128"/>
              </a:rPr>
              <a:t>3</a:t>
            </a:r>
            <a:r>
              <a:rPr lang="en-US" altLang="en-US" sz="1900" dirty="0">
                <a:solidFill>
                  <a:schemeClr val="tx1"/>
                </a:solidFill>
                <a:ea typeface="ＭＳ Ｐゴシック" pitchFamily="-84" charset="-128"/>
              </a:rPr>
              <a:t> </a:t>
            </a:r>
            <a:r>
              <a:rPr lang="en-US" altLang="en-US" sz="1900" i="1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sz="1900" baseline="-25000" dirty="0">
                <a:solidFill>
                  <a:schemeClr val="tx1"/>
                </a:solidFill>
                <a:ea typeface="ＭＳ Ｐゴシック" pitchFamily="-84" charset="-128"/>
              </a:rPr>
              <a:t>4</a:t>
            </a:r>
            <a:endParaRPr lang="en-US" altLang="en-US" sz="1900" b="0" dirty="0"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endParaRPr lang="en-US" altLang="en-US" sz="1900" dirty="0"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900" dirty="0">
                <a:ea typeface="ＭＳ Ｐゴシック" pitchFamily="-84" charset="-128"/>
              </a:rPr>
              <a:t>Assume criteria 3 and 4 are fully dependent; i.e., </a:t>
            </a:r>
            <a:r>
              <a:rPr lang="en-US" altLang="en-US" sz="1900" i="1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sz="1900" baseline="-25000" dirty="0">
                <a:solidFill>
                  <a:schemeClr val="tx1"/>
                </a:solidFill>
                <a:ea typeface="ＭＳ Ｐゴシック" pitchFamily="-84" charset="-128"/>
              </a:rPr>
              <a:t>3</a:t>
            </a:r>
            <a:r>
              <a:rPr lang="en-US" altLang="en-US" sz="1900" dirty="0">
                <a:solidFill>
                  <a:schemeClr val="tx1"/>
                </a:solidFill>
                <a:ea typeface="ＭＳ Ｐゴシック" pitchFamily="-84" charset="-128"/>
              </a:rPr>
              <a:t> = </a:t>
            </a:r>
            <a:r>
              <a:rPr lang="en-US" altLang="en-US" sz="1900" i="1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sz="1900" baseline="-25000" dirty="0">
                <a:solidFill>
                  <a:schemeClr val="tx1"/>
                </a:solidFill>
                <a:ea typeface="ＭＳ Ｐゴシック" pitchFamily="-84" charset="-128"/>
              </a:rPr>
              <a:t>4</a:t>
            </a:r>
            <a:endParaRPr lang="en-US" altLang="en-US" sz="1900" b="0" dirty="0">
              <a:solidFill>
                <a:schemeClr val="tx1"/>
              </a:solidFill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1900" b="0" dirty="0">
                <a:solidFill>
                  <a:schemeClr val="tx1"/>
                </a:solidFill>
                <a:ea typeface="ＭＳ Ｐゴシック" pitchFamily="-84" charset="-128"/>
              </a:rPr>
              <a:t>Were we to use the above equation for this situation</a:t>
            </a:r>
            <a:r>
              <a:rPr lang="en-US" altLang="en-US" sz="1900" dirty="0">
                <a:ea typeface="ＭＳ Ｐゴシック" pitchFamily="-84" charset="-128"/>
              </a:rPr>
              <a:t>, we would get                            </a:t>
            </a:r>
            <a:r>
              <a:rPr lang="en-US" altLang="en-US" sz="1900" i="1" dirty="0">
                <a:solidFill>
                  <a:schemeClr val="tx1"/>
                </a:solidFill>
                <a:ea typeface="ＭＳ Ｐゴシック" pitchFamily="-84" charset="-128"/>
              </a:rPr>
              <a:t>Y</a:t>
            </a:r>
            <a:r>
              <a:rPr lang="en-US" altLang="en-US" sz="1900" dirty="0">
                <a:solidFill>
                  <a:schemeClr val="tx1"/>
                </a:solidFill>
                <a:ea typeface="ＭＳ Ｐゴシック" pitchFamily="-84" charset="-128"/>
              </a:rPr>
              <a:t> = </a:t>
            </a:r>
            <a:r>
              <a:rPr lang="en-US" altLang="en-US" sz="1900" i="1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sz="1900" baseline="-25000" dirty="0">
                <a:solidFill>
                  <a:schemeClr val="tx1"/>
                </a:solidFill>
                <a:ea typeface="ＭＳ Ｐゴシック" pitchFamily="-84" charset="-128"/>
              </a:rPr>
              <a:t>1</a:t>
            </a:r>
            <a:r>
              <a:rPr lang="en-US" altLang="en-US" sz="1900" dirty="0">
                <a:solidFill>
                  <a:schemeClr val="tx1"/>
                </a:solidFill>
                <a:ea typeface="ＭＳ Ｐゴシック" pitchFamily="-84" charset="-128"/>
              </a:rPr>
              <a:t> </a:t>
            </a:r>
            <a:r>
              <a:rPr lang="en-US" altLang="en-US" sz="1900" i="1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sz="1900" baseline="-25000" dirty="0">
                <a:solidFill>
                  <a:schemeClr val="tx1"/>
                </a:solidFill>
                <a:ea typeface="ＭＳ Ｐゴシック" pitchFamily="-84" charset="-128"/>
              </a:rPr>
              <a:t>2 </a:t>
            </a:r>
            <a:r>
              <a:rPr lang="en-US" altLang="en-US" sz="1900" i="1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sz="1900" baseline="-25000" dirty="0">
                <a:solidFill>
                  <a:schemeClr val="tx1"/>
                </a:solidFill>
                <a:ea typeface="ＭＳ Ｐゴシック" pitchFamily="-84" charset="-128"/>
              </a:rPr>
              <a:t>3</a:t>
            </a:r>
            <a:r>
              <a:rPr lang="en-US" altLang="en-US" sz="1900" dirty="0">
                <a:solidFill>
                  <a:schemeClr val="tx1"/>
                </a:solidFill>
                <a:ea typeface="ＭＳ Ｐゴシック" pitchFamily="-84" charset="-128"/>
              </a:rPr>
              <a:t> </a:t>
            </a:r>
            <a:r>
              <a:rPr lang="en-US" altLang="en-US" sz="1900" i="1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sz="1900" baseline="-25000" dirty="0">
                <a:solidFill>
                  <a:schemeClr val="tx1"/>
                </a:solidFill>
                <a:ea typeface="ＭＳ Ｐゴシック" pitchFamily="-84" charset="-128"/>
              </a:rPr>
              <a:t>4 </a:t>
            </a:r>
            <a:r>
              <a:rPr lang="en-US" altLang="en-US" sz="1900" dirty="0">
                <a:solidFill>
                  <a:schemeClr val="tx1"/>
                </a:solidFill>
                <a:ea typeface="ＭＳ Ｐゴシック" pitchFamily="-84" charset="-128"/>
              </a:rPr>
              <a:t>=</a:t>
            </a:r>
            <a:r>
              <a:rPr lang="en-US" altLang="en-US" sz="1900" baseline="-25000" dirty="0">
                <a:solidFill>
                  <a:schemeClr val="tx1"/>
                </a:solidFill>
                <a:ea typeface="ＭＳ Ｐゴシック" pitchFamily="-84" charset="-128"/>
              </a:rPr>
              <a:t> </a:t>
            </a:r>
            <a:r>
              <a:rPr lang="en-US" altLang="en-US" sz="1900" i="1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sz="1900" baseline="-25000" dirty="0">
                <a:solidFill>
                  <a:schemeClr val="tx1"/>
                </a:solidFill>
                <a:ea typeface="ＭＳ Ｐゴシック" pitchFamily="-84" charset="-128"/>
              </a:rPr>
              <a:t>1</a:t>
            </a:r>
            <a:r>
              <a:rPr lang="en-US" altLang="en-US" sz="1900" dirty="0">
                <a:solidFill>
                  <a:schemeClr val="tx1"/>
                </a:solidFill>
                <a:ea typeface="ＭＳ Ｐゴシック" pitchFamily="-84" charset="-128"/>
              </a:rPr>
              <a:t> </a:t>
            </a:r>
            <a:r>
              <a:rPr lang="en-US" altLang="en-US" sz="1900" i="1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sz="1900" baseline="-25000" dirty="0">
                <a:solidFill>
                  <a:schemeClr val="tx1"/>
                </a:solidFill>
                <a:ea typeface="ＭＳ Ｐゴシック" pitchFamily="-84" charset="-128"/>
              </a:rPr>
              <a:t>2</a:t>
            </a:r>
            <a:r>
              <a:rPr lang="en-US" altLang="en-US" sz="1900" dirty="0">
                <a:solidFill>
                  <a:schemeClr val="tx1"/>
                </a:solidFill>
                <a:ea typeface="ＭＳ Ｐゴシック" pitchFamily="-84" charset="-128"/>
              </a:rPr>
              <a:t> </a:t>
            </a:r>
            <a:r>
              <a:rPr lang="en-US" altLang="en-US" sz="1900" i="1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sz="1900" baseline="-25000" dirty="0">
                <a:solidFill>
                  <a:schemeClr val="tx1"/>
                </a:solidFill>
                <a:ea typeface="ＭＳ Ｐゴシック" pitchFamily="-84" charset="-128"/>
              </a:rPr>
              <a:t>3</a:t>
            </a:r>
            <a:r>
              <a:rPr lang="en-US" altLang="en-US" sz="1900" baseline="30000" dirty="0">
                <a:solidFill>
                  <a:schemeClr val="tx1"/>
                </a:solidFill>
                <a:ea typeface="ＭＳ Ｐゴシック" pitchFamily="-84" charset="-128"/>
              </a:rPr>
              <a:t>2</a:t>
            </a:r>
            <a:r>
              <a:rPr lang="en-US" altLang="en-US" sz="1900" dirty="0">
                <a:solidFill>
                  <a:schemeClr val="tx1"/>
                </a:solidFill>
                <a:ea typeface="ＭＳ Ｐゴシック" pitchFamily="-84" charset="-128"/>
              </a:rPr>
              <a:t>  </a:t>
            </a:r>
          </a:p>
          <a:p>
            <a:pPr lvl="1">
              <a:lnSpc>
                <a:spcPct val="90000"/>
              </a:lnSpc>
            </a:pPr>
            <a:r>
              <a:rPr lang="en-US" altLang="en-US" sz="1900" i="1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sz="1900" baseline="-25000" dirty="0">
                <a:solidFill>
                  <a:schemeClr val="tx1"/>
                </a:solidFill>
                <a:ea typeface="ＭＳ Ｐゴシック" pitchFamily="-84" charset="-128"/>
              </a:rPr>
              <a:t>3</a:t>
            </a:r>
            <a:r>
              <a:rPr lang="en-US" altLang="en-US" sz="1900" b="0" dirty="0">
                <a:solidFill>
                  <a:schemeClr val="tx1"/>
                </a:solidFill>
                <a:ea typeface="ＭＳ Ｐゴシック" pitchFamily="-84" charset="-128"/>
              </a:rPr>
              <a:t> would be double-accounted</a:t>
            </a:r>
            <a:r>
              <a:rPr lang="en-US" altLang="en-US" sz="1900" baseline="-25000" dirty="0">
                <a:solidFill>
                  <a:schemeClr val="tx1"/>
                </a:solidFill>
                <a:ea typeface="ＭＳ Ｐゴシック" pitchFamily="-84" charset="-128"/>
              </a:rPr>
              <a:t> </a:t>
            </a:r>
            <a:endParaRPr lang="en-US" altLang="en-US" sz="1900" b="0" i="0" dirty="0">
              <a:solidFill>
                <a:schemeClr val="tx1"/>
              </a:solidFill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1900" i="1" dirty="0">
                <a:solidFill>
                  <a:schemeClr val="tx1"/>
                </a:solidFill>
                <a:ea typeface="ＭＳ Ｐゴシック" pitchFamily="-84" charset="-128"/>
              </a:rPr>
              <a:t>Y</a:t>
            </a:r>
            <a:r>
              <a:rPr lang="en-US" altLang="en-US" sz="1900" dirty="0">
                <a:solidFill>
                  <a:schemeClr val="tx1"/>
                </a:solidFill>
                <a:ea typeface="ＭＳ Ｐゴシック" pitchFamily="-84" charset="-128"/>
              </a:rPr>
              <a:t> = </a:t>
            </a:r>
            <a:r>
              <a:rPr lang="en-US" altLang="en-US" sz="1900" i="1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sz="1900" baseline="-25000" dirty="0">
                <a:solidFill>
                  <a:schemeClr val="tx1"/>
                </a:solidFill>
                <a:ea typeface="ＭＳ Ｐゴシック" pitchFamily="-84" charset="-128"/>
              </a:rPr>
              <a:t>1</a:t>
            </a:r>
            <a:r>
              <a:rPr lang="en-US" altLang="en-US" sz="1900" dirty="0">
                <a:solidFill>
                  <a:schemeClr val="tx1"/>
                </a:solidFill>
                <a:ea typeface="ＭＳ Ｐゴシック" pitchFamily="-84" charset="-128"/>
              </a:rPr>
              <a:t> </a:t>
            </a:r>
            <a:r>
              <a:rPr lang="en-US" altLang="en-US" sz="1900" i="1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sz="1900" baseline="-25000" dirty="0">
                <a:solidFill>
                  <a:schemeClr val="tx1"/>
                </a:solidFill>
                <a:ea typeface="ＭＳ Ｐゴシック" pitchFamily="-84" charset="-128"/>
              </a:rPr>
              <a:t>2 </a:t>
            </a:r>
            <a:r>
              <a:rPr lang="en-US" altLang="en-US" sz="1900" i="1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sz="1900" baseline="-25000" dirty="0">
                <a:solidFill>
                  <a:schemeClr val="tx1"/>
                </a:solidFill>
                <a:ea typeface="ＭＳ Ｐゴシック" pitchFamily="-84" charset="-128"/>
              </a:rPr>
              <a:t>3</a:t>
            </a:r>
            <a:r>
              <a:rPr lang="en-US" altLang="en-US" sz="1900" dirty="0">
                <a:solidFill>
                  <a:schemeClr val="tx1"/>
                </a:solidFill>
                <a:ea typeface="ＭＳ Ｐゴシック" pitchFamily="-84" charset="-128"/>
              </a:rPr>
              <a:t> is more appropriate</a:t>
            </a:r>
            <a:r>
              <a:rPr lang="en-US" altLang="en-US" sz="1900" baseline="-25000" dirty="0">
                <a:solidFill>
                  <a:schemeClr val="tx1"/>
                </a:solidFill>
                <a:ea typeface="ＭＳ Ｐゴシック" pitchFamily="-84" charset="-128"/>
              </a:rPr>
              <a:t> </a:t>
            </a:r>
            <a:endParaRPr lang="en-US" altLang="en-US" sz="1900" baseline="30000" dirty="0">
              <a:solidFill>
                <a:schemeClr val="tx1"/>
              </a:solidFill>
              <a:ea typeface="ＭＳ Ｐゴシック" pitchFamily="-84" charset="-128"/>
            </a:endParaRPr>
          </a:p>
          <a:p>
            <a:pPr lvl="2">
              <a:lnSpc>
                <a:spcPct val="90000"/>
              </a:lnSpc>
            </a:pPr>
            <a:endParaRPr lang="en-US" altLang="en-US" sz="1900" baseline="30000" dirty="0">
              <a:solidFill>
                <a:schemeClr val="tx1"/>
              </a:solidFill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900" dirty="0">
                <a:solidFill>
                  <a:schemeClr val="tx1"/>
                </a:solidFill>
                <a:ea typeface="ＭＳ Ｐゴシック" pitchFamily="-84" charset="-128"/>
              </a:rPr>
              <a:t>If two criteria are fully dependent, then taking square root of each provides proper representation</a:t>
            </a: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altLang="en-US" sz="1900" dirty="0">
                <a:solidFill>
                  <a:schemeClr val="tx1"/>
                </a:solidFill>
                <a:ea typeface="ＭＳ Ｐゴシック" pitchFamily="-84" charset="-128"/>
              </a:rPr>
              <a:t>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838519"/>
              </p:ext>
            </p:extLst>
          </p:nvPr>
        </p:nvGraphicFramePr>
        <p:xfrm>
          <a:off x="2070102" y="5981415"/>
          <a:ext cx="48577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46400" imgH="292100" progId="Equation.DSMT4">
                  <p:embed/>
                </p:oleObj>
              </mc:Choice>
              <mc:Fallback>
                <p:oleObj name="Equation" r:id="rId3" imgW="2946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0102" y="5981415"/>
                        <a:ext cx="485775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7571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14"/>
          <p:cNvSpPr txBox="1">
            <a:spLocks noChangeArrowheads="1"/>
          </p:cNvSpPr>
          <p:nvPr/>
        </p:nvSpPr>
        <p:spPr bwMode="invGray">
          <a:xfrm>
            <a:off x="5105400" y="1930804"/>
            <a:ext cx="5889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800" i="0" dirty="0">
                <a:solidFill>
                  <a:schemeClr val="bg1"/>
                </a:solidFill>
              </a:rPr>
              <a:t>.75</a:t>
            </a:r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invGray">
          <a:xfrm>
            <a:off x="5308600" y="875116"/>
            <a:ext cx="341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800" i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" name="Text Box 62"/>
          <p:cNvSpPr txBox="1">
            <a:spLocks noChangeArrowheads="1"/>
          </p:cNvSpPr>
          <p:nvPr/>
        </p:nvSpPr>
        <p:spPr bwMode="invGray">
          <a:xfrm>
            <a:off x="5019675" y="1368829"/>
            <a:ext cx="698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800" i="0" dirty="0">
                <a:solidFill>
                  <a:schemeClr val="bg1"/>
                </a:solidFill>
              </a:rPr>
              <a:t>.875</a:t>
            </a:r>
          </a:p>
        </p:txBody>
      </p:sp>
      <p:sp>
        <p:nvSpPr>
          <p:cNvPr id="49" name="Text Box 63"/>
          <p:cNvSpPr txBox="1">
            <a:spLocks noChangeArrowheads="1"/>
          </p:cNvSpPr>
          <p:nvPr/>
        </p:nvSpPr>
        <p:spPr bwMode="invGray">
          <a:xfrm>
            <a:off x="5019675" y="2426104"/>
            <a:ext cx="698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800" i="0" dirty="0">
                <a:solidFill>
                  <a:schemeClr val="bg1"/>
                </a:solidFill>
              </a:rPr>
              <a:t>.625</a:t>
            </a: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invGray">
          <a:xfrm>
            <a:off x="5229225" y="2953154"/>
            <a:ext cx="465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800" i="0" dirty="0">
                <a:solidFill>
                  <a:schemeClr val="bg1"/>
                </a:solidFill>
              </a:rPr>
              <a:t>.5</a:t>
            </a:r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6908800" cy="990600"/>
          </a:xfrm>
        </p:spPr>
        <p:txBody>
          <a:bodyPr/>
          <a:lstStyle/>
          <a:p>
            <a:r>
              <a:rPr lang="en-US" altLang="en-US" dirty="0">
                <a:ea typeface="ＭＳ Ｐゴシック" pitchFamily="-84" charset="-128"/>
              </a:rPr>
              <a:t>Extending to Treatment of Partially Dependent and Independent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>
          <a:xfrm>
            <a:off x="361949" y="1033463"/>
            <a:ext cx="3724309" cy="5815572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ea typeface="ＭＳ Ｐゴシック" pitchFamily="-84" charset="-128"/>
              </a:rPr>
              <a:t>Fully Dependent:</a:t>
            </a:r>
          </a:p>
          <a:p>
            <a:pPr lvl="1"/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Exponents of ½ </a:t>
            </a:r>
          </a:p>
          <a:p>
            <a:pPr lvl="1"/>
            <a:r>
              <a:rPr lang="en-US" altLang="en-US" b="0" dirty="0">
                <a:ea typeface="ＭＳ Ｐゴシック" pitchFamily="-84" charset="-128"/>
              </a:rPr>
              <a:t>Y</a:t>
            </a:r>
            <a:r>
              <a:rPr lang="en-US" altLang="en-US" b="0" i="0" dirty="0">
                <a:ea typeface="ＭＳ Ｐゴシック" pitchFamily="-84" charset="-128"/>
              </a:rPr>
              <a:t> = </a:t>
            </a:r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1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2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3</a:t>
            </a:r>
            <a:r>
              <a:rPr lang="en-US" altLang="en-US" b="0" i="0" baseline="30000" dirty="0">
                <a:solidFill>
                  <a:schemeClr val="tx1"/>
                </a:solidFill>
                <a:ea typeface="ＭＳ Ｐゴシック" pitchFamily="-84" charset="-128"/>
              </a:rPr>
              <a:t>0.5</a:t>
            </a:r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 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4</a:t>
            </a:r>
            <a:r>
              <a:rPr lang="en-US" altLang="en-US" b="0" i="0" baseline="30000" dirty="0">
                <a:solidFill>
                  <a:schemeClr val="tx1"/>
                </a:solidFill>
                <a:ea typeface="ＭＳ Ｐゴシック" pitchFamily="-84" charset="-128"/>
              </a:rPr>
              <a:t>0.5</a:t>
            </a:r>
          </a:p>
          <a:p>
            <a:endParaRPr lang="en-US" altLang="en-US" b="0" dirty="0">
              <a:solidFill>
                <a:schemeClr val="tx1"/>
              </a:solidFill>
              <a:ea typeface="ＭＳ Ｐゴシック" pitchFamily="-84" charset="-128"/>
            </a:endParaRPr>
          </a:p>
          <a:p>
            <a:r>
              <a:rPr lang="en-US" altLang="en-US" dirty="0">
                <a:solidFill>
                  <a:schemeClr val="tx1"/>
                </a:solidFill>
                <a:ea typeface="ＭＳ Ｐゴシック" pitchFamily="-84" charset="-128"/>
              </a:rPr>
              <a:t>Moderately Dependent:</a:t>
            </a:r>
          </a:p>
          <a:p>
            <a:pPr lvl="1"/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Exponents of ¾</a:t>
            </a:r>
          </a:p>
          <a:p>
            <a:pPr lvl="1"/>
            <a:r>
              <a:rPr lang="en-US" altLang="en-US" b="0" dirty="0">
                <a:ea typeface="ＭＳ Ｐゴシック" pitchFamily="-84" charset="-128"/>
              </a:rPr>
              <a:t>Y</a:t>
            </a:r>
            <a:r>
              <a:rPr lang="en-US" altLang="en-US" b="0" i="0" dirty="0">
                <a:ea typeface="ＭＳ Ｐゴシック" pitchFamily="-84" charset="-128"/>
              </a:rPr>
              <a:t> = </a:t>
            </a:r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1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2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3</a:t>
            </a:r>
            <a:r>
              <a:rPr lang="en-US" altLang="en-US" b="0" i="0" baseline="30000" dirty="0">
                <a:solidFill>
                  <a:schemeClr val="tx1"/>
                </a:solidFill>
                <a:ea typeface="ＭＳ Ｐゴシック" pitchFamily="-84" charset="-128"/>
              </a:rPr>
              <a:t>.75</a:t>
            </a:r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 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4</a:t>
            </a:r>
            <a:r>
              <a:rPr lang="en-US" altLang="en-US" b="0" i="0" baseline="30000" dirty="0">
                <a:solidFill>
                  <a:schemeClr val="tx1"/>
                </a:solidFill>
                <a:ea typeface="ＭＳ Ｐゴシック" pitchFamily="-84" charset="-128"/>
              </a:rPr>
              <a:t>.75</a:t>
            </a:r>
          </a:p>
          <a:p>
            <a:endParaRPr lang="en-US" altLang="en-US" b="0" dirty="0">
              <a:solidFill>
                <a:schemeClr val="tx1"/>
              </a:solidFill>
              <a:ea typeface="ＭＳ Ｐゴシック" pitchFamily="-84" charset="-128"/>
            </a:endParaRPr>
          </a:p>
          <a:p>
            <a:r>
              <a:rPr lang="en-US" altLang="en-US" dirty="0">
                <a:solidFill>
                  <a:schemeClr val="tx1"/>
                </a:solidFill>
                <a:ea typeface="ＭＳ Ｐゴシック" pitchFamily="-84" charset="-128"/>
              </a:rPr>
              <a:t>Weakly/Strongly Dependent:</a:t>
            </a:r>
          </a:p>
          <a:p>
            <a:pPr lvl="1"/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Split difference again</a:t>
            </a:r>
          </a:p>
          <a:p>
            <a:endParaRPr lang="en-US" altLang="en-US" b="0" dirty="0">
              <a:solidFill>
                <a:schemeClr val="tx1"/>
              </a:solidFill>
              <a:ea typeface="ＭＳ Ｐゴシック" pitchFamily="-84" charset="-128"/>
            </a:endParaRPr>
          </a:p>
          <a:p>
            <a:r>
              <a:rPr lang="en-US" altLang="en-US" dirty="0">
                <a:ea typeface="ＭＳ Ｐゴシック" pitchFamily="-84" charset="-128"/>
              </a:rPr>
              <a:t>Independent:</a:t>
            </a:r>
          </a:p>
          <a:p>
            <a:pPr lvl="1"/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Exponents of 1</a:t>
            </a:r>
            <a:endParaRPr lang="en-US" altLang="en-US" dirty="0">
              <a:ea typeface="ＭＳ Ｐゴシック" pitchFamily="-84" charset="-128"/>
            </a:endParaRPr>
          </a:p>
          <a:p>
            <a:pPr lvl="1"/>
            <a:r>
              <a:rPr lang="en-US" altLang="en-US" b="0" dirty="0">
                <a:ea typeface="ＭＳ Ｐゴシック" pitchFamily="-84" charset="-128"/>
              </a:rPr>
              <a:t>Y</a:t>
            </a:r>
            <a:r>
              <a:rPr lang="en-US" altLang="en-US" b="0" i="0" dirty="0">
                <a:ea typeface="ＭＳ Ｐゴシック" pitchFamily="-84" charset="-128"/>
              </a:rPr>
              <a:t> = </a:t>
            </a:r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1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2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3</a:t>
            </a:r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 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4</a:t>
            </a:r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 </a:t>
            </a:r>
          </a:p>
          <a:p>
            <a:endParaRPr lang="en-US" altLang="en-US" baseline="-25000" dirty="0">
              <a:solidFill>
                <a:schemeClr val="tx1"/>
              </a:solidFill>
              <a:ea typeface="ＭＳ Ｐゴシック" pitchFamily="-84" charset="-128"/>
            </a:endParaRPr>
          </a:p>
          <a:p>
            <a:endParaRPr lang="en-US" altLang="en-US" b="0" dirty="0">
              <a:solidFill>
                <a:schemeClr val="tx1"/>
              </a:solidFill>
              <a:ea typeface="ＭＳ Ｐゴシック" pitchFamily="-84" charset="-128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invGray">
          <a:xfrm>
            <a:off x="5732463" y="1094191"/>
            <a:ext cx="2727325" cy="2073275"/>
          </a:xfrm>
          <a:prstGeom prst="rect">
            <a:avLst/>
          </a:prstGeom>
          <a:solidFill>
            <a:srgbClr val="0066FF"/>
          </a:solidFill>
          <a:ln w="381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invGray">
          <a:xfrm>
            <a:off x="5730875" y="1106891"/>
            <a:ext cx="2711450" cy="2044700"/>
          </a:xfrm>
          <a:prstGeom prst="rtTriangl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invGray">
          <a:xfrm>
            <a:off x="5575300" y="2113366"/>
            <a:ext cx="155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invGray">
          <a:xfrm flipV="1">
            <a:off x="7127875" y="3151591"/>
            <a:ext cx="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invGray">
          <a:xfrm>
            <a:off x="5554663" y="1087841"/>
            <a:ext cx="155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invGray">
          <a:xfrm>
            <a:off x="5573713" y="3159529"/>
            <a:ext cx="155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invGray">
          <a:xfrm flipV="1">
            <a:off x="5730875" y="3150004"/>
            <a:ext cx="0" cy="139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invGray">
          <a:xfrm flipV="1">
            <a:off x="8455025" y="3129366"/>
            <a:ext cx="0" cy="139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invGray">
          <a:xfrm rot="16200000">
            <a:off x="4108450" y="1743479"/>
            <a:ext cx="16129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100" i="0" dirty="0">
                <a:solidFill>
                  <a:schemeClr val="bg1"/>
                </a:solidFill>
              </a:rPr>
              <a:t>Exponent</a:t>
            </a:r>
          </a:p>
        </p:txBody>
      </p:sp>
      <p:sp>
        <p:nvSpPr>
          <p:cNvPr id="37" name="Oval 18"/>
          <p:cNvSpPr>
            <a:spLocks noChangeAspect="1" noChangeArrowheads="1"/>
          </p:cNvSpPr>
          <p:nvPr/>
        </p:nvSpPr>
        <p:spPr bwMode="invGray">
          <a:xfrm>
            <a:off x="7002463" y="2030816"/>
            <a:ext cx="165100" cy="15398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38" name="Oval 19"/>
          <p:cNvSpPr>
            <a:spLocks noChangeAspect="1" noChangeArrowheads="1"/>
          </p:cNvSpPr>
          <p:nvPr/>
        </p:nvSpPr>
        <p:spPr bwMode="invGray">
          <a:xfrm>
            <a:off x="5648325" y="1016404"/>
            <a:ext cx="165100" cy="15398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39" name="Oval 20"/>
          <p:cNvSpPr>
            <a:spLocks noChangeAspect="1" noChangeArrowheads="1"/>
          </p:cNvSpPr>
          <p:nvPr/>
        </p:nvSpPr>
        <p:spPr bwMode="invGray">
          <a:xfrm>
            <a:off x="8356600" y="3059516"/>
            <a:ext cx="165100" cy="15398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40" name="Oval 53"/>
          <p:cNvSpPr>
            <a:spLocks noChangeAspect="1" noChangeArrowheads="1"/>
          </p:cNvSpPr>
          <p:nvPr/>
        </p:nvSpPr>
        <p:spPr bwMode="invGray">
          <a:xfrm>
            <a:off x="6269038" y="1483129"/>
            <a:ext cx="165100" cy="15398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41" name="Oval 54"/>
          <p:cNvSpPr>
            <a:spLocks noChangeAspect="1" noChangeArrowheads="1"/>
          </p:cNvSpPr>
          <p:nvPr/>
        </p:nvSpPr>
        <p:spPr bwMode="invGray">
          <a:xfrm>
            <a:off x="7672388" y="2540404"/>
            <a:ext cx="165100" cy="15398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42" name="Line 56"/>
          <p:cNvSpPr>
            <a:spLocks noChangeShapeType="1"/>
          </p:cNvSpPr>
          <p:nvPr/>
        </p:nvSpPr>
        <p:spPr bwMode="invGray">
          <a:xfrm>
            <a:off x="7745413" y="2570566"/>
            <a:ext cx="0" cy="6889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" name="Line 57"/>
          <p:cNvSpPr>
            <a:spLocks noChangeShapeType="1"/>
          </p:cNvSpPr>
          <p:nvPr/>
        </p:nvSpPr>
        <p:spPr bwMode="invGray">
          <a:xfrm>
            <a:off x="6348413" y="1557741"/>
            <a:ext cx="0" cy="172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4" name="Line 58"/>
          <p:cNvSpPr>
            <a:spLocks noChangeShapeType="1"/>
          </p:cNvSpPr>
          <p:nvPr/>
        </p:nvSpPr>
        <p:spPr bwMode="invGray">
          <a:xfrm flipH="1">
            <a:off x="5573713" y="2615016"/>
            <a:ext cx="21272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5" name="Line 59"/>
          <p:cNvSpPr>
            <a:spLocks noChangeShapeType="1"/>
          </p:cNvSpPr>
          <p:nvPr/>
        </p:nvSpPr>
        <p:spPr bwMode="invGray">
          <a:xfrm>
            <a:off x="7088188" y="2148291"/>
            <a:ext cx="0" cy="11271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" name="Line 60"/>
          <p:cNvSpPr>
            <a:spLocks noChangeShapeType="1"/>
          </p:cNvSpPr>
          <p:nvPr/>
        </p:nvSpPr>
        <p:spPr bwMode="invGray">
          <a:xfrm flipH="1">
            <a:off x="5722938" y="2110191"/>
            <a:ext cx="13906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" name="Line 61"/>
          <p:cNvSpPr>
            <a:spLocks noChangeShapeType="1"/>
          </p:cNvSpPr>
          <p:nvPr/>
        </p:nvSpPr>
        <p:spPr bwMode="invGray">
          <a:xfrm flipH="1">
            <a:off x="5589588" y="1564091"/>
            <a:ext cx="70961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18900000">
            <a:off x="3147017" y="4235217"/>
            <a:ext cx="3009206" cy="414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Independent</a:t>
            </a:r>
          </a:p>
        </p:txBody>
      </p:sp>
      <p:sp>
        <p:nvSpPr>
          <p:cNvPr id="51" name="TextBox 50"/>
          <p:cNvSpPr txBox="1"/>
          <p:nvPr/>
        </p:nvSpPr>
        <p:spPr>
          <a:xfrm rot="18900000">
            <a:off x="5079168" y="4250961"/>
            <a:ext cx="312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Strongly</a:t>
            </a:r>
            <a:r>
              <a:rPr lang="en-US" dirty="0">
                <a:solidFill>
                  <a:schemeClr val="bg1"/>
                </a:solidFill>
              </a:rPr>
              <a:t> dependent</a:t>
            </a:r>
          </a:p>
        </p:txBody>
      </p:sp>
      <p:sp>
        <p:nvSpPr>
          <p:cNvPr id="52" name="TextBox 51"/>
          <p:cNvSpPr txBox="1"/>
          <p:nvPr/>
        </p:nvSpPr>
        <p:spPr>
          <a:xfrm rot="18900000">
            <a:off x="3752707" y="4211775"/>
            <a:ext cx="300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Weak</a:t>
            </a:r>
            <a:r>
              <a:rPr lang="en-US" dirty="0">
                <a:solidFill>
                  <a:schemeClr val="bg1"/>
                </a:solidFill>
              </a:rPr>
              <a:t>ly dependent</a:t>
            </a:r>
          </a:p>
        </p:txBody>
      </p:sp>
      <p:sp>
        <p:nvSpPr>
          <p:cNvPr id="53" name="TextBox 52"/>
          <p:cNvSpPr txBox="1"/>
          <p:nvPr/>
        </p:nvSpPr>
        <p:spPr>
          <a:xfrm rot="18900000">
            <a:off x="4143061" y="4338279"/>
            <a:ext cx="342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Moderately dependent</a:t>
            </a:r>
          </a:p>
        </p:txBody>
      </p:sp>
      <p:sp>
        <p:nvSpPr>
          <p:cNvPr id="54" name="TextBox 53"/>
          <p:cNvSpPr txBox="1"/>
          <p:nvPr/>
        </p:nvSpPr>
        <p:spPr>
          <a:xfrm rot="18900000">
            <a:off x="5865669" y="4210007"/>
            <a:ext cx="3009206" cy="414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Dependent</a:t>
            </a:r>
          </a:p>
        </p:txBody>
      </p:sp>
    </p:spTree>
    <p:extLst>
      <p:ext uri="{BB962C8B-B14F-4D97-AF65-F5344CB8AC3E}">
        <p14:creationId xmlns:p14="http://schemas.microsoft.com/office/powerpoint/2010/main" val="338954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/>
      <p:bldP spid="35" grpId="0"/>
      <p:bldP spid="48" grpId="0"/>
      <p:bldP spid="49" grpId="0"/>
      <p:bldP spid="34" grpId="0" uiExpand="1"/>
      <p:bldP spid="239619" grpId="0" uiExpand="1" build="p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6" grpId="0"/>
      <p:bldP spid="37" grpId="0" uiExpand="1" animBg="1"/>
      <p:bldP spid="38" grpId="0" animBg="1"/>
      <p:bldP spid="39" grpId="0" uiExpand="1" animBg="1"/>
      <p:bldP spid="40" grpId="0" uiExpand="1" animBg="1"/>
      <p:bldP spid="41" grpId="0" animBg="1"/>
      <p:bldP spid="42" grpId="0" animBg="1"/>
      <p:bldP spid="43" grpId="0" uiExpand="1" animBg="1"/>
      <p:bldP spid="44" grpId="0" animBg="1"/>
      <p:bldP spid="45" grpId="0" uiExpand="1" animBg="1"/>
      <p:bldP spid="46" grpId="0" uiExpand="1" animBg="1"/>
      <p:bldP spid="47" grpId="0" uiExpand="1" animBg="1"/>
      <p:bldP spid="2" grpId="0" uiExpand="1"/>
      <p:bldP spid="51" grpId="0" uiExpand="1"/>
      <p:bldP spid="52" grpId="0" uiExpand="1"/>
      <p:bldP spid="53" grpId="0" uiExpand="1"/>
      <p:bldP spid="54" grpId="0" uiExpan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84" charset="-128"/>
              </a:rPr>
              <a:t>Treatment of Three Correlated Criteria</a:t>
            </a:r>
          </a:p>
        </p:txBody>
      </p:sp>
      <p:sp>
        <p:nvSpPr>
          <p:cNvPr id="240651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501650" y="1073151"/>
            <a:ext cx="8566150" cy="2001520"/>
          </a:xfrm>
          <a:noFill/>
        </p:spPr>
        <p:txBody>
          <a:bodyPr/>
          <a:lstStyle/>
          <a:p>
            <a:r>
              <a:rPr lang="en-US" altLang="en-US" dirty="0">
                <a:ea typeface="ＭＳ Ｐゴシック" pitchFamily="-84" charset="-128"/>
              </a:rPr>
              <a:t>Extreme example: Three of five criteria are fully dependent (i.e., equal): </a:t>
            </a:r>
            <a:r>
              <a:rPr lang="en-US" altLang="en-US" i="1" dirty="0">
                <a:ea typeface="ＭＳ Ｐゴシック" pitchFamily="-84" charset="-128"/>
              </a:rPr>
              <a:t>Ps, Pk, </a:t>
            </a:r>
            <a:r>
              <a:rPr lang="en-US" altLang="en-US" i="1" u="sng" dirty="0">
                <a:solidFill>
                  <a:srgbClr val="FFFF00"/>
                </a:solidFill>
                <a:ea typeface="ＭＳ Ｐゴシック" pitchFamily="-84" charset="-128"/>
              </a:rPr>
              <a:t>SR</a:t>
            </a:r>
            <a:r>
              <a:rPr lang="en-US" altLang="en-US" i="1" dirty="0">
                <a:ea typeface="ＭＳ Ｐゴシック" pitchFamily="-84" charset="-128"/>
              </a:rPr>
              <a:t>, </a:t>
            </a:r>
            <a:r>
              <a:rPr lang="en-US" altLang="en-US" i="1" u="sng" dirty="0">
                <a:solidFill>
                  <a:srgbClr val="FFFF00"/>
                </a:solidFill>
                <a:ea typeface="ＭＳ Ｐゴシック" pitchFamily="-84" charset="-128"/>
              </a:rPr>
              <a:t>SR</a:t>
            </a:r>
            <a:r>
              <a:rPr lang="en-US" altLang="en-US" i="1" dirty="0">
                <a:ea typeface="ＭＳ Ｐゴシック" pitchFamily="-84" charset="-128"/>
              </a:rPr>
              <a:t>, and </a:t>
            </a:r>
            <a:r>
              <a:rPr lang="en-US" altLang="en-US" i="1" u="sng" dirty="0">
                <a:solidFill>
                  <a:srgbClr val="FFFF00"/>
                </a:solidFill>
                <a:ea typeface="ＭＳ Ｐゴシック" pitchFamily="-84" charset="-128"/>
              </a:rPr>
              <a:t>SR</a:t>
            </a:r>
            <a:r>
              <a:rPr lang="en-US" altLang="en-US" dirty="0">
                <a:ea typeface="ＭＳ Ｐゴシック" pitchFamily="-84" charset="-128"/>
              </a:rPr>
              <a:t>.</a:t>
            </a:r>
          </a:p>
          <a:p>
            <a:pPr lvl="1"/>
            <a:r>
              <a:rPr lang="en-US" altLang="en-US" b="0" dirty="0">
                <a:ea typeface="ＭＳ Ｐゴシック" pitchFamily="-84" charset="-128"/>
              </a:rPr>
              <a:t>The correct answer is Y </a:t>
            </a:r>
            <a:r>
              <a:rPr lang="en-US" altLang="en-US" b="0" i="0" dirty="0">
                <a:ea typeface="ＭＳ Ｐゴシック" pitchFamily="-84" charset="-128"/>
              </a:rPr>
              <a:t>= </a:t>
            </a:r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1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2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3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 , which we rewrite as</a:t>
            </a:r>
            <a:r>
              <a:rPr lang="en-US" altLang="en-US" b="0" dirty="0">
                <a:ea typeface="ＭＳ Ｐゴシック" pitchFamily="-84" charset="-128"/>
              </a:rPr>
              <a:t> </a:t>
            </a:r>
          </a:p>
          <a:p>
            <a:pPr lvl="2"/>
            <a:r>
              <a:rPr lang="en-US" altLang="en-US" b="0" dirty="0">
                <a:ea typeface="ＭＳ Ｐゴシック" pitchFamily="-84" charset="-128"/>
              </a:rPr>
              <a:t>Y </a:t>
            </a:r>
            <a:r>
              <a:rPr lang="en-US" altLang="en-US" b="0" i="0" dirty="0">
                <a:ea typeface="ＭＳ Ｐゴシック" pitchFamily="-84" charset="-128"/>
              </a:rPr>
              <a:t>= </a:t>
            </a:r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1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2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3</a:t>
            </a:r>
            <a:r>
              <a:rPr lang="en-US" altLang="en-US" b="0" i="0" baseline="30000" dirty="0">
                <a:solidFill>
                  <a:schemeClr val="tx1"/>
                </a:solidFill>
                <a:ea typeface="ＭＳ Ｐゴシック" pitchFamily="-84" charset="-128"/>
              </a:rPr>
              <a:t>1/3 </a:t>
            </a:r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4</a:t>
            </a:r>
            <a:r>
              <a:rPr lang="en-US" altLang="en-US" b="0" i="0" baseline="30000" dirty="0">
                <a:solidFill>
                  <a:schemeClr val="tx1"/>
                </a:solidFill>
                <a:ea typeface="ＭＳ Ｐゴシック" pitchFamily="-84" charset="-128"/>
              </a:rPr>
              <a:t>1/3 </a:t>
            </a:r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5</a:t>
            </a:r>
            <a:r>
              <a:rPr lang="en-US" altLang="en-US" b="0" i="0" baseline="30000" dirty="0">
                <a:solidFill>
                  <a:schemeClr val="tx1"/>
                </a:solidFill>
                <a:ea typeface="ＭＳ Ｐゴシック" pitchFamily="-84" charset="-128"/>
              </a:rPr>
              <a:t>1/3 </a:t>
            </a:r>
            <a:endParaRPr lang="en-US" altLang="en-US" i="1" dirty="0">
              <a:ea typeface="ＭＳ Ｐゴシック" pitchFamily="-84" charset="-128"/>
            </a:endParaRPr>
          </a:p>
          <a:p>
            <a:r>
              <a:rPr lang="en-US" altLang="en-US" dirty="0">
                <a:ea typeface="ＭＳ Ｐゴシック" pitchFamily="-84" charset="-128"/>
              </a:rPr>
              <a:t>Completely Dependent – Give each criterion an exponent of 1/3</a:t>
            </a:r>
          </a:p>
          <a:p>
            <a:endParaRPr lang="en-US" altLang="en-US" i="1" dirty="0">
              <a:ea typeface="ＭＳ Ｐゴシック" pitchFamily="-84" charset="-128"/>
            </a:endParaRPr>
          </a:p>
          <a:p>
            <a:endParaRPr lang="en-US" altLang="en-US" i="1" dirty="0">
              <a:ea typeface="ＭＳ Ｐゴシック" pitchFamily="-84" charset="-128"/>
            </a:endParaRPr>
          </a:p>
        </p:txBody>
      </p:sp>
      <p:graphicFrame>
        <p:nvGraphicFramePr>
          <p:cNvPr id="8" name="Group 13"/>
          <p:cNvGraphicFramePr>
            <a:graphicFrameLocks noGrp="1"/>
          </p:cNvGraphicFramePr>
          <p:nvPr>
            <p:ph sz="half" idx="2"/>
          </p:nvPr>
        </p:nvGraphicFramePr>
        <p:xfrm>
          <a:off x="1714500" y="3167063"/>
          <a:ext cx="4305300" cy="3511552"/>
        </p:xfrm>
        <a:graphic>
          <a:graphicData uri="http://schemas.openxmlformats.org/drawingml/2006/table">
            <a:tbl>
              <a:tblPr/>
              <a:tblGrid>
                <a:gridCol w="2798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0.333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Independent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1.000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1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1388712"/>
              </p:ext>
            </p:extLst>
          </p:nvPr>
        </p:nvGraphicFramePr>
        <p:xfrm>
          <a:off x="1714500" y="3167063"/>
          <a:ext cx="4305300" cy="3511552"/>
        </p:xfrm>
        <a:graphic>
          <a:graphicData uri="http://schemas.openxmlformats.org/drawingml/2006/table">
            <a:tbl>
              <a:tblPr/>
              <a:tblGrid>
                <a:gridCol w="2798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0.333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Moderately 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0.667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Independent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1.000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Group 1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3716269"/>
              </p:ext>
            </p:extLst>
          </p:nvPr>
        </p:nvGraphicFramePr>
        <p:xfrm>
          <a:off x="1714500" y="3157222"/>
          <a:ext cx="4305300" cy="3511552"/>
        </p:xfrm>
        <a:graphic>
          <a:graphicData uri="http://schemas.openxmlformats.org/drawingml/2006/table">
            <a:tbl>
              <a:tblPr/>
              <a:tblGrid>
                <a:gridCol w="2798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0.333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Mostly 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0.500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Moderately 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0.667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Slightly 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0.833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Independent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1.000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51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4"/>
          <p:cNvGraphicFramePr>
            <a:graphicFrameLocks noGrp="1"/>
          </p:cNvGraphicFramePr>
          <p:nvPr>
            <p:ph sz="half" idx="2"/>
          </p:nvPr>
        </p:nvGraphicFramePr>
        <p:xfrm>
          <a:off x="2155825" y="1212850"/>
          <a:ext cx="4305300" cy="3511552"/>
        </p:xfrm>
        <a:graphic>
          <a:graphicData uri="http://schemas.openxmlformats.org/drawingml/2006/table">
            <a:tbl>
              <a:tblPr/>
              <a:tblGrid>
                <a:gridCol w="2798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Independent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1.000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84" charset="-128"/>
              </a:rPr>
              <a:t>Treatment of Four Inter-related Criteria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84225" y="5110163"/>
            <a:ext cx="7675563" cy="1250950"/>
          </a:xfrm>
          <a:noFill/>
        </p:spPr>
        <p:txBody>
          <a:bodyPr/>
          <a:lstStyle/>
          <a:p>
            <a:r>
              <a:rPr lang="en-US" altLang="en-US" dirty="0">
                <a:ea typeface="ＭＳ Ｐゴシック" pitchFamily="-84" charset="-128"/>
              </a:rPr>
              <a:t>Examples: </a:t>
            </a:r>
          </a:p>
          <a:p>
            <a:pPr lvl="1"/>
            <a:r>
              <a:rPr lang="en-US" altLang="en-US" b="0" dirty="0">
                <a:ea typeface="ＭＳ Ｐゴシック" pitchFamily="-84" charset="-128"/>
              </a:rPr>
              <a:t>Y</a:t>
            </a:r>
            <a:r>
              <a:rPr lang="en-US" altLang="en-US" b="0" i="0" dirty="0">
                <a:ea typeface="ＭＳ Ｐゴシック" pitchFamily="-84" charset="-128"/>
              </a:rPr>
              <a:t> = </a:t>
            </a:r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1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2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3</a:t>
            </a:r>
            <a:r>
              <a:rPr lang="en-US" altLang="en-US" b="0" i="0" baseline="30000" dirty="0">
                <a:solidFill>
                  <a:schemeClr val="tx1"/>
                </a:solidFill>
                <a:ea typeface="ＭＳ Ｐゴシック" pitchFamily="-84" charset="-128"/>
              </a:rPr>
              <a:t>.25 </a:t>
            </a:r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4</a:t>
            </a:r>
            <a:r>
              <a:rPr lang="en-US" altLang="en-US" b="0" i="0" baseline="30000" dirty="0">
                <a:solidFill>
                  <a:schemeClr val="tx1"/>
                </a:solidFill>
                <a:ea typeface="ＭＳ Ｐゴシック" pitchFamily="-84" charset="-128"/>
              </a:rPr>
              <a:t>.25 </a:t>
            </a:r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5</a:t>
            </a:r>
            <a:r>
              <a:rPr lang="en-US" altLang="en-US" b="0" i="0" baseline="30000" dirty="0">
                <a:solidFill>
                  <a:schemeClr val="tx1"/>
                </a:solidFill>
                <a:ea typeface="ＭＳ Ｐゴシック" pitchFamily="-84" charset="-128"/>
              </a:rPr>
              <a:t>.25 </a:t>
            </a:r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6</a:t>
            </a:r>
            <a:r>
              <a:rPr lang="en-US" altLang="en-US" b="0" i="0" baseline="30000" dirty="0">
                <a:solidFill>
                  <a:schemeClr val="tx1"/>
                </a:solidFill>
                <a:ea typeface="ＭＳ Ｐゴシック" pitchFamily="-84" charset="-128"/>
              </a:rPr>
              <a:t>.25 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      (completely dependent)</a:t>
            </a:r>
            <a:endParaRPr lang="en-US" altLang="en-US" b="0" i="0" baseline="30000" dirty="0">
              <a:solidFill>
                <a:schemeClr val="tx1"/>
              </a:solidFill>
              <a:ea typeface="ＭＳ Ｐゴシック" pitchFamily="-84" charset="-128"/>
            </a:endParaRPr>
          </a:p>
          <a:p>
            <a:pPr lvl="1"/>
            <a:r>
              <a:rPr lang="en-US" altLang="en-US" b="0" dirty="0">
                <a:ea typeface="ＭＳ Ｐゴシック" pitchFamily="-84" charset="-128"/>
              </a:rPr>
              <a:t>Y</a:t>
            </a:r>
            <a:r>
              <a:rPr lang="en-US" altLang="en-US" b="0" i="0" dirty="0">
                <a:ea typeface="ＭＳ Ｐゴシック" pitchFamily="-84" charset="-128"/>
              </a:rPr>
              <a:t> = </a:t>
            </a:r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1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2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3</a:t>
            </a:r>
            <a:r>
              <a:rPr lang="en-US" altLang="en-US" b="0" i="0" baseline="30000" dirty="0">
                <a:solidFill>
                  <a:schemeClr val="tx1"/>
                </a:solidFill>
                <a:ea typeface="ＭＳ Ｐゴシック" pitchFamily="-84" charset="-128"/>
              </a:rPr>
              <a:t>.625 </a:t>
            </a:r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4</a:t>
            </a:r>
            <a:r>
              <a:rPr lang="en-US" altLang="en-US" b="0" i="0" baseline="30000" dirty="0">
                <a:solidFill>
                  <a:schemeClr val="tx1"/>
                </a:solidFill>
                <a:ea typeface="ＭＳ Ｐゴシック" pitchFamily="-84" charset="-128"/>
              </a:rPr>
              <a:t>.625 </a:t>
            </a:r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5</a:t>
            </a:r>
            <a:r>
              <a:rPr lang="en-US" altLang="en-US" b="0" i="0" baseline="30000" dirty="0">
                <a:solidFill>
                  <a:schemeClr val="tx1"/>
                </a:solidFill>
                <a:ea typeface="ＭＳ Ｐゴシック" pitchFamily="-84" charset="-128"/>
              </a:rPr>
              <a:t>.625 </a:t>
            </a:r>
            <a:r>
              <a:rPr lang="en-US" altLang="en-US" b="0" dirty="0">
                <a:solidFill>
                  <a:schemeClr val="tx1"/>
                </a:solidFill>
                <a:ea typeface="ＭＳ Ｐゴシック" pitchFamily="-84" charset="-128"/>
              </a:rPr>
              <a:t>v</a:t>
            </a:r>
            <a:r>
              <a:rPr lang="en-US" altLang="en-US" b="0" i="0" baseline="-25000" dirty="0">
                <a:solidFill>
                  <a:schemeClr val="tx1"/>
                </a:solidFill>
                <a:ea typeface="ＭＳ Ｐゴシック" pitchFamily="-84" charset="-128"/>
              </a:rPr>
              <a:t>6</a:t>
            </a:r>
            <a:r>
              <a:rPr lang="en-US" altLang="en-US" b="0" i="0" baseline="30000" dirty="0">
                <a:solidFill>
                  <a:schemeClr val="tx1"/>
                </a:solidFill>
                <a:ea typeface="ＭＳ Ｐゴシック" pitchFamily="-84" charset="-128"/>
              </a:rPr>
              <a:t>.625</a:t>
            </a:r>
            <a:r>
              <a:rPr lang="en-US" altLang="en-US" b="0" i="0" dirty="0">
                <a:solidFill>
                  <a:schemeClr val="tx1"/>
                </a:solidFill>
                <a:ea typeface="ＭＳ Ｐゴシック" pitchFamily="-84" charset="-128"/>
              </a:rPr>
              <a:t>  (moderately dependent)</a:t>
            </a:r>
            <a:endParaRPr lang="en-US" altLang="en-US" b="0" i="0" baseline="30000" dirty="0">
              <a:solidFill>
                <a:schemeClr val="tx1"/>
              </a:solidFill>
              <a:ea typeface="ＭＳ Ｐゴシック" pitchFamily="-84" charset="-128"/>
            </a:endParaRPr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ph sz="half" idx="2"/>
          </p:nvPr>
        </p:nvGraphicFramePr>
        <p:xfrm>
          <a:off x="2155825" y="1212850"/>
          <a:ext cx="4305300" cy="3511552"/>
        </p:xfrm>
        <a:graphic>
          <a:graphicData uri="http://schemas.openxmlformats.org/drawingml/2006/table">
            <a:tbl>
              <a:tblPr/>
              <a:tblGrid>
                <a:gridCol w="2798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0.250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Independent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1.000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Group 4"/>
          <p:cNvGraphicFramePr>
            <a:graphicFrameLocks noGrp="1"/>
          </p:cNvGraphicFramePr>
          <p:nvPr>
            <p:ph sz="half" idx="2"/>
          </p:nvPr>
        </p:nvGraphicFramePr>
        <p:xfrm>
          <a:off x="2155825" y="1212850"/>
          <a:ext cx="4305300" cy="3511552"/>
        </p:xfrm>
        <a:graphic>
          <a:graphicData uri="http://schemas.openxmlformats.org/drawingml/2006/table">
            <a:tbl>
              <a:tblPr/>
              <a:tblGrid>
                <a:gridCol w="2798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0.250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Moderately 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Independent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1.000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4"/>
          <p:cNvGraphicFramePr>
            <a:graphicFrameLocks noGrp="1"/>
          </p:cNvGraphicFramePr>
          <p:nvPr>
            <p:ph sz="half" idx="2"/>
          </p:nvPr>
        </p:nvGraphicFramePr>
        <p:xfrm>
          <a:off x="2155825" y="1212850"/>
          <a:ext cx="4305300" cy="3511552"/>
        </p:xfrm>
        <a:graphic>
          <a:graphicData uri="http://schemas.openxmlformats.org/drawingml/2006/table">
            <a:tbl>
              <a:tblPr/>
              <a:tblGrid>
                <a:gridCol w="2798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0.250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Moderately 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0.625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Independent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1.000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4"/>
          <p:cNvGraphicFramePr>
            <a:graphicFrameLocks noGrp="1"/>
          </p:cNvGraphicFramePr>
          <p:nvPr>
            <p:ph sz="half" idx="2"/>
          </p:nvPr>
        </p:nvGraphicFramePr>
        <p:xfrm>
          <a:off x="2155825" y="1212850"/>
          <a:ext cx="4305300" cy="3511552"/>
        </p:xfrm>
        <a:graphic>
          <a:graphicData uri="http://schemas.openxmlformats.org/drawingml/2006/table">
            <a:tbl>
              <a:tblPr/>
              <a:tblGrid>
                <a:gridCol w="2798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0.250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Mostly 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Moderately 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0.625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Slightly 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Independent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1.000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4788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88175903"/>
              </p:ext>
            </p:extLst>
          </p:nvPr>
        </p:nvGraphicFramePr>
        <p:xfrm>
          <a:off x="2155825" y="1212850"/>
          <a:ext cx="4305300" cy="3511552"/>
        </p:xfrm>
        <a:graphic>
          <a:graphicData uri="http://schemas.openxmlformats.org/drawingml/2006/table">
            <a:tbl>
              <a:tblPr/>
              <a:tblGrid>
                <a:gridCol w="2798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0.250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Strongly 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0.4375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Moderately 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0.625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Weakly 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0.8125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Independent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charset="2"/>
                        </a:rPr>
                        <a:t>1.000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7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695729"/>
            <a:ext cx="7742238" cy="990600"/>
          </a:xfrm>
        </p:spPr>
        <p:txBody>
          <a:bodyPr/>
          <a:lstStyle/>
          <a:p>
            <a:r>
              <a:rPr lang="en-US" altLang="en-US" dirty="0">
                <a:ea typeface="ＭＳ Ｐゴシック" pitchFamily="-84" charset="-128"/>
              </a:rPr>
              <a:t>IVAL Equation With Treatment For Dependencies – General Case</a:t>
            </a:r>
          </a:p>
        </p:txBody>
      </p:sp>
      <p:graphicFrame>
        <p:nvGraphicFramePr>
          <p:cNvPr id="104451" name="Object 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21468309"/>
              </p:ext>
            </p:extLst>
          </p:nvPr>
        </p:nvGraphicFramePr>
        <p:xfrm>
          <a:off x="2717800" y="4419600"/>
          <a:ext cx="24526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95400" imgH="266700" progId="Equation.DSMT4">
                  <p:embed/>
                </p:oleObj>
              </mc:Choice>
              <mc:Fallback>
                <p:oleObj name="Equation" r:id="rId3" imgW="1295400" imgH="266700" progId="Equation.DSMT4">
                  <p:embed/>
                  <p:pic>
                    <p:nvPicPr>
                      <p:cNvPr id="10445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4419600"/>
                        <a:ext cx="2452688" cy="504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0" name="Rectangle 3"/>
          <p:cNvSpPr>
            <a:spLocks noChangeArrowheads="1"/>
          </p:cNvSpPr>
          <p:nvPr/>
        </p:nvSpPr>
        <p:spPr bwMode="auto">
          <a:xfrm>
            <a:off x="641316" y="2460863"/>
            <a:ext cx="8359775" cy="1712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defTabSz="944563">
              <a:tabLst>
                <a:tab pos="738188" algn="l"/>
                <a:tab pos="1090613" algn="l"/>
                <a:tab pos="1489075" algn="l"/>
              </a:tabLs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4538" indent="-228600" defTabSz="944563">
              <a:tabLst>
                <a:tab pos="738188" algn="l"/>
                <a:tab pos="1090613" algn="l"/>
                <a:tab pos="1489075" algn="l"/>
              </a:tabLs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 defTabSz="944563">
              <a:tabLst>
                <a:tab pos="738188" algn="l"/>
                <a:tab pos="1090613" algn="l"/>
                <a:tab pos="1489075" algn="l"/>
              </a:tabLs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 defTabSz="944563">
              <a:tabLst>
                <a:tab pos="738188" algn="l"/>
                <a:tab pos="1090613" algn="l"/>
                <a:tab pos="1489075" algn="l"/>
              </a:tabLs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 defTabSz="944563">
              <a:tabLst>
                <a:tab pos="738188" algn="l"/>
                <a:tab pos="1090613" algn="l"/>
                <a:tab pos="1489075" algn="l"/>
              </a:tabLs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defTabSz="944563" eaLnBrk="0" fontAlgn="base" hangingPunct="0">
              <a:spcBef>
                <a:spcPct val="0"/>
              </a:spcBef>
              <a:spcAft>
                <a:spcPct val="0"/>
              </a:spcAft>
              <a:tabLst>
                <a:tab pos="738188" algn="l"/>
                <a:tab pos="1090613" algn="l"/>
                <a:tab pos="1489075" algn="l"/>
              </a:tabLs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defTabSz="944563" eaLnBrk="0" fontAlgn="base" hangingPunct="0">
              <a:spcBef>
                <a:spcPct val="0"/>
              </a:spcBef>
              <a:spcAft>
                <a:spcPct val="0"/>
              </a:spcAft>
              <a:tabLst>
                <a:tab pos="738188" algn="l"/>
                <a:tab pos="1090613" algn="l"/>
                <a:tab pos="1489075" algn="l"/>
              </a:tabLs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defTabSz="944563" eaLnBrk="0" fontAlgn="base" hangingPunct="0">
              <a:spcBef>
                <a:spcPct val="0"/>
              </a:spcBef>
              <a:spcAft>
                <a:spcPct val="0"/>
              </a:spcAft>
              <a:tabLst>
                <a:tab pos="738188" algn="l"/>
                <a:tab pos="1090613" algn="l"/>
                <a:tab pos="1489075" algn="l"/>
              </a:tabLs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defTabSz="944563" eaLnBrk="0" fontAlgn="base" hangingPunct="0">
              <a:spcBef>
                <a:spcPct val="0"/>
              </a:spcBef>
              <a:spcAft>
                <a:spcPct val="0"/>
              </a:spcAft>
              <a:tabLst>
                <a:tab pos="738188" algn="l"/>
                <a:tab pos="1090613" algn="l"/>
                <a:tab pos="1489075" algn="l"/>
              </a:tabLs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lvl="1" algn="l">
              <a:spcBef>
                <a:spcPct val="20000"/>
              </a:spcBef>
              <a:buFont typeface="Symbol" pitchFamily="18" charset="2"/>
              <a:buNone/>
            </a:pPr>
            <a:r>
              <a:rPr lang="en-US" altLang="en-US" sz="2100" i="0" dirty="0">
                <a:solidFill>
                  <a:srgbClr val="FFFFFF"/>
                </a:solidFill>
                <a:sym typeface="Symbol" pitchFamily="18" charset="2"/>
              </a:rPr>
              <a:t>	</a:t>
            </a:r>
            <a:r>
              <a:rPr lang="en-US" altLang="en-US" sz="2100" dirty="0">
                <a:solidFill>
                  <a:srgbClr val="FFFFFF"/>
                </a:solidFill>
                <a:sym typeface="Symbol" pitchFamily="18" charset="2"/>
              </a:rPr>
              <a:t>i</a:t>
            </a:r>
            <a:r>
              <a:rPr lang="en-US" altLang="en-US" sz="2100" i="0" dirty="0">
                <a:solidFill>
                  <a:srgbClr val="FFFFFF"/>
                </a:solidFill>
                <a:sym typeface="Symbol" pitchFamily="18" charset="2"/>
              </a:rPr>
              <a:t>	=	1, 2, 3, …, </a:t>
            </a:r>
            <a:r>
              <a:rPr lang="en-US" altLang="en-US" sz="2100" dirty="0">
                <a:solidFill>
                  <a:srgbClr val="FFFFFF"/>
                </a:solidFill>
                <a:sym typeface="Symbol" pitchFamily="18" charset="2"/>
              </a:rPr>
              <a:t>n</a:t>
            </a:r>
          </a:p>
          <a:p>
            <a:pPr lvl="1" algn="l">
              <a:spcBef>
                <a:spcPct val="20000"/>
              </a:spcBef>
              <a:buFont typeface="Symbol" pitchFamily="18" charset="2"/>
              <a:buNone/>
            </a:pPr>
            <a:r>
              <a:rPr lang="en-US" altLang="en-US" sz="2100" i="0" dirty="0">
                <a:solidFill>
                  <a:srgbClr val="FFFFFF"/>
                </a:solidFill>
                <a:sym typeface="Symbol" pitchFamily="18" charset="2"/>
              </a:rPr>
              <a:t>	</a:t>
            </a:r>
            <a:r>
              <a:rPr lang="en-US" altLang="en-US" sz="2100" dirty="0">
                <a:solidFill>
                  <a:srgbClr val="FFFFFF"/>
                </a:solidFill>
                <a:sym typeface="Symbol" pitchFamily="18" charset="2"/>
              </a:rPr>
              <a:t>v</a:t>
            </a:r>
            <a:r>
              <a:rPr lang="en-US" altLang="en-US" sz="2100" baseline="-25000" dirty="0">
                <a:solidFill>
                  <a:srgbClr val="FFFFFF"/>
                </a:solidFill>
                <a:sym typeface="Symbol" pitchFamily="18" charset="2"/>
              </a:rPr>
              <a:t>i</a:t>
            </a:r>
            <a:r>
              <a:rPr lang="en-US" altLang="en-US" sz="2100" i="0" dirty="0">
                <a:solidFill>
                  <a:srgbClr val="FFFFFF"/>
                </a:solidFill>
                <a:sym typeface="Symbol" pitchFamily="18" charset="2"/>
              </a:rPr>
              <a:t>	=	IVAL factor</a:t>
            </a:r>
          </a:p>
          <a:p>
            <a:pPr lvl="1" algn="l">
              <a:spcBef>
                <a:spcPct val="20000"/>
              </a:spcBef>
              <a:buFont typeface="Symbol" pitchFamily="18" charset="2"/>
              <a:buNone/>
            </a:pPr>
            <a:r>
              <a:rPr lang="en-US" altLang="en-US" sz="2100" i="0" dirty="0">
                <a:solidFill>
                  <a:srgbClr val="FFFFFF"/>
                </a:solidFill>
                <a:sym typeface="Symbol" pitchFamily="18" charset="2"/>
              </a:rPr>
              <a:t>	</a:t>
            </a:r>
            <a:r>
              <a:rPr lang="en-US" altLang="en-US" sz="2100" dirty="0">
                <a:solidFill>
                  <a:srgbClr val="FFFF00"/>
                </a:solidFill>
                <a:sym typeface="Symbol" pitchFamily="18" charset="2"/>
              </a:rPr>
              <a:t>q</a:t>
            </a:r>
            <a:r>
              <a:rPr lang="en-US" altLang="en-US" sz="2100" baseline="-25000" dirty="0">
                <a:solidFill>
                  <a:srgbClr val="FFFF00"/>
                </a:solidFill>
                <a:sym typeface="Symbol" pitchFamily="18" charset="2"/>
              </a:rPr>
              <a:t>i</a:t>
            </a:r>
            <a:r>
              <a:rPr lang="en-US" altLang="en-US" sz="2100" i="0" dirty="0">
                <a:solidFill>
                  <a:srgbClr val="FFFF00"/>
                </a:solidFill>
                <a:sym typeface="Symbol" pitchFamily="18" charset="2"/>
              </a:rPr>
              <a:t>	=	Correlation exponent of criterion </a:t>
            </a:r>
            <a:r>
              <a:rPr lang="en-US" altLang="en-US" sz="2100" dirty="0">
                <a:solidFill>
                  <a:srgbClr val="FFFF00"/>
                </a:solidFill>
                <a:sym typeface="Symbol" pitchFamily="18" charset="2"/>
              </a:rPr>
              <a:t>i</a:t>
            </a:r>
          </a:p>
          <a:p>
            <a:pPr lvl="1" algn="l">
              <a:spcBef>
                <a:spcPct val="20000"/>
              </a:spcBef>
              <a:buFont typeface="Symbol" pitchFamily="18" charset="2"/>
              <a:buNone/>
            </a:pPr>
            <a:r>
              <a:rPr lang="en-US" altLang="en-US" sz="2100" i="0" dirty="0">
                <a:solidFill>
                  <a:srgbClr val="FFFFFF"/>
                </a:solidFill>
                <a:sym typeface="Symbol" pitchFamily="18" charset="2"/>
              </a:rPr>
              <a:t>	</a:t>
            </a:r>
            <a:r>
              <a:rPr lang="en-US" altLang="en-US" sz="2100" dirty="0">
                <a:solidFill>
                  <a:srgbClr val="FFFFFF"/>
                </a:solidFill>
                <a:sym typeface="Symbol" pitchFamily="18" charset="2"/>
              </a:rPr>
              <a:t>Y</a:t>
            </a:r>
            <a:r>
              <a:rPr lang="en-US" altLang="en-US" sz="2100" i="0" dirty="0">
                <a:solidFill>
                  <a:srgbClr val="FFFFFF"/>
                </a:solidFill>
                <a:sym typeface="Symbol" pitchFamily="18" charset="2"/>
              </a:rPr>
              <a:t>	=	Total value for the alternative</a:t>
            </a:r>
          </a:p>
          <a:p>
            <a:pPr lvl="1" algn="l">
              <a:spcBef>
                <a:spcPct val="20000"/>
              </a:spcBef>
              <a:buFont typeface="Symbol" pitchFamily="18" charset="2"/>
              <a:buNone/>
            </a:pPr>
            <a:endParaRPr lang="en-US" altLang="en-US" sz="2100" i="0" dirty="0">
              <a:solidFill>
                <a:srgbClr val="FFFFFF"/>
              </a:solidFill>
              <a:sym typeface="Symbol" pitchFamily="18" charset="2"/>
            </a:endParaRPr>
          </a:p>
          <a:p>
            <a:pPr lvl="1" algn="l">
              <a:spcBef>
                <a:spcPct val="20000"/>
              </a:spcBef>
              <a:buFont typeface="Symbol" pitchFamily="18" charset="2"/>
              <a:buNone/>
            </a:pPr>
            <a:endParaRPr lang="en-US" altLang="en-US" sz="2100" i="0" baseline="-25000" dirty="0">
              <a:solidFill>
                <a:schemeClr val="accent2"/>
              </a:solidFill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ChangeArrowheads="1"/>
          </p:cNvSpPr>
          <p:nvPr/>
        </p:nvSpPr>
        <p:spPr bwMode="auto">
          <a:xfrm>
            <a:off x="793750" y="4372768"/>
            <a:ext cx="7285038" cy="538163"/>
          </a:xfrm>
          <a:prstGeom prst="rect">
            <a:avLst/>
          </a:prstGeom>
          <a:solidFill>
            <a:srgbClr val="33CCFF">
              <a:alpha val="8196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54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84" charset="-128"/>
              </a:rPr>
              <a:t>Agenda</a:t>
            </a:r>
          </a:p>
        </p:txBody>
      </p:sp>
      <p:sp>
        <p:nvSpPr>
          <p:cNvPr id="145411" name="Rectangle 4"/>
          <p:cNvSpPr>
            <a:spLocks noGrp="1" noChangeArrowheads="1"/>
          </p:cNvSpPr>
          <p:nvPr>
            <p:ph idx="1"/>
          </p:nvPr>
        </p:nvSpPr>
        <p:spPr>
          <a:xfrm>
            <a:off x="1057275" y="1055963"/>
            <a:ext cx="7340600" cy="54227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Weighted Sum Model Results: Case Study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IVAL Methodology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IVAL Results for Case Study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Appendix A: Measuring Goodness of Fit of Rankings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Appendix B: Handling Dependent Criteria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FFFF00"/>
                </a:solidFill>
                <a:ea typeface="ＭＳ Ｐゴシック" pitchFamily="-84" charset="-128"/>
              </a:rPr>
              <a:t>Appendix C: Handling </a:t>
            </a:r>
            <a:r>
              <a:rPr lang="en-US" dirty="0">
                <a:solidFill>
                  <a:srgbClr val="FFFF00"/>
                </a:solidFill>
              </a:rPr>
              <a:t>Hierarchies of Criteria</a:t>
            </a:r>
            <a:endParaRPr lang="en-US" altLang="en-US" dirty="0">
              <a:solidFill>
                <a:srgbClr val="FFFF00"/>
              </a:solidFill>
              <a:ea typeface="ＭＳ Ｐゴシック" pitchFamily="-84" charset="-128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D: S-Curve Formulas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E: Exponential Curve Formulas</a:t>
            </a:r>
          </a:p>
        </p:txBody>
      </p:sp>
    </p:spTree>
    <p:extLst>
      <p:ext uri="{BB962C8B-B14F-4D97-AF65-F5344CB8AC3E}">
        <p14:creationId xmlns:p14="http://schemas.microsoft.com/office/powerpoint/2010/main" val="15162975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917" y="0"/>
            <a:ext cx="7607268" cy="990600"/>
          </a:xfrm>
        </p:spPr>
        <p:txBody>
          <a:bodyPr/>
          <a:lstStyle/>
          <a:p>
            <a:r>
              <a:rPr lang="en-US" dirty="0"/>
              <a:t>Treatment of Hierarchies of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203" y="788138"/>
            <a:ext cx="6268969" cy="2295746"/>
          </a:xfrm>
        </p:spPr>
        <p:txBody>
          <a:bodyPr/>
          <a:lstStyle/>
          <a:p>
            <a:r>
              <a:rPr lang="en-US" dirty="0"/>
              <a:t>Criterion Z is composed of Criteria A – C </a:t>
            </a:r>
          </a:p>
          <a:p>
            <a:r>
              <a:rPr lang="en-US" dirty="0"/>
              <a:t>Criterion A is composed of Criteria A</a:t>
            </a:r>
            <a:r>
              <a:rPr lang="en-US" baseline="-25000" dirty="0"/>
              <a:t>1</a:t>
            </a:r>
            <a:r>
              <a:rPr lang="en-US" dirty="0"/>
              <a:t> – A</a:t>
            </a:r>
            <a:r>
              <a:rPr lang="en-US" baseline="-25000" dirty="0"/>
              <a:t>3</a:t>
            </a:r>
            <a:endParaRPr lang="en-US" dirty="0"/>
          </a:p>
          <a:p>
            <a:r>
              <a:rPr lang="en-US" dirty="0"/>
              <a:t>Criterion B is composed of Criteria B</a:t>
            </a:r>
            <a:r>
              <a:rPr lang="en-US" baseline="-25000" dirty="0"/>
              <a:t>1</a:t>
            </a:r>
            <a:r>
              <a:rPr lang="en-US" dirty="0"/>
              <a:t> – B</a:t>
            </a:r>
            <a:r>
              <a:rPr lang="en-US" baseline="-25000" dirty="0"/>
              <a:t>3</a:t>
            </a:r>
            <a:endParaRPr lang="en-US" dirty="0"/>
          </a:p>
          <a:p>
            <a:r>
              <a:rPr lang="en-US" dirty="0"/>
              <a:t>Criterion C is composed of Criteria C</a:t>
            </a:r>
            <a:r>
              <a:rPr lang="en-US" baseline="-25000" dirty="0"/>
              <a:t>1</a:t>
            </a:r>
            <a:r>
              <a:rPr lang="en-US" dirty="0"/>
              <a:t> – C</a:t>
            </a:r>
            <a:r>
              <a:rPr lang="en-US" baseline="-25000" dirty="0"/>
              <a:t>3</a:t>
            </a:r>
            <a:endParaRPr lang="en-US" dirty="0"/>
          </a:p>
          <a:p>
            <a:endParaRPr lang="en-US" b="0" dirty="0"/>
          </a:p>
          <a:p>
            <a:r>
              <a:rPr lang="en-US" b="0" dirty="0"/>
              <a:t>Total values are first computed for A, B, and C</a:t>
            </a:r>
            <a:r>
              <a:rPr lang="en-US" b="0" i="0" baseline="30000" dirty="0"/>
              <a:t> </a:t>
            </a:r>
            <a:endParaRPr lang="en-US" b="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C2526-C651-B564-89FF-B1D2FD80123B}"/>
              </a:ext>
            </a:extLst>
          </p:cNvPr>
          <p:cNvSpPr txBox="1"/>
          <p:nvPr/>
        </p:nvSpPr>
        <p:spPr>
          <a:xfrm>
            <a:off x="2351521" y="6100798"/>
            <a:ext cx="5416685" cy="738611"/>
          </a:xfrm>
          <a:prstGeom prst="rect">
            <a:avLst/>
          </a:prstGeom>
          <a:noFill/>
        </p:spPr>
        <p:txBody>
          <a:bodyPr wrap="square" lIns="91389" tIns="45694" rIns="91389" bIns="45694" rtlCol="0">
            <a:spAutoFit/>
          </a:bodyPr>
          <a:lstStyle/>
          <a:p>
            <a:pPr defTabSz="913953"/>
            <a:r>
              <a:rPr lang="en-US" sz="2000" dirty="0">
                <a:solidFill>
                  <a:srgbClr val="FFFFFF"/>
                </a:solidFill>
              </a:rPr>
              <a:t>“q” exponents are correlation exponents as developed </a:t>
            </a:r>
            <a:r>
              <a:rPr lang="en-US" sz="2200" dirty="0">
                <a:solidFill>
                  <a:srgbClr val="FFFFFF"/>
                </a:solidFill>
              </a:rPr>
              <a:t>in</a:t>
            </a:r>
            <a:r>
              <a:rPr lang="en-US" sz="2000" dirty="0">
                <a:solidFill>
                  <a:srgbClr val="FFFFFF"/>
                </a:solidFill>
              </a:rPr>
              <a:t> Appendix B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355987" y="2928655"/>
          <a:ext cx="3185884" cy="196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62100" imgH="965200" progId="Equation.DSMT4">
                  <p:embed/>
                </p:oleObj>
              </mc:Choice>
              <mc:Fallback>
                <p:oleObj name="Equation" r:id="rId3" imgW="1562100" imgH="9652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5987" y="2928655"/>
                        <a:ext cx="3185884" cy="1969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355987" y="5408904"/>
          <a:ext cx="2980347" cy="618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46200" imgH="279400" progId="Equation.DSMT4">
                  <p:embed/>
                </p:oleObj>
              </mc:Choice>
              <mc:Fallback>
                <p:oleObj name="Equation" r:id="rId5" imgW="1346200" imgH="2794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55987" y="5408904"/>
                        <a:ext cx="2980347" cy="6189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7203" y="5142041"/>
            <a:ext cx="54166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5519" indent="-175519">
              <a:buFont typeface="Arial"/>
              <a:buChar char="•"/>
            </a:pPr>
            <a:r>
              <a:rPr lang="en-US" sz="2067" b="0" dirty="0"/>
              <a:t>Then, Z total value is computed </a:t>
            </a:r>
            <a:r>
              <a:rPr lang="en-US" sz="2100" b="0" dirty="0"/>
              <a:t>from</a:t>
            </a:r>
            <a:r>
              <a:rPr lang="en-US" sz="2067" b="0" dirty="0"/>
              <a:t> A – C</a:t>
            </a:r>
            <a:endParaRPr lang="en-US" sz="2067" b="0" i="0" dirty="0"/>
          </a:p>
        </p:txBody>
      </p:sp>
    </p:spTree>
    <p:extLst>
      <p:ext uri="{BB962C8B-B14F-4D97-AF65-F5344CB8AC3E}">
        <p14:creationId xmlns:p14="http://schemas.microsoft.com/office/powerpoint/2010/main" val="149517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ChangeArrowheads="1"/>
          </p:cNvSpPr>
          <p:nvPr/>
        </p:nvSpPr>
        <p:spPr bwMode="auto">
          <a:xfrm>
            <a:off x="793750" y="4948950"/>
            <a:ext cx="7285038" cy="538163"/>
          </a:xfrm>
          <a:prstGeom prst="rect">
            <a:avLst/>
          </a:prstGeom>
          <a:solidFill>
            <a:srgbClr val="33CCFF">
              <a:alpha val="8196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54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84" charset="-128"/>
              </a:rPr>
              <a:t>Agenda</a:t>
            </a:r>
          </a:p>
        </p:txBody>
      </p:sp>
      <p:sp>
        <p:nvSpPr>
          <p:cNvPr id="145411" name="Rectangle 4"/>
          <p:cNvSpPr>
            <a:spLocks noGrp="1" noChangeArrowheads="1"/>
          </p:cNvSpPr>
          <p:nvPr>
            <p:ph idx="1"/>
          </p:nvPr>
        </p:nvSpPr>
        <p:spPr>
          <a:xfrm>
            <a:off x="1057275" y="1055963"/>
            <a:ext cx="7340600" cy="54227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Weighted Sum Model Results: Case Study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IVAL Methodology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IVAL Results for Case Study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Appendix A: Measuring Goodness of Fit of Rankings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Appendix B: Handling Dependent Criteria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C: Handling </a:t>
            </a:r>
            <a:r>
              <a:rPr lang="en-US" dirty="0"/>
              <a:t>Hierarchies of Criteria</a:t>
            </a:r>
            <a:endParaRPr lang="en-US" altLang="en-US" dirty="0">
              <a:ea typeface="ＭＳ Ｐゴシック" pitchFamily="-84" charset="-128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FFFF00"/>
                </a:solidFill>
                <a:ea typeface="ＭＳ Ｐゴシック" pitchFamily="-84" charset="-128"/>
              </a:rPr>
              <a:t>Appendix D: S-Curve Formulas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Appendix E: Exponential Curve Formulas</a:t>
            </a:r>
          </a:p>
        </p:txBody>
      </p:sp>
    </p:spTree>
    <p:extLst>
      <p:ext uri="{BB962C8B-B14F-4D97-AF65-F5344CB8AC3E}">
        <p14:creationId xmlns:p14="http://schemas.microsoft.com/office/powerpoint/2010/main" val="5163878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AD95-4EEE-E05A-4CD5-CB69BA457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50" y="34017"/>
            <a:ext cx="7742238" cy="990600"/>
          </a:xfrm>
        </p:spPr>
        <p:txBody>
          <a:bodyPr/>
          <a:lstStyle/>
          <a:p>
            <a:r>
              <a:rPr lang="en-US" dirty="0"/>
              <a:t>Overview of the S-curve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B521-7BB3-AD9B-00B4-8383FAA6B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75" y="874705"/>
            <a:ext cx="8763000" cy="5758353"/>
          </a:xfrm>
        </p:spPr>
        <p:txBody>
          <a:bodyPr/>
          <a:lstStyle/>
          <a:p>
            <a:r>
              <a:rPr lang="en-US" dirty="0"/>
              <a:t>In this appendix, formulas for four generic S-curves are developed: increasing or decreasing, and defined on a closed interval [</a:t>
            </a:r>
            <a:r>
              <a:rPr lang="en-US" i="1" dirty="0"/>
              <a:t>a</a:t>
            </a:r>
            <a:r>
              <a:rPr lang="en-US" dirty="0"/>
              <a:t>, </a:t>
            </a:r>
            <a:r>
              <a:rPr lang="en-US" i="1" dirty="0"/>
              <a:t>b</a:t>
            </a:r>
            <a:r>
              <a:rPr lang="en-US" dirty="0"/>
              <a:t>] or a half-open interval [</a:t>
            </a:r>
            <a:r>
              <a:rPr lang="en-US" i="1" dirty="0"/>
              <a:t>a</a:t>
            </a:r>
            <a:r>
              <a:rPr lang="en-US" dirty="0"/>
              <a:t>, ∞). </a:t>
            </a:r>
          </a:p>
          <a:p>
            <a:pPr>
              <a:lnSpc>
                <a:spcPct val="50000"/>
              </a:lnSpc>
            </a:pPr>
            <a:endParaRPr lang="en-US" dirty="0"/>
          </a:p>
          <a:p>
            <a:r>
              <a:rPr lang="en-US" dirty="0"/>
              <a:t>In the general formula, no restriction is placed on the floor or even on the upper bound (on the </a:t>
            </a:r>
            <a:r>
              <a:rPr lang="en-US" i="1" dirty="0"/>
              <a:t>y</a:t>
            </a:r>
            <a:r>
              <a:rPr lang="en-US" dirty="0"/>
              <a:t>-axis). </a:t>
            </a:r>
          </a:p>
          <a:p>
            <a:pPr>
              <a:lnSpc>
                <a:spcPct val="50000"/>
              </a:lnSpc>
            </a:pPr>
            <a:endParaRPr lang="en-US" dirty="0"/>
          </a:p>
          <a:p>
            <a:r>
              <a:rPr lang="en-US" dirty="0"/>
              <a:t>The knee of the curve is often represented by either 20% - 80% or else 30% - 70%. We provide formulas for the </a:t>
            </a:r>
            <a:r>
              <a:rPr lang="en-US" i="1" dirty="0"/>
              <a:t>y</a:t>
            </a:r>
            <a:r>
              <a:rPr lang="en-US" dirty="0"/>
              <a:t>-value in the 20/80 case. The 30/70 or any other case is easy to generate following this pattern. </a:t>
            </a:r>
          </a:p>
          <a:p>
            <a:pPr>
              <a:lnSpc>
                <a:spcPct val="50000"/>
              </a:lnSpc>
            </a:pPr>
            <a:endParaRPr lang="en-US" dirty="0"/>
          </a:p>
          <a:p>
            <a:r>
              <a:rPr lang="en-US" dirty="0"/>
              <a:t>A common choice for the upper bound is unity. Consequently, formulas are provided for this special case.</a:t>
            </a:r>
          </a:p>
          <a:p>
            <a:pPr>
              <a:lnSpc>
                <a:spcPct val="50000"/>
              </a:lnSpc>
            </a:pPr>
            <a:endParaRPr lang="en-US" dirty="0"/>
          </a:p>
          <a:p>
            <a:r>
              <a:rPr lang="en-US" dirty="0"/>
              <a:t>For critical criteria, the floor is usually set to zero. So, formulas are also provided for the special case of a floor of zero and an upper bound of unity.</a:t>
            </a:r>
          </a:p>
        </p:txBody>
      </p:sp>
    </p:spTree>
    <p:extLst>
      <p:ext uri="{BB962C8B-B14F-4D97-AF65-F5344CB8AC3E}">
        <p14:creationId xmlns:p14="http://schemas.microsoft.com/office/powerpoint/2010/main" val="395000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ChangeArrowheads="1"/>
          </p:cNvSpPr>
          <p:nvPr/>
        </p:nvSpPr>
        <p:spPr bwMode="auto">
          <a:xfrm>
            <a:off x="838572" y="1660263"/>
            <a:ext cx="7285038" cy="538163"/>
          </a:xfrm>
          <a:prstGeom prst="rect">
            <a:avLst/>
          </a:prstGeom>
          <a:solidFill>
            <a:srgbClr val="33CCFF">
              <a:alpha val="8196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54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84" charset="-128"/>
              </a:rPr>
              <a:t>Agenda</a:t>
            </a:r>
          </a:p>
        </p:txBody>
      </p:sp>
      <p:sp>
        <p:nvSpPr>
          <p:cNvPr id="145411" name="Rectangle 4"/>
          <p:cNvSpPr>
            <a:spLocks noGrp="1" noChangeArrowheads="1"/>
          </p:cNvSpPr>
          <p:nvPr>
            <p:ph idx="1"/>
          </p:nvPr>
        </p:nvSpPr>
        <p:spPr>
          <a:xfrm>
            <a:off x="1057275" y="1055963"/>
            <a:ext cx="7340600" cy="54227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FFFF00"/>
                </a:solidFill>
                <a:ea typeface="ＭＳ Ｐゴシック" pitchFamily="-84" charset="-128"/>
              </a:rPr>
              <a:t>Weighted Sum Model Results: Case Study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IVAL Methodology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IVAL Results for Case Study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Appendix A: Measuring Goodness of Fit of Rankings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Appendix B: Handling Dependent Criteria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C: Handling </a:t>
            </a:r>
            <a:r>
              <a:rPr lang="en-US" dirty="0"/>
              <a:t>Hierarchies of Criteria</a:t>
            </a:r>
            <a:endParaRPr lang="en-US" altLang="en-US" dirty="0">
              <a:ea typeface="ＭＳ Ｐゴシック" pitchFamily="-84" charset="-128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D: S-Curve Formulas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E: Exponential Curve Formulas</a:t>
            </a:r>
          </a:p>
        </p:txBody>
      </p:sp>
    </p:spTree>
    <p:extLst>
      <p:ext uri="{BB962C8B-B14F-4D97-AF65-F5344CB8AC3E}">
        <p14:creationId xmlns:p14="http://schemas.microsoft.com/office/powerpoint/2010/main" val="15870787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350" y="33338"/>
            <a:ext cx="7007225" cy="990600"/>
          </a:xfrm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S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-</a:t>
            </a:r>
            <a:r>
              <a:rPr lang="en-US" altLang="en-US" dirty="0">
                <a:ea typeface="ＭＳ Ｐゴシック" pitchFamily="-84" charset="-128"/>
              </a:rPr>
              <a:t>Curve Formulas</a:t>
            </a:r>
          </a:p>
        </p:txBody>
      </p:sp>
      <p:sp>
        <p:nvSpPr>
          <p:cNvPr id="108546" name="Text Box 4"/>
          <p:cNvSpPr txBox="1">
            <a:spLocks noChangeArrowheads="1"/>
          </p:cNvSpPr>
          <p:nvPr/>
        </p:nvSpPr>
        <p:spPr bwMode="auto">
          <a:xfrm>
            <a:off x="653525" y="824803"/>
            <a:ext cx="46361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Case 1:	Infinite Interval </a:t>
            </a:r>
            <a:r>
              <a:rPr lang="en-US" altLang="en-US" sz="2400" i="0" dirty="0">
                <a:solidFill>
                  <a:srgbClr val="FFCC00"/>
                </a:solidFill>
              </a:rPr>
              <a:t>[</a:t>
            </a:r>
            <a:r>
              <a:rPr lang="en-US" altLang="en-US" sz="2400" dirty="0">
                <a:solidFill>
                  <a:srgbClr val="FFCC00"/>
                </a:solidFill>
              </a:rPr>
              <a:t>a, </a:t>
            </a:r>
            <a:r>
              <a:rPr lang="en-US" altLang="en-US" sz="2400" dirty="0">
                <a:solidFill>
                  <a:srgbClr val="FFCC00"/>
                </a:solidFill>
                <a:sym typeface="Symbol" pitchFamily="18" charset="2"/>
              </a:rPr>
              <a:t></a:t>
            </a:r>
            <a:r>
              <a:rPr lang="en-US" altLang="en-US" sz="2400" i="0" dirty="0">
                <a:solidFill>
                  <a:srgbClr val="FFCC00"/>
                </a:solidFill>
              </a:rPr>
              <a:t>) </a:t>
            </a:r>
            <a:r>
              <a:rPr lang="en-US" altLang="en-US" sz="2400" dirty="0">
                <a:solidFill>
                  <a:srgbClr val="FFCC00"/>
                </a:solidFill>
              </a:rPr>
              <a:t> </a:t>
            </a:r>
          </a:p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	Increasing Function</a:t>
            </a:r>
          </a:p>
        </p:txBody>
      </p:sp>
      <p:sp>
        <p:nvSpPr>
          <p:cNvPr id="108547" name="Text Box 5"/>
          <p:cNvSpPr txBox="1">
            <a:spLocks noChangeArrowheads="1"/>
          </p:cNvSpPr>
          <p:nvPr/>
        </p:nvSpPr>
        <p:spPr bwMode="auto">
          <a:xfrm>
            <a:off x="367775" y="166465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chemeClr val="tx1"/>
                </a:solidFill>
              </a:rPr>
              <a:t>Givens</a:t>
            </a:r>
          </a:p>
        </p:txBody>
      </p:sp>
      <p:sp>
        <p:nvSpPr>
          <p:cNvPr id="108548" name="Text Box 6"/>
          <p:cNvSpPr txBox="1">
            <a:spLocks noChangeArrowheads="1"/>
          </p:cNvSpPr>
          <p:nvPr/>
        </p:nvSpPr>
        <p:spPr bwMode="auto">
          <a:xfrm>
            <a:off x="672575" y="2169478"/>
            <a:ext cx="5230919" cy="1706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(</a:t>
            </a:r>
            <a:r>
              <a:rPr lang="en-US" altLang="en-US" sz="1800" dirty="0">
                <a:solidFill>
                  <a:schemeClr val="tx1"/>
                </a:solidFill>
              </a:rPr>
              <a:t>x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800" i="0" dirty="0">
                <a:solidFill>
                  <a:schemeClr val="tx1"/>
                </a:solidFill>
              </a:rPr>
              <a:t>, </a:t>
            </a:r>
            <a:r>
              <a:rPr lang="en-US" altLang="en-US" sz="1800" dirty="0">
                <a:solidFill>
                  <a:schemeClr val="tx1"/>
                </a:solidFill>
              </a:rPr>
              <a:t>y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800" i="0" dirty="0">
                <a:solidFill>
                  <a:schemeClr val="tx1"/>
                </a:solidFill>
              </a:rPr>
              <a:t>)	= Point of Lower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(</a:t>
            </a:r>
            <a:r>
              <a:rPr lang="en-US" altLang="en-US" sz="1800" dirty="0">
                <a:solidFill>
                  <a:schemeClr val="tx1"/>
                </a:solidFill>
              </a:rPr>
              <a:t>x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2</a:t>
            </a:r>
            <a:r>
              <a:rPr lang="en-US" altLang="en-US" sz="1800" i="0" dirty="0">
                <a:solidFill>
                  <a:schemeClr val="tx1"/>
                </a:solidFill>
              </a:rPr>
              <a:t>, </a:t>
            </a:r>
            <a:r>
              <a:rPr lang="en-US" altLang="en-US" sz="1800" dirty="0">
                <a:solidFill>
                  <a:schemeClr val="tx1"/>
                </a:solidFill>
              </a:rPr>
              <a:t>y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2</a:t>
            </a:r>
            <a:r>
              <a:rPr lang="en-US" altLang="en-US" sz="1800" i="0" dirty="0">
                <a:solidFill>
                  <a:schemeClr val="tx1"/>
                </a:solidFill>
              </a:rPr>
              <a:t>)	= Point of Upper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    </a:t>
            </a:r>
            <a:r>
              <a:rPr lang="en-US" altLang="en-US" sz="1800" dirty="0">
                <a:solidFill>
                  <a:schemeClr val="tx1"/>
                </a:solidFill>
              </a:rPr>
              <a:t>a</a:t>
            </a:r>
            <a:r>
              <a:rPr lang="en-US" altLang="en-US" sz="1800" i="0" dirty="0">
                <a:solidFill>
                  <a:schemeClr val="tx1"/>
                </a:solidFill>
              </a:rPr>
              <a:t>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    </a:t>
            </a:r>
            <a:r>
              <a:rPr lang="en-US" altLang="en-US" sz="1800" dirty="0">
                <a:solidFill>
                  <a:schemeClr val="tx1"/>
                </a:solidFill>
              </a:rPr>
              <a:t>c</a:t>
            </a:r>
            <a:r>
              <a:rPr lang="en-US" altLang="en-US" sz="1800" i="0" dirty="0">
                <a:solidFill>
                  <a:schemeClr val="tx1"/>
                </a:solidFill>
              </a:rPr>
              <a:t>	= Lower Bound for </a:t>
            </a:r>
            <a:r>
              <a:rPr lang="en-US" altLang="en-US" sz="1800" i="0" dirty="0">
                <a:solidFill>
                  <a:schemeClr val="bg1"/>
                </a:solidFill>
              </a:rPr>
              <a:t>IVAL Factor</a:t>
            </a:r>
            <a:endParaRPr lang="en-US" altLang="en-US" sz="1800" i="0" dirty="0">
              <a:solidFill>
                <a:schemeClr val="tx1"/>
              </a:solidFill>
            </a:endParaRP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    </a:t>
            </a:r>
            <a:r>
              <a:rPr lang="en-US" altLang="en-US" sz="1800" dirty="0">
                <a:solidFill>
                  <a:schemeClr val="tx1"/>
                </a:solidFill>
              </a:rPr>
              <a:t>d</a:t>
            </a:r>
            <a:r>
              <a:rPr lang="en-US" altLang="en-US" sz="1800" i="0" dirty="0">
                <a:solidFill>
                  <a:schemeClr val="tx1"/>
                </a:solidFill>
              </a:rPr>
              <a:t>	= Upper Bound for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IVAL Factor</a:t>
            </a:r>
            <a:r>
              <a:rPr lang="en-US" sz="1800" dirty="0"/>
              <a:t> </a:t>
            </a:r>
            <a:endParaRPr lang="en-US" altLang="en-US" sz="1800" i="0" dirty="0">
              <a:solidFill>
                <a:schemeClr val="tx1"/>
              </a:solidFill>
            </a:endParaRPr>
          </a:p>
        </p:txBody>
      </p:sp>
      <p:sp>
        <p:nvSpPr>
          <p:cNvPr id="108549" name="Text Box 7"/>
          <p:cNvSpPr txBox="1">
            <a:spLocks noChangeArrowheads="1"/>
          </p:cNvSpPr>
          <p:nvPr/>
        </p:nvSpPr>
        <p:spPr bwMode="auto">
          <a:xfrm>
            <a:off x="367775" y="3979228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108550" name="Text Box 8"/>
          <p:cNvSpPr txBox="1">
            <a:spLocks noChangeArrowheads="1"/>
          </p:cNvSpPr>
          <p:nvPr/>
        </p:nvSpPr>
        <p:spPr bwMode="auto">
          <a:xfrm>
            <a:off x="672575" y="4418965"/>
            <a:ext cx="3990195" cy="35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chemeClr val="tx1"/>
                </a:solidFill>
              </a:rPr>
              <a:t>y</a:t>
            </a:r>
            <a:r>
              <a:rPr lang="en-US" altLang="en-US" sz="1800" i="0" dirty="0">
                <a:solidFill>
                  <a:schemeClr val="tx1"/>
                </a:solidFill>
              </a:rPr>
              <a:t> = c +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(</a:t>
            </a:r>
            <a:r>
              <a:rPr lang="en-US" sz="1800" b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d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–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 </a:t>
            </a:r>
            <a:r>
              <a:rPr lang="en-US" sz="1800" b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c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)</a:t>
            </a:r>
            <a:r>
              <a:rPr lang="en-US" altLang="en-US" sz="1800" i="0" dirty="0">
                <a:solidFill>
                  <a:schemeClr val="tx1"/>
                </a:solidFill>
              </a:rPr>
              <a:t> [ 1 – e</a:t>
            </a:r>
            <a:r>
              <a:rPr lang="en-US" altLang="en-US" sz="1800" i="0" baseline="30000" dirty="0">
                <a:solidFill>
                  <a:schemeClr val="tx1"/>
                </a:solidFill>
              </a:rPr>
              <a:t>-</a:t>
            </a:r>
            <a:r>
              <a:rPr lang="en-US" altLang="en-US" sz="1800" baseline="30000" dirty="0">
                <a:solidFill>
                  <a:schemeClr val="tx1"/>
                </a:solidFill>
              </a:rPr>
              <a:t>A</a:t>
            </a:r>
            <a:r>
              <a:rPr lang="en-US" altLang="en-US" sz="1800" i="0" baseline="30000" dirty="0">
                <a:solidFill>
                  <a:schemeClr val="tx1"/>
                </a:solidFill>
              </a:rPr>
              <a:t> (x –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baseline="30000" dirty="0">
                <a:solidFill>
                  <a:schemeClr val="tx1"/>
                </a:solidFill>
              </a:rPr>
              <a:t>a</a:t>
            </a:r>
            <a:r>
              <a:rPr lang="en-US" altLang="en-US" sz="1800" i="0" baseline="30000" dirty="0">
                <a:solidFill>
                  <a:schemeClr val="tx1"/>
                </a:solidFill>
              </a:rPr>
              <a:t>)</a:t>
            </a:r>
            <a:r>
              <a:rPr lang="en-US" altLang="en-US" sz="1800" baseline="50000" dirty="0">
                <a:solidFill>
                  <a:schemeClr val="tx1"/>
                </a:solidFill>
              </a:rPr>
              <a:t>B</a:t>
            </a:r>
            <a:r>
              <a:rPr lang="en-US" altLang="en-US" sz="1800" i="0" dirty="0">
                <a:solidFill>
                  <a:schemeClr val="tx1"/>
                </a:solidFill>
              </a:rPr>
              <a:t>],   </a:t>
            </a:r>
            <a:r>
              <a:rPr lang="en-US" altLang="en-US" sz="1800" dirty="0">
                <a:solidFill>
                  <a:schemeClr val="tx1"/>
                </a:solidFill>
              </a:rPr>
              <a:t>x</a:t>
            </a:r>
            <a:r>
              <a:rPr lang="en-US" altLang="en-US" sz="1800" i="0" dirty="0">
                <a:solidFill>
                  <a:schemeClr val="tx1"/>
                </a:solidFill>
              </a:rPr>
              <a:t> </a:t>
            </a:r>
            <a:r>
              <a:rPr lang="en-US" altLang="en-US" sz="1800" i="0" dirty="0">
                <a:solidFill>
                  <a:schemeClr val="tx1"/>
                </a:solidFill>
                <a:sym typeface="Symbol" pitchFamily="18" charset="2"/>
              </a:rPr>
              <a:t> </a:t>
            </a:r>
            <a:r>
              <a:rPr lang="en-US" altLang="en-US" sz="1800" dirty="0">
                <a:solidFill>
                  <a:schemeClr val="tx1"/>
                </a:solidFill>
                <a:sym typeface="Symbol" pitchFamily="18" charset="2"/>
              </a:rPr>
              <a:t>a</a:t>
            </a:r>
          </a:p>
        </p:txBody>
      </p:sp>
      <p:sp>
        <p:nvSpPr>
          <p:cNvPr id="108551" name="Text Box 9"/>
          <p:cNvSpPr txBox="1">
            <a:spLocks noChangeArrowheads="1"/>
          </p:cNvSpPr>
          <p:nvPr/>
        </p:nvSpPr>
        <p:spPr bwMode="auto">
          <a:xfrm>
            <a:off x="367775" y="4893628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dirty="0">
                <a:solidFill>
                  <a:schemeClr val="tx1"/>
                </a:solidFill>
              </a:rPr>
              <a:t>where</a:t>
            </a:r>
          </a:p>
        </p:txBody>
      </p:sp>
      <p:sp>
        <p:nvSpPr>
          <p:cNvPr id="108552" name="Text Box 10"/>
          <p:cNvSpPr txBox="1">
            <a:spLocks noChangeArrowheads="1"/>
          </p:cNvSpPr>
          <p:nvPr/>
        </p:nvSpPr>
        <p:spPr bwMode="auto">
          <a:xfrm>
            <a:off x="672575" y="5337928"/>
            <a:ext cx="67839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chemeClr val="tx1"/>
                </a:solidFill>
              </a:rPr>
              <a:t>B</a:t>
            </a:r>
            <a:r>
              <a:rPr lang="en-US" altLang="en-US" sz="1800" i="0" dirty="0">
                <a:solidFill>
                  <a:schemeClr val="tx1"/>
                </a:solidFill>
              </a:rPr>
              <a:t>  = </a:t>
            </a:r>
            <a:endParaRPr lang="en-US" altLang="en-US" sz="1800" i="0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108553" name="Text Box 11"/>
          <p:cNvSpPr txBox="1">
            <a:spLocks noChangeArrowheads="1"/>
          </p:cNvSpPr>
          <p:nvPr/>
        </p:nvSpPr>
        <p:spPr bwMode="auto">
          <a:xfrm>
            <a:off x="1258363" y="5142865"/>
            <a:ext cx="5766322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In [In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d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–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 c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)</a:t>
            </a:r>
            <a:r>
              <a:rPr lang="en-US" sz="1800" dirty="0"/>
              <a:t> </a:t>
            </a:r>
            <a:r>
              <a:rPr lang="en-US" altLang="en-US" sz="1800" i="0" dirty="0">
                <a:solidFill>
                  <a:schemeClr val="tx1"/>
                </a:solidFill>
              </a:rPr>
              <a:t>– In (</a:t>
            </a:r>
            <a:r>
              <a:rPr lang="en-US" altLang="en-US" sz="1800" dirty="0">
                <a:solidFill>
                  <a:schemeClr val="tx1"/>
                </a:solidFill>
              </a:rPr>
              <a:t>d – y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2</a:t>
            </a:r>
            <a:r>
              <a:rPr lang="en-US" altLang="en-US" sz="1800" i="0" dirty="0">
                <a:solidFill>
                  <a:schemeClr val="tx1"/>
                </a:solidFill>
              </a:rPr>
              <a:t>)] – In [ln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d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–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 c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)</a:t>
            </a:r>
            <a:r>
              <a:rPr lang="en-US" altLang="en-US" sz="1800" i="0" dirty="0">
                <a:solidFill>
                  <a:schemeClr val="tx1"/>
                </a:solidFill>
              </a:rPr>
              <a:t> – In (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d</a:t>
            </a:r>
            <a:r>
              <a:rPr lang="en-US" altLang="en-US" sz="1800" dirty="0">
                <a:solidFill>
                  <a:schemeClr val="tx1"/>
                </a:solidFill>
              </a:rPr>
              <a:t> – y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800" i="0" dirty="0">
                <a:solidFill>
                  <a:schemeClr val="tx1"/>
                </a:solidFill>
              </a:rPr>
              <a:t>)]</a:t>
            </a:r>
          </a:p>
        </p:txBody>
      </p:sp>
      <p:sp>
        <p:nvSpPr>
          <p:cNvPr id="108554" name="Line 12"/>
          <p:cNvSpPr>
            <a:spLocks noChangeShapeType="1"/>
          </p:cNvSpPr>
          <p:nvPr/>
        </p:nvSpPr>
        <p:spPr bwMode="auto">
          <a:xfrm>
            <a:off x="1334563" y="5515929"/>
            <a:ext cx="5516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55" name="Text Box 13"/>
          <p:cNvSpPr txBox="1">
            <a:spLocks noChangeArrowheads="1"/>
          </p:cNvSpPr>
          <p:nvPr/>
        </p:nvSpPr>
        <p:spPr bwMode="auto">
          <a:xfrm>
            <a:off x="2377550" y="5473065"/>
            <a:ext cx="2483372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In (</a:t>
            </a:r>
            <a:r>
              <a:rPr lang="en-US" altLang="en-US" sz="1800" dirty="0">
                <a:solidFill>
                  <a:schemeClr val="tx1"/>
                </a:solidFill>
              </a:rPr>
              <a:t>x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2</a:t>
            </a:r>
            <a:r>
              <a:rPr lang="en-US" altLang="en-US" sz="1800" dirty="0">
                <a:solidFill>
                  <a:schemeClr val="tx1"/>
                </a:solidFill>
              </a:rPr>
              <a:t> – a</a:t>
            </a:r>
            <a:r>
              <a:rPr lang="en-US" altLang="en-US" sz="1800" i="0" dirty="0">
                <a:solidFill>
                  <a:schemeClr val="tx1"/>
                </a:solidFill>
              </a:rPr>
              <a:t>) – ln (</a:t>
            </a:r>
            <a:r>
              <a:rPr lang="en-US" altLang="en-US" sz="1800" dirty="0">
                <a:solidFill>
                  <a:schemeClr val="tx1"/>
                </a:solidFill>
              </a:rPr>
              <a:t>x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800" dirty="0">
                <a:solidFill>
                  <a:schemeClr val="tx1"/>
                </a:solidFill>
              </a:rPr>
              <a:t> – a</a:t>
            </a:r>
            <a:r>
              <a:rPr lang="en-US" altLang="en-US" sz="1800" i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8556" name="Text Box 14"/>
          <p:cNvSpPr txBox="1">
            <a:spLocks noChangeArrowheads="1"/>
          </p:cNvSpPr>
          <p:nvPr/>
        </p:nvSpPr>
        <p:spPr bwMode="auto">
          <a:xfrm>
            <a:off x="672575" y="6055678"/>
            <a:ext cx="67839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chemeClr val="tx1"/>
                </a:solidFill>
              </a:rPr>
              <a:t>A</a:t>
            </a:r>
            <a:r>
              <a:rPr lang="en-US" altLang="en-US" sz="1800" i="0" dirty="0">
                <a:solidFill>
                  <a:schemeClr val="tx1"/>
                </a:solidFill>
              </a:rPr>
              <a:t>  = </a:t>
            </a:r>
            <a:endParaRPr lang="en-US" altLang="en-US" sz="1800" i="0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108557" name="Text Box 15"/>
          <p:cNvSpPr txBox="1">
            <a:spLocks noChangeArrowheads="1"/>
          </p:cNvSpPr>
          <p:nvPr/>
        </p:nvSpPr>
        <p:spPr bwMode="auto">
          <a:xfrm>
            <a:off x="1258363" y="5881053"/>
            <a:ext cx="2488182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In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d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–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 c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)</a:t>
            </a:r>
            <a:r>
              <a:rPr lang="en-US" sz="1800" dirty="0"/>
              <a:t> </a:t>
            </a:r>
            <a:r>
              <a:rPr lang="en-US" altLang="en-US" sz="1800" i="0" dirty="0">
                <a:solidFill>
                  <a:schemeClr val="tx1"/>
                </a:solidFill>
              </a:rPr>
              <a:t> – In (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d</a:t>
            </a:r>
            <a:r>
              <a:rPr lang="en-US" sz="1800" dirty="0"/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– y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800" i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8559" name="Text Box 17"/>
          <p:cNvSpPr txBox="1">
            <a:spLocks noChangeArrowheads="1"/>
          </p:cNvSpPr>
          <p:nvPr/>
        </p:nvSpPr>
        <p:spPr bwMode="auto">
          <a:xfrm>
            <a:off x="1715563" y="6258678"/>
            <a:ext cx="1111202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x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1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 – </a:t>
            </a:r>
            <a:r>
              <a:rPr lang="en-US" sz="1800" b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a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) </a:t>
            </a:r>
            <a:r>
              <a:rPr lang="en-US" altLang="en-US" sz="1800" baseline="30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8560" name="Rectangle 18"/>
          <p:cNvSpPr>
            <a:spLocks noChangeArrowheads="1"/>
          </p:cNvSpPr>
          <p:nvPr/>
        </p:nvSpPr>
        <p:spPr bwMode="invGray">
          <a:xfrm>
            <a:off x="5954713" y="2129790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8561" name="Rectangle 19"/>
          <p:cNvSpPr>
            <a:spLocks noChangeArrowheads="1"/>
          </p:cNvSpPr>
          <p:nvPr/>
        </p:nvSpPr>
        <p:spPr bwMode="auto">
          <a:xfrm>
            <a:off x="6632575" y="2288540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8562" name="Text Box 20"/>
          <p:cNvSpPr txBox="1">
            <a:spLocks noChangeArrowheads="1"/>
          </p:cNvSpPr>
          <p:nvPr/>
        </p:nvSpPr>
        <p:spPr bwMode="auto">
          <a:xfrm>
            <a:off x="6984367" y="4312603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</a:t>
            </a:r>
            <a:r>
              <a:rPr lang="en-US" altLang="en-US" sz="1600" dirty="0">
                <a:solidFill>
                  <a:schemeClr val="bg1"/>
                </a:solidFill>
              </a:rPr>
              <a:t>x</a:t>
            </a:r>
            <a:r>
              <a:rPr lang="en-US" altLang="en-US" sz="1600" i="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8563" name="Text Box 21"/>
          <p:cNvSpPr txBox="1">
            <a:spLocks noChangeArrowheads="1"/>
          </p:cNvSpPr>
          <p:nvPr/>
        </p:nvSpPr>
        <p:spPr bwMode="auto">
          <a:xfrm rot="-5400000">
            <a:off x="5362363" y="3066207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</a:t>
            </a:r>
            <a:r>
              <a:rPr lang="en-US" altLang="en-US" sz="1600" dirty="0">
                <a:solidFill>
                  <a:schemeClr val="bg1"/>
                </a:solidFill>
              </a:rPr>
              <a:t>y</a:t>
            </a:r>
            <a:r>
              <a:rPr lang="en-US" altLang="en-US" sz="1600" i="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8564" name="Line 22"/>
          <p:cNvSpPr>
            <a:spLocks noChangeShapeType="1"/>
          </p:cNvSpPr>
          <p:nvPr/>
        </p:nvSpPr>
        <p:spPr bwMode="auto">
          <a:xfrm flipH="1">
            <a:off x="6556375" y="4104640"/>
            <a:ext cx="152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65" name="Line 23"/>
          <p:cNvSpPr>
            <a:spLocks noChangeShapeType="1"/>
          </p:cNvSpPr>
          <p:nvPr/>
        </p:nvSpPr>
        <p:spPr bwMode="auto">
          <a:xfrm flipH="1">
            <a:off x="6556375" y="3882390"/>
            <a:ext cx="152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66" name="Line 24"/>
          <p:cNvSpPr>
            <a:spLocks noChangeShapeType="1"/>
          </p:cNvSpPr>
          <p:nvPr/>
        </p:nvSpPr>
        <p:spPr bwMode="auto">
          <a:xfrm flipH="1">
            <a:off x="6556375" y="3653790"/>
            <a:ext cx="152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67" name="Line 25"/>
          <p:cNvSpPr>
            <a:spLocks noChangeShapeType="1"/>
          </p:cNvSpPr>
          <p:nvPr/>
        </p:nvSpPr>
        <p:spPr bwMode="auto">
          <a:xfrm flipH="1">
            <a:off x="6556375" y="2739390"/>
            <a:ext cx="152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68" name="Line 26"/>
          <p:cNvSpPr>
            <a:spLocks noChangeShapeType="1"/>
          </p:cNvSpPr>
          <p:nvPr/>
        </p:nvSpPr>
        <p:spPr bwMode="auto">
          <a:xfrm flipH="1">
            <a:off x="6556375" y="2510790"/>
            <a:ext cx="152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69" name="Line 28"/>
          <p:cNvSpPr>
            <a:spLocks noChangeShapeType="1"/>
          </p:cNvSpPr>
          <p:nvPr/>
        </p:nvSpPr>
        <p:spPr bwMode="auto">
          <a:xfrm flipH="1">
            <a:off x="6632575" y="2510790"/>
            <a:ext cx="2362200" cy="1588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70" name="Line 29"/>
          <p:cNvSpPr>
            <a:spLocks noChangeShapeType="1"/>
          </p:cNvSpPr>
          <p:nvPr/>
        </p:nvSpPr>
        <p:spPr bwMode="auto">
          <a:xfrm flipV="1">
            <a:off x="6937375" y="411099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71" name="Line 30"/>
          <p:cNvSpPr>
            <a:spLocks noChangeShapeType="1"/>
          </p:cNvSpPr>
          <p:nvPr/>
        </p:nvSpPr>
        <p:spPr bwMode="auto">
          <a:xfrm flipV="1">
            <a:off x="7667625" y="411099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72" name="Line 31"/>
          <p:cNvSpPr>
            <a:spLocks noChangeShapeType="1"/>
          </p:cNvSpPr>
          <p:nvPr/>
        </p:nvSpPr>
        <p:spPr bwMode="auto">
          <a:xfrm flipV="1">
            <a:off x="8385175" y="411099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73" name="Text Box 32"/>
          <p:cNvSpPr txBox="1">
            <a:spLocks noChangeArrowheads="1"/>
          </p:cNvSpPr>
          <p:nvPr/>
        </p:nvSpPr>
        <p:spPr bwMode="auto">
          <a:xfrm>
            <a:off x="6797675" y="411099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8574" name="Text Box 33"/>
          <p:cNvSpPr txBox="1">
            <a:spLocks noChangeArrowheads="1"/>
          </p:cNvSpPr>
          <p:nvPr/>
        </p:nvSpPr>
        <p:spPr bwMode="auto">
          <a:xfrm>
            <a:off x="7510463" y="411099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tx1"/>
                </a:solidFill>
              </a:rPr>
              <a:t>1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08575" name="Text Box 34"/>
          <p:cNvSpPr txBox="1">
            <a:spLocks noChangeArrowheads="1"/>
          </p:cNvSpPr>
          <p:nvPr/>
        </p:nvSpPr>
        <p:spPr bwMode="auto">
          <a:xfrm>
            <a:off x="8221663" y="411099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8576" name="Text Box 36"/>
          <p:cNvSpPr txBox="1">
            <a:spLocks noChangeArrowheads="1"/>
          </p:cNvSpPr>
          <p:nvPr/>
        </p:nvSpPr>
        <p:spPr bwMode="auto">
          <a:xfrm>
            <a:off x="6353175" y="395224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8577" name="Text Box 37"/>
          <p:cNvSpPr txBox="1">
            <a:spLocks noChangeArrowheads="1"/>
          </p:cNvSpPr>
          <p:nvPr/>
        </p:nvSpPr>
        <p:spPr bwMode="auto">
          <a:xfrm>
            <a:off x="6353175" y="372999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08578" name="Text Box 38"/>
          <p:cNvSpPr txBox="1">
            <a:spLocks noChangeArrowheads="1"/>
          </p:cNvSpPr>
          <p:nvPr/>
        </p:nvSpPr>
        <p:spPr bwMode="auto">
          <a:xfrm>
            <a:off x="6323013" y="349504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y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579" name="Text Box 39"/>
          <p:cNvSpPr txBox="1">
            <a:spLocks noChangeArrowheads="1"/>
          </p:cNvSpPr>
          <p:nvPr/>
        </p:nvSpPr>
        <p:spPr bwMode="auto">
          <a:xfrm>
            <a:off x="6323013" y="258064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y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8580" name="Text Box 40"/>
          <p:cNvSpPr txBox="1">
            <a:spLocks noChangeArrowheads="1"/>
          </p:cNvSpPr>
          <p:nvPr/>
        </p:nvSpPr>
        <p:spPr bwMode="auto">
          <a:xfrm>
            <a:off x="6348413" y="2358390"/>
            <a:ext cx="2778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8581" name="Freeform 42"/>
          <p:cNvSpPr>
            <a:spLocks/>
          </p:cNvSpPr>
          <p:nvPr/>
        </p:nvSpPr>
        <p:spPr bwMode="auto">
          <a:xfrm>
            <a:off x="6632575" y="2739390"/>
            <a:ext cx="1752600" cy="137160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82" name="Freeform 43"/>
          <p:cNvSpPr>
            <a:spLocks/>
          </p:cNvSpPr>
          <p:nvPr/>
        </p:nvSpPr>
        <p:spPr bwMode="auto">
          <a:xfrm>
            <a:off x="6632575" y="3653790"/>
            <a:ext cx="1035050" cy="46355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83" name="Freeform 44"/>
          <p:cNvSpPr>
            <a:spLocks/>
          </p:cNvSpPr>
          <p:nvPr/>
        </p:nvSpPr>
        <p:spPr bwMode="auto">
          <a:xfrm>
            <a:off x="6632575" y="3882390"/>
            <a:ext cx="304800" cy="20955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84" name="Freeform 46"/>
          <p:cNvSpPr>
            <a:spLocks/>
          </p:cNvSpPr>
          <p:nvPr/>
        </p:nvSpPr>
        <p:spPr bwMode="auto">
          <a:xfrm>
            <a:off x="6943725" y="2555240"/>
            <a:ext cx="2043113" cy="1317625"/>
          </a:xfrm>
          <a:custGeom>
            <a:avLst/>
            <a:gdLst>
              <a:gd name="T0" fmla="*/ 0 w 1287"/>
              <a:gd name="T1" fmla="*/ 2147483647 h 855"/>
              <a:gd name="T2" fmla="*/ 2147483647 w 1287"/>
              <a:gd name="T3" fmla="*/ 2147483647 h 855"/>
              <a:gd name="T4" fmla="*/ 2147483647 w 1287"/>
              <a:gd name="T5" fmla="*/ 2147483647 h 855"/>
              <a:gd name="T6" fmla="*/ 2147483647 w 1287"/>
              <a:gd name="T7" fmla="*/ 2147483647 h 855"/>
              <a:gd name="T8" fmla="*/ 2147483647 w 1287"/>
              <a:gd name="T9" fmla="*/ 2147483647 h 855"/>
              <a:gd name="T10" fmla="*/ 2147483647 w 1287"/>
              <a:gd name="T11" fmla="*/ 0 h 8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87"/>
              <a:gd name="T19" fmla="*/ 0 h 855"/>
              <a:gd name="T20" fmla="*/ 1287 w 1287"/>
              <a:gd name="T21" fmla="*/ 855 h 8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87" h="855">
                <a:moveTo>
                  <a:pt x="0" y="855"/>
                </a:moveTo>
                <a:cubicBezTo>
                  <a:pt x="39" y="851"/>
                  <a:pt x="158" y="852"/>
                  <a:pt x="234" y="831"/>
                </a:cubicBezTo>
                <a:cubicBezTo>
                  <a:pt x="310" y="810"/>
                  <a:pt x="390" y="788"/>
                  <a:pt x="456" y="729"/>
                </a:cubicBezTo>
                <a:cubicBezTo>
                  <a:pt x="522" y="670"/>
                  <a:pt x="554" y="573"/>
                  <a:pt x="629" y="476"/>
                </a:cubicBezTo>
                <a:cubicBezTo>
                  <a:pt x="704" y="379"/>
                  <a:pt x="797" y="225"/>
                  <a:pt x="907" y="146"/>
                </a:cubicBezTo>
                <a:cubicBezTo>
                  <a:pt x="1017" y="66"/>
                  <a:pt x="1151" y="32"/>
                  <a:pt x="1287" y="0"/>
                </a:cubicBezTo>
              </a:path>
            </a:pathLst>
          </a:custGeom>
          <a:noFill/>
          <a:ln w="31750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85" name="Oval 47"/>
          <p:cNvSpPr>
            <a:spLocks noChangeArrowheads="1"/>
          </p:cNvSpPr>
          <p:nvPr/>
        </p:nvSpPr>
        <p:spPr bwMode="auto">
          <a:xfrm>
            <a:off x="6915150" y="384429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8586" name="Oval 48"/>
          <p:cNvSpPr>
            <a:spLocks noChangeArrowheads="1"/>
          </p:cNvSpPr>
          <p:nvPr/>
        </p:nvSpPr>
        <p:spPr bwMode="auto">
          <a:xfrm>
            <a:off x="7635875" y="362839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8587" name="Oval 49"/>
          <p:cNvSpPr>
            <a:spLocks noChangeArrowheads="1"/>
          </p:cNvSpPr>
          <p:nvPr/>
        </p:nvSpPr>
        <p:spPr bwMode="auto">
          <a:xfrm>
            <a:off x="8343900" y="270764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437313" y="6156325"/>
            <a:ext cx="2298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800" dirty="0">
                <a:solidFill>
                  <a:schemeClr val="tx1"/>
                </a:solidFill>
              </a:rPr>
              <a:t>y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800" i="0" dirty="0">
                <a:solidFill>
                  <a:schemeClr val="tx1"/>
                </a:solidFill>
              </a:rPr>
              <a:t> = </a:t>
            </a:r>
            <a:r>
              <a:rPr lang="en-US" altLang="en-US" sz="1800" dirty="0">
                <a:solidFill>
                  <a:schemeClr val="tx1"/>
                </a:solidFill>
              </a:rPr>
              <a:t>c </a:t>
            </a:r>
            <a:r>
              <a:rPr lang="en-US" altLang="en-US" sz="1800" i="0" dirty="0">
                <a:solidFill>
                  <a:schemeClr val="tx1"/>
                </a:solidFill>
              </a:rPr>
              <a:t>+ .2 </a:t>
            </a:r>
            <a:r>
              <a:rPr lang="en-US" sz="1800" i="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(</a:t>
            </a:r>
            <a:r>
              <a:rPr lang="en-US" sz="180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d </a:t>
            </a:r>
            <a:r>
              <a:rPr lang="en-US" sz="1800" i="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–</a:t>
            </a:r>
            <a:r>
              <a:rPr lang="en-US" sz="180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 c</a:t>
            </a:r>
            <a:r>
              <a:rPr lang="en-US" sz="1800" i="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)</a:t>
            </a:r>
            <a:r>
              <a:rPr lang="en-US" sz="1800" dirty="0"/>
              <a:t> </a:t>
            </a:r>
            <a:endParaRPr lang="en-US" altLang="en-US" sz="1800" i="0" dirty="0">
              <a:solidFill>
                <a:schemeClr val="tx1"/>
              </a:solidFill>
            </a:endParaRPr>
          </a:p>
          <a:p>
            <a:r>
              <a:rPr lang="en-US" altLang="en-US" sz="1800" dirty="0">
                <a:solidFill>
                  <a:schemeClr val="tx1"/>
                </a:solidFill>
              </a:rPr>
              <a:t>y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2</a:t>
            </a:r>
            <a:r>
              <a:rPr lang="en-US" altLang="en-US" sz="1800" i="0" dirty="0">
                <a:solidFill>
                  <a:schemeClr val="tx1"/>
                </a:solidFill>
              </a:rPr>
              <a:t> =</a:t>
            </a:r>
            <a:r>
              <a:rPr lang="en-US" altLang="en-US" sz="1800" dirty="0">
                <a:solidFill>
                  <a:schemeClr val="tx1"/>
                </a:solidFill>
              </a:rPr>
              <a:t> c</a:t>
            </a:r>
            <a:r>
              <a:rPr lang="en-US" altLang="en-US" sz="1800" i="0" dirty="0">
                <a:solidFill>
                  <a:schemeClr val="tx1"/>
                </a:solidFill>
              </a:rPr>
              <a:t> + .8 </a:t>
            </a:r>
            <a:r>
              <a:rPr lang="en-US" sz="1800" i="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(</a:t>
            </a:r>
            <a:r>
              <a:rPr lang="en-US" sz="180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d </a:t>
            </a:r>
            <a:r>
              <a:rPr lang="en-US" sz="1800" i="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–</a:t>
            </a:r>
            <a:r>
              <a:rPr lang="en-US" sz="180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 c</a:t>
            </a:r>
            <a:r>
              <a:rPr lang="en-US" sz="1800" i="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)</a:t>
            </a:r>
            <a:r>
              <a:rPr lang="en-US" sz="1800" dirty="0"/>
              <a:t> </a:t>
            </a:r>
            <a:endParaRPr lang="en-US" altLang="en-US" sz="1800" i="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436395" y="5780028"/>
            <a:ext cx="34274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dirty="0">
                <a:solidFill>
                  <a:srgbClr val="FFFF00"/>
                </a:solidFill>
              </a:rPr>
              <a:t>20%-80% Inflection points:</a:t>
            </a:r>
          </a:p>
        </p:txBody>
      </p:sp>
      <p:sp>
        <p:nvSpPr>
          <p:cNvPr id="4" name="Line 16">
            <a:extLst>
              <a:ext uri="{FF2B5EF4-FFF2-40B4-BE49-F238E27FC236}">
                <a16:creationId xmlns:a16="http://schemas.microsoft.com/office/drawing/2014/main" id="{019476C8-FC38-F326-2F53-057415BF5D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9287" y="6242250"/>
            <a:ext cx="22535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350" y="33338"/>
            <a:ext cx="7007225" cy="990600"/>
          </a:xfrm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S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-</a:t>
            </a:r>
            <a:r>
              <a:rPr lang="en-US" altLang="en-US" dirty="0">
                <a:ea typeface="ＭＳ Ｐゴシック" pitchFamily="-84" charset="-128"/>
              </a:rPr>
              <a:t>Curve Formulas</a:t>
            </a:r>
          </a:p>
        </p:txBody>
      </p:sp>
      <p:sp>
        <p:nvSpPr>
          <p:cNvPr id="108546" name="Text Box 4"/>
          <p:cNvSpPr txBox="1">
            <a:spLocks noChangeArrowheads="1"/>
          </p:cNvSpPr>
          <p:nvPr/>
        </p:nvSpPr>
        <p:spPr bwMode="auto">
          <a:xfrm>
            <a:off x="746125" y="905828"/>
            <a:ext cx="54375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 rtl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2400" b="1" i="1" kern="1200" dirty="0">
                <a:solidFill>
                  <a:srgbClr val="FFCC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Case 1a:  Upper bound of unity</a:t>
            </a:r>
            <a:endParaRPr lang="en-US" sz="2400" dirty="0">
              <a:effectLst/>
            </a:endParaRPr>
          </a:p>
        </p:txBody>
      </p:sp>
      <p:sp>
        <p:nvSpPr>
          <p:cNvPr id="108547" name="Text Box 5"/>
          <p:cNvSpPr txBox="1">
            <a:spLocks noChangeArrowheads="1"/>
          </p:cNvSpPr>
          <p:nvPr/>
        </p:nvSpPr>
        <p:spPr bwMode="auto">
          <a:xfrm>
            <a:off x="460375" y="1664653"/>
            <a:ext cx="862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u="sng" dirty="0">
                <a:solidFill>
                  <a:schemeClr val="tx1"/>
                </a:solidFill>
              </a:rPr>
              <a:t>Givens</a:t>
            </a:r>
          </a:p>
        </p:txBody>
      </p:sp>
      <p:sp>
        <p:nvSpPr>
          <p:cNvPr id="108548" name="Text Box 6"/>
          <p:cNvSpPr txBox="1">
            <a:spLocks noChangeArrowheads="1"/>
          </p:cNvSpPr>
          <p:nvPr/>
        </p:nvSpPr>
        <p:spPr bwMode="auto">
          <a:xfrm>
            <a:off x="765175" y="2169478"/>
            <a:ext cx="5231082" cy="1698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x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1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, 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y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1</a:t>
            </a:r>
            <a:r>
              <a:rPr lang="en-US" altLang="en-US" sz="1800" i="0" dirty="0">
                <a:solidFill>
                  <a:schemeClr val="tx1"/>
                </a:solidFill>
              </a:rPr>
              <a:t>)	= Point of Lower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x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2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, 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y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2</a:t>
            </a:r>
            <a:r>
              <a:rPr lang="en-US" altLang="en-US" sz="1800" i="0" dirty="0">
                <a:solidFill>
                  <a:schemeClr val="tx1"/>
                </a:solidFill>
              </a:rPr>
              <a:t>)	= Point of Upper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    </a:t>
            </a:r>
            <a:r>
              <a:rPr lang="en-US" altLang="en-US" sz="1800" dirty="0">
                <a:solidFill>
                  <a:schemeClr val="tx1"/>
                </a:solidFill>
              </a:rPr>
              <a:t>a</a:t>
            </a:r>
            <a:r>
              <a:rPr lang="en-US" altLang="en-US" sz="1800" i="0" dirty="0">
                <a:solidFill>
                  <a:schemeClr val="tx1"/>
                </a:solidFill>
              </a:rPr>
              <a:t>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    </a:t>
            </a:r>
            <a:r>
              <a:rPr lang="en-US" altLang="en-US" sz="1800" dirty="0">
                <a:solidFill>
                  <a:schemeClr val="tx1"/>
                </a:solidFill>
              </a:rPr>
              <a:t>c</a:t>
            </a:r>
            <a:r>
              <a:rPr lang="en-US" altLang="en-US" sz="1800" i="0" dirty="0">
                <a:solidFill>
                  <a:schemeClr val="tx1"/>
                </a:solidFill>
              </a:rPr>
              <a:t>	= Lower Bound for </a:t>
            </a:r>
            <a:r>
              <a:rPr lang="en-US" altLang="en-US" sz="1800" i="0" dirty="0">
                <a:solidFill>
                  <a:schemeClr val="bg1"/>
                </a:solidFill>
              </a:rPr>
              <a:t>IVAL Factor</a:t>
            </a:r>
            <a:endParaRPr lang="en-US" altLang="en-US" sz="1800" i="0" dirty="0">
              <a:solidFill>
                <a:schemeClr val="tx1"/>
              </a:solidFill>
            </a:endParaRP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    1	= Upper Bound for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IVAL Factor</a:t>
            </a:r>
            <a:r>
              <a:rPr lang="en-US" sz="1800" dirty="0"/>
              <a:t> </a:t>
            </a:r>
            <a:endParaRPr lang="en-US" altLang="en-US" sz="1800" i="0" dirty="0">
              <a:solidFill>
                <a:schemeClr val="tx1"/>
              </a:solidFill>
            </a:endParaRPr>
          </a:p>
        </p:txBody>
      </p:sp>
      <p:sp>
        <p:nvSpPr>
          <p:cNvPr id="108549" name="Text Box 7"/>
          <p:cNvSpPr txBox="1">
            <a:spLocks noChangeArrowheads="1"/>
          </p:cNvSpPr>
          <p:nvPr/>
        </p:nvSpPr>
        <p:spPr bwMode="auto">
          <a:xfrm>
            <a:off x="460375" y="3979228"/>
            <a:ext cx="11077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108550" name="Text Box 8"/>
          <p:cNvSpPr txBox="1">
            <a:spLocks noChangeArrowheads="1"/>
          </p:cNvSpPr>
          <p:nvPr/>
        </p:nvSpPr>
        <p:spPr bwMode="auto">
          <a:xfrm>
            <a:off x="765175" y="4418965"/>
            <a:ext cx="4134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chemeClr val="tx1"/>
                </a:solidFill>
              </a:rPr>
              <a:t>y</a:t>
            </a:r>
            <a:r>
              <a:rPr lang="en-US" altLang="en-US" sz="1800" i="0" dirty="0">
                <a:solidFill>
                  <a:schemeClr val="tx1"/>
                </a:solidFill>
              </a:rPr>
              <a:t> = </a:t>
            </a:r>
            <a:r>
              <a:rPr lang="en-US" altLang="en-US" sz="1800" dirty="0">
                <a:solidFill>
                  <a:schemeClr val="tx1"/>
                </a:solidFill>
              </a:rPr>
              <a:t>c</a:t>
            </a:r>
            <a:r>
              <a:rPr lang="en-US" altLang="en-US" sz="1800" i="0" dirty="0">
                <a:solidFill>
                  <a:schemeClr val="tx1"/>
                </a:solidFill>
              </a:rPr>
              <a:t> + (1–</a:t>
            </a:r>
            <a:r>
              <a:rPr lang="en-US" altLang="en-US" sz="1800" dirty="0">
                <a:solidFill>
                  <a:schemeClr val="tx1"/>
                </a:solidFill>
              </a:rPr>
              <a:t> c</a:t>
            </a:r>
            <a:r>
              <a:rPr lang="en-US" altLang="en-US" sz="1800" i="0" dirty="0">
                <a:solidFill>
                  <a:schemeClr val="tx1"/>
                </a:solidFill>
              </a:rPr>
              <a:t>) [ 1 – e</a:t>
            </a:r>
            <a:r>
              <a:rPr lang="en-US" altLang="en-US" sz="1800" i="0" baseline="30000" dirty="0">
                <a:solidFill>
                  <a:schemeClr val="tx1"/>
                </a:solidFill>
              </a:rPr>
              <a:t>-</a:t>
            </a:r>
            <a:r>
              <a:rPr lang="en-US" altLang="en-US" sz="1800" baseline="30000" dirty="0">
                <a:solidFill>
                  <a:schemeClr val="tx1"/>
                </a:solidFill>
              </a:rPr>
              <a:t>A</a:t>
            </a:r>
            <a:r>
              <a:rPr lang="en-US" altLang="en-US" sz="1800" i="0" baseline="30000" dirty="0">
                <a:solidFill>
                  <a:schemeClr val="tx1"/>
                </a:solidFill>
              </a:rPr>
              <a:t> (</a:t>
            </a:r>
            <a:r>
              <a:rPr lang="en-US" sz="1800" b="1" kern="1200" baseline="300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x</a:t>
            </a:r>
            <a:r>
              <a:rPr lang="en-US" sz="1800" b="1" i="0" kern="1200" baseline="300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 –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 </a:t>
            </a:r>
            <a:r>
              <a:rPr lang="en-US" sz="1800" b="1" i="1" kern="1200" baseline="300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a</a:t>
            </a:r>
            <a:r>
              <a:rPr lang="en-US" sz="1800" dirty="0"/>
              <a:t> </a:t>
            </a:r>
            <a:r>
              <a:rPr lang="en-US" altLang="en-US" sz="1800" i="0" baseline="30000" dirty="0">
                <a:solidFill>
                  <a:schemeClr val="tx1"/>
                </a:solidFill>
              </a:rPr>
              <a:t>)</a:t>
            </a:r>
            <a:r>
              <a:rPr lang="en-US" altLang="en-US" sz="1800" baseline="50000" dirty="0">
                <a:solidFill>
                  <a:schemeClr val="tx1"/>
                </a:solidFill>
              </a:rPr>
              <a:t>B</a:t>
            </a:r>
            <a:r>
              <a:rPr lang="en-US" altLang="en-US" sz="1800" i="0" dirty="0">
                <a:solidFill>
                  <a:schemeClr val="tx1"/>
                </a:solidFill>
              </a:rPr>
              <a:t>],   x </a:t>
            </a:r>
            <a:r>
              <a:rPr lang="en-US" altLang="en-US" sz="1800" i="0" dirty="0">
                <a:solidFill>
                  <a:schemeClr val="tx1"/>
                </a:solidFill>
                <a:sym typeface="Symbol" pitchFamily="18" charset="2"/>
              </a:rPr>
              <a:t> a</a:t>
            </a:r>
          </a:p>
        </p:txBody>
      </p:sp>
      <p:sp>
        <p:nvSpPr>
          <p:cNvPr id="108551" name="Text Box 9"/>
          <p:cNvSpPr txBox="1">
            <a:spLocks noChangeArrowheads="1"/>
          </p:cNvSpPr>
          <p:nvPr/>
        </p:nvSpPr>
        <p:spPr bwMode="auto">
          <a:xfrm>
            <a:off x="460375" y="4893628"/>
            <a:ext cx="8518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dirty="0">
                <a:solidFill>
                  <a:schemeClr val="tx1"/>
                </a:solidFill>
              </a:rPr>
              <a:t>where</a:t>
            </a:r>
          </a:p>
        </p:txBody>
      </p:sp>
      <p:sp>
        <p:nvSpPr>
          <p:cNvPr id="108552" name="Text Box 10"/>
          <p:cNvSpPr txBox="1">
            <a:spLocks noChangeArrowheads="1"/>
          </p:cNvSpPr>
          <p:nvPr/>
        </p:nvSpPr>
        <p:spPr bwMode="auto">
          <a:xfrm>
            <a:off x="765175" y="5303203"/>
            <a:ext cx="6253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chemeClr val="tx1"/>
                </a:solidFill>
              </a:rPr>
              <a:t>B</a:t>
            </a:r>
            <a:r>
              <a:rPr lang="en-US" altLang="en-US" sz="1800" i="0" dirty="0">
                <a:solidFill>
                  <a:schemeClr val="tx1"/>
                </a:solidFill>
              </a:rPr>
              <a:t>  = </a:t>
            </a:r>
            <a:endParaRPr lang="en-US" altLang="en-US" sz="1800" i="0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108553" name="Text Box 11"/>
          <p:cNvSpPr txBox="1">
            <a:spLocks noChangeArrowheads="1"/>
          </p:cNvSpPr>
          <p:nvPr/>
        </p:nvSpPr>
        <p:spPr bwMode="auto">
          <a:xfrm>
            <a:off x="1350963" y="5142865"/>
            <a:ext cx="55891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In [In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(1–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 c</a:t>
            </a:r>
            <a:r>
              <a:rPr lang="en-US" altLang="en-US" sz="1800" i="0" dirty="0">
                <a:solidFill>
                  <a:schemeClr val="tx1"/>
                </a:solidFill>
              </a:rPr>
              <a:t>) – In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(1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 – y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2</a:t>
            </a:r>
            <a:r>
              <a:rPr lang="en-US" altLang="en-US" sz="1800" i="0" dirty="0">
                <a:solidFill>
                  <a:schemeClr val="tx1"/>
                </a:solidFill>
              </a:rPr>
              <a:t>)] – In [ln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(1–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 c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)</a:t>
            </a:r>
            <a:r>
              <a:rPr lang="en-US" altLang="en-US" sz="1800" i="0" dirty="0">
                <a:solidFill>
                  <a:schemeClr val="tx1"/>
                </a:solidFill>
              </a:rPr>
              <a:t> – In (1</a:t>
            </a:r>
            <a:r>
              <a:rPr lang="en-US" altLang="en-US" sz="1800" dirty="0">
                <a:solidFill>
                  <a:schemeClr val="tx1"/>
                </a:solidFill>
              </a:rPr>
              <a:t> – y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800" i="0" dirty="0">
                <a:solidFill>
                  <a:schemeClr val="tx1"/>
                </a:solidFill>
              </a:rPr>
              <a:t>)]</a:t>
            </a:r>
          </a:p>
        </p:txBody>
      </p:sp>
      <p:sp>
        <p:nvSpPr>
          <p:cNvPr id="108554" name="Line 12"/>
          <p:cNvSpPr>
            <a:spLocks noChangeShapeType="1"/>
          </p:cNvSpPr>
          <p:nvPr/>
        </p:nvSpPr>
        <p:spPr bwMode="auto">
          <a:xfrm>
            <a:off x="1427163" y="5515929"/>
            <a:ext cx="54252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55" name="Text Box 13"/>
          <p:cNvSpPr txBox="1">
            <a:spLocks noChangeArrowheads="1"/>
          </p:cNvSpPr>
          <p:nvPr/>
        </p:nvSpPr>
        <p:spPr bwMode="auto">
          <a:xfrm>
            <a:off x="2470150" y="5473065"/>
            <a:ext cx="24852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In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x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2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 – a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)</a:t>
            </a:r>
            <a:r>
              <a:rPr lang="en-US" altLang="en-US" sz="1800" i="0" dirty="0">
                <a:solidFill>
                  <a:schemeClr val="tx1"/>
                </a:solidFill>
              </a:rPr>
              <a:t> – ln (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x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1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 – a</a:t>
            </a:r>
            <a:r>
              <a:rPr lang="en-US" altLang="en-US" sz="1800" i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8556" name="Text Box 14"/>
          <p:cNvSpPr txBox="1">
            <a:spLocks noChangeArrowheads="1"/>
          </p:cNvSpPr>
          <p:nvPr/>
        </p:nvSpPr>
        <p:spPr bwMode="auto">
          <a:xfrm>
            <a:off x="765175" y="6055678"/>
            <a:ext cx="6272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chemeClr val="tx1"/>
                </a:solidFill>
              </a:rPr>
              <a:t>A</a:t>
            </a:r>
            <a:r>
              <a:rPr lang="en-US" altLang="en-US" sz="1800" i="0" dirty="0">
                <a:solidFill>
                  <a:schemeClr val="tx1"/>
                </a:solidFill>
              </a:rPr>
              <a:t>  = </a:t>
            </a:r>
            <a:endParaRPr lang="en-US" altLang="en-US" sz="1800" i="0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108557" name="Text Box 15"/>
          <p:cNvSpPr txBox="1">
            <a:spLocks noChangeArrowheads="1"/>
          </p:cNvSpPr>
          <p:nvPr/>
        </p:nvSpPr>
        <p:spPr bwMode="auto">
          <a:xfrm>
            <a:off x="1350963" y="5881053"/>
            <a:ext cx="23790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In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(1–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 c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)</a:t>
            </a:r>
            <a:r>
              <a:rPr lang="en-US" altLang="en-US" sz="1800" i="0" dirty="0">
                <a:solidFill>
                  <a:schemeClr val="tx1"/>
                </a:solidFill>
              </a:rPr>
              <a:t> – In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(1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 – y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1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)</a:t>
            </a:r>
            <a:r>
              <a:rPr lang="en-US" sz="1800" dirty="0"/>
              <a:t> </a:t>
            </a:r>
            <a:endParaRPr lang="en-US" altLang="en-US" sz="1800" i="0" dirty="0">
              <a:solidFill>
                <a:schemeClr val="tx1"/>
              </a:solidFill>
            </a:endParaRPr>
          </a:p>
        </p:txBody>
      </p:sp>
      <p:sp>
        <p:nvSpPr>
          <p:cNvPr id="108558" name="Line 16"/>
          <p:cNvSpPr>
            <a:spLocks noChangeShapeType="1"/>
          </p:cNvSpPr>
          <p:nvPr/>
        </p:nvSpPr>
        <p:spPr bwMode="auto">
          <a:xfrm>
            <a:off x="1427163" y="6254115"/>
            <a:ext cx="22636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59" name="Text Box 17"/>
          <p:cNvSpPr txBox="1">
            <a:spLocks noChangeArrowheads="1"/>
          </p:cNvSpPr>
          <p:nvPr/>
        </p:nvSpPr>
        <p:spPr bwMode="auto">
          <a:xfrm>
            <a:off x="1808163" y="6223953"/>
            <a:ext cx="11349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x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1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 – a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)</a:t>
            </a:r>
            <a:r>
              <a:rPr lang="en-US" sz="1800" dirty="0"/>
              <a:t> </a:t>
            </a:r>
            <a:r>
              <a:rPr lang="en-US" altLang="en-US" sz="1800" baseline="30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8560" name="Rectangle 18"/>
          <p:cNvSpPr>
            <a:spLocks noChangeArrowheads="1"/>
          </p:cNvSpPr>
          <p:nvPr/>
        </p:nvSpPr>
        <p:spPr bwMode="invGray">
          <a:xfrm>
            <a:off x="5954713" y="2129790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8561" name="Rectangle 19"/>
          <p:cNvSpPr>
            <a:spLocks noChangeArrowheads="1"/>
          </p:cNvSpPr>
          <p:nvPr/>
        </p:nvSpPr>
        <p:spPr bwMode="auto">
          <a:xfrm>
            <a:off x="6632575" y="2288540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8562" name="Text Box 20"/>
          <p:cNvSpPr txBox="1">
            <a:spLocks noChangeArrowheads="1"/>
          </p:cNvSpPr>
          <p:nvPr/>
        </p:nvSpPr>
        <p:spPr bwMode="auto">
          <a:xfrm>
            <a:off x="6984367" y="4312603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</a:t>
            </a:r>
            <a:r>
              <a:rPr lang="en-US" altLang="en-US" sz="1600" dirty="0">
                <a:solidFill>
                  <a:schemeClr val="bg1"/>
                </a:solidFill>
              </a:rPr>
              <a:t>x</a:t>
            </a:r>
            <a:r>
              <a:rPr lang="en-US" altLang="en-US" sz="1600" i="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8563" name="Text Box 21"/>
          <p:cNvSpPr txBox="1">
            <a:spLocks noChangeArrowheads="1"/>
          </p:cNvSpPr>
          <p:nvPr/>
        </p:nvSpPr>
        <p:spPr bwMode="auto">
          <a:xfrm rot="-5400000">
            <a:off x="5362363" y="3066207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</a:t>
            </a:r>
            <a:r>
              <a:rPr lang="en-US" altLang="en-US" sz="1600" dirty="0">
                <a:solidFill>
                  <a:schemeClr val="bg1"/>
                </a:solidFill>
              </a:rPr>
              <a:t>y</a:t>
            </a:r>
            <a:r>
              <a:rPr lang="en-US" altLang="en-US" sz="1600" i="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8564" name="Line 22"/>
          <p:cNvSpPr>
            <a:spLocks noChangeShapeType="1"/>
          </p:cNvSpPr>
          <p:nvPr/>
        </p:nvSpPr>
        <p:spPr bwMode="auto">
          <a:xfrm flipH="1">
            <a:off x="6556375" y="4104640"/>
            <a:ext cx="152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65" name="Line 23"/>
          <p:cNvSpPr>
            <a:spLocks noChangeShapeType="1"/>
          </p:cNvSpPr>
          <p:nvPr/>
        </p:nvSpPr>
        <p:spPr bwMode="auto">
          <a:xfrm flipH="1">
            <a:off x="6556375" y="3882390"/>
            <a:ext cx="152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66" name="Line 24"/>
          <p:cNvSpPr>
            <a:spLocks noChangeShapeType="1"/>
          </p:cNvSpPr>
          <p:nvPr/>
        </p:nvSpPr>
        <p:spPr bwMode="auto">
          <a:xfrm flipH="1">
            <a:off x="6556375" y="3653790"/>
            <a:ext cx="152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67" name="Line 25"/>
          <p:cNvSpPr>
            <a:spLocks noChangeShapeType="1"/>
          </p:cNvSpPr>
          <p:nvPr/>
        </p:nvSpPr>
        <p:spPr bwMode="auto">
          <a:xfrm flipH="1">
            <a:off x="6556375" y="2739390"/>
            <a:ext cx="152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68" name="Line 26"/>
          <p:cNvSpPr>
            <a:spLocks noChangeShapeType="1"/>
          </p:cNvSpPr>
          <p:nvPr/>
        </p:nvSpPr>
        <p:spPr bwMode="auto">
          <a:xfrm flipH="1">
            <a:off x="6556375" y="2510790"/>
            <a:ext cx="152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69" name="Line 28"/>
          <p:cNvSpPr>
            <a:spLocks noChangeShapeType="1"/>
          </p:cNvSpPr>
          <p:nvPr/>
        </p:nvSpPr>
        <p:spPr bwMode="auto">
          <a:xfrm flipH="1">
            <a:off x="6632575" y="2510790"/>
            <a:ext cx="2362200" cy="1588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70" name="Line 29"/>
          <p:cNvSpPr>
            <a:spLocks noChangeShapeType="1"/>
          </p:cNvSpPr>
          <p:nvPr/>
        </p:nvSpPr>
        <p:spPr bwMode="auto">
          <a:xfrm flipV="1">
            <a:off x="6937375" y="411099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71" name="Line 30"/>
          <p:cNvSpPr>
            <a:spLocks noChangeShapeType="1"/>
          </p:cNvSpPr>
          <p:nvPr/>
        </p:nvSpPr>
        <p:spPr bwMode="auto">
          <a:xfrm flipV="1">
            <a:off x="7667625" y="411099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72" name="Line 31"/>
          <p:cNvSpPr>
            <a:spLocks noChangeShapeType="1"/>
          </p:cNvSpPr>
          <p:nvPr/>
        </p:nvSpPr>
        <p:spPr bwMode="auto">
          <a:xfrm flipV="1">
            <a:off x="8385175" y="411099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73" name="Text Box 32"/>
          <p:cNvSpPr txBox="1">
            <a:spLocks noChangeArrowheads="1"/>
          </p:cNvSpPr>
          <p:nvPr/>
        </p:nvSpPr>
        <p:spPr bwMode="auto">
          <a:xfrm>
            <a:off x="6797675" y="411099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8574" name="Text Box 33"/>
          <p:cNvSpPr txBox="1">
            <a:spLocks noChangeArrowheads="1"/>
          </p:cNvSpPr>
          <p:nvPr/>
        </p:nvSpPr>
        <p:spPr bwMode="auto">
          <a:xfrm>
            <a:off x="7510463" y="411099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575" name="Text Box 34"/>
          <p:cNvSpPr txBox="1">
            <a:spLocks noChangeArrowheads="1"/>
          </p:cNvSpPr>
          <p:nvPr/>
        </p:nvSpPr>
        <p:spPr bwMode="auto">
          <a:xfrm>
            <a:off x="8221663" y="411099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8576" name="Text Box 36"/>
          <p:cNvSpPr txBox="1">
            <a:spLocks noChangeArrowheads="1"/>
          </p:cNvSpPr>
          <p:nvPr/>
        </p:nvSpPr>
        <p:spPr bwMode="auto">
          <a:xfrm>
            <a:off x="6353175" y="395224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8577" name="Text Box 37"/>
          <p:cNvSpPr txBox="1">
            <a:spLocks noChangeArrowheads="1"/>
          </p:cNvSpPr>
          <p:nvPr/>
        </p:nvSpPr>
        <p:spPr bwMode="auto">
          <a:xfrm>
            <a:off x="6353175" y="372999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08578" name="Text Box 38"/>
          <p:cNvSpPr txBox="1">
            <a:spLocks noChangeArrowheads="1"/>
          </p:cNvSpPr>
          <p:nvPr/>
        </p:nvSpPr>
        <p:spPr bwMode="auto">
          <a:xfrm>
            <a:off x="6323013" y="349504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sz="12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lang="en-US" sz="12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08579" name="Text Box 39"/>
          <p:cNvSpPr txBox="1">
            <a:spLocks noChangeArrowheads="1"/>
          </p:cNvSpPr>
          <p:nvPr/>
        </p:nvSpPr>
        <p:spPr bwMode="auto">
          <a:xfrm>
            <a:off x="6323013" y="258064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y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8580" name="Text Box 40"/>
          <p:cNvSpPr txBox="1">
            <a:spLocks noChangeArrowheads="1"/>
          </p:cNvSpPr>
          <p:nvPr/>
        </p:nvSpPr>
        <p:spPr bwMode="auto">
          <a:xfrm>
            <a:off x="6348413" y="2358390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581" name="Freeform 42"/>
          <p:cNvSpPr>
            <a:spLocks/>
          </p:cNvSpPr>
          <p:nvPr/>
        </p:nvSpPr>
        <p:spPr bwMode="auto">
          <a:xfrm>
            <a:off x="6632575" y="2739390"/>
            <a:ext cx="1752600" cy="137160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82" name="Freeform 43"/>
          <p:cNvSpPr>
            <a:spLocks/>
          </p:cNvSpPr>
          <p:nvPr/>
        </p:nvSpPr>
        <p:spPr bwMode="auto">
          <a:xfrm>
            <a:off x="6632575" y="3653790"/>
            <a:ext cx="1035050" cy="46355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83" name="Freeform 44"/>
          <p:cNvSpPr>
            <a:spLocks/>
          </p:cNvSpPr>
          <p:nvPr/>
        </p:nvSpPr>
        <p:spPr bwMode="auto">
          <a:xfrm>
            <a:off x="6632575" y="3882390"/>
            <a:ext cx="304800" cy="20955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84" name="Freeform 46"/>
          <p:cNvSpPr>
            <a:spLocks/>
          </p:cNvSpPr>
          <p:nvPr/>
        </p:nvSpPr>
        <p:spPr bwMode="auto">
          <a:xfrm>
            <a:off x="6943725" y="2555240"/>
            <a:ext cx="2043113" cy="1317625"/>
          </a:xfrm>
          <a:custGeom>
            <a:avLst/>
            <a:gdLst>
              <a:gd name="T0" fmla="*/ 0 w 1287"/>
              <a:gd name="T1" fmla="*/ 2147483647 h 855"/>
              <a:gd name="T2" fmla="*/ 2147483647 w 1287"/>
              <a:gd name="T3" fmla="*/ 2147483647 h 855"/>
              <a:gd name="T4" fmla="*/ 2147483647 w 1287"/>
              <a:gd name="T5" fmla="*/ 2147483647 h 855"/>
              <a:gd name="T6" fmla="*/ 2147483647 w 1287"/>
              <a:gd name="T7" fmla="*/ 2147483647 h 855"/>
              <a:gd name="T8" fmla="*/ 2147483647 w 1287"/>
              <a:gd name="T9" fmla="*/ 2147483647 h 855"/>
              <a:gd name="T10" fmla="*/ 2147483647 w 1287"/>
              <a:gd name="T11" fmla="*/ 0 h 8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87"/>
              <a:gd name="T19" fmla="*/ 0 h 855"/>
              <a:gd name="T20" fmla="*/ 1287 w 1287"/>
              <a:gd name="T21" fmla="*/ 855 h 8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87" h="855">
                <a:moveTo>
                  <a:pt x="0" y="855"/>
                </a:moveTo>
                <a:cubicBezTo>
                  <a:pt x="39" y="851"/>
                  <a:pt x="158" y="852"/>
                  <a:pt x="234" y="831"/>
                </a:cubicBezTo>
                <a:cubicBezTo>
                  <a:pt x="310" y="810"/>
                  <a:pt x="390" y="788"/>
                  <a:pt x="456" y="729"/>
                </a:cubicBezTo>
                <a:cubicBezTo>
                  <a:pt x="522" y="670"/>
                  <a:pt x="554" y="573"/>
                  <a:pt x="629" y="476"/>
                </a:cubicBezTo>
                <a:cubicBezTo>
                  <a:pt x="704" y="379"/>
                  <a:pt x="797" y="225"/>
                  <a:pt x="907" y="146"/>
                </a:cubicBezTo>
                <a:cubicBezTo>
                  <a:pt x="1017" y="66"/>
                  <a:pt x="1151" y="32"/>
                  <a:pt x="1287" y="0"/>
                </a:cubicBezTo>
              </a:path>
            </a:pathLst>
          </a:custGeom>
          <a:noFill/>
          <a:ln w="31750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85" name="Oval 47"/>
          <p:cNvSpPr>
            <a:spLocks noChangeArrowheads="1"/>
          </p:cNvSpPr>
          <p:nvPr/>
        </p:nvSpPr>
        <p:spPr bwMode="auto">
          <a:xfrm>
            <a:off x="6915150" y="384429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8586" name="Oval 48"/>
          <p:cNvSpPr>
            <a:spLocks noChangeArrowheads="1"/>
          </p:cNvSpPr>
          <p:nvPr/>
        </p:nvSpPr>
        <p:spPr bwMode="auto">
          <a:xfrm>
            <a:off x="7635875" y="362839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8587" name="Oval 49"/>
          <p:cNvSpPr>
            <a:spLocks noChangeArrowheads="1"/>
          </p:cNvSpPr>
          <p:nvPr/>
        </p:nvSpPr>
        <p:spPr bwMode="auto">
          <a:xfrm>
            <a:off x="8343900" y="270764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437313" y="6156325"/>
            <a:ext cx="2298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sz="180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y</a:t>
            </a:r>
            <a:r>
              <a:rPr lang="en-US" sz="1800" i="0" baseline="-1500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1</a:t>
            </a:r>
            <a:r>
              <a:rPr lang="en-US" altLang="en-US" sz="1800" i="0" dirty="0">
                <a:solidFill>
                  <a:schemeClr val="tx1"/>
                </a:solidFill>
              </a:rPr>
              <a:t> = .8 </a:t>
            </a:r>
            <a:r>
              <a:rPr lang="en-US" altLang="en-US" sz="1800" dirty="0">
                <a:solidFill>
                  <a:schemeClr val="tx1"/>
                </a:solidFill>
              </a:rPr>
              <a:t>c</a:t>
            </a:r>
            <a:r>
              <a:rPr lang="en-US" altLang="en-US" sz="1800" i="0" dirty="0">
                <a:solidFill>
                  <a:schemeClr val="tx1"/>
                </a:solidFill>
              </a:rPr>
              <a:t> + .2</a:t>
            </a:r>
          </a:p>
          <a:p>
            <a:pPr algn="l"/>
            <a:r>
              <a:rPr lang="en-US" altLang="en-US" sz="1800" i="0" dirty="0">
                <a:solidFill>
                  <a:schemeClr val="tx1"/>
                </a:solidFill>
              </a:rPr>
              <a:t>y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2</a:t>
            </a:r>
            <a:r>
              <a:rPr lang="en-US" altLang="en-US" sz="1800" i="0" dirty="0">
                <a:solidFill>
                  <a:schemeClr val="tx1"/>
                </a:solidFill>
              </a:rPr>
              <a:t> = .2 </a:t>
            </a:r>
            <a:r>
              <a:rPr lang="en-US" altLang="en-US" sz="1800" dirty="0">
                <a:solidFill>
                  <a:schemeClr val="tx1"/>
                </a:solidFill>
              </a:rPr>
              <a:t>c</a:t>
            </a:r>
            <a:r>
              <a:rPr lang="en-US" altLang="en-US" sz="1800" i="0" dirty="0">
                <a:solidFill>
                  <a:schemeClr val="tx1"/>
                </a:solidFill>
              </a:rPr>
              <a:t> + .8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436395" y="5780028"/>
            <a:ext cx="34274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dirty="0">
                <a:solidFill>
                  <a:srgbClr val="FFFF00"/>
                </a:solidFill>
              </a:rPr>
              <a:t>20%-80% Inflection points:</a:t>
            </a:r>
          </a:p>
        </p:txBody>
      </p:sp>
    </p:spTree>
    <p:extLst>
      <p:ext uri="{BB962C8B-B14F-4D97-AF65-F5344CB8AC3E}">
        <p14:creationId xmlns:p14="http://schemas.microsoft.com/office/powerpoint/2010/main" val="97598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350" y="33338"/>
            <a:ext cx="7007225" cy="990600"/>
          </a:xfrm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S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-</a:t>
            </a:r>
            <a:r>
              <a:rPr lang="en-US" altLang="en-US" dirty="0">
                <a:ea typeface="ＭＳ Ｐゴシック" pitchFamily="-84" charset="-128"/>
              </a:rPr>
              <a:t>Curve Formulas</a:t>
            </a:r>
          </a:p>
        </p:txBody>
      </p:sp>
      <p:sp>
        <p:nvSpPr>
          <p:cNvPr id="116738" name="Text Box 4"/>
          <p:cNvSpPr txBox="1">
            <a:spLocks noChangeArrowheads="1"/>
          </p:cNvSpPr>
          <p:nvPr/>
        </p:nvSpPr>
        <p:spPr bwMode="auto">
          <a:xfrm>
            <a:off x="555625" y="939165"/>
            <a:ext cx="83232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1379538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Case 1b:	</a:t>
            </a:r>
            <a:r>
              <a:rPr lang="en-US" altLang="en-US" sz="2400" i="0" dirty="0">
                <a:solidFill>
                  <a:srgbClr val="FFCC00"/>
                </a:solidFill>
              </a:rPr>
              <a:t>[</a:t>
            </a:r>
            <a:r>
              <a:rPr lang="en-US" altLang="en-US" sz="2400" dirty="0">
                <a:solidFill>
                  <a:srgbClr val="FFCC00"/>
                </a:solidFill>
              </a:rPr>
              <a:t>c</a:t>
            </a:r>
            <a:r>
              <a:rPr lang="en-US" altLang="en-US" sz="2400" i="0" dirty="0">
                <a:solidFill>
                  <a:srgbClr val="FFCC00"/>
                </a:solidFill>
              </a:rPr>
              <a:t>, </a:t>
            </a:r>
            <a:r>
              <a:rPr lang="en-US" altLang="en-US" sz="2400" dirty="0">
                <a:solidFill>
                  <a:srgbClr val="FFCC00"/>
                </a:solidFill>
              </a:rPr>
              <a:t>d</a:t>
            </a:r>
            <a:r>
              <a:rPr lang="en-US" altLang="en-US" sz="2400" i="0" dirty="0">
                <a:solidFill>
                  <a:srgbClr val="FFCC00"/>
                </a:solidFill>
              </a:rPr>
              <a:t>] = [0, 1]</a:t>
            </a:r>
          </a:p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	Knees of Curve at 0.2 and 0.8</a:t>
            </a:r>
          </a:p>
        </p:txBody>
      </p:sp>
      <p:sp>
        <p:nvSpPr>
          <p:cNvPr id="116739" name="Text Box 5"/>
          <p:cNvSpPr txBox="1">
            <a:spLocks noChangeArrowheads="1"/>
          </p:cNvSpPr>
          <p:nvPr/>
        </p:nvSpPr>
        <p:spPr bwMode="auto">
          <a:xfrm>
            <a:off x="460375" y="166465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Givens</a:t>
            </a:r>
          </a:p>
        </p:txBody>
      </p:sp>
      <p:sp>
        <p:nvSpPr>
          <p:cNvPr id="116740" name="Text Box 6"/>
          <p:cNvSpPr txBox="1">
            <a:spLocks noChangeArrowheads="1"/>
          </p:cNvSpPr>
          <p:nvPr/>
        </p:nvSpPr>
        <p:spPr bwMode="auto">
          <a:xfrm>
            <a:off x="765175" y="2169478"/>
            <a:ext cx="5231082" cy="1698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(</a:t>
            </a:r>
            <a:r>
              <a:rPr lang="en-US" altLang="en-US" sz="1800" dirty="0">
                <a:solidFill>
                  <a:schemeClr val="tx1"/>
                </a:solidFill>
              </a:rPr>
              <a:t>x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, 0.2)	= Point of Lower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(</a:t>
            </a:r>
            <a:r>
              <a:rPr lang="en-US" altLang="en-US" sz="1800" dirty="0">
                <a:solidFill>
                  <a:srgbClr val="FFFFFF"/>
                </a:solidFill>
              </a:rPr>
              <a:t>x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2</a:t>
            </a:r>
            <a:r>
              <a:rPr lang="en-US" altLang="en-US" sz="1800" i="0" dirty="0">
                <a:solidFill>
                  <a:srgbClr val="FFFFFF"/>
                </a:solidFill>
              </a:rPr>
              <a:t>, 0.8)	= Point of Upper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  </a:t>
            </a: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</a:t>
            </a:r>
            <a:r>
              <a:rPr lang="en-US" altLang="en-US" sz="1800" dirty="0">
                <a:solidFill>
                  <a:srgbClr val="FFFFFF"/>
                </a:solidFill>
              </a:rPr>
              <a:t> c</a:t>
            </a:r>
            <a:r>
              <a:rPr lang="en-US" altLang="en-US" sz="1800" i="0" dirty="0">
                <a:solidFill>
                  <a:srgbClr val="FFFFFF"/>
                </a:solidFill>
              </a:rPr>
              <a:t>   =  0	= Lower Bound for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IVAL Factor</a:t>
            </a:r>
            <a:r>
              <a:rPr lang="en-US" sz="1800" dirty="0"/>
              <a:t> </a:t>
            </a:r>
            <a:endParaRPr lang="en-US" altLang="en-US" sz="1800" i="0" dirty="0">
              <a:solidFill>
                <a:srgbClr val="FFFFFF"/>
              </a:solidFill>
            </a:endParaRP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</a:t>
            </a:r>
            <a:r>
              <a:rPr lang="en-US" altLang="en-US" sz="1800" dirty="0">
                <a:solidFill>
                  <a:srgbClr val="FFFFFF"/>
                </a:solidFill>
              </a:rPr>
              <a:t>d</a:t>
            </a:r>
            <a:r>
              <a:rPr lang="en-US" altLang="en-US" sz="1800" i="0" dirty="0">
                <a:solidFill>
                  <a:srgbClr val="FFFFFF"/>
                </a:solidFill>
              </a:rPr>
              <a:t>   =  1	= Upper Bound for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IVAL Factor</a:t>
            </a:r>
            <a:r>
              <a:rPr lang="en-US" sz="1800" dirty="0"/>
              <a:t> </a:t>
            </a:r>
            <a:endParaRPr lang="en-US" altLang="en-US" sz="1800" i="0" dirty="0">
              <a:solidFill>
                <a:srgbClr val="FFFFFF"/>
              </a:solidFill>
            </a:endParaRPr>
          </a:p>
        </p:txBody>
      </p:sp>
      <p:sp>
        <p:nvSpPr>
          <p:cNvPr id="116741" name="Text Box 7"/>
          <p:cNvSpPr txBox="1">
            <a:spLocks noChangeArrowheads="1"/>
          </p:cNvSpPr>
          <p:nvPr/>
        </p:nvSpPr>
        <p:spPr bwMode="auto">
          <a:xfrm>
            <a:off x="460375" y="3979228"/>
            <a:ext cx="11077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116742" name="Text Box 8"/>
          <p:cNvSpPr txBox="1">
            <a:spLocks noChangeArrowheads="1"/>
          </p:cNvSpPr>
          <p:nvPr/>
        </p:nvSpPr>
        <p:spPr bwMode="auto">
          <a:xfrm>
            <a:off x="765175" y="4418965"/>
            <a:ext cx="26258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y</a:t>
            </a:r>
            <a:r>
              <a:rPr lang="en-US" altLang="en-US" sz="1800" i="0" dirty="0">
                <a:solidFill>
                  <a:srgbClr val="FFFFFF"/>
                </a:solidFill>
              </a:rPr>
              <a:t> = 1 – e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-</a:t>
            </a:r>
            <a:r>
              <a:rPr lang="en-US" altLang="en-US" sz="1800" baseline="30000" dirty="0">
                <a:solidFill>
                  <a:srgbClr val="FFFFFF"/>
                </a:solidFill>
              </a:rPr>
              <a:t>A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 (</a:t>
            </a:r>
            <a:r>
              <a:rPr lang="en-US" altLang="en-US" sz="1800" baseline="30000" dirty="0">
                <a:solidFill>
                  <a:srgbClr val="FFFFFF"/>
                </a:solidFill>
              </a:rPr>
              <a:t>x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 – </a:t>
            </a:r>
            <a:r>
              <a:rPr lang="en-US" altLang="en-US" sz="1800" baseline="30000" dirty="0">
                <a:solidFill>
                  <a:srgbClr val="FFFFFF"/>
                </a:solidFill>
              </a:rPr>
              <a:t>a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)</a:t>
            </a:r>
            <a:r>
              <a:rPr lang="en-US" altLang="en-US" sz="1800" baseline="60000" dirty="0">
                <a:solidFill>
                  <a:srgbClr val="FFFFFF"/>
                </a:solidFill>
              </a:rPr>
              <a:t>B</a:t>
            </a:r>
            <a:r>
              <a:rPr lang="en-US" altLang="en-US" sz="1800" i="0" dirty="0">
                <a:solidFill>
                  <a:srgbClr val="FFFFFF"/>
                </a:solidFill>
              </a:rPr>
              <a:t>,   </a:t>
            </a:r>
            <a:r>
              <a:rPr lang="en-US" altLang="en-US" sz="1800" dirty="0">
                <a:solidFill>
                  <a:srgbClr val="FFFFFF"/>
                </a:solidFill>
              </a:rPr>
              <a:t>x</a:t>
            </a:r>
            <a:r>
              <a:rPr lang="en-US" altLang="en-US" sz="1800" i="0" dirty="0">
                <a:solidFill>
                  <a:srgbClr val="FFFFFF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  <a:sym typeface="Symbol" pitchFamily="18" charset="2"/>
              </a:rPr>
              <a:t>≥</a:t>
            </a:r>
            <a:r>
              <a:rPr lang="en-US" altLang="en-US" sz="1800" dirty="0">
                <a:solidFill>
                  <a:srgbClr val="FFFFFF"/>
                </a:solidFill>
                <a:sym typeface="Symbol" pitchFamily="18" charset="2"/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  <a:sym typeface="Symbol" pitchFamily="18" charset="2"/>
              </a:rPr>
              <a:t>a</a:t>
            </a:r>
          </a:p>
        </p:txBody>
      </p:sp>
      <p:sp>
        <p:nvSpPr>
          <p:cNvPr id="116743" name="Text Box 9"/>
          <p:cNvSpPr txBox="1">
            <a:spLocks noChangeArrowheads="1"/>
          </p:cNvSpPr>
          <p:nvPr/>
        </p:nvSpPr>
        <p:spPr bwMode="auto">
          <a:xfrm>
            <a:off x="493077" y="5433377"/>
            <a:ext cx="8518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dirty="0">
                <a:solidFill>
                  <a:srgbClr val="FFFFFF"/>
                </a:solidFill>
              </a:rPr>
              <a:t>where</a:t>
            </a:r>
          </a:p>
        </p:txBody>
      </p:sp>
      <p:sp>
        <p:nvSpPr>
          <p:cNvPr id="116744" name="Text Box 10"/>
          <p:cNvSpPr txBox="1">
            <a:spLocks noChangeArrowheads="1"/>
          </p:cNvSpPr>
          <p:nvPr/>
        </p:nvSpPr>
        <p:spPr bwMode="auto">
          <a:xfrm>
            <a:off x="1396365" y="5466715"/>
            <a:ext cx="67839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B</a:t>
            </a:r>
            <a:r>
              <a:rPr lang="en-US" altLang="en-US" sz="1800" i="0" dirty="0">
                <a:solidFill>
                  <a:srgbClr val="FFFFFF"/>
                </a:solidFill>
              </a:rPr>
              <a:t>  = </a:t>
            </a:r>
            <a:endParaRPr lang="en-US" altLang="en-US" sz="18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16745" name="Text Box 11"/>
          <p:cNvSpPr txBox="1">
            <a:spLocks noChangeArrowheads="1"/>
          </p:cNvSpPr>
          <p:nvPr/>
        </p:nvSpPr>
        <p:spPr bwMode="auto">
          <a:xfrm>
            <a:off x="1982153" y="5044440"/>
            <a:ext cx="453970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ln </a:t>
            </a:r>
          </a:p>
        </p:txBody>
      </p:sp>
      <p:sp>
        <p:nvSpPr>
          <p:cNvPr id="116746" name="Line 12"/>
          <p:cNvSpPr>
            <a:spLocks noChangeShapeType="1"/>
          </p:cNvSpPr>
          <p:nvPr/>
        </p:nvSpPr>
        <p:spPr bwMode="auto">
          <a:xfrm>
            <a:off x="2507615" y="5244465"/>
            <a:ext cx="69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16747" name="Text Box 13"/>
          <p:cNvSpPr txBox="1">
            <a:spLocks noChangeArrowheads="1"/>
          </p:cNvSpPr>
          <p:nvPr/>
        </p:nvSpPr>
        <p:spPr bwMode="auto">
          <a:xfrm>
            <a:off x="2475865" y="4865053"/>
            <a:ext cx="6464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ln</a:t>
            </a:r>
            <a:r>
              <a:rPr lang="en-US" altLang="en-US" sz="1800" i="0" dirty="0">
                <a:solidFill>
                  <a:schemeClr val="bg1"/>
                </a:solidFill>
              </a:rPr>
              <a:t>  5</a:t>
            </a:r>
            <a:endParaRPr lang="en-US" altLang="en-US" sz="1800" i="0" dirty="0">
              <a:solidFill>
                <a:srgbClr val="FFFFFF"/>
              </a:solidFill>
            </a:endParaRPr>
          </a:p>
        </p:txBody>
      </p:sp>
      <p:sp>
        <p:nvSpPr>
          <p:cNvPr id="116748" name="Text Box 14"/>
          <p:cNvSpPr txBox="1">
            <a:spLocks noChangeArrowheads="1"/>
          </p:cNvSpPr>
          <p:nvPr/>
        </p:nvSpPr>
        <p:spPr bwMode="auto">
          <a:xfrm>
            <a:off x="4063048" y="5445125"/>
            <a:ext cx="67839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  = </a:t>
            </a:r>
            <a:endParaRPr lang="en-US" altLang="en-US" sz="18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16749" name="Text Box 15"/>
          <p:cNvSpPr txBox="1">
            <a:spLocks noChangeArrowheads="1"/>
          </p:cNvSpPr>
          <p:nvPr/>
        </p:nvSpPr>
        <p:spPr bwMode="auto">
          <a:xfrm>
            <a:off x="4693285" y="5270500"/>
            <a:ext cx="903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In 1.25</a:t>
            </a:r>
          </a:p>
        </p:txBody>
      </p:sp>
      <p:sp>
        <p:nvSpPr>
          <p:cNvPr id="116750" name="Line 16"/>
          <p:cNvSpPr>
            <a:spLocks noChangeShapeType="1"/>
          </p:cNvSpPr>
          <p:nvPr/>
        </p:nvSpPr>
        <p:spPr bwMode="auto">
          <a:xfrm>
            <a:off x="4682173" y="5643563"/>
            <a:ext cx="820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16751" name="Text Box 17"/>
          <p:cNvSpPr txBox="1">
            <a:spLocks noChangeArrowheads="1"/>
          </p:cNvSpPr>
          <p:nvPr/>
        </p:nvSpPr>
        <p:spPr bwMode="auto">
          <a:xfrm>
            <a:off x="4663123" y="5613400"/>
            <a:ext cx="1070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(</a:t>
            </a:r>
            <a:r>
              <a:rPr lang="en-US" altLang="en-US" sz="1800" dirty="0">
                <a:solidFill>
                  <a:srgbClr val="FFFFFF"/>
                </a:solidFill>
              </a:rPr>
              <a:t>x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800" b="0" dirty="0">
                <a:solidFill>
                  <a:schemeClr val="bg1"/>
                </a:solidFill>
              </a:rPr>
              <a:t> </a:t>
            </a:r>
            <a:r>
              <a:rPr lang="en-US" altLang="en-US" sz="1800" dirty="0">
                <a:solidFill>
                  <a:srgbClr val="FFFFFF"/>
                </a:solidFill>
              </a:rPr>
              <a:t>–</a:t>
            </a:r>
            <a:r>
              <a:rPr lang="en-US" altLang="en-US" sz="1800" b="0" dirty="0">
                <a:solidFill>
                  <a:schemeClr val="bg1"/>
                </a:solidFill>
              </a:rPr>
              <a:t> </a:t>
            </a: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)</a:t>
            </a:r>
            <a:r>
              <a:rPr lang="en-US" altLang="en-US" sz="1800" baseline="30000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6752" name="Rectangle 18"/>
          <p:cNvSpPr>
            <a:spLocks noChangeArrowheads="1"/>
          </p:cNvSpPr>
          <p:nvPr/>
        </p:nvSpPr>
        <p:spPr bwMode="invGray">
          <a:xfrm>
            <a:off x="5824538" y="2086928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6753" name="Rectangle 19"/>
          <p:cNvSpPr>
            <a:spLocks noChangeArrowheads="1"/>
          </p:cNvSpPr>
          <p:nvPr/>
        </p:nvSpPr>
        <p:spPr bwMode="auto">
          <a:xfrm>
            <a:off x="6502400" y="2236153"/>
            <a:ext cx="2362200" cy="1828800"/>
          </a:xfrm>
          <a:prstGeom prst="rect">
            <a:avLst/>
          </a:prstGeom>
          <a:solidFill>
            <a:srgbClr val="F8F8F8"/>
          </a:solidFill>
          <a:ln w="317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6754" name="Text Box 20"/>
          <p:cNvSpPr txBox="1">
            <a:spLocks noChangeArrowheads="1"/>
          </p:cNvSpPr>
          <p:nvPr/>
        </p:nvSpPr>
        <p:spPr bwMode="auto">
          <a:xfrm>
            <a:off x="6854191" y="4269740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(x)</a:t>
            </a:r>
          </a:p>
        </p:txBody>
      </p:sp>
      <p:sp>
        <p:nvSpPr>
          <p:cNvPr id="116755" name="Text Box 21"/>
          <p:cNvSpPr txBox="1">
            <a:spLocks noChangeArrowheads="1"/>
          </p:cNvSpPr>
          <p:nvPr/>
        </p:nvSpPr>
        <p:spPr bwMode="auto">
          <a:xfrm rot="-5400000">
            <a:off x="5232187" y="3023345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(y)</a:t>
            </a:r>
          </a:p>
        </p:txBody>
      </p:sp>
      <p:sp>
        <p:nvSpPr>
          <p:cNvPr id="116756" name="Line 22"/>
          <p:cNvSpPr>
            <a:spLocks noChangeShapeType="1"/>
          </p:cNvSpPr>
          <p:nvPr/>
        </p:nvSpPr>
        <p:spPr bwMode="auto">
          <a:xfrm flipH="1">
            <a:off x="6426200" y="406177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6757" name="Line 23"/>
          <p:cNvSpPr>
            <a:spLocks noChangeShapeType="1"/>
          </p:cNvSpPr>
          <p:nvPr/>
        </p:nvSpPr>
        <p:spPr bwMode="auto">
          <a:xfrm flipH="1">
            <a:off x="6426200" y="383952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6758" name="Line 24"/>
          <p:cNvSpPr>
            <a:spLocks noChangeShapeType="1"/>
          </p:cNvSpPr>
          <p:nvPr/>
        </p:nvSpPr>
        <p:spPr bwMode="auto">
          <a:xfrm flipH="1">
            <a:off x="6426200" y="246792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6759" name="Line 25"/>
          <p:cNvSpPr>
            <a:spLocks noChangeShapeType="1"/>
          </p:cNvSpPr>
          <p:nvPr/>
        </p:nvSpPr>
        <p:spPr bwMode="auto">
          <a:xfrm flipH="1">
            <a:off x="6426200" y="225361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6760" name="Line 26"/>
          <p:cNvSpPr>
            <a:spLocks noChangeShapeType="1"/>
          </p:cNvSpPr>
          <p:nvPr/>
        </p:nvSpPr>
        <p:spPr bwMode="auto">
          <a:xfrm flipV="1">
            <a:off x="6807200" y="406812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6761" name="Line 27"/>
          <p:cNvSpPr>
            <a:spLocks noChangeShapeType="1"/>
          </p:cNvSpPr>
          <p:nvPr/>
        </p:nvSpPr>
        <p:spPr bwMode="auto">
          <a:xfrm flipV="1">
            <a:off x="7537450" y="406812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6762" name="Line 28"/>
          <p:cNvSpPr>
            <a:spLocks noChangeShapeType="1"/>
          </p:cNvSpPr>
          <p:nvPr/>
        </p:nvSpPr>
        <p:spPr bwMode="auto">
          <a:xfrm flipV="1">
            <a:off x="8255000" y="406812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6763" name="Text Box 29"/>
          <p:cNvSpPr txBox="1">
            <a:spLocks noChangeArrowheads="1"/>
          </p:cNvSpPr>
          <p:nvPr/>
        </p:nvSpPr>
        <p:spPr bwMode="auto">
          <a:xfrm>
            <a:off x="6667500" y="4068128"/>
            <a:ext cx="308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764" name="Text Box 30"/>
          <p:cNvSpPr txBox="1">
            <a:spLocks noChangeArrowheads="1"/>
          </p:cNvSpPr>
          <p:nvPr/>
        </p:nvSpPr>
        <p:spPr bwMode="auto">
          <a:xfrm>
            <a:off x="7380288" y="406812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tx1"/>
                </a:solidFill>
              </a:rPr>
              <a:t>1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16765" name="Text Box 31"/>
          <p:cNvSpPr txBox="1">
            <a:spLocks noChangeArrowheads="1"/>
          </p:cNvSpPr>
          <p:nvPr/>
        </p:nvSpPr>
        <p:spPr bwMode="auto">
          <a:xfrm>
            <a:off x="8091488" y="406812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6766" name="Text Box 32"/>
          <p:cNvSpPr txBox="1">
            <a:spLocks noChangeArrowheads="1"/>
          </p:cNvSpPr>
          <p:nvPr/>
        </p:nvSpPr>
        <p:spPr bwMode="auto">
          <a:xfrm>
            <a:off x="6223000" y="390937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6767" name="Text Box 33"/>
          <p:cNvSpPr txBox="1">
            <a:spLocks noChangeArrowheads="1"/>
          </p:cNvSpPr>
          <p:nvPr/>
        </p:nvSpPr>
        <p:spPr bwMode="auto">
          <a:xfrm>
            <a:off x="6121400" y="3687128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0.2</a:t>
            </a:r>
          </a:p>
        </p:txBody>
      </p:sp>
      <p:sp>
        <p:nvSpPr>
          <p:cNvPr id="116768" name="Text Box 34"/>
          <p:cNvSpPr txBox="1">
            <a:spLocks noChangeArrowheads="1"/>
          </p:cNvSpPr>
          <p:nvPr/>
        </p:nvSpPr>
        <p:spPr bwMode="auto">
          <a:xfrm>
            <a:off x="6121400" y="2315528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0.8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16769" name="Text Box 35"/>
          <p:cNvSpPr txBox="1">
            <a:spLocks noChangeArrowheads="1"/>
          </p:cNvSpPr>
          <p:nvPr/>
        </p:nvSpPr>
        <p:spPr bwMode="auto">
          <a:xfrm>
            <a:off x="6223000" y="209962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6770" name="Freeform 36"/>
          <p:cNvSpPr>
            <a:spLocks/>
          </p:cNvSpPr>
          <p:nvPr/>
        </p:nvSpPr>
        <p:spPr bwMode="auto">
          <a:xfrm>
            <a:off x="6502400" y="3839528"/>
            <a:ext cx="1035050" cy="23495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6771" name="Text Box 38"/>
          <p:cNvSpPr txBox="1">
            <a:spLocks noChangeArrowheads="1"/>
          </p:cNvSpPr>
          <p:nvPr/>
        </p:nvSpPr>
        <p:spPr bwMode="auto">
          <a:xfrm>
            <a:off x="2375853" y="5214303"/>
            <a:ext cx="903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ln</a:t>
            </a:r>
            <a:r>
              <a:rPr lang="en-US" altLang="en-US" sz="1800" i="0" dirty="0">
                <a:solidFill>
                  <a:schemeClr val="bg1"/>
                </a:solidFill>
              </a:rPr>
              <a:t> 1.25</a:t>
            </a:r>
            <a:endParaRPr lang="en-US" altLang="en-US" sz="1800" i="0" dirty="0">
              <a:solidFill>
                <a:srgbClr val="FFFFFF"/>
              </a:solidFill>
            </a:endParaRPr>
          </a:p>
        </p:txBody>
      </p:sp>
      <p:sp>
        <p:nvSpPr>
          <p:cNvPr id="116772" name="AutoShape 39"/>
          <p:cNvSpPr>
            <a:spLocks/>
          </p:cNvSpPr>
          <p:nvPr/>
        </p:nvSpPr>
        <p:spPr bwMode="auto">
          <a:xfrm>
            <a:off x="2374265" y="4990465"/>
            <a:ext cx="88900" cy="552450"/>
          </a:xfrm>
          <a:prstGeom prst="leftBracket">
            <a:avLst>
              <a:gd name="adj" fmla="val 5178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116773" name="AutoShape 40"/>
          <p:cNvSpPr>
            <a:spLocks/>
          </p:cNvSpPr>
          <p:nvPr/>
        </p:nvSpPr>
        <p:spPr bwMode="auto">
          <a:xfrm>
            <a:off x="3244215" y="5004753"/>
            <a:ext cx="88900" cy="547687"/>
          </a:xfrm>
          <a:prstGeom prst="rightBracket">
            <a:avLst>
              <a:gd name="adj" fmla="val 5133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116774" name="Line 41"/>
          <p:cNvSpPr>
            <a:spLocks noChangeShapeType="1"/>
          </p:cNvSpPr>
          <p:nvPr/>
        </p:nvSpPr>
        <p:spPr bwMode="auto">
          <a:xfrm>
            <a:off x="2013903" y="5649278"/>
            <a:ext cx="1633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16775" name="Text Box 42"/>
          <p:cNvSpPr txBox="1">
            <a:spLocks noChangeArrowheads="1"/>
          </p:cNvSpPr>
          <p:nvPr/>
        </p:nvSpPr>
        <p:spPr bwMode="auto">
          <a:xfrm>
            <a:off x="1982153" y="5871528"/>
            <a:ext cx="453970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ln </a:t>
            </a:r>
          </a:p>
        </p:txBody>
      </p:sp>
      <p:sp>
        <p:nvSpPr>
          <p:cNvPr id="116776" name="Line 43"/>
          <p:cNvSpPr>
            <a:spLocks noChangeShapeType="1"/>
          </p:cNvSpPr>
          <p:nvPr/>
        </p:nvSpPr>
        <p:spPr bwMode="auto">
          <a:xfrm>
            <a:off x="2507615" y="6071553"/>
            <a:ext cx="69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16777" name="Text Box 44"/>
          <p:cNvSpPr txBox="1">
            <a:spLocks noChangeArrowheads="1"/>
          </p:cNvSpPr>
          <p:nvPr/>
        </p:nvSpPr>
        <p:spPr bwMode="auto">
          <a:xfrm>
            <a:off x="2475865" y="5692140"/>
            <a:ext cx="731290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x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2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-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16778" name="Text Box 45"/>
          <p:cNvSpPr txBox="1">
            <a:spLocks noChangeArrowheads="1"/>
          </p:cNvSpPr>
          <p:nvPr/>
        </p:nvSpPr>
        <p:spPr bwMode="auto">
          <a:xfrm>
            <a:off x="2475865" y="6041390"/>
            <a:ext cx="731290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x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-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16779" name="AutoShape 46"/>
          <p:cNvSpPr>
            <a:spLocks/>
          </p:cNvSpPr>
          <p:nvPr/>
        </p:nvSpPr>
        <p:spPr bwMode="auto">
          <a:xfrm>
            <a:off x="2374265" y="5817553"/>
            <a:ext cx="88900" cy="552450"/>
          </a:xfrm>
          <a:prstGeom prst="leftBracket">
            <a:avLst>
              <a:gd name="adj" fmla="val 5178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116780" name="AutoShape 47"/>
          <p:cNvSpPr>
            <a:spLocks/>
          </p:cNvSpPr>
          <p:nvPr/>
        </p:nvSpPr>
        <p:spPr bwMode="auto">
          <a:xfrm>
            <a:off x="3244215" y="5831840"/>
            <a:ext cx="88900" cy="547688"/>
          </a:xfrm>
          <a:prstGeom prst="rightBracket">
            <a:avLst>
              <a:gd name="adj" fmla="val 5133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116781" name="Freeform 48"/>
          <p:cNvSpPr>
            <a:spLocks/>
          </p:cNvSpPr>
          <p:nvPr/>
        </p:nvSpPr>
        <p:spPr bwMode="auto">
          <a:xfrm>
            <a:off x="6502400" y="2467928"/>
            <a:ext cx="1749425" cy="162560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6782" name="Freeform 49"/>
          <p:cNvSpPr>
            <a:spLocks/>
          </p:cNvSpPr>
          <p:nvPr/>
        </p:nvSpPr>
        <p:spPr bwMode="auto">
          <a:xfrm>
            <a:off x="6800850" y="2282190"/>
            <a:ext cx="2047875" cy="1800225"/>
          </a:xfrm>
          <a:custGeom>
            <a:avLst/>
            <a:gdLst>
              <a:gd name="T0" fmla="*/ 0 w 1290"/>
              <a:gd name="T1" fmla="*/ 2147483647 h 1134"/>
              <a:gd name="T2" fmla="*/ 2147483647 w 1290"/>
              <a:gd name="T3" fmla="*/ 2147483647 h 1134"/>
              <a:gd name="T4" fmla="*/ 2147483647 w 1290"/>
              <a:gd name="T5" fmla="*/ 2147483647 h 1134"/>
              <a:gd name="T6" fmla="*/ 2147483647 w 1290"/>
              <a:gd name="T7" fmla="*/ 2147483647 h 1134"/>
              <a:gd name="T8" fmla="*/ 2147483647 w 1290"/>
              <a:gd name="T9" fmla="*/ 2147483647 h 1134"/>
              <a:gd name="T10" fmla="*/ 2147483647 w 1290"/>
              <a:gd name="T11" fmla="*/ 0 h 11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0"/>
              <a:gd name="T19" fmla="*/ 0 h 1134"/>
              <a:gd name="T20" fmla="*/ 1290 w 1290"/>
              <a:gd name="T21" fmla="*/ 1134 h 113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0" h="1134">
                <a:moveTo>
                  <a:pt x="0" y="1134"/>
                </a:moveTo>
                <a:cubicBezTo>
                  <a:pt x="46" y="1125"/>
                  <a:pt x="192" y="1114"/>
                  <a:pt x="276" y="1080"/>
                </a:cubicBezTo>
                <a:cubicBezTo>
                  <a:pt x="360" y="1046"/>
                  <a:pt x="438" y="1023"/>
                  <a:pt x="504" y="930"/>
                </a:cubicBezTo>
                <a:cubicBezTo>
                  <a:pt x="570" y="837"/>
                  <a:pt x="603" y="658"/>
                  <a:pt x="672" y="522"/>
                </a:cubicBezTo>
                <a:cubicBezTo>
                  <a:pt x="741" y="386"/>
                  <a:pt x="815" y="201"/>
                  <a:pt x="918" y="114"/>
                </a:cubicBezTo>
                <a:cubicBezTo>
                  <a:pt x="1021" y="27"/>
                  <a:pt x="1213" y="24"/>
                  <a:pt x="1290" y="0"/>
                </a:cubicBezTo>
              </a:path>
            </a:pathLst>
          </a:cu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6783" name="Oval 50"/>
          <p:cNvSpPr>
            <a:spLocks noChangeArrowheads="1"/>
          </p:cNvSpPr>
          <p:nvPr/>
        </p:nvSpPr>
        <p:spPr bwMode="auto">
          <a:xfrm>
            <a:off x="6770688" y="4031615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6784" name="Oval 51"/>
          <p:cNvSpPr>
            <a:spLocks noChangeArrowheads="1"/>
          </p:cNvSpPr>
          <p:nvPr/>
        </p:nvSpPr>
        <p:spPr bwMode="auto">
          <a:xfrm>
            <a:off x="7494588" y="3803015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6785" name="Oval 52"/>
          <p:cNvSpPr>
            <a:spLocks noChangeArrowheads="1"/>
          </p:cNvSpPr>
          <p:nvPr/>
        </p:nvSpPr>
        <p:spPr bwMode="auto">
          <a:xfrm>
            <a:off x="8205788" y="2437765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350" y="33338"/>
            <a:ext cx="7007225" cy="990600"/>
          </a:xfrm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S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-</a:t>
            </a:r>
            <a:r>
              <a:rPr lang="en-US" altLang="en-US" dirty="0">
                <a:ea typeface="ＭＳ Ｐゴシック" pitchFamily="-84" charset="-128"/>
              </a:rPr>
              <a:t>Curve Formulas</a:t>
            </a:r>
          </a:p>
        </p:txBody>
      </p:sp>
      <p:sp>
        <p:nvSpPr>
          <p:cNvPr id="110594" name="Text Box 4"/>
          <p:cNvSpPr txBox="1">
            <a:spLocks noChangeArrowheads="1"/>
          </p:cNvSpPr>
          <p:nvPr/>
        </p:nvSpPr>
        <p:spPr bwMode="auto">
          <a:xfrm>
            <a:off x="581024" y="859238"/>
            <a:ext cx="474333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Case 2:	Infinite Interval </a:t>
            </a:r>
            <a:r>
              <a:rPr lang="en-US" altLang="en-US" sz="2400" i="0" dirty="0">
                <a:solidFill>
                  <a:srgbClr val="FFCC00"/>
                </a:solidFill>
              </a:rPr>
              <a:t>[</a:t>
            </a:r>
            <a:r>
              <a:rPr lang="en-US" altLang="en-US" sz="2400" dirty="0">
                <a:solidFill>
                  <a:srgbClr val="FFCC00"/>
                </a:solidFill>
              </a:rPr>
              <a:t>a</a:t>
            </a:r>
            <a:r>
              <a:rPr lang="en-US" altLang="en-US" sz="2400" i="0" dirty="0">
                <a:solidFill>
                  <a:srgbClr val="FFCC00"/>
                </a:solidFill>
              </a:rPr>
              <a:t>, </a:t>
            </a:r>
            <a:r>
              <a:rPr lang="en-US" altLang="en-US" sz="2400" i="0" dirty="0">
                <a:solidFill>
                  <a:srgbClr val="FFCC00"/>
                </a:solidFill>
                <a:sym typeface="Symbol" pitchFamily="18" charset="2"/>
              </a:rPr>
              <a:t></a:t>
            </a:r>
            <a:r>
              <a:rPr lang="en-US" altLang="en-US" sz="2400" i="0" dirty="0">
                <a:solidFill>
                  <a:srgbClr val="FFCC00"/>
                </a:solidFill>
              </a:rPr>
              <a:t>) </a:t>
            </a:r>
          </a:p>
          <a:p>
            <a:pPr algn="l"/>
            <a:r>
              <a:rPr lang="en-US" altLang="en-US" sz="2400" i="0" dirty="0">
                <a:solidFill>
                  <a:srgbClr val="FFCC00"/>
                </a:solidFill>
              </a:rPr>
              <a:t>	</a:t>
            </a:r>
            <a:r>
              <a:rPr lang="en-US" altLang="en-US" sz="2400" dirty="0">
                <a:solidFill>
                  <a:srgbClr val="FFCC00"/>
                </a:solidFill>
              </a:rPr>
              <a:t>Decreasing Function</a:t>
            </a:r>
          </a:p>
        </p:txBody>
      </p:sp>
      <p:sp>
        <p:nvSpPr>
          <p:cNvPr id="110595" name="Text Box 5"/>
          <p:cNvSpPr txBox="1">
            <a:spLocks noChangeArrowheads="1"/>
          </p:cNvSpPr>
          <p:nvPr/>
        </p:nvSpPr>
        <p:spPr bwMode="auto">
          <a:xfrm>
            <a:off x="344625" y="154861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Givens</a:t>
            </a:r>
          </a:p>
        </p:txBody>
      </p:sp>
      <p:sp>
        <p:nvSpPr>
          <p:cNvPr id="110596" name="Text Box 6"/>
          <p:cNvSpPr txBox="1">
            <a:spLocks noChangeArrowheads="1"/>
          </p:cNvSpPr>
          <p:nvPr/>
        </p:nvSpPr>
        <p:spPr bwMode="auto">
          <a:xfrm>
            <a:off x="649425" y="2053438"/>
            <a:ext cx="5230919" cy="1706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(</a:t>
            </a:r>
            <a:r>
              <a:rPr lang="en-US" altLang="en-US" sz="1800" dirty="0">
                <a:solidFill>
                  <a:schemeClr val="tx1"/>
                </a:solidFill>
              </a:rPr>
              <a:t>x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, 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y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)	= Point of Upper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x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2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, 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y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2</a:t>
            </a:r>
            <a:r>
              <a:rPr lang="en-US" altLang="en-US" sz="1800" i="0" dirty="0">
                <a:solidFill>
                  <a:srgbClr val="FFFFFF"/>
                </a:solidFill>
              </a:rPr>
              <a:t>)	= Point of Lower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</a:t>
            </a: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</a:t>
            </a:r>
            <a:r>
              <a:rPr lang="en-US" altLang="en-US" sz="1800" dirty="0">
                <a:solidFill>
                  <a:srgbClr val="FFFFFF"/>
                </a:solidFill>
              </a:rPr>
              <a:t>c</a:t>
            </a:r>
            <a:r>
              <a:rPr lang="en-US" altLang="en-US" sz="1800" i="0" dirty="0">
                <a:solidFill>
                  <a:srgbClr val="FFFFFF"/>
                </a:solidFill>
              </a:rPr>
              <a:t>	= Lower Bound for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IVAL Factor</a:t>
            </a:r>
            <a:r>
              <a:rPr lang="en-US" sz="1800" dirty="0"/>
              <a:t> </a:t>
            </a:r>
            <a:endParaRPr lang="en-US" altLang="en-US" sz="1800" i="0" dirty="0">
              <a:solidFill>
                <a:srgbClr val="FFFFFF"/>
              </a:solidFill>
            </a:endParaRP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</a:t>
            </a:r>
            <a:r>
              <a:rPr lang="en-US" altLang="en-US" sz="1800" dirty="0">
                <a:solidFill>
                  <a:srgbClr val="FFFFFF"/>
                </a:solidFill>
              </a:rPr>
              <a:t>d</a:t>
            </a:r>
            <a:r>
              <a:rPr lang="en-US" altLang="en-US" sz="1800" i="0" dirty="0">
                <a:solidFill>
                  <a:srgbClr val="FFFFFF"/>
                </a:solidFill>
              </a:rPr>
              <a:t>	= Upper Bound for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IVAL Factor</a:t>
            </a:r>
            <a:r>
              <a:rPr lang="en-US" sz="1800" dirty="0"/>
              <a:t> </a:t>
            </a:r>
            <a:endParaRPr lang="en-US" altLang="en-US" sz="1800" i="0" dirty="0">
              <a:solidFill>
                <a:srgbClr val="FFFFFF"/>
              </a:solidFill>
            </a:endParaRPr>
          </a:p>
        </p:txBody>
      </p:sp>
      <p:sp>
        <p:nvSpPr>
          <p:cNvPr id="110597" name="Text Box 7"/>
          <p:cNvSpPr txBox="1">
            <a:spLocks noChangeArrowheads="1"/>
          </p:cNvSpPr>
          <p:nvPr/>
        </p:nvSpPr>
        <p:spPr bwMode="auto">
          <a:xfrm>
            <a:off x="344625" y="3863188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110598" name="Text Box 8"/>
          <p:cNvSpPr txBox="1">
            <a:spLocks noChangeArrowheads="1"/>
          </p:cNvSpPr>
          <p:nvPr/>
        </p:nvSpPr>
        <p:spPr bwMode="auto">
          <a:xfrm>
            <a:off x="649425" y="4298163"/>
            <a:ext cx="3409908" cy="35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y = c +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d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–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 c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)</a:t>
            </a:r>
            <a:r>
              <a:rPr lang="en-US" altLang="en-US" sz="1800" i="0" dirty="0">
                <a:solidFill>
                  <a:srgbClr val="FFFFFF"/>
                </a:solidFill>
              </a:rPr>
              <a:t> e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-</a:t>
            </a:r>
            <a:r>
              <a:rPr lang="en-US" altLang="en-US" sz="1800" baseline="30000" dirty="0">
                <a:solidFill>
                  <a:srgbClr val="FFFFFF"/>
                </a:solidFill>
              </a:rPr>
              <a:t>A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 (</a:t>
            </a:r>
            <a:r>
              <a:rPr lang="en-US" altLang="en-US" sz="1800" baseline="30000" dirty="0">
                <a:solidFill>
                  <a:srgbClr val="FFFFFF"/>
                </a:solidFill>
              </a:rPr>
              <a:t>x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 – </a:t>
            </a:r>
            <a:r>
              <a:rPr lang="en-US" altLang="en-US" sz="1800" baseline="30000" dirty="0">
                <a:solidFill>
                  <a:srgbClr val="FFFFFF"/>
                </a:solidFill>
              </a:rPr>
              <a:t>a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)</a:t>
            </a:r>
            <a:r>
              <a:rPr lang="en-US" altLang="en-US" sz="1200" i="0" baseline="30000" dirty="0">
                <a:solidFill>
                  <a:srgbClr val="FFFFFF"/>
                </a:solidFill>
              </a:rPr>
              <a:t> </a:t>
            </a:r>
            <a:r>
              <a:rPr lang="en-US" altLang="en-US" sz="1800" baseline="50000" dirty="0">
                <a:solidFill>
                  <a:srgbClr val="FFFFFF"/>
                </a:solidFill>
              </a:rPr>
              <a:t>B</a:t>
            </a:r>
            <a:r>
              <a:rPr lang="en-US" altLang="en-US" sz="1800" i="0" dirty="0">
                <a:solidFill>
                  <a:srgbClr val="FFFFFF"/>
                </a:solidFill>
              </a:rPr>
              <a:t>,   </a:t>
            </a:r>
            <a:r>
              <a:rPr lang="en-US" altLang="en-US" sz="1800" dirty="0">
                <a:solidFill>
                  <a:srgbClr val="FFFFFF"/>
                </a:solidFill>
              </a:rPr>
              <a:t>x</a:t>
            </a:r>
            <a:r>
              <a:rPr lang="en-US" altLang="en-US" sz="1800" i="0" dirty="0">
                <a:solidFill>
                  <a:srgbClr val="FFFFFF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  <a:sym typeface="Symbol" pitchFamily="18" charset="2"/>
              </a:rPr>
              <a:t> </a:t>
            </a:r>
            <a:r>
              <a:rPr lang="en-US" altLang="en-US" sz="1800" dirty="0">
                <a:solidFill>
                  <a:srgbClr val="FFFFFF"/>
                </a:solidFill>
                <a:sym typeface="Symbol" pitchFamily="18" charset="2"/>
              </a:rPr>
              <a:t>a</a:t>
            </a:r>
          </a:p>
        </p:txBody>
      </p:sp>
      <p:sp>
        <p:nvSpPr>
          <p:cNvPr id="110599" name="Text Box 9"/>
          <p:cNvSpPr txBox="1">
            <a:spLocks noChangeArrowheads="1"/>
          </p:cNvSpPr>
          <p:nvPr/>
        </p:nvSpPr>
        <p:spPr bwMode="auto">
          <a:xfrm>
            <a:off x="344625" y="4777588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dirty="0">
                <a:solidFill>
                  <a:srgbClr val="FFFFFF"/>
                </a:solidFill>
              </a:rPr>
              <a:t>where</a:t>
            </a:r>
          </a:p>
        </p:txBody>
      </p:sp>
      <p:sp>
        <p:nvSpPr>
          <p:cNvPr id="110600" name="Text Box 10"/>
          <p:cNvSpPr txBox="1">
            <a:spLocks noChangeArrowheads="1"/>
          </p:cNvSpPr>
          <p:nvPr/>
        </p:nvSpPr>
        <p:spPr bwMode="auto">
          <a:xfrm>
            <a:off x="649425" y="5187163"/>
            <a:ext cx="67839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B</a:t>
            </a:r>
            <a:r>
              <a:rPr lang="en-US" altLang="en-US" sz="1800" i="0" dirty="0">
                <a:solidFill>
                  <a:srgbClr val="FFFFFF"/>
                </a:solidFill>
              </a:rPr>
              <a:t>  = </a:t>
            </a:r>
            <a:endParaRPr lang="en-US" altLang="en-US" sz="18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10601" name="Text Box 11"/>
          <p:cNvSpPr txBox="1">
            <a:spLocks noChangeArrowheads="1"/>
          </p:cNvSpPr>
          <p:nvPr/>
        </p:nvSpPr>
        <p:spPr bwMode="auto">
          <a:xfrm>
            <a:off x="1350963" y="5026825"/>
            <a:ext cx="5740674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In [In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d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–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 c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)</a:t>
            </a:r>
            <a:r>
              <a:rPr lang="en-US" altLang="en-US" sz="1800" i="0" dirty="0">
                <a:solidFill>
                  <a:srgbClr val="FFFFFF"/>
                </a:solidFill>
              </a:rPr>
              <a:t> – In (</a:t>
            </a:r>
            <a:r>
              <a:rPr lang="en-US" altLang="en-US" sz="1800" dirty="0">
                <a:solidFill>
                  <a:srgbClr val="FFFFFF"/>
                </a:solidFill>
              </a:rPr>
              <a:t>y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2</a:t>
            </a:r>
            <a:r>
              <a:rPr lang="en-US" altLang="en-US" sz="1800" dirty="0">
                <a:solidFill>
                  <a:schemeClr val="bg1"/>
                </a:solidFill>
              </a:rPr>
              <a:t> – </a:t>
            </a:r>
            <a:r>
              <a:rPr lang="en-US" altLang="en-US" sz="1800" dirty="0">
                <a:solidFill>
                  <a:srgbClr val="FFFFFF"/>
                </a:solidFill>
              </a:rPr>
              <a:t>c</a:t>
            </a:r>
            <a:r>
              <a:rPr lang="en-US" altLang="en-US" sz="1800" i="0" dirty="0">
                <a:solidFill>
                  <a:srgbClr val="FFFFFF"/>
                </a:solidFill>
              </a:rPr>
              <a:t>)] – In [In (</a:t>
            </a:r>
            <a:r>
              <a:rPr lang="en-US" altLang="en-US" sz="1800" dirty="0">
                <a:solidFill>
                  <a:srgbClr val="FFFFFF"/>
                </a:solidFill>
              </a:rPr>
              <a:t>d</a:t>
            </a:r>
            <a:r>
              <a:rPr lang="en-US" altLang="en-US" sz="1800" dirty="0">
                <a:solidFill>
                  <a:schemeClr val="bg1"/>
                </a:solidFill>
              </a:rPr>
              <a:t> – </a:t>
            </a:r>
            <a:r>
              <a:rPr lang="en-US" altLang="en-US" sz="1800" dirty="0">
                <a:solidFill>
                  <a:srgbClr val="FFFFFF"/>
                </a:solidFill>
              </a:rPr>
              <a:t>c</a:t>
            </a:r>
            <a:r>
              <a:rPr lang="en-US" altLang="en-US" sz="1800" i="0" dirty="0">
                <a:solidFill>
                  <a:srgbClr val="FFFFFF"/>
                </a:solidFill>
              </a:rPr>
              <a:t>) – In (</a:t>
            </a:r>
            <a:r>
              <a:rPr lang="en-US" altLang="en-US" sz="1800" dirty="0">
                <a:solidFill>
                  <a:srgbClr val="FFFFFF"/>
                </a:solidFill>
              </a:rPr>
              <a:t>y</a:t>
            </a:r>
            <a:r>
              <a:rPr lang="en-US" altLang="en-US" sz="1800" i="0" baseline="-25000" dirty="0">
                <a:solidFill>
                  <a:srgbClr val="FFFFFF"/>
                </a:solidFill>
              </a:rPr>
              <a:t>1</a:t>
            </a:r>
            <a:r>
              <a:rPr lang="en-US" altLang="en-US" sz="1800" dirty="0">
                <a:solidFill>
                  <a:schemeClr val="bg1"/>
                </a:solidFill>
              </a:rPr>
              <a:t> – </a:t>
            </a:r>
            <a:r>
              <a:rPr lang="en-US" altLang="en-US" sz="1800" dirty="0">
                <a:solidFill>
                  <a:srgbClr val="FFFFFF"/>
                </a:solidFill>
              </a:rPr>
              <a:t>c</a:t>
            </a:r>
            <a:r>
              <a:rPr lang="en-US" altLang="en-US" sz="1800" i="0" dirty="0">
                <a:solidFill>
                  <a:srgbClr val="FFFFFF"/>
                </a:solidFill>
              </a:rPr>
              <a:t>)]</a:t>
            </a:r>
          </a:p>
        </p:txBody>
      </p:sp>
      <p:sp>
        <p:nvSpPr>
          <p:cNvPr id="110602" name="Line 12"/>
          <p:cNvSpPr>
            <a:spLocks noChangeShapeType="1"/>
          </p:cNvSpPr>
          <p:nvPr/>
        </p:nvSpPr>
        <p:spPr bwMode="auto">
          <a:xfrm>
            <a:off x="1427162" y="5399888"/>
            <a:ext cx="5508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03" name="Text Box 13"/>
          <p:cNvSpPr txBox="1">
            <a:spLocks noChangeArrowheads="1"/>
          </p:cNvSpPr>
          <p:nvPr/>
        </p:nvSpPr>
        <p:spPr bwMode="auto">
          <a:xfrm>
            <a:off x="2354400" y="5355438"/>
            <a:ext cx="2483372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In – ln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x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1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 – </a:t>
            </a:r>
            <a:r>
              <a:rPr lang="en-US" sz="1800" b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a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)</a:t>
            </a:r>
            <a:r>
              <a:rPr lang="en-US" sz="1800" dirty="0"/>
              <a:t>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x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2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 – a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)</a:t>
            </a:r>
            <a:endParaRPr lang="en-US" altLang="en-US" sz="1800" i="0" dirty="0">
              <a:solidFill>
                <a:srgbClr val="FFFFFF"/>
              </a:solidFill>
            </a:endParaRPr>
          </a:p>
        </p:txBody>
      </p:sp>
      <p:sp>
        <p:nvSpPr>
          <p:cNvPr id="110604" name="Text Box 14"/>
          <p:cNvSpPr txBox="1">
            <a:spLocks noChangeArrowheads="1"/>
          </p:cNvSpPr>
          <p:nvPr/>
        </p:nvSpPr>
        <p:spPr bwMode="auto">
          <a:xfrm>
            <a:off x="649425" y="5939638"/>
            <a:ext cx="67839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  = </a:t>
            </a:r>
            <a:endParaRPr lang="en-US" altLang="en-US" sz="18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10605" name="Text Box 15"/>
          <p:cNvSpPr txBox="1">
            <a:spLocks noChangeArrowheads="1"/>
          </p:cNvSpPr>
          <p:nvPr/>
        </p:nvSpPr>
        <p:spPr bwMode="auto">
          <a:xfrm>
            <a:off x="1235213" y="5765013"/>
            <a:ext cx="2411238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In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–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c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  <a:r>
              <a:rPr lang="en-US" altLang="en-US" sz="1800" i="0" dirty="0">
                <a:solidFill>
                  <a:srgbClr val="FFFFFF"/>
                </a:solidFill>
              </a:rPr>
              <a:t> – In (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r>
              <a:rPr lang="en-US" altLang="en-US" sz="1800" dirty="0">
                <a:solidFill>
                  <a:schemeClr val="bg1"/>
                </a:solidFill>
              </a:rPr>
              <a:t> – </a:t>
            </a:r>
            <a:r>
              <a:rPr lang="en-US" altLang="en-US" sz="1800" dirty="0">
                <a:solidFill>
                  <a:srgbClr val="FFFFFF"/>
                </a:solidFill>
              </a:rPr>
              <a:t>c</a:t>
            </a:r>
            <a:r>
              <a:rPr lang="en-US" altLang="en-US" sz="1800" i="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10606" name="Line 16"/>
          <p:cNvSpPr>
            <a:spLocks noChangeShapeType="1"/>
          </p:cNvSpPr>
          <p:nvPr/>
        </p:nvSpPr>
        <p:spPr bwMode="auto">
          <a:xfrm>
            <a:off x="1311413" y="6138075"/>
            <a:ext cx="2207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07" name="Text Box 17"/>
          <p:cNvSpPr txBox="1">
            <a:spLocks noChangeArrowheads="1"/>
          </p:cNvSpPr>
          <p:nvPr/>
        </p:nvSpPr>
        <p:spPr bwMode="auto">
          <a:xfrm>
            <a:off x="1692413" y="6107913"/>
            <a:ext cx="1047082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x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– a</a:t>
            </a:r>
            <a:r>
              <a:rPr lang="en-US" altLang="en-US" sz="1800" i="0" dirty="0">
                <a:solidFill>
                  <a:srgbClr val="FFFFFF"/>
                </a:solidFill>
              </a:rPr>
              <a:t>)</a:t>
            </a:r>
            <a:r>
              <a:rPr lang="en-US" altLang="en-US" sz="1800" baseline="30000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0608" name="Rectangle 18"/>
          <p:cNvSpPr>
            <a:spLocks noChangeArrowheads="1"/>
          </p:cNvSpPr>
          <p:nvPr/>
        </p:nvSpPr>
        <p:spPr bwMode="invGray">
          <a:xfrm>
            <a:off x="5824538" y="1970888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0609" name="Rectangle 19"/>
          <p:cNvSpPr>
            <a:spLocks noChangeArrowheads="1"/>
          </p:cNvSpPr>
          <p:nvPr/>
        </p:nvSpPr>
        <p:spPr bwMode="auto">
          <a:xfrm>
            <a:off x="6502400" y="2129638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0610" name="Text Box 20"/>
          <p:cNvSpPr txBox="1">
            <a:spLocks noChangeArrowheads="1"/>
          </p:cNvSpPr>
          <p:nvPr/>
        </p:nvSpPr>
        <p:spPr bwMode="auto">
          <a:xfrm>
            <a:off x="6854191" y="4153700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</a:t>
            </a:r>
            <a:r>
              <a:rPr lang="en-US" altLang="en-US" sz="1600" dirty="0">
                <a:solidFill>
                  <a:schemeClr val="bg1"/>
                </a:solidFill>
              </a:rPr>
              <a:t>x</a:t>
            </a:r>
            <a:r>
              <a:rPr lang="en-US" altLang="en-US" sz="1600" i="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0611" name="Text Box 21"/>
          <p:cNvSpPr txBox="1">
            <a:spLocks noChangeArrowheads="1"/>
          </p:cNvSpPr>
          <p:nvPr/>
        </p:nvSpPr>
        <p:spPr bwMode="auto">
          <a:xfrm rot="-5400000">
            <a:off x="5232187" y="2907305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</a:t>
            </a:r>
            <a:r>
              <a:rPr lang="en-US" altLang="en-US" sz="1600" dirty="0">
                <a:solidFill>
                  <a:schemeClr val="bg1"/>
                </a:solidFill>
              </a:rPr>
              <a:t>y</a:t>
            </a:r>
            <a:r>
              <a:rPr lang="en-US" altLang="en-US" sz="1600" i="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0612" name="Line 22"/>
          <p:cNvSpPr>
            <a:spLocks noChangeShapeType="1"/>
          </p:cNvSpPr>
          <p:nvPr/>
        </p:nvSpPr>
        <p:spPr bwMode="auto">
          <a:xfrm flipH="1">
            <a:off x="6426200" y="39457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13" name="Line 23"/>
          <p:cNvSpPr>
            <a:spLocks noChangeShapeType="1"/>
          </p:cNvSpPr>
          <p:nvPr/>
        </p:nvSpPr>
        <p:spPr bwMode="auto">
          <a:xfrm flipH="1">
            <a:off x="6426200" y="37234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14" name="Line 24"/>
          <p:cNvSpPr>
            <a:spLocks noChangeShapeType="1"/>
          </p:cNvSpPr>
          <p:nvPr/>
        </p:nvSpPr>
        <p:spPr bwMode="auto">
          <a:xfrm flipH="1">
            <a:off x="6426200" y="34948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15" name="Line 25"/>
          <p:cNvSpPr>
            <a:spLocks noChangeShapeType="1"/>
          </p:cNvSpPr>
          <p:nvPr/>
        </p:nvSpPr>
        <p:spPr bwMode="auto">
          <a:xfrm flipH="1">
            <a:off x="6426200" y="25804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16" name="Line 26"/>
          <p:cNvSpPr>
            <a:spLocks noChangeShapeType="1"/>
          </p:cNvSpPr>
          <p:nvPr/>
        </p:nvSpPr>
        <p:spPr bwMode="auto">
          <a:xfrm flipH="1">
            <a:off x="6426200" y="23518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17" name="Line 29"/>
          <p:cNvSpPr>
            <a:spLocks noChangeShapeType="1"/>
          </p:cNvSpPr>
          <p:nvPr/>
        </p:nvSpPr>
        <p:spPr bwMode="auto">
          <a:xfrm flipV="1">
            <a:off x="6807200" y="395208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18" name="Line 30"/>
          <p:cNvSpPr>
            <a:spLocks noChangeShapeType="1"/>
          </p:cNvSpPr>
          <p:nvPr/>
        </p:nvSpPr>
        <p:spPr bwMode="auto">
          <a:xfrm flipV="1">
            <a:off x="7537450" y="395208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19" name="Line 31"/>
          <p:cNvSpPr>
            <a:spLocks noChangeShapeType="1"/>
          </p:cNvSpPr>
          <p:nvPr/>
        </p:nvSpPr>
        <p:spPr bwMode="auto">
          <a:xfrm flipV="1">
            <a:off x="8255000" y="395208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20" name="Text Box 32"/>
          <p:cNvSpPr txBox="1">
            <a:spLocks noChangeArrowheads="1"/>
          </p:cNvSpPr>
          <p:nvPr/>
        </p:nvSpPr>
        <p:spPr bwMode="auto">
          <a:xfrm>
            <a:off x="6667500" y="395208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0621" name="Text Box 33"/>
          <p:cNvSpPr txBox="1">
            <a:spLocks noChangeArrowheads="1"/>
          </p:cNvSpPr>
          <p:nvPr/>
        </p:nvSpPr>
        <p:spPr bwMode="auto">
          <a:xfrm>
            <a:off x="7380288" y="395208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tx1"/>
                </a:solidFill>
              </a:rPr>
              <a:t>1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10622" name="Text Box 34"/>
          <p:cNvSpPr txBox="1">
            <a:spLocks noChangeArrowheads="1"/>
          </p:cNvSpPr>
          <p:nvPr/>
        </p:nvSpPr>
        <p:spPr bwMode="auto">
          <a:xfrm>
            <a:off x="8091488" y="395208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0623" name="Text Box 36"/>
          <p:cNvSpPr txBox="1">
            <a:spLocks noChangeArrowheads="1"/>
          </p:cNvSpPr>
          <p:nvPr/>
        </p:nvSpPr>
        <p:spPr bwMode="auto">
          <a:xfrm>
            <a:off x="6223000" y="379333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0624" name="Text Box 37"/>
          <p:cNvSpPr txBox="1">
            <a:spLocks noChangeArrowheads="1"/>
          </p:cNvSpPr>
          <p:nvPr/>
        </p:nvSpPr>
        <p:spPr bwMode="auto">
          <a:xfrm>
            <a:off x="6223000" y="357108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0625" name="Text Box 38"/>
          <p:cNvSpPr txBox="1">
            <a:spLocks noChangeArrowheads="1"/>
          </p:cNvSpPr>
          <p:nvPr/>
        </p:nvSpPr>
        <p:spPr bwMode="auto">
          <a:xfrm>
            <a:off x="6192838" y="333613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y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0626" name="Text Box 39"/>
          <p:cNvSpPr txBox="1">
            <a:spLocks noChangeArrowheads="1"/>
          </p:cNvSpPr>
          <p:nvPr/>
        </p:nvSpPr>
        <p:spPr bwMode="auto">
          <a:xfrm>
            <a:off x="6192838" y="242173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y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0627" name="Text Box 40"/>
          <p:cNvSpPr txBox="1">
            <a:spLocks noChangeArrowheads="1"/>
          </p:cNvSpPr>
          <p:nvPr/>
        </p:nvSpPr>
        <p:spPr bwMode="auto">
          <a:xfrm>
            <a:off x="6218238" y="2199488"/>
            <a:ext cx="2792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10628" name="Freeform 42"/>
          <p:cNvSpPr>
            <a:spLocks/>
          </p:cNvSpPr>
          <p:nvPr/>
        </p:nvSpPr>
        <p:spPr bwMode="auto">
          <a:xfrm>
            <a:off x="6502400" y="2580488"/>
            <a:ext cx="1033463" cy="137160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29" name="Freeform 43"/>
          <p:cNvSpPr>
            <a:spLocks/>
          </p:cNvSpPr>
          <p:nvPr/>
        </p:nvSpPr>
        <p:spPr bwMode="auto">
          <a:xfrm>
            <a:off x="6502400" y="3494888"/>
            <a:ext cx="1749425" cy="46355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30" name="Line 44"/>
          <p:cNvSpPr>
            <a:spLocks noChangeShapeType="1"/>
          </p:cNvSpPr>
          <p:nvPr/>
        </p:nvSpPr>
        <p:spPr bwMode="auto">
          <a:xfrm flipH="1">
            <a:off x="6502400" y="3723488"/>
            <a:ext cx="23622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31" name="Line 45"/>
          <p:cNvSpPr>
            <a:spLocks noChangeShapeType="1"/>
          </p:cNvSpPr>
          <p:nvPr/>
        </p:nvSpPr>
        <p:spPr bwMode="auto">
          <a:xfrm flipV="1">
            <a:off x="6804025" y="2351888"/>
            <a:ext cx="0" cy="160496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32" name="Freeform 46"/>
          <p:cNvSpPr>
            <a:spLocks/>
          </p:cNvSpPr>
          <p:nvPr/>
        </p:nvSpPr>
        <p:spPr bwMode="auto">
          <a:xfrm>
            <a:off x="6808788" y="2361413"/>
            <a:ext cx="2052637" cy="1328737"/>
          </a:xfrm>
          <a:custGeom>
            <a:avLst/>
            <a:gdLst>
              <a:gd name="T0" fmla="*/ 0 w 1293"/>
              <a:gd name="T1" fmla="*/ 0 h 837"/>
              <a:gd name="T2" fmla="*/ 2147483647 w 1293"/>
              <a:gd name="T3" fmla="*/ 2147483647 h 837"/>
              <a:gd name="T4" fmla="*/ 2147483647 w 1293"/>
              <a:gd name="T5" fmla="*/ 2147483647 h 837"/>
              <a:gd name="T6" fmla="*/ 2147483647 w 1293"/>
              <a:gd name="T7" fmla="*/ 2147483647 h 837"/>
              <a:gd name="T8" fmla="*/ 2147483647 w 1293"/>
              <a:gd name="T9" fmla="*/ 2147483647 h 837"/>
              <a:gd name="T10" fmla="*/ 2147483647 w 1293"/>
              <a:gd name="T11" fmla="*/ 2147483647 h 8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3"/>
              <a:gd name="T19" fmla="*/ 0 h 837"/>
              <a:gd name="T20" fmla="*/ 1293 w 1293"/>
              <a:gd name="T21" fmla="*/ 837 h 83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3" h="837">
                <a:moveTo>
                  <a:pt x="0" y="0"/>
                </a:moveTo>
                <a:cubicBezTo>
                  <a:pt x="79" y="5"/>
                  <a:pt x="161" y="10"/>
                  <a:pt x="237" y="33"/>
                </a:cubicBezTo>
                <a:cubicBezTo>
                  <a:pt x="313" y="56"/>
                  <a:pt x="391" y="64"/>
                  <a:pt x="459" y="141"/>
                </a:cubicBezTo>
                <a:cubicBezTo>
                  <a:pt x="527" y="218"/>
                  <a:pt x="565" y="403"/>
                  <a:pt x="642" y="498"/>
                </a:cubicBezTo>
                <a:cubicBezTo>
                  <a:pt x="719" y="593"/>
                  <a:pt x="809" y="651"/>
                  <a:pt x="918" y="708"/>
                </a:cubicBezTo>
                <a:cubicBezTo>
                  <a:pt x="1027" y="765"/>
                  <a:pt x="1160" y="805"/>
                  <a:pt x="1293" y="837"/>
                </a:cubicBezTo>
              </a:path>
            </a:pathLst>
          </a:custGeom>
          <a:noFill/>
          <a:ln w="31750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33" name="Oval 47"/>
          <p:cNvSpPr>
            <a:spLocks noChangeArrowheads="1"/>
          </p:cNvSpPr>
          <p:nvPr/>
        </p:nvSpPr>
        <p:spPr bwMode="auto">
          <a:xfrm>
            <a:off x="7504113" y="255350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0634" name="Oval 48"/>
          <p:cNvSpPr>
            <a:spLocks noChangeArrowheads="1"/>
          </p:cNvSpPr>
          <p:nvPr/>
        </p:nvSpPr>
        <p:spPr bwMode="auto">
          <a:xfrm>
            <a:off x="8224838" y="345520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0635" name="Oval 49"/>
          <p:cNvSpPr>
            <a:spLocks noChangeArrowheads="1"/>
          </p:cNvSpPr>
          <p:nvPr/>
        </p:nvSpPr>
        <p:spPr bwMode="auto">
          <a:xfrm>
            <a:off x="6780213" y="2328075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0636" name="Line 51"/>
          <p:cNvSpPr>
            <a:spLocks noChangeShapeType="1"/>
          </p:cNvSpPr>
          <p:nvPr/>
        </p:nvSpPr>
        <p:spPr bwMode="auto">
          <a:xfrm flipH="1">
            <a:off x="6508750" y="2351888"/>
            <a:ext cx="27305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0DDB06-041F-FB27-239C-05DDC3DD6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753" y="5960275"/>
            <a:ext cx="2298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dirty="0">
                <a:solidFill>
                  <a:schemeClr val="tx1"/>
                </a:solidFill>
              </a:rPr>
              <a:t>y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2</a:t>
            </a:r>
            <a:r>
              <a:rPr lang="en-US" altLang="en-US" sz="1800" i="0" dirty="0">
                <a:solidFill>
                  <a:schemeClr val="tx1"/>
                </a:solidFill>
              </a:rPr>
              <a:t> = </a:t>
            </a:r>
            <a:r>
              <a:rPr lang="en-US" altLang="en-US" sz="1800" dirty="0">
                <a:solidFill>
                  <a:schemeClr val="tx1"/>
                </a:solidFill>
              </a:rPr>
              <a:t>c</a:t>
            </a:r>
            <a:r>
              <a:rPr lang="en-US" altLang="en-US" sz="1800" i="0" dirty="0">
                <a:solidFill>
                  <a:schemeClr val="tx1"/>
                </a:solidFill>
              </a:rPr>
              <a:t> + .2 (</a:t>
            </a:r>
            <a:r>
              <a:rPr lang="en-US" altLang="en-US" sz="1800" dirty="0">
                <a:solidFill>
                  <a:schemeClr val="tx1"/>
                </a:solidFill>
              </a:rPr>
              <a:t>d</a:t>
            </a:r>
            <a:r>
              <a:rPr lang="en-US" altLang="en-US" sz="1800" i="0" dirty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–</a:t>
            </a:r>
            <a:r>
              <a:rPr lang="en-US" altLang="en-US" sz="1800" i="0" dirty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c</a:t>
            </a:r>
            <a:r>
              <a:rPr lang="en-US" altLang="en-US" sz="1800" i="0" dirty="0">
                <a:solidFill>
                  <a:schemeClr val="tx1"/>
                </a:solidFill>
              </a:rPr>
              <a:t>)</a:t>
            </a:r>
          </a:p>
          <a:p>
            <a:r>
              <a:rPr lang="en-US" sz="180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y</a:t>
            </a:r>
            <a:r>
              <a:rPr lang="en-US" sz="1800" i="0" baseline="-1500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1</a:t>
            </a:r>
            <a:r>
              <a:rPr lang="en-US" altLang="en-US" sz="1800" i="0" dirty="0">
                <a:solidFill>
                  <a:schemeClr val="tx1"/>
                </a:solidFill>
              </a:rPr>
              <a:t> = </a:t>
            </a:r>
            <a:r>
              <a:rPr lang="en-US" altLang="en-US" sz="1800" dirty="0">
                <a:solidFill>
                  <a:schemeClr val="tx1"/>
                </a:solidFill>
              </a:rPr>
              <a:t>c</a:t>
            </a:r>
            <a:r>
              <a:rPr lang="en-US" altLang="en-US" sz="1800" i="0" dirty="0">
                <a:solidFill>
                  <a:schemeClr val="tx1"/>
                </a:solidFill>
              </a:rPr>
              <a:t> + .8 </a:t>
            </a:r>
            <a:r>
              <a:rPr lang="en-US" sz="1800" i="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(</a:t>
            </a:r>
            <a:r>
              <a:rPr lang="en-US" sz="180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d </a:t>
            </a:r>
            <a:r>
              <a:rPr lang="en-US" sz="1800" i="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–</a:t>
            </a:r>
            <a:r>
              <a:rPr lang="en-US" sz="180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 c</a:t>
            </a:r>
            <a:r>
              <a:rPr lang="en-US" sz="1800" i="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)</a:t>
            </a:r>
            <a:r>
              <a:rPr lang="en-US" sz="1800" dirty="0"/>
              <a:t> </a:t>
            </a:r>
            <a:endParaRPr lang="en-US" altLang="en-US" sz="1800" i="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BE624F-C2AF-CCF4-F045-7CA03052D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835" y="5583978"/>
            <a:ext cx="34274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dirty="0">
                <a:solidFill>
                  <a:srgbClr val="FFFF00"/>
                </a:solidFill>
              </a:rPr>
              <a:t>20%-80% Inflection points:</a:t>
            </a:r>
          </a:p>
        </p:txBody>
      </p:sp>
    </p:spTree>
    <p:extLst>
      <p:ext uri="{BB962C8B-B14F-4D97-AF65-F5344CB8AC3E}">
        <p14:creationId xmlns:p14="http://schemas.microsoft.com/office/powerpoint/2010/main" val="69552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350" y="33338"/>
            <a:ext cx="7007225" cy="990600"/>
          </a:xfrm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S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-</a:t>
            </a:r>
            <a:r>
              <a:rPr lang="en-US" altLang="en-US" dirty="0">
                <a:ea typeface="ＭＳ Ｐゴシック" pitchFamily="-84" charset="-128"/>
              </a:rPr>
              <a:t>Curve Formulas</a:t>
            </a:r>
          </a:p>
        </p:txBody>
      </p:sp>
      <p:sp>
        <p:nvSpPr>
          <p:cNvPr id="110594" name="Text Box 4"/>
          <p:cNvSpPr txBox="1">
            <a:spLocks noChangeArrowheads="1"/>
          </p:cNvSpPr>
          <p:nvPr/>
        </p:nvSpPr>
        <p:spPr bwMode="auto">
          <a:xfrm>
            <a:off x="581025" y="928688"/>
            <a:ext cx="6243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Case 2a:  Upper bound of unity</a:t>
            </a:r>
          </a:p>
        </p:txBody>
      </p:sp>
      <p:sp>
        <p:nvSpPr>
          <p:cNvPr id="110595" name="Text Box 5"/>
          <p:cNvSpPr txBox="1">
            <a:spLocks noChangeArrowheads="1"/>
          </p:cNvSpPr>
          <p:nvPr/>
        </p:nvSpPr>
        <p:spPr bwMode="auto">
          <a:xfrm>
            <a:off x="460375" y="168751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Givens</a:t>
            </a:r>
          </a:p>
        </p:txBody>
      </p:sp>
      <p:sp>
        <p:nvSpPr>
          <p:cNvPr id="110596" name="Text Box 6"/>
          <p:cNvSpPr txBox="1">
            <a:spLocks noChangeArrowheads="1"/>
          </p:cNvSpPr>
          <p:nvPr/>
        </p:nvSpPr>
        <p:spPr bwMode="auto">
          <a:xfrm>
            <a:off x="765175" y="2192338"/>
            <a:ext cx="5230919" cy="1706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x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r>
              <a:rPr lang="en-US" sz="1800" dirty="0"/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)	= Point of Upper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x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r>
              <a:rPr lang="en-US" sz="1800" dirty="0"/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)	= Point of Lower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</a:t>
            </a: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</a:t>
            </a:r>
            <a:r>
              <a:rPr lang="en-US" altLang="en-US" sz="1800" dirty="0">
                <a:solidFill>
                  <a:srgbClr val="FFFFFF"/>
                </a:solidFill>
              </a:rPr>
              <a:t>c</a:t>
            </a:r>
            <a:r>
              <a:rPr lang="en-US" altLang="en-US" sz="1800" i="0" dirty="0">
                <a:solidFill>
                  <a:srgbClr val="FFFFFF"/>
                </a:solidFill>
              </a:rPr>
              <a:t>	= Lower Bound for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IVAL Factor</a:t>
            </a:r>
            <a:r>
              <a:rPr lang="en-US" sz="1800" dirty="0"/>
              <a:t> </a:t>
            </a:r>
            <a:endParaRPr lang="en-US" altLang="en-US" sz="1800" i="0" dirty="0">
              <a:solidFill>
                <a:srgbClr val="FFFFFF"/>
              </a:solidFill>
            </a:endParaRP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1	= Upper Bound for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IVAL Factor</a:t>
            </a:r>
            <a:r>
              <a:rPr lang="en-US" sz="1800" dirty="0"/>
              <a:t> </a:t>
            </a:r>
            <a:endParaRPr lang="en-US" altLang="en-US" sz="1800" i="0" dirty="0">
              <a:solidFill>
                <a:srgbClr val="FFFFFF"/>
              </a:solidFill>
            </a:endParaRPr>
          </a:p>
        </p:txBody>
      </p:sp>
      <p:sp>
        <p:nvSpPr>
          <p:cNvPr id="110597" name="Text Box 7"/>
          <p:cNvSpPr txBox="1">
            <a:spLocks noChangeArrowheads="1"/>
          </p:cNvSpPr>
          <p:nvPr/>
        </p:nvSpPr>
        <p:spPr bwMode="auto">
          <a:xfrm>
            <a:off x="460375" y="4002088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110598" name="Text Box 8"/>
          <p:cNvSpPr txBox="1">
            <a:spLocks noChangeArrowheads="1"/>
          </p:cNvSpPr>
          <p:nvPr/>
        </p:nvSpPr>
        <p:spPr bwMode="auto">
          <a:xfrm>
            <a:off x="765175" y="4437063"/>
            <a:ext cx="3283976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y</a:t>
            </a:r>
            <a:r>
              <a:rPr lang="en-US" altLang="en-US" sz="1800" i="0" dirty="0">
                <a:solidFill>
                  <a:srgbClr val="FFFFFF"/>
                </a:solidFill>
              </a:rPr>
              <a:t> = </a:t>
            </a:r>
            <a:r>
              <a:rPr lang="en-US" altLang="en-US" sz="1800" dirty="0">
                <a:solidFill>
                  <a:srgbClr val="FFFFFF"/>
                </a:solidFill>
              </a:rPr>
              <a:t>c</a:t>
            </a:r>
            <a:r>
              <a:rPr lang="en-US" altLang="en-US" sz="1800" i="0" dirty="0">
                <a:solidFill>
                  <a:srgbClr val="FFFFFF"/>
                </a:solidFill>
              </a:rPr>
              <a:t> +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(1–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c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  <a:r>
              <a:rPr lang="en-US" altLang="en-US" sz="1800" i="0" dirty="0">
                <a:solidFill>
                  <a:srgbClr val="FFFFFF"/>
                </a:solidFill>
              </a:rPr>
              <a:t> e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-A (</a:t>
            </a:r>
            <a:r>
              <a:rPr lang="en-US" altLang="en-US" sz="1800" baseline="30000" dirty="0">
                <a:solidFill>
                  <a:srgbClr val="FFFFFF"/>
                </a:solidFill>
              </a:rPr>
              <a:t>x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 – </a:t>
            </a:r>
            <a:r>
              <a:rPr lang="en-US" altLang="en-US" sz="1800" baseline="30000" dirty="0">
                <a:solidFill>
                  <a:srgbClr val="FFFFFF"/>
                </a:solidFill>
              </a:rPr>
              <a:t>a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)</a:t>
            </a:r>
            <a:r>
              <a:rPr lang="en-US" altLang="en-US" sz="1800" i="0" baseline="50000" dirty="0">
                <a:solidFill>
                  <a:srgbClr val="FFFFFF"/>
                </a:solidFill>
              </a:rPr>
              <a:t>B</a:t>
            </a:r>
            <a:r>
              <a:rPr lang="en-US" altLang="en-US" sz="1800" i="0" dirty="0">
                <a:solidFill>
                  <a:srgbClr val="FFFFFF"/>
                </a:solidFill>
              </a:rPr>
              <a:t>,   x </a:t>
            </a:r>
            <a:r>
              <a:rPr lang="en-US" altLang="en-US" sz="1800" i="0" dirty="0">
                <a:solidFill>
                  <a:srgbClr val="FFFFFF"/>
                </a:solidFill>
                <a:sym typeface="Symbol" pitchFamily="18" charset="2"/>
              </a:rPr>
              <a:t>≥ </a:t>
            </a: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endParaRPr lang="en-US" altLang="en-US" sz="180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10599" name="Text Box 9"/>
          <p:cNvSpPr txBox="1">
            <a:spLocks noChangeArrowheads="1"/>
          </p:cNvSpPr>
          <p:nvPr/>
        </p:nvSpPr>
        <p:spPr bwMode="auto">
          <a:xfrm>
            <a:off x="460375" y="4916488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dirty="0">
                <a:solidFill>
                  <a:srgbClr val="FFFFFF"/>
                </a:solidFill>
              </a:rPr>
              <a:t>where</a:t>
            </a:r>
          </a:p>
        </p:txBody>
      </p:sp>
      <p:sp>
        <p:nvSpPr>
          <p:cNvPr id="110600" name="Text Box 10"/>
          <p:cNvSpPr txBox="1">
            <a:spLocks noChangeArrowheads="1"/>
          </p:cNvSpPr>
          <p:nvPr/>
        </p:nvSpPr>
        <p:spPr bwMode="auto">
          <a:xfrm>
            <a:off x="765175" y="5326063"/>
            <a:ext cx="67839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B</a:t>
            </a:r>
            <a:r>
              <a:rPr lang="en-US" altLang="en-US" sz="1800" i="0" dirty="0">
                <a:solidFill>
                  <a:srgbClr val="FFFFFF"/>
                </a:solidFill>
              </a:rPr>
              <a:t>  = </a:t>
            </a:r>
            <a:endParaRPr lang="en-US" altLang="en-US" sz="18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10601" name="Text Box 11"/>
          <p:cNvSpPr txBox="1">
            <a:spLocks noChangeArrowheads="1"/>
          </p:cNvSpPr>
          <p:nvPr/>
        </p:nvSpPr>
        <p:spPr bwMode="auto">
          <a:xfrm>
            <a:off x="1350963" y="5165725"/>
            <a:ext cx="5586786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In [In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(1–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 c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)</a:t>
            </a:r>
            <a:r>
              <a:rPr lang="en-US" altLang="en-US" sz="1800" i="0" dirty="0">
                <a:solidFill>
                  <a:srgbClr val="FFFFFF"/>
                </a:solidFill>
              </a:rPr>
              <a:t> – In (y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2</a:t>
            </a:r>
            <a:r>
              <a:rPr lang="en-US" altLang="en-US" sz="1800" dirty="0">
                <a:solidFill>
                  <a:schemeClr val="bg1"/>
                </a:solidFill>
              </a:rPr>
              <a:t> – </a:t>
            </a:r>
            <a:r>
              <a:rPr lang="en-US" altLang="en-US" sz="1800" i="0" dirty="0">
                <a:solidFill>
                  <a:srgbClr val="FFFFFF"/>
                </a:solidFill>
              </a:rPr>
              <a:t>c)] – In [In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(1–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 c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)</a:t>
            </a:r>
            <a:r>
              <a:rPr lang="en-US" altLang="en-US" sz="1800" i="0" dirty="0">
                <a:solidFill>
                  <a:srgbClr val="FFFFFF"/>
                </a:solidFill>
              </a:rPr>
              <a:t> – In (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y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1</a:t>
            </a:r>
            <a:r>
              <a:rPr lang="en-US" altLang="en-US" sz="1800" dirty="0">
                <a:solidFill>
                  <a:schemeClr val="bg1"/>
                </a:solidFill>
              </a:rPr>
              <a:t> – </a:t>
            </a:r>
            <a:r>
              <a:rPr lang="en-US" altLang="en-US" sz="1800" dirty="0">
                <a:solidFill>
                  <a:srgbClr val="FFFFFF"/>
                </a:solidFill>
              </a:rPr>
              <a:t>c</a:t>
            </a:r>
            <a:r>
              <a:rPr lang="en-US" altLang="en-US" sz="1800" i="0" dirty="0">
                <a:solidFill>
                  <a:srgbClr val="FFFFFF"/>
                </a:solidFill>
              </a:rPr>
              <a:t>)]</a:t>
            </a:r>
          </a:p>
        </p:txBody>
      </p:sp>
      <p:sp>
        <p:nvSpPr>
          <p:cNvPr id="110602" name="Line 12"/>
          <p:cNvSpPr>
            <a:spLocks noChangeShapeType="1"/>
          </p:cNvSpPr>
          <p:nvPr/>
        </p:nvSpPr>
        <p:spPr bwMode="auto">
          <a:xfrm>
            <a:off x="1427163" y="5538788"/>
            <a:ext cx="4946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10603" name="Text Box 13"/>
          <p:cNvSpPr txBox="1">
            <a:spLocks noChangeArrowheads="1"/>
          </p:cNvSpPr>
          <p:nvPr/>
        </p:nvSpPr>
        <p:spPr bwMode="auto">
          <a:xfrm>
            <a:off x="2470150" y="5494338"/>
            <a:ext cx="2547492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In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x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2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 – a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)</a:t>
            </a:r>
            <a:r>
              <a:rPr lang="en-US" altLang="en-US" sz="1800" i="0" dirty="0">
                <a:solidFill>
                  <a:srgbClr val="FFFFFF"/>
                </a:solidFill>
              </a:rPr>
              <a:t> – ln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x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1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 – a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)</a:t>
            </a:r>
            <a:r>
              <a:rPr lang="en-US" sz="1800" dirty="0"/>
              <a:t> </a:t>
            </a:r>
            <a:endParaRPr lang="en-US" altLang="en-US" sz="1800" i="0" dirty="0">
              <a:solidFill>
                <a:srgbClr val="FFFFFF"/>
              </a:solidFill>
            </a:endParaRPr>
          </a:p>
        </p:txBody>
      </p:sp>
      <p:sp>
        <p:nvSpPr>
          <p:cNvPr id="110604" name="Text Box 14"/>
          <p:cNvSpPr txBox="1">
            <a:spLocks noChangeArrowheads="1"/>
          </p:cNvSpPr>
          <p:nvPr/>
        </p:nvSpPr>
        <p:spPr bwMode="auto">
          <a:xfrm>
            <a:off x="765175" y="6078538"/>
            <a:ext cx="669799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A </a:t>
            </a:r>
            <a:r>
              <a:rPr lang="en-US" altLang="en-US" sz="1800" i="0" dirty="0">
                <a:solidFill>
                  <a:srgbClr val="FFFFFF"/>
                </a:solidFill>
              </a:rPr>
              <a:t> = </a:t>
            </a:r>
            <a:endParaRPr lang="en-US" altLang="en-US" sz="18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10605" name="Text Box 15"/>
          <p:cNvSpPr txBox="1">
            <a:spLocks noChangeArrowheads="1"/>
          </p:cNvSpPr>
          <p:nvPr/>
        </p:nvSpPr>
        <p:spPr bwMode="auto">
          <a:xfrm>
            <a:off x="1350963" y="5903913"/>
            <a:ext cx="2334293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In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(1–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 c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)</a:t>
            </a:r>
            <a:r>
              <a:rPr lang="en-US" altLang="en-US" sz="1800" i="0" dirty="0">
                <a:solidFill>
                  <a:srgbClr val="FFFFFF"/>
                </a:solidFill>
              </a:rPr>
              <a:t> – In (y</a:t>
            </a:r>
            <a:r>
              <a:rPr lang="en-US" altLang="en-US" sz="1800" i="0" baseline="-25000" dirty="0">
                <a:solidFill>
                  <a:srgbClr val="FFFFFF"/>
                </a:solidFill>
              </a:rPr>
              <a:t>1</a:t>
            </a:r>
            <a:r>
              <a:rPr lang="en-US" altLang="en-US" sz="1800" dirty="0">
                <a:solidFill>
                  <a:schemeClr val="bg1"/>
                </a:solidFill>
              </a:rPr>
              <a:t> – </a:t>
            </a:r>
            <a:r>
              <a:rPr lang="en-US" altLang="en-US" sz="1800" dirty="0">
                <a:solidFill>
                  <a:srgbClr val="FFFFFF"/>
                </a:solidFill>
              </a:rPr>
              <a:t>c</a:t>
            </a:r>
            <a:r>
              <a:rPr lang="en-US" altLang="en-US" sz="1800" i="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10606" name="Line 16"/>
          <p:cNvSpPr>
            <a:spLocks noChangeShapeType="1"/>
          </p:cNvSpPr>
          <p:nvPr/>
        </p:nvSpPr>
        <p:spPr bwMode="auto">
          <a:xfrm>
            <a:off x="1427163" y="6276975"/>
            <a:ext cx="1997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10607" name="Text Box 17"/>
          <p:cNvSpPr txBox="1">
            <a:spLocks noChangeArrowheads="1"/>
          </p:cNvSpPr>
          <p:nvPr/>
        </p:nvSpPr>
        <p:spPr bwMode="auto">
          <a:xfrm>
            <a:off x="1808163" y="6246813"/>
            <a:ext cx="1047082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x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1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 – a</a:t>
            </a:r>
            <a:r>
              <a:rPr lang="en-US" altLang="en-US" sz="1800" i="0" dirty="0">
                <a:solidFill>
                  <a:srgbClr val="FFFFFF"/>
                </a:solidFill>
              </a:rPr>
              <a:t>)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0608" name="Rectangle 18"/>
          <p:cNvSpPr>
            <a:spLocks noChangeArrowheads="1"/>
          </p:cNvSpPr>
          <p:nvPr/>
        </p:nvSpPr>
        <p:spPr bwMode="invGray">
          <a:xfrm>
            <a:off x="5824538" y="2109788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0609" name="Rectangle 19"/>
          <p:cNvSpPr>
            <a:spLocks noChangeArrowheads="1"/>
          </p:cNvSpPr>
          <p:nvPr/>
        </p:nvSpPr>
        <p:spPr bwMode="auto">
          <a:xfrm>
            <a:off x="6502400" y="2268538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0610" name="Text Box 20"/>
          <p:cNvSpPr txBox="1">
            <a:spLocks noChangeArrowheads="1"/>
          </p:cNvSpPr>
          <p:nvPr/>
        </p:nvSpPr>
        <p:spPr bwMode="auto">
          <a:xfrm>
            <a:off x="6854191" y="4292600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</a:t>
            </a:r>
            <a:r>
              <a:rPr lang="en-US" altLang="en-US" sz="1600" dirty="0">
                <a:solidFill>
                  <a:schemeClr val="bg1"/>
                </a:solidFill>
              </a:rPr>
              <a:t>x</a:t>
            </a:r>
            <a:r>
              <a:rPr lang="en-US" altLang="en-US" sz="1600" i="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0611" name="Text Box 21"/>
          <p:cNvSpPr txBox="1">
            <a:spLocks noChangeArrowheads="1"/>
          </p:cNvSpPr>
          <p:nvPr/>
        </p:nvSpPr>
        <p:spPr bwMode="auto">
          <a:xfrm rot="-5400000">
            <a:off x="5232187" y="3046205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</a:t>
            </a:r>
            <a:r>
              <a:rPr lang="en-US" altLang="en-US" sz="1600" dirty="0">
                <a:solidFill>
                  <a:schemeClr val="bg1"/>
                </a:solidFill>
              </a:rPr>
              <a:t>y</a:t>
            </a:r>
            <a:r>
              <a:rPr lang="en-US" altLang="en-US" sz="1600" i="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0612" name="Line 22"/>
          <p:cNvSpPr>
            <a:spLocks noChangeShapeType="1"/>
          </p:cNvSpPr>
          <p:nvPr/>
        </p:nvSpPr>
        <p:spPr bwMode="auto">
          <a:xfrm flipH="1">
            <a:off x="6426200" y="40846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13" name="Line 23"/>
          <p:cNvSpPr>
            <a:spLocks noChangeShapeType="1"/>
          </p:cNvSpPr>
          <p:nvPr/>
        </p:nvSpPr>
        <p:spPr bwMode="auto">
          <a:xfrm flipH="1">
            <a:off x="6426200" y="38623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14" name="Line 24"/>
          <p:cNvSpPr>
            <a:spLocks noChangeShapeType="1"/>
          </p:cNvSpPr>
          <p:nvPr/>
        </p:nvSpPr>
        <p:spPr bwMode="auto">
          <a:xfrm flipH="1">
            <a:off x="6426200" y="36337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15" name="Line 25"/>
          <p:cNvSpPr>
            <a:spLocks noChangeShapeType="1"/>
          </p:cNvSpPr>
          <p:nvPr/>
        </p:nvSpPr>
        <p:spPr bwMode="auto">
          <a:xfrm flipH="1">
            <a:off x="6426200" y="27193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16" name="Line 26"/>
          <p:cNvSpPr>
            <a:spLocks noChangeShapeType="1"/>
          </p:cNvSpPr>
          <p:nvPr/>
        </p:nvSpPr>
        <p:spPr bwMode="auto">
          <a:xfrm flipH="1">
            <a:off x="6426200" y="24907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17" name="Line 29"/>
          <p:cNvSpPr>
            <a:spLocks noChangeShapeType="1"/>
          </p:cNvSpPr>
          <p:nvPr/>
        </p:nvSpPr>
        <p:spPr bwMode="auto">
          <a:xfrm flipV="1">
            <a:off x="6807200" y="409098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18" name="Line 30"/>
          <p:cNvSpPr>
            <a:spLocks noChangeShapeType="1"/>
          </p:cNvSpPr>
          <p:nvPr/>
        </p:nvSpPr>
        <p:spPr bwMode="auto">
          <a:xfrm flipV="1">
            <a:off x="7537450" y="409098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19" name="Line 31"/>
          <p:cNvSpPr>
            <a:spLocks noChangeShapeType="1"/>
          </p:cNvSpPr>
          <p:nvPr/>
        </p:nvSpPr>
        <p:spPr bwMode="auto">
          <a:xfrm flipV="1">
            <a:off x="8255000" y="409098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20" name="Text Box 32"/>
          <p:cNvSpPr txBox="1">
            <a:spLocks noChangeArrowheads="1"/>
          </p:cNvSpPr>
          <p:nvPr/>
        </p:nvSpPr>
        <p:spPr bwMode="auto">
          <a:xfrm>
            <a:off x="6666877" y="4090988"/>
            <a:ext cx="3129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sz="12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</a:t>
            </a:r>
            <a:r>
              <a:rPr lang="en-US" sz="1200" dirty="0"/>
              <a:t> </a:t>
            </a:r>
            <a:endParaRPr lang="en-US" altLang="en-US" sz="1200" dirty="0">
              <a:solidFill>
                <a:schemeClr val="bg1"/>
              </a:solidFill>
            </a:endParaRPr>
          </a:p>
        </p:txBody>
      </p:sp>
      <p:sp>
        <p:nvSpPr>
          <p:cNvPr id="110621" name="Text Box 33"/>
          <p:cNvSpPr txBox="1">
            <a:spLocks noChangeArrowheads="1"/>
          </p:cNvSpPr>
          <p:nvPr/>
        </p:nvSpPr>
        <p:spPr bwMode="auto">
          <a:xfrm>
            <a:off x="7380288" y="409098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tx1"/>
                </a:solidFill>
              </a:rPr>
              <a:t>1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10622" name="Text Box 34"/>
          <p:cNvSpPr txBox="1">
            <a:spLocks noChangeArrowheads="1"/>
          </p:cNvSpPr>
          <p:nvPr/>
        </p:nvSpPr>
        <p:spPr bwMode="auto">
          <a:xfrm>
            <a:off x="8091488" y="409098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0623" name="Text Box 36"/>
          <p:cNvSpPr txBox="1">
            <a:spLocks noChangeArrowheads="1"/>
          </p:cNvSpPr>
          <p:nvPr/>
        </p:nvSpPr>
        <p:spPr bwMode="auto">
          <a:xfrm>
            <a:off x="6223000" y="393223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0624" name="Text Box 37"/>
          <p:cNvSpPr txBox="1">
            <a:spLocks noChangeArrowheads="1"/>
          </p:cNvSpPr>
          <p:nvPr/>
        </p:nvSpPr>
        <p:spPr bwMode="auto">
          <a:xfrm>
            <a:off x="6223000" y="370998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0625" name="Text Box 38"/>
          <p:cNvSpPr txBox="1">
            <a:spLocks noChangeArrowheads="1"/>
          </p:cNvSpPr>
          <p:nvPr/>
        </p:nvSpPr>
        <p:spPr bwMode="auto">
          <a:xfrm>
            <a:off x="6192838" y="347503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y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0626" name="Text Box 39"/>
          <p:cNvSpPr txBox="1">
            <a:spLocks noChangeArrowheads="1"/>
          </p:cNvSpPr>
          <p:nvPr/>
        </p:nvSpPr>
        <p:spPr bwMode="auto">
          <a:xfrm>
            <a:off x="6192838" y="256063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sz="12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lang="en-US" sz="12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10627" name="Text Box 40"/>
          <p:cNvSpPr txBox="1">
            <a:spLocks noChangeArrowheads="1"/>
          </p:cNvSpPr>
          <p:nvPr/>
        </p:nvSpPr>
        <p:spPr bwMode="auto">
          <a:xfrm>
            <a:off x="6218238" y="2338388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0628" name="Freeform 42"/>
          <p:cNvSpPr>
            <a:spLocks/>
          </p:cNvSpPr>
          <p:nvPr/>
        </p:nvSpPr>
        <p:spPr bwMode="auto">
          <a:xfrm>
            <a:off x="6502400" y="2719388"/>
            <a:ext cx="1033463" cy="137160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29" name="Freeform 43"/>
          <p:cNvSpPr>
            <a:spLocks/>
          </p:cNvSpPr>
          <p:nvPr/>
        </p:nvSpPr>
        <p:spPr bwMode="auto">
          <a:xfrm>
            <a:off x="6502400" y="3633788"/>
            <a:ext cx="1749425" cy="46355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30" name="Line 44"/>
          <p:cNvSpPr>
            <a:spLocks noChangeShapeType="1"/>
          </p:cNvSpPr>
          <p:nvPr/>
        </p:nvSpPr>
        <p:spPr bwMode="auto">
          <a:xfrm flipH="1">
            <a:off x="6502400" y="3862388"/>
            <a:ext cx="23622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31" name="Line 45"/>
          <p:cNvSpPr>
            <a:spLocks noChangeShapeType="1"/>
          </p:cNvSpPr>
          <p:nvPr/>
        </p:nvSpPr>
        <p:spPr bwMode="auto">
          <a:xfrm flipV="1">
            <a:off x="6804025" y="2490788"/>
            <a:ext cx="0" cy="160496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32" name="Freeform 46"/>
          <p:cNvSpPr>
            <a:spLocks/>
          </p:cNvSpPr>
          <p:nvPr/>
        </p:nvSpPr>
        <p:spPr bwMode="auto">
          <a:xfrm>
            <a:off x="6808788" y="2500313"/>
            <a:ext cx="2052637" cy="1328737"/>
          </a:xfrm>
          <a:custGeom>
            <a:avLst/>
            <a:gdLst>
              <a:gd name="T0" fmla="*/ 0 w 1293"/>
              <a:gd name="T1" fmla="*/ 0 h 837"/>
              <a:gd name="T2" fmla="*/ 2147483647 w 1293"/>
              <a:gd name="T3" fmla="*/ 2147483647 h 837"/>
              <a:gd name="T4" fmla="*/ 2147483647 w 1293"/>
              <a:gd name="T5" fmla="*/ 2147483647 h 837"/>
              <a:gd name="T6" fmla="*/ 2147483647 w 1293"/>
              <a:gd name="T7" fmla="*/ 2147483647 h 837"/>
              <a:gd name="T8" fmla="*/ 2147483647 w 1293"/>
              <a:gd name="T9" fmla="*/ 2147483647 h 837"/>
              <a:gd name="T10" fmla="*/ 2147483647 w 1293"/>
              <a:gd name="T11" fmla="*/ 2147483647 h 8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3"/>
              <a:gd name="T19" fmla="*/ 0 h 837"/>
              <a:gd name="T20" fmla="*/ 1293 w 1293"/>
              <a:gd name="T21" fmla="*/ 837 h 83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3" h="837">
                <a:moveTo>
                  <a:pt x="0" y="0"/>
                </a:moveTo>
                <a:cubicBezTo>
                  <a:pt x="79" y="5"/>
                  <a:pt x="161" y="10"/>
                  <a:pt x="237" y="33"/>
                </a:cubicBezTo>
                <a:cubicBezTo>
                  <a:pt x="313" y="56"/>
                  <a:pt x="391" y="64"/>
                  <a:pt x="459" y="141"/>
                </a:cubicBezTo>
                <a:cubicBezTo>
                  <a:pt x="527" y="218"/>
                  <a:pt x="565" y="403"/>
                  <a:pt x="642" y="498"/>
                </a:cubicBezTo>
                <a:cubicBezTo>
                  <a:pt x="719" y="593"/>
                  <a:pt x="809" y="651"/>
                  <a:pt x="918" y="708"/>
                </a:cubicBezTo>
                <a:cubicBezTo>
                  <a:pt x="1027" y="765"/>
                  <a:pt x="1160" y="805"/>
                  <a:pt x="1293" y="837"/>
                </a:cubicBezTo>
              </a:path>
            </a:pathLst>
          </a:custGeom>
          <a:noFill/>
          <a:ln w="31750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33" name="Oval 47"/>
          <p:cNvSpPr>
            <a:spLocks noChangeArrowheads="1"/>
          </p:cNvSpPr>
          <p:nvPr/>
        </p:nvSpPr>
        <p:spPr bwMode="auto">
          <a:xfrm>
            <a:off x="7504113" y="269240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0634" name="Oval 48"/>
          <p:cNvSpPr>
            <a:spLocks noChangeArrowheads="1"/>
          </p:cNvSpPr>
          <p:nvPr/>
        </p:nvSpPr>
        <p:spPr bwMode="auto">
          <a:xfrm>
            <a:off x="8224838" y="359410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0635" name="Oval 49"/>
          <p:cNvSpPr>
            <a:spLocks noChangeArrowheads="1"/>
          </p:cNvSpPr>
          <p:nvPr/>
        </p:nvSpPr>
        <p:spPr bwMode="auto">
          <a:xfrm>
            <a:off x="6780213" y="2466975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0636" name="Line 51"/>
          <p:cNvSpPr>
            <a:spLocks noChangeShapeType="1"/>
          </p:cNvSpPr>
          <p:nvPr/>
        </p:nvSpPr>
        <p:spPr bwMode="auto">
          <a:xfrm flipH="1">
            <a:off x="6508750" y="2490788"/>
            <a:ext cx="27305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0DDB06-041F-FB27-239C-05DDC3DD6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753" y="6099175"/>
            <a:ext cx="2298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dirty="0">
                <a:solidFill>
                  <a:schemeClr val="tx1"/>
                </a:solidFill>
              </a:rPr>
              <a:t>y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2</a:t>
            </a:r>
            <a:r>
              <a:rPr lang="en-US" altLang="en-US" sz="1800" i="0" dirty="0">
                <a:solidFill>
                  <a:schemeClr val="tx1"/>
                </a:solidFill>
              </a:rPr>
              <a:t> = .8 c + .2 </a:t>
            </a:r>
          </a:p>
          <a:p>
            <a:pPr algn="l"/>
            <a:r>
              <a:rPr lang="en-US" altLang="en-US" sz="1800" i="0" dirty="0">
                <a:solidFill>
                  <a:schemeClr val="tx1"/>
                </a:solidFill>
              </a:rPr>
              <a:t>y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800" i="0" dirty="0">
                <a:solidFill>
                  <a:schemeClr val="tx1"/>
                </a:solidFill>
              </a:rPr>
              <a:t> = .2 c + .8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BE624F-C2AF-CCF4-F045-7CA03052D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835" y="5722878"/>
            <a:ext cx="34274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800" dirty="0">
                <a:solidFill>
                  <a:srgbClr val="FFFF00"/>
                </a:solidFill>
              </a:rPr>
              <a:t>20%-80% Inflection points: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350" y="33338"/>
            <a:ext cx="7007225" cy="990600"/>
          </a:xfrm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S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-</a:t>
            </a:r>
            <a:r>
              <a:rPr lang="en-US" altLang="en-US" dirty="0">
                <a:ea typeface="ＭＳ Ｐゴシック" pitchFamily="-84" charset="-128"/>
              </a:rPr>
              <a:t>Curve Formulas</a:t>
            </a:r>
          </a:p>
        </p:txBody>
      </p:sp>
      <p:sp>
        <p:nvSpPr>
          <p:cNvPr id="118786" name="Text Box 4"/>
          <p:cNvSpPr txBox="1">
            <a:spLocks noChangeArrowheads="1"/>
          </p:cNvSpPr>
          <p:nvPr/>
        </p:nvSpPr>
        <p:spPr bwMode="auto">
          <a:xfrm>
            <a:off x="504825" y="1074738"/>
            <a:ext cx="59381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379538" indent="-1379538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Case 2b:	</a:t>
            </a:r>
            <a:r>
              <a:rPr lang="en-US" altLang="en-US" sz="2400" i="0" dirty="0">
                <a:solidFill>
                  <a:srgbClr val="FFCC00"/>
                </a:solidFill>
              </a:rPr>
              <a:t> [</a:t>
            </a:r>
            <a:r>
              <a:rPr lang="en-US" altLang="en-US" sz="2400" dirty="0">
                <a:solidFill>
                  <a:srgbClr val="FFCC00"/>
                </a:solidFill>
              </a:rPr>
              <a:t>c</a:t>
            </a:r>
            <a:r>
              <a:rPr lang="en-US" altLang="en-US" sz="2400" i="0" dirty="0">
                <a:solidFill>
                  <a:srgbClr val="FFCC00"/>
                </a:solidFill>
              </a:rPr>
              <a:t>, </a:t>
            </a:r>
            <a:r>
              <a:rPr lang="en-US" altLang="en-US" sz="2400" dirty="0">
                <a:solidFill>
                  <a:srgbClr val="FFCC00"/>
                </a:solidFill>
              </a:rPr>
              <a:t>d</a:t>
            </a:r>
            <a:r>
              <a:rPr lang="en-US" altLang="en-US" sz="2400" i="0" dirty="0">
                <a:solidFill>
                  <a:srgbClr val="FFCC00"/>
                </a:solidFill>
              </a:rPr>
              <a:t>] = [0, 1]</a:t>
            </a:r>
          </a:p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	 Knees of Curve at 0.8 and 0.2</a:t>
            </a:r>
          </a:p>
        </p:txBody>
      </p:sp>
      <p:sp>
        <p:nvSpPr>
          <p:cNvPr id="118787" name="Text Box 5"/>
          <p:cNvSpPr txBox="1">
            <a:spLocks noChangeArrowheads="1"/>
          </p:cNvSpPr>
          <p:nvPr/>
        </p:nvSpPr>
        <p:spPr bwMode="auto">
          <a:xfrm>
            <a:off x="460375" y="185896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Givens</a:t>
            </a:r>
          </a:p>
        </p:txBody>
      </p:sp>
      <p:sp>
        <p:nvSpPr>
          <p:cNvPr id="118788" name="Text Box 6"/>
          <p:cNvSpPr txBox="1">
            <a:spLocks noChangeArrowheads="1"/>
          </p:cNvSpPr>
          <p:nvPr/>
        </p:nvSpPr>
        <p:spPr bwMode="auto">
          <a:xfrm>
            <a:off x="765175" y="2363788"/>
            <a:ext cx="5230919" cy="1702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(x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, 0.8)	= Point of Upper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(x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2</a:t>
            </a:r>
            <a:r>
              <a:rPr lang="en-US" altLang="en-US" sz="1800" i="0" dirty="0">
                <a:solidFill>
                  <a:srgbClr val="FFFFFF"/>
                </a:solidFill>
              </a:rPr>
              <a:t>, 0.2)	= Point of Lower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</a:t>
            </a:r>
            <a:r>
              <a:rPr lang="en-US" altLang="en-US" sz="1800" dirty="0">
                <a:solidFill>
                  <a:srgbClr val="FFFFFF"/>
                </a:solidFill>
              </a:rPr>
              <a:t>          a</a:t>
            </a:r>
            <a:r>
              <a:rPr lang="en-US" altLang="en-US" sz="1800" i="0" dirty="0">
                <a:solidFill>
                  <a:srgbClr val="FFFFFF"/>
                </a:solidFill>
              </a:rPr>
              <a:t>	= Lower Bound for Criterion Value</a:t>
            </a:r>
          </a:p>
          <a:p>
            <a:pPr algn="l" rtl="0" eaLnBrk="0" fontAlgn="base" hangingPunct="0">
              <a:lnSpc>
                <a:spcPts val="2200"/>
              </a:lnSpc>
              <a:spcBef>
                <a:spcPts val="0"/>
              </a:spcBef>
              <a:spcAft>
                <a:spcPts val="384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lang="en-US" sz="1800" b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=  0	= Lower Bound for IVAL Factor</a:t>
            </a:r>
            <a:endParaRPr lang="en-US" sz="1800" dirty="0">
              <a:effectLst/>
            </a:endParaRPr>
          </a:p>
          <a:p>
            <a:pPr algn="l" rtl="0" eaLnBrk="0" fontAlgn="base" hangingPunct="0">
              <a:lnSpc>
                <a:spcPts val="2200"/>
              </a:lnSpc>
              <a:spcBef>
                <a:spcPts val="0"/>
              </a:spcBef>
              <a:spcAft>
                <a:spcPts val="1152"/>
              </a:spcAft>
            </a:pP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lang="en-US" sz="1800" b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=  1	= Upper Bound for IVAL Factor</a:t>
            </a:r>
            <a:r>
              <a:rPr lang="en-US" sz="1800" dirty="0"/>
              <a:t> </a:t>
            </a:r>
            <a:endParaRPr lang="en-US" altLang="en-US" sz="1800" i="0" dirty="0">
              <a:solidFill>
                <a:srgbClr val="FFFFFF"/>
              </a:solidFill>
            </a:endParaRPr>
          </a:p>
        </p:txBody>
      </p:sp>
      <p:sp>
        <p:nvSpPr>
          <p:cNvPr id="118789" name="Text Box 7"/>
          <p:cNvSpPr txBox="1">
            <a:spLocks noChangeArrowheads="1"/>
          </p:cNvSpPr>
          <p:nvPr/>
        </p:nvSpPr>
        <p:spPr bwMode="auto">
          <a:xfrm>
            <a:off x="460375" y="4173538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118790" name="Text Box 8"/>
          <p:cNvSpPr txBox="1">
            <a:spLocks noChangeArrowheads="1"/>
          </p:cNvSpPr>
          <p:nvPr/>
        </p:nvSpPr>
        <p:spPr bwMode="auto">
          <a:xfrm>
            <a:off x="765175" y="4608513"/>
            <a:ext cx="2225994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y = e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-A (x – </a:t>
            </a:r>
            <a:r>
              <a:rPr lang="en-US" altLang="en-US" sz="1800" baseline="30000" dirty="0">
                <a:solidFill>
                  <a:srgbClr val="FFFFFF"/>
                </a:solidFill>
              </a:rPr>
              <a:t>a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)</a:t>
            </a:r>
            <a:r>
              <a:rPr lang="en-US" altLang="en-US" sz="1800" i="0" baseline="50000" dirty="0">
                <a:solidFill>
                  <a:srgbClr val="FFFFFF"/>
                </a:solidFill>
              </a:rPr>
              <a:t>B</a:t>
            </a:r>
            <a:r>
              <a:rPr lang="en-US" altLang="en-US" sz="1800" i="0" dirty="0">
                <a:solidFill>
                  <a:srgbClr val="FFFFFF"/>
                </a:solidFill>
              </a:rPr>
              <a:t>,   x </a:t>
            </a:r>
            <a:r>
              <a:rPr lang="en-US" altLang="en-US" sz="1800" i="0" dirty="0">
                <a:solidFill>
                  <a:srgbClr val="FFFFFF"/>
                </a:solidFill>
                <a:sym typeface="Symbol" pitchFamily="18" charset="2"/>
              </a:rPr>
              <a:t>≥ </a:t>
            </a:r>
            <a:r>
              <a:rPr lang="en-US" altLang="en-US" sz="1800" dirty="0">
                <a:solidFill>
                  <a:srgbClr val="FFFFFF"/>
                </a:solidFill>
                <a:sym typeface="Symbol" pitchFamily="18" charset="2"/>
              </a:rPr>
              <a:t>a</a:t>
            </a:r>
          </a:p>
        </p:txBody>
      </p:sp>
      <p:sp>
        <p:nvSpPr>
          <p:cNvPr id="118791" name="Text Box 9"/>
          <p:cNvSpPr txBox="1">
            <a:spLocks noChangeArrowheads="1"/>
          </p:cNvSpPr>
          <p:nvPr/>
        </p:nvSpPr>
        <p:spPr bwMode="auto">
          <a:xfrm>
            <a:off x="630336" y="5671880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dirty="0">
                <a:solidFill>
                  <a:srgbClr val="FFFFFF"/>
                </a:solidFill>
              </a:rPr>
              <a:t>where</a:t>
            </a:r>
          </a:p>
        </p:txBody>
      </p:sp>
      <p:sp>
        <p:nvSpPr>
          <p:cNvPr id="118792" name="Rectangle 18"/>
          <p:cNvSpPr>
            <a:spLocks noChangeArrowheads="1"/>
          </p:cNvSpPr>
          <p:nvPr/>
        </p:nvSpPr>
        <p:spPr bwMode="invGray">
          <a:xfrm>
            <a:off x="5824538" y="2281238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8793" name="Rectangle 19"/>
          <p:cNvSpPr>
            <a:spLocks noChangeArrowheads="1"/>
          </p:cNvSpPr>
          <p:nvPr/>
        </p:nvSpPr>
        <p:spPr bwMode="auto">
          <a:xfrm>
            <a:off x="6502400" y="2430463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8794" name="Text Box 20"/>
          <p:cNvSpPr txBox="1">
            <a:spLocks noChangeArrowheads="1"/>
          </p:cNvSpPr>
          <p:nvPr/>
        </p:nvSpPr>
        <p:spPr bwMode="auto">
          <a:xfrm>
            <a:off x="6854191" y="4464050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</a:t>
            </a:r>
            <a:r>
              <a:rPr lang="en-US" altLang="en-US" sz="1600" dirty="0">
                <a:solidFill>
                  <a:schemeClr val="bg1"/>
                </a:solidFill>
              </a:rPr>
              <a:t>x</a:t>
            </a:r>
            <a:r>
              <a:rPr lang="en-US" altLang="en-US" sz="1600" i="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8795" name="Text Box 21"/>
          <p:cNvSpPr txBox="1">
            <a:spLocks noChangeArrowheads="1"/>
          </p:cNvSpPr>
          <p:nvPr/>
        </p:nvSpPr>
        <p:spPr bwMode="auto">
          <a:xfrm rot="-5400000">
            <a:off x="5232187" y="3217655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(y)</a:t>
            </a:r>
          </a:p>
        </p:txBody>
      </p:sp>
      <p:sp>
        <p:nvSpPr>
          <p:cNvPr id="118796" name="Line 22"/>
          <p:cNvSpPr>
            <a:spLocks noChangeShapeType="1"/>
          </p:cNvSpPr>
          <p:nvPr/>
        </p:nvSpPr>
        <p:spPr bwMode="auto">
          <a:xfrm flipH="1">
            <a:off x="6426200" y="42560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8797" name="Line 23"/>
          <p:cNvSpPr>
            <a:spLocks noChangeShapeType="1"/>
          </p:cNvSpPr>
          <p:nvPr/>
        </p:nvSpPr>
        <p:spPr bwMode="auto">
          <a:xfrm flipH="1">
            <a:off x="6426200" y="40338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8798" name="Line 24"/>
          <p:cNvSpPr>
            <a:spLocks noChangeShapeType="1"/>
          </p:cNvSpPr>
          <p:nvPr/>
        </p:nvSpPr>
        <p:spPr bwMode="auto">
          <a:xfrm flipH="1">
            <a:off x="6426200" y="26622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8799" name="Line 25"/>
          <p:cNvSpPr>
            <a:spLocks noChangeShapeType="1"/>
          </p:cNvSpPr>
          <p:nvPr/>
        </p:nvSpPr>
        <p:spPr bwMode="auto">
          <a:xfrm flipH="1">
            <a:off x="6426200" y="24479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8800" name="Line 26"/>
          <p:cNvSpPr>
            <a:spLocks noChangeShapeType="1"/>
          </p:cNvSpPr>
          <p:nvPr/>
        </p:nvSpPr>
        <p:spPr bwMode="auto">
          <a:xfrm flipV="1">
            <a:off x="6807200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8801" name="Line 27"/>
          <p:cNvSpPr>
            <a:spLocks noChangeShapeType="1"/>
          </p:cNvSpPr>
          <p:nvPr/>
        </p:nvSpPr>
        <p:spPr bwMode="auto">
          <a:xfrm flipV="1">
            <a:off x="7537450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8802" name="Line 28"/>
          <p:cNvSpPr>
            <a:spLocks noChangeShapeType="1"/>
          </p:cNvSpPr>
          <p:nvPr/>
        </p:nvSpPr>
        <p:spPr bwMode="auto">
          <a:xfrm flipV="1">
            <a:off x="8255000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8803" name="Text Box 29"/>
          <p:cNvSpPr txBox="1">
            <a:spLocks noChangeArrowheads="1"/>
          </p:cNvSpPr>
          <p:nvPr/>
        </p:nvSpPr>
        <p:spPr bwMode="auto">
          <a:xfrm>
            <a:off x="6667500" y="426243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8804" name="Text Box 30"/>
          <p:cNvSpPr txBox="1">
            <a:spLocks noChangeArrowheads="1"/>
          </p:cNvSpPr>
          <p:nvPr/>
        </p:nvSpPr>
        <p:spPr bwMode="auto">
          <a:xfrm>
            <a:off x="7380288" y="426243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tx1"/>
                </a:solidFill>
              </a:rPr>
              <a:t>1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18805" name="Text Box 31"/>
          <p:cNvSpPr txBox="1">
            <a:spLocks noChangeArrowheads="1"/>
          </p:cNvSpPr>
          <p:nvPr/>
        </p:nvSpPr>
        <p:spPr bwMode="auto">
          <a:xfrm>
            <a:off x="8091488" y="426243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8806" name="Text Box 32"/>
          <p:cNvSpPr txBox="1">
            <a:spLocks noChangeArrowheads="1"/>
          </p:cNvSpPr>
          <p:nvPr/>
        </p:nvSpPr>
        <p:spPr bwMode="auto">
          <a:xfrm>
            <a:off x="6223000" y="410368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8807" name="Text Box 33"/>
          <p:cNvSpPr txBox="1">
            <a:spLocks noChangeArrowheads="1"/>
          </p:cNvSpPr>
          <p:nvPr/>
        </p:nvSpPr>
        <p:spPr bwMode="auto">
          <a:xfrm>
            <a:off x="6121400" y="3881438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0.2</a:t>
            </a:r>
          </a:p>
        </p:txBody>
      </p:sp>
      <p:sp>
        <p:nvSpPr>
          <p:cNvPr id="118808" name="Text Box 34"/>
          <p:cNvSpPr txBox="1">
            <a:spLocks noChangeArrowheads="1"/>
          </p:cNvSpPr>
          <p:nvPr/>
        </p:nvSpPr>
        <p:spPr bwMode="auto">
          <a:xfrm>
            <a:off x="6121400" y="2509838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0.8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18809" name="Text Box 35"/>
          <p:cNvSpPr txBox="1">
            <a:spLocks noChangeArrowheads="1"/>
          </p:cNvSpPr>
          <p:nvPr/>
        </p:nvSpPr>
        <p:spPr bwMode="auto">
          <a:xfrm>
            <a:off x="6223000" y="229393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8810" name="Freeform 36"/>
          <p:cNvSpPr>
            <a:spLocks/>
          </p:cNvSpPr>
          <p:nvPr/>
        </p:nvSpPr>
        <p:spPr bwMode="auto">
          <a:xfrm>
            <a:off x="6502400" y="4033838"/>
            <a:ext cx="1749425" cy="23495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8811" name="Line 37"/>
          <p:cNvSpPr>
            <a:spLocks noChangeShapeType="1"/>
          </p:cNvSpPr>
          <p:nvPr/>
        </p:nvSpPr>
        <p:spPr bwMode="auto">
          <a:xfrm flipV="1">
            <a:off x="6804025" y="2433638"/>
            <a:ext cx="0" cy="183356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8812" name="Freeform 48"/>
          <p:cNvSpPr>
            <a:spLocks/>
          </p:cNvSpPr>
          <p:nvPr/>
        </p:nvSpPr>
        <p:spPr bwMode="auto">
          <a:xfrm>
            <a:off x="6502400" y="2662238"/>
            <a:ext cx="1035050" cy="162560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8813" name="Freeform 49"/>
          <p:cNvSpPr>
            <a:spLocks/>
          </p:cNvSpPr>
          <p:nvPr/>
        </p:nvSpPr>
        <p:spPr bwMode="auto">
          <a:xfrm>
            <a:off x="6781800" y="2446338"/>
            <a:ext cx="2057400" cy="1754187"/>
          </a:xfrm>
          <a:custGeom>
            <a:avLst/>
            <a:gdLst>
              <a:gd name="T0" fmla="*/ 0 w 1296"/>
              <a:gd name="T1" fmla="*/ 2147483647 h 1105"/>
              <a:gd name="T2" fmla="*/ 2147483647 w 1296"/>
              <a:gd name="T3" fmla="*/ 2147483647 h 1105"/>
              <a:gd name="T4" fmla="*/ 2147483647 w 1296"/>
              <a:gd name="T5" fmla="*/ 2147483647 h 1105"/>
              <a:gd name="T6" fmla="*/ 2147483647 w 1296"/>
              <a:gd name="T7" fmla="*/ 2147483647 h 1105"/>
              <a:gd name="T8" fmla="*/ 2147483647 w 1296"/>
              <a:gd name="T9" fmla="*/ 2147483647 h 1105"/>
              <a:gd name="T10" fmla="*/ 2147483647 w 1296"/>
              <a:gd name="T11" fmla="*/ 2147483647 h 11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6"/>
              <a:gd name="T19" fmla="*/ 0 h 1105"/>
              <a:gd name="T20" fmla="*/ 1296 w 1296"/>
              <a:gd name="T21" fmla="*/ 1105 h 11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6" h="1105">
                <a:moveTo>
                  <a:pt x="0" y="1"/>
                </a:moveTo>
                <a:cubicBezTo>
                  <a:pt x="40" y="5"/>
                  <a:pt x="160" y="0"/>
                  <a:pt x="240" y="25"/>
                </a:cubicBezTo>
                <a:cubicBezTo>
                  <a:pt x="320" y="50"/>
                  <a:pt x="409" y="51"/>
                  <a:pt x="480" y="151"/>
                </a:cubicBezTo>
                <a:cubicBezTo>
                  <a:pt x="551" y="251"/>
                  <a:pt x="593" y="484"/>
                  <a:pt x="666" y="625"/>
                </a:cubicBezTo>
                <a:cubicBezTo>
                  <a:pt x="739" y="766"/>
                  <a:pt x="813" y="917"/>
                  <a:pt x="918" y="997"/>
                </a:cubicBezTo>
                <a:cubicBezTo>
                  <a:pt x="1023" y="1077"/>
                  <a:pt x="1151" y="1100"/>
                  <a:pt x="1296" y="1105"/>
                </a:cubicBezTo>
              </a:path>
            </a:pathLst>
          </a:cu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8814" name="Oval 50"/>
          <p:cNvSpPr>
            <a:spLocks noChangeArrowheads="1"/>
          </p:cNvSpPr>
          <p:nvPr/>
        </p:nvSpPr>
        <p:spPr bwMode="auto">
          <a:xfrm>
            <a:off x="6767513" y="241300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8815" name="Oval 51"/>
          <p:cNvSpPr>
            <a:spLocks noChangeArrowheads="1"/>
          </p:cNvSpPr>
          <p:nvPr/>
        </p:nvSpPr>
        <p:spPr bwMode="auto">
          <a:xfrm>
            <a:off x="7494588" y="263525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8816" name="Oval 52"/>
          <p:cNvSpPr>
            <a:spLocks noChangeArrowheads="1"/>
          </p:cNvSpPr>
          <p:nvPr/>
        </p:nvSpPr>
        <p:spPr bwMode="auto">
          <a:xfrm>
            <a:off x="8218488" y="3997325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8817" name="Text Box 53"/>
          <p:cNvSpPr txBox="1">
            <a:spLocks noChangeArrowheads="1"/>
          </p:cNvSpPr>
          <p:nvPr/>
        </p:nvSpPr>
        <p:spPr bwMode="auto">
          <a:xfrm>
            <a:off x="1476375" y="5695315"/>
            <a:ext cx="67839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B</a:t>
            </a:r>
            <a:r>
              <a:rPr lang="en-US" altLang="en-US" sz="1800" i="0" dirty="0">
                <a:solidFill>
                  <a:srgbClr val="FFFFFF"/>
                </a:solidFill>
              </a:rPr>
              <a:t>  = </a:t>
            </a:r>
            <a:endParaRPr lang="en-US" altLang="en-US" sz="18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18818" name="Text Box 54"/>
          <p:cNvSpPr txBox="1">
            <a:spLocks noChangeArrowheads="1"/>
          </p:cNvSpPr>
          <p:nvPr/>
        </p:nvSpPr>
        <p:spPr bwMode="auto">
          <a:xfrm>
            <a:off x="2062163" y="5273040"/>
            <a:ext cx="453970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ln </a:t>
            </a:r>
          </a:p>
        </p:txBody>
      </p:sp>
      <p:sp>
        <p:nvSpPr>
          <p:cNvPr id="118819" name="Line 55"/>
          <p:cNvSpPr>
            <a:spLocks noChangeShapeType="1"/>
          </p:cNvSpPr>
          <p:nvPr/>
        </p:nvSpPr>
        <p:spPr bwMode="auto">
          <a:xfrm>
            <a:off x="2587625" y="5473065"/>
            <a:ext cx="69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18820" name="Text Box 56"/>
          <p:cNvSpPr txBox="1">
            <a:spLocks noChangeArrowheads="1"/>
          </p:cNvSpPr>
          <p:nvPr/>
        </p:nvSpPr>
        <p:spPr bwMode="auto">
          <a:xfrm>
            <a:off x="2555875" y="5093653"/>
            <a:ext cx="64633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ln</a:t>
            </a:r>
            <a:r>
              <a:rPr lang="en-US" altLang="en-US" sz="1800" i="0" dirty="0">
                <a:solidFill>
                  <a:schemeClr val="bg1"/>
                </a:solidFill>
              </a:rPr>
              <a:t>  5</a:t>
            </a:r>
            <a:endParaRPr lang="en-US" altLang="en-US" sz="1800" i="0" dirty="0">
              <a:solidFill>
                <a:srgbClr val="FFFFFF"/>
              </a:solidFill>
            </a:endParaRPr>
          </a:p>
        </p:txBody>
      </p:sp>
      <p:sp>
        <p:nvSpPr>
          <p:cNvPr id="118821" name="Text Box 57"/>
          <p:cNvSpPr txBox="1">
            <a:spLocks noChangeArrowheads="1"/>
          </p:cNvSpPr>
          <p:nvPr/>
        </p:nvSpPr>
        <p:spPr bwMode="auto">
          <a:xfrm>
            <a:off x="4668838" y="5650865"/>
            <a:ext cx="74251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   = </a:t>
            </a:r>
            <a:endParaRPr lang="en-US" altLang="en-US" sz="18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18822" name="Text Box 58"/>
          <p:cNvSpPr txBox="1">
            <a:spLocks noChangeArrowheads="1"/>
          </p:cNvSpPr>
          <p:nvPr/>
        </p:nvSpPr>
        <p:spPr bwMode="auto">
          <a:xfrm>
            <a:off x="5299075" y="5476240"/>
            <a:ext cx="90281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In 1.25</a:t>
            </a:r>
          </a:p>
        </p:txBody>
      </p:sp>
      <p:sp>
        <p:nvSpPr>
          <p:cNvPr id="118823" name="Line 59"/>
          <p:cNvSpPr>
            <a:spLocks noChangeShapeType="1"/>
          </p:cNvSpPr>
          <p:nvPr/>
        </p:nvSpPr>
        <p:spPr bwMode="auto">
          <a:xfrm>
            <a:off x="5287963" y="5849303"/>
            <a:ext cx="820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18824" name="Text Box 60"/>
          <p:cNvSpPr txBox="1">
            <a:spLocks noChangeArrowheads="1"/>
          </p:cNvSpPr>
          <p:nvPr/>
        </p:nvSpPr>
        <p:spPr bwMode="auto">
          <a:xfrm>
            <a:off x="5268913" y="5819140"/>
            <a:ext cx="1111202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x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– a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  <a:r>
              <a:rPr lang="en-US" sz="1800" dirty="0"/>
              <a:t> </a:t>
            </a:r>
            <a:r>
              <a:rPr lang="en-US" altLang="en-US" sz="1800" baseline="30000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8825" name="Text Box 61"/>
          <p:cNvSpPr txBox="1">
            <a:spLocks noChangeArrowheads="1"/>
          </p:cNvSpPr>
          <p:nvPr/>
        </p:nvSpPr>
        <p:spPr bwMode="auto">
          <a:xfrm>
            <a:off x="2455863" y="5442903"/>
            <a:ext cx="90281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ln</a:t>
            </a:r>
            <a:r>
              <a:rPr lang="en-US" altLang="en-US" sz="1800" i="0" dirty="0">
                <a:solidFill>
                  <a:schemeClr val="bg1"/>
                </a:solidFill>
              </a:rPr>
              <a:t> 1.25</a:t>
            </a:r>
            <a:endParaRPr lang="en-US" altLang="en-US" sz="1800" i="0" dirty="0">
              <a:solidFill>
                <a:srgbClr val="FFFFFF"/>
              </a:solidFill>
            </a:endParaRPr>
          </a:p>
        </p:txBody>
      </p:sp>
      <p:sp>
        <p:nvSpPr>
          <p:cNvPr id="118826" name="AutoShape 62"/>
          <p:cNvSpPr>
            <a:spLocks/>
          </p:cNvSpPr>
          <p:nvPr/>
        </p:nvSpPr>
        <p:spPr bwMode="auto">
          <a:xfrm>
            <a:off x="2454275" y="5219065"/>
            <a:ext cx="88900" cy="552450"/>
          </a:xfrm>
          <a:prstGeom prst="leftBracket">
            <a:avLst>
              <a:gd name="adj" fmla="val 5178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118827" name="AutoShape 63"/>
          <p:cNvSpPr>
            <a:spLocks/>
          </p:cNvSpPr>
          <p:nvPr/>
        </p:nvSpPr>
        <p:spPr bwMode="auto">
          <a:xfrm>
            <a:off x="3324225" y="5233353"/>
            <a:ext cx="88900" cy="547687"/>
          </a:xfrm>
          <a:prstGeom prst="rightBracket">
            <a:avLst>
              <a:gd name="adj" fmla="val 5133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118828" name="Line 64"/>
          <p:cNvSpPr>
            <a:spLocks noChangeShapeType="1"/>
          </p:cNvSpPr>
          <p:nvPr/>
        </p:nvSpPr>
        <p:spPr bwMode="auto">
          <a:xfrm>
            <a:off x="2093913" y="5877878"/>
            <a:ext cx="1633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18829" name="Text Box 65"/>
          <p:cNvSpPr txBox="1">
            <a:spLocks noChangeArrowheads="1"/>
          </p:cNvSpPr>
          <p:nvPr/>
        </p:nvSpPr>
        <p:spPr bwMode="auto">
          <a:xfrm>
            <a:off x="2062163" y="6100128"/>
            <a:ext cx="453970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ln </a:t>
            </a:r>
          </a:p>
        </p:txBody>
      </p:sp>
      <p:sp>
        <p:nvSpPr>
          <p:cNvPr id="118830" name="Line 66"/>
          <p:cNvSpPr>
            <a:spLocks noChangeShapeType="1"/>
          </p:cNvSpPr>
          <p:nvPr/>
        </p:nvSpPr>
        <p:spPr bwMode="auto">
          <a:xfrm>
            <a:off x="2587625" y="6300153"/>
            <a:ext cx="69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18831" name="Text Box 67"/>
          <p:cNvSpPr txBox="1">
            <a:spLocks noChangeArrowheads="1"/>
          </p:cNvSpPr>
          <p:nvPr/>
        </p:nvSpPr>
        <p:spPr bwMode="auto">
          <a:xfrm>
            <a:off x="2555875" y="5920740"/>
            <a:ext cx="731290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x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2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-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sz="1800" b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</a:t>
            </a:r>
            <a:endParaRPr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118832" name="Text Box 68"/>
          <p:cNvSpPr txBox="1">
            <a:spLocks noChangeArrowheads="1"/>
          </p:cNvSpPr>
          <p:nvPr/>
        </p:nvSpPr>
        <p:spPr bwMode="auto">
          <a:xfrm>
            <a:off x="2555875" y="6269990"/>
            <a:ext cx="731290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x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-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sz="1800" b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</a:t>
            </a:r>
            <a:endParaRPr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118833" name="AutoShape 69"/>
          <p:cNvSpPr>
            <a:spLocks/>
          </p:cNvSpPr>
          <p:nvPr/>
        </p:nvSpPr>
        <p:spPr bwMode="auto">
          <a:xfrm>
            <a:off x="2454275" y="6046153"/>
            <a:ext cx="88900" cy="552450"/>
          </a:xfrm>
          <a:prstGeom prst="leftBracket">
            <a:avLst>
              <a:gd name="adj" fmla="val 5178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118834" name="AutoShape 70"/>
          <p:cNvSpPr>
            <a:spLocks/>
          </p:cNvSpPr>
          <p:nvPr/>
        </p:nvSpPr>
        <p:spPr bwMode="auto">
          <a:xfrm>
            <a:off x="3324225" y="6060440"/>
            <a:ext cx="88900" cy="547688"/>
          </a:xfrm>
          <a:prstGeom prst="rightBracket">
            <a:avLst>
              <a:gd name="adj" fmla="val 5133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sz="18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3" name="Text Box 8"/>
          <p:cNvSpPr txBox="1">
            <a:spLocks noChangeArrowheads="1"/>
          </p:cNvSpPr>
          <p:nvPr/>
        </p:nvSpPr>
        <p:spPr bwMode="auto">
          <a:xfrm>
            <a:off x="614700" y="4171898"/>
            <a:ext cx="46714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chemeClr val="tx1"/>
                </a:solidFill>
              </a:rPr>
              <a:t>y</a:t>
            </a:r>
            <a:r>
              <a:rPr lang="en-US" altLang="en-US" sz="1800" i="0" dirty="0">
                <a:solidFill>
                  <a:schemeClr val="tx1"/>
                </a:solidFill>
              </a:rPr>
              <a:t> = </a:t>
            </a:r>
            <a:r>
              <a:rPr lang="en-US" altLang="en-US" sz="1800" dirty="0">
                <a:solidFill>
                  <a:schemeClr val="tx1"/>
                </a:solidFill>
              </a:rPr>
              <a:t>c</a:t>
            </a:r>
            <a:r>
              <a:rPr lang="en-US" altLang="en-US" sz="1800" i="0" dirty="0">
                <a:solidFill>
                  <a:schemeClr val="tx1"/>
                </a:solidFill>
              </a:rPr>
              <a:t> +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d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–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 c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)</a:t>
            </a:r>
            <a:r>
              <a:rPr lang="en-US" altLang="en-US" sz="1800" i="0" dirty="0">
                <a:solidFill>
                  <a:schemeClr val="tx1"/>
                </a:solidFill>
              </a:rPr>
              <a:t> [ 1 – e</a:t>
            </a:r>
            <a:r>
              <a:rPr lang="en-US" altLang="en-US" sz="1800" i="0" baseline="100000" dirty="0">
                <a:solidFill>
                  <a:schemeClr val="tx1"/>
                </a:solidFill>
              </a:rPr>
              <a:t>- </a:t>
            </a:r>
            <a:r>
              <a:rPr lang="en-US" altLang="en-US" sz="1800" baseline="100000" dirty="0">
                <a:solidFill>
                  <a:schemeClr val="tx1"/>
                </a:solidFill>
              </a:rPr>
              <a:t>A</a:t>
            </a:r>
            <a:r>
              <a:rPr lang="en-US" altLang="en-US" sz="1800" i="0" baseline="30000" dirty="0">
                <a:solidFill>
                  <a:schemeClr val="tx1"/>
                </a:solidFill>
              </a:rPr>
              <a:t>                  </a:t>
            </a:r>
            <a:r>
              <a:rPr lang="en-US" altLang="en-US" sz="1800" i="0" dirty="0">
                <a:solidFill>
                  <a:schemeClr val="tx1"/>
                </a:solidFill>
              </a:rPr>
              <a:t>],   </a:t>
            </a:r>
            <a:r>
              <a:rPr lang="en-US" altLang="en-US" sz="1800" dirty="0">
                <a:solidFill>
                  <a:schemeClr val="tx1"/>
                </a:solidFill>
              </a:rPr>
              <a:t>a</a:t>
            </a:r>
            <a:r>
              <a:rPr lang="en-US" altLang="en-US" sz="1800" i="0" dirty="0">
                <a:solidFill>
                  <a:schemeClr val="tx1"/>
                </a:solidFill>
              </a:rPr>
              <a:t> </a:t>
            </a:r>
            <a:r>
              <a:rPr lang="en-US" altLang="en-US" sz="1800" i="0" dirty="0">
                <a:solidFill>
                  <a:schemeClr val="tx1"/>
                </a:solidFill>
                <a:sym typeface="Symbol" pitchFamily="18" charset="2"/>
              </a:rPr>
              <a:t>≤ </a:t>
            </a:r>
            <a:r>
              <a:rPr lang="en-US" altLang="en-US" sz="1800" dirty="0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en-US" altLang="en-US" sz="1800" i="0" dirty="0">
                <a:solidFill>
                  <a:schemeClr val="tx1"/>
                </a:solidFill>
                <a:sym typeface="Symbol" pitchFamily="18" charset="2"/>
              </a:rPr>
              <a:t> ≤ </a:t>
            </a:r>
            <a:r>
              <a:rPr lang="en-US" altLang="en-US" sz="1800" dirty="0">
                <a:solidFill>
                  <a:schemeClr val="tx1"/>
                </a:solidFill>
                <a:sym typeface="Symbol" pitchFamily="18" charset="2"/>
              </a:rPr>
              <a:t>b</a:t>
            </a:r>
          </a:p>
        </p:txBody>
      </p:sp>
      <p:sp>
        <p:nvSpPr>
          <p:cNvPr id="112641" name="Text Box 11"/>
          <p:cNvSpPr txBox="1">
            <a:spLocks noChangeArrowheads="1"/>
          </p:cNvSpPr>
          <p:nvPr/>
        </p:nvSpPr>
        <p:spPr bwMode="auto">
          <a:xfrm>
            <a:off x="1200488" y="4879540"/>
            <a:ext cx="5766322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ln [In (</a:t>
            </a:r>
            <a:r>
              <a:rPr lang="en-US" altLang="en-US" sz="1800" dirty="0">
                <a:solidFill>
                  <a:schemeClr val="tx1"/>
                </a:solidFill>
              </a:rPr>
              <a:t>d</a:t>
            </a:r>
            <a:r>
              <a:rPr lang="en-US" altLang="en-US" sz="1800" i="0" dirty="0">
                <a:solidFill>
                  <a:schemeClr val="tx1"/>
                </a:solidFill>
              </a:rPr>
              <a:t> – </a:t>
            </a:r>
            <a:r>
              <a:rPr lang="en-US" altLang="en-US" sz="1800" dirty="0">
                <a:solidFill>
                  <a:schemeClr val="tx1"/>
                </a:solidFill>
              </a:rPr>
              <a:t>c</a:t>
            </a:r>
            <a:r>
              <a:rPr lang="en-US" altLang="en-US" sz="1800" i="0" dirty="0">
                <a:solidFill>
                  <a:schemeClr val="tx1"/>
                </a:solidFill>
              </a:rPr>
              <a:t>) – ln (</a:t>
            </a:r>
            <a:r>
              <a:rPr lang="en-US" altLang="en-US" sz="1800" dirty="0">
                <a:solidFill>
                  <a:schemeClr val="tx1"/>
                </a:solidFill>
              </a:rPr>
              <a:t>d – y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2</a:t>
            </a:r>
            <a:r>
              <a:rPr lang="en-US" altLang="en-US" sz="1800" i="0" dirty="0">
                <a:solidFill>
                  <a:schemeClr val="tx1"/>
                </a:solidFill>
              </a:rPr>
              <a:t>)] – ln [ln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d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–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 c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)</a:t>
            </a:r>
            <a:r>
              <a:rPr lang="en-US" altLang="en-US" sz="1800" i="0" dirty="0">
                <a:solidFill>
                  <a:schemeClr val="tx1"/>
                </a:solidFill>
              </a:rPr>
              <a:t> – ln (</a:t>
            </a:r>
            <a:r>
              <a:rPr lang="en-US" altLang="en-US" sz="1800" dirty="0">
                <a:solidFill>
                  <a:schemeClr val="tx1"/>
                </a:solidFill>
              </a:rPr>
              <a:t>d</a:t>
            </a:r>
            <a:r>
              <a:rPr lang="en-US" altLang="en-US" sz="1800" i="0" dirty="0">
                <a:solidFill>
                  <a:schemeClr val="tx1"/>
                </a:solidFill>
              </a:rPr>
              <a:t> – 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y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1</a:t>
            </a:r>
            <a:r>
              <a:rPr lang="en-US" altLang="en-US" sz="1800" i="0" dirty="0">
                <a:solidFill>
                  <a:schemeClr val="tx1"/>
                </a:solidFill>
              </a:rPr>
              <a:t>)]</a:t>
            </a:r>
          </a:p>
        </p:txBody>
      </p:sp>
      <p:sp>
        <p:nvSpPr>
          <p:cNvPr id="112642" name="Text Box 13"/>
          <p:cNvSpPr txBox="1">
            <a:spLocks noChangeArrowheads="1"/>
          </p:cNvSpPr>
          <p:nvPr/>
        </p:nvSpPr>
        <p:spPr bwMode="auto">
          <a:xfrm>
            <a:off x="1356063" y="5179578"/>
            <a:ext cx="5371983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[ln (</a:t>
            </a:r>
            <a:r>
              <a:rPr lang="en-US" altLang="en-US" sz="1800" dirty="0">
                <a:solidFill>
                  <a:schemeClr val="tx1"/>
                </a:solidFill>
              </a:rPr>
              <a:t>b</a:t>
            </a:r>
            <a:r>
              <a:rPr lang="en-US" altLang="en-US" sz="1800" i="0" dirty="0">
                <a:solidFill>
                  <a:schemeClr val="tx1"/>
                </a:solidFill>
              </a:rPr>
              <a:t> – </a:t>
            </a:r>
            <a:r>
              <a:rPr lang="en-US" altLang="en-US" sz="1800" dirty="0">
                <a:solidFill>
                  <a:schemeClr val="tx1"/>
                </a:solidFill>
              </a:rPr>
              <a:t>x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800" i="0" dirty="0">
                <a:solidFill>
                  <a:schemeClr val="tx1"/>
                </a:solidFill>
              </a:rPr>
              <a:t>) – ln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x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1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 – a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)</a:t>
            </a:r>
            <a:r>
              <a:rPr lang="en-US" altLang="en-US" sz="1800" i="0" dirty="0">
                <a:solidFill>
                  <a:schemeClr val="tx1"/>
                </a:solidFill>
              </a:rPr>
              <a:t>] – [ln (</a:t>
            </a:r>
            <a:r>
              <a:rPr lang="en-US" altLang="en-US" sz="1800" dirty="0">
                <a:solidFill>
                  <a:schemeClr val="tx1"/>
                </a:solidFill>
              </a:rPr>
              <a:t>b</a:t>
            </a:r>
            <a:r>
              <a:rPr lang="en-US" altLang="en-US" sz="1800" i="0" dirty="0">
                <a:solidFill>
                  <a:schemeClr val="tx1"/>
                </a:solidFill>
              </a:rPr>
              <a:t> – </a:t>
            </a:r>
            <a:r>
              <a:rPr lang="en-US" altLang="en-US" sz="1800" dirty="0">
                <a:solidFill>
                  <a:schemeClr val="tx1"/>
                </a:solidFill>
              </a:rPr>
              <a:t>x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2</a:t>
            </a:r>
            <a:r>
              <a:rPr lang="en-US" altLang="en-US" sz="1800" i="0" dirty="0">
                <a:solidFill>
                  <a:schemeClr val="tx1"/>
                </a:solidFill>
              </a:rPr>
              <a:t>) – ln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x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2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 – a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)</a:t>
            </a:r>
            <a:r>
              <a:rPr lang="en-US" altLang="en-US" sz="1800" i="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12643" name="Text Box 44"/>
          <p:cNvSpPr txBox="1">
            <a:spLocks noChangeArrowheads="1"/>
          </p:cNvSpPr>
          <p:nvPr/>
        </p:nvSpPr>
        <p:spPr bwMode="auto">
          <a:xfrm>
            <a:off x="3109050" y="3826040"/>
            <a:ext cx="780983" cy="363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400" dirty="0">
                <a:solidFill>
                  <a:schemeClr val="tx1"/>
                </a:solidFill>
              </a:rPr>
              <a:t>x </a:t>
            </a:r>
            <a:r>
              <a:rPr lang="en-US" altLang="en-US" sz="1400" i="0" dirty="0">
                <a:solidFill>
                  <a:schemeClr val="tx1"/>
                </a:solidFill>
                <a:sym typeface="Symbol" pitchFamily="18" charset="2"/>
              </a:rPr>
              <a:t>–</a:t>
            </a:r>
            <a:r>
              <a:rPr lang="en-US" altLang="en-US" sz="14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sz="1400" dirty="0">
                <a:solidFill>
                  <a:schemeClr val="tx1"/>
                </a:solidFill>
              </a:rPr>
              <a:t>a</a:t>
            </a:r>
            <a:r>
              <a:rPr lang="en-US" altLang="en-US" sz="1400" i="0" dirty="0">
                <a:solidFill>
                  <a:schemeClr val="tx1"/>
                </a:solidFill>
              </a:rPr>
              <a:t>  </a:t>
            </a:r>
            <a:r>
              <a:rPr lang="en-US" altLang="en-US" sz="1600" baseline="50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2645" name="Text Box 15"/>
          <p:cNvSpPr txBox="1">
            <a:spLocks noChangeArrowheads="1"/>
          </p:cNvSpPr>
          <p:nvPr/>
        </p:nvSpPr>
        <p:spPr bwMode="auto">
          <a:xfrm>
            <a:off x="1339388" y="5617728"/>
            <a:ext cx="2424062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In (</a:t>
            </a:r>
            <a:r>
              <a:rPr lang="en-US" altLang="en-US" sz="1800" dirty="0">
                <a:solidFill>
                  <a:schemeClr val="tx1"/>
                </a:solidFill>
              </a:rPr>
              <a:t>d</a:t>
            </a:r>
            <a:r>
              <a:rPr lang="en-US" altLang="en-US" sz="1800" i="0" dirty="0">
                <a:solidFill>
                  <a:schemeClr val="tx1"/>
                </a:solidFill>
              </a:rPr>
              <a:t> – c) – In (</a:t>
            </a:r>
            <a:r>
              <a:rPr lang="en-US" altLang="en-US" sz="1800" dirty="0">
                <a:solidFill>
                  <a:schemeClr val="tx1"/>
                </a:solidFill>
              </a:rPr>
              <a:t>d</a:t>
            </a:r>
            <a:r>
              <a:rPr lang="en-US" altLang="en-US" sz="1800" i="0" dirty="0">
                <a:solidFill>
                  <a:schemeClr val="tx1"/>
                </a:solidFill>
              </a:rPr>
              <a:t> – y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800" i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2646" name="Text Box 49"/>
          <p:cNvSpPr txBox="1">
            <a:spLocks noChangeArrowheads="1"/>
          </p:cNvSpPr>
          <p:nvPr/>
        </p:nvSpPr>
        <p:spPr bwMode="auto">
          <a:xfrm>
            <a:off x="2004750" y="6331903"/>
            <a:ext cx="79541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chemeClr val="tx1"/>
                </a:solidFill>
              </a:rPr>
              <a:t>b </a:t>
            </a:r>
            <a:r>
              <a:rPr lang="en-US" altLang="en-US" sz="1800" i="0" dirty="0">
                <a:solidFill>
                  <a:schemeClr val="tx1"/>
                </a:solidFill>
              </a:rPr>
              <a:t>–</a:t>
            </a:r>
            <a:r>
              <a:rPr lang="en-US" altLang="en-US" sz="1800" dirty="0">
                <a:solidFill>
                  <a:schemeClr val="tx1"/>
                </a:solidFill>
              </a:rPr>
              <a:t> x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1</a:t>
            </a:r>
            <a:endParaRPr lang="en-US" altLang="en-US" sz="1800" i="0" dirty="0">
              <a:solidFill>
                <a:schemeClr val="tx1"/>
              </a:solidFill>
            </a:endParaRPr>
          </a:p>
        </p:txBody>
      </p:sp>
      <p:sp>
        <p:nvSpPr>
          <p:cNvPr id="112647" name="Text Box 52"/>
          <p:cNvSpPr txBox="1">
            <a:spLocks noChangeArrowheads="1"/>
          </p:cNvSpPr>
          <p:nvPr/>
        </p:nvSpPr>
        <p:spPr bwMode="auto">
          <a:xfrm>
            <a:off x="1970025" y="6033253"/>
            <a:ext cx="1085554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chemeClr val="tx1"/>
                </a:solidFill>
              </a:rPr>
              <a:t>x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i="0" dirty="0">
                <a:solidFill>
                  <a:schemeClr val="tx1"/>
                </a:solidFill>
              </a:rPr>
              <a:t>–</a:t>
            </a:r>
            <a:r>
              <a:rPr lang="en-US" altLang="en-US" sz="1800" dirty="0">
                <a:solidFill>
                  <a:schemeClr val="tx1"/>
                </a:solidFill>
              </a:rPr>
              <a:t> a</a:t>
            </a:r>
            <a:r>
              <a:rPr lang="en-US" altLang="en-US" sz="1800" i="0" dirty="0">
                <a:solidFill>
                  <a:schemeClr val="tx1"/>
                </a:solidFill>
              </a:rPr>
              <a:t>   </a:t>
            </a:r>
            <a:r>
              <a:rPr lang="en-US" altLang="en-US" sz="1800" baseline="30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2648" name="Rectangle 2"/>
          <p:cNvSpPr>
            <a:spLocks noGrp="1" noChangeArrowheads="1"/>
          </p:cNvSpPr>
          <p:nvPr>
            <p:ph type="title"/>
          </p:nvPr>
        </p:nvSpPr>
        <p:spPr>
          <a:xfrm>
            <a:off x="1506538" y="62546"/>
            <a:ext cx="7007225" cy="990600"/>
          </a:xfrm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S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-</a:t>
            </a:r>
            <a:r>
              <a:rPr lang="en-US" altLang="en-US" dirty="0">
                <a:ea typeface="ＭＳ Ｐゴシック" pitchFamily="-84" charset="-128"/>
              </a:rPr>
              <a:t>Curve Formulas</a:t>
            </a:r>
          </a:p>
        </p:txBody>
      </p:sp>
      <p:sp>
        <p:nvSpPr>
          <p:cNvPr id="112649" name="Text Box 4"/>
          <p:cNvSpPr txBox="1">
            <a:spLocks noChangeArrowheads="1"/>
          </p:cNvSpPr>
          <p:nvPr/>
        </p:nvSpPr>
        <p:spPr bwMode="auto">
          <a:xfrm>
            <a:off x="614701" y="841140"/>
            <a:ext cx="46272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Case 3:	Finite Interval </a:t>
            </a:r>
            <a:r>
              <a:rPr lang="en-US" altLang="en-US" sz="2400" i="0" dirty="0">
                <a:solidFill>
                  <a:srgbClr val="FFCC00"/>
                </a:solidFill>
              </a:rPr>
              <a:t>[</a:t>
            </a:r>
            <a:r>
              <a:rPr lang="en-US" altLang="en-US" sz="2400" dirty="0">
                <a:solidFill>
                  <a:srgbClr val="FFCC00"/>
                </a:solidFill>
              </a:rPr>
              <a:t>a, </a:t>
            </a:r>
            <a:r>
              <a:rPr lang="en-US" altLang="en-US" sz="2400" dirty="0">
                <a:solidFill>
                  <a:srgbClr val="FFCC00"/>
                </a:solidFill>
                <a:sym typeface="Symbol" pitchFamily="18" charset="2"/>
              </a:rPr>
              <a:t>b</a:t>
            </a:r>
            <a:r>
              <a:rPr lang="en-US" altLang="en-US" sz="2400" dirty="0">
                <a:solidFill>
                  <a:srgbClr val="FFCC00"/>
                </a:solidFill>
              </a:rPr>
              <a:t>] </a:t>
            </a:r>
          </a:p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	Increasing Function</a:t>
            </a:r>
          </a:p>
        </p:txBody>
      </p:sp>
      <p:sp>
        <p:nvSpPr>
          <p:cNvPr id="112650" name="Text Box 5"/>
          <p:cNvSpPr txBox="1">
            <a:spLocks noChangeArrowheads="1"/>
          </p:cNvSpPr>
          <p:nvPr/>
        </p:nvSpPr>
        <p:spPr bwMode="auto">
          <a:xfrm>
            <a:off x="309900" y="1537328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chemeClr val="tx1"/>
                </a:solidFill>
              </a:rPr>
              <a:t>Givens</a:t>
            </a:r>
          </a:p>
        </p:txBody>
      </p:sp>
      <p:sp>
        <p:nvSpPr>
          <p:cNvPr id="112651" name="Text Box 6"/>
          <p:cNvSpPr txBox="1">
            <a:spLocks noChangeArrowheads="1"/>
          </p:cNvSpPr>
          <p:nvPr/>
        </p:nvSpPr>
        <p:spPr bwMode="auto">
          <a:xfrm>
            <a:off x="614700" y="1853240"/>
            <a:ext cx="5230919" cy="204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x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1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, 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y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1</a:t>
            </a:r>
            <a:r>
              <a:rPr lang="en-US" sz="1800" dirty="0"/>
              <a:t> </a:t>
            </a:r>
            <a:r>
              <a:rPr lang="en-US" altLang="en-US" sz="1800" i="0" dirty="0">
                <a:solidFill>
                  <a:schemeClr val="tx1"/>
                </a:solidFill>
              </a:rPr>
              <a:t>)	= Point of Lower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x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2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, 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y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2</a:t>
            </a:r>
            <a:r>
              <a:rPr lang="en-US" altLang="en-US" sz="1800" i="0" dirty="0">
                <a:solidFill>
                  <a:schemeClr val="tx1"/>
                </a:solidFill>
              </a:rPr>
              <a:t>)	= Point of Upper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    </a:t>
            </a:r>
            <a:r>
              <a:rPr lang="en-US" altLang="en-US" sz="1800" dirty="0">
                <a:solidFill>
                  <a:schemeClr val="tx1"/>
                </a:solidFill>
              </a:rPr>
              <a:t>a</a:t>
            </a:r>
            <a:r>
              <a:rPr lang="en-US" altLang="en-US" sz="1800" i="0" dirty="0">
                <a:solidFill>
                  <a:schemeClr val="tx1"/>
                </a:solidFill>
              </a:rPr>
              <a:t>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    </a:t>
            </a:r>
            <a:r>
              <a:rPr lang="en-US" altLang="en-US" sz="1800" dirty="0">
                <a:solidFill>
                  <a:schemeClr val="tx1"/>
                </a:solidFill>
              </a:rPr>
              <a:t>b</a:t>
            </a:r>
            <a:r>
              <a:rPr lang="en-US" altLang="en-US" sz="1800" i="0" dirty="0">
                <a:solidFill>
                  <a:schemeClr val="tx1"/>
                </a:solidFill>
              </a:rPr>
              <a:t>	= Upper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    </a:t>
            </a:r>
            <a:r>
              <a:rPr lang="en-US" altLang="en-US" sz="1800" dirty="0">
                <a:solidFill>
                  <a:schemeClr val="tx1"/>
                </a:solidFill>
              </a:rPr>
              <a:t>c</a:t>
            </a:r>
            <a:r>
              <a:rPr lang="en-US" altLang="en-US" sz="1800" i="0" dirty="0">
                <a:solidFill>
                  <a:schemeClr val="tx1"/>
                </a:solidFill>
              </a:rPr>
              <a:t>	= Lower Bound for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IVAL Factor</a:t>
            </a:r>
            <a:r>
              <a:rPr lang="en-US" sz="1800" dirty="0"/>
              <a:t> </a:t>
            </a:r>
            <a:endParaRPr lang="en-US" altLang="en-US" sz="1800" i="0" dirty="0">
              <a:solidFill>
                <a:schemeClr val="tx1"/>
              </a:solidFill>
            </a:endParaRP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    </a:t>
            </a:r>
            <a:r>
              <a:rPr lang="en-US" altLang="en-US" sz="1800" dirty="0">
                <a:solidFill>
                  <a:schemeClr val="tx1"/>
                </a:solidFill>
              </a:rPr>
              <a:t>d</a:t>
            </a:r>
            <a:r>
              <a:rPr lang="en-US" altLang="en-US" sz="1800" i="0" dirty="0">
                <a:solidFill>
                  <a:schemeClr val="tx1"/>
                </a:solidFill>
              </a:rPr>
              <a:t>	= Upper Bound for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IVAL Factor</a:t>
            </a:r>
            <a:r>
              <a:rPr lang="en-US" sz="1800" dirty="0"/>
              <a:t> </a:t>
            </a:r>
            <a:endParaRPr lang="en-US" altLang="en-US" sz="1800" i="0" dirty="0">
              <a:solidFill>
                <a:schemeClr val="tx1"/>
              </a:solidFill>
            </a:endParaRPr>
          </a:p>
        </p:txBody>
      </p:sp>
      <p:sp>
        <p:nvSpPr>
          <p:cNvPr id="112652" name="Text Box 7"/>
          <p:cNvSpPr txBox="1">
            <a:spLocks noChangeArrowheads="1"/>
          </p:cNvSpPr>
          <p:nvPr/>
        </p:nvSpPr>
        <p:spPr bwMode="auto">
          <a:xfrm>
            <a:off x="309900" y="3851903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112654" name="Text Box 9"/>
          <p:cNvSpPr txBox="1">
            <a:spLocks noChangeArrowheads="1"/>
          </p:cNvSpPr>
          <p:nvPr/>
        </p:nvSpPr>
        <p:spPr bwMode="auto">
          <a:xfrm>
            <a:off x="309900" y="4630303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dirty="0">
                <a:solidFill>
                  <a:schemeClr val="tx1"/>
                </a:solidFill>
              </a:rPr>
              <a:t>where</a:t>
            </a:r>
          </a:p>
        </p:txBody>
      </p:sp>
      <p:sp>
        <p:nvSpPr>
          <p:cNvPr id="112655" name="Text Box 10"/>
          <p:cNvSpPr txBox="1">
            <a:spLocks noChangeArrowheads="1"/>
          </p:cNvSpPr>
          <p:nvPr/>
        </p:nvSpPr>
        <p:spPr bwMode="auto">
          <a:xfrm>
            <a:off x="614700" y="5039878"/>
            <a:ext cx="67839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chemeClr val="tx1"/>
                </a:solidFill>
              </a:rPr>
              <a:t>B</a:t>
            </a:r>
            <a:r>
              <a:rPr lang="en-US" altLang="en-US" sz="1800" i="0" dirty="0">
                <a:solidFill>
                  <a:schemeClr val="tx1"/>
                </a:solidFill>
              </a:rPr>
              <a:t>  = </a:t>
            </a:r>
            <a:endParaRPr lang="en-US" altLang="en-US" sz="1800" i="0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112657" name="Text Box 14"/>
          <p:cNvSpPr txBox="1">
            <a:spLocks noChangeArrowheads="1"/>
          </p:cNvSpPr>
          <p:nvPr/>
        </p:nvSpPr>
        <p:spPr bwMode="auto">
          <a:xfrm>
            <a:off x="614700" y="5792353"/>
            <a:ext cx="67839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chemeClr val="tx1"/>
                </a:solidFill>
              </a:rPr>
              <a:t>A</a:t>
            </a:r>
            <a:r>
              <a:rPr lang="en-US" altLang="en-US" sz="1800" i="0" dirty="0">
                <a:solidFill>
                  <a:schemeClr val="tx1"/>
                </a:solidFill>
              </a:rPr>
              <a:t>  = </a:t>
            </a:r>
            <a:endParaRPr lang="en-US" altLang="en-US" sz="1800" i="0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112659" name="Rectangle 17"/>
          <p:cNvSpPr>
            <a:spLocks noChangeArrowheads="1"/>
          </p:cNvSpPr>
          <p:nvPr/>
        </p:nvSpPr>
        <p:spPr bwMode="invGray">
          <a:xfrm>
            <a:off x="5864002" y="1934434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2660" name="Rectangle 18"/>
          <p:cNvSpPr>
            <a:spLocks noChangeArrowheads="1"/>
          </p:cNvSpPr>
          <p:nvPr/>
        </p:nvSpPr>
        <p:spPr bwMode="auto">
          <a:xfrm>
            <a:off x="6632575" y="2161215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2661" name="Text Box 19"/>
          <p:cNvSpPr txBox="1">
            <a:spLocks noChangeArrowheads="1"/>
          </p:cNvSpPr>
          <p:nvPr/>
        </p:nvSpPr>
        <p:spPr bwMode="auto">
          <a:xfrm>
            <a:off x="6984366" y="4185278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</a:t>
            </a:r>
            <a:r>
              <a:rPr lang="en-US" altLang="en-US" sz="1600" dirty="0">
                <a:solidFill>
                  <a:schemeClr val="bg1"/>
                </a:solidFill>
              </a:rPr>
              <a:t>x</a:t>
            </a:r>
            <a:r>
              <a:rPr lang="en-US" altLang="en-US" sz="1600" i="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2662" name="Text Box 20"/>
          <p:cNvSpPr txBox="1">
            <a:spLocks noChangeArrowheads="1"/>
          </p:cNvSpPr>
          <p:nvPr/>
        </p:nvSpPr>
        <p:spPr bwMode="auto">
          <a:xfrm rot="-5400000">
            <a:off x="5362363" y="2938882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</a:t>
            </a:r>
            <a:r>
              <a:rPr lang="en-US" altLang="en-US" sz="1600" dirty="0">
                <a:solidFill>
                  <a:schemeClr val="bg1"/>
                </a:solidFill>
              </a:rPr>
              <a:t>y</a:t>
            </a:r>
            <a:r>
              <a:rPr lang="en-US" altLang="en-US" sz="1600" i="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2663" name="Line 21"/>
          <p:cNvSpPr>
            <a:spLocks noChangeShapeType="1"/>
          </p:cNvSpPr>
          <p:nvPr/>
        </p:nvSpPr>
        <p:spPr bwMode="auto">
          <a:xfrm flipH="1">
            <a:off x="6556375" y="397731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64" name="Line 22"/>
          <p:cNvSpPr>
            <a:spLocks noChangeShapeType="1"/>
          </p:cNvSpPr>
          <p:nvPr/>
        </p:nvSpPr>
        <p:spPr bwMode="auto">
          <a:xfrm flipH="1">
            <a:off x="6556375" y="375506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65" name="Line 23"/>
          <p:cNvSpPr>
            <a:spLocks noChangeShapeType="1"/>
          </p:cNvSpPr>
          <p:nvPr/>
        </p:nvSpPr>
        <p:spPr bwMode="auto">
          <a:xfrm flipH="1">
            <a:off x="6556375" y="352646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66" name="Line 24"/>
          <p:cNvSpPr>
            <a:spLocks noChangeShapeType="1"/>
          </p:cNvSpPr>
          <p:nvPr/>
        </p:nvSpPr>
        <p:spPr bwMode="auto">
          <a:xfrm flipH="1">
            <a:off x="6556375" y="261206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67" name="Line 25"/>
          <p:cNvSpPr>
            <a:spLocks noChangeShapeType="1"/>
          </p:cNvSpPr>
          <p:nvPr/>
        </p:nvSpPr>
        <p:spPr bwMode="auto">
          <a:xfrm flipH="1">
            <a:off x="6556375" y="238346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68" name="Line 27"/>
          <p:cNvSpPr>
            <a:spLocks noChangeShapeType="1"/>
          </p:cNvSpPr>
          <p:nvPr/>
        </p:nvSpPr>
        <p:spPr bwMode="auto">
          <a:xfrm flipV="1">
            <a:off x="6937375" y="398366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69" name="Line 28"/>
          <p:cNvSpPr>
            <a:spLocks noChangeShapeType="1"/>
          </p:cNvSpPr>
          <p:nvPr/>
        </p:nvSpPr>
        <p:spPr bwMode="auto">
          <a:xfrm flipV="1">
            <a:off x="7553325" y="398366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70" name="Line 29"/>
          <p:cNvSpPr>
            <a:spLocks noChangeShapeType="1"/>
          </p:cNvSpPr>
          <p:nvPr/>
        </p:nvSpPr>
        <p:spPr bwMode="auto">
          <a:xfrm flipV="1">
            <a:off x="8170863" y="398366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71" name="Text Box 30"/>
          <p:cNvSpPr txBox="1">
            <a:spLocks noChangeArrowheads="1"/>
          </p:cNvSpPr>
          <p:nvPr/>
        </p:nvSpPr>
        <p:spPr bwMode="auto">
          <a:xfrm>
            <a:off x="6797675" y="398366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2672" name="Text Box 31"/>
          <p:cNvSpPr txBox="1">
            <a:spLocks noChangeArrowheads="1"/>
          </p:cNvSpPr>
          <p:nvPr/>
        </p:nvSpPr>
        <p:spPr bwMode="auto">
          <a:xfrm>
            <a:off x="7396163" y="3983665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tx1"/>
                </a:solidFill>
              </a:rPr>
              <a:t>1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12673" name="Text Box 32"/>
          <p:cNvSpPr txBox="1">
            <a:spLocks noChangeArrowheads="1"/>
          </p:cNvSpPr>
          <p:nvPr/>
        </p:nvSpPr>
        <p:spPr bwMode="auto">
          <a:xfrm>
            <a:off x="8007350" y="3983665"/>
            <a:ext cx="3254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674" name="Text Box 33"/>
          <p:cNvSpPr txBox="1">
            <a:spLocks noChangeArrowheads="1"/>
          </p:cNvSpPr>
          <p:nvPr/>
        </p:nvSpPr>
        <p:spPr bwMode="auto">
          <a:xfrm>
            <a:off x="6353175" y="382491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2675" name="Text Box 34"/>
          <p:cNvSpPr txBox="1">
            <a:spLocks noChangeArrowheads="1"/>
          </p:cNvSpPr>
          <p:nvPr/>
        </p:nvSpPr>
        <p:spPr bwMode="auto">
          <a:xfrm>
            <a:off x="6353175" y="360266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2676" name="Text Box 35"/>
          <p:cNvSpPr txBox="1">
            <a:spLocks noChangeArrowheads="1"/>
          </p:cNvSpPr>
          <p:nvPr/>
        </p:nvSpPr>
        <p:spPr bwMode="auto">
          <a:xfrm>
            <a:off x="6323013" y="3367715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sz="12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lang="en-US" sz="12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12677" name="Text Box 36"/>
          <p:cNvSpPr txBox="1">
            <a:spLocks noChangeArrowheads="1"/>
          </p:cNvSpPr>
          <p:nvPr/>
        </p:nvSpPr>
        <p:spPr bwMode="auto">
          <a:xfrm>
            <a:off x="6323013" y="2453315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y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678" name="Text Box 37"/>
          <p:cNvSpPr txBox="1">
            <a:spLocks noChangeArrowheads="1"/>
          </p:cNvSpPr>
          <p:nvPr/>
        </p:nvSpPr>
        <p:spPr bwMode="auto">
          <a:xfrm>
            <a:off x="6348413" y="2231065"/>
            <a:ext cx="2778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12679" name="Freeform 39"/>
          <p:cNvSpPr>
            <a:spLocks/>
          </p:cNvSpPr>
          <p:nvPr/>
        </p:nvSpPr>
        <p:spPr bwMode="auto">
          <a:xfrm>
            <a:off x="6632575" y="2380290"/>
            <a:ext cx="2085975" cy="1633538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80" name="Freeform 40"/>
          <p:cNvSpPr>
            <a:spLocks/>
          </p:cNvSpPr>
          <p:nvPr/>
        </p:nvSpPr>
        <p:spPr bwMode="auto">
          <a:xfrm>
            <a:off x="6632575" y="3526465"/>
            <a:ext cx="919163" cy="46355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81" name="Freeform 41"/>
          <p:cNvSpPr>
            <a:spLocks/>
          </p:cNvSpPr>
          <p:nvPr/>
        </p:nvSpPr>
        <p:spPr bwMode="auto">
          <a:xfrm>
            <a:off x="6632575" y="3755065"/>
            <a:ext cx="304800" cy="20955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83" name="AutoShape 46"/>
          <p:cNvSpPr>
            <a:spLocks/>
          </p:cNvSpPr>
          <p:nvPr/>
        </p:nvSpPr>
        <p:spPr bwMode="auto">
          <a:xfrm>
            <a:off x="3107000" y="4013828"/>
            <a:ext cx="65088" cy="306387"/>
          </a:xfrm>
          <a:prstGeom prst="leftBracket">
            <a:avLst>
              <a:gd name="adj" fmla="val 3922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sz="2200" dirty="0"/>
          </a:p>
        </p:txBody>
      </p:sp>
      <p:sp>
        <p:nvSpPr>
          <p:cNvPr id="112684" name="AutoShape 47"/>
          <p:cNvSpPr>
            <a:spLocks/>
          </p:cNvSpPr>
          <p:nvPr/>
        </p:nvSpPr>
        <p:spPr bwMode="auto">
          <a:xfrm>
            <a:off x="3634775" y="4013828"/>
            <a:ext cx="42863" cy="311150"/>
          </a:xfrm>
          <a:prstGeom prst="rightBracket">
            <a:avLst>
              <a:gd name="adj" fmla="val 60493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sz="2200" dirty="0"/>
          </a:p>
        </p:txBody>
      </p:sp>
      <p:sp>
        <p:nvSpPr>
          <p:cNvPr id="112685" name="Line 48"/>
          <p:cNvSpPr>
            <a:spLocks noChangeShapeType="1"/>
          </p:cNvSpPr>
          <p:nvPr/>
        </p:nvSpPr>
        <p:spPr bwMode="auto">
          <a:xfrm>
            <a:off x="2125663" y="6362065"/>
            <a:ext cx="579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86" name="AutoShape 50"/>
          <p:cNvSpPr>
            <a:spLocks/>
          </p:cNvSpPr>
          <p:nvPr/>
        </p:nvSpPr>
        <p:spPr bwMode="auto">
          <a:xfrm>
            <a:off x="1990463" y="6073340"/>
            <a:ext cx="88900" cy="552450"/>
          </a:xfrm>
          <a:prstGeom prst="leftBracket">
            <a:avLst>
              <a:gd name="adj" fmla="val 5178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2687" name="AutoShape 51"/>
          <p:cNvSpPr>
            <a:spLocks/>
          </p:cNvSpPr>
          <p:nvPr/>
        </p:nvSpPr>
        <p:spPr bwMode="auto">
          <a:xfrm>
            <a:off x="2674938" y="6087628"/>
            <a:ext cx="88900" cy="547687"/>
          </a:xfrm>
          <a:prstGeom prst="rightBracket">
            <a:avLst>
              <a:gd name="adj" fmla="val 5133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2688" name="Line 53"/>
          <p:cNvSpPr>
            <a:spLocks noChangeShapeType="1"/>
          </p:cNvSpPr>
          <p:nvPr/>
        </p:nvSpPr>
        <p:spPr bwMode="auto">
          <a:xfrm flipV="1">
            <a:off x="8721725" y="398366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89" name="Text Box 54"/>
          <p:cNvSpPr txBox="1">
            <a:spLocks noChangeArrowheads="1"/>
          </p:cNvSpPr>
          <p:nvPr/>
        </p:nvSpPr>
        <p:spPr bwMode="auto">
          <a:xfrm>
            <a:off x="8610600" y="3997953"/>
            <a:ext cx="2778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b</a:t>
            </a:r>
            <a:endParaRPr lang="en-US" altLang="en-US" sz="1200" baseline="-15000" dirty="0">
              <a:solidFill>
                <a:schemeClr val="bg1"/>
              </a:solidFill>
            </a:endParaRPr>
          </a:p>
        </p:txBody>
      </p:sp>
      <p:sp>
        <p:nvSpPr>
          <p:cNvPr id="112690" name="Freeform 55"/>
          <p:cNvSpPr>
            <a:spLocks/>
          </p:cNvSpPr>
          <p:nvPr/>
        </p:nvSpPr>
        <p:spPr bwMode="auto">
          <a:xfrm>
            <a:off x="6632575" y="2612065"/>
            <a:ext cx="1535113" cy="1328738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91" name="Freeform 56"/>
          <p:cNvSpPr>
            <a:spLocks/>
          </p:cNvSpPr>
          <p:nvPr/>
        </p:nvSpPr>
        <p:spPr bwMode="auto">
          <a:xfrm>
            <a:off x="6940550" y="2389815"/>
            <a:ext cx="1765300" cy="1365250"/>
          </a:xfrm>
          <a:custGeom>
            <a:avLst/>
            <a:gdLst>
              <a:gd name="T0" fmla="*/ 2147483647 w 1112"/>
              <a:gd name="T1" fmla="*/ 0 h 860"/>
              <a:gd name="T2" fmla="*/ 2147483647 w 1112"/>
              <a:gd name="T3" fmla="*/ 2147483647 h 860"/>
              <a:gd name="T4" fmla="*/ 2147483647 w 1112"/>
              <a:gd name="T5" fmla="*/ 2147483647 h 860"/>
              <a:gd name="T6" fmla="*/ 0 w 1112"/>
              <a:gd name="T7" fmla="*/ 2147483647 h 860"/>
              <a:gd name="T8" fmla="*/ 0 60000 65536"/>
              <a:gd name="T9" fmla="*/ 0 60000 65536"/>
              <a:gd name="T10" fmla="*/ 0 60000 65536"/>
              <a:gd name="T11" fmla="*/ 0 60000 65536"/>
              <a:gd name="T12" fmla="*/ 0 w 1112"/>
              <a:gd name="T13" fmla="*/ 0 h 860"/>
              <a:gd name="T14" fmla="*/ 1112 w 1112"/>
              <a:gd name="T15" fmla="*/ 860 h 8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12" h="860">
                <a:moveTo>
                  <a:pt x="1112" y="0"/>
                </a:moveTo>
                <a:cubicBezTo>
                  <a:pt x="1055" y="26"/>
                  <a:pt x="894" y="36"/>
                  <a:pt x="772" y="156"/>
                </a:cubicBezTo>
                <a:cubicBezTo>
                  <a:pt x="650" y="276"/>
                  <a:pt x="508" y="603"/>
                  <a:pt x="380" y="720"/>
                </a:cubicBezTo>
                <a:cubicBezTo>
                  <a:pt x="252" y="837"/>
                  <a:pt x="126" y="848"/>
                  <a:pt x="0" y="860"/>
                </a:cubicBezTo>
              </a:path>
            </a:pathLst>
          </a:cu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692" name="Oval 57"/>
          <p:cNvSpPr>
            <a:spLocks noChangeArrowheads="1"/>
          </p:cNvSpPr>
          <p:nvPr/>
        </p:nvSpPr>
        <p:spPr bwMode="auto">
          <a:xfrm>
            <a:off x="8683625" y="236759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2693" name="Oval 58"/>
          <p:cNvSpPr>
            <a:spLocks noChangeArrowheads="1"/>
          </p:cNvSpPr>
          <p:nvPr/>
        </p:nvSpPr>
        <p:spPr bwMode="auto">
          <a:xfrm>
            <a:off x="8128000" y="2594603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2694" name="Oval 59"/>
          <p:cNvSpPr>
            <a:spLocks noChangeArrowheads="1"/>
          </p:cNvSpPr>
          <p:nvPr/>
        </p:nvSpPr>
        <p:spPr bwMode="auto">
          <a:xfrm>
            <a:off x="7510463" y="3496303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2695" name="Oval 60"/>
          <p:cNvSpPr>
            <a:spLocks noChangeArrowheads="1"/>
          </p:cNvSpPr>
          <p:nvPr/>
        </p:nvSpPr>
        <p:spPr bwMode="auto">
          <a:xfrm>
            <a:off x="6905625" y="372649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D9ADE9-0D7C-EF00-E4A1-9A18AE0A1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7388" y="6098450"/>
            <a:ext cx="2298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800" dirty="0">
                <a:solidFill>
                  <a:schemeClr val="tx1"/>
                </a:solidFill>
              </a:rPr>
              <a:t>y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800" i="0" dirty="0">
                <a:solidFill>
                  <a:schemeClr val="tx1"/>
                </a:solidFill>
              </a:rPr>
              <a:t> = </a:t>
            </a:r>
            <a:r>
              <a:rPr lang="en-US" altLang="en-US" sz="1800" dirty="0">
                <a:solidFill>
                  <a:schemeClr val="tx1"/>
                </a:solidFill>
              </a:rPr>
              <a:t>c</a:t>
            </a:r>
            <a:r>
              <a:rPr lang="en-US" altLang="en-US" sz="1800" i="0" dirty="0">
                <a:solidFill>
                  <a:schemeClr val="tx1"/>
                </a:solidFill>
              </a:rPr>
              <a:t> + .2 (</a:t>
            </a:r>
            <a:r>
              <a:rPr lang="en-US" sz="180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d </a:t>
            </a:r>
            <a:r>
              <a:rPr lang="en-US" sz="1800" i="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–</a:t>
            </a:r>
            <a:r>
              <a:rPr lang="en-US" sz="180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 c</a:t>
            </a:r>
            <a:r>
              <a:rPr lang="en-US" sz="1800" i="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)</a:t>
            </a:r>
            <a:r>
              <a:rPr lang="en-US" sz="1800" dirty="0"/>
              <a:t> </a:t>
            </a:r>
            <a:endParaRPr lang="en-US" altLang="en-US" sz="1800" i="0" dirty="0">
              <a:solidFill>
                <a:schemeClr val="tx1"/>
              </a:solidFill>
            </a:endParaRPr>
          </a:p>
          <a:p>
            <a:r>
              <a:rPr lang="en-US" altLang="en-US" sz="1800" dirty="0">
                <a:solidFill>
                  <a:schemeClr val="tx1"/>
                </a:solidFill>
              </a:rPr>
              <a:t>y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2</a:t>
            </a:r>
            <a:r>
              <a:rPr lang="en-US" altLang="en-US" sz="1800" i="0" dirty="0">
                <a:solidFill>
                  <a:schemeClr val="tx1"/>
                </a:solidFill>
              </a:rPr>
              <a:t> = </a:t>
            </a:r>
            <a:r>
              <a:rPr lang="en-US" altLang="en-US" sz="1800" dirty="0">
                <a:solidFill>
                  <a:schemeClr val="tx1"/>
                </a:solidFill>
              </a:rPr>
              <a:t>c</a:t>
            </a:r>
            <a:r>
              <a:rPr lang="en-US" altLang="en-US" sz="1800" i="0" dirty="0">
                <a:solidFill>
                  <a:schemeClr val="tx1"/>
                </a:solidFill>
              </a:rPr>
              <a:t> + .8 </a:t>
            </a:r>
            <a:r>
              <a:rPr lang="en-US" sz="1800" i="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(</a:t>
            </a:r>
            <a:r>
              <a:rPr lang="en-US" sz="180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d </a:t>
            </a:r>
            <a:r>
              <a:rPr lang="en-US" sz="1800" i="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–</a:t>
            </a:r>
            <a:r>
              <a:rPr lang="en-US" sz="180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 c</a:t>
            </a:r>
            <a:r>
              <a:rPr lang="en-US" sz="1800" i="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)</a:t>
            </a:r>
            <a:r>
              <a:rPr lang="en-US" sz="1800" dirty="0"/>
              <a:t> </a:t>
            </a:r>
            <a:endParaRPr lang="en-US" altLang="en-US" sz="1800" i="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51E9A0-B6C6-D3B3-2C68-B8422F6D3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395" y="5722153"/>
            <a:ext cx="34274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dirty="0">
                <a:solidFill>
                  <a:srgbClr val="FFFF00"/>
                </a:solidFill>
              </a:rPr>
              <a:t>20%-80% Inflection points:</a:t>
            </a:r>
          </a:p>
        </p:txBody>
      </p:sp>
      <p:sp>
        <p:nvSpPr>
          <p:cNvPr id="4" name="Line 16">
            <a:extLst>
              <a:ext uri="{FF2B5EF4-FFF2-40B4-BE49-F238E27FC236}">
                <a16:creationId xmlns:a16="http://schemas.microsoft.com/office/drawing/2014/main" id="{F2DE4836-EE24-B4FE-DA50-5F7103067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7163" y="5987600"/>
            <a:ext cx="2207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" name="Line 12">
            <a:extLst>
              <a:ext uri="{FF2B5EF4-FFF2-40B4-BE49-F238E27FC236}">
                <a16:creationId xmlns:a16="http://schemas.microsoft.com/office/drawing/2014/main" id="{809C173F-467A-C775-C529-B72A3B386F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8263" y="5226554"/>
            <a:ext cx="5509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44" name="Text Box 45"/>
          <p:cNvSpPr txBox="1">
            <a:spLocks noChangeArrowheads="1"/>
          </p:cNvSpPr>
          <p:nvPr/>
        </p:nvSpPr>
        <p:spPr bwMode="auto">
          <a:xfrm>
            <a:off x="3113813" y="4034003"/>
            <a:ext cx="657306" cy="363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400" dirty="0">
                <a:solidFill>
                  <a:schemeClr val="tx1"/>
                </a:solidFill>
              </a:rPr>
              <a:t>b </a:t>
            </a:r>
            <a:r>
              <a:rPr lang="en-US" altLang="en-US" sz="1400" i="0" dirty="0">
                <a:solidFill>
                  <a:schemeClr val="tx1"/>
                </a:solidFill>
                <a:sym typeface="Symbol" pitchFamily="18" charset="2"/>
              </a:rPr>
              <a:t>–</a:t>
            </a:r>
            <a:r>
              <a:rPr lang="en-US" altLang="en-US" sz="14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2682" name="Line 43"/>
          <p:cNvSpPr>
            <a:spLocks noChangeShapeType="1"/>
          </p:cNvSpPr>
          <p:nvPr/>
        </p:nvSpPr>
        <p:spPr bwMode="auto">
          <a:xfrm>
            <a:off x="3201125" y="4168259"/>
            <a:ext cx="38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Text Box 45"/>
          <p:cNvSpPr txBox="1">
            <a:spLocks noChangeArrowheads="1"/>
          </p:cNvSpPr>
          <p:nvPr/>
        </p:nvSpPr>
        <p:spPr bwMode="auto">
          <a:xfrm>
            <a:off x="3140278" y="4157028"/>
            <a:ext cx="71045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chemeClr val="tx1"/>
                </a:solidFill>
              </a:rPr>
              <a:t>b </a:t>
            </a:r>
            <a:r>
              <a:rPr lang="en-US" altLang="en-US" sz="1800" i="0" dirty="0">
                <a:solidFill>
                  <a:schemeClr val="tx1"/>
                </a:solidFill>
                <a:sym typeface="Symbol" pitchFamily="18" charset="2"/>
              </a:rPr>
              <a:t>–</a:t>
            </a:r>
            <a:r>
              <a:rPr lang="en-US" altLang="en-US" sz="18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2653" name="Text Box 8"/>
          <p:cNvSpPr txBox="1">
            <a:spLocks noChangeArrowheads="1"/>
          </p:cNvSpPr>
          <p:nvPr/>
        </p:nvSpPr>
        <p:spPr bwMode="auto">
          <a:xfrm>
            <a:off x="765175" y="4285615"/>
            <a:ext cx="4550348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y = </a:t>
            </a:r>
            <a:r>
              <a:rPr lang="en-US" altLang="en-US" sz="1800" dirty="0">
                <a:solidFill>
                  <a:schemeClr val="tx1"/>
                </a:solidFill>
              </a:rPr>
              <a:t>c</a:t>
            </a:r>
            <a:r>
              <a:rPr lang="en-US" altLang="en-US" sz="1800" i="0" dirty="0">
                <a:solidFill>
                  <a:schemeClr val="tx1"/>
                </a:solidFill>
              </a:rPr>
              <a:t> +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(1–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c</a:t>
            </a:r>
            <a:r>
              <a:rPr lang="en-US" altLang="en-US" sz="1800" i="0" dirty="0">
                <a:solidFill>
                  <a:schemeClr val="tx1"/>
                </a:solidFill>
              </a:rPr>
              <a:t>) [ 1 – e</a:t>
            </a:r>
            <a:r>
              <a:rPr lang="en-US" altLang="en-US" sz="1800" i="0" baseline="100000" dirty="0">
                <a:solidFill>
                  <a:schemeClr val="tx1"/>
                </a:solidFill>
              </a:rPr>
              <a:t>-A</a:t>
            </a:r>
            <a:r>
              <a:rPr lang="en-US" altLang="en-US" sz="1800" i="0" baseline="30000" dirty="0">
                <a:solidFill>
                  <a:schemeClr val="tx1"/>
                </a:solidFill>
              </a:rPr>
              <a:t>                    </a:t>
            </a:r>
            <a:r>
              <a:rPr lang="en-US" altLang="en-US" sz="1800" i="0" dirty="0">
                <a:solidFill>
                  <a:schemeClr val="tx1"/>
                </a:solidFill>
              </a:rPr>
              <a:t>],   a </a:t>
            </a:r>
            <a:r>
              <a:rPr lang="en-US" altLang="en-US" sz="1800" i="0" dirty="0">
                <a:solidFill>
                  <a:schemeClr val="tx1"/>
                </a:solidFill>
                <a:sym typeface="Symbol" pitchFamily="18" charset="2"/>
              </a:rPr>
              <a:t>≤ x ≤ b</a:t>
            </a:r>
          </a:p>
        </p:txBody>
      </p:sp>
      <p:sp>
        <p:nvSpPr>
          <p:cNvPr id="112641" name="Text Box 11"/>
          <p:cNvSpPr txBox="1">
            <a:spLocks noChangeArrowheads="1"/>
          </p:cNvSpPr>
          <p:nvPr/>
        </p:nvSpPr>
        <p:spPr bwMode="auto">
          <a:xfrm>
            <a:off x="1350963" y="4914265"/>
            <a:ext cx="5663730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ln [In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(1–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 c</a:t>
            </a:r>
            <a:r>
              <a:rPr lang="en-US" altLang="en-US" sz="1800" i="0" dirty="0">
                <a:solidFill>
                  <a:schemeClr val="tx1"/>
                </a:solidFill>
              </a:rPr>
              <a:t>) – ln (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(1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 – y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2</a:t>
            </a:r>
            <a:r>
              <a:rPr lang="en-US" altLang="en-US" sz="1800" i="0" dirty="0">
                <a:solidFill>
                  <a:schemeClr val="tx1"/>
                </a:solidFill>
              </a:rPr>
              <a:t>)] – ln [ln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(1–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 c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)</a:t>
            </a:r>
            <a:r>
              <a:rPr lang="en-US" altLang="en-US" sz="1800" i="0" dirty="0">
                <a:solidFill>
                  <a:schemeClr val="tx1"/>
                </a:solidFill>
              </a:rPr>
              <a:t> – ln (1 – y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800" i="0" dirty="0">
                <a:solidFill>
                  <a:schemeClr val="tx1"/>
                </a:solidFill>
              </a:rPr>
              <a:t>)]</a:t>
            </a:r>
          </a:p>
        </p:txBody>
      </p:sp>
      <p:sp>
        <p:nvSpPr>
          <p:cNvPr id="112642" name="Text Box 13"/>
          <p:cNvSpPr txBox="1">
            <a:spLocks noChangeArrowheads="1"/>
          </p:cNvSpPr>
          <p:nvPr/>
        </p:nvSpPr>
        <p:spPr bwMode="auto">
          <a:xfrm>
            <a:off x="1506538" y="5214303"/>
            <a:ext cx="5436104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[ln (</a:t>
            </a:r>
            <a:r>
              <a:rPr lang="en-US" altLang="en-US" sz="1800" dirty="0">
                <a:solidFill>
                  <a:schemeClr val="tx1"/>
                </a:solidFill>
              </a:rPr>
              <a:t>b</a:t>
            </a:r>
            <a:r>
              <a:rPr lang="en-US" altLang="en-US" sz="1800" i="0" dirty="0">
                <a:solidFill>
                  <a:schemeClr val="tx1"/>
                </a:solidFill>
              </a:rPr>
              <a:t> – x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800" i="0" dirty="0">
                <a:solidFill>
                  <a:schemeClr val="tx1"/>
                </a:solidFill>
              </a:rPr>
              <a:t>) – ln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x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1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 – a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)</a:t>
            </a:r>
            <a:r>
              <a:rPr lang="en-US" altLang="en-US" sz="1800" i="0" dirty="0">
                <a:solidFill>
                  <a:schemeClr val="tx1"/>
                </a:solidFill>
              </a:rPr>
              <a:t>] – [ln (</a:t>
            </a:r>
            <a:r>
              <a:rPr lang="en-US" altLang="en-US" sz="1800" dirty="0">
                <a:solidFill>
                  <a:schemeClr val="tx1"/>
                </a:solidFill>
              </a:rPr>
              <a:t>b</a:t>
            </a:r>
            <a:r>
              <a:rPr lang="en-US" altLang="en-US" sz="1800" i="0" dirty="0">
                <a:solidFill>
                  <a:schemeClr val="tx1"/>
                </a:solidFill>
              </a:rPr>
              <a:t> – x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2</a:t>
            </a:r>
            <a:r>
              <a:rPr lang="en-US" altLang="en-US" sz="1800" i="0" dirty="0">
                <a:solidFill>
                  <a:schemeClr val="tx1"/>
                </a:solidFill>
              </a:rPr>
              <a:t>) – ln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x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2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 – a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)</a:t>
            </a:r>
            <a:r>
              <a:rPr lang="en-US" sz="1800" dirty="0"/>
              <a:t> </a:t>
            </a:r>
            <a:r>
              <a:rPr lang="en-US" altLang="en-US" sz="1800" i="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12643" name="Text Box 44"/>
          <p:cNvSpPr txBox="1">
            <a:spLocks noChangeArrowheads="1"/>
          </p:cNvSpPr>
          <p:nvPr/>
        </p:nvSpPr>
        <p:spPr bwMode="auto">
          <a:xfrm>
            <a:off x="3170798" y="3935828"/>
            <a:ext cx="1000595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chemeClr val="tx1"/>
                </a:solidFill>
              </a:rPr>
              <a:t>x </a:t>
            </a:r>
            <a:r>
              <a:rPr lang="en-US" altLang="en-US" sz="1800" i="0" dirty="0">
                <a:solidFill>
                  <a:schemeClr val="tx1"/>
                </a:solidFill>
                <a:sym typeface="Symbol" pitchFamily="18" charset="2"/>
              </a:rPr>
              <a:t>–</a:t>
            </a:r>
            <a:r>
              <a:rPr lang="en-US" altLang="en-US" sz="18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a</a:t>
            </a:r>
            <a:r>
              <a:rPr lang="en-US" altLang="en-US" sz="1800" i="0" dirty="0">
                <a:solidFill>
                  <a:schemeClr val="tx1"/>
                </a:solidFill>
              </a:rPr>
              <a:t>   </a:t>
            </a:r>
            <a:r>
              <a:rPr lang="en-US" altLang="en-US" sz="1800" baseline="50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2645" name="Text Box 15"/>
          <p:cNvSpPr txBox="1">
            <a:spLocks noChangeArrowheads="1"/>
          </p:cNvSpPr>
          <p:nvPr/>
        </p:nvSpPr>
        <p:spPr bwMode="auto">
          <a:xfrm>
            <a:off x="1350963" y="5652453"/>
            <a:ext cx="2398413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In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(1–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 c</a:t>
            </a:r>
            <a:r>
              <a:rPr lang="en-US" altLang="en-US" sz="1800" i="0" dirty="0">
                <a:solidFill>
                  <a:schemeClr val="tx1"/>
                </a:solidFill>
              </a:rPr>
              <a:t>) – In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(1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 – y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1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)</a:t>
            </a:r>
            <a:r>
              <a:rPr lang="en-US" sz="1800" dirty="0"/>
              <a:t> </a:t>
            </a:r>
            <a:endParaRPr lang="en-US" altLang="en-US" sz="1800" i="0" dirty="0">
              <a:solidFill>
                <a:schemeClr val="tx1"/>
              </a:solidFill>
            </a:endParaRPr>
          </a:p>
        </p:txBody>
      </p:sp>
      <p:sp>
        <p:nvSpPr>
          <p:cNvPr id="112646" name="Text Box 49"/>
          <p:cNvSpPr txBox="1">
            <a:spLocks noChangeArrowheads="1"/>
          </p:cNvSpPr>
          <p:nvPr/>
        </p:nvSpPr>
        <p:spPr bwMode="auto">
          <a:xfrm>
            <a:off x="2051050" y="6331903"/>
            <a:ext cx="79541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chemeClr val="tx1"/>
                </a:solidFill>
              </a:rPr>
              <a:t>b </a:t>
            </a:r>
            <a:r>
              <a:rPr lang="en-US" altLang="en-US" sz="1800" i="0" dirty="0">
                <a:solidFill>
                  <a:schemeClr val="tx1"/>
                </a:solidFill>
              </a:rPr>
              <a:t>–</a:t>
            </a:r>
            <a:r>
              <a:rPr lang="en-US" altLang="en-US" sz="1800" dirty="0">
                <a:solidFill>
                  <a:schemeClr val="tx1"/>
                </a:solidFill>
              </a:rPr>
              <a:t> x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1</a:t>
            </a:r>
            <a:endParaRPr lang="en-US" altLang="en-US" sz="1800" i="0" dirty="0">
              <a:solidFill>
                <a:schemeClr val="tx1"/>
              </a:solidFill>
            </a:endParaRPr>
          </a:p>
        </p:txBody>
      </p:sp>
      <p:sp>
        <p:nvSpPr>
          <p:cNvPr id="112647" name="Text Box 52"/>
          <p:cNvSpPr txBox="1">
            <a:spLocks noChangeArrowheads="1"/>
          </p:cNvSpPr>
          <p:nvPr/>
        </p:nvSpPr>
        <p:spPr bwMode="auto">
          <a:xfrm>
            <a:off x="2051050" y="5998528"/>
            <a:ext cx="1021433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x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1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 – a</a:t>
            </a:r>
            <a:r>
              <a:rPr lang="en-US" altLang="en-US" sz="1800" i="0" dirty="0">
                <a:solidFill>
                  <a:schemeClr val="tx1"/>
                </a:solidFill>
              </a:rPr>
              <a:t>  </a:t>
            </a:r>
            <a:r>
              <a:rPr lang="en-US" altLang="en-US" sz="1800" baseline="30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2648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350" y="33338"/>
            <a:ext cx="7007225" cy="990600"/>
          </a:xfrm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S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-</a:t>
            </a:r>
            <a:r>
              <a:rPr lang="en-US" altLang="en-US" dirty="0">
                <a:ea typeface="ＭＳ Ｐゴシック" pitchFamily="-84" charset="-128"/>
              </a:rPr>
              <a:t>Curve Formulas</a:t>
            </a:r>
          </a:p>
        </p:txBody>
      </p:sp>
      <p:sp>
        <p:nvSpPr>
          <p:cNvPr id="112649" name="Text Box 4"/>
          <p:cNvSpPr txBox="1">
            <a:spLocks noChangeArrowheads="1"/>
          </p:cNvSpPr>
          <p:nvPr/>
        </p:nvSpPr>
        <p:spPr bwMode="auto">
          <a:xfrm>
            <a:off x="506413" y="910590"/>
            <a:ext cx="50360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 rtl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2400" b="1" i="1" kern="1200" dirty="0">
                <a:solidFill>
                  <a:srgbClr val="FFCC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Case 3a:  Upper bound of unity</a:t>
            </a:r>
            <a:endParaRPr lang="en-US" sz="2400" dirty="0">
              <a:effectLst/>
            </a:endParaRPr>
          </a:p>
        </p:txBody>
      </p:sp>
      <p:sp>
        <p:nvSpPr>
          <p:cNvPr id="112650" name="Text Box 5"/>
          <p:cNvSpPr txBox="1">
            <a:spLocks noChangeArrowheads="1"/>
          </p:cNvSpPr>
          <p:nvPr/>
        </p:nvSpPr>
        <p:spPr bwMode="auto">
          <a:xfrm>
            <a:off x="460375" y="166465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chemeClr val="tx1"/>
                </a:solidFill>
              </a:rPr>
              <a:t>Givens</a:t>
            </a:r>
          </a:p>
        </p:txBody>
      </p:sp>
      <p:sp>
        <p:nvSpPr>
          <p:cNvPr id="112651" name="Text Box 6"/>
          <p:cNvSpPr txBox="1">
            <a:spLocks noChangeArrowheads="1"/>
          </p:cNvSpPr>
          <p:nvPr/>
        </p:nvSpPr>
        <p:spPr bwMode="auto">
          <a:xfrm>
            <a:off x="765175" y="1980565"/>
            <a:ext cx="5230919" cy="204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x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r>
              <a:rPr lang="en-US" altLang="en-US" sz="1800" i="0" dirty="0">
                <a:solidFill>
                  <a:schemeClr val="tx1"/>
                </a:solidFill>
              </a:rPr>
              <a:t>)	= Point of Lower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x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r>
              <a:rPr lang="en-US" altLang="en-US" sz="1800" i="0" dirty="0">
                <a:solidFill>
                  <a:schemeClr val="tx1"/>
                </a:solidFill>
              </a:rPr>
              <a:t>)	= Point of Upper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    </a:t>
            </a:r>
            <a:r>
              <a:rPr lang="en-US" altLang="en-US" sz="1800" dirty="0">
                <a:solidFill>
                  <a:schemeClr val="tx1"/>
                </a:solidFill>
              </a:rPr>
              <a:t>a</a:t>
            </a:r>
            <a:r>
              <a:rPr lang="en-US" altLang="en-US" sz="1800" i="0" dirty="0">
                <a:solidFill>
                  <a:schemeClr val="tx1"/>
                </a:solidFill>
              </a:rPr>
              <a:t>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    </a:t>
            </a:r>
            <a:r>
              <a:rPr lang="en-US" altLang="en-US" sz="1800" dirty="0">
                <a:solidFill>
                  <a:schemeClr val="tx1"/>
                </a:solidFill>
              </a:rPr>
              <a:t>b</a:t>
            </a:r>
            <a:r>
              <a:rPr lang="en-US" altLang="en-US" sz="1800" i="0" dirty="0">
                <a:solidFill>
                  <a:schemeClr val="tx1"/>
                </a:solidFill>
              </a:rPr>
              <a:t>	= Upper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    </a:t>
            </a:r>
            <a:r>
              <a:rPr lang="en-US" altLang="en-US" sz="1800" dirty="0">
                <a:solidFill>
                  <a:schemeClr val="tx1"/>
                </a:solidFill>
              </a:rPr>
              <a:t>c</a:t>
            </a:r>
            <a:r>
              <a:rPr lang="en-US" altLang="en-US" sz="1800" i="0" dirty="0">
                <a:solidFill>
                  <a:schemeClr val="tx1"/>
                </a:solidFill>
              </a:rPr>
              <a:t>	= Lower Bound for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IVAL Factor</a:t>
            </a:r>
            <a:r>
              <a:rPr lang="en-US" sz="1800" dirty="0"/>
              <a:t> </a:t>
            </a:r>
            <a:endParaRPr lang="en-US" altLang="en-US" sz="1800" i="0" dirty="0">
              <a:solidFill>
                <a:schemeClr val="tx1"/>
              </a:solidFill>
            </a:endParaRP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    1	= Upper Bound for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IVAL Factor</a:t>
            </a:r>
            <a:r>
              <a:rPr lang="en-US" sz="1800" dirty="0"/>
              <a:t> </a:t>
            </a:r>
            <a:endParaRPr lang="en-US" altLang="en-US" sz="1800" i="0" dirty="0">
              <a:solidFill>
                <a:schemeClr val="tx1"/>
              </a:solidFill>
            </a:endParaRPr>
          </a:p>
        </p:txBody>
      </p:sp>
      <p:sp>
        <p:nvSpPr>
          <p:cNvPr id="112652" name="Text Box 7"/>
          <p:cNvSpPr txBox="1">
            <a:spLocks noChangeArrowheads="1"/>
          </p:cNvSpPr>
          <p:nvPr/>
        </p:nvSpPr>
        <p:spPr bwMode="auto">
          <a:xfrm>
            <a:off x="460375" y="3979228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112654" name="Text Box 9"/>
          <p:cNvSpPr txBox="1">
            <a:spLocks noChangeArrowheads="1"/>
          </p:cNvSpPr>
          <p:nvPr/>
        </p:nvSpPr>
        <p:spPr bwMode="auto">
          <a:xfrm>
            <a:off x="460375" y="4665028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dirty="0">
                <a:solidFill>
                  <a:schemeClr val="tx1"/>
                </a:solidFill>
              </a:rPr>
              <a:t>where</a:t>
            </a:r>
          </a:p>
        </p:txBody>
      </p:sp>
      <p:sp>
        <p:nvSpPr>
          <p:cNvPr id="112655" name="Text Box 10"/>
          <p:cNvSpPr txBox="1">
            <a:spLocks noChangeArrowheads="1"/>
          </p:cNvSpPr>
          <p:nvPr/>
        </p:nvSpPr>
        <p:spPr bwMode="auto">
          <a:xfrm>
            <a:off x="765175" y="5074603"/>
            <a:ext cx="67839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chemeClr val="tx1"/>
                </a:solidFill>
              </a:rPr>
              <a:t>B</a:t>
            </a:r>
            <a:r>
              <a:rPr lang="en-US" altLang="en-US" sz="1800" i="0" dirty="0">
                <a:solidFill>
                  <a:schemeClr val="tx1"/>
                </a:solidFill>
              </a:rPr>
              <a:t>  = </a:t>
            </a:r>
            <a:endParaRPr lang="en-US" altLang="en-US" sz="1800" i="0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112656" name="Line 12"/>
          <p:cNvSpPr>
            <a:spLocks noChangeShapeType="1"/>
          </p:cNvSpPr>
          <p:nvPr/>
        </p:nvSpPr>
        <p:spPr bwMode="auto">
          <a:xfrm>
            <a:off x="1427163" y="5287328"/>
            <a:ext cx="4932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12657" name="Text Box 14"/>
          <p:cNvSpPr txBox="1">
            <a:spLocks noChangeArrowheads="1"/>
          </p:cNvSpPr>
          <p:nvPr/>
        </p:nvSpPr>
        <p:spPr bwMode="auto">
          <a:xfrm>
            <a:off x="765175" y="5827078"/>
            <a:ext cx="67839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chemeClr val="tx1"/>
                </a:solidFill>
              </a:rPr>
              <a:t>A</a:t>
            </a:r>
            <a:r>
              <a:rPr lang="en-US" altLang="en-US" sz="1800" i="0" dirty="0">
                <a:solidFill>
                  <a:schemeClr val="tx1"/>
                </a:solidFill>
              </a:rPr>
              <a:t>  = </a:t>
            </a:r>
            <a:endParaRPr lang="en-US" altLang="en-US" sz="1800" i="0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112658" name="Line 16"/>
          <p:cNvSpPr>
            <a:spLocks noChangeShapeType="1"/>
          </p:cNvSpPr>
          <p:nvPr/>
        </p:nvSpPr>
        <p:spPr bwMode="auto">
          <a:xfrm>
            <a:off x="1427163" y="6025515"/>
            <a:ext cx="2009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12659" name="Rectangle 17"/>
          <p:cNvSpPr>
            <a:spLocks noChangeArrowheads="1"/>
          </p:cNvSpPr>
          <p:nvPr/>
        </p:nvSpPr>
        <p:spPr bwMode="invGray">
          <a:xfrm>
            <a:off x="5954713" y="2129790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2660" name="Rectangle 18"/>
          <p:cNvSpPr>
            <a:spLocks noChangeArrowheads="1"/>
          </p:cNvSpPr>
          <p:nvPr/>
        </p:nvSpPr>
        <p:spPr bwMode="auto">
          <a:xfrm>
            <a:off x="6632575" y="2288540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2661" name="Text Box 19"/>
          <p:cNvSpPr txBox="1">
            <a:spLocks noChangeArrowheads="1"/>
          </p:cNvSpPr>
          <p:nvPr/>
        </p:nvSpPr>
        <p:spPr bwMode="auto">
          <a:xfrm>
            <a:off x="6984366" y="4312603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(x)</a:t>
            </a:r>
          </a:p>
        </p:txBody>
      </p:sp>
      <p:sp>
        <p:nvSpPr>
          <p:cNvPr id="112662" name="Text Box 20"/>
          <p:cNvSpPr txBox="1">
            <a:spLocks noChangeArrowheads="1"/>
          </p:cNvSpPr>
          <p:nvPr/>
        </p:nvSpPr>
        <p:spPr bwMode="auto">
          <a:xfrm rot="-5400000">
            <a:off x="5362363" y="3066207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(y)</a:t>
            </a:r>
          </a:p>
        </p:txBody>
      </p:sp>
      <p:sp>
        <p:nvSpPr>
          <p:cNvPr id="112663" name="Line 21"/>
          <p:cNvSpPr>
            <a:spLocks noChangeShapeType="1"/>
          </p:cNvSpPr>
          <p:nvPr/>
        </p:nvSpPr>
        <p:spPr bwMode="auto">
          <a:xfrm flipH="1">
            <a:off x="6556375" y="410464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64" name="Line 22"/>
          <p:cNvSpPr>
            <a:spLocks noChangeShapeType="1"/>
          </p:cNvSpPr>
          <p:nvPr/>
        </p:nvSpPr>
        <p:spPr bwMode="auto">
          <a:xfrm flipH="1">
            <a:off x="6556375" y="388239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65" name="Line 23"/>
          <p:cNvSpPr>
            <a:spLocks noChangeShapeType="1"/>
          </p:cNvSpPr>
          <p:nvPr/>
        </p:nvSpPr>
        <p:spPr bwMode="auto">
          <a:xfrm flipH="1">
            <a:off x="6556375" y="365379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66" name="Line 24"/>
          <p:cNvSpPr>
            <a:spLocks noChangeShapeType="1"/>
          </p:cNvSpPr>
          <p:nvPr/>
        </p:nvSpPr>
        <p:spPr bwMode="auto">
          <a:xfrm flipH="1">
            <a:off x="6556375" y="273939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67" name="Line 25"/>
          <p:cNvSpPr>
            <a:spLocks noChangeShapeType="1"/>
          </p:cNvSpPr>
          <p:nvPr/>
        </p:nvSpPr>
        <p:spPr bwMode="auto">
          <a:xfrm flipH="1">
            <a:off x="6556375" y="251079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68" name="Line 27"/>
          <p:cNvSpPr>
            <a:spLocks noChangeShapeType="1"/>
          </p:cNvSpPr>
          <p:nvPr/>
        </p:nvSpPr>
        <p:spPr bwMode="auto">
          <a:xfrm flipV="1">
            <a:off x="6937375" y="411099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69" name="Line 28"/>
          <p:cNvSpPr>
            <a:spLocks noChangeShapeType="1"/>
          </p:cNvSpPr>
          <p:nvPr/>
        </p:nvSpPr>
        <p:spPr bwMode="auto">
          <a:xfrm flipV="1">
            <a:off x="7553325" y="411099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70" name="Line 29"/>
          <p:cNvSpPr>
            <a:spLocks noChangeShapeType="1"/>
          </p:cNvSpPr>
          <p:nvPr/>
        </p:nvSpPr>
        <p:spPr bwMode="auto">
          <a:xfrm flipV="1">
            <a:off x="8170863" y="411099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71" name="Text Box 30"/>
          <p:cNvSpPr txBox="1">
            <a:spLocks noChangeArrowheads="1"/>
          </p:cNvSpPr>
          <p:nvPr/>
        </p:nvSpPr>
        <p:spPr bwMode="auto">
          <a:xfrm>
            <a:off x="6797675" y="411099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2672" name="Text Box 31"/>
          <p:cNvSpPr txBox="1">
            <a:spLocks noChangeArrowheads="1"/>
          </p:cNvSpPr>
          <p:nvPr/>
        </p:nvSpPr>
        <p:spPr bwMode="auto">
          <a:xfrm>
            <a:off x="7396163" y="411099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tx1"/>
                </a:solidFill>
              </a:rPr>
              <a:t>1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12673" name="Text Box 32"/>
          <p:cNvSpPr txBox="1">
            <a:spLocks noChangeArrowheads="1"/>
          </p:cNvSpPr>
          <p:nvPr/>
        </p:nvSpPr>
        <p:spPr bwMode="auto">
          <a:xfrm>
            <a:off x="8007350" y="4110990"/>
            <a:ext cx="3254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674" name="Text Box 33"/>
          <p:cNvSpPr txBox="1">
            <a:spLocks noChangeArrowheads="1"/>
          </p:cNvSpPr>
          <p:nvPr/>
        </p:nvSpPr>
        <p:spPr bwMode="auto">
          <a:xfrm>
            <a:off x="6353175" y="395224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2675" name="Text Box 34"/>
          <p:cNvSpPr txBox="1">
            <a:spLocks noChangeArrowheads="1"/>
          </p:cNvSpPr>
          <p:nvPr/>
        </p:nvSpPr>
        <p:spPr bwMode="auto">
          <a:xfrm>
            <a:off x="6353175" y="372999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2676" name="Text Box 35"/>
          <p:cNvSpPr txBox="1">
            <a:spLocks noChangeArrowheads="1"/>
          </p:cNvSpPr>
          <p:nvPr/>
        </p:nvSpPr>
        <p:spPr bwMode="auto">
          <a:xfrm>
            <a:off x="6323013" y="349504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sz="12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lang="en-US" sz="12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12677" name="Text Box 36"/>
          <p:cNvSpPr txBox="1">
            <a:spLocks noChangeArrowheads="1"/>
          </p:cNvSpPr>
          <p:nvPr/>
        </p:nvSpPr>
        <p:spPr bwMode="auto">
          <a:xfrm>
            <a:off x="6323013" y="258064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y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678" name="Text Box 37"/>
          <p:cNvSpPr txBox="1">
            <a:spLocks noChangeArrowheads="1"/>
          </p:cNvSpPr>
          <p:nvPr/>
        </p:nvSpPr>
        <p:spPr bwMode="auto">
          <a:xfrm>
            <a:off x="6348413" y="2358390"/>
            <a:ext cx="2778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2679" name="Freeform 39"/>
          <p:cNvSpPr>
            <a:spLocks/>
          </p:cNvSpPr>
          <p:nvPr/>
        </p:nvSpPr>
        <p:spPr bwMode="auto">
          <a:xfrm>
            <a:off x="6632575" y="2507615"/>
            <a:ext cx="2085975" cy="1633538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80" name="Freeform 40"/>
          <p:cNvSpPr>
            <a:spLocks/>
          </p:cNvSpPr>
          <p:nvPr/>
        </p:nvSpPr>
        <p:spPr bwMode="auto">
          <a:xfrm>
            <a:off x="6632575" y="3653790"/>
            <a:ext cx="919163" cy="46355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81" name="Freeform 41"/>
          <p:cNvSpPr>
            <a:spLocks/>
          </p:cNvSpPr>
          <p:nvPr/>
        </p:nvSpPr>
        <p:spPr bwMode="auto">
          <a:xfrm>
            <a:off x="6632575" y="3882390"/>
            <a:ext cx="304800" cy="20955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82" name="Line 43"/>
          <p:cNvSpPr>
            <a:spLocks noChangeShapeType="1"/>
          </p:cNvSpPr>
          <p:nvPr/>
        </p:nvSpPr>
        <p:spPr bwMode="auto">
          <a:xfrm>
            <a:off x="3285456" y="4225983"/>
            <a:ext cx="43816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12683" name="AutoShape 46"/>
          <p:cNvSpPr>
            <a:spLocks/>
          </p:cNvSpPr>
          <p:nvPr/>
        </p:nvSpPr>
        <p:spPr bwMode="auto">
          <a:xfrm>
            <a:off x="3138690" y="4141153"/>
            <a:ext cx="65088" cy="306387"/>
          </a:xfrm>
          <a:prstGeom prst="leftBracket">
            <a:avLst>
              <a:gd name="adj" fmla="val 3922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112684" name="AutoShape 47"/>
          <p:cNvSpPr>
            <a:spLocks/>
          </p:cNvSpPr>
          <p:nvPr/>
        </p:nvSpPr>
        <p:spPr bwMode="auto">
          <a:xfrm>
            <a:off x="3827354" y="4141153"/>
            <a:ext cx="42863" cy="311150"/>
          </a:xfrm>
          <a:prstGeom prst="rightBracket">
            <a:avLst>
              <a:gd name="adj" fmla="val 60493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112685" name="Line 48"/>
          <p:cNvSpPr>
            <a:spLocks noChangeShapeType="1"/>
          </p:cNvSpPr>
          <p:nvPr/>
        </p:nvSpPr>
        <p:spPr bwMode="auto">
          <a:xfrm>
            <a:off x="2125663" y="6362065"/>
            <a:ext cx="579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12686" name="AutoShape 50"/>
          <p:cNvSpPr>
            <a:spLocks/>
          </p:cNvSpPr>
          <p:nvPr/>
        </p:nvSpPr>
        <p:spPr bwMode="auto">
          <a:xfrm>
            <a:off x="2036763" y="6108065"/>
            <a:ext cx="88900" cy="552450"/>
          </a:xfrm>
          <a:prstGeom prst="leftBracket">
            <a:avLst>
              <a:gd name="adj" fmla="val 5178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112687" name="AutoShape 51"/>
          <p:cNvSpPr>
            <a:spLocks/>
          </p:cNvSpPr>
          <p:nvPr/>
        </p:nvSpPr>
        <p:spPr bwMode="auto">
          <a:xfrm>
            <a:off x="2674938" y="6122353"/>
            <a:ext cx="88900" cy="547687"/>
          </a:xfrm>
          <a:prstGeom prst="rightBracket">
            <a:avLst>
              <a:gd name="adj" fmla="val 5133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112688" name="Line 53"/>
          <p:cNvSpPr>
            <a:spLocks noChangeShapeType="1"/>
          </p:cNvSpPr>
          <p:nvPr/>
        </p:nvSpPr>
        <p:spPr bwMode="auto">
          <a:xfrm flipV="1">
            <a:off x="8721725" y="411099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89" name="Text Box 54"/>
          <p:cNvSpPr txBox="1">
            <a:spLocks noChangeArrowheads="1"/>
          </p:cNvSpPr>
          <p:nvPr/>
        </p:nvSpPr>
        <p:spPr bwMode="auto">
          <a:xfrm>
            <a:off x="8610600" y="4125278"/>
            <a:ext cx="2778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b</a:t>
            </a:r>
            <a:endParaRPr lang="en-US" altLang="en-US" sz="1200" baseline="-15000" dirty="0">
              <a:solidFill>
                <a:schemeClr val="bg1"/>
              </a:solidFill>
            </a:endParaRPr>
          </a:p>
        </p:txBody>
      </p:sp>
      <p:sp>
        <p:nvSpPr>
          <p:cNvPr id="112690" name="Freeform 55"/>
          <p:cNvSpPr>
            <a:spLocks/>
          </p:cNvSpPr>
          <p:nvPr/>
        </p:nvSpPr>
        <p:spPr bwMode="auto">
          <a:xfrm>
            <a:off x="6632575" y="2739390"/>
            <a:ext cx="1535113" cy="1328738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91" name="Freeform 56"/>
          <p:cNvSpPr>
            <a:spLocks/>
          </p:cNvSpPr>
          <p:nvPr/>
        </p:nvSpPr>
        <p:spPr bwMode="auto">
          <a:xfrm>
            <a:off x="6940550" y="2517140"/>
            <a:ext cx="1765300" cy="1365250"/>
          </a:xfrm>
          <a:custGeom>
            <a:avLst/>
            <a:gdLst>
              <a:gd name="T0" fmla="*/ 2147483647 w 1112"/>
              <a:gd name="T1" fmla="*/ 0 h 860"/>
              <a:gd name="T2" fmla="*/ 2147483647 w 1112"/>
              <a:gd name="T3" fmla="*/ 2147483647 h 860"/>
              <a:gd name="T4" fmla="*/ 2147483647 w 1112"/>
              <a:gd name="T5" fmla="*/ 2147483647 h 860"/>
              <a:gd name="T6" fmla="*/ 0 w 1112"/>
              <a:gd name="T7" fmla="*/ 2147483647 h 860"/>
              <a:gd name="T8" fmla="*/ 0 60000 65536"/>
              <a:gd name="T9" fmla="*/ 0 60000 65536"/>
              <a:gd name="T10" fmla="*/ 0 60000 65536"/>
              <a:gd name="T11" fmla="*/ 0 60000 65536"/>
              <a:gd name="T12" fmla="*/ 0 w 1112"/>
              <a:gd name="T13" fmla="*/ 0 h 860"/>
              <a:gd name="T14" fmla="*/ 1112 w 1112"/>
              <a:gd name="T15" fmla="*/ 860 h 8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12" h="860">
                <a:moveTo>
                  <a:pt x="1112" y="0"/>
                </a:moveTo>
                <a:cubicBezTo>
                  <a:pt x="1055" y="26"/>
                  <a:pt x="894" y="36"/>
                  <a:pt x="772" y="156"/>
                </a:cubicBezTo>
                <a:cubicBezTo>
                  <a:pt x="650" y="276"/>
                  <a:pt x="508" y="603"/>
                  <a:pt x="380" y="720"/>
                </a:cubicBezTo>
                <a:cubicBezTo>
                  <a:pt x="252" y="837"/>
                  <a:pt x="126" y="848"/>
                  <a:pt x="0" y="860"/>
                </a:cubicBezTo>
              </a:path>
            </a:pathLst>
          </a:cu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692" name="Oval 57"/>
          <p:cNvSpPr>
            <a:spLocks noChangeArrowheads="1"/>
          </p:cNvSpPr>
          <p:nvPr/>
        </p:nvSpPr>
        <p:spPr bwMode="auto">
          <a:xfrm>
            <a:off x="8683625" y="2494915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2693" name="Oval 58"/>
          <p:cNvSpPr>
            <a:spLocks noChangeArrowheads="1"/>
          </p:cNvSpPr>
          <p:nvPr/>
        </p:nvSpPr>
        <p:spPr bwMode="auto">
          <a:xfrm>
            <a:off x="8128000" y="2721928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2694" name="Oval 59"/>
          <p:cNvSpPr>
            <a:spLocks noChangeArrowheads="1"/>
          </p:cNvSpPr>
          <p:nvPr/>
        </p:nvSpPr>
        <p:spPr bwMode="auto">
          <a:xfrm>
            <a:off x="7510463" y="3623628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2695" name="Oval 60"/>
          <p:cNvSpPr>
            <a:spLocks noChangeArrowheads="1"/>
          </p:cNvSpPr>
          <p:nvPr/>
        </p:nvSpPr>
        <p:spPr bwMode="auto">
          <a:xfrm>
            <a:off x="6905625" y="3853815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D9ADE9-0D7C-EF00-E4A1-9A18AE0A1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13" y="6156325"/>
            <a:ext cx="2298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dirty="0">
                <a:solidFill>
                  <a:schemeClr val="tx1"/>
                </a:solidFill>
              </a:rPr>
              <a:t>y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800" i="0" dirty="0">
                <a:solidFill>
                  <a:schemeClr val="tx1"/>
                </a:solidFill>
              </a:rPr>
              <a:t> = .8 c + .2 </a:t>
            </a:r>
          </a:p>
          <a:p>
            <a:pPr algn="l"/>
            <a:r>
              <a:rPr lang="en-US" altLang="en-US" sz="1800" i="0" dirty="0">
                <a:solidFill>
                  <a:schemeClr val="tx1"/>
                </a:solidFill>
              </a:rPr>
              <a:t>y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2</a:t>
            </a:r>
            <a:r>
              <a:rPr lang="en-US" altLang="en-US" sz="1800" i="0" dirty="0">
                <a:solidFill>
                  <a:schemeClr val="tx1"/>
                </a:solidFill>
              </a:rPr>
              <a:t> = .2 c + .8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51E9A0-B6C6-D3B3-2C68-B8422F6D3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395" y="5780028"/>
            <a:ext cx="34274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800" dirty="0">
                <a:solidFill>
                  <a:srgbClr val="FFFF00"/>
                </a:solidFill>
              </a:rPr>
              <a:t>20%-80% Inflection points:</a:t>
            </a:r>
          </a:p>
        </p:txBody>
      </p:sp>
    </p:spTree>
    <p:extLst>
      <p:ext uri="{BB962C8B-B14F-4D97-AF65-F5344CB8AC3E}">
        <p14:creationId xmlns:p14="http://schemas.microsoft.com/office/powerpoint/2010/main" val="131920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ext Box 11"/>
          <p:cNvSpPr txBox="1">
            <a:spLocks noChangeArrowheads="1"/>
          </p:cNvSpPr>
          <p:nvPr/>
        </p:nvSpPr>
        <p:spPr bwMode="auto">
          <a:xfrm>
            <a:off x="1927225" y="4333875"/>
            <a:ext cx="569387" cy="339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200" dirty="0">
                <a:solidFill>
                  <a:srgbClr val="FFFFFF"/>
                </a:solidFill>
              </a:rPr>
              <a:t>x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i="0" dirty="0">
                <a:solidFill>
                  <a:srgbClr val="FFFFFF"/>
                </a:solidFill>
              </a:rPr>
              <a:t>–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rgbClr val="FFFFFF"/>
                </a:solidFill>
              </a:rPr>
              <a:t>a</a:t>
            </a:r>
            <a:r>
              <a:rPr lang="en-US" altLang="en-US" sz="1200" i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20834" name="Text Box 36"/>
          <p:cNvSpPr txBox="1">
            <a:spLocks noChangeArrowheads="1"/>
          </p:cNvSpPr>
          <p:nvPr/>
        </p:nvSpPr>
        <p:spPr bwMode="auto">
          <a:xfrm>
            <a:off x="1922463" y="4587875"/>
            <a:ext cx="535724" cy="339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200" dirty="0">
                <a:solidFill>
                  <a:srgbClr val="FFFFFF"/>
                </a:solidFill>
              </a:rPr>
              <a:t>b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i="0" dirty="0">
                <a:solidFill>
                  <a:srgbClr val="FFFFFF"/>
                </a:solidFill>
              </a:rPr>
              <a:t>–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120835" name="Text Box 15"/>
          <p:cNvSpPr txBox="1">
            <a:spLocks noChangeArrowheads="1"/>
          </p:cNvSpPr>
          <p:nvPr/>
        </p:nvSpPr>
        <p:spPr bwMode="auto">
          <a:xfrm>
            <a:off x="5702300" y="6267450"/>
            <a:ext cx="779664" cy="388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dirty="0">
                <a:solidFill>
                  <a:srgbClr val="FFFFFF"/>
                </a:solidFill>
              </a:rPr>
              <a:t>b</a:t>
            </a:r>
            <a:r>
              <a:rPr lang="en-US" altLang="en-US" sz="1600" i="0" dirty="0">
                <a:solidFill>
                  <a:srgbClr val="FFFFFF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  <a:sym typeface="Symbol" pitchFamily="18" charset="2"/>
              </a:rPr>
              <a:t>–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tx1"/>
                </a:solidFill>
              </a:rPr>
              <a:t>x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1</a:t>
            </a:r>
            <a:endParaRPr lang="en-US" altLang="en-US" sz="1600" i="0" baseline="-15000" dirty="0">
              <a:solidFill>
                <a:srgbClr val="FFFFFF"/>
              </a:solidFill>
            </a:endParaRPr>
          </a:p>
        </p:txBody>
      </p:sp>
      <p:sp>
        <p:nvSpPr>
          <p:cNvPr id="120836" name="Text Box 42"/>
          <p:cNvSpPr txBox="1">
            <a:spLocks noChangeArrowheads="1"/>
          </p:cNvSpPr>
          <p:nvPr/>
        </p:nvSpPr>
        <p:spPr bwMode="auto">
          <a:xfrm>
            <a:off x="2474913" y="5905500"/>
            <a:ext cx="716863" cy="3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dirty="0">
                <a:solidFill>
                  <a:srgbClr val="FFFFFF"/>
                </a:solidFill>
              </a:rPr>
              <a:t>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2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–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20837" name="Text Box 43"/>
          <p:cNvSpPr txBox="1">
            <a:spLocks noChangeArrowheads="1"/>
          </p:cNvSpPr>
          <p:nvPr/>
        </p:nvSpPr>
        <p:spPr bwMode="auto">
          <a:xfrm>
            <a:off x="2489200" y="6254750"/>
            <a:ext cx="782587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x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– a</a:t>
            </a:r>
            <a:endParaRPr lang="en-US" altLang="en-US" sz="1600" i="0" dirty="0">
              <a:solidFill>
                <a:srgbClr val="FFFFFF"/>
              </a:solidFill>
            </a:endParaRPr>
          </a:p>
        </p:txBody>
      </p:sp>
      <p:sp>
        <p:nvSpPr>
          <p:cNvPr id="120838" name="Text Box 47"/>
          <p:cNvSpPr txBox="1">
            <a:spLocks noChangeArrowheads="1"/>
          </p:cNvSpPr>
          <p:nvPr/>
        </p:nvSpPr>
        <p:spPr bwMode="auto">
          <a:xfrm>
            <a:off x="2960688" y="5122863"/>
            <a:ext cx="5905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In  5</a:t>
            </a:r>
          </a:p>
        </p:txBody>
      </p:sp>
      <p:sp>
        <p:nvSpPr>
          <p:cNvPr id="120839" name="Text Box 49"/>
          <p:cNvSpPr txBox="1">
            <a:spLocks noChangeArrowheads="1"/>
          </p:cNvSpPr>
          <p:nvPr/>
        </p:nvSpPr>
        <p:spPr bwMode="auto">
          <a:xfrm>
            <a:off x="2887663" y="5465763"/>
            <a:ext cx="8159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ln 1.25</a:t>
            </a:r>
            <a:endParaRPr lang="en-US" altLang="en-US" sz="1600" i="0" baseline="30000" dirty="0">
              <a:solidFill>
                <a:srgbClr val="FFFFFF"/>
              </a:solidFill>
            </a:endParaRPr>
          </a:p>
        </p:txBody>
      </p:sp>
      <p:sp>
        <p:nvSpPr>
          <p:cNvPr id="120840" name="Text Box 53"/>
          <p:cNvSpPr txBox="1">
            <a:spLocks noChangeArrowheads="1"/>
          </p:cNvSpPr>
          <p:nvPr/>
        </p:nvSpPr>
        <p:spPr bwMode="auto">
          <a:xfrm>
            <a:off x="3351213" y="5905500"/>
            <a:ext cx="728084" cy="3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dirty="0">
                <a:solidFill>
                  <a:srgbClr val="FFFFFF"/>
                </a:solidFill>
              </a:rPr>
              <a:t>b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–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tx1"/>
                </a:solidFill>
              </a:rPr>
              <a:t>x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1</a:t>
            </a:r>
            <a:endParaRPr lang="en-US" altLang="en-US" sz="1600" i="0" dirty="0">
              <a:solidFill>
                <a:srgbClr val="FFFFFF"/>
              </a:solidFill>
            </a:endParaRPr>
          </a:p>
        </p:txBody>
      </p:sp>
      <p:sp>
        <p:nvSpPr>
          <p:cNvPr id="120841" name="Text Box 54"/>
          <p:cNvSpPr txBox="1">
            <a:spLocks noChangeArrowheads="1"/>
          </p:cNvSpPr>
          <p:nvPr/>
        </p:nvSpPr>
        <p:spPr bwMode="auto">
          <a:xfrm>
            <a:off x="3365500" y="6254750"/>
            <a:ext cx="728084" cy="3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dirty="0">
                <a:solidFill>
                  <a:srgbClr val="FFFFFF"/>
                </a:solidFill>
              </a:rPr>
              <a:t>b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–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2</a:t>
            </a:r>
            <a:endParaRPr lang="en-US" altLang="en-US" sz="1600" i="0" dirty="0">
              <a:solidFill>
                <a:srgbClr val="FFFFFF"/>
              </a:solidFill>
            </a:endParaRPr>
          </a:p>
        </p:txBody>
      </p:sp>
      <p:sp>
        <p:nvSpPr>
          <p:cNvPr id="120842" name="Text Box 56"/>
          <p:cNvSpPr txBox="1">
            <a:spLocks noChangeArrowheads="1"/>
          </p:cNvSpPr>
          <p:nvPr/>
        </p:nvSpPr>
        <p:spPr bwMode="auto">
          <a:xfrm>
            <a:off x="5680075" y="5900738"/>
            <a:ext cx="1047082" cy="3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dirty="0">
                <a:solidFill>
                  <a:srgbClr val="FFFFFF"/>
                </a:solidFill>
              </a:rPr>
              <a:t>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600" i="0" dirty="0">
                <a:solidFill>
                  <a:srgbClr val="FFFFFF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  <a:sym typeface="Symbol" pitchFamily="18" charset="2"/>
              </a:rPr>
              <a:t>–</a:t>
            </a:r>
            <a:r>
              <a:rPr lang="en-US" altLang="en-US" sz="1600" i="0" dirty="0">
                <a:solidFill>
                  <a:srgbClr val="FFFFFF"/>
                </a:solidFill>
              </a:rPr>
              <a:t> </a:t>
            </a:r>
            <a:r>
              <a:rPr lang="en-US" altLang="en-US" sz="1600" dirty="0">
                <a:solidFill>
                  <a:srgbClr val="FFFFFF"/>
                </a:solidFill>
              </a:rPr>
              <a:t>a</a:t>
            </a:r>
            <a:r>
              <a:rPr lang="en-US" altLang="en-US" sz="1600" i="0" dirty="0">
                <a:solidFill>
                  <a:srgbClr val="FFFFFF"/>
                </a:solidFill>
              </a:rPr>
              <a:t>    </a:t>
            </a:r>
            <a:r>
              <a:rPr lang="en-US" altLang="en-US" sz="1600" baseline="60000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20843" name="Text Box 2"/>
          <p:cNvSpPr txBox="1">
            <a:spLocks noChangeArrowheads="1"/>
          </p:cNvSpPr>
          <p:nvPr/>
        </p:nvSpPr>
        <p:spPr bwMode="auto">
          <a:xfrm>
            <a:off x="460375" y="909638"/>
            <a:ext cx="58532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379538" indent="-1379538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Case 3b:	</a:t>
            </a:r>
            <a:r>
              <a:rPr lang="en-US" altLang="en-US" sz="2400" i="0" dirty="0">
                <a:solidFill>
                  <a:srgbClr val="FFCC00"/>
                </a:solidFill>
              </a:rPr>
              <a:t>[</a:t>
            </a:r>
            <a:r>
              <a:rPr lang="en-US" altLang="en-US" sz="2400" dirty="0">
                <a:solidFill>
                  <a:srgbClr val="FFCC00"/>
                </a:solidFill>
              </a:rPr>
              <a:t>c</a:t>
            </a:r>
            <a:r>
              <a:rPr lang="en-US" altLang="en-US" sz="2400" i="0" dirty="0">
                <a:solidFill>
                  <a:srgbClr val="FFCC00"/>
                </a:solidFill>
              </a:rPr>
              <a:t>, </a:t>
            </a:r>
            <a:r>
              <a:rPr lang="en-US" altLang="en-US" sz="2400" dirty="0">
                <a:solidFill>
                  <a:srgbClr val="FFCC00"/>
                </a:solidFill>
              </a:rPr>
              <a:t>d</a:t>
            </a:r>
            <a:r>
              <a:rPr lang="en-US" altLang="en-US" sz="2400" i="0" dirty="0">
                <a:solidFill>
                  <a:srgbClr val="FFCC00"/>
                </a:solidFill>
              </a:rPr>
              <a:t>] = [0, 1]</a:t>
            </a:r>
          </a:p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	Knees of Curve at 0.2 and 0.8</a:t>
            </a:r>
          </a:p>
        </p:txBody>
      </p:sp>
      <p:sp>
        <p:nvSpPr>
          <p:cNvPr id="120844" name="Text Box 3"/>
          <p:cNvSpPr txBox="1">
            <a:spLocks noChangeArrowheads="1"/>
          </p:cNvSpPr>
          <p:nvPr/>
        </p:nvSpPr>
        <p:spPr bwMode="auto">
          <a:xfrm>
            <a:off x="460375" y="1668463"/>
            <a:ext cx="862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u="sng" dirty="0">
                <a:solidFill>
                  <a:srgbClr val="FFFFFF"/>
                </a:solidFill>
              </a:rPr>
              <a:t>Givens</a:t>
            </a:r>
          </a:p>
        </p:txBody>
      </p:sp>
      <p:sp>
        <p:nvSpPr>
          <p:cNvPr id="120845" name="Text Box 4"/>
          <p:cNvSpPr txBox="1">
            <a:spLocks noChangeArrowheads="1"/>
          </p:cNvSpPr>
          <p:nvPr/>
        </p:nvSpPr>
        <p:spPr bwMode="auto">
          <a:xfrm>
            <a:off x="765175" y="2173288"/>
            <a:ext cx="4777270" cy="200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(x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600" i="0" dirty="0">
                <a:solidFill>
                  <a:srgbClr val="FFFFFF"/>
                </a:solidFill>
              </a:rPr>
              <a:t>, 0.2)	= Point of Lower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(x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2</a:t>
            </a:r>
            <a:r>
              <a:rPr lang="en-US" altLang="en-US" sz="1600" i="0" dirty="0">
                <a:solidFill>
                  <a:srgbClr val="FFFFFF"/>
                </a:solidFill>
              </a:rPr>
              <a:t>, 0.8)	= Point of Upper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          </a:t>
            </a:r>
            <a:r>
              <a:rPr lang="en-US" altLang="en-US" sz="1600" dirty="0">
                <a:solidFill>
                  <a:srgbClr val="FFFFFF"/>
                </a:solidFill>
              </a:rPr>
              <a:t>a</a:t>
            </a:r>
            <a:r>
              <a:rPr lang="en-US" altLang="en-US" sz="1600" i="0" dirty="0">
                <a:solidFill>
                  <a:srgbClr val="FFFFFF"/>
                </a:solidFill>
              </a:rPr>
              <a:t>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          </a:t>
            </a:r>
            <a:r>
              <a:rPr lang="en-US" altLang="en-US" sz="1600" dirty="0">
                <a:solidFill>
                  <a:srgbClr val="FFFFFF"/>
                </a:solidFill>
              </a:rPr>
              <a:t>b</a:t>
            </a:r>
            <a:r>
              <a:rPr lang="en-US" altLang="en-US" sz="1600" i="0" dirty="0">
                <a:solidFill>
                  <a:srgbClr val="FFFFFF"/>
                </a:solidFill>
              </a:rPr>
              <a:t>	= Upper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  </a:t>
            </a:r>
            <a:r>
              <a:rPr lang="en-US" altLang="en-US" sz="1600" dirty="0">
                <a:solidFill>
                  <a:srgbClr val="FFFFFF"/>
                </a:solidFill>
              </a:rPr>
              <a:t>c</a:t>
            </a:r>
            <a:r>
              <a:rPr lang="en-US" altLang="en-US" sz="1600" i="0" dirty="0">
                <a:solidFill>
                  <a:srgbClr val="FFFFFF"/>
                </a:solidFill>
              </a:rPr>
              <a:t>  =  0	= Lower Bound for IVAL Factor</a:t>
            </a: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  </a:t>
            </a:r>
            <a:r>
              <a:rPr lang="en-US" altLang="en-US" sz="1600" dirty="0">
                <a:solidFill>
                  <a:srgbClr val="FFFFFF"/>
                </a:solidFill>
              </a:rPr>
              <a:t>d</a:t>
            </a:r>
            <a:r>
              <a:rPr lang="en-US" altLang="en-US" sz="1600" i="0" dirty="0">
                <a:solidFill>
                  <a:srgbClr val="FFFFFF"/>
                </a:solidFill>
              </a:rPr>
              <a:t>  =  1	= Upper Bound for IVAL Factor</a:t>
            </a:r>
          </a:p>
        </p:txBody>
      </p:sp>
      <p:sp>
        <p:nvSpPr>
          <p:cNvPr id="120846" name="Text Box 5"/>
          <p:cNvSpPr txBox="1">
            <a:spLocks noChangeArrowheads="1"/>
          </p:cNvSpPr>
          <p:nvPr/>
        </p:nvSpPr>
        <p:spPr bwMode="auto">
          <a:xfrm>
            <a:off x="460375" y="4268788"/>
            <a:ext cx="996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u="sng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120847" name="Text Box 6"/>
          <p:cNvSpPr txBox="1">
            <a:spLocks noChangeArrowheads="1"/>
          </p:cNvSpPr>
          <p:nvPr/>
        </p:nvSpPr>
        <p:spPr bwMode="auto">
          <a:xfrm>
            <a:off x="765175" y="4608513"/>
            <a:ext cx="2895344" cy="3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y = 1 – e      </a:t>
            </a:r>
            <a:r>
              <a:rPr lang="en-US" altLang="en-US" sz="1600" dirty="0">
                <a:solidFill>
                  <a:srgbClr val="FFFFFF"/>
                </a:solidFill>
              </a:rPr>
              <a:t>  </a:t>
            </a:r>
            <a:r>
              <a:rPr lang="en-US" altLang="en-US" sz="1600" i="0" dirty="0">
                <a:solidFill>
                  <a:srgbClr val="FFFFFF"/>
                </a:solidFill>
              </a:rPr>
              <a:t>  </a:t>
            </a:r>
            <a:r>
              <a:rPr lang="en-US" altLang="en-US" sz="1600" dirty="0">
                <a:solidFill>
                  <a:srgbClr val="FFFFFF"/>
                </a:solidFill>
              </a:rPr>
              <a:t>  </a:t>
            </a:r>
            <a:r>
              <a:rPr lang="en-US" altLang="en-US" sz="1600" i="0" dirty="0">
                <a:solidFill>
                  <a:srgbClr val="FFFFFF"/>
                </a:solidFill>
              </a:rPr>
              <a:t>  ,   </a:t>
            </a:r>
            <a:r>
              <a:rPr lang="en-US" altLang="en-US" sz="1600" dirty="0">
                <a:solidFill>
                  <a:srgbClr val="FFFFFF"/>
                </a:solidFill>
              </a:rPr>
              <a:t>a</a:t>
            </a:r>
            <a:r>
              <a:rPr lang="en-US" altLang="en-US" sz="1600" i="0" dirty="0">
                <a:solidFill>
                  <a:srgbClr val="FFFFFF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  <a:sym typeface="Symbol" pitchFamily="18" charset="2"/>
              </a:rPr>
              <a:t>≤</a:t>
            </a:r>
            <a:r>
              <a:rPr lang="en-US" altLang="en-US" sz="1600" i="0" dirty="0">
                <a:solidFill>
                  <a:srgbClr val="FFFFFF"/>
                </a:solidFill>
              </a:rPr>
              <a:t> </a:t>
            </a:r>
            <a:r>
              <a:rPr lang="en-US" altLang="en-US" sz="1600" dirty="0">
                <a:solidFill>
                  <a:srgbClr val="FFFFFF"/>
                </a:solidFill>
              </a:rPr>
              <a:t>x</a:t>
            </a:r>
            <a:r>
              <a:rPr lang="en-US" altLang="en-US" sz="1600" i="0" dirty="0">
                <a:solidFill>
                  <a:srgbClr val="FFFFFF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  <a:sym typeface="Symbol" pitchFamily="18" charset="2"/>
              </a:rPr>
              <a:t>≤ </a:t>
            </a:r>
            <a:r>
              <a:rPr lang="en-US" altLang="en-US" sz="1600" dirty="0">
                <a:solidFill>
                  <a:srgbClr val="FFFFFF"/>
                </a:solidFill>
                <a:sym typeface="Symbol" pitchFamily="18" charset="2"/>
              </a:rPr>
              <a:t>b</a:t>
            </a:r>
          </a:p>
        </p:txBody>
      </p:sp>
      <p:sp>
        <p:nvSpPr>
          <p:cNvPr id="120848" name="Text Box 7"/>
          <p:cNvSpPr txBox="1">
            <a:spLocks noChangeArrowheads="1"/>
          </p:cNvSpPr>
          <p:nvPr/>
        </p:nvSpPr>
        <p:spPr bwMode="auto">
          <a:xfrm>
            <a:off x="619919" y="5665788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600" i="0" dirty="0">
                <a:solidFill>
                  <a:srgbClr val="FFFFFF"/>
                </a:solidFill>
              </a:rPr>
              <a:t>where</a:t>
            </a:r>
          </a:p>
        </p:txBody>
      </p:sp>
      <p:sp>
        <p:nvSpPr>
          <p:cNvPr id="120849" name="Text Box 8"/>
          <p:cNvSpPr txBox="1">
            <a:spLocks noChangeArrowheads="1"/>
          </p:cNvSpPr>
          <p:nvPr/>
        </p:nvSpPr>
        <p:spPr bwMode="auto">
          <a:xfrm>
            <a:off x="1495425" y="5680075"/>
            <a:ext cx="625492" cy="3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dirty="0">
                <a:solidFill>
                  <a:srgbClr val="FFFFFF"/>
                </a:solidFill>
              </a:rPr>
              <a:t>B</a:t>
            </a:r>
            <a:r>
              <a:rPr lang="en-US" altLang="en-US" sz="1600" i="0" dirty="0">
                <a:solidFill>
                  <a:srgbClr val="FFFFFF"/>
                </a:solidFill>
              </a:rPr>
              <a:t>  = </a:t>
            </a:r>
            <a:endParaRPr lang="en-US" altLang="en-US" sz="16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20850" name="Text Box 9"/>
          <p:cNvSpPr txBox="1">
            <a:spLocks noChangeArrowheads="1"/>
          </p:cNvSpPr>
          <p:nvPr/>
        </p:nvSpPr>
        <p:spPr bwMode="auto">
          <a:xfrm>
            <a:off x="1604963" y="4494213"/>
            <a:ext cx="346570" cy="339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200" i="0" dirty="0">
                <a:solidFill>
                  <a:srgbClr val="FFFFFF"/>
                </a:solidFill>
              </a:rPr>
              <a:t>-</a:t>
            </a:r>
            <a:r>
              <a:rPr lang="en-US" altLang="en-US" sz="1200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20851" name="Text Box 12"/>
          <p:cNvSpPr txBox="1">
            <a:spLocks noChangeArrowheads="1"/>
          </p:cNvSpPr>
          <p:nvPr/>
        </p:nvSpPr>
        <p:spPr bwMode="auto">
          <a:xfrm>
            <a:off x="4916488" y="5680075"/>
            <a:ext cx="579506" cy="36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dirty="0">
                <a:solidFill>
                  <a:srgbClr val="FFFFFF"/>
                </a:solidFill>
              </a:rPr>
              <a:t>A</a:t>
            </a:r>
            <a:r>
              <a:rPr lang="en-US" altLang="en-US" sz="1600" i="0" dirty="0">
                <a:solidFill>
                  <a:srgbClr val="FFFFFF"/>
                </a:solidFill>
              </a:rPr>
              <a:t>  = </a:t>
            </a:r>
            <a:endParaRPr lang="en-US" altLang="en-US" sz="16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20852" name="Text Box 13"/>
          <p:cNvSpPr txBox="1">
            <a:spLocks noChangeArrowheads="1"/>
          </p:cNvSpPr>
          <p:nvPr/>
        </p:nvSpPr>
        <p:spPr bwMode="auto">
          <a:xfrm>
            <a:off x="5661025" y="5465763"/>
            <a:ext cx="8159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ln 1.25</a:t>
            </a:r>
          </a:p>
        </p:txBody>
      </p:sp>
      <p:sp>
        <p:nvSpPr>
          <p:cNvPr id="120853" name="Line 14"/>
          <p:cNvSpPr>
            <a:spLocks noChangeShapeType="1"/>
          </p:cNvSpPr>
          <p:nvPr/>
        </p:nvSpPr>
        <p:spPr bwMode="auto">
          <a:xfrm>
            <a:off x="5726113" y="6296025"/>
            <a:ext cx="66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54" name="Rectangle 16"/>
          <p:cNvSpPr>
            <a:spLocks noChangeArrowheads="1"/>
          </p:cNvSpPr>
          <p:nvPr/>
        </p:nvSpPr>
        <p:spPr bwMode="invGray">
          <a:xfrm>
            <a:off x="5824538" y="2281238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0855" name="Rectangle 17"/>
          <p:cNvSpPr>
            <a:spLocks noChangeArrowheads="1"/>
          </p:cNvSpPr>
          <p:nvPr/>
        </p:nvSpPr>
        <p:spPr bwMode="auto">
          <a:xfrm>
            <a:off x="6502400" y="2430463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0857" name="Text Box 19"/>
          <p:cNvSpPr txBox="1">
            <a:spLocks noChangeArrowheads="1"/>
          </p:cNvSpPr>
          <p:nvPr/>
        </p:nvSpPr>
        <p:spPr bwMode="auto">
          <a:xfrm rot="-5400000">
            <a:off x="5232187" y="3217655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(y)</a:t>
            </a:r>
          </a:p>
        </p:txBody>
      </p:sp>
      <p:sp>
        <p:nvSpPr>
          <p:cNvPr id="120858" name="Line 20"/>
          <p:cNvSpPr>
            <a:spLocks noChangeShapeType="1"/>
          </p:cNvSpPr>
          <p:nvPr/>
        </p:nvSpPr>
        <p:spPr bwMode="auto">
          <a:xfrm flipH="1">
            <a:off x="6426200" y="42560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59" name="Line 21"/>
          <p:cNvSpPr>
            <a:spLocks noChangeShapeType="1"/>
          </p:cNvSpPr>
          <p:nvPr/>
        </p:nvSpPr>
        <p:spPr bwMode="auto">
          <a:xfrm flipH="1">
            <a:off x="6426200" y="39385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60" name="Line 22"/>
          <p:cNvSpPr>
            <a:spLocks noChangeShapeType="1"/>
          </p:cNvSpPr>
          <p:nvPr/>
        </p:nvSpPr>
        <p:spPr bwMode="auto">
          <a:xfrm flipH="1">
            <a:off x="6426200" y="27765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61" name="Line 23"/>
          <p:cNvSpPr>
            <a:spLocks noChangeShapeType="1"/>
          </p:cNvSpPr>
          <p:nvPr/>
        </p:nvSpPr>
        <p:spPr bwMode="auto">
          <a:xfrm flipH="1">
            <a:off x="6426200" y="24479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62" name="Line 24"/>
          <p:cNvSpPr>
            <a:spLocks noChangeShapeType="1"/>
          </p:cNvSpPr>
          <p:nvPr/>
        </p:nvSpPr>
        <p:spPr bwMode="auto">
          <a:xfrm flipV="1">
            <a:off x="6807200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63" name="Line 25"/>
          <p:cNvSpPr>
            <a:spLocks noChangeShapeType="1"/>
          </p:cNvSpPr>
          <p:nvPr/>
        </p:nvSpPr>
        <p:spPr bwMode="auto">
          <a:xfrm flipV="1">
            <a:off x="7537450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64" name="Line 26"/>
          <p:cNvSpPr>
            <a:spLocks noChangeShapeType="1"/>
          </p:cNvSpPr>
          <p:nvPr/>
        </p:nvSpPr>
        <p:spPr bwMode="auto">
          <a:xfrm flipV="1">
            <a:off x="8255000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65" name="Text Box 27"/>
          <p:cNvSpPr txBox="1">
            <a:spLocks noChangeArrowheads="1"/>
          </p:cNvSpPr>
          <p:nvPr/>
        </p:nvSpPr>
        <p:spPr bwMode="auto">
          <a:xfrm>
            <a:off x="6667500" y="426243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0866" name="Text Box 28"/>
          <p:cNvSpPr txBox="1">
            <a:spLocks noChangeArrowheads="1"/>
          </p:cNvSpPr>
          <p:nvPr/>
        </p:nvSpPr>
        <p:spPr bwMode="auto">
          <a:xfrm>
            <a:off x="7380288" y="426243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tx1"/>
                </a:solidFill>
              </a:rPr>
              <a:t>1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20867" name="Text Box 29"/>
          <p:cNvSpPr txBox="1">
            <a:spLocks noChangeArrowheads="1"/>
          </p:cNvSpPr>
          <p:nvPr/>
        </p:nvSpPr>
        <p:spPr bwMode="auto">
          <a:xfrm>
            <a:off x="8091488" y="426243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0868" name="Text Box 30"/>
          <p:cNvSpPr txBox="1">
            <a:spLocks noChangeArrowheads="1"/>
          </p:cNvSpPr>
          <p:nvPr/>
        </p:nvSpPr>
        <p:spPr bwMode="auto">
          <a:xfrm>
            <a:off x="6223000" y="410368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0869" name="Text Box 31"/>
          <p:cNvSpPr txBox="1">
            <a:spLocks noChangeArrowheads="1"/>
          </p:cNvSpPr>
          <p:nvPr/>
        </p:nvSpPr>
        <p:spPr bwMode="auto">
          <a:xfrm>
            <a:off x="6111875" y="3786188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0.2</a:t>
            </a:r>
          </a:p>
        </p:txBody>
      </p:sp>
      <p:sp>
        <p:nvSpPr>
          <p:cNvPr id="120870" name="Text Box 32"/>
          <p:cNvSpPr txBox="1">
            <a:spLocks noChangeArrowheads="1"/>
          </p:cNvSpPr>
          <p:nvPr/>
        </p:nvSpPr>
        <p:spPr bwMode="auto">
          <a:xfrm>
            <a:off x="6111875" y="2624138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0.8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20871" name="Text Box 33"/>
          <p:cNvSpPr txBox="1">
            <a:spLocks noChangeArrowheads="1"/>
          </p:cNvSpPr>
          <p:nvPr/>
        </p:nvSpPr>
        <p:spPr bwMode="auto">
          <a:xfrm>
            <a:off x="6223000" y="229393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0872" name="Freeform 34"/>
          <p:cNvSpPr>
            <a:spLocks/>
          </p:cNvSpPr>
          <p:nvPr/>
        </p:nvSpPr>
        <p:spPr bwMode="auto">
          <a:xfrm>
            <a:off x="6502400" y="3938588"/>
            <a:ext cx="1035050" cy="33020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73" name="Line 35"/>
          <p:cNvSpPr>
            <a:spLocks noChangeShapeType="1"/>
          </p:cNvSpPr>
          <p:nvPr/>
        </p:nvSpPr>
        <p:spPr bwMode="auto">
          <a:xfrm flipV="1">
            <a:off x="6804025" y="4071938"/>
            <a:ext cx="0" cy="19526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74" name="Line 10"/>
          <p:cNvSpPr>
            <a:spLocks noChangeShapeType="1"/>
          </p:cNvSpPr>
          <p:nvPr/>
        </p:nvSpPr>
        <p:spPr bwMode="auto">
          <a:xfrm>
            <a:off x="1958975" y="4657188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75" name="AutoShape 37"/>
          <p:cNvSpPr>
            <a:spLocks/>
          </p:cNvSpPr>
          <p:nvPr/>
        </p:nvSpPr>
        <p:spPr bwMode="auto">
          <a:xfrm>
            <a:off x="1920875" y="4498975"/>
            <a:ext cx="50800" cy="436563"/>
          </a:xfrm>
          <a:prstGeom prst="leftBracket">
            <a:avLst>
              <a:gd name="adj" fmla="val 7161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0876" name="AutoShape 38"/>
          <p:cNvSpPr>
            <a:spLocks/>
          </p:cNvSpPr>
          <p:nvPr/>
        </p:nvSpPr>
        <p:spPr bwMode="auto">
          <a:xfrm>
            <a:off x="2352675" y="4498975"/>
            <a:ext cx="50800" cy="433388"/>
          </a:xfrm>
          <a:prstGeom prst="rightBracket">
            <a:avLst>
              <a:gd name="adj" fmla="val 71094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0877" name="Line 39"/>
          <p:cNvSpPr>
            <a:spLocks noChangeShapeType="1"/>
          </p:cNvSpPr>
          <p:nvPr/>
        </p:nvSpPr>
        <p:spPr bwMode="auto">
          <a:xfrm>
            <a:off x="2112963" y="5900738"/>
            <a:ext cx="2197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78" name="Text Box 40"/>
          <p:cNvSpPr txBox="1">
            <a:spLocks noChangeArrowheads="1"/>
          </p:cNvSpPr>
          <p:nvPr/>
        </p:nvSpPr>
        <p:spPr bwMode="auto">
          <a:xfrm>
            <a:off x="1995488" y="6084888"/>
            <a:ext cx="42068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ln </a:t>
            </a:r>
          </a:p>
        </p:txBody>
      </p:sp>
      <p:sp>
        <p:nvSpPr>
          <p:cNvPr id="120879" name="Line 41"/>
          <p:cNvSpPr>
            <a:spLocks noChangeShapeType="1"/>
          </p:cNvSpPr>
          <p:nvPr/>
        </p:nvSpPr>
        <p:spPr bwMode="auto">
          <a:xfrm>
            <a:off x="2482850" y="6284913"/>
            <a:ext cx="69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80" name="AutoShape 44"/>
          <p:cNvSpPr>
            <a:spLocks/>
          </p:cNvSpPr>
          <p:nvPr/>
        </p:nvSpPr>
        <p:spPr bwMode="auto">
          <a:xfrm>
            <a:off x="2387600" y="6030913"/>
            <a:ext cx="88900" cy="552450"/>
          </a:xfrm>
          <a:prstGeom prst="leftBracket">
            <a:avLst>
              <a:gd name="adj" fmla="val 5178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0881" name="AutoShape 45"/>
          <p:cNvSpPr>
            <a:spLocks/>
          </p:cNvSpPr>
          <p:nvPr/>
        </p:nvSpPr>
        <p:spPr bwMode="auto">
          <a:xfrm>
            <a:off x="4200525" y="6045200"/>
            <a:ext cx="88900" cy="547688"/>
          </a:xfrm>
          <a:prstGeom prst="rightBracket">
            <a:avLst>
              <a:gd name="adj" fmla="val 5133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0882" name="Freeform 46"/>
          <p:cNvSpPr>
            <a:spLocks/>
          </p:cNvSpPr>
          <p:nvPr/>
        </p:nvSpPr>
        <p:spPr bwMode="auto">
          <a:xfrm>
            <a:off x="6502400" y="2776538"/>
            <a:ext cx="1749425" cy="151130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83" name="Line 48"/>
          <p:cNvSpPr>
            <a:spLocks noChangeShapeType="1"/>
          </p:cNvSpPr>
          <p:nvPr/>
        </p:nvSpPr>
        <p:spPr bwMode="auto">
          <a:xfrm>
            <a:off x="2892425" y="5495925"/>
            <a:ext cx="820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84" name="AutoShape 50"/>
          <p:cNvSpPr>
            <a:spLocks/>
          </p:cNvSpPr>
          <p:nvPr/>
        </p:nvSpPr>
        <p:spPr bwMode="auto">
          <a:xfrm>
            <a:off x="2820988" y="5230813"/>
            <a:ext cx="88900" cy="552450"/>
          </a:xfrm>
          <a:prstGeom prst="leftBracket">
            <a:avLst>
              <a:gd name="adj" fmla="val 5178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0885" name="AutoShape 51"/>
          <p:cNvSpPr>
            <a:spLocks/>
          </p:cNvSpPr>
          <p:nvPr/>
        </p:nvSpPr>
        <p:spPr bwMode="auto">
          <a:xfrm>
            <a:off x="3690938" y="5245100"/>
            <a:ext cx="88900" cy="547688"/>
          </a:xfrm>
          <a:prstGeom prst="rightBracket">
            <a:avLst>
              <a:gd name="adj" fmla="val 5133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0886" name="Line 52"/>
          <p:cNvSpPr>
            <a:spLocks noChangeShapeType="1"/>
          </p:cNvSpPr>
          <p:nvPr/>
        </p:nvSpPr>
        <p:spPr bwMode="auto">
          <a:xfrm>
            <a:off x="3397250" y="6284913"/>
            <a:ext cx="69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87" name="Oval 55"/>
          <p:cNvSpPr>
            <a:spLocks noChangeArrowheads="1"/>
          </p:cNvSpPr>
          <p:nvPr/>
        </p:nvSpPr>
        <p:spPr bwMode="auto">
          <a:xfrm>
            <a:off x="3265488" y="6264275"/>
            <a:ext cx="42862" cy="428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0888" name="Line 57"/>
          <p:cNvSpPr>
            <a:spLocks noChangeShapeType="1"/>
          </p:cNvSpPr>
          <p:nvPr/>
        </p:nvSpPr>
        <p:spPr bwMode="auto">
          <a:xfrm>
            <a:off x="5484813" y="5881688"/>
            <a:ext cx="1157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89" name="AutoShape 58"/>
          <p:cNvSpPr>
            <a:spLocks/>
          </p:cNvSpPr>
          <p:nvPr/>
        </p:nvSpPr>
        <p:spPr bwMode="auto">
          <a:xfrm>
            <a:off x="5635625" y="5992813"/>
            <a:ext cx="88900" cy="552450"/>
          </a:xfrm>
          <a:prstGeom prst="leftBracket">
            <a:avLst>
              <a:gd name="adj" fmla="val 5178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0890" name="AutoShape 59"/>
          <p:cNvSpPr>
            <a:spLocks/>
          </p:cNvSpPr>
          <p:nvPr/>
        </p:nvSpPr>
        <p:spPr bwMode="auto">
          <a:xfrm>
            <a:off x="6388100" y="6007100"/>
            <a:ext cx="88900" cy="547688"/>
          </a:xfrm>
          <a:prstGeom prst="rightBracket">
            <a:avLst>
              <a:gd name="adj" fmla="val 5133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0891" name="Freeform 60"/>
          <p:cNvSpPr>
            <a:spLocks/>
          </p:cNvSpPr>
          <p:nvPr/>
        </p:nvSpPr>
        <p:spPr bwMode="auto">
          <a:xfrm>
            <a:off x="6781800" y="2438400"/>
            <a:ext cx="2066925" cy="1828800"/>
          </a:xfrm>
          <a:custGeom>
            <a:avLst/>
            <a:gdLst>
              <a:gd name="T0" fmla="*/ 2147483647 w 1302"/>
              <a:gd name="T1" fmla="*/ 0 h 1152"/>
              <a:gd name="T2" fmla="*/ 2147483647 w 1302"/>
              <a:gd name="T3" fmla="*/ 2147483647 h 1152"/>
              <a:gd name="T4" fmla="*/ 2147483647 w 1302"/>
              <a:gd name="T5" fmla="*/ 2147483647 h 1152"/>
              <a:gd name="T6" fmla="*/ 2147483647 w 1302"/>
              <a:gd name="T7" fmla="*/ 2147483647 h 1152"/>
              <a:gd name="T8" fmla="*/ 0 w 1302"/>
              <a:gd name="T9" fmla="*/ 2147483647 h 1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2"/>
              <a:gd name="T16" fmla="*/ 0 h 1152"/>
              <a:gd name="T17" fmla="*/ 1302 w 1302"/>
              <a:gd name="T18" fmla="*/ 1152 h 11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2" h="1152">
                <a:moveTo>
                  <a:pt x="1302" y="0"/>
                </a:moveTo>
                <a:cubicBezTo>
                  <a:pt x="1269" y="11"/>
                  <a:pt x="1164" y="26"/>
                  <a:pt x="1098" y="66"/>
                </a:cubicBezTo>
                <a:cubicBezTo>
                  <a:pt x="1032" y="106"/>
                  <a:pt x="1010" y="94"/>
                  <a:pt x="906" y="240"/>
                </a:cubicBezTo>
                <a:cubicBezTo>
                  <a:pt x="802" y="386"/>
                  <a:pt x="625" y="790"/>
                  <a:pt x="474" y="942"/>
                </a:cubicBezTo>
                <a:cubicBezTo>
                  <a:pt x="323" y="1094"/>
                  <a:pt x="99" y="1108"/>
                  <a:pt x="0" y="1152"/>
                </a:cubicBezTo>
              </a:path>
            </a:pathLst>
          </a:cu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92" name="Oval 61"/>
          <p:cNvSpPr>
            <a:spLocks noChangeArrowheads="1"/>
          </p:cNvSpPr>
          <p:nvPr/>
        </p:nvSpPr>
        <p:spPr bwMode="auto">
          <a:xfrm>
            <a:off x="6761163" y="4225925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0893" name="Oval 62"/>
          <p:cNvSpPr>
            <a:spLocks noChangeArrowheads="1"/>
          </p:cNvSpPr>
          <p:nvPr/>
        </p:nvSpPr>
        <p:spPr bwMode="auto">
          <a:xfrm>
            <a:off x="7494588" y="3902075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0894" name="Oval 63"/>
          <p:cNvSpPr>
            <a:spLocks noChangeArrowheads="1"/>
          </p:cNvSpPr>
          <p:nvPr/>
        </p:nvSpPr>
        <p:spPr bwMode="auto">
          <a:xfrm>
            <a:off x="8208963" y="2740025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0895" name="Text Box 64"/>
          <p:cNvSpPr txBox="1">
            <a:spLocks noChangeArrowheads="1"/>
          </p:cNvSpPr>
          <p:nvPr/>
        </p:nvSpPr>
        <p:spPr bwMode="auto">
          <a:xfrm>
            <a:off x="2359025" y="4259263"/>
            <a:ext cx="2762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000" i="0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20896" name="Rectangle 65"/>
          <p:cNvSpPr>
            <a:spLocks noGrp="1" noChangeArrowheads="1"/>
          </p:cNvSpPr>
          <p:nvPr>
            <p:ph type="title"/>
          </p:nvPr>
        </p:nvSpPr>
        <p:spPr>
          <a:xfrm>
            <a:off x="1530350" y="33338"/>
            <a:ext cx="7007225" cy="990600"/>
          </a:xfrm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S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-</a:t>
            </a:r>
            <a:r>
              <a:rPr lang="en-US" altLang="en-US" dirty="0">
                <a:ea typeface="ＭＳ Ｐゴシック" pitchFamily="-84" charset="-128"/>
              </a:rPr>
              <a:t>Curve Formulas</a:t>
            </a:r>
          </a:p>
        </p:txBody>
      </p:sp>
      <p:sp>
        <p:nvSpPr>
          <p:cNvPr id="120897" name="Text Box 66"/>
          <p:cNvSpPr txBox="1">
            <a:spLocks noChangeArrowheads="1"/>
          </p:cNvSpPr>
          <p:nvPr/>
        </p:nvSpPr>
        <p:spPr bwMode="auto">
          <a:xfrm>
            <a:off x="8734425" y="4262438"/>
            <a:ext cx="2778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b</a:t>
            </a:r>
            <a:endParaRPr lang="en-US" altLang="en-US" sz="1200" baseline="-15000" dirty="0">
              <a:solidFill>
                <a:schemeClr val="bg1"/>
              </a:solidFill>
            </a:endParaRPr>
          </a:p>
        </p:txBody>
      </p:sp>
      <p:sp>
        <p:nvSpPr>
          <p:cNvPr id="120898" name="Oval 67"/>
          <p:cNvSpPr>
            <a:spLocks noChangeArrowheads="1"/>
          </p:cNvSpPr>
          <p:nvPr/>
        </p:nvSpPr>
        <p:spPr bwMode="auto">
          <a:xfrm>
            <a:off x="8818563" y="240665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0899" name="Line 68"/>
          <p:cNvSpPr>
            <a:spLocks noChangeShapeType="1"/>
          </p:cNvSpPr>
          <p:nvPr/>
        </p:nvSpPr>
        <p:spPr bwMode="auto">
          <a:xfrm flipV="1">
            <a:off x="8869363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900" name="Text Box 89"/>
          <p:cNvSpPr txBox="1">
            <a:spLocks noChangeArrowheads="1"/>
          </p:cNvSpPr>
          <p:nvPr/>
        </p:nvSpPr>
        <p:spPr bwMode="auto">
          <a:xfrm>
            <a:off x="2376488" y="5281613"/>
            <a:ext cx="42068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ln </a:t>
            </a:r>
          </a:p>
        </p:txBody>
      </p:sp>
      <p:sp>
        <p:nvSpPr>
          <p:cNvPr id="2" name="Text Box 19">
            <a:extLst>
              <a:ext uri="{FF2B5EF4-FFF2-40B4-BE49-F238E27FC236}">
                <a16:creationId xmlns:a16="http://schemas.microsoft.com/office/drawing/2014/main" id="{862086BA-647C-7B7E-A94A-BDEA8C320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9716" y="4440073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</a:t>
            </a:r>
            <a:r>
              <a:rPr lang="en-US" altLang="en-US" sz="1600" dirty="0">
                <a:solidFill>
                  <a:schemeClr val="bg1"/>
                </a:solidFill>
              </a:rPr>
              <a:t>x</a:t>
            </a:r>
            <a:r>
              <a:rPr lang="en-US" altLang="en-US" sz="1600" i="0" dirty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4" name="Text Box 8"/>
          <p:cNvSpPr txBox="1">
            <a:spLocks noChangeArrowheads="1"/>
          </p:cNvSpPr>
          <p:nvPr/>
        </p:nvSpPr>
        <p:spPr bwMode="auto">
          <a:xfrm>
            <a:off x="672575" y="4274185"/>
            <a:ext cx="41112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y</a:t>
            </a:r>
            <a:r>
              <a:rPr lang="en-US" altLang="en-US" sz="1800" i="0" dirty="0">
                <a:solidFill>
                  <a:srgbClr val="FFFFFF"/>
                </a:solidFill>
              </a:rPr>
              <a:t> = </a:t>
            </a:r>
            <a:r>
              <a:rPr lang="en-US" altLang="en-US" sz="1800" dirty="0">
                <a:solidFill>
                  <a:srgbClr val="FFFFFF"/>
                </a:solidFill>
              </a:rPr>
              <a:t>c</a:t>
            </a:r>
            <a:r>
              <a:rPr lang="en-US" altLang="en-US" sz="1800" i="0" dirty="0">
                <a:solidFill>
                  <a:srgbClr val="FFFFFF"/>
                </a:solidFill>
              </a:rPr>
              <a:t> + (</a:t>
            </a:r>
            <a:r>
              <a:rPr lang="en-US" altLang="en-US" sz="1800" dirty="0">
                <a:solidFill>
                  <a:srgbClr val="FFFFFF"/>
                </a:solidFill>
              </a:rPr>
              <a:t>d</a:t>
            </a:r>
            <a:r>
              <a:rPr lang="en-US" altLang="en-US" sz="1800" i="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chemeClr val="bg1"/>
                </a:solidFill>
                <a:sym typeface="Symbol" pitchFamily="18" charset="2"/>
              </a:rPr>
              <a:t>– </a:t>
            </a:r>
            <a:r>
              <a:rPr lang="en-US" altLang="en-US" sz="1800" dirty="0">
                <a:solidFill>
                  <a:srgbClr val="FFFFFF"/>
                </a:solidFill>
              </a:rPr>
              <a:t>c</a:t>
            </a:r>
            <a:r>
              <a:rPr lang="en-US" altLang="en-US" sz="1800" i="0" dirty="0">
                <a:solidFill>
                  <a:srgbClr val="FFFFFF"/>
                </a:solidFill>
              </a:rPr>
              <a:t>)  e</a:t>
            </a:r>
            <a:r>
              <a:rPr lang="en-US" altLang="en-US" sz="1800" i="0" baseline="100000" dirty="0">
                <a:solidFill>
                  <a:srgbClr val="FFFFFF"/>
                </a:solidFill>
              </a:rPr>
              <a:t>-</a:t>
            </a:r>
            <a:r>
              <a:rPr lang="en-US" altLang="en-US" sz="1800" baseline="100000" dirty="0">
                <a:solidFill>
                  <a:srgbClr val="FFFFFF"/>
                </a:solidFill>
              </a:rPr>
              <a:t>A</a:t>
            </a:r>
            <a:r>
              <a:rPr lang="en-US" altLang="en-US" sz="1800" i="0" baseline="100000" dirty="0">
                <a:solidFill>
                  <a:srgbClr val="FFFFFF"/>
                </a:solidFill>
              </a:rPr>
              <a:t> 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                  </a:t>
            </a:r>
            <a:r>
              <a:rPr lang="en-US" altLang="en-US" sz="1800" i="0" dirty="0">
                <a:solidFill>
                  <a:srgbClr val="FFFFFF"/>
                </a:solidFill>
              </a:rPr>
              <a:t>,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    </a:t>
            </a: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  <a:sym typeface="Symbol" pitchFamily="18" charset="2"/>
              </a:rPr>
              <a:t>≤ </a:t>
            </a:r>
            <a:r>
              <a:rPr lang="en-US" altLang="en-US" sz="1800" dirty="0">
                <a:solidFill>
                  <a:srgbClr val="FFFFFF"/>
                </a:solidFill>
                <a:sym typeface="Symbol" pitchFamily="18" charset="2"/>
              </a:rPr>
              <a:t>x</a:t>
            </a:r>
            <a:r>
              <a:rPr lang="en-US" altLang="en-US" sz="1800" i="0" dirty="0">
                <a:solidFill>
                  <a:srgbClr val="FFFFFF"/>
                </a:solidFill>
                <a:sym typeface="Symbol" pitchFamily="18" charset="2"/>
              </a:rPr>
              <a:t> ≤ </a:t>
            </a:r>
            <a:r>
              <a:rPr lang="en-US" altLang="en-US" sz="1800" dirty="0">
                <a:solidFill>
                  <a:srgbClr val="FFFFFF"/>
                </a:solidFill>
                <a:sym typeface="Symbol" pitchFamily="18" charset="2"/>
              </a:rPr>
              <a:t>b</a:t>
            </a:r>
          </a:p>
        </p:txBody>
      </p:sp>
      <p:sp>
        <p:nvSpPr>
          <p:cNvPr id="5" name="Text Box 44">
            <a:extLst>
              <a:ext uri="{FF2B5EF4-FFF2-40B4-BE49-F238E27FC236}">
                <a16:creationId xmlns:a16="http://schemas.microsoft.com/office/drawing/2014/main" id="{44DDC124-0BFD-BDB7-29CD-8509E711E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8609" y="3919703"/>
            <a:ext cx="884603" cy="363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400" dirty="0">
                <a:solidFill>
                  <a:schemeClr val="tx1"/>
                </a:solidFill>
              </a:rPr>
              <a:t>x </a:t>
            </a:r>
            <a:r>
              <a:rPr lang="en-US" altLang="en-US" sz="1400" dirty="0">
                <a:solidFill>
                  <a:schemeClr val="tx1"/>
                </a:solidFill>
                <a:sym typeface="Symbol" pitchFamily="18" charset="2"/>
              </a:rPr>
              <a:t>– </a:t>
            </a:r>
            <a:r>
              <a:rPr lang="en-US" altLang="en-US" sz="1400" dirty="0">
                <a:solidFill>
                  <a:schemeClr val="tx1"/>
                </a:solidFill>
              </a:rPr>
              <a:t>a</a:t>
            </a:r>
            <a:r>
              <a:rPr lang="en-US" altLang="en-US" sz="1400" i="0" dirty="0">
                <a:solidFill>
                  <a:schemeClr val="tx1"/>
                </a:solidFill>
              </a:rPr>
              <a:t>   </a:t>
            </a:r>
            <a:r>
              <a:rPr lang="en-US" altLang="en-US" sz="1600" baseline="50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Text Box 45">
            <a:extLst>
              <a:ext uri="{FF2B5EF4-FFF2-40B4-BE49-F238E27FC236}">
                <a16:creationId xmlns:a16="http://schemas.microsoft.com/office/drawing/2014/main" id="{BBC9B9A9-A2E1-13E1-D34A-B2D264B9E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372" y="4127666"/>
            <a:ext cx="657306" cy="363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400" dirty="0">
                <a:solidFill>
                  <a:schemeClr val="tx1"/>
                </a:solidFill>
              </a:rPr>
              <a:t>b </a:t>
            </a:r>
            <a:r>
              <a:rPr lang="en-US" altLang="en-US" sz="1400" dirty="0">
                <a:solidFill>
                  <a:schemeClr val="tx1"/>
                </a:solidFill>
                <a:sym typeface="Symbol" pitchFamily="18" charset="2"/>
              </a:rPr>
              <a:t>– </a:t>
            </a:r>
            <a:r>
              <a:rPr lang="en-US" altLang="en-US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" name="Line 43">
            <a:extLst>
              <a:ext uri="{FF2B5EF4-FFF2-40B4-BE49-F238E27FC236}">
                <a16:creationId xmlns:a16="http://schemas.microsoft.com/office/drawing/2014/main" id="{C948CEB1-81CC-CA8A-9C77-EF079DB72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0684" y="4261922"/>
            <a:ext cx="38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350" y="33338"/>
            <a:ext cx="7007225" cy="990600"/>
          </a:xfrm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S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-</a:t>
            </a:r>
            <a:r>
              <a:rPr lang="en-US" altLang="en-US" dirty="0">
                <a:ea typeface="ＭＳ Ｐゴシック" pitchFamily="-84" charset="-128"/>
              </a:rPr>
              <a:t>Curve Formulas</a:t>
            </a:r>
          </a:p>
        </p:txBody>
      </p:sp>
      <p:sp>
        <p:nvSpPr>
          <p:cNvPr id="114690" name="Text Box 4"/>
          <p:cNvSpPr txBox="1">
            <a:spLocks noChangeArrowheads="1"/>
          </p:cNvSpPr>
          <p:nvPr/>
        </p:nvSpPr>
        <p:spPr bwMode="auto">
          <a:xfrm>
            <a:off x="566738" y="841285"/>
            <a:ext cx="508170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Case 4:	Finite Interval </a:t>
            </a:r>
            <a:r>
              <a:rPr lang="en-US" altLang="en-US" sz="2400" i="0" dirty="0">
                <a:solidFill>
                  <a:srgbClr val="FFCC00"/>
                </a:solidFill>
              </a:rPr>
              <a:t>[</a:t>
            </a:r>
            <a:r>
              <a:rPr lang="en-US" altLang="en-US" sz="2400" dirty="0">
                <a:solidFill>
                  <a:srgbClr val="FFCC00"/>
                </a:solidFill>
              </a:rPr>
              <a:t>a</a:t>
            </a:r>
            <a:r>
              <a:rPr lang="en-US" altLang="en-US" sz="2400" i="0" dirty="0">
                <a:solidFill>
                  <a:srgbClr val="FFCC00"/>
                </a:solidFill>
              </a:rPr>
              <a:t>, </a:t>
            </a:r>
            <a:r>
              <a:rPr lang="en-US" altLang="en-US" sz="2400" dirty="0">
                <a:solidFill>
                  <a:srgbClr val="FFCC00"/>
                </a:solidFill>
                <a:sym typeface="Symbol" pitchFamily="18" charset="2"/>
              </a:rPr>
              <a:t>b</a:t>
            </a:r>
            <a:r>
              <a:rPr lang="en-US" altLang="en-US" sz="2400" i="0" dirty="0">
                <a:solidFill>
                  <a:srgbClr val="FFCC00"/>
                </a:solidFill>
              </a:rPr>
              <a:t>] </a:t>
            </a:r>
          </a:p>
          <a:p>
            <a:pPr algn="l"/>
            <a:r>
              <a:rPr lang="en-US" altLang="en-US" sz="2400" i="0" dirty="0">
                <a:solidFill>
                  <a:srgbClr val="FFCC00"/>
                </a:solidFill>
              </a:rPr>
              <a:t>	</a:t>
            </a:r>
            <a:r>
              <a:rPr lang="en-US" altLang="en-US" sz="2400" dirty="0">
                <a:solidFill>
                  <a:srgbClr val="FFCC00"/>
                </a:solidFill>
              </a:rPr>
              <a:t>Decreasing Function</a:t>
            </a:r>
          </a:p>
        </p:txBody>
      </p:sp>
      <p:sp>
        <p:nvSpPr>
          <p:cNvPr id="114691" name="Text Box 5"/>
          <p:cNvSpPr txBox="1">
            <a:spLocks noChangeArrowheads="1"/>
          </p:cNvSpPr>
          <p:nvPr/>
        </p:nvSpPr>
        <p:spPr bwMode="auto">
          <a:xfrm>
            <a:off x="367775" y="165322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Givens</a:t>
            </a:r>
          </a:p>
        </p:txBody>
      </p:sp>
      <p:sp>
        <p:nvSpPr>
          <p:cNvPr id="114692" name="Text Box 6"/>
          <p:cNvSpPr txBox="1">
            <a:spLocks noChangeArrowheads="1"/>
          </p:cNvSpPr>
          <p:nvPr/>
        </p:nvSpPr>
        <p:spPr bwMode="auto">
          <a:xfrm>
            <a:off x="672575" y="1969135"/>
            <a:ext cx="5230919" cy="204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x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1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, 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y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)	= Point of Upper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x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2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, </a:t>
            </a:r>
            <a:r>
              <a:rPr lang="en-US" sz="1800" b="1" i="1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y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2</a:t>
            </a:r>
            <a:r>
              <a:rPr lang="en-US" altLang="en-US" sz="1800" i="0" dirty="0">
                <a:solidFill>
                  <a:srgbClr val="FFFFFF"/>
                </a:solidFill>
              </a:rPr>
              <a:t>)	= Point of Lower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</a:t>
            </a: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</a:t>
            </a:r>
            <a:r>
              <a:rPr lang="en-US" altLang="en-US" sz="1800" dirty="0">
                <a:solidFill>
                  <a:srgbClr val="FFFFFF"/>
                </a:solidFill>
              </a:rPr>
              <a:t>b</a:t>
            </a:r>
            <a:r>
              <a:rPr lang="en-US" altLang="en-US" sz="1800" i="0" dirty="0">
                <a:solidFill>
                  <a:srgbClr val="FFFFFF"/>
                </a:solidFill>
              </a:rPr>
              <a:t>	= Upper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</a:t>
            </a:r>
            <a:r>
              <a:rPr lang="en-US" altLang="en-US" sz="1800" dirty="0">
                <a:solidFill>
                  <a:srgbClr val="FFFFFF"/>
                </a:solidFill>
              </a:rPr>
              <a:t>c</a:t>
            </a:r>
            <a:r>
              <a:rPr lang="en-US" altLang="en-US" sz="1800" i="0" dirty="0">
                <a:solidFill>
                  <a:srgbClr val="FFFFFF"/>
                </a:solidFill>
              </a:rPr>
              <a:t>	= Lower Bound for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IVAL Factor</a:t>
            </a:r>
            <a:r>
              <a:rPr lang="en-US" sz="1800" dirty="0"/>
              <a:t> </a:t>
            </a:r>
            <a:endParaRPr lang="en-US" altLang="en-US" sz="1800" i="0" dirty="0">
              <a:solidFill>
                <a:srgbClr val="FFFFFF"/>
              </a:solidFill>
            </a:endParaRP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</a:t>
            </a:r>
            <a:r>
              <a:rPr lang="en-US" altLang="en-US" sz="1800" dirty="0">
                <a:solidFill>
                  <a:srgbClr val="FFFFFF"/>
                </a:solidFill>
              </a:rPr>
              <a:t>d</a:t>
            </a:r>
            <a:r>
              <a:rPr lang="en-US" altLang="en-US" sz="1800" i="0" dirty="0">
                <a:solidFill>
                  <a:srgbClr val="FFFFFF"/>
                </a:solidFill>
              </a:rPr>
              <a:t>	= Upper Bound for </a:t>
            </a:r>
            <a:r>
              <a:rPr lang="en-US" sz="1800" b="1" i="0" kern="1200" dirty="0">
                <a:solidFill>
                  <a:srgbClr val="FFFFFF"/>
                </a:solidFill>
                <a:effectLst/>
                <a:ea typeface="ＭＳ Ｐゴシック" panose="020B0600070205080204" pitchFamily="34" charset="-128"/>
              </a:rPr>
              <a:t>IVAL Factor</a:t>
            </a:r>
            <a:r>
              <a:rPr lang="en-US" sz="1800" dirty="0"/>
              <a:t> </a:t>
            </a:r>
            <a:endParaRPr lang="en-US" altLang="en-US" sz="1800" i="0" dirty="0">
              <a:solidFill>
                <a:srgbClr val="FFFFFF"/>
              </a:solidFill>
            </a:endParaRPr>
          </a:p>
        </p:txBody>
      </p:sp>
      <p:sp>
        <p:nvSpPr>
          <p:cNvPr id="114693" name="Text Box 7"/>
          <p:cNvSpPr txBox="1">
            <a:spLocks noChangeArrowheads="1"/>
          </p:cNvSpPr>
          <p:nvPr/>
        </p:nvSpPr>
        <p:spPr bwMode="auto">
          <a:xfrm>
            <a:off x="367775" y="3967798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114695" name="Text Box 9"/>
          <p:cNvSpPr txBox="1">
            <a:spLocks noChangeArrowheads="1"/>
          </p:cNvSpPr>
          <p:nvPr/>
        </p:nvSpPr>
        <p:spPr bwMode="auto">
          <a:xfrm>
            <a:off x="367775" y="4653598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dirty="0">
                <a:solidFill>
                  <a:srgbClr val="FFFFFF"/>
                </a:solidFill>
              </a:rPr>
              <a:t>where</a:t>
            </a:r>
          </a:p>
        </p:txBody>
      </p:sp>
      <p:sp>
        <p:nvSpPr>
          <p:cNvPr id="114696" name="Text Box 10"/>
          <p:cNvSpPr txBox="1">
            <a:spLocks noChangeArrowheads="1"/>
          </p:cNvSpPr>
          <p:nvPr/>
        </p:nvSpPr>
        <p:spPr bwMode="auto">
          <a:xfrm>
            <a:off x="672575" y="5063173"/>
            <a:ext cx="67839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B</a:t>
            </a:r>
            <a:r>
              <a:rPr lang="en-US" altLang="en-US" sz="1800" i="0" dirty="0">
                <a:solidFill>
                  <a:srgbClr val="FFFFFF"/>
                </a:solidFill>
              </a:rPr>
              <a:t>  = </a:t>
            </a:r>
            <a:endParaRPr lang="en-US" altLang="en-US" sz="18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14697" name="Text Box 11"/>
          <p:cNvSpPr txBox="1">
            <a:spLocks noChangeArrowheads="1"/>
          </p:cNvSpPr>
          <p:nvPr/>
        </p:nvSpPr>
        <p:spPr bwMode="auto">
          <a:xfrm>
            <a:off x="1465263" y="4902835"/>
            <a:ext cx="4963218" cy="3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ln [In (</a:t>
            </a:r>
            <a:r>
              <a:rPr lang="en-US" altLang="en-US" sz="1600" dirty="0">
                <a:solidFill>
                  <a:srgbClr val="FFFFFF"/>
                </a:solidFill>
              </a:rPr>
              <a:t>d</a:t>
            </a:r>
            <a:r>
              <a:rPr lang="en-US" altLang="en-US" sz="1600" i="0" dirty="0">
                <a:solidFill>
                  <a:srgbClr val="FFFFFF"/>
                </a:solidFill>
              </a:rPr>
              <a:t> -</a:t>
            </a:r>
            <a:r>
              <a:rPr lang="en-US" altLang="en-US" sz="1600" i="0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rgbClr val="FFFFFF"/>
                </a:solidFill>
              </a:rPr>
              <a:t>c</a:t>
            </a:r>
            <a:r>
              <a:rPr lang="en-US" altLang="en-US" sz="1600" i="0" dirty="0">
                <a:solidFill>
                  <a:srgbClr val="FFFFFF"/>
                </a:solidFill>
              </a:rPr>
              <a:t>) – ln (</a:t>
            </a:r>
            <a:r>
              <a:rPr lang="en-US" altLang="en-US" sz="1600" dirty="0">
                <a:solidFill>
                  <a:srgbClr val="FFFFFF"/>
                </a:solidFill>
              </a:rPr>
              <a:t>y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2 </a:t>
            </a:r>
            <a:r>
              <a:rPr lang="en-US" altLang="en-US" sz="1600" i="0" dirty="0">
                <a:solidFill>
                  <a:srgbClr val="FFFFFF"/>
                </a:solidFill>
              </a:rPr>
              <a:t>-</a:t>
            </a:r>
            <a:r>
              <a:rPr lang="en-US" altLang="en-US" sz="1600" i="0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rgbClr val="FFFFFF"/>
                </a:solidFill>
              </a:rPr>
              <a:t>c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)] – ln [ln (</a:t>
            </a:r>
            <a:r>
              <a:rPr lang="en-US" altLang="en-US" sz="1600" dirty="0">
                <a:solidFill>
                  <a:srgbClr val="FFFFFF"/>
                </a:solidFill>
              </a:rPr>
              <a:t>d</a:t>
            </a:r>
            <a:r>
              <a:rPr lang="en-US" altLang="en-US" sz="1600" i="0" dirty="0">
                <a:solidFill>
                  <a:srgbClr val="FFFFFF"/>
                </a:solidFill>
              </a:rPr>
              <a:t> -</a:t>
            </a:r>
            <a:r>
              <a:rPr lang="en-US" altLang="en-US" sz="1600" i="0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rgbClr val="FFFFFF"/>
                </a:solidFill>
              </a:rPr>
              <a:t>c</a:t>
            </a:r>
            <a:r>
              <a:rPr lang="en-US" altLang="en-US" sz="1600" i="0" dirty="0">
                <a:solidFill>
                  <a:srgbClr val="FFFFFF"/>
                </a:solidFill>
              </a:rPr>
              <a:t>) – ln (</a:t>
            </a:r>
            <a:r>
              <a:rPr lang="en-US" altLang="en-US" sz="1600" dirty="0">
                <a:solidFill>
                  <a:srgbClr val="FFFFFF"/>
                </a:solidFill>
              </a:rPr>
              <a:t>y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 </a:t>
            </a:r>
            <a:r>
              <a:rPr lang="en-US" altLang="en-US" sz="1600" i="0" dirty="0">
                <a:solidFill>
                  <a:srgbClr val="FFFFFF"/>
                </a:solidFill>
              </a:rPr>
              <a:t>-</a:t>
            </a:r>
            <a:r>
              <a:rPr lang="en-US" altLang="en-US" sz="1600" i="0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rgbClr val="FFFFFF"/>
                </a:solidFill>
              </a:rPr>
              <a:t>c</a:t>
            </a:r>
            <a:r>
              <a:rPr lang="en-US" altLang="en-US" sz="1600" i="0" dirty="0">
                <a:solidFill>
                  <a:srgbClr val="FFFFFF"/>
                </a:solidFill>
              </a:rPr>
              <a:t>)]</a:t>
            </a:r>
          </a:p>
        </p:txBody>
      </p:sp>
      <p:sp>
        <p:nvSpPr>
          <p:cNvPr id="114698" name="Line 12"/>
          <p:cNvSpPr>
            <a:spLocks noChangeShapeType="1"/>
          </p:cNvSpPr>
          <p:nvPr/>
        </p:nvSpPr>
        <p:spPr bwMode="auto">
          <a:xfrm flipV="1">
            <a:off x="1427163" y="5264785"/>
            <a:ext cx="5080000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699" name="Text Box 13"/>
          <p:cNvSpPr txBox="1">
            <a:spLocks noChangeArrowheads="1"/>
          </p:cNvSpPr>
          <p:nvPr/>
        </p:nvSpPr>
        <p:spPr bwMode="auto">
          <a:xfrm>
            <a:off x="1670050" y="5212398"/>
            <a:ext cx="4613764" cy="3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600" i="0" dirty="0">
                <a:solidFill>
                  <a:srgbClr val="FFFFFF"/>
                </a:solidFill>
              </a:rPr>
              <a:t>[ln (</a:t>
            </a:r>
            <a:r>
              <a:rPr lang="en-US" altLang="en-US" sz="1600" dirty="0">
                <a:solidFill>
                  <a:srgbClr val="FFFFFF"/>
                </a:solidFill>
              </a:rPr>
              <a:t>b</a:t>
            </a:r>
            <a:r>
              <a:rPr lang="en-US" altLang="en-US" sz="1600" i="0" dirty="0">
                <a:solidFill>
                  <a:srgbClr val="FFFFFF"/>
                </a:solidFill>
              </a:rPr>
              <a:t> -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tx1"/>
                </a:solidFill>
              </a:rPr>
              <a:t>x</a:t>
            </a:r>
            <a:r>
              <a:rPr lang="en-US" altLang="en-US" sz="16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600" i="0" dirty="0">
                <a:solidFill>
                  <a:srgbClr val="FFFFFF"/>
                </a:solidFill>
              </a:rPr>
              <a:t>) – ln (</a:t>
            </a:r>
            <a:r>
              <a:rPr lang="en-US" altLang="en-US" sz="1600" dirty="0">
                <a:solidFill>
                  <a:srgbClr val="FFFFFF"/>
                </a:solidFill>
              </a:rPr>
              <a:t>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i="0" dirty="0">
                <a:solidFill>
                  <a:srgbClr val="FFFFFF"/>
                </a:solidFill>
              </a:rPr>
              <a:t>-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rgbClr val="FFFFFF"/>
                </a:solidFill>
              </a:rPr>
              <a:t>a</a:t>
            </a:r>
            <a:r>
              <a:rPr lang="en-US" altLang="en-US" sz="1600" i="0" dirty="0">
                <a:solidFill>
                  <a:srgbClr val="FFFFFF"/>
                </a:solidFill>
              </a:rPr>
              <a:t>)] – [ln (</a:t>
            </a:r>
            <a:r>
              <a:rPr lang="en-US" altLang="en-US" sz="1600" dirty="0">
                <a:solidFill>
                  <a:srgbClr val="FFFFFF"/>
                </a:solidFill>
              </a:rPr>
              <a:t>b</a:t>
            </a:r>
            <a:r>
              <a:rPr lang="en-US" altLang="en-US" sz="1600" i="0" dirty="0">
                <a:solidFill>
                  <a:srgbClr val="FFFFFF"/>
                </a:solidFill>
              </a:rPr>
              <a:t> -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rgbClr val="FFFFFF"/>
                </a:solidFill>
              </a:rPr>
              <a:t>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2</a:t>
            </a:r>
            <a:r>
              <a:rPr lang="en-US" altLang="en-US" sz="1600" i="0" dirty="0">
                <a:solidFill>
                  <a:srgbClr val="FFFFFF"/>
                </a:solidFill>
              </a:rPr>
              <a:t>) – ln (</a:t>
            </a:r>
            <a:r>
              <a:rPr lang="en-US" altLang="en-US" sz="1600" dirty="0">
                <a:solidFill>
                  <a:srgbClr val="FFFFFF"/>
                </a:solidFill>
              </a:rPr>
              <a:t>x</a:t>
            </a:r>
            <a:r>
              <a:rPr lang="en-US" altLang="en-US" sz="1600" i="0" baseline="-15000" dirty="0">
                <a:solidFill>
                  <a:srgbClr val="FFFFFF"/>
                </a:solidFill>
              </a:rPr>
              <a:t>2 </a:t>
            </a:r>
            <a:r>
              <a:rPr lang="en-US" altLang="en-US" sz="1600" i="0" dirty="0">
                <a:solidFill>
                  <a:srgbClr val="FFFFFF"/>
                </a:solidFill>
              </a:rPr>
              <a:t>-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rgbClr val="FFFFFF"/>
                </a:solidFill>
              </a:rPr>
              <a:t>a</a:t>
            </a:r>
            <a:r>
              <a:rPr lang="en-US" altLang="en-US" sz="1600" i="0" dirty="0">
                <a:solidFill>
                  <a:srgbClr val="FFFFFF"/>
                </a:solidFill>
              </a:rPr>
              <a:t>)]</a:t>
            </a:r>
          </a:p>
        </p:txBody>
      </p:sp>
      <p:sp>
        <p:nvSpPr>
          <p:cNvPr id="114700" name="Text Box 14"/>
          <p:cNvSpPr txBox="1">
            <a:spLocks noChangeArrowheads="1"/>
          </p:cNvSpPr>
          <p:nvPr/>
        </p:nvSpPr>
        <p:spPr bwMode="auto">
          <a:xfrm>
            <a:off x="672575" y="5815648"/>
            <a:ext cx="67839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  = </a:t>
            </a:r>
            <a:endParaRPr lang="en-US" altLang="en-US" sz="18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14701" name="Text Box 15"/>
          <p:cNvSpPr txBox="1">
            <a:spLocks noChangeArrowheads="1"/>
          </p:cNvSpPr>
          <p:nvPr/>
        </p:nvSpPr>
        <p:spPr bwMode="auto">
          <a:xfrm>
            <a:off x="1258363" y="5641023"/>
            <a:ext cx="2287806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In (</a:t>
            </a:r>
            <a:r>
              <a:rPr lang="en-US" altLang="en-US" sz="1800" dirty="0">
                <a:solidFill>
                  <a:srgbClr val="FFFFFF"/>
                </a:solidFill>
              </a:rPr>
              <a:t>d</a:t>
            </a:r>
            <a:r>
              <a:rPr lang="en-US" altLang="en-US" sz="1800" i="0" dirty="0">
                <a:solidFill>
                  <a:srgbClr val="FFFFFF"/>
                </a:solidFill>
              </a:rPr>
              <a:t> </a:t>
            </a:r>
            <a:r>
              <a:rPr lang="en-US" altLang="en-US" sz="1800" dirty="0">
                <a:solidFill>
                  <a:schemeClr val="bg1"/>
                </a:solidFill>
              </a:rPr>
              <a:t>- </a:t>
            </a:r>
            <a:r>
              <a:rPr lang="en-US" altLang="en-US" sz="1800" dirty="0">
                <a:solidFill>
                  <a:srgbClr val="FFFFFF"/>
                </a:solidFill>
              </a:rPr>
              <a:t>c</a:t>
            </a:r>
            <a:r>
              <a:rPr lang="en-US" altLang="en-US" sz="1800" i="0" dirty="0">
                <a:solidFill>
                  <a:srgbClr val="FFFFFF"/>
                </a:solidFill>
              </a:rPr>
              <a:t>) – In (</a:t>
            </a:r>
            <a:r>
              <a:rPr lang="en-US" altLang="en-US" sz="1800" dirty="0">
                <a:solidFill>
                  <a:srgbClr val="FFFFFF"/>
                </a:solidFill>
              </a:rPr>
              <a:t>y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1 </a:t>
            </a:r>
            <a:r>
              <a:rPr lang="en-US" altLang="en-US" sz="1800" i="0" dirty="0">
                <a:solidFill>
                  <a:srgbClr val="FFFFFF"/>
                </a:solidFill>
              </a:rPr>
              <a:t>- </a:t>
            </a:r>
            <a:r>
              <a:rPr lang="en-US" altLang="en-US" sz="1800" dirty="0">
                <a:solidFill>
                  <a:srgbClr val="FFFFFF"/>
                </a:solidFill>
              </a:rPr>
              <a:t>c</a:t>
            </a:r>
            <a:r>
              <a:rPr lang="en-US" altLang="en-US" sz="1800" i="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14703" name="Rectangle 17"/>
          <p:cNvSpPr>
            <a:spLocks noChangeArrowheads="1"/>
          </p:cNvSpPr>
          <p:nvPr/>
        </p:nvSpPr>
        <p:spPr bwMode="invGray">
          <a:xfrm>
            <a:off x="5954713" y="2118360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4704" name="Rectangle 18"/>
          <p:cNvSpPr>
            <a:spLocks noChangeArrowheads="1"/>
          </p:cNvSpPr>
          <p:nvPr/>
        </p:nvSpPr>
        <p:spPr bwMode="auto">
          <a:xfrm>
            <a:off x="6632575" y="2277110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4705" name="Text Box 19"/>
          <p:cNvSpPr txBox="1">
            <a:spLocks noChangeArrowheads="1"/>
          </p:cNvSpPr>
          <p:nvPr/>
        </p:nvSpPr>
        <p:spPr bwMode="auto">
          <a:xfrm>
            <a:off x="6984366" y="4301173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</a:t>
            </a:r>
            <a:r>
              <a:rPr lang="en-US" altLang="en-US" sz="1600" dirty="0">
                <a:solidFill>
                  <a:schemeClr val="bg1"/>
                </a:solidFill>
              </a:rPr>
              <a:t>x</a:t>
            </a:r>
            <a:r>
              <a:rPr lang="en-US" altLang="en-US" sz="1600" i="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4706" name="Text Box 20"/>
          <p:cNvSpPr txBox="1">
            <a:spLocks noChangeArrowheads="1"/>
          </p:cNvSpPr>
          <p:nvPr/>
        </p:nvSpPr>
        <p:spPr bwMode="auto">
          <a:xfrm rot="-5400000">
            <a:off x="5362363" y="3054777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</a:t>
            </a:r>
            <a:r>
              <a:rPr lang="en-US" altLang="en-US" sz="1600" dirty="0">
                <a:solidFill>
                  <a:schemeClr val="bg1"/>
                </a:solidFill>
              </a:rPr>
              <a:t>y</a:t>
            </a:r>
            <a:r>
              <a:rPr lang="en-US" altLang="en-US" sz="1600" i="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4707" name="Line 21"/>
          <p:cNvSpPr>
            <a:spLocks noChangeShapeType="1"/>
          </p:cNvSpPr>
          <p:nvPr/>
        </p:nvSpPr>
        <p:spPr bwMode="auto">
          <a:xfrm flipH="1">
            <a:off x="6556375" y="409321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08" name="Line 22"/>
          <p:cNvSpPr>
            <a:spLocks noChangeShapeType="1"/>
          </p:cNvSpPr>
          <p:nvPr/>
        </p:nvSpPr>
        <p:spPr bwMode="auto">
          <a:xfrm flipH="1">
            <a:off x="6556375" y="387096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09" name="Line 23"/>
          <p:cNvSpPr>
            <a:spLocks noChangeShapeType="1"/>
          </p:cNvSpPr>
          <p:nvPr/>
        </p:nvSpPr>
        <p:spPr bwMode="auto">
          <a:xfrm flipH="1">
            <a:off x="6556375" y="364236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10" name="Line 24"/>
          <p:cNvSpPr>
            <a:spLocks noChangeShapeType="1"/>
          </p:cNvSpPr>
          <p:nvPr/>
        </p:nvSpPr>
        <p:spPr bwMode="auto">
          <a:xfrm flipH="1">
            <a:off x="6556375" y="272796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11" name="Line 25"/>
          <p:cNvSpPr>
            <a:spLocks noChangeShapeType="1"/>
          </p:cNvSpPr>
          <p:nvPr/>
        </p:nvSpPr>
        <p:spPr bwMode="auto">
          <a:xfrm flipH="1">
            <a:off x="6556375" y="249936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12" name="Line 27"/>
          <p:cNvSpPr>
            <a:spLocks noChangeShapeType="1"/>
          </p:cNvSpPr>
          <p:nvPr/>
        </p:nvSpPr>
        <p:spPr bwMode="auto">
          <a:xfrm flipV="1">
            <a:off x="6937375" y="409956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13" name="Line 28"/>
          <p:cNvSpPr>
            <a:spLocks noChangeShapeType="1"/>
          </p:cNvSpPr>
          <p:nvPr/>
        </p:nvSpPr>
        <p:spPr bwMode="auto">
          <a:xfrm flipV="1">
            <a:off x="7553325" y="409956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14" name="Line 29"/>
          <p:cNvSpPr>
            <a:spLocks noChangeShapeType="1"/>
          </p:cNvSpPr>
          <p:nvPr/>
        </p:nvSpPr>
        <p:spPr bwMode="auto">
          <a:xfrm flipV="1">
            <a:off x="8170863" y="409956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15" name="Text Box 30"/>
          <p:cNvSpPr txBox="1">
            <a:spLocks noChangeArrowheads="1"/>
          </p:cNvSpPr>
          <p:nvPr/>
        </p:nvSpPr>
        <p:spPr bwMode="auto">
          <a:xfrm>
            <a:off x="6797675" y="409956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4716" name="Text Box 31"/>
          <p:cNvSpPr txBox="1">
            <a:spLocks noChangeArrowheads="1"/>
          </p:cNvSpPr>
          <p:nvPr/>
        </p:nvSpPr>
        <p:spPr bwMode="auto">
          <a:xfrm>
            <a:off x="7396163" y="409956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tx1"/>
                </a:solidFill>
              </a:rPr>
              <a:t>1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14717" name="Text Box 32"/>
          <p:cNvSpPr txBox="1">
            <a:spLocks noChangeArrowheads="1"/>
          </p:cNvSpPr>
          <p:nvPr/>
        </p:nvSpPr>
        <p:spPr bwMode="auto">
          <a:xfrm>
            <a:off x="8007350" y="4099560"/>
            <a:ext cx="3254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4718" name="Text Box 33"/>
          <p:cNvSpPr txBox="1">
            <a:spLocks noChangeArrowheads="1"/>
          </p:cNvSpPr>
          <p:nvPr/>
        </p:nvSpPr>
        <p:spPr bwMode="auto">
          <a:xfrm>
            <a:off x="6353175" y="394081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4719" name="Text Box 34"/>
          <p:cNvSpPr txBox="1">
            <a:spLocks noChangeArrowheads="1"/>
          </p:cNvSpPr>
          <p:nvPr/>
        </p:nvSpPr>
        <p:spPr bwMode="auto">
          <a:xfrm>
            <a:off x="6353175" y="371856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4720" name="Text Box 35"/>
          <p:cNvSpPr txBox="1">
            <a:spLocks noChangeArrowheads="1"/>
          </p:cNvSpPr>
          <p:nvPr/>
        </p:nvSpPr>
        <p:spPr bwMode="auto">
          <a:xfrm>
            <a:off x="6323013" y="348361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y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4721" name="Text Box 36"/>
          <p:cNvSpPr txBox="1">
            <a:spLocks noChangeArrowheads="1"/>
          </p:cNvSpPr>
          <p:nvPr/>
        </p:nvSpPr>
        <p:spPr bwMode="auto">
          <a:xfrm>
            <a:off x="6323013" y="256921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sz="12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lang="en-US" sz="12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14722" name="Text Box 37"/>
          <p:cNvSpPr txBox="1">
            <a:spLocks noChangeArrowheads="1"/>
          </p:cNvSpPr>
          <p:nvPr/>
        </p:nvSpPr>
        <p:spPr bwMode="auto">
          <a:xfrm>
            <a:off x="6348413" y="2346960"/>
            <a:ext cx="2778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14723" name="Freeform 39"/>
          <p:cNvSpPr>
            <a:spLocks/>
          </p:cNvSpPr>
          <p:nvPr/>
        </p:nvSpPr>
        <p:spPr bwMode="auto">
          <a:xfrm>
            <a:off x="6632575" y="2496185"/>
            <a:ext cx="304800" cy="1633538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24" name="Line 40"/>
          <p:cNvSpPr>
            <a:spLocks noChangeShapeType="1"/>
          </p:cNvSpPr>
          <p:nvPr/>
        </p:nvSpPr>
        <p:spPr bwMode="auto">
          <a:xfrm flipH="1">
            <a:off x="6642100" y="3870960"/>
            <a:ext cx="2073275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28" name="AutoShape 44"/>
          <p:cNvSpPr>
            <a:spLocks/>
          </p:cNvSpPr>
          <p:nvPr/>
        </p:nvSpPr>
        <p:spPr bwMode="auto">
          <a:xfrm>
            <a:off x="2705163" y="4081373"/>
            <a:ext cx="65087" cy="306387"/>
          </a:xfrm>
          <a:prstGeom prst="leftBracket">
            <a:avLst>
              <a:gd name="adj" fmla="val 39228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114729" name="AutoShape 45"/>
          <p:cNvSpPr>
            <a:spLocks/>
          </p:cNvSpPr>
          <p:nvPr/>
        </p:nvSpPr>
        <p:spPr bwMode="auto">
          <a:xfrm>
            <a:off x="3271763" y="4081373"/>
            <a:ext cx="42862" cy="311150"/>
          </a:xfrm>
          <a:prstGeom prst="rightBracket">
            <a:avLst>
              <a:gd name="adj" fmla="val 6049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114730" name="Line 46"/>
          <p:cNvSpPr>
            <a:spLocks noChangeShapeType="1"/>
          </p:cNvSpPr>
          <p:nvPr/>
        </p:nvSpPr>
        <p:spPr bwMode="auto">
          <a:xfrm>
            <a:off x="1961625" y="6350635"/>
            <a:ext cx="579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14731" name="Text Box 47"/>
          <p:cNvSpPr txBox="1">
            <a:spLocks noChangeArrowheads="1"/>
          </p:cNvSpPr>
          <p:nvPr/>
        </p:nvSpPr>
        <p:spPr bwMode="auto">
          <a:xfrm>
            <a:off x="1887013" y="6320473"/>
            <a:ext cx="744114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b</a:t>
            </a:r>
            <a:r>
              <a:rPr lang="en-US" altLang="en-US" sz="1800" i="0" dirty="0">
                <a:solidFill>
                  <a:srgbClr val="FFFFFF"/>
                </a:solidFill>
              </a:rPr>
              <a:t> - </a:t>
            </a:r>
            <a:r>
              <a:rPr lang="en-US" altLang="en-US" sz="1800" dirty="0">
                <a:solidFill>
                  <a:schemeClr val="tx1"/>
                </a:solidFill>
              </a:rPr>
              <a:t>x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1</a:t>
            </a:r>
            <a:endParaRPr lang="en-US" altLang="en-US" sz="1800" i="0" dirty="0">
              <a:solidFill>
                <a:srgbClr val="FFFFFF"/>
              </a:solidFill>
            </a:endParaRPr>
          </a:p>
        </p:txBody>
      </p:sp>
      <p:sp>
        <p:nvSpPr>
          <p:cNvPr id="114732" name="AutoShape 48"/>
          <p:cNvSpPr>
            <a:spLocks/>
          </p:cNvSpPr>
          <p:nvPr/>
        </p:nvSpPr>
        <p:spPr bwMode="auto">
          <a:xfrm>
            <a:off x="1872725" y="6096635"/>
            <a:ext cx="88900" cy="552450"/>
          </a:xfrm>
          <a:prstGeom prst="leftBracket">
            <a:avLst>
              <a:gd name="adj" fmla="val 5178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114733" name="AutoShape 49"/>
          <p:cNvSpPr>
            <a:spLocks/>
          </p:cNvSpPr>
          <p:nvPr/>
        </p:nvSpPr>
        <p:spPr bwMode="auto">
          <a:xfrm>
            <a:off x="2526775" y="6110923"/>
            <a:ext cx="88900" cy="547687"/>
          </a:xfrm>
          <a:prstGeom prst="rightBracket">
            <a:avLst>
              <a:gd name="adj" fmla="val 5133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114734" name="Text Box 50"/>
          <p:cNvSpPr txBox="1">
            <a:spLocks noChangeArrowheads="1"/>
          </p:cNvSpPr>
          <p:nvPr/>
        </p:nvSpPr>
        <p:spPr bwMode="auto">
          <a:xfrm>
            <a:off x="1887013" y="5987098"/>
            <a:ext cx="1013419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x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1 </a:t>
            </a:r>
            <a:r>
              <a:rPr lang="en-US" altLang="en-US" sz="1800" i="0" dirty="0">
                <a:solidFill>
                  <a:srgbClr val="FFFFFF"/>
                </a:solidFill>
              </a:rPr>
              <a:t>- </a:t>
            </a: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   </a:t>
            </a:r>
            <a:r>
              <a:rPr lang="en-US" altLang="en-US" sz="1800" baseline="30000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4735" name="Line 51"/>
          <p:cNvSpPr>
            <a:spLocks noChangeShapeType="1"/>
          </p:cNvSpPr>
          <p:nvPr/>
        </p:nvSpPr>
        <p:spPr bwMode="auto">
          <a:xfrm flipV="1">
            <a:off x="8721725" y="409956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36" name="Text Box 52"/>
          <p:cNvSpPr txBox="1">
            <a:spLocks noChangeArrowheads="1"/>
          </p:cNvSpPr>
          <p:nvPr/>
        </p:nvSpPr>
        <p:spPr bwMode="auto">
          <a:xfrm>
            <a:off x="8610600" y="4113848"/>
            <a:ext cx="2778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b</a:t>
            </a:r>
            <a:endParaRPr lang="en-US" altLang="en-US" sz="1200" baseline="-15000" dirty="0">
              <a:solidFill>
                <a:schemeClr val="bg1"/>
              </a:solidFill>
            </a:endParaRPr>
          </a:p>
        </p:txBody>
      </p:sp>
      <p:sp>
        <p:nvSpPr>
          <p:cNvPr id="114737" name="Freeform 53"/>
          <p:cNvSpPr>
            <a:spLocks/>
          </p:cNvSpPr>
          <p:nvPr/>
        </p:nvSpPr>
        <p:spPr bwMode="auto">
          <a:xfrm>
            <a:off x="6632575" y="2727960"/>
            <a:ext cx="925513" cy="1328738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38" name="Freeform 54"/>
          <p:cNvSpPr>
            <a:spLocks/>
          </p:cNvSpPr>
          <p:nvPr/>
        </p:nvSpPr>
        <p:spPr bwMode="auto">
          <a:xfrm>
            <a:off x="6632575" y="3642360"/>
            <a:ext cx="1535113" cy="452438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39" name="Line 55"/>
          <p:cNvSpPr>
            <a:spLocks noChangeShapeType="1"/>
          </p:cNvSpPr>
          <p:nvPr/>
        </p:nvSpPr>
        <p:spPr bwMode="auto">
          <a:xfrm>
            <a:off x="8715375" y="3880485"/>
            <a:ext cx="0" cy="228600"/>
          </a:xfrm>
          <a:prstGeom prst="line">
            <a:avLst/>
          </a:prstGeom>
          <a:noFill/>
          <a:ln w="9525">
            <a:solidFill>
              <a:srgbClr val="010B1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4740" name="Freeform 56"/>
          <p:cNvSpPr>
            <a:spLocks/>
          </p:cNvSpPr>
          <p:nvPr/>
        </p:nvSpPr>
        <p:spPr bwMode="auto">
          <a:xfrm>
            <a:off x="6943725" y="2499360"/>
            <a:ext cx="1781175" cy="1362075"/>
          </a:xfrm>
          <a:custGeom>
            <a:avLst/>
            <a:gdLst>
              <a:gd name="T0" fmla="*/ 0 w 1122"/>
              <a:gd name="T1" fmla="*/ 2147483647 h 858"/>
              <a:gd name="T2" fmla="*/ 2147483647 w 1122"/>
              <a:gd name="T3" fmla="*/ 2147483647 h 858"/>
              <a:gd name="T4" fmla="*/ 2147483647 w 1122"/>
              <a:gd name="T5" fmla="*/ 2147483647 h 858"/>
              <a:gd name="T6" fmla="*/ 2147483647 w 1122"/>
              <a:gd name="T7" fmla="*/ 2147483647 h 858"/>
              <a:gd name="T8" fmla="*/ 2147483647 w 1122"/>
              <a:gd name="T9" fmla="*/ 2147483647 h 8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2"/>
              <a:gd name="T16" fmla="*/ 0 h 858"/>
              <a:gd name="T17" fmla="*/ 1122 w 1122"/>
              <a:gd name="T18" fmla="*/ 858 h 8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2" h="858">
                <a:moveTo>
                  <a:pt x="0" y="6"/>
                </a:moveTo>
                <a:cubicBezTo>
                  <a:pt x="32" y="9"/>
                  <a:pt x="128" y="0"/>
                  <a:pt x="192" y="24"/>
                </a:cubicBezTo>
                <a:cubicBezTo>
                  <a:pt x="256" y="48"/>
                  <a:pt x="308" y="47"/>
                  <a:pt x="384" y="150"/>
                </a:cubicBezTo>
                <a:cubicBezTo>
                  <a:pt x="460" y="253"/>
                  <a:pt x="525" y="524"/>
                  <a:pt x="648" y="642"/>
                </a:cubicBezTo>
                <a:cubicBezTo>
                  <a:pt x="771" y="760"/>
                  <a:pt x="1023" y="813"/>
                  <a:pt x="1122" y="858"/>
                </a:cubicBezTo>
              </a:path>
            </a:pathLst>
          </a:cu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4741" name="Oval 57"/>
          <p:cNvSpPr>
            <a:spLocks noChangeArrowheads="1"/>
          </p:cNvSpPr>
          <p:nvPr/>
        </p:nvSpPr>
        <p:spPr bwMode="auto">
          <a:xfrm>
            <a:off x="8128000" y="3615373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4742" name="Oval 58"/>
          <p:cNvSpPr>
            <a:spLocks noChangeArrowheads="1"/>
          </p:cNvSpPr>
          <p:nvPr/>
        </p:nvSpPr>
        <p:spPr bwMode="auto">
          <a:xfrm>
            <a:off x="6908800" y="2462848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4743" name="Oval 59"/>
          <p:cNvSpPr>
            <a:spLocks noChangeArrowheads="1"/>
          </p:cNvSpPr>
          <p:nvPr/>
        </p:nvSpPr>
        <p:spPr bwMode="auto">
          <a:xfrm>
            <a:off x="7518400" y="2700973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4744" name="Oval 60"/>
          <p:cNvSpPr>
            <a:spLocks noChangeArrowheads="1"/>
          </p:cNvSpPr>
          <p:nvPr/>
        </p:nvSpPr>
        <p:spPr bwMode="auto">
          <a:xfrm>
            <a:off x="8680450" y="3834448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7F5C1D-60CC-9C08-95B5-981715199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753" y="6099175"/>
            <a:ext cx="2298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800" dirty="0">
                <a:solidFill>
                  <a:schemeClr val="tx1"/>
                </a:solidFill>
              </a:rPr>
              <a:t>y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2</a:t>
            </a:r>
            <a:r>
              <a:rPr lang="en-US" altLang="en-US" sz="1800" i="0" dirty="0">
                <a:solidFill>
                  <a:schemeClr val="tx1"/>
                </a:solidFill>
              </a:rPr>
              <a:t> = </a:t>
            </a:r>
            <a:r>
              <a:rPr lang="en-US" altLang="en-US" sz="1800" dirty="0">
                <a:solidFill>
                  <a:schemeClr val="tx1"/>
                </a:solidFill>
              </a:rPr>
              <a:t>c</a:t>
            </a:r>
            <a:r>
              <a:rPr lang="en-US" altLang="en-US" sz="1800" i="0" dirty="0">
                <a:solidFill>
                  <a:schemeClr val="tx1"/>
                </a:solidFill>
              </a:rPr>
              <a:t> + .2 </a:t>
            </a:r>
            <a:r>
              <a:rPr lang="en-US" sz="1800" i="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(</a:t>
            </a:r>
            <a:r>
              <a:rPr lang="en-US" sz="180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d </a:t>
            </a:r>
            <a:r>
              <a:rPr lang="en-US" sz="1800" i="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–</a:t>
            </a:r>
            <a:r>
              <a:rPr lang="en-US" sz="180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 c</a:t>
            </a:r>
            <a:r>
              <a:rPr lang="en-US" sz="1800" i="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)</a:t>
            </a:r>
            <a:r>
              <a:rPr lang="en-US" sz="1800" dirty="0"/>
              <a:t> </a:t>
            </a:r>
            <a:endParaRPr lang="en-US" altLang="en-US" sz="1800" i="0" dirty="0">
              <a:solidFill>
                <a:schemeClr val="tx1"/>
              </a:solidFill>
            </a:endParaRPr>
          </a:p>
          <a:p>
            <a:r>
              <a:rPr lang="en-US" altLang="en-US" sz="1800" dirty="0">
                <a:solidFill>
                  <a:schemeClr val="tx1"/>
                </a:solidFill>
              </a:rPr>
              <a:t>y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800" i="0" dirty="0">
                <a:solidFill>
                  <a:schemeClr val="tx1"/>
                </a:solidFill>
              </a:rPr>
              <a:t> = </a:t>
            </a:r>
            <a:r>
              <a:rPr lang="en-US" altLang="en-US" sz="1800" dirty="0">
                <a:solidFill>
                  <a:schemeClr val="tx1"/>
                </a:solidFill>
              </a:rPr>
              <a:t>c</a:t>
            </a:r>
            <a:r>
              <a:rPr lang="en-US" altLang="en-US" sz="1800" i="0" dirty="0">
                <a:solidFill>
                  <a:schemeClr val="tx1"/>
                </a:solidFill>
              </a:rPr>
              <a:t> + .8 </a:t>
            </a:r>
            <a:r>
              <a:rPr lang="en-US" sz="1800" i="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(</a:t>
            </a:r>
            <a:r>
              <a:rPr lang="en-US" sz="180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d </a:t>
            </a:r>
            <a:r>
              <a:rPr lang="en-US" sz="1800" i="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–</a:t>
            </a:r>
            <a:r>
              <a:rPr lang="en-US" sz="180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 c</a:t>
            </a:r>
            <a:r>
              <a:rPr lang="en-US" sz="1800" i="0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)</a:t>
            </a:r>
            <a:r>
              <a:rPr lang="en-US" sz="1800" dirty="0"/>
              <a:t> </a:t>
            </a:r>
            <a:endParaRPr lang="en-US" altLang="en-US" sz="1800" i="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65305-76F8-7FEE-ECFC-D17B68891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835" y="5722878"/>
            <a:ext cx="34274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dirty="0">
                <a:solidFill>
                  <a:srgbClr val="FFFF00"/>
                </a:solidFill>
              </a:rPr>
              <a:t>20%-80% Inflection points:</a:t>
            </a:r>
          </a:p>
        </p:txBody>
      </p:sp>
      <p:sp>
        <p:nvSpPr>
          <p:cNvPr id="4" name="Line 16">
            <a:extLst>
              <a:ext uri="{FF2B5EF4-FFF2-40B4-BE49-F238E27FC236}">
                <a16:creationId xmlns:a16="http://schemas.microsoft.com/office/drawing/2014/main" id="{F6988B00-CB5E-DFA6-A886-A2FE1BF043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4563" y="5999175"/>
            <a:ext cx="1882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:a16="http://schemas.microsoft.com/office/drawing/2014/main" id="{D92A9C51-30EA-40A6-3F0D-A3D6C1812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Weighted Sum Model (</a:t>
            </a:r>
            <a:r>
              <a:rPr lang="en-US" altLang="en-US" dirty="0">
                <a:solidFill>
                  <a:srgbClr val="FFFF00"/>
                </a:solidFill>
              </a:rPr>
              <a:t>WSM</a:t>
            </a:r>
            <a:r>
              <a:rPr lang="en-US" altLang="en-US" dirty="0"/>
              <a:t>) </a:t>
            </a: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8F659325-5D39-0137-0535-3C3C105521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966047"/>
            <a:ext cx="8177456" cy="505374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1900" dirty="0">
                <a:solidFill>
                  <a:schemeClr val="bg1"/>
                </a:solidFill>
              </a:rPr>
              <a:t>The Task</a:t>
            </a:r>
          </a:p>
          <a:p>
            <a:pPr lvl="1">
              <a:lnSpc>
                <a:spcPct val="150000"/>
              </a:lnSpc>
            </a:pPr>
            <a:r>
              <a:rPr lang="en-US" altLang="en-US" sz="1900" dirty="0">
                <a:solidFill>
                  <a:schemeClr val="bg1"/>
                </a:solidFill>
              </a:rPr>
              <a:t>Compare </a:t>
            </a:r>
            <a:r>
              <a:rPr lang="en-US" altLang="en-US" sz="1900" dirty="0">
                <a:solidFill>
                  <a:srgbClr val="FFFF00"/>
                </a:solidFill>
              </a:rPr>
              <a:t>n design alternatives</a:t>
            </a:r>
          </a:p>
          <a:p>
            <a:pPr>
              <a:lnSpc>
                <a:spcPct val="150000"/>
              </a:lnSpc>
            </a:pPr>
            <a:r>
              <a:rPr lang="en-US" altLang="en-US" sz="1900" dirty="0">
                <a:solidFill>
                  <a:schemeClr val="bg1"/>
                </a:solidFill>
              </a:rPr>
              <a:t>The Method</a:t>
            </a:r>
          </a:p>
          <a:p>
            <a:pPr lvl="1">
              <a:lnSpc>
                <a:spcPct val="150000"/>
              </a:lnSpc>
            </a:pPr>
            <a:r>
              <a:rPr lang="en-US" altLang="en-US" sz="1900" dirty="0">
                <a:solidFill>
                  <a:schemeClr val="bg1"/>
                </a:solidFill>
              </a:rPr>
              <a:t>Select </a:t>
            </a:r>
            <a:r>
              <a:rPr lang="en-US" altLang="en-US" sz="1900" dirty="0">
                <a:solidFill>
                  <a:srgbClr val="FFFF00"/>
                </a:solidFill>
              </a:rPr>
              <a:t>design criteria </a:t>
            </a:r>
            <a:r>
              <a:rPr lang="en-US" altLang="en-US" sz="1900" dirty="0">
                <a:solidFill>
                  <a:schemeClr val="bg1"/>
                </a:solidFill>
              </a:rPr>
              <a:t>and develop </a:t>
            </a:r>
            <a:r>
              <a:rPr lang="en-US" altLang="en-US" sz="1800" dirty="0">
                <a:solidFill>
                  <a:srgbClr val="FFFF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</a:t>
            </a:r>
            <a:r>
              <a:rPr lang="en-US" sz="1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riterion values</a:t>
            </a:r>
            <a:r>
              <a:rPr lang="en-US" sz="18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lang="en-US" sz="1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x</a:t>
            </a:r>
            <a:r>
              <a:rPr lang="en-US" sz="1800" b="1" baseline="-250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 </a:t>
            </a:r>
            <a:r>
              <a:rPr lang="en-US" sz="1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  <a:r>
              <a:rPr lang="en-US" altLang="en-US" sz="1900" dirty="0">
                <a:solidFill>
                  <a:schemeClr val="bg1"/>
                </a:solidFill>
              </a:rPr>
              <a:t> for each alternative</a:t>
            </a:r>
          </a:p>
          <a:p>
            <a:pPr lvl="1">
              <a:lnSpc>
                <a:spcPct val="150000"/>
              </a:lnSpc>
            </a:pPr>
            <a:r>
              <a:rPr lang="en-US" altLang="en-US" sz="1900" dirty="0"/>
              <a:t>Assign </a:t>
            </a:r>
            <a:r>
              <a:rPr lang="en-US" altLang="en-US" sz="1900" dirty="0">
                <a:solidFill>
                  <a:srgbClr val="FFFF00"/>
                </a:solidFill>
              </a:rPr>
              <a:t>relative</a:t>
            </a:r>
            <a:r>
              <a:rPr lang="en-US" altLang="en-US" sz="1900" dirty="0"/>
              <a:t> </a:t>
            </a:r>
            <a:r>
              <a:rPr lang="en-US" altLang="en-US" sz="1900" dirty="0">
                <a:solidFill>
                  <a:srgbClr val="FFFF00"/>
                </a:solidFill>
              </a:rPr>
              <a:t>weights (</a:t>
            </a:r>
            <a:r>
              <a:rPr lang="en-US" altLang="en-US" sz="1900" dirty="0" err="1">
                <a:solidFill>
                  <a:srgbClr val="FFFF00"/>
                </a:solidFill>
              </a:rPr>
              <a:t>w</a:t>
            </a:r>
            <a:r>
              <a:rPr lang="en-US" altLang="en-US" sz="1900" baseline="-25000" dirty="0" err="1">
                <a:solidFill>
                  <a:srgbClr val="FFFF00"/>
                </a:solidFill>
              </a:rPr>
              <a:t>i</a:t>
            </a:r>
            <a:r>
              <a:rPr lang="en-US" altLang="en-US" sz="1900" baseline="-25000" dirty="0">
                <a:solidFill>
                  <a:srgbClr val="FFFF00"/>
                </a:solidFill>
              </a:rPr>
              <a:t> </a:t>
            </a:r>
            <a:r>
              <a:rPr lang="en-US" altLang="en-US" sz="1900" dirty="0">
                <a:solidFill>
                  <a:srgbClr val="FFFF00"/>
                </a:solidFill>
              </a:rPr>
              <a:t>) </a:t>
            </a:r>
            <a:r>
              <a:rPr lang="en-US" altLang="en-US" sz="1900" dirty="0">
                <a:solidFill>
                  <a:schemeClr val="bg1"/>
                </a:solidFill>
              </a:rPr>
              <a:t>to criteria</a:t>
            </a:r>
          </a:p>
          <a:p>
            <a:pPr lvl="1">
              <a:lnSpc>
                <a:spcPct val="150000"/>
              </a:lnSpc>
            </a:pPr>
            <a:r>
              <a:rPr lang="en-US" altLang="en-US" sz="1900" dirty="0">
                <a:solidFill>
                  <a:schemeClr val="bg1"/>
                </a:solidFill>
              </a:rPr>
              <a:t>Normalize criterion values to get </a:t>
            </a:r>
            <a:r>
              <a:rPr lang="en-US" altLang="en-US" sz="1900" dirty="0">
                <a:solidFill>
                  <a:srgbClr val="FFFF00"/>
                </a:solidFill>
              </a:rPr>
              <a:t>normalized criterion values</a:t>
            </a:r>
            <a:r>
              <a:rPr lang="en-US" altLang="en-US" sz="1900" dirty="0">
                <a:solidFill>
                  <a:schemeClr val="bg1"/>
                </a:solidFill>
              </a:rPr>
              <a:t> </a:t>
            </a:r>
            <a:r>
              <a:rPr lang="en-US" altLang="en-US" sz="1900" dirty="0">
                <a:solidFill>
                  <a:srgbClr val="FFFF00"/>
                </a:solidFill>
              </a:rPr>
              <a:t>(v</a:t>
            </a:r>
            <a:r>
              <a:rPr lang="en-US" altLang="en-US" sz="1900" baseline="-25000" dirty="0">
                <a:solidFill>
                  <a:srgbClr val="FFFF00"/>
                </a:solidFill>
              </a:rPr>
              <a:t>i </a:t>
            </a:r>
            <a:r>
              <a:rPr lang="en-US" altLang="en-US" sz="1900" dirty="0">
                <a:solidFill>
                  <a:srgbClr val="FFFF00"/>
                </a:solidFill>
              </a:rPr>
              <a:t>)</a:t>
            </a:r>
            <a:r>
              <a:rPr lang="en-US" altLang="en-US" sz="1900" dirty="0"/>
              <a:t> </a:t>
            </a:r>
            <a:r>
              <a:rPr lang="en-US" altLang="en-US" sz="1900" dirty="0">
                <a:solidFill>
                  <a:schemeClr val="bg1"/>
                </a:solidFill>
              </a:rPr>
              <a:t>for each design alternative</a:t>
            </a:r>
          </a:p>
          <a:p>
            <a:pPr>
              <a:lnSpc>
                <a:spcPct val="150000"/>
              </a:lnSpc>
            </a:pPr>
            <a:r>
              <a:rPr lang="en-US" altLang="en-US" sz="1900" dirty="0">
                <a:solidFill>
                  <a:srgbClr val="FFFF00"/>
                </a:solidFill>
              </a:rPr>
              <a:t>Total Value (</a:t>
            </a:r>
            <a:r>
              <a:rPr lang="en-US" altLang="en-US" sz="1900" i="1" dirty="0">
                <a:solidFill>
                  <a:srgbClr val="FFFF00"/>
                </a:solidFill>
              </a:rPr>
              <a:t>V</a:t>
            </a:r>
            <a:r>
              <a:rPr lang="en-US" altLang="en-US" sz="1900" dirty="0">
                <a:solidFill>
                  <a:srgbClr val="FFFF00"/>
                </a:solidFill>
              </a:rPr>
              <a:t>)</a:t>
            </a:r>
            <a:r>
              <a:rPr lang="en-US" altLang="en-US" sz="1900" dirty="0"/>
              <a:t> of an alternative is</a:t>
            </a:r>
            <a:endParaRPr lang="en-US" altLang="en-US" sz="1500" dirty="0"/>
          </a:p>
          <a:p>
            <a:pPr>
              <a:lnSpc>
                <a:spcPct val="80000"/>
              </a:lnSpc>
            </a:pPr>
            <a:endParaRPr lang="en-US" altLang="en-US" sz="1500" dirty="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  <a:buFont typeface="Symbol" pitchFamily="2" charset="2"/>
              <a:buNone/>
            </a:pPr>
            <a:r>
              <a:rPr lang="en-US" altLang="en-US" sz="1500" dirty="0">
                <a:solidFill>
                  <a:srgbClr val="FFFF00"/>
                </a:solidFill>
              </a:rPr>
              <a:t>	</a:t>
            </a:r>
            <a:r>
              <a:rPr lang="en-US" altLang="en-US" sz="1900" dirty="0">
                <a:solidFill>
                  <a:srgbClr val="FFFF00"/>
                </a:solidFill>
              </a:rPr>
              <a:t>	</a:t>
            </a:r>
            <a:r>
              <a:rPr lang="en-US" altLang="en-US" sz="2400" i="1" dirty="0">
                <a:solidFill>
                  <a:srgbClr val="FFFF00"/>
                </a:solidFill>
              </a:rPr>
              <a:t>V</a:t>
            </a:r>
            <a:r>
              <a:rPr lang="en-US" altLang="en-US" sz="2400" dirty="0">
                <a:solidFill>
                  <a:srgbClr val="FFFF00"/>
                </a:solidFill>
              </a:rPr>
              <a:t> = </a:t>
            </a:r>
            <a:r>
              <a:rPr lang="en-US" altLang="en-US" sz="2400" i="1" dirty="0">
                <a:solidFill>
                  <a:srgbClr val="FFFF00"/>
                </a:solidFill>
              </a:rPr>
              <a:t>w</a:t>
            </a:r>
            <a:r>
              <a:rPr lang="en-US" altLang="en-US" sz="2400" baseline="-25000" dirty="0">
                <a:solidFill>
                  <a:srgbClr val="FFFF00"/>
                </a:solidFill>
              </a:rPr>
              <a:t>1</a:t>
            </a:r>
            <a:r>
              <a:rPr lang="en-US" altLang="en-US" sz="2400" i="1" dirty="0">
                <a:solidFill>
                  <a:srgbClr val="FFFF00"/>
                </a:solidFill>
              </a:rPr>
              <a:t>v</a:t>
            </a:r>
            <a:r>
              <a:rPr lang="en-US" altLang="en-US" sz="2400" baseline="-25000" dirty="0">
                <a:solidFill>
                  <a:srgbClr val="FFFF00"/>
                </a:solidFill>
              </a:rPr>
              <a:t>1</a:t>
            </a:r>
            <a:r>
              <a:rPr lang="en-US" altLang="en-US" sz="2400" dirty="0">
                <a:solidFill>
                  <a:srgbClr val="FFFF00"/>
                </a:solidFill>
              </a:rPr>
              <a:t> + </a:t>
            </a:r>
            <a:r>
              <a:rPr lang="en-US" altLang="en-US" sz="2400" i="1" dirty="0">
                <a:solidFill>
                  <a:srgbClr val="FFFF00"/>
                </a:solidFill>
              </a:rPr>
              <a:t>w</a:t>
            </a:r>
            <a:r>
              <a:rPr lang="en-US" altLang="en-US" sz="2400" baseline="-25000" dirty="0">
                <a:solidFill>
                  <a:srgbClr val="FFFF00"/>
                </a:solidFill>
              </a:rPr>
              <a:t>2</a:t>
            </a:r>
            <a:r>
              <a:rPr lang="en-US" altLang="en-US" sz="2400" i="1" dirty="0">
                <a:solidFill>
                  <a:srgbClr val="FFFF00"/>
                </a:solidFill>
              </a:rPr>
              <a:t>v</a:t>
            </a:r>
            <a:r>
              <a:rPr lang="en-US" altLang="en-US" sz="2400" baseline="-25000" dirty="0">
                <a:solidFill>
                  <a:srgbClr val="FFFF00"/>
                </a:solidFill>
              </a:rPr>
              <a:t>2</a:t>
            </a:r>
            <a:r>
              <a:rPr lang="en-US" altLang="en-US" sz="2400" dirty="0">
                <a:solidFill>
                  <a:srgbClr val="FFFF00"/>
                </a:solidFill>
              </a:rPr>
              <a:t> + </a:t>
            </a:r>
            <a:r>
              <a:rPr lang="en-US" altLang="en-US" sz="2400" i="1" dirty="0">
                <a:solidFill>
                  <a:srgbClr val="FFFF00"/>
                </a:solidFill>
              </a:rPr>
              <a:t>w</a:t>
            </a:r>
            <a:r>
              <a:rPr lang="en-US" altLang="en-US" sz="2400" baseline="-25000" dirty="0">
                <a:solidFill>
                  <a:srgbClr val="FFFF00"/>
                </a:solidFill>
              </a:rPr>
              <a:t>3</a:t>
            </a:r>
            <a:r>
              <a:rPr lang="en-US" altLang="en-US" sz="2400" i="1" dirty="0">
                <a:solidFill>
                  <a:srgbClr val="FFFF00"/>
                </a:solidFill>
              </a:rPr>
              <a:t>v</a:t>
            </a:r>
            <a:r>
              <a:rPr lang="en-US" altLang="en-US" sz="2400" baseline="-25000" dirty="0">
                <a:solidFill>
                  <a:srgbClr val="FFFF00"/>
                </a:solidFill>
              </a:rPr>
              <a:t>3</a:t>
            </a:r>
            <a:r>
              <a:rPr lang="en-US" altLang="en-US" sz="2400" dirty="0">
                <a:solidFill>
                  <a:srgbClr val="FFFF00"/>
                </a:solidFill>
              </a:rPr>
              <a:t> + … + </a:t>
            </a:r>
            <a:r>
              <a:rPr lang="en-US" altLang="en-US" sz="2400" i="1" dirty="0" err="1">
                <a:solidFill>
                  <a:srgbClr val="FFFF00"/>
                </a:solidFill>
              </a:rPr>
              <a:t>w</a:t>
            </a:r>
            <a:r>
              <a:rPr lang="en-US" altLang="en-US" sz="2400" baseline="-25000" dirty="0" err="1">
                <a:solidFill>
                  <a:srgbClr val="FFFF00"/>
                </a:solidFill>
              </a:rPr>
              <a:t>n</a:t>
            </a:r>
            <a:r>
              <a:rPr lang="en-US" altLang="en-US" sz="2400" i="1" dirty="0" err="1">
                <a:solidFill>
                  <a:srgbClr val="FFFF00"/>
                </a:solidFill>
              </a:rPr>
              <a:t>v</a:t>
            </a:r>
            <a:r>
              <a:rPr lang="en-US" altLang="en-US" sz="2400" baseline="-25000" dirty="0" err="1">
                <a:solidFill>
                  <a:srgbClr val="FFFF00"/>
                </a:solidFill>
              </a:rPr>
              <a:t>n</a:t>
            </a:r>
            <a:endParaRPr lang="en-US" altLang="en-US" sz="2400" baseline="-25000" dirty="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  <a:buFont typeface="Symbol" pitchFamily="2" charset="2"/>
              <a:buNone/>
            </a:pPr>
            <a:endParaRPr lang="en-US" altLang="en-US" sz="1300" baseline="-25000" dirty="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  <a:buFont typeface="Symbol" pitchFamily="2" charset="2"/>
              <a:buNone/>
            </a:pPr>
            <a:endParaRPr lang="en-US" altLang="en-US" sz="1300" baseline="-25000" dirty="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900" dirty="0"/>
              <a:t>The alternative with the highest total value wins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1900" dirty="0"/>
          </a:p>
        </p:txBody>
      </p:sp>
    </p:spTree>
    <p:extLst>
      <p:ext uri="{BB962C8B-B14F-4D97-AF65-F5344CB8AC3E}">
        <p14:creationId xmlns:p14="http://schemas.microsoft.com/office/powerpoint/2010/main" val="8782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27" name="Text Box 43"/>
          <p:cNvSpPr txBox="1">
            <a:spLocks noChangeArrowheads="1"/>
          </p:cNvSpPr>
          <p:nvPr/>
        </p:nvSpPr>
        <p:spPr bwMode="auto">
          <a:xfrm>
            <a:off x="2780273" y="4164648"/>
            <a:ext cx="71045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b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dirty="0">
                <a:solidFill>
                  <a:schemeClr val="bg1"/>
                </a:solidFill>
                <a:sym typeface="Symbol" pitchFamily="18" charset="2"/>
              </a:rPr>
              <a:t>– </a:t>
            </a:r>
            <a:r>
              <a:rPr lang="en-US" altLang="en-US" sz="1800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350" y="33338"/>
            <a:ext cx="7007225" cy="990600"/>
          </a:xfrm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S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-</a:t>
            </a:r>
            <a:r>
              <a:rPr lang="en-US" altLang="en-US" dirty="0">
                <a:ea typeface="ＭＳ Ｐゴシック" pitchFamily="-84" charset="-128"/>
              </a:rPr>
              <a:t>Curve Formulas</a:t>
            </a:r>
          </a:p>
        </p:txBody>
      </p:sp>
      <p:sp>
        <p:nvSpPr>
          <p:cNvPr id="114690" name="Text Box 4"/>
          <p:cNvSpPr txBox="1">
            <a:spLocks noChangeArrowheads="1"/>
          </p:cNvSpPr>
          <p:nvPr/>
        </p:nvSpPr>
        <p:spPr bwMode="auto">
          <a:xfrm>
            <a:off x="566738" y="899160"/>
            <a:ext cx="6257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2400" dirty="0">
                <a:solidFill>
                  <a:srgbClr val="FFCC00"/>
                </a:solidFill>
              </a:rPr>
              <a:t>Case 4a:	  Upper bound of unity </a:t>
            </a:r>
          </a:p>
        </p:txBody>
      </p:sp>
      <p:sp>
        <p:nvSpPr>
          <p:cNvPr id="114691" name="Text Box 5"/>
          <p:cNvSpPr txBox="1">
            <a:spLocks noChangeArrowheads="1"/>
          </p:cNvSpPr>
          <p:nvPr/>
        </p:nvSpPr>
        <p:spPr bwMode="auto">
          <a:xfrm>
            <a:off x="460375" y="1460038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Givens</a:t>
            </a:r>
          </a:p>
        </p:txBody>
      </p:sp>
      <p:sp>
        <p:nvSpPr>
          <p:cNvPr id="114692" name="Text Box 6"/>
          <p:cNvSpPr txBox="1">
            <a:spLocks noChangeArrowheads="1"/>
          </p:cNvSpPr>
          <p:nvPr/>
        </p:nvSpPr>
        <p:spPr bwMode="auto">
          <a:xfrm>
            <a:off x="765175" y="1775950"/>
            <a:ext cx="5230919" cy="204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x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r>
              <a:rPr lang="en-US" sz="1800" dirty="0"/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)	= Point of Upper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x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r>
              <a:rPr lang="en-US" altLang="en-US" sz="1800" i="0" dirty="0">
                <a:solidFill>
                  <a:srgbClr val="FFFFFF"/>
                </a:solidFill>
              </a:rPr>
              <a:t>)	= Point of Lower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</a:t>
            </a: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</a:t>
            </a:r>
            <a:r>
              <a:rPr lang="en-US" altLang="en-US" sz="1800" dirty="0">
                <a:solidFill>
                  <a:srgbClr val="FFFFFF"/>
                </a:solidFill>
              </a:rPr>
              <a:t> b</a:t>
            </a:r>
            <a:r>
              <a:rPr lang="en-US" altLang="en-US" sz="1800" i="0" dirty="0">
                <a:solidFill>
                  <a:srgbClr val="FFFFFF"/>
                </a:solidFill>
              </a:rPr>
              <a:t>	= Upper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</a:t>
            </a:r>
            <a:r>
              <a:rPr lang="en-US" altLang="en-US" sz="1800" dirty="0">
                <a:solidFill>
                  <a:srgbClr val="FFFFFF"/>
                </a:solidFill>
              </a:rPr>
              <a:t>c</a:t>
            </a:r>
            <a:r>
              <a:rPr lang="en-US" altLang="en-US" sz="1800" i="0" dirty="0">
                <a:solidFill>
                  <a:srgbClr val="FFFFFF"/>
                </a:solidFill>
              </a:rPr>
              <a:t>	= Lower Bound for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IVAL Factor</a:t>
            </a:r>
            <a:r>
              <a:rPr lang="en-US" sz="1800" dirty="0"/>
              <a:t> </a:t>
            </a:r>
            <a:endParaRPr lang="en-US" altLang="en-US" sz="1800" i="0" dirty="0">
              <a:solidFill>
                <a:srgbClr val="FFFFFF"/>
              </a:solidFill>
            </a:endParaRP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1	= Upper Bound for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IVAL Factor</a:t>
            </a:r>
            <a:r>
              <a:rPr lang="en-US" sz="1800" dirty="0"/>
              <a:t> </a:t>
            </a:r>
            <a:endParaRPr lang="en-US" altLang="en-US" sz="1800" i="0" dirty="0">
              <a:solidFill>
                <a:srgbClr val="FFFFFF"/>
              </a:solidFill>
            </a:endParaRPr>
          </a:p>
        </p:txBody>
      </p:sp>
      <p:sp>
        <p:nvSpPr>
          <p:cNvPr id="114693" name="Text Box 7"/>
          <p:cNvSpPr txBox="1">
            <a:spLocks noChangeArrowheads="1"/>
          </p:cNvSpPr>
          <p:nvPr/>
        </p:nvSpPr>
        <p:spPr bwMode="auto">
          <a:xfrm>
            <a:off x="460375" y="3967798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114694" name="Text Box 8"/>
          <p:cNvSpPr txBox="1">
            <a:spLocks noChangeArrowheads="1"/>
          </p:cNvSpPr>
          <p:nvPr/>
        </p:nvSpPr>
        <p:spPr bwMode="auto">
          <a:xfrm>
            <a:off x="765175" y="4248427"/>
            <a:ext cx="4013343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y</a:t>
            </a:r>
            <a:r>
              <a:rPr lang="en-US" altLang="en-US" sz="1800" i="0" dirty="0">
                <a:solidFill>
                  <a:srgbClr val="FFFFFF"/>
                </a:solidFill>
              </a:rPr>
              <a:t> = </a:t>
            </a:r>
            <a:r>
              <a:rPr lang="en-US" altLang="en-US" sz="1800" dirty="0">
                <a:solidFill>
                  <a:srgbClr val="FFFFFF"/>
                </a:solidFill>
              </a:rPr>
              <a:t>c</a:t>
            </a:r>
            <a:r>
              <a:rPr lang="en-US" altLang="en-US" sz="1800" i="0" dirty="0">
                <a:solidFill>
                  <a:srgbClr val="FFFFFF"/>
                </a:solidFill>
              </a:rPr>
              <a:t> + (1</a:t>
            </a:r>
            <a:r>
              <a:rPr lang="en-US" altLang="en-US" sz="1800" i="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chemeClr val="bg1"/>
                </a:solidFill>
                <a:sym typeface="Symbol" pitchFamily="18" charset="2"/>
              </a:rPr>
              <a:t>– </a:t>
            </a:r>
            <a:r>
              <a:rPr lang="en-US" altLang="en-US" sz="1800" dirty="0">
                <a:solidFill>
                  <a:srgbClr val="FFFFFF"/>
                </a:solidFill>
              </a:rPr>
              <a:t>c</a:t>
            </a:r>
            <a:r>
              <a:rPr lang="en-US" altLang="en-US" sz="1800" i="0" dirty="0">
                <a:solidFill>
                  <a:srgbClr val="FFFFFF"/>
                </a:solidFill>
              </a:rPr>
              <a:t>)  e</a:t>
            </a:r>
            <a:r>
              <a:rPr lang="en-US" altLang="en-US" sz="1800" i="0" baseline="100000" dirty="0">
                <a:solidFill>
                  <a:srgbClr val="FFFFFF"/>
                </a:solidFill>
              </a:rPr>
              <a:t>-</a:t>
            </a:r>
            <a:r>
              <a:rPr lang="en-US" altLang="en-US" sz="1800" baseline="100000" dirty="0">
                <a:solidFill>
                  <a:srgbClr val="FFFFFF"/>
                </a:solidFill>
              </a:rPr>
              <a:t>A</a:t>
            </a:r>
            <a:r>
              <a:rPr lang="en-US" altLang="en-US" sz="1800" i="0" baseline="100000" dirty="0">
                <a:solidFill>
                  <a:srgbClr val="FFFFFF"/>
                </a:solidFill>
              </a:rPr>
              <a:t> 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                  </a:t>
            </a:r>
            <a:r>
              <a:rPr lang="en-US" altLang="en-US" sz="1800" i="0" dirty="0">
                <a:solidFill>
                  <a:srgbClr val="FFFFFF"/>
                </a:solidFill>
              </a:rPr>
              <a:t>,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    </a:t>
            </a: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  <a:sym typeface="Symbol" pitchFamily="18" charset="2"/>
              </a:rPr>
              <a:t>≤ </a:t>
            </a:r>
            <a:r>
              <a:rPr lang="en-US" altLang="en-US" sz="1800" dirty="0">
                <a:solidFill>
                  <a:srgbClr val="FFFFFF"/>
                </a:solidFill>
                <a:sym typeface="Symbol" pitchFamily="18" charset="2"/>
              </a:rPr>
              <a:t>x</a:t>
            </a:r>
            <a:r>
              <a:rPr lang="en-US" altLang="en-US" sz="1800" i="0" dirty="0">
                <a:solidFill>
                  <a:srgbClr val="FFFFFF"/>
                </a:solidFill>
                <a:sym typeface="Symbol" pitchFamily="18" charset="2"/>
              </a:rPr>
              <a:t> ≤ </a:t>
            </a:r>
            <a:r>
              <a:rPr lang="en-US" altLang="en-US" sz="1800" dirty="0">
                <a:solidFill>
                  <a:srgbClr val="FFFFFF"/>
                </a:solidFill>
                <a:sym typeface="Symbol" pitchFamily="18" charset="2"/>
              </a:rPr>
              <a:t>b</a:t>
            </a:r>
          </a:p>
        </p:txBody>
      </p:sp>
      <p:sp>
        <p:nvSpPr>
          <p:cNvPr id="114695" name="Text Box 9"/>
          <p:cNvSpPr txBox="1">
            <a:spLocks noChangeArrowheads="1"/>
          </p:cNvSpPr>
          <p:nvPr/>
        </p:nvSpPr>
        <p:spPr bwMode="auto">
          <a:xfrm>
            <a:off x="460375" y="4653598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dirty="0">
                <a:solidFill>
                  <a:srgbClr val="FFFFFF"/>
                </a:solidFill>
              </a:rPr>
              <a:t>where</a:t>
            </a:r>
          </a:p>
        </p:txBody>
      </p:sp>
      <p:sp>
        <p:nvSpPr>
          <p:cNvPr id="114696" name="Text Box 10"/>
          <p:cNvSpPr txBox="1">
            <a:spLocks noChangeArrowheads="1"/>
          </p:cNvSpPr>
          <p:nvPr/>
        </p:nvSpPr>
        <p:spPr bwMode="auto">
          <a:xfrm>
            <a:off x="765175" y="5063173"/>
            <a:ext cx="67839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B</a:t>
            </a:r>
            <a:r>
              <a:rPr lang="en-US" altLang="en-US" sz="1800" i="0" dirty="0">
                <a:solidFill>
                  <a:srgbClr val="FFFFFF"/>
                </a:solidFill>
              </a:rPr>
              <a:t>  = </a:t>
            </a:r>
            <a:endParaRPr lang="en-US" altLang="en-US" sz="18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14697" name="Text Box 11"/>
          <p:cNvSpPr txBox="1">
            <a:spLocks noChangeArrowheads="1"/>
          </p:cNvSpPr>
          <p:nvPr/>
        </p:nvSpPr>
        <p:spPr bwMode="auto">
          <a:xfrm>
            <a:off x="1465263" y="4902835"/>
            <a:ext cx="5511445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ln [In (1 -</a:t>
            </a:r>
            <a:r>
              <a:rPr lang="en-US" altLang="en-US" sz="1800" i="0" dirty="0">
                <a:solidFill>
                  <a:schemeClr val="bg1"/>
                </a:solidFill>
              </a:rPr>
              <a:t> </a:t>
            </a:r>
            <a:r>
              <a:rPr lang="en-US" altLang="en-US" sz="1800" dirty="0">
                <a:solidFill>
                  <a:srgbClr val="FFFFFF"/>
                </a:solidFill>
              </a:rPr>
              <a:t>c</a:t>
            </a:r>
            <a:r>
              <a:rPr lang="en-US" altLang="en-US" sz="1800" i="0" dirty="0">
                <a:solidFill>
                  <a:srgbClr val="FFFFFF"/>
                </a:solidFill>
              </a:rPr>
              <a:t>) – ln (</a:t>
            </a:r>
            <a:r>
              <a:rPr lang="en-US" altLang="en-US" sz="1800" dirty="0">
                <a:solidFill>
                  <a:srgbClr val="FFFFFF"/>
                </a:solidFill>
              </a:rPr>
              <a:t>y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2 </a:t>
            </a:r>
            <a:r>
              <a:rPr lang="en-US" altLang="en-US" sz="1800" i="0" dirty="0">
                <a:solidFill>
                  <a:srgbClr val="FFFFFF"/>
                </a:solidFill>
              </a:rPr>
              <a:t>-</a:t>
            </a:r>
            <a:r>
              <a:rPr lang="en-US" altLang="en-US" sz="1800" i="0" dirty="0">
                <a:solidFill>
                  <a:schemeClr val="bg1"/>
                </a:solidFill>
              </a:rPr>
              <a:t> </a:t>
            </a:r>
            <a:r>
              <a:rPr lang="en-US" altLang="en-US" sz="1800" dirty="0">
                <a:solidFill>
                  <a:srgbClr val="FFFFFF"/>
                </a:solidFill>
              </a:rPr>
              <a:t>c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)] – ln [ln (1 -</a:t>
            </a:r>
            <a:r>
              <a:rPr lang="en-US" altLang="en-US" sz="1800" i="0" dirty="0">
                <a:solidFill>
                  <a:schemeClr val="bg1"/>
                </a:solidFill>
              </a:rPr>
              <a:t> </a:t>
            </a:r>
            <a:r>
              <a:rPr lang="en-US" altLang="en-US" sz="1800" dirty="0">
                <a:solidFill>
                  <a:srgbClr val="FFFFFF"/>
                </a:solidFill>
              </a:rPr>
              <a:t>c</a:t>
            </a:r>
            <a:r>
              <a:rPr lang="en-US" altLang="en-US" sz="1800" i="0" dirty="0">
                <a:solidFill>
                  <a:srgbClr val="FFFFFF"/>
                </a:solidFill>
              </a:rPr>
              <a:t>) – ln (</a:t>
            </a:r>
            <a:r>
              <a:rPr lang="en-US" altLang="en-US" sz="1800" dirty="0">
                <a:solidFill>
                  <a:srgbClr val="FFFFFF"/>
                </a:solidFill>
              </a:rPr>
              <a:t>y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1 </a:t>
            </a:r>
            <a:r>
              <a:rPr lang="en-US" altLang="en-US" sz="1800" i="0" dirty="0">
                <a:solidFill>
                  <a:srgbClr val="FFFFFF"/>
                </a:solidFill>
              </a:rPr>
              <a:t>-</a:t>
            </a:r>
            <a:r>
              <a:rPr lang="en-US" altLang="en-US" sz="1800" i="0" dirty="0">
                <a:solidFill>
                  <a:schemeClr val="bg1"/>
                </a:solidFill>
              </a:rPr>
              <a:t> </a:t>
            </a:r>
            <a:r>
              <a:rPr lang="en-US" altLang="en-US" sz="1800" dirty="0">
                <a:solidFill>
                  <a:srgbClr val="FFFFFF"/>
                </a:solidFill>
              </a:rPr>
              <a:t>c</a:t>
            </a:r>
            <a:r>
              <a:rPr lang="en-US" altLang="en-US" sz="1800" i="0" dirty="0">
                <a:solidFill>
                  <a:srgbClr val="FFFFFF"/>
                </a:solidFill>
              </a:rPr>
              <a:t>)]</a:t>
            </a:r>
          </a:p>
        </p:txBody>
      </p:sp>
      <p:sp>
        <p:nvSpPr>
          <p:cNvPr id="114698" name="Line 12"/>
          <p:cNvSpPr>
            <a:spLocks noChangeShapeType="1"/>
          </p:cNvSpPr>
          <p:nvPr/>
        </p:nvSpPr>
        <p:spPr bwMode="auto">
          <a:xfrm flipV="1">
            <a:off x="1427163" y="5264785"/>
            <a:ext cx="5080000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14699" name="Text Box 13"/>
          <p:cNvSpPr txBox="1">
            <a:spLocks noChangeArrowheads="1"/>
          </p:cNvSpPr>
          <p:nvPr/>
        </p:nvSpPr>
        <p:spPr bwMode="auto">
          <a:xfrm>
            <a:off x="1670050" y="5212398"/>
            <a:ext cx="514596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[ln (</a:t>
            </a:r>
            <a:r>
              <a:rPr lang="en-US" altLang="en-US" sz="1800" dirty="0">
                <a:solidFill>
                  <a:srgbClr val="FFFFFF"/>
                </a:solidFill>
              </a:rPr>
              <a:t>b </a:t>
            </a:r>
            <a:r>
              <a:rPr lang="en-US" altLang="en-US" sz="1800" i="0" dirty="0">
                <a:solidFill>
                  <a:srgbClr val="FFFFFF"/>
                </a:solidFill>
              </a:rPr>
              <a:t>-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x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) – ln (</a:t>
            </a:r>
            <a:r>
              <a:rPr lang="en-US" altLang="en-US" sz="1800" dirty="0">
                <a:solidFill>
                  <a:srgbClr val="FFFFFF"/>
                </a:solidFill>
              </a:rPr>
              <a:t>x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1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-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)] – [ln (</a:t>
            </a:r>
            <a:r>
              <a:rPr lang="en-US" altLang="en-US" sz="1800" dirty="0">
                <a:solidFill>
                  <a:srgbClr val="FFFFFF"/>
                </a:solidFill>
              </a:rPr>
              <a:t>b</a:t>
            </a:r>
            <a:r>
              <a:rPr lang="en-US" altLang="en-US" sz="1800" i="0" dirty="0">
                <a:solidFill>
                  <a:srgbClr val="FFFFFF"/>
                </a:solidFill>
              </a:rPr>
              <a:t> -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dirty="0">
                <a:solidFill>
                  <a:srgbClr val="FFFFFF"/>
                </a:solidFill>
              </a:rPr>
              <a:t>x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2</a:t>
            </a:r>
            <a:r>
              <a:rPr lang="en-US" altLang="en-US" sz="1800" i="0" dirty="0">
                <a:solidFill>
                  <a:srgbClr val="FFFFFF"/>
                </a:solidFill>
              </a:rPr>
              <a:t>) – ln (</a:t>
            </a:r>
            <a:r>
              <a:rPr lang="en-US" altLang="en-US" sz="1800" dirty="0">
                <a:solidFill>
                  <a:srgbClr val="FFFFFF"/>
                </a:solidFill>
              </a:rPr>
              <a:t>x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2 </a:t>
            </a:r>
            <a:r>
              <a:rPr lang="en-US" altLang="en-US" sz="1800" i="0" dirty="0">
                <a:solidFill>
                  <a:srgbClr val="FFFFFF"/>
                </a:solidFill>
              </a:rPr>
              <a:t>-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)]</a:t>
            </a:r>
          </a:p>
        </p:txBody>
      </p:sp>
      <p:sp>
        <p:nvSpPr>
          <p:cNvPr id="114700" name="Text Box 14"/>
          <p:cNvSpPr txBox="1">
            <a:spLocks noChangeArrowheads="1"/>
          </p:cNvSpPr>
          <p:nvPr/>
        </p:nvSpPr>
        <p:spPr bwMode="auto">
          <a:xfrm>
            <a:off x="765175" y="5815648"/>
            <a:ext cx="67839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  = </a:t>
            </a:r>
            <a:endParaRPr lang="en-US" altLang="en-US" sz="18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14701" name="Text Box 15"/>
          <p:cNvSpPr txBox="1">
            <a:spLocks noChangeArrowheads="1"/>
          </p:cNvSpPr>
          <p:nvPr/>
        </p:nvSpPr>
        <p:spPr bwMode="auto">
          <a:xfrm>
            <a:off x="1350963" y="5641023"/>
            <a:ext cx="2274982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In (1 </a:t>
            </a:r>
            <a:r>
              <a:rPr lang="en-US" altLang="en-US" sz="1800" dirty="0">
                <a:solidFill>
                  <a:schemeClr val="bg1"/>
                </a:solidFill>
              </a:rPr>
              <a:t>- </a:t>
            </a:r>
            <a:r>
              <a:rPr lang="en-US" altLang="en-US" sz="1800" dirty="0">
                <a:solidFill>
                  <a:srgbClr val="FFFFFF"/>
                </a:solidFill>
              </a:rPr>
              <a:t>c</a:t>
            </a:r>
            <a:r>
              <a:rPr lang="en-US" altLang="en-US" sz="1800" i="0" dirty="0">
                <a:solidFill>
                  <a:srgbClr val="FFFFFF"/>
                </a:solidFill>
              </a:rPr>
              <a:t>) – In (y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1 </a:t>
            </a:r>
            <a:r>
              <a:rPr lang="en-US" altLang="en-US" sz="1800" i="0" dirty="0">
                <a:solidFill>
                  <a:srgbClr val="FFFFFF"/>
                </a:solidFill>
              </a:rPr>
              <a:t>- </a:t>
            </a:r>
            <a:r>
              <a:rPr lang="en-US" altLang="en-US" sz="1800" dirty="0">
                <a:solidFill>
                  <a:srgbClr val="FFFFFF"/>
                </a:solidFill>
              </a:rPr>
              <a:t>c</a:t>
            </a:r>
            <a:r>
              <a:rPr lang="en-US" altLang="en-US" sz="1800" i="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14702" name="Line 16"/>
          <p:cNvSpPr>
            <a:spLocks noChangeShapeType="1"/>
          </p:cNvSpPr>
          <p:nvPr/>
        </p:nvSpPr>
        <p:spPr bwMode="auto">
          <a:xfrm>
            <a:off x="1427163" y="6014085"/>
            <a:ext cx="2009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14703" name="Rectangle 17"/>
          <p:cNvSpPr>
            <a:spLocks noChangeArrowheads="1"/>
          </p:cNvSpPr>
          <p:nvPr/>
        </p:nvSpPr>
        <p:spPr bwMode="invGray">
          <a:xfrm>
            <a:off x="5954713" y="2118360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4704" name="Rectangle 18"/>
          <p:cNvSpPr>
            <a:spLocks noChangeArrowheads="1"/>
          </p:cNvSpPr>
          <p:nvPr/>
        </p:nvSpPr>
        <p:spPr bwMode="auto">
          <a:xfrm>
            <a:off x="6632575" y="2277110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4705" name="Text Box 19"/>
          <p:cNvSpPr txBox="1">
            <a:spLocks noChangeArrowheads="1"/>
          </p:cNvSpPr>
          <p:nvPr/>
        </p:nvSpPr>
        <p:spPr bwMode="auto">
          <a:xfrm>
            <a:off x="6984366" y="4301173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</a:t>
            </a:r>
            <a:r>
              <a:rPr lang="en-US" altLang="en-US" sz="1600" dirty="0">
                <a:solidFill>
                  <a:schemeClr val="bg1"/>
                </a:solidFill>
              </a:rPr>
              <a:t>x</a:t>
            </a:r>
            <a:r>
              <a:rPr lang="en-US" altLang="en-US" sz="1600" i="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4706" name="Text Box 20"/>
          <p:cNvSpPr txBox="1">
            <a:spLocks noChangeArrowheads="1"/>
          </p:cNvSpPr>
          <p:nvPr/>
        </p:nvSpPr>
        <p:spPr bwMode="auto">
          <a:xfrm rot="-5400000">
            <a:off x="5362363" y="3054777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(y)</a:t>
            </a:r>
          </a:p>
        </p:txBody>
      </p:sp>
      <p:sp>
        <p:nvSpPr>
          <p:cNvPr id="114707" name="Line 21"/>
          <p:cNvSpPr>
            <a:spLocks noChangeShapeType="1"/>
          </p:cNvSpPr>
          <p:nvPr/>
        </p:nvSpPr>
        <p:spPr bwMode="auto">
          <a:xfrm flipH="1">
            <a:off x="6556375" y="409321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08" name="Line 22"/>
          <p:cNvSpPr>
            <a:spLocks noChangeShapeType="1"/>
          </p:cNvSpPr>
          <p:nvPr/>
        </p:nvSpPr>
        <p:spPr bwMode="auto">
          <a:xfrm flipH="1">
            <a:off x="6556375" y="387096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09" name="Line 23"/>
          <p:cNvSpPr>
            <a:spLocks noChangeShapeType="1"/>
          </p:cNvSpPr>
          <p:nvPr/>
        </p:nvSpPr>
        <p:spPr bwMode="auto">
          <a:xfrm flipH="1">
            <a:off x="6556375" y="364236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10" name="Line 24"/>
          <p:cNvSpPr>
            <a:spLocks noChangeShapeType="1"/>
          </p:cNvSpPr>
          <p:nvPr/>
        </p:nvSpPr>
        <p:spPr bwMode="auto">
          <a:xfrm flipH="1">
            <a:off x="6556375" y="272796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11" name="Line 25"/>
          <p:cNvSpPr>
            <a:spLocks noChangeShapeType="1"/>
          </p:cNvSpPr>
          <p:nvPr/>
        </p:nvSpPr>
        <p:spPr bwMode="auto">
          <a:xfrm flipH="1">
            <a:off x="6556375" y="249936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12" name="Line 27"/>
          <p:cNvSpPr>
            <a:spLocks noChangeShapeType="1"/>
          </p:cNvSpPr>
          <p:nvPr/>
        </p:nvSpPr>
        <p:spPr bwMode="auto">
          <a:xfrm flipV="1">
            <a:off x="6937375" y="409956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13" name="Line 28"/>
          <p:cNvSpPr>
            <a:spLocks noChangeShapeType="1"/>
          </p:cNvSpPr>
          <p:nvPr/>
        </p:nvSpPr>
        <p:spPr bwMode="auto">
          <a:xfrm flipV="1">
            <a:off x="7553325" y="409956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14" name="Line 29"/>
          <p:cNvSpPr>
            <a:spLocks noChangeShapeType="1"/>
          </p:cNvSpPr>
          <p:nvPr/>
        </p:nvSpPr>
        <p:spPr bwMode="auto">
          <a:xfrm flipV="1">
            <a:off x="8170863" y="409956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15" name="Text Box 30"/>
          <p:cNvSpPr txBox="1">
            <a:spLocks noChangeArrowheads="1"/>
          </p:cNvSpPr>
          <p:nvPr/>
        </p:nvSpPr>
        <p:spPr bwMode="auto">
          <a:xfrm>
            <a:off x="6797675" y="409956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4716" name="Text Box 31"/>
          <p:cNvSpPr txBox="1">
            <a:spLocks noChangeArrowheads="1"/>
          </p:cNvSpPr>
          <p:nvPr/>
        </p:nvSpPr>
        <p:spPr bwMode="auto">
          <a:xfrm>
            <a:off x="7396163" y="409956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tx1"/>
                </a:solidFill>
              </a:rPr>
              <a:t>1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14717" name="Text Box 32"/>
          <p:cNvSpPr txBox="1">
            <a:spLocks noChangeArrowheads="1"/>
          </p:cNvSpPr>
          <p:nvPr/>
        </p:nvSpPr>
        <p:spPr bwMode="auto">
          <a:xfrm>
            <a:off x="8007350" y="4099560"/>
            <a:ext cx="3254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4718" name="Text Box 33"/>
          <p:cNvSpPr txBox="1">
            <a:spLocks noChangeArrowheads="1"/>
          </p:cNvSpPr>
          <p:nvPr/>
        </p:nvSpPr>
        <p:spPr bwMode="auto">
          <a:xfrm>
            <a:off x="6353175" y="394081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4719" name="Text Box 34"/>
          <p:cNvSpPr txBox="1">
            <a:spLocks noChangeArrowheads="1"/>
          </p:cNvSpPr>
          <p:nvPr/>
        </p:nvSpPr>
        <p:spPr bwMode="auto">
          <a:xfrm>
            <a:off x="6353175" y="371856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4720" name="Text Box 35"/>
          <p:cNvSpPr txBox="1">
            <a:spLocks noChangeArrowheads="1"/>
          </p:cNvSpPr>
          <p:nvPr/>
        </p:nvSpPr>
        <p:spPr bwMode="auto">
          <a:xfrm>
            <a:off x="6323013" y="348361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y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4721" name="Text Box 36"/>
          <p:cNvSpPr txBox="1">
            <a:spLocks noChangeArrowheads="1"/>
          </p:cNvSpPr>
          <p:nvPr/>
        </p:nvSpPr>
        <p:spPr bwMode="auto">
          <a:xfrm>
            <a:off x="6323013" y="256921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sz="12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lang="en-US" sz="12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14722" name="Text Box 37"/>
          <p:cNvSpPr txBox="1">
            <a:spLocks noChangeArrowheads="1"/>
          </p:cNvSpPr>
          <p:nvPr/>
        </p:nvSpPr>
        <p:spPr bwMode="auto">
          <a:xfrm>
            <a:off x="6348413" y="2346960"/>
            <a:ext cx="2778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4723" name="Freeform 39"/>
          <p:cNvSpPr>
            <a:spLocks/>
          </p:cNvSpPr>
          <p:nvPr/>
        </p:nvSpPr>
        <p:spPr bwMode="auto">
          <a:xfrm>
            <a:off x="6632575" y="2496185"/>
            <a:ext cx="304800" cy="1633538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24" name="Line 40"/>
          <p:cNvSpPr>
            <a:spLocks noChangeShapeType="1"/>
          </p:cNvSpPr>
          <p:nvPr/>
        </p:nvSpPr>
        <p:spPr bwMode="auto">
          <a:xfrm flipH="1">
            <a:off x="6642100" y="3870960"/>
            <a:ext cx="2073275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25" name="Line 41"/>
          <p:cNvSpPr>
            <a:spLocks noChangeShapeType="1"/>
          </p:cNvSpPr>
          <p:nvPr/>
        </p:nvSpPr>
        <p:spPr bwMode="auto">
          <a:xfrm>
            <a:off x="2915927" y="4194966"/>
            <a:ext cx="5596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14726" name="Text Box 42"/>
          <p:cNvSpPr txBox="1">
            <a:spLocks noChangeArrowheads="1"/>
          </p:cNvSpPr>
          <p:nvPr/>
        </p:nvSpPr>
        <p:spPr bwMode="auto">
          <a:xfrm>
            <a:off x="2785036" y="3860003"/>
            <a:ext cx="1000595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x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chemeClr val="bg1"/>
                </a:solidFill>
                <a:sym typeface="Symbol" pitchFamily="18" charset="2"/>
              </a:rPr>
              <a:t>–</a:t>
            </a:r>
            <a:r>
              <a:rPr lang="en-US" altLang="en-US" sz="1800" dirty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   </a:t>
            </a:r>
            <a:r>
              <a:rPr lang="en-US" altLang="en-US" sz="1800" baseline="50000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4728" name="AutoShape 44"/>
          <p:cNvSpPr>
            <a:spLocks/>
          </p:cNvSpPr>
          <p:nvPr/>
        </p:nvSpPr>
        <p:spPr bwMode="auto">
          <a:xfrm>
            <a:off x="2778686" y="4049095"/>
            <a:ext cx="65087" cy="306387"/>
          </a:xfrm>
          <a:prstGeom prst="leftBracket">
            <a:avLst>
              <a:gd name="adj" fmla="val 39228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114729" name="AutoShape 45"/>
          <p:cNvSpPr>
            <a:spLocks/>
          </p:cNvSpPr>
          <p:nvPr/>
        </p:nvSpPr>
        <p:spPr bwMode="auto">
          <a:xfrm>
            <a:off x="3512874" y="4061974"/>
            <a:ext cx="42862" cy="311150"/>
          </a:xfrm>
          <a:prstGeom prst="rightBracket">
            <a:avLst>
              <a:gd name="adj" fmla="val 6049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114730" name="Line 46"/>
          <p:cNvSpPr>
            <a:spLocks noChangeShapeType="1"/>
          </p:cNvSpPr>
          <p:nvPr/>
        </p:nvSpPr>
        <p:spPr bwMode="auto">
          <a:xfrm>
            <a:off x="2054225" y="6350635"/>
            <a:ext cx="579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14731" name="Text Box 47"/>
          <p:cNvSpPr txBox="1">
            <a:spLocks noChangeArrowheads="1"/>
          </p:cNvSpPr>
          <p:nvPr/>
        </p:nvSpPr>
        <p:spPr bwMode="auto">
          <a:xfrm>
            <a:off x="1979613" y="6320473"/>
            <a:ext cx="744114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b</a:t>
            </a:r>
            <a:r>
              <a:rPr lang="en-US" altLang="en-US" sz="1800" i="0" dirty="0">
                <a:solidFill>
                  <a:srgbClr val="FFFFFF"/>
                </a:solidFill>
              </a:rPr>
              <a:t> - x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1</a:t>
            </a:r>
            <a:endParaRPr lang="en-US" altLang="en-US" sz="1800" i="0" dirty="0">
              <a:solidFill>
                <a:srgbClr val="FFFFFF"/>
              </a:solidFill>
            </a:endParaRPr>
          </a:p>
        </p:txBody>
      </p:sp>
      <p:sp>
        <p:nvSpPr>
          <p:cNvPr id="114732" name="AutoShape 48"/>
          <p:cNvSpPr>
            <a:spLocks/>
          </p:cNvSpPr>
          <p:nvPr/>
        </p:nvSpPr>
        <p:spPr bwMode="auto">
          <a:xfrm>
            <a:off x="1965325" y="6096635"/>
            <a:ext cx="88900" cy="552450"/>
          </a:xfrm>
          <a:prstGeom prst="leftBracket">
            <a:avLst>
              <a:gd name="adj" fmla="val 5178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114733" name="AutoShape 49"/>
          <p:cNvSpPr>
            <a:spLocks/>
          </p:cNvSpPr>
          <p:nvPr/>
        </p:nvSpPr>
        <p:spPr bwMode="auto">
          <a:xfrm>
            <a:off x="2619375" y="6110923"/>
            <a:ext cx="88900" cy="547687"/>
          </a:xfrm>
          <a:prstGeom prst="rightBracket">
            <a:avLst>
              <a:gd name="adj" fmla="val 5133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114734" name="Text Box 50"/>
          <p:cNvSpPr txBox="1">
            <a:spLocks noChangeArrowheads="1"/>
          </p:cNvSpPr>
          <p:nvPr/>
        </p:nvSpPr>
        <p:spPr bwMode="auto">
          <a:xfrm>
            <a:off x="1979613" y="5987098"/>
            <a:ext cx="1077539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chemeClr val="tx1"/>
                </a:solidFill>
              </a:rPr>
              <a:t>x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- </a:t>
            </a: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    </a:t>
            </a:r>
            <a:r>
              <a:rPr lang="en-US" altLang="en-US" sz="1800" baseline="30000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4735" name="Line 51"/>
          <p:cNvSpPr>
            <a:spLocks noChangeShapeType="1"/>
          </p:cNvSpPr>
          <p:nvPr/>
        </p:nvSpPr>
        <p:spPr bwMode="auto">
          <a:xfrm flipV="1">
            <a:off x="8721725" y="409956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36" name="Text Box 52"/>
          <p:cNvSpPr txBox="1">
            <a:spLocks noChangeArrowheads="1"/>
          </p:cNvSpPr>
          <p:nvPr/>
        </p:nvSpPr>
        <p:spPr bwMode="auto">
          <a:xfrm>
            <a:off x="8610600" y="4113848"/>
            <a:ext cx="2778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b</a:t>
            </a:r>
            <a:endParaRPr lang="en-US" altLang="en-US" sz="1200" baseline="-15000" dirty="0">
              <a:solidFill>
                <a:schemeClr val="bg1"/>
              </a:solidFill>
            </a:endParaRPr>
          </a:p>
        </p:txBody>
      </p:sp>
      <p:sp>
        <p:nvSpPr>
          <p:cNvPr id="114737" name="Freeform 53"/>
          <p:cNvSpPr>
            <a:spLocks/>
          </p:cNvSpPr>
          <p:nvPr/>
        </p:nvSpPr>
        <p:spPr bwMode="auto">
          <a:xfrm>
            <a:off x="6632575" y="2727960"/>
            <a:ext cx="925513" cy="1328738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38" name="Freeform 54"/>
          <p:cNvSpPr>
            <a:spLocks/>
          </p:cNvSpPr>
          <p:nvPr/>
        </p:nvSpPr>
        <p:spPr bwMode="auto">
          <a:xfrm>
            <a:off x="6632575" y="3642360"/>
            <a:ext cx="1535113" cy="452438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739" name="Line 55"/>
          <p:cNvSpPr>
            <a:spLocks noChangeShapeType="1"/>
          </p:cNvSpPr>
          <p:nvPr/>
        </p:nvSpPr>
        <p:spPr bwMode="auto">
          <a:xfrm>
            <a:off x="8715375" y="3880485"/>
            <a:ext cx="0" cy="228600"/>
          </a:xfrm>
          <a:prstGeom prst="line">
            <a:avLst/>
          </a:prstGeom>
          <a:noFill/>
          <a:ln w="9525">
            <a:solidFill>
              <a:srgbClr val="010B1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4740" name="Freeform 56"/>
          <p:cNvSpPr>
            <a:spLocks/>
          </p:cNvSpPr>
          <p:nvPr/>
        </p:nvSpPr>
        <p:spPr bwMode="auto">
          <a:xfrm>
            <a:off x="6943725" y="2499360"/>
            <a:ext cx="1781175" cy="1362075"/>
          </a:xfrm>
          <a:custGeom>
            <a:avLst/>
            <a:gdLst>
              <a:gd name="T0" fmla="*/ 0 w 1122"/>
              <a:gd name="T1" fmla="*/ 2147483647 h 858"/>
              <a:gd name="T2" fmla="*/ 2147483647 w 1122"/>
              <a:gd name="T3" fmla="*/ 2147483647 h 858"/>
              <a:gd name="T4" fmla="*/ 2147483647 w 1122"/>
              <a:gd name="T5" fmla="*/ 2147483647 h 858"/>
              <a:gd name="T6" fmla="*/ 2147483647 w 1122"/>
              <a:gd name="T7" fmla="*/ 2147483647 h 858"/>
              <a:gd name="T8" fmla="*/ 2147483647 w 1122"/>
              <a:gd name="T9" fmla="*/ 2147483647 h 8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2"/>
              <a:gd name="T16" fmla="*/ 0 h 858"/>
              <a:gd name="T17" fmla="*/ 1122 w 1122"/>
              <a:gd name="T18" fmla="*/ 858 h 8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2" h="858">
                <a:moveTo>
                  <a:pt x="0" y="6"/>
                </a:moveTo>
                <a:cubicBezTo>
                  <a:pt x="32" y="9"/>
                  <a:pt x="128" y="0"/>
                  <a:pt x="192" y="24"/>
                </a:cubicBezTo>
                <a:cubicBezTo>
                  <a:pt x="256" y="48"/>
                  <a:pt x="308" y="47"/>
                  <a:pt x="384" y="150"/>
                </a:cubicBezTo>
                <a:cubicBezTo>
                  <a:pt x="460" y="253"/>
                  <a:pt x="525" y="524"/>
                  <a:pt x="648" y="642"/>
                </a:cubicBezTo>
                <a:cubicBezTo>
                  <a:pt x="771" y="760"/>
                  <a:pt x="1023" y="813"/>
                  <a:pt x="1122" y="858"/>
                </a:cubicBezTo>
              </a:path>
            </a:pathLst>
          </a:cu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4741" name="Oval 57"/>
          <p:cNvSpPr>
            <a:spLocks noChangeArrowheads="1"/>
          </p:cNvSpPr>
          <p:nvPr/>
        </p:nvSpPr>
        <p:spPr bwMode="auto">
          <a:xfrm>
            <a:off x="8128000" y="3615373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4742" name="Oval 58"/>
          <p:cNvSpPr>
            <a:spLocks noChangeArrowheads="1"/>
          </p:cNvSpPr>
          <p:nvPr/>
        </p:nvSpPr>
        <p:spPr bwMode="auto">
          <a:xfrm>
            <a:off x="6908800" y="2462848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4743" name="Oval 59"/>
          <p:cNvSpPr>
            <a:spLocks noChangeArrowheads="1"/>
          </p:cNvSpPr>
          <p:nvPr/>
        </p:nvSpPr>
        <p:spPr bwMode="auto">
          <a:xfrm>
            <a:off x="7518400" y="2700973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4744" name="Oval 60"/>
          <p:cNvSpPr>
            <a:spLocks noChangeArrowheads="1"/>
          </p:cNvSpPr>
          <p:nvPr/>
        </p:nvSpPr>
        <p:spPr bwMode="auto">
          <a:xfrm>
            <a:off x="8680450" y="3834448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7F5C1D-60CC-9C08-95B5-981715199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753" y="6099175"/>
            <a:ext cx="2298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dirty="0">
                <a:solidFill>
                  <a:schemeClr val="tx1"/>
                </a:solidFill>
              </a:rPr>
              <a:t>y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2</a:t>
            </a:r>
            <a:r>
              <a:rPr lang="en-US" altLang="en-US" sz="1800" i="0" dirty="0">
                <a:solidFill>
                  <a:schemeClr val="tx1"/>
                </a:solidFill>
              </a:rPr>
              <a:t> = .8 </a:t>
            </a:r>
            <a:r>
              <a:rPr lang="en-US" altLang="en-US" sz="1800" dirty="0">
                <a:solidFill>
                  <a:schemeClr val="tx1"/>
                </a:solidFill>
              </a:rPr>
              <a:t>c</a:t>
            </a:r>
            <a:r>
              <a:rPr lang="en-US" altLang="en-US" sz="1800" i="0" dirty="0">
                <a:solidFill>
                  <a:schemeClr val="tx1"/>
                </a:solidFill>
              </a:rPr>
              <a:t> + .2 </a:t>
            </a:r>
          </a:p>
          <a:p>
            <a:pPr algn="l"/>
            <a:r>
              <a:rPr lang="en-US" altLang="en-US" sz="1800" i="0" dirty="0">
                <a:solidFill>
                  <a:schemeClr val="tx1"/>
                </a:solidFill>
              </a:rPr>
              <a:t>y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800" i="0" dirty="0">
                <a:solidFill>
                  <a:schemeClr val="tx1"/>
                </a:solidFill>
              </a:rPr>
              <a:t> = .2 </a:t>
            </a:r>
            <a:r>
              <a:rPr lang="en-US" altLang="en-US" sz="1800" dirty="0">
                <a:solidFill>
                  <a:schemeClr val="tx1"/>
                </a:solidFill>
              </a:rPr>
              <a:t>c</a:t>
            </a:r>
            <a:r>
              <a:rPr lang="en-US" altLang="en-US" sz="1800" i="0" dirty="0">
                <a:solidFill>
                  <a:schemeClr val="tx1"/>
                </a:solidFill>
              </a:rPr>
              <a:t> + .8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65305-76F8-7FEE-ECFC-D17B68891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835" y="5722878"/>
            <a:ext cx="34274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800" dirty="0">
                <a:solidFill>
                  <a:srgbClr val="FFFF00"/>
                </a:solidFill>
              </a:rPr>
              <a:t>20%-80% Inflection points:</a:t>
            </a:r>
          </a:p>
        </p:txBody>
      </p:sp>
    </p:spTree>
    <p:extLst>
      <p:ext uri="{BB962C8B-B14F-4D97-AF65-F5344CB8AC3E}">
        <p14:creationId xmlns:p14="http://schemas.microsoft.com/office/powerpoint/2010/main" val="304452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Text Box 40"/>
          <p:cNvSpPr txBox="1">
            <a:spLocks noChangeArrowheads="1"/>
          </p:cNvSpPr>
          <p:nvPr/>
        </p:nvSpPr>
        <p:spPr bwMode="auto">
          <a:xfrm>
            <a:off x="5702300" y="6267450"/>
            <a:ext cx="793807" cy="35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b</a:t>
            </a:r>
            <a:r>
              <a:rPr lang="en-US" altLang="en-US" sz="1800" i="0" dirty="0">
                <a:solidFill>
                  <a:srgbClr val="FFFFFF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  <a:sym typeface="Symbol" pitchFamily="18" charset="2"/>
              </a:rPr>
              <a:t>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x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1</a:t>
            </a:r>
            <a:endParaRPr lang="en-US" altLang="en-US" sz="1800" i="0" baseline="-15000" dirty="0">
              <a:solidFill>
                <a:srgbClr val="FFFFFF"/>
              </a:solidFill>
            </a:endParaRPr>
          </a:p>
        </p:txBody>
      </p:sp>
      <p:sp>
        <p:nvSpPr>
          <p:cNvPr id="122882" name="Text Box 44"/>
          <p:cNvSpPr txBox="1">
            <a:spLocks noChangeArrowheads="1"/>
          </p:cNvSpPr>
          <p:nvPr/>
        </p:nvSpPr>
        <p:spPr bwMode="auto">
          <a:xfrm>
            <a:off x="2474913" y="5905500"/>
            <a:ext cx="782587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x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2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–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22883" name="Text Box 45"/>
          <p:cNvSpPr txBox="1">
            <a:spLocks noChangeArrowheads="1"/>
          </p:cNvSpPr>
          <p:nvPr/>
        </p:nvSpPr>
        <p:spPr bwMode="auto">
          <a:xfrm>
            <a:off x="2450563" y="6254750"/>
            <a:ext cx="782587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chemeClr val="tx1"/>
                </a:solidFill>
              </a:rPr>
              <a:t>x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1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– a</a:t>
            </a:r>
            <a:endParaRPr lang="en-US" altLang="en-US" sz="1800" i="0" dirty="0">
              <a:solidFill>
                <a:srgbClr val="FFFFFF"/>
              </a:solidFill>
            </a:endParaRPr>
          </a:p>
        </p:txBody>
      </p:sp>
      <p:sp>
        <p:nvSpPr>
          <p:cNvPr id="122884" name="Text Box 48"/>
          <p:cNvSpPr txBox="1">
            <a:spLocks noChangeArrowheads="1"/>
          </p:cNvSpPr>
          <p:nvPr/>
        </p:nvSpPr>
        <p:spPr bwMode="auto">
          <a:xfrm>
            <a:off x="3003550" y="5122863"/>
            <a:ext cx="64633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In  5</a:t>
            </a:r>
          </a:p>
        </p:txBody>
      </p:sp>
      <p:sp>
        <p:nvSpPr>
          <p:cNvPr id="122885" name="Text Box 50"/>
          <p:cNvSpPr txBox="1">
            <a:spLocks noChangeArrowheads="1"/>
          </p:cNvSpPr>
          <p:nvPr/>
        </p:nvSpPr>
        <p:spPr bwMode="auto">
          <a:xfrm>
            <a:off x="2930525" y="5465763"/>
            <a:ext cx="90281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ln 1.25</a:t>
            </a:r>
            <a:endParaRPr lang="en-US" altLang="en-US" sz="1800" i="0" baseline="30000" dirty="0">
              <a:solidFill>
                <a:srgbClr val="FFFFFF"/>
              </a:solidFill>
            </a:endParaRPr>
          </a:p>
        </p:txBody>
      </p:sp>
      <p:sp>
        <p:nvSpPr>
          <p:cNvPr id="122886" name="Text Box 54"/>
          <p:cNvSpPr txBox="1">
            <a:spLocks noChangeArrowheads="1"/>
          </p:cNvSpPr>
          <p:nvPr/>
        </p:nvSpPr>
        <p:spPr bwMode="auto">
          <a:xfrm>
            <a:off x="3351213" y="5905500"/>
            <a:ext cx="79541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b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–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x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1</a:t>
            </a:r>
            <a:endParaRPr lang="en-US" altLang="en-US" sz="1800" i="0" dirty="0">
              <a:solidFill>
                <a:srgbClr val="FFFFFF"/>
              </a:solidFill>
            </a:endParaRPr>
          </a:p>
        </p:txBody>
      </p:sp>
      <p:sp>
        <p:nvSpPr>
          <p:cNvPr id="122887" name="Text Box 55"/>
          <p:cNvSpPr txBox="1">
            <a:spLocks noChangeArrowheads="1"/>
          </p:cNvSpPr>
          <p:nvPr/>
        </p:nvSpPr>
        <p:spPr bwMode="auto">
          <a:xfrm>
            <a:off x="3365500" y="6254750"/>
            <a:ext cx="79541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b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–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x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2</a:t>
            </a:r>
            <a:endParaRPr lang="en-US" altLang="en-US" sz="1800" i="0" dirty="0">
              <a:solidFill>
                <a:srgbClr val="FFFFFF"/>
              </a:solidFill>
            </a:endParaRPr>
          </a:p>
        </p:txBody>
      </p:sp>
      <p:sp>
        <p:nvSpPr>
          <p:cNvPr id="122888" name="Text Box 57"/>
          <p:cNvSpPr txBox="1">
            <a:spLocks noChangeArrowheads="1"/>
          </p:cNvSpPr>
          <p:nvPr/>
        </p:nvSpPr>
        <p:spPr bwMode="auto">
          <a:xfrm>
            <a:off x="5680075" y="5900738"/>
            <a:ext cx="1148071" cy="35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chemeClr val="tx1"/>
                </a:solidFill>
              </a:rPr>
              <a:t>x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  <a:sym typeface="Symbol" pitchFamily="18" charset="2"/>
              </a:rPr>
              <a:t></a:t>
            </a:r>
            <a:r>
              <a:rPr lang="en-US" altLang="en-US" sz="1800" i="0" dirty="0">
                <a:solidFill>
                  <a:srgbClr val="FFFFFF"/>
                </a:solidFill>
              </a:rPr>
              <a:t> </a:t>
            </a: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    </a:t>
            </a:r>
            <a:r>
              <a:rPr lang="en-US" altLang="en-US" sz="1800" baseline="60000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22889" name="Text Box 66"/>
          <p:cNvSpPr txBox="1">
            <a:spLocks noChangeArrowheads="1"/>
          </p:cNvSpPr>
          <p:nvPr/>
        </p:nvSpPr>
        <p:spPr bwMode="auto">
          <a:xfrm>
            <a:off x="1793615" y="4349403"/>
            <a:ext cx="761747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x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–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a </a:t>
            </a:r>
          </a:p>
        </p:txBody>
      </p:sp>
      <p:sp>
        <p:nvSpPr>
          <p:cNvPr id="122890" name="Text Box 67"/>
          <p:cNvSpPr txBox="1">
            <a:spLocks noChangeArrowheads="1"/>
          </p:cNvSpPr>
          <p:nvPr/>
        </p:nvSpPr>
        <p:spPr bwMode="auto">
          <a:xfrm>
            <a:off x="1762677" y="4694906"/>
            <a:ext cx="71045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b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–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122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350" y="33338"/>
            <a:ext cx="7007225" cy="990600"/>
          </a:xfrm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S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-</a:t>
            </a:r>
            <a:r>
              <a:rPr lang="en-US" altLang="en-US" dirty="0">
                <a:ea typeface="ＭＳ Ｐゴシック" pitchFamily="-84" charset="-128"/>
              </a:rPr>
              <a:t>Curve Formulas</a:t>
            </a:r>
          </a:p>
        </p:txBody>
      </p:sp>
      <p:sp>
        <p:nvSpPr>
          <p:cNvPr id="122892" name="Text Box 3"/>
          <p:cNvSpPr txBox="1">
            <a:spLocks noChangeArrowheads="1"/>
          </p:cNvSpPr>
          <p:nvPr/>
        </p:nvSpPr>
        <p:spPr bwMode="auto">
          <a:xfrm>
            <a:off x="534988" y="918210"/>
            <a:ext cx="58532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379538" indent="-1379538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Case 4b:	 </a:t>
            </a:r>
            <a:r>
              <a:rPr lang="en-US" altLang="en-US" sz="2400" i="0" dirty="0">
                <a:solidFill>
                  <a:srgbClr val="FFCC00"/>
                </a:solidFill>
              </a:rPr>
              <a:t>[</a:t>
            </a:r>
            <a:r>
              <a:rPr lang="en-US" altLang="en-US" sz="2400" dirty="0">
                <a:solidFill>
                  <a:srgbClr val="FFCC00"/>
                </a:solidFill>
              </a:rPr>
              <a:t>c</a:t>
            </a:r>
            <a:r>
              <a:rPr lang="en-US" altLang="en-US" sz="2400" i="0" dirty="0">
                <a:solidFill>
                  <a:srgbClr val="FFCC00"/>
                </a:solidFill>
              </a:rPr>
              <a:t>, </a:t>
            </a:r>
            <a:r>
              <a:rPr lang="en-US" altLang="en-US" sz="2400" dirty="0">
                <a:solidFill>
                  <a:srgbClr val="FFCC00"/>
                </a:solidFill>
              </a:rPr>
              <a:t>d</a:t>
            </a:r>
            <a:r>
              <a:rPr lang="en-US" altLang="en-US" sz="2400" i="0" dirty="0">
                <a:solidFill>
                  <a:srgbClr val="FFCC00"/>
                </a:solidFill>
              </a:rPr>
              <a:t>] = [0, 1]</a:t>
            </a:r>
          </a:p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	Knees of Curve at 0.8 and 0.2</a:t>
            </a:r>
          </a:p>
        </p:txBody>
      </p:sp>
      <p:sp>
        <p:nvSpPr>
          <p:cNvPr id="122893" name="Text Box 4"/>
          <p:cNvSpPr txBox="1">
            <a:spLocks noChangeArrowheads="1"/>
          </p:cNvSpPr>
          <p:nvPr/>
        </p:nvSpPr>
        <p:spPr bwMode="auto">
          <a:xfrm>
            <a:off x="460375" y="166846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Givens</a:t>
            </a:r>
          </a:p>
        </p:txBody>
      </p:sp>
      <p:sp>
        <p:nvSpPr>
          <p:cNvPr id="122894" name="Text Box 5"/>
          <p:cNvSpPr txBox="1">
            <a:spLocks noChangeArrowheads="1"/>
          </p:cNvSpPr>
          <p:nvPr/>
        </p:nvSpPr>
        <p:spPr bwMode="auto">
          <a:xfrm>
            <a:off x="765175" y="2173288"/>
            <a:ext cx="5230919" cy="204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(</a:t>
            </a:r>
            <a:r>
              <a:rPr lang="en-US" altLang="en-US" sz="1800" dirty="0">
                <a:solidFill>
                  <a:schemeClr val="tx1"/>
                </a:solidFill>
              </a:rPr>
              <a:t>x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, 0.8)	= Point of Upper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(x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2</a:t>
            </a:r>
            <a:r>
              <a:rPr lang="en-US" altLang="en-US" sz="1800" i="0" dirty="0">
                <a:solidFill>
                  <a:srgbClr val="FFFFFF"/>
                </a:solidFill>
              </a:rPr>
              <a:t>, 0.2)	= Point of Lower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 </a:t>
            </a: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 </a:t>
            </a:r>
            <a:r>
              <a:rPr lang="en-US" altLang="en-US" sz="1800" dirty="0">
                <a:solidFill>
                  <a:srgbClr val="FFFFFF"/>
                </a:solidFill>
              </a:rPr>
              <a:t>b</a:t>
            </a:r>
            <a:r>
              <a:rPr lang="en-US" altLang="en-US" sz="1800" i="0" dirty="0">
                <a:solidFill>
                  <a:srgbClr val="FFFFFF"/>
                </a:solidFill>
              </a:rPr>
              <a:t>	= Upper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</a:t>
            </a:r>
            <a:r>
              <a:rPr lang="en-US" altLang="en-US" sz="1800" dirty="0">
                <a:solidFill>
                  <a:srgbClr val="FFFFFF"/>
                </a:solidFill>
              </a:rPr>
              <a:t>c</a:t>
            </a:r>
            <a:r>
              <a:rPr lang="en-US" altLang="en-US" sz="1800" i="0" dirty="0">
                <a:solidFill>
                  <a:srgbClr val="FFFFFF"/>
                </a:solidFill>
              </a:rPr>
              <a:t>  =   0	= Lower Bound for IVAL Factor</a:t>
            </a: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</a:t>
            </a:r>
            <a:r>
              <a:rPr lang="en-US" altLang="en-US" sz="1800" dirty="0">
                <a:solidFill>
                  <a:srgbClr val="FFFFFF"/>
                </a:solidFill>
              </a:rPr>
              <a:t>d</a:t>
            </a:r>
            <a:r>
              <a:rPr lang="en-US" altLang="en-US" sz="1800" i="0" dirty="0">
                <a:solidFill>
                  <a:srgbClr val="FFFFFF"/>
                </a:solidFill>
              </a:rPr>
              <a:t>  =   1	= Upper Bound for IVAL Factor</a:t>
            </a:r>
          </a:p>
        </p:txBody>
      </p:sp>
      <p:sp>
        <p:nvSpPr>
          <p:cNvPr id="122895" name="Text Box 6"/>
          <p:cNvSpPr txBox="1">
            <a:spLocks noChangeArrowheads="1"/>
          </p:cNvSpPr>
          <p:nvPr/>
        </p:nvSpPr>
        <p:spPr bwMode="auto">
          <a:xfrm>
            <a:off x="460375" y="4268788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122896" name="Text Box 7"/>
          <p:cNvSpPr txBox="1">
            <a:spLocks noChangeArrowheads="1"/>
          </p:cNvSpPr>
          <p:nvPr/>
        </p:nvSpPr>
        <p:spPr bwMode="auto">
          <a:xfrm>
            <a:off x="804042" y="4764011"/>
            <a:ext cx="3342582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y = e                       ,   a </a:t>
            </a:r>
            <a:r>
              <a:rPr lang="en-US" altLang="en-US" sz="1800" i="0" dirty="0">
                <a:solidFill>
                  <a:srgbClr val="FFFFFF"/>
                </a:solidFill>
                <a:sym typeface="Symbol" pitchFamily="18" charset="2"/>
              </a:rPr>
              <a:t>≤</a:t>
            </a:r>
            <a:r>
              <a:rPr lang="en-US" altLang="en-US" sz="1800" i="0" dirty="0">
                <a:solidFill>
                  <a:srgbClr val="FFFFFF"/>
                </a:solidFill>
              </a:rPr>
              <a:t> x </a:t>
            </a:r>
            <a:r>
              <a:rPr lang="en-US" altLang="en-US" sz="1800" i="0" dirty="0">
                <a:solidFill>
                  <a:srgbClr val="FFFFFF"/>
                </a:solidFill>
                <a:sym typeface="Symbol" pitchFamily="18" charset="2"/>
              </a:rPr>
              <a:t>≤ b</a:t>
            </a:r>
          </a:p>
        </p:txBody>
      </p:sp>
      <p:sp>
        <p:nvSpPr>
          <p:cNvPr id="122897" name="Text Box 8"/>
          <p:cNvSpPr txBox="1">
            <a:spLocks noChangeArrowheads="1"/>
          </p:cNvSpPr>
          <p:nvPr/>
        </p:nvSpPr>
        <p:spPr bwMode="auto">
          <a:xfrm>
            <a:off x="479425" y="5221288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dirty="0">
                <a:solidFill>
                  <a:srgbClr val="FFFFFF"/>
                </a:solidFill>
              </a:rPr>
              <a:t>where</a:t>
            </a:r>
          </a:p>
        </p:txBody>
      </p:sp>
      <p:sp>
        <p:nvSpPr>
          <p:cNvPr id="122898" name="Rectangle 10"/>
          <p:cNvSpPr>
            <a:spLocks noChangeArrowheads="1"/>
          </p:cNvSpPr>
          <p:nvPr/>
        </p:nvSpPr>
        <p:spPr bwMode="invGray">
          <a:xfrm>
            <a:off x="5824538" y="2281238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2899" name="Rectangle 11"/>
          <p:cNvSpPr>
            <a:spLocks noChangeArrowheads="1"/>
          </p:cNvSpPr>
          <p:nvPr/>
        </p:nvSpPr>
        <p:spPr bwMode="auto">
          <a:xfrm>
            <a:off x="6502400" y="2430463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2900" name="Text Box 12"/>
          <p:cNvSpPr txBox="1">
            <a:spLocks noChangeArrowheads="1"/>
          </p:cNvSpPr>
          <p:nvPr/>
        </p:nvSpPr>
        <p:spPr bwMode="auto">
          <a:xfrm>
            <a:off x="6854191" y="4464050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</a:t>
            </a:r>
            <a:r>
              <a:rPr lang="en-US" altLang="en-US" sz="1600" dirty="0">
                <a:solidFill>
                  <a:schemeClr val="bg1"/>
                </a:solidFill>
              </a:rPr>
              <a:t>x</a:t>
            </a:r>
            <a:r>
              <a:rPr lang="en-US" altLang="en-US" sz="1600" i="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2901" name="Text Box 13"/>
          <p:cNvSpPr txBox="1">
            <a:spLocks noChangeArrowheads="1"/>
          </p:cNvSpPr>
          <p:nvPr/>
        </p:nvSpPr>
        <p:spPr bwMode="auto">
          <a:xfrm rot="-5400000">
            <a:off x="5232187" y="3217655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(y)</a:t>
            </a:r>
          </a:p>
        </p:txBody>
      </p:sp>
      <p:sp>
        <p:nvSpPr>
          <p:cNvPr id="122902" name="Line 14"/>
          <p:cNvSpPr>
            <a:spLocks noChangeShapeType="1"/>
          </p:cNvSpPr>
          <p:nvPr/>
        </p:nvSpPr>
        <p:spPr bwMode="auto">
          <a:xfrm flipH="1">
            <a:off x="6426200" y="42560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903" name="Line 15"/>
          <p:cNvSpPr>
            <a:spLocks noChangeShapeType="1"/>
          </p:cNvSpPr>
          <p:nvPr/>
        </p:nvSpPr>
        <p:spPr bwMode="auto">
          <a:xfrm flipH="1">
            <a:off x="6426200" y="39385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904" name="Line 16"/>
          <p:cNvSpPr>
            <a:spLocks noChangeShapeType="1"/>
          </p:cNvSpPr>
          <p:nvPr/>
        </p:nvSpPr>
        <p:spPr bwMode="auto">
          <a:xfrm flipH="1">
            <a:off x="6426200" y="27765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905" name="Line 17"/>
          <p:cNvSpPr>
            <a:spLocks noChangeShapeType="1"/>
          </p:cNvSpPr>
          <p:nvPr/>
        </p:nvSpPr>
        <p:spPr bwMode="auto">
          <a:xfrm flipH="1">
            <a:off x="6426200" y="24479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906" name="Line 18"/>
          <p:cNvSpPr>
            <a:spLocks noChangeShapeType="1"/>
          </p:cNvSpPr>
          <p:nvPr/>
        </p:nvSpPr>
        <p:spPr bwMode="auto">
          <a:xfrm flipV="1">
            <a:off x="6807200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907" name="Line 19"/>
          <p:cNvSpPr>
            <a:spLocks noChangeShapeType="1"/>
          </p:cNvSpPr>
          <p:nvPr/>
        </p:nvSpPr>
        <p:spPr bwMode="auto">
          <a:xfrm flipV="1">
            <a:off x="7537450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908" name="Line 20"/>
          <p:cNvSpPr>
            <a:spLocks noChangeShapeType="1"/>
          </p:cNvSpPr>
          <p:nvPr/>
        </p:nvSpPr>
        <p:spPr bwMode="auto">
          <a:xfrm flipV="1">
            <a:off x="8255000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909" name="Text Box 21"/>
          <p:cNvSpPr txBox="1">
            <a:spLocks noChangeArrowheads="1"/>
          </p:cNvSpPr>
          <p:nvPr/>
        </p:nvSpPr>
        <p:spPr bwMode="auto">
          <a:xfrm>
            <a:off x="6679695" y="4262438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a</a:t>
            </a:r>
            <a:endParaRPr lang="en-US" altLang="en-US" sz="1200" dirty="0">
              <a:solidFill>
                <a:schemeClr val="bg1"/>
              </a:solidFill>
            </a:endParaRPr>
          </a:p>
        </p:txBody>
      </p:sp>
      <p:sp>
        <p:nvSpPr>
          <p:cNvPr id="122910" name="Text Box 22"/>
          <p:cNvSpPr txBox="1">
            <a:spLocks noChangeArrowheads="1"/>
          </p:cNvSpPr>
          <p:nvPr/>
        </p:nvSpPr>
        <p:spPr bwMode="auto">
          <a:xfrm>
            <a:off x="7380288" y="426243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tx1"/>
                </a:solidFill>
              </a:rPr>
              <a:t>1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22911" name="Text Box 23"/>
          <p:cNvSpPr txBox="1">
            <a:spLocks noChangeArrowheads="1"/>
          </p:cNvSpPr>
          <p:nvPr/>
        </p:nvSpPr>
        <p:spPr bwMode="auto">
          <a:xfrm>
            <a:off x="8091488" y="426243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2912" name="Text Box 24"/>
          <p:cNvSpPr txBox="1">
            <a:spLocks noChangeArrowheads="1"/>
          </p:cNvSpPr>
          <p:nvPr/>
        </p:nvSpPr>
        <p:spPr bwMode="auto">
          <a:xfrm>
            <a:off x="6223000" y="410368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2913" name="Text Box 25"/>
          <p:cNvSpPr txBox="1">
            <a:spLocks noChangeArrowheads="1"/>
          </p:cNvSpPr>
          <p:nvPr/>
        </p:nvSpPr>
        <p:spPr bwMode="auto">
          <a:xfrm>
            <a:off x="6111875" y="3786188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0.2</a:t>
            </a:r>
          </a:p>
        </p:txBody>
      </p:sp>
      <p:sp>
        <p:nvSpPr>
          <p:cNvPr id="122914" name="Text Box 26"/>
          <p:cNvSpPr txBox="1">
            <a:spLocks noChangeArrowheads="1"/>
          </p:cNvSpPr>
          <p:nvPr/>
        </p:nvSpPr>
        <p:spPr bwMode="auto">
          <a:xfrm>
            <a:off x="6111875" y="2624138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0.8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22915" name="Text Box 27"/>
          <p:cNvSpPr txBox="1">
            <a:spLocks noChangeArrowheads="1"/>
          </p:cNvSpPr>
          <p:nvPr/>
        </p:nvSpPr>
        <p:spPr bwMode="auto">
          <a:xfrm>
            <a:off x="6223000" y="229393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2916" name="Freeform 28"/>
          <p:cNvSpPr>
            <a:spLocks/>
          </p:cNvSpPr>
          <p:nvPr/>
        </p:nvSpPr>
        <p:spPr bwMode="auto">
          <a:xfrm>
            <a:off x="6502400" y="3938588"/>
            <a:ext cx="1754188" cy="33020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917" name="Line 29"/>
          <p:cNvSpPr>
            <a:spLocks noChangeShapeType="1"/>
          </p:cNvSpPr>
          <p:nvPr/>
        </p:nvSpPr>
        <p:spPr bwMode="auto">
          <a:xfrm flipV="1">
            <a:off x="6804025" y="2414588"/>
            <a:ext cx="0" cy="185261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918" name="Freeform 30"/>
          <p:cNvSpPr>
            <a:spLocks/>
          </p:cNvSpPr>
          <p:nvPr/>
        </p:nvSpPr>
        <p:spPr bwMode="auto">
          <a:xfrm>
            <a:off x="6502400" y="2776538"/>
            <a:ext cx="1035050" cy="151130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919" name="Freeform 32"/>
          <p:cNvSpPr>
            <a:spLocks/>
          </p:cNvSpPr>
          <p:nvPr/>
        </p:nvSpPr>
        <p:spPr bwMode="auto">
          <a:xfrm>
            <a:off x="6796088" y="2443163"/>
            <a:ext cx="2081212" cy="1804987"/>
          </a:xfrm>
          <a:custGeom>
            <a:avLst/>
            <a:gdLst>
              <a:gd name="T0" fmla="*/ 0 w 1311"/>
              <a:gd name="T1" fmla="*/ 0 h 1137"/>
              <a:gd name="T2" fmla="*/ 2147483647 w 1311"/>
              <a:gd name="T3" fmla="*/ 2147483647 h 1137"/>
              <a:gd name="T4" fmla="*/ 2147483647 w 1311"/>
              <a:gd name="T5" fmla="*/ 2147483647 h 1137"/>
              <a:gd name="T6" fmla="*/ 2147483647 w 1311"/>
              <a:gd name="T7" fmla="*/ 2147483647 h 1137"/>
              <a:gd name="T8" fmla="*/ 2147483647 w 1311"/>
              <a:gd name="T9" fmla="*/ 2147483647 h 1137"/>
              <a:gd name="T10" fmla="*/ 2147483647 w 1311"/>
              <a:gd name="T11" fmla="*/ 2147483647 h 1137"/>
              <a:gd name="T12" fmla="*/ 2147483647 w 1311"/>
              <a:gd name="T13" fmla="*/ 2147483647 h 11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11"/>
              <a:gd name="T22" fmla="*/ 0 h 1137"/>
              <a:gd name="T23" fmla="*/ 1311 w 1311"/>
              <a:gd name="T24" fmla="*/ 1137 h 11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11" h="1137">
                <a:moveTo>
                  <a:pt x="0" y="0"/>
                </a:moveTo>
                <a:cubicBezTo>
                  <a:pt x="43" y="11"/>
                  <a:pt x="176" y="25"/>
                  <a:pt x="258" y="66"/>
                </a:cubicBezTo>
                <a:cubicBezTo>
                  <a:pt x="340" y="107"/>
                  <a:pt x="427" y="148"/>
                  <a:pt x="492" y="246"/>
                </a:cubicBezTo>
                <a:cubicBezTo>
                  <a:pt x="557" y="344"/>
                  <a:pt x="579" y="539"/>
                  <a:pt x="651" y="657"/>
                </a:cubicBezTo>
                <a:cubicBezTo>
                  <a:pt x="723" y="775"/>
                  <a:pt x="850" y="887"/>
                  <a:pt x="927" y="957"/>
                </a:cubicBezTo>
                <a:cubicBezTo>
                  <a:pt x="1004" y="1027"/>
                  <a:pt x="1049" y="1047"/>
                  <a:pt x="1113" y="1077"/>
                </a:cubicBezTo>
                <a:cubicBezTo>
                  <a:pt x="1177" y="1107"/>
                  <a:pt x="1270" y="1125"/>
                  <a:pt x="1311" y="1137"/>
                </a:cubicBezTo>
              </a:path>
            </a:pathLst>
          </a:cu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920" name="Oval 33"/>
          <p:cNvSpPr>
            <a:spLocks noChangeArrowheads="1"/>
          </p:cNvSpPr>
          <p:nvPr/>
        </p:nvSpPr>
        <p:spPr bwMode="auto">
          <a:xfrm>
            <a:off x="6775450" y="2411413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2921" name="Oval 34"/>
          <p:cNvSpPr>
            <a:spLocks noChangeArrowheads="1"/>
          </p:cNvSpPr>
          <p:nvPr/>
        </p:nvSpPr>
        <p:spPr bwMode="auto">
          <a:xfrm>
            <a:off x="7505700" y="2741613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2922" name="Oval 35"/>
          <p:cNvSpPr>
            <a:spLocks noChangeArrowheads="1"/>
          </p:cNvSpPr>
          <p:nvPr/>
        </p:nvSpPr>
        <p:spPr bwMode="auto">
          <a:xfrm>
            <a:off x="8213725" y="391160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2923" name="Text Box 36"/>
          <p:cNvSpPr txBox="1">
            <a:spLocks noChangeArrowheads="1"/>
          </p:cNvSpPr>
          <p:nvPr/>
        </p:nvSpPr>
        <p:spPr bwMode="auto">
          <a:xfrm>
            <a:off x="1495425" y="5680075"/>
            <a:ext cx="67839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B</a:t>
            </a:r>
            <a:r>
              <a:rPr lang="en-US" altLang="en-US" sz="1800" i="0" dirty="0">
                <a:solidFill>
                  <a:srgbClr val="FFFFFF"/>
                </a:solidFill>
              </a:rPr>
              <a:t>  = </a:t>
            </a:r>
            <a:endParaRPr lang="en-US" altLang="en-US" sz="18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22924" name="Text Box 37"/>
          <p:cNvSpPr txBox="1">
            <a:spLocks noChangeArrowheads="1"/>
          </p:cNvSpPr>
          <p:nvPr/>
        </p:nvSpPr>
        <p:spPr bwMode="auto">
          <a:xfrm>
            <a:off x="4916488" y="5680075"/>
            <a:ext cx="67839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  = </a:t>
            </a:r>
            <a:endParaRPr lang="en-US" altLang="en-US" sz="18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22925" name="Text Box 38"/>
          <p:cNvSpPr txBox="1">
            <a:spLocks noChangeArrowheads="1"/>
          </p:cNvSpPr>
          <p:nvPr/>
        </p:nvSpPr>
        <p:spPr bwMode="auto">
          <a:xfrm>
            <a:off x="5661025" y="5465763"/>
            <a:ext cx="90281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ln 1.25</a:t>
            </a:r>
          </a:p>
        </p:txBody>
      </p:sp>
      <p:sp>
        <p:nvSpPr>
          <p:cNvPr id="122926" name="Line 39"/>
          <p:cNvSpPr>
            <a:spLocks noChangeShapeType="1"/>
          </p:cNvSpPr>
          <p:nvPr/>
        </p:nvSpPr>
        <p:spPr bwMode="auto">
          <a:xfrm>
            <a:off x="5726113" y="6296025"/>
            <a:ext cx="66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22927" name="Line 41"/>
          <p:cNvSpPr>
            <a:spLocks noChangeShapeType="1"/>
          </p:cNvSpPr>
          <p:nvPr/>
        </p:nvSpPr>
        <p:spPr bwMode="auto">
          <a:xfrm>
            <a:off x="2112963" y="5900738"/>
            <a:ext cx="2197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22928" name="Text Box 42"/>
          <p:cNvSpPr txBox="1">
            <a:spLocks noChangeArrowheads="1"/>
          </p:cNvSpPr>
          <p:nvPr/>
        </p:nvSpPr>
        <p:spPr bwMode="auto">
          <a:xfrm>
            <a:off x="1995488" y="6084888"/>
            <a:ext cx="453970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ln </a:t>
            </a:r>
          </a:p>
        </p:txBody>
      </p:sp>
      <p:sp>
        <p:nvSpPr>
          <p:cNvPr id="122929" name="Line 43"/>
          <p:cNvSpPr>
            <a:spLocks noChangeShapeType="1"/>
          </p:cNvSpPr>
          <p:nvPr/>
        </p:nvSpPr>
        <p:spPr bwMode="auto">
          <a:xfrm>
            <a:off x="2482850" y="6284913"/>
            <a:ext cx="69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22930" name="AutoShape 46"/>
          <p:cNvSpPr>
            <a:spLocks/>
          </p:cNvSpPr>
          <p:nvPr/>
        </p:nvSpPr>
        <p:spPr bwMode="auto">
          <a:xfrm>
            <a:off x="2387600" y="6030913"/>
            <a:ext cx="88900" cy="552450"/>
          </a:xfrm>
          <a:prstGeom prst="leftBracket">
            <a:avLst>
              <a:gd name="adj" fmla="val 5178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122931" name="AutoShape 47"/>
          <p:cNvSpPr>
            <a:spLocks/>
          </p:cNvSpPr>
          <p:nvPr/>
        </p:nvSpPr>
        <p:spPr bwMode="auto">
          <a:xfrm>
            <a:off x="4200525" y="6045200"/>
            <a:ext cx="88900" cy="547688"/>
          </a:xfrm>
          <a:prstGeom prst="rightBracket">
            <a:avLst>
              <a:gd name="adj" fmla="val 5133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122932" name="Line 49"/>
          <p:cNvSpPr>
            <a:spLocks noChangeShapeType="1"/>
          </p:cNvSpPr>
          <p:nvPr/>
        </p:nvSpPr>
        <p:spPr bwMode="auto">
          <a:xfrm>
            <a:off x="2935288" y="5495925"/>
            <a:ext cx="820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22933" name="AutoShape 51"/>
          <p:cNvSpPr>
            <a:spLocks/>
          </p:cNvSpPr>
          <p:nvPr/>
        </p:nvSpPr>
        <p:spPr bwMode="auto">
          <a:xfrm>
            <a:off x="2863850" y="5230813"/>
            <a:ext cx="88900" cy="552450"/>
          </a:xfrm>
          <a:prstGeom prst="leftBracket">
            <a:avLst>
              <a:gd name="adj" fmla="val 5178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122934" name="AutoShape 52"/>
          <p:cNvSpPr>
            <a:spLocks/>
          </p:cNvSpPr>
          <p:nvPr/>
        </p:nvSpPr>
        <p:spPr bwMode="auto">
          <a:xfrm>
            <a:off x="3733800" y="5245100"/>
            <a:ext cx="88900" cy="547688"/>
          </a:xfrm>
          <a:prstGeom prst="rightBracket">
            <a:avLst>
              <a:gd name="adj" fmla="val 5133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122935" name="Line 53"/>
          <p:cNvSpPr>
            <a:spLocks noChangeShapeType="1"/>
          </p:cNvSpPr>
          <p:nvPr/>
        </p:nvSpPr>
        <p:spPr bwMode="auto">
          <a:xfrm>
            <a:off x="3397250" y="6284913"/>
            <a:ext cx="69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22936" name="Oval 56"/>
          <p:cNvSpPr>
            <a:spLocks noChangeArrowheads="1"/>
          </p:cNvSpPr>
          <p:nvPr/>
        </p:nvSpPr>
        <p:spPr bwMode="auto">
          <a:xfrm>
            <a:off x="3265488" y="6264275"/>
            <a:ext cx="42862" cy="4286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122937" name="Line 58"/>
          <p:cNvSpPr>
            <a:spLocks noChangeShapeType="1"/>
          </p:cNvSpPr>
          <p:nvPr/>
        </p:nvSpPr>
        <p:spPr bwMode="auto">
          <a:xfrm>
            <a:off x="5484813" y="5881688"/>
            <a:ext cx="1157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22938" name="AutoShape 59"/>
          <p:cNvSpPr>
            <a:spLocks/>
          </p:cNvSpPr>
          <p:nvPr/>
        </p:nvSpPr>
        <p:spPr bwMode="auto">
          <a:xfrm>
            <a:off x="5635625" y="5992813"/>
            <a:ext cx="88900" cy="552450"/>
          </a:xfrm>
          <a:prstGeom prst="leftBracket">
            <a:avLst>
              <a:gd name="adj" fmla="val 5178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122939" name="AutoShape 60"/>
          <p:cNvSpPr>
            <a:spLocks/>
          </p:cNvSpPr>
          <p:nvPr/>
        </p:nvSpPr>
        <p:spPr bwMode="auto">
          <a:xfrm>
            <a:off x="6388100" y="6007100"/>
            <a:ext cx="88900" cy="547688"/>
          </a:xfrm>
          <a:prstGeom prst="rightBracket">
            <a:avLst>
              <a:gd name="adj" fmla="val 5133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122940" name="Text Box 61"/>
          <p:cNvSpPr txBox="1">
            <a:spLocks noChangeArrowheads="1"/>
          </p:cNvSpPr>
          <p:nvPr/>
        </p:nvSpPr>
        <p:spPr bwMode="auto">
          <a:xfrm>
            <a:off x="8724900" y="4262438"/>
            <a:ext cx="2778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b</a:t>
            </a:r>
            <a:endParaRPr lang="en-US" altLang="en-US" sz="1200" baseline="-15000" dirty="0">
              <a:solidFill>
                <a:schemeClr val="bg1"/>
              </a:solidFill>
            </a:endParaRPr>
          </a:p>
        </p:txBody>
      </p:sp>
      <p:sp>
        <p:nvSpPr>
          <p:cNvPr id="122941" name="Oval 62"/>
          <p:cNvSpPr>
            <a:spLocks noChangeArrowheads="1"/>
          </p:cNvSpPr>
          <p:nvPr/>
        </p:nvSpPr>
        <p:spPr bwMode="auto">
          <a:xfrm>
            <a:off x="8823325" y="421640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2942" name="Line 63"/>
          <p:cNvSpPr>
            <a:spLocks noChangeShapeType="1"/>
          </p:cNvSpPr>
          <p:nvPr/>
        </p:nvSpPr>
        <p:spPr bwMode="auto">
          <a:xfrm flipV="1">
            <a:off x="8869363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943" name="Text Box 9"/>
          <p:cNvSpPr txBox="1">
            <a:spLocks noChangeArrowheads="1"/>
          </p:cNvSpPr>
          <p:nvPr/>
        </p:nvSpPr>
        <p:spPr bwMode="auto">
          <a:xfrm>
            <a:off x="1271588" y="4494213"/>
            <a:ext cx="492443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- </a:t>
            </a:r>
            <a:r>
              <a:rPr lang="en-US" altLang="en-US" sz="1800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22944" name="Line 65"/>
          <p:cNvSpPr>
            <a:spLocks noChangeShapeType="1"/>
          </p:cNvSpPr>
          <p:nvPr/>
        </p:nvSpPr>
        <p:spPr bwMode="auto">
          <a:xfrm>
            <a:off x="1815820" y="4692760"/>
            <a:ext cx="6573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22945" name="AutoShape 68"/>
          <p:cNvSpPr>
            <a:spLocks/>
          </p:cNvSpPr>
          <p:nvPr/>
        </p:nvSpPr>
        <p:spPr bwMode="auto">
          <a:xfrm>
            <a:off x="1735877" y="4527550"/>
            <a:ext cx="50800" cy="436563"/>
          </a:xfrm>
          <a:prstGeom prst="leftBracket">
            <a:avLst>
              <a:gd name="adj" fmla="val 7161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122946" name="AutoShape 69"/>
          <p:cNvSpPr>
            <a:spLocks/>
          </p:cNvSpPr>
          <p:nvPr/>
        </p:nvSpPr>
        <p:spPr bwMode="auto">
          <a:xfrm>
            <a:off x="2450563" y="4527550"/>
            <a:ext cx="50800" cy="433388"/>
          </a:xfrm>
          <a:prstGeom prst="rightBracket">
            <a:avLst>
              <a:gd name="adj" fmla="val 71094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122947" name="Text Box 70"/>
          <p:cNvSpPr txBox="1">
            <a:spLocks noChangeArrowheads="1"/>
          </p:cNvSpPr>
          <p:nvPr/>
        </p:nvSpPr>
        <p:spPr bwMode="auto">
          <a:xfrm>
            <a:off x="2499356" y="4278313"/>
            <a:ext cx="372314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22948" name="Text Box 138"/>
          <p:cNvSpPr txBox="1">
            <a:spLocks noChangeArrowheads="1"/>
          </p:cNvSpPr>
          <p:nvPr/>
        </p:nvSpPr>
        <p:spPr bwMode="auto">
          <a:xfrm>
            <a:off x="2433638" y="5295900"/>
            <a:ext cx="453970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ln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84" charset="-128"/>
              </a:rPr>
              <a:t>S-Curve Note</a:t>
            </a:r>
          </a:p>
        </p:txBody>
      </p:sp>
      <p:sp>
        <p:nvSpPr>
          <p:cNvPr id="124930" name="Rectangle 3"/>
          <p:cNvSpPr>
            <a:spLocks noGrp="1" noChangeArrowheads="1"/>
          </p:cNvSpPr>
          <p:nvPr>
            <p:ph idx="1"/>
          </p:nvPr>
        </p:nvSpPr>
        <p:spPr>
          <a:xfrm>
            <a:off x="1595438" y="2047675"/>
            <a:ext cx="6731000" cy="4267200"/>
          </a:xfrm>
        </p:spPr>
        <p:txBody>
          <a:bodyPr/>
          <a:lstStyle/>
          <a:p>
            <a:pPr marL="177800" indent="-177800">
              <a:spcAft>
                <a:spcPct val="20000"/>
              </a:spcAft>
            </a:pPr>
            <a:r>
              <a:rPr lang="en-US" altLang="en-US" dirty="0">
                <a:ea typeface="ＭＳ Ｐゴシック" pitchFamily="-84" charset="-128"/>
              </a:rPr>
              <a:t>In order for equations 1 – 4 to represent “S” shapes, the following must be true:</a:t>
            </a:r>
          </a:p>
          <a:p>
            <a:pPr lvl="1"/>
            <a:r>
              <a:rPr lang="en-US" altLang="en-US" dirty="0">
                <a:ea typeface="ＭＳ Ｐゴシック" pitchFamily="-84" charset="-128"/>
              </a:rPr>
              <a:t>A &gt; 0</a:t>
            </a:r>
          </a:p>
          <a:p>
            <a:pPr lvl="1"/>
            <a:r>
              <a:rPr lang="en-US" altLang="en-US" dirty="0">
                <a:ea typeface="ＭＳ Ｐゴシック" pitchFamily="-84" charset="-128"/>
              </a:rPr>
              <a:t>B &gt; 1</a:t>
            </a:r>
          </a:p>
          <a:p>
            <a:pPr lvl="1"/>
            <a:endParaRPr lang="en-US" altLang="en-US" dirty="0">
              <a:ea typeface="ＭＳ Ｐゴシック" pitchFamily="-84" charset="-128"/>
            </a:endParaRPr>
          </a:p>
          <a:p>
            <a:pPr marL="177800" indent="-177800"/>
            <a:r>
              <a:rPr lang="en-US" altLang="en-US" dirty="0">
                <a:ea typeface="ＭＳ Ｐゴシック" pitchFamily="-84" charset="-128"/>
              </a:rPr>
              <a:t>It is OK to use other values</a:t>
            </a:r>
          </a:p>
          <a:p>
            <a:pPr marL="177800" indent="-177800"/>
            <a:r>
              <a:rPr lang="en-US" altLang="en-US" dirty="0">
                <a:ea typeface="ＭＳ Ｐゴシック" pitchFamily="-84" charset="-128"/>
              </a:rPr>
              <a:t>Just be aware that the curve will not be S shaped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ChangeArrowheads="1"/>
          </p:cNvSpPr>
          <p:nvPr/>
        </p:nvSpPr>
        <p:spPr bwMode="auto">
          <a:xfrm>
            <a:off x="887036" y="5492474"/>
            <a:ext cx="7285038" cy="538163"/>
          </a:xfrm>
          <a:prstGeom prst="rect">
            <a:avLst/>
          </a:prstGeom>
          <a:solidFill>
            <a:srgbClr val="33CCFF">
              <a:alpha val="8196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54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84" charset="-128"/>
              </a:rPr>
              <a:t>Agenda</a:t>
            </a:r>
          </a:p>
        </p:txBody>
      </p:sp>
      <p:sp>
        <p:nvSpPr>
          <p:cNvPr id="145411" name="Rectangle 4"/>
          <p:cNvSpPr>
            <a:spLocks noGrp="1" noChangeArrowheads="1"/>
          </p:cNvSpPr>
          <p:nvPr>
            <p:ph idx="1"/>
          </p:nvPr>
        </p:nvSpPr>
        <p:spPr>
          <a:xfrm>
            <a:off x="1057275" y="1055963"/>
            <a:ext cx="7340600" cy="54227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Weighted Sum Model Results: Case Study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IVAL Methodology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IVAL Results for Case Study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Appendix A: Measuring Goodness of Fit of Rankings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ea typeface="ＭＳ Ｐゴシック" pitchFamily="-84" charset="-128"/>
              </a:rPr>
              <a:t>Appendix B: Handling Dependent Criteria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C: Handling </a:t>
            </a:r>
            <a:r>
              <a:rPr lang="en-US" dirty="0"/>
              <a:t>Hierarchies of Criteria</a:t>
            </a:r>
            <a:endParaRPr lang="en-US" altLang="en-US" dirty="0">
              <a:ea typeface="ＭＳ Ｐゴシック" pitchFamily="-84" charset="-128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itchFamily="-84" charset="-128"/>
              </a:rPr>
              <a:t>Appendix D: S-Curve Formulas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FFFF00"/>
                </a:solidFill>
                <a:ea typeface="ＭＳ Ｐゴシック" pitchFamily="-84" charset="-128"/>
              </a:rPr>
              <a:t>Appendix E: Exponential Curve Formulas</a:t>
            </a:r>
          </a:p>
        </p:txBody>
      </p:sp>
    </p:spTree>
    <p:extLst>
      <p:ext uri="{BB962C8B-B14F-4D97-AF65-F5344CB8AC3E}">
        <p14:creationId xmlns:p14="http://schemas.microsoft.com/office/powerpoint/2010/main" val="38617039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18"/>
          <p:cNvSpPr>
            <a:spLocks noChangeArrowheads="1"/>
          </p:cNvSpPr>
          <p:nvPr/>
        </p:nvSpPr>
        <p:spPr bwMode="invGray">
          <a:xfrm>
            <a:off x="5954713" y="2324100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9026" name="Rectangle 19"/>
          <p:cNvSpPr>
            <a:spLocks noChangeArrowheads="1"/>
          </p:cNvSpPr>
          <p:nvPr/>
        </p:nvSpPr>
        <p:spPr bwMode="auto">
          <a:xfrm>
            <a:off x="6632575" y="2482850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902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Exponential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 </a:t>
            </a:r>
            <a:r>
              <a:rPr lang="en-US" altLang="en-US" dirty="0">
                <a:ea typeface="ＭＳ Ｐゴシック" pitchFamily="-84" charset="-128"/>
              </a:rPr>
              <a:t>Curve Formulas</a:t>
            </a:r>
          </a:p>
        </p:txBody>
      </p:sp>
      <p:graphicFrame>
        <p:nvGraphicFramePr>
          <p:cNvPr id="129027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998490"/>
              </p:ext>
            </p:extLst>
          </p:nvPr>
        </p:nvGraphicFramePr>
        <p:xfrm>
          <a:off x="6819900" y="2662238"/>
          <a:ext cx="1982789" cy="153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2197100" imgH="1816100" progId="Excel.Chart.8">
                  <p:embed/>
                </p:oleObj>
              </mc:Choice>
              <mc:Fallback>
                <p:oleObj name="Chart" r:id="rId3" imgW="2197100" imgH="1816100" progId="Excel.Chart.8">
                  <p:embed/>
                  <p:pic>
                    <p:nvPicPr>
                      <p:cNvPr id="12902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2662238"/>
                        <a:ext cx="1982789" cy="153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29" name="Text Box 4"/>
          <p:cNvSpPr txBox="1">
            <a:spLocks noChangeArrowheads="1"/>
          </p:cNvSpPr>
          <p:nvPr/>
        </p:nvSpPr>
        <p:spPr bwMode="auto">
          <a:xfrm>
            <a:off x="566738" y="1088708"/>
            <a:ext cx="62531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Case 1:	Infinite Interval </a:t>
            </a:r>
            <a:r>
              <a:rPr lang="en-US" altLang="en-US" sz="2400" i="0" dirty="0">
                <a:solidFill>
                  <a:srgbClr val="FFCC00"/>
                </a:solidFill>
              </a:rPr>
              <a:t>[</a:t>
            </a:r>
            <a:r>
              <a:rPr lang="en-US" altLang="en-US" sz="2400" dirty="0">
                <a:solidFill>
                  <a:srgbClr val="FFCC00"/>
                </a:solidFill>
              </a:rPr>
              <a:t>a</a:t>
            </a:r>
            <a:r>
              <a:rPr lang="en-US" altLang="en-US" sz="2400" i="0" dirty="0">
                <a:solidFill>
                  <a:srgbClr val="FFCC00"/>
                </a:solidFill>
              </a:rPr>
              <a:t>, </a:t>
            </a:r>
            <a:r>
              <a:rPr lang="en-US" altLang="en-US" sz="2400" i="0" dirty="0">
                <a:solidFill>
                  <a:srgbClr val="FFCC00"/>
                </a:solidFill>
                <a:sym typeface="Symbol" pitchFamily="18" charset="2"/>
              </a:rPr>
              <a:t></a:t>
            </a:r>
            <a:r>
              <a:rPr lang="en-US" altLang="en-US" sz="2400" i="0" dirty="0">
                <a:solidFill>
                  <a:srgbClr val="FFCC00"/>
                </a:solidFill>
              </a:rPr>
              <a:t>)</a:t>
            </a:r>
          </a:p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	Increasing Function</a:t>
            </a:r>
          </a:p>
        </p:txBody>
      </p:sp>
      <p:sp>
        <p:nvSpPr>
          <p:cNvPr id="129030" name="Text Box 5"/>
          <p:cNvSpPr txBox="1">
            <a:spLocks noChangeArrowheads="1"/>
          </p:cNvSpPr>
          <p:nvPr/>
        </p:nvSpPr>
        <p:spPr bwMode="auto">
          <a:xfrm>
            <a:off x="460375" y="183515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Givens</a:t>
            </a:r>
          </a:p>
        </p:txBody>
      </p:sp>
      <p:sp>
        <p:nvSpPr>
          <p:cNvPr id="129031" name="Text Box 6"/>
          <p:cNvSpPr txBox="1">
            <a:spLocks noChangeArrowheads="1"/>
          </p:cNvSpPr>
          <p:nvPr/>
        </p:nvSpPr>
        <p:spPr bwMode="auto">
          <a:xfrm>
            <a:off x="765175" y="2365375"/>
            <a:ext cx="4837671" cy="136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x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r>
              <a:rPr lang="en-US" sz="1800" dirty="0"/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)	= Point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</a:t>
            </a: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</a:t>
            </a:r>
            <a:r>
              <a:rPr lang="en-US" altLang="en-US" sz="1800" dirty="0">
                <a:solidFill>
                  <a:srgbClr val="FFFFFF"/>
                </a:solidFill>
              </a:rPr>
              <a:t>c</a:t>
            </a:r>
            <a:r>
              <a:rPr lang="en-US" altLang="en-US" sz="1800" i="0" dirty="0">
                <a:solidFill>
                  <a:srgbClr val="FFFFFF"/>
                </a:solidFill>
              </a:rPr>
              <a:t>	= Lower Bound for IVAL Factor</a:t>
            </a: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</a:t>
            </a:r>
            <a:r>
              <a:rPr lang="en-US" altLang="en-US" sz="1800" dirty="0">
                <a:solidFill>
                  <a:srgbClr val="FFFFFF"/>
                </a:solidFill>
              </a:rPr>
              <a:t>d</a:t>
            </a:r>
            <a:r>
              <a:rPr lang="en-US" altLang="en-US" sz="1800" i="0" dirty="0">
                <a:solidFill>
                  <a:srgbClr val="FFFFFF"/>
                </a:solidFill>
              </a:rPr>
              <a:t>	= Upper Bound for IVAL Factor</a:t>
            </a:r>
          </a:p>
        </p:txBody>
      </p:sp>
      <p:sp>
        <p:nvSpPr>
          <p:cNvPr id="129032" name="Text Box 7"/>
          <p:cNvSpPr txBox="1">
            <a:spLocks noChangeArrowheads="1"/>
          </p:cNvSpPr>
          <p:nvPr/>
        </p:nvSpPr>
        <p:spPr bwMode="auto">
          <a:xfrm>
            <a:off x="650875" y="4149725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129033" name="Text Box 8"/>
          <p:cNvSpPr txBox="1">
            <a:spLocks noChangeArrowheads="1"/>
          </p:cNvSpPr>
          <p:nvPr/>
        </p:nvSpPr>
        <p:spPr bwMode="auto">
          <a:xfrm>
            <a:off x="955675" y="4610100"/>
            <a:ext cx="33410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y</a:t>
            </a:r>
            <a:r>
              <a:rPr lang="en-US" altLang="en-US" sz="1800" i="0" dirty="0">
                <a:solidFill>
                  <a:srgbClr val="FFFFFF"/>
                </a:solidFill>
              </a:rPr>
              <a:t> = </a:t>
            </a:r>
            <a:r>
              <a:rPr lang="en-US" altLang="en-US" sz="1800" dirty="0">
                <a:solidFill>
                  <a:srgbClr val="FFFFFF"/>
                </a:solidFill>
              </a:rPr>
              <a:t>d</a:t>
            </a:r>
            <a:r>
              <a:rPr lang="en-US" altLang="en-US" sz="1800" i="0" dirty="0">
                <a:solidFill>
                  <a:srgbClr val="FFFFFF"/>
                </a:solidFill>
              </a:rPr>
              <a:t> – (</a:t>
            </a:r>
            <a:r>
              <a:rPr lang="en-US" altLang="en-US" sz="1800" dirty="0">
                <a:solidFill>
                  <a:srgbClr val="FFFFFF"/>
                </a:solidFill>
              </a:rPr>
              <a:t>d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–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dirty="0">
                <a:solidFill>
                  <a:srgbClr val="FFFFFF"/>
                </a:solidFill>
              </a:rPr>
              <a:t>c</a:t>
            </a:r>
            <a:r>
              <a:rPr lang="en-US" altLang="en-US" sz="1800" i="0" dirty="0">
                <a:solidFill>
                  <a:srgbClr val="FFFFFF"/>
                </a:solidFill>
              </a:rPr>
              <a:t>) e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-</a:t>
            </a:r>
            <a:r>
              <a:rPr lang="en-US" altLang="en-US" sz="1800" baseline="30000" dirty="0">
                <a:solidFill>
                  <a:srgbClr val="FFFFFF"/>
                </a:solidFill>
              </a:rPr>
              <a:t>A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 (</a:t>
            </a:r>
            <a:r>
              <a:rPr lang="en-US" altLang="en-US" sz="1800" baseline="30000" dirty="0">
                <a:solidFill>
                  <a:srgbClr val="FFFFFF"/>
                </a:solidFill>
              </a:rPr>
              <a:t>x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 –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baseline="30000" dirty="0">
                <a:solidFill>
                  <a:srgbClr val="FFFFFF"/>
                </a:solidFill>
              </a:rPr>
              <a:t>a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)</a:t>
            </a:r>
            <a:r>
              <a:rPr lang="en-US" altLang="en-US" sz="1800" i="0" dirty="0">
                <a:solidFill>
                  <a:srgbClr val="FFFFFF"/>
                </a:solidFill>
              </a:rPr>
              <a:t>,   </a:t>
            </a:r>
            <a:r>
              <a:rPr lang="en-US" altLang="en-US" sz="1800" dirty="0">
                <a:solidFill>
                  <a:srgbClr val="FFFFFF"/>
                </a:solidFill>
              </a:rPr>
              <a:t>x</a:t>
            </a:r>
            <a:r>
              <a:rPr lang="en-US" altLang="en-US" sz="1800" i="0" dirty="0">
                <a:solidFill>
                  <a:srgbClr val="FFFFFF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  <a:sym typeface="Symbol" pitchFamily="18" charset="2"/>
              </a:rPr>
              <a:t>≥ </a:t>
            </a:r>
            <a:r>
              <a:rPr lang="en-US" altLang="en-US" sz="1800" dirty="0">
                <a:solidFill>
                  <a:srgbClr val="FFFFFF"/>
                </a:solidFill>
                <a:sym typeface="Symbol" pitchFamily="18" charset="2"/>
              </a:rPr>
              <a:t>a</a:t>
            </a:r>
          </a:p>
        </p:txBody>
      </p:sp>
      <p:grpSp>
        <p:nvGrpSpPr>
          <p:cNvPr id="129034" name="Group 110"/>
          <p:cNvGrpSpPr>
            <a:grpSpLocks/>
          </p:cNvGrpSpPr>
          <p:nvPr/>
        </p:nvGrpSpPr>
        <p:grpSpPr bwMode="auto">
          <a:xfrm>
            <a:off x="955675" y="5648325"/>
            <a:ext cx="3105151" cy="700088"/>
            <a:chOff x="602" y="3558"/>
            <a:chExt cx="1956" cy="441"/>
          </a:xfrm>
        </p:grpSpPr>
        <p:sp>
          <p:nvSpPr>
            <p:cNvPr id="129056" name="Text Box 14"/>
            <p:cNvSpPr txBox="1">
              <a:spLocks noChangeArrowheads="1"/>
            </p:cNvSpPr>
            <p:nvPr/>
          </p:nvSpPr>
          <p:spPr bwMode="auto">
            <a:xfrm>
              <a:off x="602" y="3668"/>
              <a:ext cx="42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914400" indent="-9144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>
                <a:lnSpc>
                  <a:spcPts val="2200"/>
                </a:lnSpc>
                <a:spcAft>
                  <a:spcPct val="20000"/>
                </a:spcAft>
              </a:pPr>
              <a:r>
                <a:rPr lang="en-US" altLang="en-US" sz="1800" dirty="0">
                  <a:solidFill>
                    <a:srgbClr val="FFFFFF"/>
                  </a:solidFill>
                </a:rPr>
                <a:t>A</a:t>
              </a:r>
              <a:r>
                <a:rPr lang="en-US" altLang="en-US" sz="1800" i="0" dirty="0">
                  <a:solidFill>
                    <a:srgbClr val="FFFFFF"/>
                  </a:solidFill>
                </a:rPr>
                <a:t>  = </a:t>
              </a:r>
              <a:endParaRPr lang="en-US" altLang="en-US" sz="1800" i="0" dirty="0">
                <a:solidFill>
                  <a:srgbClr val="FFFFFF"/>
                </a:solidFill>
                <a:sym typeface="Symbol" pitchFamily="18" charset="2"/>
              </a:endParaRPr>
            </a:p>
          </p:txBody>
        </p:sp>
        <p:sp>
          <p:nvSpPr>
            <p:cNvPr id="129057" name="Text Box 15"/>
            <p:cNvSpPr txBox="1">
              <a:spLocks noChangeArrowheads="1"/>
            </p:cNvSpPr>
            <p:nvPr/>
          </p:nvSpPr>
          <p:spPr bwMode="auto">
            <a:xfrm>
              <a:off x="1031" y="3558"/>
              <a:ext cx="152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914400" indent="-9144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>
                <a:lnSpc>
                  <a:spcPts val="2200"/>
                </a:lnSpc>
                <a:spcAft>
                  <a:spcPct val="20000"/>
                </a:spcAft>
              </a:pPr>
              <a:r>
                <a:rPr lang="en-US" altLang="en-US" sz="1800" i="0" dirty="0">
                  <a:solidFill>
                    <a:srgbClr val="FFFFFF"/>
                  </a:solidFill>
                </a:rPr>
                <a:t>In </a:t>
              </a:r>
              <a:r>
                <a:rPr lang="en-US" sz="1800" b="1" i="0" kern="1200" dirty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lang="en-US" sz="1800" b="1" i="1" kern="1200" dirty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 </a:t>
              </a:r>
              <a:r>
                <a:rPr lang="en-US" sz="1800" b="1" i="0" kern="1200" dirty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–</a:t>
              </a:r>
              <a:r>
                <a:rPr lang="en-US" sz="1800" b="1" i="1" kern="1200" dirty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c</a:t>
              </a:r>
              <a:r>
                <a:rPr lang="en-US" sz="1800" b="1" i="0" kern="1200" dirty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</a:t>
              </a:r>
              <a:r>
                <a:rPr lang="en-US" altLang="en-US" sz="1800" i="0" dirty="0">
                  <a:solidFill>
                    <a:srgbClr val="FFFFFF"/>
                  </a:solidFill>
                </a:rPr>
                <a:t> – ln (</a:t>
              </a:r>
              <a:r>
                <a:rPr lang="en-US" altLang="en-US" sz="1800" dirty="0">
                  <a:solidFill>
                    <a:srgbClr val="FFFFFF"/>
                  </a:solidFill>
                </a:rPr>
                <a:t>d</a:t>
              </a:r>
              <a:r>
                <a:rPr lang="en-US" altLang="en-US" sz="1800" i="0" dirty="0">
                  <a:solidFill>
                    <a:srgbClr val="FFFFFF"/>
                  </a:solidFill>
                </a:rPr>
                <a:t> – </a:t>
              </a:r>
              <a:r>
                <a:rPr lang="en-US" altLang="en-US" sz="1800" dirty="0">
                  <a:solidFill>
                    <a:srgbClr val="FFFFFF"/>
                  </a:solidFill>
                </a:rPr>
                <a:t>y</a:t>
              </a:r>
              <a:r>
                <a:rPr lang="en-US" altLang="en-US" sz="1800" i="0" baseline="-25000" dirty="0">
                  <a:solidFill>
                    <a:srgbClr val="FFFFFF"/>
                  </a:solidFill>
                </a:rPr>
                <a:t>1</a:t>
              </a:r>
              <a:r>
                <a:rPr lang="en-US" altLang="en-US" sz="1800" i="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129058" name="Line 16"/>
            <p:cNvSpPr>
              <a:spLocks noChangeShapeType="1"/>
            </p:cNvSpPr>
            <p:nvPr/>
          </p:nvSpPr>
          <p:spPr bwMode="auto">
            <a:xfrm>
              <a:off x="1019" y="3792"/>
              <a:ext cx="15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29059" name="Text Box 17"/>
            <p:cNvSpPr txBox="1">
              <a:spLocks noChangeArrowheads="1"/>
            </p:cNvSpPr>
            <p:nvPr/>
          </p:nvSpPr>
          <p:spPr bwMode="auto">
            <a:xfrm>
              <a:off x="1515" y="3774"/>
              <a:ext cx="493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914400" indent="-9144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>
                <a:lnSpc>
                  <a:spcPts val="2200"/>
                </a:lnSpc>
                <a:spcAft>
                  <a:spcPct val="20000"/>
                </a:spcAft>
              </a:pPr>
              <a:r>
                <a:rPr lang="en-US" altLang="en-US" sz="1800" dirty="0">
                  <a:solidFill>
                    <a:schemeClr val="tx1"/>
                  </a:solidFill>
                </a:rPr>
                <a:t>x</a:t>
              </a:r>
              <a:r>
                <a:rPr lang="en-US" altLang="en-US" sz="1800" i="0" baseline="-15000" dirty="0">
                  <a:solidFill>
                    <a:schemeClr val="tx1"/>
                  </a:solidFill>
                </a:rPr>
                <a:t>1</a:t>
              </a:r>
              <a:r>
                <a:rPr lang="en-US" altLang="en-US" sz="1800" dirty="0">
                  <a:solidFill>
                    <a:schemeClr val="bg1"/>
                  </a:solidFill>
                </a:rPr>
                <a:t> – </a:t>
              </a:r>
              <a:r>
                <a:rPr lang="en-US" altLang="en-US" sz="1800" dirty="0">
                  <a:solidFill>
                    <a:srgbClr val="FFFFFF"/>
                  </a:solidFill>
                </a:rPr>
                <a:t>a</a:t>
              </a:r>
              <a:endParaRPr lang="en-US" altLang="en-US" sz="1800" baseline="30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9036" name="Text Box 21"/>
          <p:cNvSpPr txBox="1">
            <a:spLocks noChangeArrowheads="1"/>
          </p:cNvSpPr>
          <p:nvPr/>
        </p:nvSpPr>
        <p:spPr bwMode="auto">
          <a:xfrm rot="16200000">
            <a:off x="5362363" y="3260517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</a:t>
            </a:r>
            <a:r>
              <a:rPr lang="en-US" altLang="en-US" sz="1600" dirty="0">
                <a:solidFill>
                  <a:schemeClr val="bg1"/>
                </a:solidFill>
              </a:rPr>
              <a:t>y</a:t>
            </a:r>
            <a:r>
              <a:rPr lang="en-US" altLang="en-US" sz="1600" i="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9037" name="Line 22"/>
          <p:cNvSpPr>
            <a:spLocks noChangeShapeType="1"/>
          </p:cNvSpPr>
          <p:nvPr/>
        </p:nvSpPr>
        <p:spPr bwMode="auto">
          <a:xfrm flipH="1">
            <a:off x="6556375" y="43053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9038" name="Line 23"/>
          <p:cNvSpPr>
            <a:spLocks noChangeShapeType="1"/>
          </p:cNvSpPr>
          <p:nvPr/>
        </p:nvSpPr>
        <p:spPr bwMode="auto">
          <a:xfrm flipH="1">
            <a:off x="6556375" y="40767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9039" name="Line 25"/>
          <p:cNvSpPr>
            <a:spLocks noChangeShapeType="1"/>
          </p:cNvSpPr>
          <p:nvPr/>
        </p:nvSpPr>
        <p:spPr bwMode="auto">
          <a:xfrm flipH="1">
            <a:off x="6556375" y="29337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9040" name="Line 26"/>
          <p:cNvSpPr>
            <a:spLocks noChangeShapeType="1"/>
          </p:cNvSpPr>
          <p:nvPr/>
        </p:nvSpPr>
        <p:spPr bwMode="auto">
          <a:xfrm flipH="1">
            <a:off x="6556375" y="27051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9041" name="Line 28"/>
          <p:cNvSpPr>
            <a:spLocks noChangeShapeType="1"/>
          </p:cNvSpPr>
          <p:nvPr/>
        </p:nvSpPr>
        <p:spPr bwMode="auto">
          <a:xfrm flipH="1">
            <a:off x="6632575" y="2705100"/>
            <a:ext cx="23622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9042" name="Line 29"/>
          <p:cNvSpPr>
            <a:spLocks noChangeShapeType="1"/>
          </p:cNvSpPr>
          <p:nvPr/>
        </p:nvSpPr>
        <p:spPr bwMode="auto">
          <a:xfrm flipV="1">
            <a:off x="6937375" y="43053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9043" name="Line 30"/>
          <p:cNvSpPr>
            <a:spLocks noChangeShapeType="1"/>
          </p:cNvSpPr>
          <p:nvPr/>
        </p:nvSpPr>
        <p:spPr bwMode="auto">
          <a:xfrm flipV="1">
            <a:off x="7667625" y="43053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9044" name="Text Box 32"/>
          <p:cNvSpPr txBox="1">
            <a:spLocks noChangeArrowheads="1"/>
          </p:cNvSpPr>
          <p:nvPr/>
        </p:nvSpPr>
        <p:spPr bwMode="auto">
          <a:xfrm>
            <a:off x="6821445" y="4305300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9045" name="Text Box 33"/>
          <p:cNvSpPr txBox="1">
            <a:spLocks noChangeArrowheads="1"/>
          </p:cNvSpPr>
          <p:nvPr/>
        </p:nvSpPr>
        <p:spPr bwMode="auto">
          <a:xfrm>
            <a:off x="7510463" y="430530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tx1"/>
                </a:solidFill>
              </a:rPr>
              <a:t>1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29046" name="Text Box 35"/>
          <p:cNvSpPr txBox="1">
            <a:spLocks noChangeArrowheads="1"/>
          </p:cNvSpPr>
          <p:nvPr/>
        </p:nvSpPr>
        <p:spPr bwMode="auto">
          <a:xfrm>
            <a:off x="6353175" y="41624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9047" name="Text Box 36"/>
          <p:cNvSpPr txBox="1">
            <a:spLocks noChangeArrowheads="1"/>
          </p:cNvSpPr>
          <p:nvPr/>
        </p:nvSpPr>
        <p:spPr bwMode="auto">
          <a:xfrm>
            <a:off x="6353175" y="39243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9048" name="Text Box 37"/>
          <p:cNvSpPr txBox="1">
            <a:spLocks noChangeArrowheads="1"/>
          </p:cNvSpPr>
          <p:nvPr/>
        </p:nvSpPr>
        <p:spPr bwMode="auto">
          <a:xfrm>
            <a:off x="6323013" y="276860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sz="12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lang="en-US" sz="12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29049" name="Text Box 39"/>
          <p:cNvSpPr txBox="1">
            <a:spLocks noChangeArrowheads="1"/>
          </p:cNvSpPr>
          <p:nvPr/>
        </p:nvSpPr>
        <p:spPr bwMode="auto">
          <a:xfrm>
            <a:off x="6348413" y="2552700"/>
            <a:ext cx="2778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9050" name="Freeform 43"/>
          <p:cNvSpPr>
            <a:spLocks/>
          </p:cNvSpPr>
          <p:nvPr/>
        </p:nvSpPr>
        <p:spPr bwMode="auto">
          <a:xfrm>
            <a:off x="6632575" y="4076700"/>
            <a:ext cx="304800" cy="20955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9051" name="Oval 45"/>
          <p:cNvSpPr>
            <a:spLocks noChangeArrowheads="1"/>
          </p:cNvSpPr>
          <p:nvPr/>
        </p:nvSpPr>
        <p:spPr bwMode="auto">
          <a:xfrm>
            <a:off x="6915150" y="403860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9052" name="Text Box 49"/>
          <p:cNvSpPr txBox="1">
            <a:spLocks noChangeArrowheads="1"/>
          </p:cNvSpPr>
          <p:nvPr/>
        </p:nvSpPr>
        <p:spPr bwMode="auto">
          <a:xfrm>
            <a:off x="650875" y="514350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dirty="0">
                <a:solidFill>
                  <a:srgbClr val="FFFFFF"/>
                </a:solidFill>
              </a:rPr>
              <a:t>where</a:t>
            </a:r>
          </a:p>
        </p:txBody>
      </p:sp>
      <p:sp>
        <p:nvSpPr>
          <p:cNvPr id="129053" name="Line 93"/>
          <p:cNvSpPr>
            <a:spLocks noChangeShapeType="1"/>
          </p:cNvSpPr>
          <p:nvPr/>
        </p:nvSpPr>
        <p:spPr bwMode="auto">
          <a:xfrm flipV="1">
            <a:off x="7673975" y="2727325"/>
            <a:ext cx="0" cy="1560513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9054" name="Oval 94"/>
          <p:cNvSpPr>
            <a:spLocks noChangeArrowheads="1"/>
          </p:cNvSpPr>
          <p:nvPr/>
        </p:nvSpPr>
        <p:spPr bwMode="auto">
          <a:xfrm>
            <a:off x="7613650" y="2868613"/>
            <a:ext cx="111125" cy="1111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9055" name="Line 95"/>
          <p:cNvSpPr>
            <a:spLocks noChangeShapeType="1"/>
          </p:cNvSpPr>
          <p:nvPr/>
        </p:nvSpPr>
        <p:spPr bwMode="auto">
          <a:xfrm rot="16200000" flipV="1">
            <a:off x="7150894" y="2431257"/>
            <a:ext cx="0" cy="100806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" name="Text Box 19">
            <a:extLst>
              <a:ext uri="{FF2B5EF4-FFF2-40B4-BE49-F238E27FC236}">
                <a16:creationId xmlns:a16="http://schemas.microsoft.com/office/drawing/2014/main" id="{1F5C293F-B1A2-0C0C-DCC9-12DC485C0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4366" y="4474798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</a:t>
            </a:r>
            <a:r>
              <a:rPr lang="en-US" altLang="en-US" sz="1600" dirty="0">
                <a:solidFill>
                  <a:schemeClr val="bg1"/>
                </a:solidFill>
              </a:rPr>
              <a:t>x</a:t>
            </a:r>
            <a:r>
              <a:rPr lang="en-US" altLang="en-US" sz="1600" i="0" dirty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18"/>
          <p:cNvSpPr>
            <a:spLocks noChangeArrowheads="1"/>
          </p:cNvSpPr>
          <p:nvPr/>
        </p:nvSpPr>
        <p:spPr bwMode="invGray">
          <a:xfrm>
            <a:off x="5954713" y="2324100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9026" name="Rectangle 19"/>
          <p:cNvSpPr>
            <a:spLocks noChangeArrowheads="1"/>
          </p:cNvSpPr>
          <p:nvPr/>
        </p:nvSpPr>
        <p:spPr bwMode="auto">
          <a:xfrm>
            <a:off x="6632575" y="2482850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902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Exponential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 </a:t>
            </a:r>
            <a:r>
              <a:rPr lang="en-US" altLang="en-US" dirty="0">
                <a:ea typeface="ＭＳ Ｐゴシック" pitchFamily="-84" charset="-128"/>
              </a:rPr>
              <a:t>Curve Formulas</a:t>
            </a:r>
          </a:p>
        </p:txBody>
      </p:sp>
      <p:graphicFrame>
        <p:nvGraphicFramePr>
          <p:cNvPr id="129027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738720"/>
              </p:ext>
            </p:extLst>
          </p:nvPr>
        </p:nvGraphicFramePr>
        <p:xfrm>
          <a:off x="6829425" y="2662238"/>
          <a:ext cx="1973263" cy="153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2197100" imgH="1816100" progId="Excel.Chart.8">
                  <p:embed/>
                </p:oleObj>
              </mc:Choice>
              <mc:Fallback>
                <p:oleObj name="Chart" r:id="rId3" imgW="2197100" imgH="1816100" progId="Excel.Chart.8">
                  <p:embed/>
                  <p:pic>
                    <p:nvPicPr>
                      <p:cNvPr id="12902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9425" y="2662238"/>
                        <a:ext cx="1973263" cy="153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29" name="Text Box 4"/>
          <p:cNvSpPr txBox="1">
            <a:spLocks noChangeArrowheads="1"/>
          </p:cNvSpPr>
          <p:nvPr/>
        </p:nvSpPr>
        <p:spPr bwMode="auto">
          <a:xfrm>
            <a:off x="566738" y="1088708"/>
            <a:ext cx="6253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sz="2400" b="1" i="1" kern="1200" dirty="0">
                <a:solidFill>
                  <a:srgbClr val="FFCC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Case 1a:	  Upper bound of unity</a:t>
            </a:r>
            <a:r>
              <a:rPr lang="en-US" sz="2400" dirty="0"/>
              <a:t> </a:t>
            </a:r>
            <a:endParaRPr lang="en-US" altLang="en-US" sz="2400" dirty="0">
              <a:solidFill>
                <a:srgbClr val="FFCC00"/>
              </a:solidFill>
            </a:endParaRPr>
          </a:p>
        </p:txBody>
      </p:sp>
      <p:sp>
        <p:nvSpPr>
          <p:cNvPr id="129030" name="Text Box 5"/>
          <p:cNvSpPr txBox="1">
            <a:spLocks noChangeArrowheads="1"/>
          </p:cNvSpPr>
          <p:nvPr/>
        </p:nvSpPr>
        <p:spPr bwMode="auto">
          <a:xfrm>
            <a:off x="460375" y="183515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Givens</a:t>
            </a:r>
          </a:p>
        </p:txBody>
      </p:sp>
      <p:sp>
        <p:nvSpPr>
          <p:cNvPr id="129031" name="Text Box 6"/>
          <p:cNvSpPr txBox="1">
            <a:spLocks noChangeArrowheads="1"/>
          </p:cNvSpPr>
          <p:nvPr/>
        </p:nvSpPr>
        <p:spPr bwMode="auto">
          <a:xfrm>
            <a:off x="765175" y="2365375"/>
            <a:ext cx="4837671" cy="136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x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r>
              <a:rPr lang="en-US" sz="1800" dirty="0"/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)	= Point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</a:t>
            </a: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</a:t>
            </a:r>
            <a:r>
              <a:rPr lang="en-US" altLang="en-US" sz="1800" dirty="0">
                <a:solidFill>
                  <a:srgbClr val="FFFFFF"/>
                </a:solidFill>
              </a:rPr>
              <a:t>c</a:t>
            </a:r>
            <a:r>
              <a:rPr lang="en-US" altLang="en-US" sz="1800" i="0" dirty="0">
                <a:solidFill>
                  <a:srgbClr val="FFFFFF"/>
                </a:solidFill>
              </a:rPr>
              <a:t>	= Lower Bound for IVAL Factor</a:t>
            </a: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1	= Upper Bound for IVAL Factor</a:t>
            </a:r>
          </a:p>
        </p:txBody>
      </p:sp>
      <p:sp>
        <p:nvSpPr>
          <p:cNvPr id="129032" name="Text Box 7"/>
          <p:cNvSpPr txBox="1">
            <a:spLocks noChangeArrowheads="1"/>
          </p:cNvSpPr>
          <p:nvPr/>
        </p:nvSpPr>
        <p:spPr bwMode="auto">
          <a:xfrm>
            <a:off x="650875" y="4149725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129033" name="Text Box 8"/>
          <p:cNvSpPr txBox="1">
            <a:spLocks noChangeArrowheads="1"/>
          </p:cNvSpPr>
          <p:nvPr/>
        </p:nvSpPr>
        <p:spPr bwMode="auto">
          <a:xfrm>
            <a:off x="955675" y="4610100"/>
            <a:ext cx="32624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y = 1 –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(1–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c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  <a:r>
              <a:rPr lang="en-US" sz="1800" dirty="0"/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 e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-</a:t>
            </a:r>
            <a:r>
              <a:rPr lang="en-US" altLang="en-US" sz="1800" baseline="30000" dirty="0">
                <a:solidFill>
                  <a:srgbClr val="FFFFFF"/>
                </a:solidFill>
              </a:rPr>
              <a:t>A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 (x –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a)</a:t>
            </a:r>
            <a:r>
              <a:rPr lang="en-US" altLang="en-US" sz="1800" i="0" dirty="0">
                <a:solidFill>
                  <a:srgbClr val="FFFFFF"/>
                </a:solidFill>
              </a:rPr>
              <a:t>,   x </a:t>
            </a:r>
            <a:r>
              <a:rPr lang="en-US" altLang="en-US" sz="1800" i="0" dirty="0">
                <a:solidFill>
                  <a:srgbClr val="FFFFFF"/>
                </a:solidFill>
                <a:sym typeface="Symbol" pitchFamily="18" charset="2"/>
              </a:rPr>
              <a:t>≥ a</a:t>
            </a:r>
          </a:p>
        </p:txBody>
      </p:sp>
      <p:grpSp>
        <p:nvGrpSpPr>
          <p:cNvPr id="129034" name="Group 110"/>
          <p:cNvGrpSpPr>
            <a:grpSpLocks/>
          </p:cNvGrpSpPr>
          <p:nvPr/>
        </p:nvGrpSpPr>
        <p:grpSpPr bwMode="auto">
          <a:xfrm>
            <a:off x="955675" y="5648325"/>
            <a:ext cx="3090863" cy="700088"/>
            <a:chOff x="602" y="3558"/>
            <a:chExt cx="1947" cy="441"/>
          </a:xfrm>
        </p:grpSpPr>
        <p:sp>
          <p:nvSpPr>
            <p:cNvPr id="129056" name="Text Box 14"/>
            <p:cNvSpPr txBox="1">
              <a:spLocks noChangeArrowheads="1"/>
            </p:cNvSpPr>
            <p:nvPr/>
          </p:nvSpPr>
          <p:spPr bwMode="auto">
            <a:xfrm>
              <a:off x="602" y="3668"/>
              <a:ext cx="42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914400" indent="-9144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>
                <a:lnSpc>
                  <a:spcPts val="2200"/>
                </a:lnSpc>
                <a:spcAft>
                  <a:spcPct val="20000"/>
                </a:spcAft>
              </a:pPr>
              <a:r>
                <a:rPr lang="en-US" altLang="en-US" sz="1800" dirty="0">
                  <a:solidFill>
                    <a:srgbClr val="FFFFFF"/>
                  </a:solidFill>
                </a:rPr>
                <a:t>A</a:t>
              </a:r>
              <a:r>
                <a:rPr lang="en-US" altLang="en-US" sz="1800" i="0" dirty="0">
                  <a:solidFill>
                    <a:srgbClr val="FFFFFF"/>
                  </a:solidFill>
                </a:rPr>
                <a:t>  = </a:t>
              </a:r>
              <a:endParaRPr lang="en-US" altLang="en-US" sz="1800" i="0" dirty="0">
                <a:solidFill>
                  <a:srgbClr val="FFFFFF"/>
                </a:solidFill>
                <a:sym typeface="Symbol" pitchFamily="18" charset="2"/>
              </a:endParaRPr>
            </a:p>
          </p:txBody>
        </p:sp>
        <p:sp>
          <p:nvSpPr>
            <p:cNvPr id="129057" name="Text Box 15"/>
            <p:cNvSpPr txBox="1">
              <a:spLocks noChangeArrowheads="1"/>
            </p:cNvSpPr>
            <p:nvPr/>
          </p:nvSpPr>
          <p:spPr bwMode="auto">
            <a:xfrm>
              <a:off x="1031" y="3558"/>
              <a:ext cx="1511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914400" indent="-9144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>
                <a:lnSpc>
                  <a:spcPts val="2200"/>
                </a:lnSpc>
                <a:spcAft>
                  <a:spcPct val="20000"/>
                </a:spcAft>
              </a:pPr>
              <a:r>
                <a:rPr lang="en-US" altLang="en-US" sz="1800" i="0" dirty="0">
                  <a:solidFill>
                    <a:srgbClr val="FFFFFF"/>
                  </a:solidFill>
                </a:rPr>
                <a:t>In </a:t>
              </a:r>
              <a:r>
                <a:rPr lang="en-US" sz="1800" b="1" i="0" kern="1200" dirty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(1–</a:t>
              </a:r>
              <a:r>
                <a:rPr lang="en-US" sz="1800" b="1" i="1" kern="1200" dirty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c</a:t>
              </a:r>
              <a:r>
                <a:rPr lang="en-US" sz="1800" b="1" i="0" kern="1200" dirty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</a:t>
              </a:r>
              <a:r>
                <a:rPr lang="en-US" altLang="en-US" sz="1800" i="0" dirty="0">
                  <a:solidFill>
                    <a:srgbClr val="FFFFFF"/>
                  </a:solidFill>
                </a:rPr>
                <a:t> – ln (1 – y</a:t>
              </a:r>
              <a:r>
                <a:rPr lang="en-US" altLang="en-US" sz="1800" i="0" baseline="-25000" dirty="0">
                  <a:solidFill>
                    <a:srgbClr val="FFFFFF"/>
                  </a:solidFill>
                </a:rPr>
                <a:t>1</a:t>
              </a:r>
              <a:r>
                <a:rPr lang="en-US" altLang="en-US" sz="1800" i="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129058" name="Line 16"/>
            <p:cNvSpPr>
              <a:spLocks noChangeShapeType="1"/>
            </p:cNvSpPr>
            <p:nvPr/>
          </p:nvSpPr>
          <p:spPr bwMode="auto">
            <a:xfrm>
              <a:off x="1019" y="3792"/>
              <a:ext cx="15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29059" name="Text Box 17"/>
            <p:cNvSpPr txBox="1">
              <a:spLocks noChangeArrowheads="1"/>
            </p:cNvSpPr>
            <p:nvPr/>
          </p:nvSpPr>
          <p:spPr bwMode="auto">
            <a:xfrm>
              <a:off x="1515" y="3774"/>
              <a:ext cx="493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914400" indent="-9144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>
                <a:lnSpc>
                  <a:spcPts val="2200"/>
                </a:lnSpc>
                <a:spcAft>
                  <a:spcPct val="20000"/>
                </a:spcAft>
              </a:pPr>
              <a:r>
                <a:rPr lang="en-US" sz="1800" b="1" i="1" kern="1200" dirty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x</a:t>
              </a:r>
              <a:r>
                <a:rPr lang="en-US" sz="1800" b="1" i="0" kern="1200" baseline="-15000" dirty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r>
                <a:rPr lang="en-US" sz="1800" b="1" i="1" kern="1200" dirty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– a</a:t>
              </a:r>
              <a:endParaRPr lang="en-US" altLang="en-US" sz="1800" i="0" baseline="30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9035" name="Text Box 20"/>
          <p:cNvSpPr txBox="1">
            <a:spLocks noChangeArrowheads="1"/>
          </p:cNvSpPr>
          <p:nvPr/>
        </p:nvSpPr>
        <p:spPr bwMode="auto">
          <a:xfrm>
            <a:off x="6984366" y="4506913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(x)</a:t>
            </a:r>
          </a:p>
        </p:txBody>
      </p:sp>
      <p:sp>
        <p:nvSpPr>
          <p:cNvPr id="129036" name="Text Box 21"/>
          <p:cNvSpPr txBox="1">
            <a:spLocks noChangeArrowheads="1"/>
          </p:cNvSpPr>
          <p:nvPr/>
        </p:nvSpPr>
        <p:spPr bwMode="auto">
          <a:xfrm rot="16200000">
            <a:off x="5362363" y="3260517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(y)</a:t>
            </a:r>
          </a:p>
        </p:txBody>
      </p:sp>
      <p:sp>
        <p:nvSpPr>
          <p:cNvPr id="129037" name="Line 22"/>
          <p:cNvSpPr>
            <a:spLocks noChangeShapeType="1"/>
          </p:cNvSpPr>
          <p:nvPr/>
        </p:nvSpPr>
        <p:spPr bwMode="auto">
          <a:xfrm flipH="1">
            <a:off x="6556375" y="43053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9038" name="Line 23"/>
          <p:cNvSpPr>
            <a:spLocks noChangeShapeType="1"/>
          </p:cNvSpPr>
          <p:nvPr/>
        </p:nvSpPr>
        <p:spPr bwMode="auto">
          <a:xfrm flipH="1">
            <a:off x="6556375" y="40767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9039" name="Line 25"/>
          <p:cNvSpPr>
            <a:spLocks noChangeShapeType="1"/>
          </p:cNvSpPr>
          <p:nvPr/>
        </p:nvSpPr>
        <p:spPr bwMode="auto">
          <a:xfrm flipH="1">
            <a:off x="6556375" y="29337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9040" name="Line 26"/>
          <p:cNvSpPr>
            <a:spLocks noChangeShapeType="1"/>
          </p:cNvSpPr>
          <p:nvPr/>
        </p:nvSpPr>
        <p:spPr bwMode="auto">
          <a:xfrm flipH="1">
            <a:off x="6556375" y="27051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9041" name="Line 28"/>
          <p:cNvSpPr>
            <a:spLocks noChangeShapeType="1"/>
          </p:cNvSpPr>
          <p:nvPr/>
        </p:nvSpPr>
        <p:spPr bwMode="auto">
          <a:xfrm flipH="1">
            <a:off x="6632575" y="2705100"/>
            <a:ext cx="23622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9042" name="Line 29"/>
          <p:cNvSpPr>
            <a:spLocks noChangeShapeType="1"/>
          </p:cNvSpPr>
          <p:nvPr/>
        </p:nvSpPr>
        <p:spPr bwMode="auto">
          <a:xfrm flipV="1">
            <a:off x="6937375" y="43053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9043" name="Line 30"/>
          <p:cNvSpPr>
            <a:spLocks noChangeShapeType="1"/>
          </p:cNvSpPr>
          <p:nvPr/>
        </p:nvSpPr>
        <p:spPr bwMode="auto">
          <a:xfrm flipV="1">
            <a:off x="7667625" y="43053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9044" name="Text Box 32"/>
          <p:cNvSpPr txBox="1">
            <a:spLocks noChangeArrowheads="1"/>
          </p:cNvSpPr>
          <p:nvPr/>
        </p:nvSpPr>
        <p:spPr bwMode="auto">
          <a:xfrm>
            <a:off x="6797675" y="43053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9045" name="Text Box 33"/>
          <p:cNvSpPr txBox="1">
            <a:spLocks noChangeArrowheads="1"/>
          </p:cNvSpPr>
          <p:nvPr/>
        </p:nvSpPr>
        <p:spPr bwMode="auto">
          <a:xfrm>
            <a:off x="7510463" y="430530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tx1"/>
                </a:solidFill>
              </a:rPr>
              <a:t>1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29046" name="Text Box 35"/>
          <p:cNvSpPr txBox="1">
            <a:spLocks noChangeArrowheads="1"/>
          </p:cNvSpPr>
          <p:nvPr/>
        </p:nvSpPr>
        <p:spPr bwMode="auto">
          <a:xfrm>
            <a:off x="6353175" y="41624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9047" name="Text Box 36"/>
          <p:cNvSpPr txBox="1">
            <a:spLocks noChangeArrowheads="1"/>
          </p:cNvSpPr>
          <p:nvPr/>
        </p:nvSpPr>
        <p:spPr bwMode="auto">
          <a:xfrm>
            <a:off x="6353175" y="39243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9048" name="Text Box 37"/>
          <p:cNvSpPr txBox="1">
            <a:spLocks noChangeArrowheads="1"/>
          </p:cNvSpPr>
          <p:nvPr/>
        </p:nvSpPr>
        <p:spPr bwMode="auto">
          <a:xfrm>
            <a:off x="6323013" y="276860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sz="12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lang="en-US" sz="12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29049" name="Text Box 39"/>
          <p:cNvSpPr txBox="1">
            <a:spLocks noChangeArrowheads="1"/>
          </p:cNvSpPr>
          <p:nvPr/>
        </p:nvSpPr>
        <p:spPr bwMode="auto">
          <a:xfrm>
            <a:off x="6348413" y="2552700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9050" name="Freeform 43"/>
          <p:cNvSpPr>
            <a:spLocks/>
          </p:cNvSpPr>
          <p:nvPr/>
        </p:nvSpPr>
        <p:spPr bwMode="auto">
          <a:xfrm>
            <a:off x="6632575" y="4076700"/>
            <a:ext cx="304800" cy="20955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9051" name="Oval 45"/>
          <p:cNvSpPr>
            <a:spLocks noChangeArrowheads="1"/>
          </p:cNvSpPr>
          <p:nvPr/>
        </p:nvSpPr>
        <p:spPr bwMode="auto">
          <a:xfrm>
            <a:off x="6915150" y="403860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9052" name="Text Box 49"/>
          <p:cNvSpPr txBox="1">
            <a:spLocks noChangeArrowheads="1"/>
          </p:cNvSpPr>
          <p:nvPr/>
        </p:nvSpPr>
        <p:spPr bwMode="auto">
          <a:xfrm>
            <a:off x="650875" y="514350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dirty="0">
                <a:solidFill>
                  <a:srgbClr val="FFFFFF"/>
                </a:solidFill>
              </a:rPr>
              <a:t>where</a:t>
            </a:r>
          </a:p>
        </p:txBody>
      </p:sp>
      <p:sp>
        <p:nvSpPr>
          <p:cNvPr id="129053" name="Line 93"/>
          <p:cNvSpPr>
            <a:spLocks noChangeShapeType="1"/>
          </p:cNvSpPr>
          <p:nvPr/>
        </p:nvSpPr>
        <p:spPr bwMode="auto">
          <a:xfrm flipV="1">
            <a:off x="7673975" y="2727325"/>
            <a:ext cx="0" cy="1560513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9054" name="Oval 94"/>
          <p:cNvSpPr>
            <a:spLocks noChangeArrowheads="1"/>
          </p:cNvSpPr>
          <p:nvPr/>
        </p:nvSpPr>
        <p:spPr bwMode="auto">
          <a:xfrm>
            <a:off x="7613650" y="2868613"/>
            <a:ext cx="111125" cy="1111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9055" name="Line 95"/>
          <p:cNvSpPr>
            <a:spLocks noChangeShapeType="1"/>
          </p:cNvSpPr>
          <p:nvPr/>
        </p:nvSpPr>
        <p:spPr bwMode="auto">
          <a:xfrm rot="16200000" flipV="1">
            <a:off x="7150894" y="2431257"/>
            <a:ext cx="0" cy="100806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956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Text Box 15"/>
          <p:cNvSpPr txBox="1">
            <a:spLocks noChangeArrowheads="1"/>
          </p:cNvSpPr>
          <p:nvPr/>
        </p:nvSpPr>
        <p:spPr bwMode="auto">
          <a:xfrm>
            <a:off x="1474788" y="5670550"/>
            <a:ext cx="5778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In 5</a:t>
            </a:r>
          </a:p>
        </p:txBody>
      </p:sp>
      <p:sp>
        <p:nvSpPr>
          <p:cNvPr id="137218" name="Text Box 17"/>
          <p:cNvSpPr txBox="1">
            <a:spLocks noChangeArrowheads="1"/>
          </p:cNvSpPr>
          <p:nvPr/>
        </p:nvSpPr>
        <p:spPr bwMode="auto">
          <a:xfrm>
            <a:off x="1365250" y="6013450"/>
            <a:ext cx="7778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x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800" b="0" dirty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–</a:t>
            </a:r>
            <a:r>
              <a:rPr lang="en-US" altLang="en-US" sz="1800" b="0" dirty="0">
                <a:solidFill>
                  <a:schemeClr val="tx1"/>
                </a:solidFill>
              </a:rPr>
              <a:t> </a:t>
            </a:r>
            <a:r>
              <a:rPr lang="en-US" altLang="en-US" sz="1800" i="0" dirty="0">
                <a:solidFill>
                  <a:schemeClr val="tx1"/>
                </a:solidFill>
              </a:rPr>
              <a:t>a</a:t>
            </a:r>
            <a:endParaRPr lang="en-US" altLang="en-US" sz="1800" i="0" baseline="30000" dirty="0">
              <a:solidFill>
                <a:schemeClr val="tx1"/>
              </a:solidFill>
            </a:endParaRPr>
          </a:p>
        </p:txBody>
      </p:sp>
      <p:sp>
        <p:nvSpPr>
          <p:cNvPr id="137219" name="Rectangle 18"/>
          <p:cNvSpPr>
            <a:spLocks noChangeArrowheads="1"/>
          </p:cNvSpPr>
          <p:nvPr/>
        </p:nvSpPr>
        <p:spPr bwMode="invGray">
          <a:xfrm>
            <a:off x="5824538" y="2281238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7220" name="Rectangle 19"/>
          <p:cNvSpPr>
            <a:spLocks noChangeArrowheads="1"/>
          </p:cNvSpPr>
          <p:nvPr/>
        </p:nvSpPr>
        <p:spPr bwMode="auto">
          <a:xfrm>
            <a:off x="6502400" y="2430463"/>
            <a:ext cx="2362200" cy="1828800"/>
          </a:xfrm>
          <a:prstGeom prst="rect">
            <a:avLst/>
          </a:prstGeom>
          <a:solidFill>
            <a:srgbClr val="F8F8F8"/>
          </a:solidFill>
          <a:ln w="317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72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Exponential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 Curve </a:t>
            </a:r>
            <a:r>
              <a:rPr lang="en-US" altLang="en-US" dirty="0">
                <a:ea typeface="ＭＳ Ｐゴシック" pitchFamily="-84" charset="-128"/>
              </a:rPr>
              <a:t>Formulas</a:t>
            </a:r>
          </a:p>
        </p:txBody>
      </p:sp>
      <p:graphicFrame>
        <p:nvGraphicFramePr>
          <p:cNvPr id="137221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266812"/>
              </p:ext>
            </p:extLst>
          </p:nvPr>
        </p:nvGraphicFramePr>
        <p:xfrm>
          <a:off x="6654800" y="2327275"/>
          <a:ext cx="2524125" cy="206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2197100" imgH="1816100" progId="Excel.Chart.8">
                  <p:embed/>
                </p:oleObj>
              </mc:Choice>
              <mc:Fallback>
                <p:oleObj name="Chart" r:id="rId3" imgW="2197100" imgH="1816100" progId="Excel.Chart.8">
                  <p:embed/>
                  <p:pic>
                    <p:nvPicPr>
                      <p:cNvPr id="13722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00" y="2327275"/>
                        <a:ext cx="2524125" cy="206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3" name="Text Box 3"/>
          <p:cNvSpPr txBox="1">
            <a:spLocks noChangeArrowheads="1"/>
          </p:cNvSpPr>
          <p:nvPr/>
        </p:nvSpPr>
        <p:spPr bwMode="auto">
          <a:xfrm>
            <a:off x="7831138" y="6788150"/>
            <a:ext cx="8509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800" b="0" i="0" dirty="0">
                <a:solidFill>
                  <a:schemeClr val="bg1"/>
                </a:solidFill>
              </a:rPr>
              <a:t>A04-12368121</a:t>
            </a:r>
          </a:p>
        </p:txBody>
      </p:sp>
      <p:sp>
        <p:nvSpPr>
          <p:cNvPr id="137224" name="Text Box 4"/>
          <p:cNvSpPr txBox="1">
            <a:spLocks noChangeArrowheads="1"/>
          </p:cNvSpPr>
          <p:nvPr/>
        </p:nvSpPr>
        <p:spPr bwMode="auto">
          <a:xfrm>
            <a:off x="519113" y="1135063"/>
            <a:ext cx="453713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379538" indent="-1379538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Case 1b:	[c, d] = [0, 1]</a:t>
            </a:r>
          </a:p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	Knee of Curve at 0.8</a:t>
            </a:r>
          </a:p>
        </p:txBody>
      </p:sp>
      <p:sp>
        <p:nvSpPr>
          <p:cNvPr id="137225" name="Text Box 5"/>
          <p:cNvSpPr txBox="1">
            <a:spLocks noChangeArrowheads="1"/>
          </p:cNvSpPr>
          <p:nvPr/>
        </p:nvSpPr>
        <p:spPr bwMode="auto">
          <a:xfrm>
            <a:off x="460375" y="183515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chemeClr val="tx1"/>
                </a:solidFill>
              </a:rPr>
              <a:t>Givens</a:t>
            </a:r>
          </a:p>
        </p:txBody>
      </p:sp>
      <p:sp>
        <p:nvSpPr>
          <p:cNvPr id="137226" name="Text Box 6"/>
          <p:cNvSpPr txBox="1">
            <a:spLocks noChangeArrowheads="1"/>
          </p:cNvSpPr>
          <p:nvPr/>
        </p:nvSpPr>
        <p:spPr bwMode="auto">
          <a:xfrm>
            <a:off x="765175" y="2365375"/>
            <a:ext cx="4837671" cy="136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(</a:t>
            </a:r>
            <a:r>
              <a:rPr lang="en-US" altLang="en-US" sz="1800" dirty="0">
                <a:solidFill>
                  <a:schemeClr val="tx1"/>
                </a:solidFill>
              </a:rPr>
              <a:t>x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800" i="0" dirty="0">
                <a:solidFill>
                  <a:schemeClr val="tx1"/>
                </a:solidFill>
              </a:rPr>
              <a:t>, 0.8)	= Point of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           </a:t>
            </a:r>
            <a:r>
              <a:rPr lang="en-US" altLang="en-US" sz="1800" dirty="0">
                <a:solidFill>
                  <a:schemeClr val="tx1"/>
                </a:solidFill>
              </a:rPr>
              <a:t>a</a:t>
            </a:r>
            <a:r>
              <a:rPr lang="en-US" altLang="en-US" sz="1800" i="0" dirty="0">
                <a:solidFill>
                  <a:schemeClr val="tx1"/>
                </a:solidFill>
              </a:rPr>
              <a:t>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   </a:t>
            </a:r>
            <a:r>
              <a:rPr lang="en-US" altLang="en-US" sz="1800" dirty="0">
                <a:solidFill>
                  <a:schemeClr val="tx1"/>
                </a:solidFill>
              </a:rPr>
              <a:t>c</a:t>
            </a:r>
            <a:r>
              <a:rPr lang="en-US" altLang="en-US" sz="1800" i="0" dirty="0">
                <a:solidFill>
                  <a:schemeClr val="tx1"/>
                </a:solidFill>
              </a:rPr>
              <a:t>  =  0	= Lower Bound for IVAL Factor</a:t>
            </a: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   </a:t>
            </a:r>
            <a:r>
              <a:rPr lang="en-US" altLang="en-US" sz="1800" dirty="0">
                <a:solidFill>
                  <a:schemeClr val="tx1"/>
                </a:solidFill>
              </a:rPr>
              <a:t>d</a:t>
            </a:r>
            <a:r>
              <a:rPr lang="en-US" altLang="en-US" sz="1800" i="0" dirty="0">
                <a:solidFill>
                  <a:schemeClr val="tx1"/>
                </a:solidFill>
              </a:rPr>
              <a:t>  =  1	= Upper Bound for IVAL Factor</a:t>
            </a:r>
          </a:p>
        </p:txBody>
      </p:sp>
      <p:sp>
        <p:nvSpPr>
          <p:cNvPr id="137227" name="Text Box 7"/>
          <p:cNvSpPr txBox="1">
            <a:spLocks noChangeArrowheads="1"/>
          </p:cNvSpPr>
          <p:nvPr/>
        </p:nvSpPr>
        <p:spPr bwMode="auto">
          <a:xfrm>
            <a:off x="460375" y="4149725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137228" name="Text Box 8"/>
          <p:cNvSpPr txBox="1">
            <a:spLocks noChangeArrowheads="1"/>
          </p:cNvSpPr>
          <p:nvPr/>
        </p:nvSpPr>
        <p:spPr bwMode="auto">
          <a:xfrm>
            <a:off x="765175" y="4610100"/>
            <a:ext cx="25186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chemeClr val="tx1"/>
                </a:solidFill>
              </a:rPr>
              <a:t>y = 1 – e</a:t>
            </a:r>
            <a:r>
              <a:rPr lang="en-US" altLang="en-US" sz="1800" i="0" baseline="30000" dirty="0">
                <a:solidFill>
                  <a:schemeClr val="tx1"/>
                </a:solidFill>
              </a:rPr>
              <a:t>-A (x – a)</a:t>
            </a:r>
            <a:r>
              <a:rPr lang="en-US" altLang="en-US" sz="1800" i="0" dirty="0">
                <a:solidFill>
                  <a:schemeClr val="tx1"/>
                </a:solidFill>
              </a:rPr>
              <a:t>,   x </a:t>
            </a:r>
            <a:r>
              <a:rPr lang="en-US" altLang="en-US" sz="1800" i="0" dirty="0">
                <a:solidFill>
                  <a:schemeClr val="tx1"/>
                </a:solidFill>
                <a:sym typeface="Symbol" pitchFamily="18" charset="2"/>
              </a:rPr>
              <a:t>≥ a</a:t>
            </a:r>
          </a:p>
        </p:txBody>
      </p:sp>
      <p:sp>
        <p:nvSpPr>
          <p:cNvPr id="137229" name="Text Box 9"/>
          <p:cNvSpPr txBox="1">
            <a:spLocks noChangeArrowheads="1"/>
          </p:cNvSpPr>
          <p:nvPr/>
        </p:nvSpPr>
        <p:spPr bwMode="auto">
          <a:xfrm>
            <a:off x="460375" y="520700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dirty="0">
                <a:solidFill>
                  <a:schemeClr val="tx1"/>
                </a:solidFill>
              </a:rPr>
              <a:t>where</a:t>
            </a:r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765175" y="5845175"/>
            <a:ext cx="67839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chemeClr val="tx1"/>
                </a:solidFill>
              </a:rPr>
              <a:t>A</a:t>
            </a:r>
            <a:r>
              <a:rPr lang="en-US" altLang="en-US" sz="1800" i="0" dirty="0">
                <a:solidFill>
                  <a:schemeClr val="tx1"/>
                </a:solidFill>
              </a:rPr>
              <a:t>  = </a:t>
            </a:r>
            <a:endParaRPr lang="en-US" altLang="en-US" sz="1800" i="0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137231" name="Line 16"/>
          <p:cNvSpPr>
            <a:spLocks noChangeShapeType="1"/>
          </p:cNvSpPr>
          <p:nvPr/>
        </p:nvSpPr>
        <p:spPr bwMode="auto">
          <a:xfrm>
            <a:off x="1384300" y="6042025"/>
            <a:ext cx="820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7232" name="Text Box 20"/>
          <p:cNvSpPr txBox="1">
            <a:spLocks noChangeArrowheads="1"/>
          </p:cNvSpPr>
          <p:nvPr/>
        </p:nvSpPr>
        <p:spPr bwMode="auto">
          <a:xfrm>
            <a:off x="6854191" y="4464050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</a:t>
            </a:r>
            <a:r>
              <a:rPr lang="en-US" altLang="en-US" sz="1600" dirty="0">
                <a:solidFill>
                  <a:schemeClr val="bg1"/>
                </a:solidFill>
              </a:rPr>
              <a:t>x</a:t>
            </a:r>
            <a:r>
              <a:rPr lang="en-US" altLang="en-US" sz="1600" i="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7233" name="Text Box 21"/>
          <p:cNvSpPr txBox="1">
            <a:spLocks noChangeArrowheads="1"/>
          </p:cNvSpPr>
          <p:nvPr/>
        </p:nvSpPr>
        <p:spPr bwMode="auto">
          <a:xfrm rot="16200000">
            <a:off x="5232187" y="3217655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(y)</a:t>
            </a:r>
          </a:p>
        </p:txBody>
      </p:sp>
      <p:sp>
        <p:nvSpPr>
          <p:cNvPr id="137234" name="Line 22"/>
          <p:cNvSpPr>
            <a:spLocks noChangeShapeType="1"/>
          </p:cNvSpPr>
          <p:nvPr/>
        </p:nvSpPr>
        <p:spPr bwMode="auto">
          <a:xfrm flipH="1">
            <a:off x="6426200" y="42560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7235" name="Line 24"/>
          <p:cNvSpPr>
            <a:spLocks noChangeShapeType="1"/>
          </p:cNvSpPr>
          <p:nvPr/>
        </p:nvSpPr>
        <p:spPr bwMode="auto">
          <a:xfrm flipH="1">
            <a:off x="6426200" y="27225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7236" name="Line 25"/>
          <p:cNvSpPr>
            <a:spLocks noChangeShapeType="1"/>
          </p:cNvSpPr>
          <p:nvPr/>
        </p:nvSpPr>
        <p:spPr bwMode="auto">
          <a:xfrm flipH="1">
            <a:off x="6426200" y="24479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7237" name="Line 26"/>
          <p:cNvSpPr>
            <a:spLocks noChangeShapeType="1"/>
          </p:cNvSpPr>
          <p:nvPr/>
        </p:nvSpPr>
        <p:spPr bwMode="auto">
          <a:xfrm flipV="1">
            <a:off x="6807200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7238" name="Line 27"/>
          <p:cNvSpPr>
            <a:spLocks noChangeShapeType="1"/>
          </p:cNvSpPr>
          <p:nvPr/>
        </p:nvSpPr>
        <p:spPr bwMode="auto">
          <a:xfrm flipV="1">
            <a:off x="7642225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7239" name="Text Box 29"/>
          <p:cNvSpPr txBox="1">
            <a:spLocks noChangeArrowheads="1"/>
          </p:cNvSpPr>
          <p:nvPr/>
        </p:nvSpPr>
        <p:spPr bwMode="auto">
          <a:xfrm>
            <a:off x="6667500" y="426243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7240" name="Text Box 30"/>
          <p:cNvSpPr txBox="1">
            <a:spLocks noChangeArrowheads="1"/>
          </p:cNvSpPr>
          <p:nvPr/>
        </p:nvSpPr>
        <p:spPr bwMode="auto">
          <a:xfrm>
            <a:off x="7510463" y="426243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tx1"/>
                </a:solidFill>
              </a:rPr>
              <a:t>1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37241" name="Text Box 32"/>
          <p:cNvSpPr txBox="1">
            <a:spLocks noChangeArrowheads="1"/>
          </p:cNvSpPr>
          <p:nvPr/>
        </p:nvSpPr>
        <p:spPr bwMode="auto">
          <a:xfrm>
            <a:off x="6223000" y="410368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7242" name="Text Box 34"/>
          <p:cNvSpPr txBox="1">
            <a:spLocks noChangeArrowheads="1"/>
          </p:cNvSpPr>
          <p:nvPr/>
        </p:nvSpPr>
        <p:spPr bwMode="auto">
          <a:xfrm>
            <a:off x="6121400" y="25828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0.8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37243" name="Text Box 35"/>
          <p:cNvSpPr txBox="1">
            <a:spLocks noChangeArrowheads="1"/>
          </p:cNvSpPr>
          <p:nvPr/>
        </p:nvSpPr>
        <p:spPr bwMode="auto">
          <a:xfrm>
            <a:off x="6223000" y="229393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7244" name="Freeform 47"/>
          <p:cNvSpPr>
            <a:spLocks/>
          </p:cNvSpPr>
          <p:nvPr/>
        </p:nvSpPr>
        <p:spPr bwMode="auto">
          <a:xfrm>
            <a:off x="6502400" y="2722563"/>
            <a:ext cx="1136650" cy="1520825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7245" name="Oval 49"/>
          <p:cNvSpPr>
            <a:spLocks noChangeArrowheads="1"/>
          </p:cNvSpPr>
          <p:nvPr/>
        </p:nvSpPr>
        <p:spPr bwMode="auto">
          <a:xfrm>
            <a:off x="6770688" y="4225925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7246" name="Oval 51"/>
          <p:cNvSpPr>
            <a:spLocks noChangeArrowheads="1"/>
          </p:cNvSpPr>
          <p:nvPr/>
        </p:nvSpPr>
        <p:spPr bwMode="auto">
          <a:xfrm>
            <a:off x="7596188" y="268605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18"/>
          <p:cNvSpPr>
            <a:spLocks noChangeArrowheads="1"/>
          </p:cNvSpPr>
          <p:nvPr/>
        </p:nvSpPr>
        <p:spPr bwMode="invGray">
          <a:xfrm>
            <a:off x="5824538" y="2281238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1074" name="Rectangle 19"/>
          <p:cNvSpPr>
            <a:spLocks noChangeArrowheads="1"/>
          </p:cNvSpPr>
          <p:nvPr/>
        </p:nvSpPr>
        <p:spPr bwMode="auto">
          <a:xfrm>
            <a:off x="6502400" y="2439988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Exponential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 </a:t>
            </a:r>
            <a:r>
              <a:rPr lang="en-US" altLang="en-US" dirty="0">
                <a:ea typeface="ＭＳ Ｐゴシック" pitchFamily="-84" charset="-128"/>
              </a:rPr>
              <a:t>Curve Formulas</a:t>
            </a:r>
          </a:p>
        </p:txBody>
      </p:sp>
      <p:graphicFrame>
        <p:nvGraphicFramePr>
          <p:cNvPr id="131075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737729"/>
              </p:ext>
            </p:extLst>
          </p:nvPr>
        </p:nvGraphicFramePr>
        <p:xfrm>
          <a:off x="6661152" y="2525713"/>
          <a:ext cx="2041524" cy="1538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2197100" imgH="1816100" progId="Excel.Chart.8">
                  <p:embed/>
                </p:oleObj>
              </mc:Choice>
              <mc:Fallback>
                <p:oleObj name="Chart" r:id="rId3" imgW="2197100" imgH="1816100" progId="Excel.Chart.8">
                  <p:embed/>
                  <p:pic>
                    <p:nvPicPr>
                      <p:cNvPr id="13107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152" y="2525713"/>
                        <a:ext cx="2041524" cy="15382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7" name="Text Box 4"/>
          <p:cNvSpPr txBox="1">
            <a:spLocks noChangeArrowheads="1"/>
          </p:cNvSpPr>
          <p:nvPr/>
        </p:nvSpPr>
        <p:spPr bwMode="auto">
          <a:xfrm>
            <a:off x="520700" y="1100138"/>
            <a:ext cx="63039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Case 2:	Infinite Interval </a:t>
            </a:r>
            <a:r>
              <a:rPr lang="en-US" altLang="en-US" sz="2400" i="0" dirty="0">
                <a:solidFill>
                  <a:srgbClr val="FFCC00"/>
                </a:solidFill>
              </a:rPr>
              <a:t>[</a:t>
            </a:r>
            <a:r>
              <a:rPr lang="en-US" altLang="en-US" sz="2400" dirty="0">
                <a:solidFill>
                  <a:srgbClr val="FFCC00"/>
                </a:solidFill>
              </a:rPr>
              <a:t>a</a:t>
            </a:r>
            <a:r>
              <a:rPr lang="en-US" altLang="en-US" sz="2400" i="0" dirty="0">
                <a:solidFill>
                  <a:srgbClr val="FFCC00"/>
                </a:solidFill>
              </a:rPr>
              <a:t>, </a:t>
            </a:r>
            <a:r>
              <a:rPr lang="en-US" altLang="en-US" sz="2400" i="0" dirty="0">
                <a:solidFill>
                  <a:srgbClr val="FFCC00"/>
                </a:solidFill>
                <a:sym typeface="Symbol" pitchFamily="18" charset="2"/>
              </a:rPr>
              <a:t></a:t>
            </a:r>
            <a:r>
              <a:rPr lang="en-US" altLang="en-US" sz="2400" i="0" dirty="0">
                <a:solidFill>
                  <a:srgbClr val="FFCC00"/>
                </a:solidFill>
              </a:rPr>
              <a:t>)</a:t>
            </a:r>
          </a:p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	Decreasing Function</a:t>
            </a:r>
          </a:p>
        </p:txBody>
      </p:sp>
      <p:sp>
        <p:nvSpPr>
          <p:cNvPr id="131078" name="Text Box 5"/>
          <p:cNvSpPr txBox="1">
            <a:spLocks noChangeArrowheads="1"/>
          </p:cNvSpPr>
          <p:nvPr/>
        </p:nvSpPr>
        <p:spPr bwMode="auto">
          <a:xfrm>
            <a:off x="460375" y="183515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Givens</a:t>
            </a:r>
          </a:p>
        </p:txBody>
      </p:sp>
      <p:sp>
        <p:nvSpPr>
          <p:cNvPr id="131079" name="Text Box 6"/>
          <p:cNvSpPr txBox="1">
            <a:spLocks noChangeArrowheads="1"/>
          </p:cNvSpPr>
          <p:nvPr/>
        </p:nvSpPr>
        <p:spPr bwMode="auto">
          <a:xfrm>
            <a:off x="765175" y="2365375"/>
            <a:ext cx="4837671" cy="136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x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r>
              <a:rPr lang="en-US" sz="1800" dirty="0"/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)	= Point of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</a:t>
            </a: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</a:t>
            </a:r>
            <a:r>
              <a:rPr lang="en-US" altLang="en-US" sz="1800" dirty="0">
                <a:solidFill>
                  <a:srgbClr val="FFFFFF"/>
                </a:solidFill>
              </a:rPr>
              <a:t>c</a:t>
            </a:r>
            <a:r>
              <a:rPr lang="en-US" altLang="en-US" sz="1800" i="0" dirty="0">
                <a:solidFill>
                  <a:srgbClr val="FFFFFF"/>
                </a:solidFill>
              </a:rPr>
              <a:t>	= Lower Bound for IVAL Factor</a:t>
            </a: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</a:t>
            </a:r>
            <a:r>
              <a:rPr lang="en-US" altLang="en-US" sz="1800" dirty="0">
                <a:solidFill>
                  <a:srgbClr val="FFFFFF"/>
                </a:solidFill>
              </a:rPr>
              <a:t>d</a:t>
            </a:r>
            <a:r>
              <a:rPr lang="en-US" altLang="en-US" sz="1800" i="0" dirty="0">
                <a:solidFill>
                  <a:srgbClr val="FFFFFF"/>
                </a:solidFill>
              </a:rPr>
              <a:t>	= Upper Bound for IVAL Factor</a:t>
            </a:r>
          </a:p>
        </p:txBody>
      </p:sp>
      <p:sp>
        <p:nvSpPr>
          <p:cNvPr id="131080" name="Text Box 7"/>
          <p:cNvSpPr txBox="1">
            <a:spLocks noChangeArrowheads="1"/>
          </p:cNvSpPr>
          <p:nvPr/>
        </p:nvSpPr>
        <p:spPr bwMode="auto">
          <a:xfrm>
            <a:off x="460375" y="4149725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131081" name="Text Box 8"/>
          <p:cNvSpPr txBox="1">
            <a:spLocks noChangeArrowheads="1"/>
          </p:cNvSpPr>
          <p:nvPr/>
        </p:nvSpPr>
        <p:spPr bwMode="auto">
          <a:xfrm>
            <a:off x="765175" y="4610100"/>
            <a:ext cx="29220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y</a:t>
            </a:r>
            <a:r>
              <a:rPr lang="en-US" altLang="en-US" sz="1800" i="0" dirty="0">
                <a:solidFill>
                  <a:srgbClr val="FFFFFF"/>
                </a:solidFill>
              </a:rPr>
              <a:t> = (</a:t>
            </a:r>
            <a:r>
              <a:rPr lang="en-US" altLang="en-US" sz="1800" dirty="0">
                <a:solidFill>
                  <a:srgbClr val="FFFFFF"/>
                </a:solidFill>
              </a:rPr>
              <a:t>d</a:t>
            </a:r>
            <a:r>
              <a:rPr lang="en-US" altLang="en-US" sz="1800" i="0" dirty="0">
                <a:solidFill>
                  <a:srgbClr val="FFFFFF"/>
                </a:solidFill>
              </a:rPr>
              <a:t> –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dirty="0">
                <a:solidFill>
                  <a:srgbClr val="FFFFFF"/>
                </a:solidFill>
              </a:rPr>
              <a:t>c</a:t>
            </a:r>
            <a:r>
              <a:rPr lang="en-US" altLang="en-US" sz="1800" i="0" dirty="0">
                <a:solidFill>
                  <a:srgbClr val="FFFFFF"/>
                </a:solidFill>
              </a:rPr>
              <a:t>) e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-</a:t>
            </a:r>
            <a:r>
              <a:rPr lang="en-US" altLang="en-US" sz="1800" baseline="30000" dirty="0">
                <a:solidFill>
                  <a:srgbClr val="FFFFFF"/>
                </a:solidFill>
              </a:rPr>
              <a:t>A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 (</a:t>
            </a:r>
            <a:r>
              <a:rPr lang="en-US" altLang="en-US" sz="1800" baseline="30000" dirty="0">
                <a:solidFill>
                  <a:srgbClr val="FFFFFF"/>
                </a:solidFill>
              </a:rPr>
              <a:t>x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 – </a:t>
            </a:r>
            <a:r>
              <a:rPr lang="en-US" altLang="en-US" sz="1800" baseline="30000" dirty="0">
                <a:solidFill>
                  <a:srgbClr val="FFFFFF"/>
                </a:solidFill>
              </a:rPr>
              <a:t>a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)</a:t>
            </a:r>
            <a:r>
              <a:rPr lang="en-US" altLang="en-US" sz="1800" i="0" dirty="0">
                <a:solidFill>
                  <a:srgbClr val="FFFFFF"/>
                </a:solidFill>
              </a:rPr>
              <a:t>,   </a:t>
            </a:r>
            <a:r>
              <a:rPr lang="en-US" altLang="en-US" sz="1800" dirty="0">
                <a:solidFill>
                  <a:srgbClr val="FFFFFF"/>
                </a:solidFill>
              </a:rPr>
              <a:t>x</a:t>
            </a:r>
            <a:r>
              <a:rPr lang="en-US" altLang="en-US" sz="1800" i="0" dirty="0">
                <a:solidFill>
                  <a:srgbClr val="FFFFFF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  <a:sym typeface="Symbol" pitchFamily="18" charset="2"/>
              </a:rPr>
              <a:t>≥ </a:t>
            </a:r>
            <a:r>
              <a:rPr lang="en-US" altLang="en-US" sz="1800" dirty="0">
                <a:solidFill>
                  <a:srgbClr val="FFFFFF"/>
                </a:solidFill>
                <a:sym typeface="Symbol" pitchFamily="18" charset="2"/>
              </a:rPr>
              <a:t>a</a:t>
            </a:r>
          </a:p>
        </p:txBody>
      </p:sp>
      <p:sp>
        <p:nvSpPr>
          <p:cNvPr id="131082" name="Text Box 9"/>
          <p:cNvSpPr txBox="1">
            <a:spLocks noChangeArrowheads="1"/>
          </p:cNvSpPr>
          <p:nvPr/>
        </p:nvSpPr>
        <p:spPr bwMode="auto">
          <a:xfrm>
            <a:off x="460375" y="5064125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dirty="0">
                <a:solidFill>
                  <a:srgbClr val="FFFFFF"/>
                </a:solidFill>
              </a:rPr>
              <a:t>where</a:t>
            </a:r>
          </a:p>
        </p:txBody>
      </p:sp>
      <p:sp>
        <p:nvSpPr>
          <p:cNvPr id="131083" name="Text Box 20"/>
          <p:cNvSpPr txBox="1">
            <a:spLocks noChangeArrowheads="1"/>
          </p:cNvSpPr>
          <p:nvPr/>
        </p:nvSpPr>
        <p:spPr bwMode="auto">
          <a:xfrm>
            <a:off x="6854191" y="4464050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</a:t>
            </a:r>
            <a:r>
              <a:rPr lang="en-US" altLang="en-US" sz="1600" dirty="0">
                <a:solidFill>
                  <a:schemeClr val="bg1"/>
                </a:solidFill>
              </a:rPr>
              <a:t>x</a:t>
            </a:r>
            <a:r>
              <a:rPr lang="en-US" altLang="en-US" sz="1600" i="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1084" name="Text Box 21"/>
          <p:cNvSpPr txBox="1">
            <a:spLocks noChangeArrowheads="1"/>
          </p:cNvSpPr>
          <p:nvPr/>
        </p:nvSpPr>
        <p:spPr bwMode="auto">
          <a:xfrm rot="16200000">
            <a:off x="5232187" y="3217655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</a:t>
            </a:r>
            <a:r>
              <a:rPr lang="en-US" altLang="en-US" sz="1600" dirty="0">
                <a:solidFill>
                  <a:schemeClr val="bg1"/>
                </a:solidFill>
              </a:rPr>
              <a:t>y</a:t>
            </a:r>
            <a:r>
              <a:rPr lang="en-US" altLang="en-US" sz="1600" i="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1085" name="Line 22"/>
          <p:cNvSpPr>
            <a:spLocks noChangeShapeType="1"/>
          </p:cNvSpPr>
          <p:nvPr/>
        </p:nvSpPr>
        <p:spPr bwMode="auto">
          <a:xfrm flipH="1">
            <a:off x="6426200" y="42624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086" name="Line 23"/>
          <p:cNvSpPr>
            <a:spLocks noChangeShapeType="1"/>
          </p:cNvSpPr>
          <p:nvPr/>
        </p:nvSpPr>
        <p:spPr bwMode="auto">
          <a:xfrm flipH="1">
            <a:off x="6426200" y="40338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087" name="Line 24"/>
          <p:cNvSpPr>
            <a:spLocks noChangeShapeType="1"/>
          </p:cNvSpPr>
          <p:nvPr/>
        </p:nvSpPr>
        <p:spPr bwMode="auto">
          <a:xfrm flipH="1">
            <a:off x="6426200" y="37957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088" name="Line 26"/>
          <p:cNvSpPr>
            <a:spLocks noChangeShapeType="1"/>
          </p:cNvSpPr>
          <p:nvPr/>
        </p:nvSpPr>
        <p:spPr bwMode="auto">
          <a:xfrm flipH="1">
            <a:off x="6426200" y="26622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089" name="Line 28"/>
          <p:cNvSpPr>
            <a:spLocks noChangeShapeType="1"/>
          </p:cNvSpPr>
          <p:nvPr/>
        </p:nvSpPr>
        <p:spPr bwMode="auto">
          <a:xfrm flipV="1">
            <a:off x="6807200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090" name="Line 29"/>
          <p:cNvSpPr>
            <a:spLocks noChangeShapeType="1"/>
          </p:cNvSpPr>
          <p:nvPr/>
        </p:nvSpPr>
        <p:spPr bwMode="auto">
          <a:xfrm flipV="1">
            <a:off x="7537450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091" name="Text Box 31"/>
          <p:cNvSpPr txBox="1">
            <a:spLocks noChangeArrowheads="1"/>
          </p:cNvSpPr>
          <p:nvPr/>
        </p:nvSpPr>
        <p:spPr bwMode="auto">
          <a:xfrm>
            <a:off x="6667500" y="426243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1092" name="Text Box 32"/>
          <p:cNvSpPr txBox="1">
            <a:spLocks noChangeArrowheads="1"/>
          </p:cNvSpPr>
          <p:nvPr/>
        </p:nvSpPr>
        <p:spPr bwMode="auto">
          <a:xfrm>
            <a:off x="7380288" y="426243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tx1"/>
                </a:solidFill>
              </a:rPr>
              <a:t>1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31093" name="Text Box 34"/>
          <p:cNvSpPr txBox="1">
            <a:spLocks noChangeArrowheads="1"/>
          </p:cNvSpPr>
          <p:nvPr/>
        </p:nvSpPr>
        <p:spPr bwMode="auto">
          <a:xfrm>
            <a:off x="6223000" y="410368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1094" name="Text Box 35"/>
          <p:cNvSpPr txBox="1">
            <a:spLocks noChangeArrowheads="1"/>
          </p:cNvSpPr>
          <p:nvPr/>
        </p:nvSpPr>
        <p:spPr bwMode="auto">
          <a:xfrm>
            <a:off x="6223000" y="388143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1095" name="Text Box 36"/>
          <p:cNvSpPr txBox="1">
            <a:spLocks noChangeArrowheads="1"/>
          </p:cNvSpPr>
          <p:nvPr/>
        </p:nvSpPr>
        <p:spPr bwMode="auto">
          <a:xfrm>
            <a:off x="6192838" y="364648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sz="12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lang="en-US" sz="12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31096" name="Text Box 38"/>
          <p:cNvSpPr txBox="1">
            <a:spLocks noChangeArrowheads="1"/>
          </p:cNvSpPr>
          <p:nvPr/>
        </p:nvSpPr>
        <p:spPr bwMode="auto">
          <a:xfrm>
            <a:off x="6218238" y="2509838"/>
            <a:ext cx="2778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31097" name="Line 42"/>
          <p:cNvSpPr>
            <a:spLocks noChangeShapeType="1"/>
          </p:cNvSpPr>
          <p:nvPr/>
        </p:nvSpPr>
        <p:spPr bwMode="auto">
          <a:xfrm flipH="1">
            <a:off x="6502400" y="4033838"/>
            <a:ext cx="23622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098" name="Line 43"/>
          <p:cNvSpPr>
            <a:spLocks noChangeShapeType="1"/>
          </p:cNvSpPr>
          <p:nvPr/>
        </p:nvSpPr>
        <p:spPr bwMode="auto">
          <a:xfrm flipV="1">
            <a:off x="6804025" y="2662238"/>
            <a:ext cx="0" cy="160496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099" name="Oval 45"/>
          <p:cNvSpPr>
            <a:spLocks noChangeArrowheads="1"/>
          </p:cNvSpPr>
          <p:nvPr/>
        </p:nvSpPr>
        <p:spPr bwMode="auto">
          <a:xfrm>
            <a:off x="7500938" y="3762375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1100" name="Oval 47"/>
          <p:cNvSpPr>
            <a:spLocks noChangeArrowheads="1"/>
          </p:cNvSpPr>
          <p:nvPr/>
        </p:nvSpPr>
        <p:spPr bwMode="auto">
          <a:xfrm>
            <a:off x="6770688" y="262255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1101" name="Line 48"/>
          <p:cNvSpPr>
            <a:spLocks noChangeShapeType="1"/>
          </p:cNvSpPr>
          <p:nvPr/>
        </p:nvSpPr>
        <p:spPr bwMode="auto">
          <a:xfrm flipH="1">
            <a:off x="6508750" y="2662238"/>
            <a:ext cx="27305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102" name="Line 52"/>
          <p:cNvSpPr>
            <a:spLocks noChangeShapeType="1"/>
          </p:cNvSpPr>
          <p:nvPr/>
        </p:nvSpPr>
        <p:spPr bwMode="auto">
          <a:xfrm flipV="1">
            <a:off x="7537450" y="3783013"/>
            <a:ext cx="0" cy="5048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103" name="Line 53"/>
          <p:cNvSpPr>
            <a:spLocks noChangeShapeType="1"/>
          </p:cNvSpPr>
          <p:nvPr/>
        </p:nvSpPr>
        <p:spPr bwMode="auto">
          <a:xfrm rot="16200000" flipV="1">
            <a:off x="7039769" y="3294857"/>
            <a:ext cx="0" cy="100806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104" name="Text Box 60"/>
          <p:cNvSpPr txBox="1">
            <a:spLocks noChangeArrowheads="1"/>
          </p:cNvSpPr>
          <p:nvPr/>
        </p:nvSpPr>
        <p:spPr bwMode="auto">
          <a:xfrm>
            <a:off x="955675" y="5822950"/>
            <a:ext cx="67839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  = </a:t>
            </a:r>
            <a:endParaRPr lang="en-US" altLang="en-US" sz="18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31105" name="Text Box 61"/>
          <p:cNvSpPr txBox="1">
            <a:spLocks noChangeArrowheads="1"/>
          </p:cNvSpPr>
          <p:nvPr/>
        </p:nvSpPr>
        <p:spPr bwMode="auto">
          <a:xfrm>
            <a:off x="1636713" y="5648325"/>
            <a:ext cx="1872629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In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–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c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  <a:r>
              <a:rPr lang="en-US" altLang="en-US" sz="1800" i="0" dirty="0">
                <a:solidFill>
                  <a:srgbClr val="FFFFFF"/>
                </a:solidFill>
              </a:rPr>
              <a:t> – ln </a:t>
            </a:r>
            <a:r>
              <a:rPr lang="en-US" altLang="en-US" sz="1800" dirty="0">
                <a:solidFill>
                  <a:srgbClr val="FFFFFF"/>
                </a:solidFill>
              </a:rPr>
              <a:t>y</a:t>
            </a:r>
            <a:r>
              <a:rPr lang="en-US" altLang="en-US" sz="1800" i="0" baseline="-25000" dirty="0">
                <a:solidFill>
                  <a:srgbClr val="FFFFFF"/>
                </a:solidFill>
              </a:rPr>
              <a:t>1</a:t>
            </a:r>
            <a:endParaRPr lang="en-US" altLang="en-US" sz="1800" i="0" dirty="0">
              <a:solidFill>
                <a:srgbClr val="FFFFFF"/>
              </a:solidFill>
            </a:endParaRPr>
          </a:p>
        </p:txBody>
      </p:sp>
      <p:sp>
        <p:nvSpPr>
          <p:cNvPr id="131106" name="Line 62"/>
          <p:cNvSpPr>
            <a:spLocks noChangeShapeType="1"/>
          </p:cNvSpPr>
          <p:nvPr/>
        </p:nvSpPr>
        <p:spPr bwMode="auto">
          <a:xfrm>
            <a:off x="1617663" y="6019800"/>
            <a:ext cx="1893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31107" name="Text Box 63"/>
          <p:cNvSpPr txBox="1">
            <a:spLocks noChangeArrowheads="1"/>
          </p:cNvSpPr>
          <p:nvPr/>
        </p:nvSpPr>
        <p:spPr bwMode="auto">
          <a:xfrm>
            <a:off x="2135188" y="5991225"/>
            <a:ext cx="782587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x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– a</a:t>
            </a:r>
            <a:endParaRPr lang="en-US" altLang="en-US" sz="1800" i="0" baseline="30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18"/>
          <p:cNvSpPr>
            <a:spLocks noChangeArrowheads="1"/>
          </p:cNvSpPr>
          <p:nvPr/>
        </p:nvSpPr>
        <p:spPr bwMode="invGray">
          <a:xfrm>
            <a:off x="5824538" y="2281238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1074" name="Rectangle 19"/>
          <p:cNvSpPr>
            <a:spLocks noChangeArrowheads="1"/>
          </p:cNvSpPr>
          <p:nvPr/>
        </p:nvSpPr>
        <p:spPr bwMode="auto">
          <a:xfrm>
            <a:off x="6502400" y="2439988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Exponential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 </a:t>
            </a:r>
            <a:r>
              <a:rPr lang="en-US" altLang="en-US" dirty="0">
                <a:ea typeface="ＭＳ Ｐゴシック" pitchFamily="-84" charset="-128"/>
              </a:rPr>
              <a:t>Curve Formulas</a:t>
            </a:r>
          </a:p>
        </p:txBody>
      </p:sp>
      <p:graphicFrame>
        <p:nvGraphicFramePr>
          <p:cNvPr id="131075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038178"/>
              </p:ext>
            </p:extLst>
          </p:nvPr>
        </p:nvGraphicFramePr>
        <p:xfrm>
          <a:off x="6667500" y="2525713"/>
          <a:ext cx="2035175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2197100" imgH="1816100" progId="Excel.Chart.8">
                  <p:embed/>
                </p:oleObj>
              </mc:Choice>
              <mc:Fallback>
                <p:oleObj name="Chart" r:id="rId3" imgW="2197100" imgH="1816100" progId="Excel.Chart.8">
                  <p:embed/>
                  <p:pic>
                    <p:nvPicPr>
                      <p:cNvPr id="13107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0" y="2525713"/>
                        <a:ext cx="2035175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7" name="Text Box 4"/>
          <p:cNvSpPr txBox="1">
            <a:spLocks noChangeArrowheads="1"/>
          </p:cNvSpPr>
          <p:nvPr/>
        </p:nvSpPr>
        <p:spPr bwMode="auto">
          <a:xfrm>
            <a:off x="520700" y="1100138"/>
            <a:ext cx="63039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sz="2400" b="1" i="1" kern="1200" dirty="0">
                <a:solidFill>
                  <a:srgbClr val="FFCC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Case 2a:	  Upper bound of unity</a:t>
            </a:r>
            <a:r>
              <a:rPr lang="en-US" sz="2400" dirty="0"/>
              <a:t> </a:t>
            </a:r>
            <a:endParaRPr lang="en-US" altLang="en-US" sz="2400" dirty="0">
              <a:solidFill>
                <a:srgbClr val="FFCC00"/>
              </a:solidFill>
            </a:endParaRPr>
          </a:p>
        </p:txBody>
      </p:sp>
      <p:sp>
        <p:nvSpPr>
          <p:cNvPr id="131078" name="Text Box 5"/>
          <p:cNvSpPr txBox="1">
            <a:spLocks noChangeArrowheads="1"/>
          </p:cNvSpPr>
          <p:nvPr/>
        </p:nvSpPr>
        <p:spPr bwMode="auto">
          <a:xfrm>
            <a:off x="460375" y="183515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Givens</a:t>
            </a:r>
          </a:p>
        </p:txBody>
      </p:sp>
      <p:sp>
        <p:nvSpPr>
          <p:cNvPr id="131079" name="Text Box 6"/>
          <p:cNvSpPr txBox="1">
            <a:spLocks noChangeArrowheads="1"/>
          </p:cNvSpPr>
          <p:nvPr/>
        </p:nvSpPr>
        <p:spPr bwMode="auto">
          <a:xfrm>
            <a:off x="765175" y="2365375"/>
            <a:ext cx="4837671" cy="136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x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r>
              <a:rPr lang="en-US" sz="1600" dirty="0"/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)	= Point of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</a:t>
            </a: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</a:t>
            </a:r>
            <a:r>
              <a:rPr lang="en-US" altLang="en-US" sz="1800" dirty="0">
                <a:solidFill>
                  <a:srgbClr val="FFFFFF"/>
                </a:solidFill>
              </a:rPr>
              <a:t>c</a:t>
            </a:r>
            <a:r>
              <a:rPr lang="en-US" altLang="en-US" sz="1800" i="0" dirty="0">
                <a:solidFill>
                  <a:srgbClr val="FFFFFF"/>
                </a:solidFill>
              </a:rPr>
              <a:t>	= Lower Bound for IVAL Factor</a:t>
            </a: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1	= Upper Bound for IVAL Factor</a:t>
            </a:r>
          </a:p>
        </p:txBody>
      </p:sp>
      <p:sp>
        <p:nvSpPr>
          <p:cNvPr id="131080" name="Text Box 7"/>
          <p:cNvSpPr txBox="1">
            <a:spLocks noChangeArrowheads="1"/>
          </p:cNvSpPr>
          <p:nvPr/>
        </p:nvSpPr>
        <p:spPr bwMode="auto">
          <a:xfrm>
            <a:off x="460375" y="4149725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131081" name="Text Box 8"/>
          <p:cNvSpPr txBox="1">
            <a:spLocks noChangeArrowheads="1"/>
          </p:cNvSpPr>
          <p:nvPr/>
        </p:nvSpPr>
        <p:spPr bwMode="auto">
          <a:xfrm>
            <a:off x="765175" y="4610100"/>
            <a:ext cx="28007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y</a:t>
            </a:r>
            <a:r>
              <a:rPr lang="en-US" altLang="en-US" sz="1800" i="0" dirty="0">
                <a:solidFill>
                  <a:srgbClr val="FFFFFF"/>
                </a:solidFill>
              </a:rPr>
              <a:t> =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(1–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c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  <a:r>
              <a:rPr lang="en-US" altLang="en-US" sz="1800" i="0" dirty="0">
                <a:solidFill>
                  <a:srgbClr val="FFFFFF"/>
                </a:solidFill>
              </a:rPr>
              <a:t> e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-</a:t>
            </a:r>
            <a:r>
              <a:rPr lang="en-US" altLang="en-US" sz="1800" baseline="30000" dirty="0">
                <a:solidFill>
                  <a:srgbClr val="FFFFFF"/>
                </a:solidFill>
              </a:rPr>
              <a:t>A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 (x – a)</a:t>
            </a:r>
            <a:r>
              <a:rPr lang="en-US" altLang="en-US" sz="1800" i="0" dirty="0">
                <a:solidFill>
                  <a:srgbClr val="FFFFFF"/>
                </a:solidFill>
              </a:rPr>
              <a:t>,   x </a:t>
            </a:r>
            <a:r>
              <a:rPr lang="en-US" altLang="en-US" sz="1800" i="0" dirty="0">
                <a:solidFill>
                  <a:srgbClr val="FFFFFF"/>
                </a:solidFill>
                <a:sym typeface="Symbol" pitchFamily="18" charset="2"/>
              </a:rPr>
              <a:t>≥ </a:t>
            </a:r>
            <a:r>
              <a:rPr lang="en-US" altLang="en-US" sz="1800" dirty="0">
                <a:solidFill>
                  <a:srgbClr val="FFFFFF"/>
                </a:solidFill>
                <a:sym typeface="Symbol" pitchFamily="18" charset="2"/>
              </a:rPr>
              <a:t>a</a:t>
            </a:r>
          </a:p>
        </p:txBody>
      </p:sp>
      <p:sp>
        <p:nvSpPr>
          <p:cNvPr id="131082" name="Text Box 9"/>
          <p:cNvSpPr txBox="1">
            <a:spLocks noChangeArrowheads="1"/>
          </p:cNvSpPr>
          <p:nvPr/>
        </p:nvSpPr>
        <p:spPr bwMode="auto">
          <a:xfrm>
            <a:off x="460375" y="5064125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dirty="0">
                <a:solidFill>
                  <a:srgbClr val="FFFFFF"/>
                </a:solidFill>
              </a:rPr>
              <a:t>where</a:t>
            </a:r>
          </a:p>
        </p:txBody>
      </p:sp>
      <p:sp>
        <p:nvSpPr>
          <p:cNvPr id="131083" name="Text Box 20"/>
          <p:cNvSpPr txBox="1">
            <a:spLocks noChangeArrowheads="1"/>
          </p:cNvSpPr>
          <p:nvPr/>
        </p:nvSpPr>
        <p:spPr bwMode="auto">
          <a:xfrm>
            <a:off x="6854191" y="4464050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</a:t>
            </a:r>
            <a:r>
              <a:rPr lang="en-US" altLang="en-US" sz="1600" dirty="0">
                <a:solidFill>
                  <a:schemeClr val="bg1"/>
                </a:solidFill>
              </a:rPr>
              <a:t>x</a:t>
            </a:r>
            <a:r>
              <a:rPr lang="en-US" altLang="en-US" sz="1600" i="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1084" name="Text Box 21"/>
          <p:cNvSpPr txBox="1">
            <a:spLocks noChangeArrowheads="1"/>
          </p:cNvSpPr>
          <p:nvPr/>
        </p:nvSpPr>
        <p:spPr bwMode="auto">
          <a:xfrm rot="16200000">
            <a:off x="5232187" y="3217655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(y)</a:t>
            </a:r>
          </a:p>
        </p:txBody>
      </p:sp>
      <p:sp>
        <p:nvSpPr>
          <p:cNvPr id="131085" name="Line 22"/>
          <p:cNvSpPr>
            <a:spLocks noChangeShapeType="1"/>
          </p:cNvSpPr>
          <p:nvPr/>
        </p:nvSpPr>
        <p:spPr bwMode="auto">
          <a:xfrm flipH="1">
            <a:off x="6426200" y="42624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086" name="Line 23"/>
          <p:cNvSpPr>
            <a:spLocks noChangeShapeType="1"/>
          </p:cNvSpPr>
          <p:nvPr/>
        </p:nvSpPr>
        <p:spPr bwMode="auto">
          <a:xfrm flipH="1">
            <a:off x="6426200" y="40338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087" name="Line 24"/>
          <p:cNvSpPr>
            <a:spLocks noChangeShapeType="1"/>
          </p:cNvSpPr>
          <p:nvPr/>
        </p:nvSpPr>
        <p:spPr bwMode="auto">
          <a:xfrm flipH="1">
            <a:off x="6426200" y="37957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088" name="Line 26"/>
          <p:cNvSpPr>
            <a:spLocks noChangeShapeType="1"/>
          </p:cNvSpPr>
          <p:nvPr/>
        </p:nvSpPr>
        <p:spPr bwMode="auto">
          <a:xfrm flipH="1">
            <a:off x="6426200" y="26622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089" name="Line 28"/>
          <p:cNvSpPr>
            <a:spLocks noChangeShapeType="1"/>
          </p:cNvSpPr>
          <p:nvPr/>
        </p:nvSpPr>
        <p:spPr bwMode="auto">
          <a:xfrm flipV="1">
            <a:off x="6807200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090" name="Line 29"/>
          <p:cNvSpPr>
            <a:spLocks noChangeShapeType="1"/>
          </p:cNvSpPr>
          <p:nvPr/>
        </p:nvSpPr>
        <p:spPr bwMode="auto">
          <a:xfrm flipV="1">
            <a:off x="7537450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091" name="Text Box 31"/>
          <p:cNvSpPr txBox="1">
            <a:spLocks noChangeArrowheads="1"/>
          </p:cNvSpPr>
          <p:nvPr/>
        </p:nvSpPr>
        <p:spPr bwMode="auto">
          <a:xfrm>
            <a:off x="6667500" y="426243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1092" name="Text Box 32"/>
          <p:cNvSpPr txBox="1">
            <a:spLocks noChangeArrowheads="1"/>
          </p:cNvSpPr>
          <p:nvPr/>
        </p:nvSpPr>
        <p:spPr bwMode="auto">
          <a:xfrm>
            <a:off x="7380288" y="426243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tx1"/>
                </a:solidFill>
              </a:rPr>
              <a:t>1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31093" name="Text Box 34"/>
          <p:cNvSpPr txBox="1">
            <a:spLocks noChangeArrowheads="1"/>
          </p:cNvSpPr>
          <p:nvPr/>
        </p:nvSpPr>
        <p:spPr bwMode="auto">
          <a:xfrm>
            <a:off x="6223000" y="410368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1094" name="Text Box 35"/>
          <p:cNvSpPr txBox="1">
            <a:spLocks noChangeArrowheads="1"/>
          </p:cNvSpPr>
          <p:nvPr/>
        </p:nvSpPr>
        <p:spPr bwMode="auto">
          <a:xfrm>
            <a:off x="6223000" y="388143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1095" name="Text Box 36"/>
          <p:cNvSpPr txBox="1">
            <a:spLocks noChangeArrowheads="1"/>
          </p:cNvSpPr>
          <p:nvPr/>
        </p:nvSpPr>
        <p:spPr bwMode="auto">
          <a:xfrm>
            <a:off x="6192838" y="364648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sz="12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lang="en-US" sz="12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31096" name="Text Box 38"/>
          <p:cNvSpPr txBox="1">
            <a:spLocks noChangeArrowheads="1"/>
          </p:cNvSpPr>
          <p:nvPr/>
        </p:nvSpPr>
        <p:spPr bwMode="auto">
          <a:xfrm>
            <a:off x="6218238" y="2509838"/>
            <a:ext cx="2778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1097" name="Line 42"/>
          <p:cNvSpPr>
            <a:spLocks noChangeShapeType="1"/>
          </p:cNvSpPr>
          <p:nvPr/>
        </p:nvSpPr>
        <p:spPr bwMode="auto">
          <a:xfrm flipH="1">
            <a:off x="6502400" y="4033838"/>
            <a:ext cx="23622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098" name="Line 43"/>
          <p:cNvSpPr>
            <a:spLocks noChangeShapeType="1"/>
          </p:cNvSpPr>
          <p:nvPr/>
        </p:nvSpPr>
        <p:spPr bwMode="auto">
          <a:xfrm flipV="1">
            <a:off x="6804025" y="2662238"/>
            <a:ext cx="0" cy="160496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099" name="Oval 45"/>
          <p:cNvSpPr>
            <a:spLocks noChangeArrowheads="1"/>
          </p:cNvSpPr>
          <p:nvPr/>
        </p:nvSpPr>
        <p:spPr bwMode="auto">
          <a:xfrm>
            <a:off x="7500938" y="3762375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1100" name="Oval 47"/>
          <p:cNvSpPr>
            <a:spLocks noChangeArrowheads="1"/>
          </p:cNvSpPr>
          <p:nvPr/>
        </p:nvSpPr>
        <p:spPr bwMode="auto">
          <a:xfrm>
            <a:off x="6770688" y="262255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1101" name="Line 48"/>
          <p:cNvSpPr>
            <a:spLocks noChangeShapeType="1"/>
          </p:cNvSpPr>
          <p:nvPr/>
        </p:nvSpPr>
        <p:spPr bwMode="auto">
          <a:xfrm flipH="1">
            <a:off x="6508750" y="2662238"/>
            <a:ext cx="27305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102" name="Line 52"/>
          <p:cNvSpPr>
            <a:spLocks noChangeShapeType="1"/>
          </p:cNvSpPr>
          <p:nvPr/>
        </p:nvSpPr>
        <p:spPr bwMode="auto">
          <a:xfrm flipV="1">
            <a:off x="7537450" y="3783013"/>
            <a:ext cx="0" cy="5048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103" name="Line 53"/>
          <p:cNvSpPr>
            <a:spLocks noChangeShapeType="1"/>
          </p:cNvSpPr>
          <p:nvPr/>
        </p:nvSpPr>
        <p:spPr bwMode="auto">
          <a:xfrm rot="16200000" flipV="1">
            <a:off x="7039769" y="3294857"/>
            <a:ext cx="0" cy="100806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104" name="Text Box 60"/>
          <p:cNvSpPr txBox="1">
            <a:spLocks noChangeArrowheads="1"/>
          </p:cNvSpPr>
          <p:nvPr/>
        </p:nvSpPr>
        <p:spPr bwMode="auto">
          <a:xfrm>
            <a:off x="955675" y="5822950"/>
            <a:ext cx="669799" cy="35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A </a:t>
            </a:r>
            <a:r>
              <a:rPr lang="en-US" altLang="en-US" sz="1800" i="0" dirty="0">
                <a:solidFill>
                  <a:srgbClr val="FFFFFF"/>
                </a:solidFill>
              </a:rPr>
              <a:t> = </a:t>
            </a:r>
            <a:endParaRPr lang="en-US" altLang="en-US" sz="18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31105" name="Text Box 61"/>
          <p:cNvSpPr txBox="1">
            <a:spLocks noChangeArrowheads="1"/>
          </p:cNvSpPr>
          <p:nvPr/>
        </p:nvSpPr>
        <p:spPr bwMode="auto">
          <a:xfrm>
            <a:off x="1636713" y="5648325"/>
            <a:ext cx="1930337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In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(1–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c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  <a:r>
              <a:rPr lang="en-US" sz="1800" dirty="0"/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) – ln y</a:t>
            </a:r>
            <a:r>
              <a:rPr lang="en-US" altLang="en-US" sz="1800" i="0" baseline="-25000" dirty="0">
                <a:solidFill>
                  <a:srgbClr val="FFFFFF"/>
                </a:solidFill>
              </a:rPr>
              <a:t>1</a:t>
            </a:r>
            <a:endParaRPr lang="en-US" altLang="en-US" sz="1800" i="0" dirty="0">
              <a:solidFill>
                <a:srgbClr val="FFFFFF"/>
              </a:solidFill>
            </a:endParaRPr>
          </a:p>
        </p:txBody>
      </p:sp>
      <p:sp>
        <p:nvSpPr>
          <p:cNvPr id="131106" name="Line 62"/>
          <p:cNvSpPr>
            <a:spLocks noChangeShapeType="1"/>
          </p:cNvSpPr>
          <p:nvPr/>
        </p:nvSpPr>
        <p:spPr bwMode="auto">
          <a:xfrm>
            <a:off x="1617663" y="6019800"/>
            <a:ext cx="1893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31107" name="Text Box 63"/>
          <p:cNvSpPr txBox="1">
            <a:spLocks noChangeArrowheads="1"/>
          </p:cNvSpPr>
          <p:nvPr/>
        </p:nvSpPr>
        <p:spPr bwMode="auto">
          <a:xfrm>
            <a:off x="2135188" y="5991225"/>
            <a:ext cx="782587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chemeClr val="tx1"/>
                </a:solidFill>
              </a:rPr>
              <a:t>x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800" dirty="0">
                <a:solidFill>
                  <a:schemeClr val="bg1"/>
                </a:solidFill>
              </a:rPr>
              <a:t> – </a:t>
            </a: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endParaRPr lang="en-US" altLang="en-US" sz="1800" baseline="30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9945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10"/>
          <p:cNvSpPr>
            <a:spLocks noChangeArrowheads="1"/>
          </p:cNvSpPr>
          <p:nvPr/>
        </p:nvSpPr>
        <p:spPr bwMode="invGray">
          <a:xfrm>
            <a:off x="5824538" y="2281238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9266" name="Rectangle 11"/>
          <p:cNvSpPr>
            <a:spLocks noChangeArrowheads="1"/>
          </p:cNvSpPr>
          <p:nvPr/>
        </p:nvSpPr>
        <p:spPr bwMode="auto">
          <a:xfrm>
            <a:off x="6502400" y="2430463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926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Exponential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 Curve </a:t>
            </a:r>
            <a:r>
              <a:rPr lang="en-US" altLang="en-US" dirty="0">
                <a:ea typeface="ＭＳ Ｐゴシック" pitchFamily="-84" charset="-128"/>
              </a:rPr>
              <a:t>Formulas</a:t>
            </a:r>
          </a:p>
        </p:txBody>
      </p:sp>
      <p:graphicFrame>
        <p:nvGraphicFramePr>
          <p:cNvPr id="139267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6669088" y="2301875"/>
          <a:ext cx="2443162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2197100" imgH="1816100" progId="Excel.Chart.8">
                  <p:embed/>
                </p:oleObj>
              </mc:Choice>
              <mc:Fallback>
                <p:oleObj name="Chart" r:id="rId3" imgW="2197100" imgH="1816100" progId="Excel.Chart.8">
                  <p:embed/>
                  <p:pic>
                    <p:nvPicPr>
                      <p:cNvPr id="13926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9088" y="2301875"/>
                        <a:ext cx="2443162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69" name="Text Box 4"/>
          <p:cNvSpPr txBox="1">
            <a:spLocks noChangeArrowheads="1"/>
          </p:cNvSpPr>
          <p:nvPr/>
        </p:nvSpPr>
        <p:spPr bwMode="auto">
          <a:xfrm>
            <a:off x="534988" y="1149350"/>
            <a:ext cx="453713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379538" indent="-1379538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 rtl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2400" b="1" i="1" kern="1200" dirty="0">
                <a:solidFill>
                  <a:srgbClr val="FFCC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Case 2b:	[c, d] = [0, 1]</a:t>
            </a:r>
            <a:endParaRPr lang="en-US" sz="2400" dirty="0">
              <a:effectLst/>
            </a:endParaRPr>
          </a:p>
          <a:p>
            <a:pPr algn="l" rtl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2400" b="1" i="1" kern="1200" dirty="0">
                <a:solidFill>
                  <a:srgbClr val="FFCC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	Knee of Curve at 0.2</a:t>
            </a:r>
            <a:endParaRPr lang="en-US" sz="2400" dirty="0">
              <a:effectLst/>
            </a:endParaRPr>
          </a:p>
        </p:txBody>
      </p:sp>
      <p:sp>
        <p:nvSpPr>
          <p:cNvPr id="139270" name="Text Box 5"/>
          <p:cNvSpPr txBox="1">
            <a:spLocks noChangeArrowheads="1"/>
          </p:cNvSpPr>
          <p:nvPr/>
        </p:nvSpPr>
        <p:spPr bwMode="auto">
          <a:xfrm>
            <a:off x="460375" y="183515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Givens</a:t>
            </a:r>
          </a:p>
        </p:txBody>
      </p:sp>
      <p:sp>
        <p:nvSpPr>
          <p:cNvPr id="139271" name="Text Box 6"/>
          <p:cNvSpPr txBox="1">
            <a:spLocks noChangeArrowheads="1"/>
          </p:cNvSpPr>
          <p:nvPr/>
        </p:nvSpPr>
        <p:spPr bwMode="auto">
          <a:xfrm>
            <a:off x="765175" y="2365375"/>
            <a:ext cx="4837671" cy="136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(</a:t>
            </a:r>
            <a:r>
              <a:rPr lang="en-US" altLang="en-US" sz="1800" dirty="0">
                <a:solidFill>
                  <a:schemeClr val="tx1"/>
                </a:solidFill>
              </a:rPr>
              <a:t>x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, 0.2)	= Point of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  a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</a:t>
            </a:r>
            <a:r>
              <a:rPr lang="en-US" altLang="en-US" sz="1800" dirty="0">
                <a:solidFill>
                  <a:srgbClr val="FFFFFF"/>
                </a:solidFill>
              </a:rPr>
              <a:t>c </a:t>
            </a:r>
            <a:r>
              <a:rPr lang="en-US" altLang="en-US" sz="1800" i="0" dirty="0">
                <a:solidFill>
                  <a:srgbClr val="FFFFFF"/>
                </a:solidFill>
              </a:rPr>
              <a:t> =  0	= Lower Bound for IVAL Factor</a:t>
            </a: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</a:t>
            </a:r>
            <a:r>
              <a:rPr lang="en-US" altLang="en-US" sz="1800" dirty="0">
                <a:solidFill>
                  <a:srgbClr val="FFFFFF"/>
                </a:solidFill>
              </a:rPr>
              <a:t>d</a:t>
            </a:r>
            <a:r>
              <a:rPr lang="en-US" altLang="en-US" sz="1800" i="0" dirty="0">
                <a:solidFill>
                  <a:srgbClr val="FFFFFF"/>
                </a:solidFill>
              </a:rPr>
              <a:t>  =  1	= Upper Bound for IVAL Factor</a:t>
            </a:r>
          </a:p>
        </p:txBody>
      </p:sp>
      <p:sp>
        <p:nvSpPr>
          <p:cNvPr id="139272" name="Text Box 7"/>
          <p:cNvSpPr txBox="1">
            <a:spLocks noChangeArrowheads="1"/>
          </p:cNvSpPr>
          <p:nvPr/>
        </p:nvSpPr>
        <p:spPr bwMode="auto">
          <a:xfrm>
            <a:off x="460375" y="4149725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139273" name="Text Box 8"/>
          <p:cNvSpPr txBox="1">
            <a:spLocks noChangeArrowheads="1"/>
          </p:cNvSpPr>
          <p:nvPr/>
        </p:nvSpPr>
        <p:spPr bwMode="auto">
          <a:xfrm>
            <a:off x="765175" y="4673600"/>
            <a:ext cx="21339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y</a:t>
            </a:r>
            <a:r>
              <a:rPr lang="en-US" altLang="en-US" sz="1800" i="0" dirty="0">
                <a:solidFill>
                  <a:srgbClr val="FFFFFF"/>
                </a:solidFill>
              </a:rPr>
              <a:t> = e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-</a:t>
            </a:r>
            <a:r>
              <a:rPr lang="en-US" altLang="en-US" sz="1800" baseline="30000" dirty="0">
                <a:solidFill>
                  <a:srgbClr val="FFFFFF"/>
                </a:solidFill>
              </a:rPr>
              <a:t>A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 (</a:t>
            </a:r>
            <a:r>
              <a:rPr lang="en-US" altLang="en-US" sz="1800" baseline="30000" dirty="0">
                <a:solidFill>
                  <a:srgbClr val="FFFFFF"/>
                </a:solidFill>
              </a:rPr>
              <a:t>x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 – </a:t>
            </a:r>
            <a:r>
              <a:rPr lang="en-US" altLang="en-US" sz="1800" baseline="30000" dirty="0">
                <a:solidFill>
                  <a:srgbClr val="FFFFFF"/>
                </a:solidFill>
              </a:rPr>
              <a:t>a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)</a:t>
            </a:r>
            <a:r>
              <a:rPr lang="en-US" altLang="en-US" sz="1800" i="0" dirty="0">
                <a:solidFill>
                  <a:srgbClr val="FFFFFF"/>
                </a:solidFill>
              </a:rPr>
              <a:t>,   </a:t>
            </a:r>
            <a:r>
              <a:rPr lang="en-US" altLang="en-US" sz="1800" dirty="0">
                <a:solidFill>
                  <a:srgbClr val="FFFFFF"/>
                </a:solidFill>
              </a:rPr>
              <a:t>x</a:t>
            </a:r>
            <a:r>
              <a:rPr lang="en-US" altLang="en-US" sz="1800" i="0" dirty="0">
                <a:solidFill>
                  <a:srgbClr val="FFFFFF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  <a:sym typeface="Symbol" pitchFamily="18" charset="2"/>
              </a:rPr>
              <a:t>≥ </a:t>
            </a:r>
            <a:r>
              <a:rPr lang="en-US" altLang="en-US" sz="1800" dirty="0">
                <a:solidFill>
                  <a:srgbClr val="FFFFFF"/>
                </a:solidFill>
                <a:sym typeface="Symbol" pitchFamily="18" charset="2"/>
              </a:rPr>
              <a:t>a</a:t>
            </a:r>
          </a:p>
        </p:txBody>
      </p:sp>
      <p:sp>
        <p:nvSpPr>
          <p:cNvPr id="139274" name="Text Box 9"/>
          <p:cNvSpPr txBox="1">
            <a:spLocks noChangeArrowheads="1"/>
          </p:cNvSpPr>
          <p:nvPr/>
        </p:nvSpPr>
        <p:spPr bwMode="auto">
          <a:xfrm>
            <a:off x="460375" y="5254625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dirty="0">
                <a:solidFill>
                  <a:srgbClr val="FFFFFF"/>
                </a:solidFill>
              </a:rPr>
              <a:t>where</a:t>
            </a:r>
          </a:p>
        </p:txBody>
      </p:sp>
      <p:sp>
        <p:nvSpPr>
          <p:cNvPr id="139275" name="Text Box 12"/>
          <p:cNvSpPr txBox="1">
            <a:spLocks noChangeArrowheads="1"/>
          </p:cNvSpPr>
          <p:nvPr/>
        </p:nvSpPr>
        <p:spPr bwMode="auto">
          <a:xfrm>
            <a:off x="6854191" y="4464050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</a:t>
            </a:r>
            <a:r>
              <a:rPr lang="en-US" altLang="en-US" sz="1600" dirty="0">
                <a:solidFill>
                  <a:schemeClr val="bg1"/>
                </a:solidFill>
              </a:rPr>
              <a:t>x</a:t>
            </a:r>
            <a:r>
              <a:rPr lang="en-US" altLang="en-US" sz="1600" i="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9276" name="Text Box 13"/>
          <p:cNvSpPr txBox="1">
            <a:spLocks noChangeArrowheads="1"/>
          </p:cNvSpPr>
          <p:nvPr/>
        </p:nvSpPr>
        <p:spPr bwMode="auto">
          <a:xfrm rot="16200000">
            <a:off x="5232187" y="3217655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(y)</a:t>
            </a:r>
          </a:p>
        </p:txBody>
      </p:sp>
      <p:sp>
        <p:nvSpPr>
          <p:cNvPr id="139277" name="Line 14"/>
          <p:cNvSpPr>
            <a:spLocks noChangeShapeType="1"/>
          </p:cNvSpPr>
          <p:nvPr/>
        </p:nvSpPr>
        <p:spPr bwMode="auto">
          <a:xfrm flipH="1">
            <a:off x="6426200" y="42560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9278" name="Line 15"/>
          <p:cNvSpPr>
            <a:spLocks noChangeShapeType="1"/>
          </p:cNvSpPr>
          <p:nvPr/>
        </p:nvSpPr>
        <p:spPr bwMode="auto">
          <a:xfrm flipH="1">
            <a:off x="6426200" y="38877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9279" name="Line 17"/>
          <p:cNvSpPr>
            <a:spLocks noChangeShapeType="1"/>
          </p:cNvSpPr>
          <p:nvPr/>
        </p:nvSpPr>
        <p:spPr bwMode="auto">
          <a:xfrm flipH="1">
            <a:off x="6426200" y="24479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9280" name="Line 18"/>
          <p:cNvSpPr>
            <a:spLocks noChangeShapeType="1"/>
          </p:cNvSpPr>
          <p:nvPr/>
        </p:nvSpPr>
        <p:spPr bwMode="auto">
          <a:xfrm flipV="1">
            <a:off x="6807200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9281" name="Line 19"/>
          <p:cNvSpPr>
            <a:spLocks noChangeShapeType="1"/>
          </p:cNvSpPr>
          <p:nvPr/>
        </p:nvSpPr>
        <p:spPr bwMode="auto">
          <a:xfrm flipV="1">
            <a:off x="7537450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9282" name="Text Box 21"/>
          <p:cNvSpPr txBox="1">
            <a:spLocks noChangeArrowheads="1"/>
          </p:cNvSpPr>
          <p:nvPr/>
        </p:nvSpPr>
        <p:spPr bwMode="auto">
          <a:xfrm>
            <a:off x="6667500" y="426243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9283" name="Text Box 22"/>
          <p:cNvSpPr txBox="1">
            <a:spLocks noChangeArrowheads="1"/>
          </p:cNvSpPr>
          <p:nvPr/>
        </p:nvSpPr>
        <p:spPr bwMode="auto">
          <a:xfrm>
            <a:off x="7380288" y="426243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tx1"/>
                </a:solidFill>
              </a:rPr>
              <a:t>1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39284" name="Text Box 24"/>
          <p:cNvSpPr txBox="1">
            <a:spLocks noChangeArrowheads="1"/>
          </p:cNvSpPr>
          <p:nvPr/>
        </p:nvSpPr>
        <p:spPr bwMode="auto">
          <a:xfrm>
            <a:off x="6223000" y="410368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9285" name="Text Box 25"/>
          <p:cNvSpPr txBox="1">
            <a:spLocks noChangeArrowheads="1"/>
          </p:cNvSpPr>
          <p:nvPr/>
        </p:nvSpPr>
        <p:spPr bwMode="auto">
          <a:xfrm>
            <a:off x="6121400" y="3735388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0.2</a:t>
            </a:r>
          </a:p>
        </p:txBody>
      </p:sp>
      <p:sp>
        <p:nvSpPr>
          <p:cNvPr id="139286" name="Text Box 27"/>
          <p:cNvSpPr txBox="1">
            <a:spLocks noChangeArrowheads="1"/>
          </p:cNvSpPr>
          <p:nvPr/>
        </p:nvSpPr>
        <p:spPr bwMode="auto">
          <a:xfrm>
            <a:off x="6223000" y="229393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287" name="Line 29"/>
          <p:cNvSpPr>
            <a:spLocks noChangeShapeType="1"/>
          </p:cNvSpPr>
          <p:nvPr/>
        </p:nvSpPr>
        <p:spPr bwMode="auto">
          <a:xfrm flipV="1">
            <a:off x="6804025" y="2433638"/>
            <a:ext cx="0" cy="183356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9288" name="Freeform 30"/>
          <p:cNvSpPr>
            <a:spLocks/>
          </p:cNvSpPr>
          <p:nvPr/>
        </p:nvSpPr>
        <p:spPr bwMode="auto">
          <a:xfrm>
            <a:off x="6502400" y="3890963"/>
            <a:ext cx="1035050" cy="396875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9289" name="Oval 32"/>
          <p:cNvSpPr>
            <a:spLocks noChangeArrowheads="1"/>
          </p:cNvSpPr>
          <p:nvPr/>
        </p:nvSpPr>
        <p:spPr bwMode="auto">
          <a:xfrm>
            <a:off x="6767513" y="241300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9290" name="Oval 33"/>
          <p:cNvSpPr>
            <a:spLocks noChangeArrowheads="1"/>
          </p:cNvSpPr>
          <p:nvPr/>
        </p:nvSpPr>
        <p:spPr bwMode="auto">
          <a:xfrm>
            <a:off x="7504113" y="3859213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9291" name="Text Box 55"/>
          <p:cNvSpPr txBox="1">
            <a:spLocks noChangeArrowheads="1"/>
          </p:cNvSpPr>
          <p:nvPr/>
        </p:nvSpPr>
        <p:spPr bwMode="auto">
          <a:xfrm>
            <a:off x="765175" y="5845175"/>
            <a:ext cx="67839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  = </a:t>
            </a:r>
            <a:endParaRPr lang="en-US" altLang="en-US" sz="18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39292" name="Text Box 56"/>
          <p:cNvSpPr txBox="1">
            <a:spLocks noChangeArrowheads="1"/>
          </p:cNvSpPr>
          <p:nvPr/>
        </p:nvSpPr>
        <p:spPr bwMode="auto">
          <a:xfrm>
            <a:off x="1474788" y="5670550"/>
            <a:ext cx="58221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In 5</a:t>
            </a:r>
          </a:p>
        </p:txBody>
      </p:sp>
      <p:sp>
        <p:nvSpPr>
          <p:cNvPr id="139293" name="Line 57"/>
          <p:cNvSpPr>
            <a:spLocks noChangeShapeType="1"/>
          </p:cNvSpPr>
          <p:nvPr/>
        </p:nvSpPr>
        <p:spPr bwMode="auto">
          <a:xfrm>
            <a:off x="1384300" y="6042025"/>
            <a:ext cx="820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39294" name="Text Box 58"/>
          <p:cNvSpPr txBox="1">
            <a:spLocks noChangeArrowheads="1"/>
          </p:cNvSpPr>
          <p:nvPr/>
        </p:nvSpPr>
        <p:spPr bwMode="auto">
          <a:xfrm>
            <a:off x="1365250" y="6013450"/>
            <a:ext cx="782587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x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– a</a:t>
            </a:r>
            <a:endParaRPr lang="en-US" altLang="en-US" sz="1800" i="0" baseline="30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-54319"/>
            <a:ext cx="7742238" cy="1052667"/>
          </a:xfrm>
          <a:noFill/>
        </p:spPr>
        <p:txBody>
          <a:bodyPr lIns="91412" tIns="45705" rIns="91412" bIns="45705"/>
          <a:lstStyle/>
          <a:p>
            <a:pPr defTabSz="914400"/>
            <a:r>
              <a:rPr lang="en-US" dirty="0"/>
              <a:t>The Case Study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7" y="784046"/>
            <a:ext cx="8689975" cy="5779716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28800" algn="l"/>
              </a:tabLst>
            </a:pPr>
            <a:r>
              <a:rPr lang="en-US" dirty="0"/>
              <a:t>Aerospace design engineers wish to compare 8 computer-aided designs alternatives for the next-generation fighter aircraft</a:t>
            </a:r>
          </a:p>
          <a:p>
            <a:pPr>
              <a:lnSpc>
                <a:spcPct val="90000"/>
              </a:lnSpc>
              <a:tabLst>
                <a:tab pos="1828800" algn="l"/>
              </a:tabLst>
            </a:pPr>
            <a:endParaRPr lang="en-US" dirty="0"/>
          </a:p>
          <a:p>
            <a:pPr>
              <a:lnSpc>
                <a:spcPct val="90000"/>
              </a:lnSpc>
              <a:tabLst>
                <a:tab pos="1828800" algn="l"/>
              </a:tabLst>
            </a:pPr>
            <a:r>
              <a:rPr lang="en-US" dirty="0"/>
              <a:t>The criteria are all defined in terms of </a:t>
            </a:r>
            <a:r>
              <a:rPr lang="en-US" i="1" dirty="0">
                <a:solidFill>
                  <a:srgbClr val="FFFF00"/>
                </a:solidFill>
              </a:rPr>
              <a:t>sorties</a:t>
            </a:r>
          </a:p>
          <a:p>
            <a:pPr lvl="1">
              <a:lnSpc>
                <a:spcPct val="90000"/>
              </a:lnSpc>
              <a:tabLst>
                <a:tab pos="1828800" algn="l"/>
              </a:tabLst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rgbClr val="FFFF00"/>
                </a:solidFill>
              </a:rPr>
              <a:t>sortie</a:t>
            </a:r>
            <a:r>
              <a:rPr lang="en-US" dirty="0">
                <a:solidFill>
                  <a:schemeClr val="bg1"/>
                </a:solidFill>
              </a:rPr>
              <a:t> is a combat flight</a:t>
            </a:r>
          </a:p>
          <a:p>
            <a:pPr lvl="1">
              <a:lnSpc>
                <a:spcPct val="90000"/>
              </a:lnSpc>
              <a:tabLst>
                <a:tab pos="1828800" algn="l"/>
              </a:tabLst>
            </a:pPr>
            <a:r>
              <a:rPr lang="en-US" dirty="0">
                <a:solidFill>
                  <a:srgbClr val="FFFF00"/>
                </a:solidFill>
              </a:rPr>
              <a:t>Sortie rate</a:t>
            </a:r>
            <a:r>
              <a:rPr lang="en-US" dirty="0">
                <a:solidFill>
                  <a:schemeClr val="bg1"/>
                </a:solidFill>
              </a:rPr>
              <a:t> is the number of sorties that can be flown per day</a:t>
            </a:r>
          </a:p>
          <a:p>
            <a:pPr>
              <a:lnSpc>
                <a:spcPct val="90000"/>
              </a:lnSpc>
              <a:tabLst>
                <a:tab pos="1828800" algn="l"/>
              </a:tabLst>
            </a:pPr>
            <a:endParaRPr lang="en-US" dirty="0"/>
          </a:p>
          <a:p>
            <a:pPr>
              <a:lnSpc>
                <a:spcPct val="90000"/>
              </a:lnSpc>
              <a:tabLst>
                <a:tab pos="1828800" algn="l"/>
              </a:tabLst>
            </a:pPr>
            <a:r>
              <a:rPr lang="en-US" dirty="0"/>
              <a:t>The criteria* are:</a:t>
            </a:r>
          </a:p>
          <a:p>
            <a:pPr marL="1377950" lvl="3" indent="-523875">
              <a:lnSpc>
                <a:spcPct val="90000"/>
              </a:lnSpc>
              <a:buFont typeface="Symbol" pitchFamily="-111" charset="2"/>
              <a:buNone/>
              <a:tabLst>
                <a:tab pos="1719263" algn="l"/>
              </a:tabLst>
            </a:pPr>
            <a:r>
              <a:rPr lang="en-US" b="1" dirty="0">
                <a:solidFill>
                  <a:srgbClr val="FFFF00"/>
                </a:solidFill>
              </a:rPr>
              <a:t>P</a:t>
            </a:r>
            <a:r>
              <a:rPr lang="en-US" b="1" baseline="-25000" dirty="0">
                <a:solidFill>
                  <a:srgbClr val="FFFF00"/>
                </a:solidFill>
              </a:rPr>
              <a:t>S</a:t>
            </a:r>
            <a:r>
              <a:rPr lang="en-US" i="0" dirty="0"/>
              <a:t>	=	P(Aircraft Survives a Single Sortie)</a:t>
            </a:r>
          </a:p>
          <a:p>
            <a:pPr marL="1377950" lvl="3" indent="-523875">
              <a:lnSpc>
                <a:spcPct val="90000"/>
              </a:lnSpc>
              <a:buFont typeface="Symbol" pitchFamily="-111" charset="2"/>
              <a:buNone/>
              <a:tabLst>
                <a:tab pos="1719263" algn="l"/>
              </a:tabLst>
            </a:pPr>
            <a:r>
              <a:rPr lang="en-US" b="1" dirty="0">
                <a:solidFill>
                  <a:srgbClr val="FFFF00"/>
                </a:solidFill>
              </a:rPr>
              <a:t>K</a:t>
            </a:r>
            <a:r>
              <a:rPr lang="en-US" b="1" baseline="-25000" dirty="0">
                <a:solidFill>
                  <a:srgbClr val="FFFF00"/>
                </a:solidFill>
              </a:rPr>
              <a:t>S</a:t>
            </a:r>
            <a:r>
              <a:rPr lang="en-US" i="0" dirty="0"/>
              <a:t>	=	Expected Number of Target Kills per Sortie</a:t>
            </a:r>
          </a:p>
          <a:p>
            <a:pPr marL="1377950" lvl="3" indent="-523875">
              <a:lnSpc>
                <a:spcPct val="90000"/>
              </a:lnSpc>
              <a:buFont typeface="Symbol" pitchFamily="-111" charset="2"/>
              <a:buNone/>
              <a:tabLst>
                <a:tab pos="1719263" algn="l"/>
              </a:tabLst>
            </a:pPr>
            <a:r>
              <a:rPr lang="en-US" b="1" dirty="0">
                <a:solidFill>
                  <a:srgbClr val="FFFF00"/>
                </a:solidFill>
              </a:rPr>
              <a:t>SR</a:t>
            </a:r>
            <a:r>
              <a:rPr lang="en-US" i="0" dirty="0"/>
              <a:t>	=	Planned (Expected) Sortie Rate</a:t>
            </a:r>
          </a:p>
          <a:p>
            <a:pPr marL="852488" lvl="1" indent="-509588">
              <a:lnSpc>
                <a:spcPct val="90000"/>
              </a:lnSpc>
              <a:tabLst>
                <a:tab pos="1828800" algn="l"/>
              </a:tabLst>
            </a:pPr>
            <a:endParaRPr lang="en-US" dirty="0"/>
          </a:p>
          <a:p>
            <a:pPr marL="852488" lvl="1" indent="-509588">
              <a:lnSpc>
                <a:spcPct val="90000"/>
              </a:lnSpc>
              <a:tabLst>
                <a:tab pos="1828800" algn="l"/>
              </a:tabLst>
            </a:pPr>
            <a:r>
              <a:rPr lang="en-US" dirty="0"/>
              <a:t>P</a:t>
            </a:r>
            <a:r>
              <a:rPr lang="en-US" baseline="-25000" dirty="0"/>
              <a:t>S</a:t>
            </a:r>
            <a:r>
              <a:rPr lang="en-US" dirty="0"/>
              <a:t> is a metric for </a:t>
            </a:r>
            <a:r>
              <a:rPr lang="en-US" dirty="0">
                <a:solidFill>
                  <a:srgbClr val="FF9933"/>
                </a:solidFill>
              </a:rPr>
              <a:t>defense</a:t>
            </a:r>
          </a:p>
          <a:p>
            <a:pPr marL="852488" lvl="1" indent="-509588">
              <a:lnSpc>
                <a:spcPct val="90000"/>
              </a:lnSpc>
              <a:tabLst>
                <a:tab pos="1828800" algn="l"/>
              </a:tabLst>
            </a:pPr>
            <a:r>
              <a:rPr lang="en-US" dirty="0"/>
              <a:t>K</a:t>
            </a:r>
            <a:r>
              <a:rPr lang="en-US" baseline="-25000" dirty="0"/>
              <a:t>S</a:t>
            </a:r>
            <a:r>
              <a:rPr lang="en-US" dirty="0"/>
              <a:t> is a metric for </a:t>
            </a:r>
            <a:r>
              <a:rPr lang="en-US" dirty="0">
                <a:solidFill>
                  <a:srgbClr val="FF9933"/>
                </a:solidFill>
              </a:rPr>
              <a:t>offense</a:t>
            </a:r>
          </a:p>
          <a:p>
            <a:pPr marL="852488" lvl="1" indent="-509588">
              <a:lnSpc>
                <a:spcPct val="90000"/>
              </a:lnSpc>
              <a:tabLst>
                <a:tab pos="1828800" algn="l"/>
              </a:tabLst>
            </a:pPr>
            <a:r>
              <a:rPr lang="en-US" dirty="0"/>
              <a:t>SR represents the </a:t>
            </a:r>
            <a:r>
              <a:rPr lang="en-US" dirty="0">
                <a:solidFill>
                  <a:srgbClr val="FF9933"/>
                </a:solidFill>
              </a:rPr>
              <a:t>frequency</a:t>
            </a:r>
            <a:r>
              <a:rPr lang="en-US" dirty="0"/>
              <a:t> of events</a:t>
            </a:r>
            <a:endParaRPr lang="en-US" sz="1000" b="0" dirty="0"/>
          </a:p>
          <a:p>
            <a:pPr marL="0" indent="0">
              <a:lnSpc>
                <a:spcPct val="90000"/>
              </a:lnSpc>
              <a:buNone/>
              <a:tabLst>
                <a:tab pos="1828800" algn="l"/>
              </a:tabLst>
            </a:pPr>
            <a:r>
              <a:rPr lang="en-US" sz="1600" b="0" dirty="0"/>
              <a:t>* Cost is always included in military effectiveness analyses but is omitted in this case study to keep the study as simple as possible</a:t>
            </a:r>
          </a:p>
          <a:p>
            <a:pPr marL="1538288" lvl="3" indent="-509588">
              <a:lnSpc>
                <a:spcPct val="90000"/>
              </a:lnSpc>
              <a:buFont typeface="Symbol" pitchFamily="-111" charset="2"/>
              <a:buNone/>
              <a:tabLst>
                <a:tab pos="1828800" algn="l"/>
              </a:tabLst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17"/>
          <p:cNvSpPr>
            <a:spLocks noChangeArrowheads="1"/>
          </p:cNvSpPr>
          <p:nvPr/>
        </p:nvSpPr>
        <p:spPr bwMode="invGray">
          <a:xfrm>
            <a:off x="5954713" y="2339975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3122" name="Rectangle 18"/>
          <p:cNvSpPr>
            <a:spLocks noChangeArrowheads="1"/>
          </p:cNvSpPr>
          <p:nvPr/>
        </p:nvSpPr>
        <p:spPr bwMode="auto">
          <a:xfrm>
            <a:off x="6632575" y="2482850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312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Exponential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 Curve </a:t>
            </a:r>
            <a:r>
              <a:rPr lang="en-US" altLang="en-US" dirty="0">
                <a:ea typeface="ＭＳ Ｐゴシック" pitchFamily="-84" charset="-128"/>
              </a:rPr>
              <a:t>Formulas</a:t>
            </a:r>
          </a:p>
        </p:txBody>
      </p:sp>
      <p:graphicFrame>
        <p:nvGraphicFramePr>
          <p:cNvPr id="133123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036147"/>
              </p:ext>
            </p:extLst>
          </p:nvPr>
        </p:nvGraphicFramePr>
        <p:xfrm>
          <a:off x="6775895" y="2638842"/>
          <a:ext cx="2228406" cy="1603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2197100" imgH="1816100" progId="Excel.Chart.8">
                  <p:embed/>
                </p:oleObj>
              </mc:Choice>
              <mc:Fallback>
                <p:oleObj name="Chart" r:id="rId3" imgW="2197100" imgH="1816100" progId="Excel.Chart.8">
                  <p:embed/>
                  <p:pic>
                    <p:nvPicPr>
                      <p:cNvPr id="13312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895" y="2638842"/>
                        <a:ext cx="2228406" cy="1603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5" name="Text Box 4"/>
          <p:cNvSpPr txBox="1">
            <a:spLocks noChangeArrowheads="1"/>
          </p:cNvSpPr>
          <p:nvPr/>
        </p:nvSpPr>
        <p:spPr bwMode="auto">
          <a:xfrm>
            <a:off x="522288" y="1104900"/>
            <a:ext cx="6181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Case 3:	Finite Interval </a:t>
            </a:r>
            <a:r>
              <a:rPr lang="en-US" altLang="en-US" sz="2400" i="0" dirty="0">
                <a:solidFill>
                  <a:srgbClr val="FFCC00"/>
                </a:solidFill>
              </a:rPr>
              <a:t>[</a:t>
            </a:r>
            <a:r>
              <a:rPr lang="en-US" altLang="en-US" sz="2400" dirty="0">
                <a:solidFill>
                  <a:srgbClr val="FFCC00"/>
                </a:solidFill>
              </a:rPr>
              <a:t>a</a:t>
            </a:r>
            <a:r>
              <a:rPr lang="en-US" altLang="en-US" sz="2400" i="0" dirty="0">
                <a:solidFill>
                  <a:srgbClr val="FFCC00"/>
                </a:solidFill>
              </a:rPr>
              <a:t>, </a:t>
            </a:r>
            <a:r>
              <a:rPr lang="en-US" altLang="en-US" sz="2400" dirty="0">
                <a:solidFill>
                  <a:srgbClr val="FFCC00"/>
                </a:solidFill>
                <a:sym typeface="Symbol" pitchFamily="18" charset="2"/>
              </a:rPr>
              <a:t>b</a:t>
            </a:r>
            <a:r>
              <a:rPr lang="en-US" altLang="en-US" sz="2400" i="0" dirty="0">
                <a:solidFill>
                  <a:srgbClr val="FFCC00"/>
                </a:solidFill>
              </a:rPr>
              <a:t>]</a:t>
            </a:r>
          </a:p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	Increasing Function</a:t>
            </a:r>
          </a:p>
        </p:txBody>
      </p:sp>
      <p:sp>
        <p:nvSpPr>
          <p:cNvPr id="133126" name="Text Box 5"/>
          <p:cNvSpPr txBox="1">
            <a:spLocks noChangeArrowheads="1"/>
          </p:cNvSpPr>
          <p:nvPr/>
        </p:nvSpPr>
        <p:spPr bwMode="auto">
          <a:xfrm>
            <a:off x="460375" y="183515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Givens</a:t>
            </a:r>
          </a:p>
        </p:txBody>
      </p:sp>
      <p:sp>
        <p:nvSpPr>
          <p:cNvPr id="133127" name="Text Box 6"/>
          <p:cNvSpPr txBox="1">
            <a:spLocks noChangeArrowheads="1"/>
          </p:cNvSpPr>
          <p:nvPr/>
        </p:nvSpPr>
        <p:spPr bwMode="auto">
          <a:xfrm>
            <a:off x="685800" y="2176463"/>
            <a:ext cx="4837671" cy="1706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x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r>
              <a:rPr lang="en-US" sz="1600" dirty="0"/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)	= Point of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</a:t>
            </a: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</a:t>
            </a:r>
            <a:r>
              <a:rPr lang="en-US" altLang="en-US" sz="1800" dirty="0">
                <a:solidFill>
                  <a:srgbClr val="FFFFFF"/>
                </a:solidFill>
              </a:rPr>
              <a:t>b</a:t>
            </a:r>
            <a:r>
              <a:rPr lang="en-US" altLang="en-US" sz="1800" i="0" dirty="0">
                <a:solidFill>
                  <a:srgbClr val="FFFFFF"/>
                </a:solidFill>
              </a:rPr>
              <a:t>	= Upper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</a:t>
            </a:r>
            <a:r>
              <a:rPr lang="en-US" altLang="en-US" sz="1800" dirty="0">
                <a:solidFill>
                  <a:srgbClr val="FFFFFF"/>
                </a:solidFill>
              </a:rPr>
              <a:t>c</a:t>
            </a:r>
            <a:r>
              <a:rPr lang="en-US" altLang="en-US" sz="1800" i="0" dirty="0">
                <a:solidFill>
                  <a:srgbClr val="FFFFFF"/>
                </a:solidFill>
              </a:rPr>
              <a:t>	= Lower Bound for IVAL Factor</a:t>
            </a: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</a:t>
            </a:r>
            <a:r>
              <a:rPr lang="en-US" altLang="en-US" sz="1800" dirty="0">
                <a:solidFill>
                  <a:srgbClr val="FFFFFF"/>
                </a:solidFill>
              </a:rPr>
              <a:t>d</a:t>
            </a:r>
            <a:r>
              <a:rPr lang="en-US" altLang="en-US" sz="1800" i="0" dirty="0">
                <a:solidFill>
                  <a:srgbClr val="FFFFFF"/>
                </a:solidFill>
              </a:rPr>
              <a:t>	= Upper Bound for IVAL Factor</a:t>
            </a:r>
          </a:p>
        </p:txBody>
      </p:sp>
      <p:sp>
        <p:nvSpPr>
          <p:cNvPr id="133128" name="Text Box 7"/>
          <p:cNvSpPr txBox="1">
            <a:spLocks noChangeArrowheads="1"/>
          </p:cNvSpPr>
          <p:nvPr/>
        </p:nvSpPr>
        <p:spPr bwMode="auto">
          <a:xfrm>
            <a:off x="460375" y="4149725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133129" name="Text Box 8"/>
          <p:cNvSpPr txBox="1">
            <a:spLocks noChangeArrowheads="1"/>
          </p:cNvSpPr>
          <p:nvPr/>
        </p:nvSpPr>
        <p:spPr bwMode="auto">
          <a:xfrm>
            <a:off x="765175" y="4560888"/>
            <a:ext cx="39623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y</a:t>
            </a:r>
            <a:r>
              <a:rPr lang="en-US" altLang="en-US" sz="1800" i="0" dirty="0">
                <a:solidFill>
                  <a:srgbClr val="FFFFFF"/>
                </a:solidFill>
              </a:rPr>
              <a:t> = </a:t>
            </a:r>
            <a:r>
              <a:rPr lang="en-US" altLang="en-US" sz="1800" dirty="0">
                <a:solidFill>
                  <a:srgbClr val="FFFFFF"/>
                </a:solidFill>
              </a:rPr>
              <a:t>d</a:t>
            </a:r>
            <a:r>
              <a:rPr lang="en-US" altLang="en-US" sz="1800" i="0" dirty="0">
                <a:solidFill>
                  <a:srgbClr val="FFFFFF"/>
                </a:solidFill>
              </a:rPr>
              <a:t> – (</a:t>
            </a:r>
            <a:r>
              <a:rPr lang="en-US" altLang="en-US" sz="1800" dirty="0">
                <a:solidFill>
                  <a:srgbClr val="FFFFFF"/>
                </a:solidFill>
              </a:rPr>
              <a:t>d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–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dirty="0">
                <a:solidFill>
                  <a:srgbClr val="FFFFFF"/>
                </a:solidFill>
              </a:rPr>
              <a:t>c</a:t>
            </a:r>
            <a:r>
              <a:rPr lang="en-US" altLang="en-US" sz="1800" i="0" dirty="0">
                <a:solidFill>
                  <a:srgbClr val="FFFFFF"/>
                </a:solidFill>
              </a:rPr>
              <a:t>)                 ,   </a:t>
            </a: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  <a:sym typeface="Symbol" pitchFamily="18" charset="2"/>
              </a:rPr>
              <a:t>≤ </a:t>
            </a:r>
            <a:r>
              <a:rPr lang="en-US" altLang="en-US" sz="1800" dirty="0">
                <a:solidFill>
                  <a:srgbClr val="FFFFFF"/>
                </a:solidFill>
                <a:sym typeface="Symbol" pitchFamily="18" charset="2"/>
              </a:rPr>
              <a:t>x</a:t>
            </a:r>
            <a:r>
              <a:rPr lang="en-US" altLang="en-US" sz="1800" i="0" dirty="0">
                <a:solidFill>
                  <a:srgbClr val="FFFFFF"/>
                </a:solidFill>
                <a:sym typeface="Symbol" pitchFamily="18" charset="2"/>
              </a:rPr>
              <a:t> ≤ </a:t>
            </a:r>
            <a:r>
              <a:rPr lang="en-US" altLang="en-US" sz="1800" dirty="0">
                <a:solidFill>
                  <a:srgbClr val="FFFFFF"/>
                </a:solidFill>
                <a:sym typeface="Symbol" pitchFamily="18" charset="2"/>
              </a:rPr>
              <a:t>b</a:t>
            </a:r>
          </a:p>
        </p:txBody>
      </p:sp>
      <p:sp>
        <p:nvSpPr>
          <p:cNvPr id="133130" name="Text Box 9"/>
          <p:cNvSpPr txBox="1">
            <a:spLocks noChangeArrowheads="1"/>
          </p:cNvSpPr>
          <p:nvPr/>
        </p:nvSpPr>
        <p:spPr bwMode="auto">
          <a:xfrm>
            <a:off x="460375" y="513715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dirty="0">
                <a:solidFill>
                  <a:srgbClr val="FFFFFF"/>
                </a:solidFill>
              </a:rPr>
              <a:t>where</a:t>
            </a:r>
          </a:p>
        </p:txBody>
      </p:sp>
      <p:sp>
        <p:nvSpPr>
          <p:cNvPr id="133131" name="Text Box 19"/>
          <p:cNvSpPr txBox="1">
            <a:spLocks noChangeArrowheads="1"/>
          </p:cNvSpPr>
          <p:nvPr/>
        </p:nvSpPr>
        <p:spPr bwMode="auto">
          <a:xfrm>
            <a:off x="6984366" y="4506913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</a:t>
            </a:r>
            <a:r>
              <a:rPr lang="en-US" altLang="en-US" sz="1600" dirty="0">
                <a:solidFill>
                  <a:schemeClr val="bg1"/>
                </a:solidFill>
              </a:rPr>
              <a:t>x</a:t>
            </a:r>
            <a:r>
              <a:rPr lang="en-US" altLang="en-US" sz="1600" i="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3132" name="Text Box 20"/>
          <p:cNvSpPr txBox="1">
            <a:spLocks noChangeArrowheads="1"/>
          </p:cNvSpPr>
          <p:nvPr/>
        </p:nvSpPr>
        <p:spPr bwMode="auto">
          <a:xfrm rot="16200000">
            <a:off x="5362363" y="3260517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</a:t>
            </a:r>
            <a:r>
              <a:rPr lang="en-US" altLang="en-US" sz="1600" dirty="0">
                <a:solidFill>
                  <a:schemeClr val="bg1"/>
                </a:solidFill>
              </a:rPr>
              <a:t>y</a:t>
            </a:r>
            <a:r>
              <a:rPr lang="en-US" altLang="en-US" sz="1600" i="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3133" name="Line 21"/>
          <p:cNvSpPr>
            <a:spLocks noChangeShapeType="1"/>
          </p:cNvSpPr>
          <p:nvPr/>
        </p:nvSpPr>
        <p:spPr bwMode="auto">
          <a:xfrm flipH="1">
            <a:off x="6556375" y="43084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34" name="Line 22"/>
          <p:cNvSpPr>
            <a:spLocks noChangeShapeType="1"/>
          </p:cNvSpPr>
          <p:nvPr/>
        </p:nvSpPr>
        <p:spPr bwMode="auto">
          <a:xfrm flipH="1">
            <a:off x="6556375" y="40767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35" name="Line 24"/>
          <p:cNvSpPr>
            <a:spLocks noChangeShapeType="1"/>
          </p:cNvSpPr>
          <p:nvPr/>
        </p:nvSpPr>
        <p:spPr bwMode="auto">
          <a:xfrm flipH="1">
            <a:off x="6556375" y="29337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36" name="Line 25"/>
          <p:cNvSpPr>
            <a:spLocks noChangeShapeType="1"/>
          </p:cNvSpPr>
          <p:nvPr/>
        </p:nvSpPr>
        <p:spPr bwMode="auto">
          <a:xfrm flipH="1">
            <a:off x="6556375" y="27527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37" name="Line 27"/>
          <p:cNvSpPr>
            <a:spLocks noChangeShapeType="1"/>
          </p:cNvSpPr>
          <p:nvPr/>
        </p:nvSpPr>
        <p:spPr bwMode="auto">
          <a:xfrm flipV="1">
            <a:off x="6937375" y="43053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38" name="Line 28"/>
          <p:cNvSpPr>
            <a:spLocks noChangeShapeType="1"/>
          </p:cNvSpPr>
          <p:nvPr/>
        </p:nvSpPr>
        <p:spPr bwMode="auto">
          <a:xfrm flipV="1">
            <a:off x="7553325" y="43053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39" name="Text Box 30"/>
          <p:cNvSpPr txBox="1">
            <a:spLocks noChangeArrowheads="1"/>
          </p:cNvSpPr>
          <p:nvPr/>
        </p:nvSpPr>
        <p:spPr bwMode="auto">
          <a:xfrm>
            <a:off x="6797675" y="43053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3140" name="Text Box 31"/>
          <p:cNvSpPr txBox="1">
            <a:spLocks noChangeArrowheads="1"/>
          </p:cNvSpPr>
          <p:nvPr/>
        </p:nvSpPr>
        <p:spPr bwMode="auto">
          <a:xfrm>
            <a:off x="7396163" y="430530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tx1"/>
                </a:solidFill>
              </a:rPr>
              <a:t>1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33141" name="Text Box 33"/>
          <p:cNvSpPr txBox="1">
            <a:spLocks noChangeArrowheads="1"/>
          </p:cNvSpPr>
          <p:nvPr/>
        </p:nvSpPr>
        <p:spPr bwMode="auto">
          <a:xfrm>
            <a:off x="6353175" y="414655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3142" name="Text Box 34"/>
          <p:cNvSpPr txBox="1">
            <a:spLocks noChangeArrowheads="1"/>
          </p:cNvSpPr>
          <p:nvPr/>
        </p:nvSpPr>
        <p:spPr bwMode="auto">
          <a:xfrm>
            <a:off x="6353175" y="39243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3143" name="Text Box 36"/>
          <p:cNvSpPr txBox="1">
            <a:spLocks noChangeArrowheads="1"/>
          </p:cNvSpPr>
          <p:nvPr/>
        </p:nvSpPr>
        <p:spPr bwMode="auto">
          <a:xfrm>
            <a:off x="6323013" y="277495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sz="12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lang="en-US" sz="12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33144" name="Text Box 37"/>
          <p:cNvSpPr txBox="1">
            <a:spLocks noChangeArrowheads="1"/>
          </p:cNvSpPr>
          <p:nvPr/>
        </p:nvSpPr>
        <p:spPr bwMode="auto">
          <a:xfrm>
            <a:off x="6348413" y="2597150"/>
            <a:ext cx="2778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33145" name="Freeform 39"/>
          <p:cNvSpPr>
            <a:spLocks/>
          </p:cNvSpPr>
          <p:nvPr/>
        </p:nvSpPr>
        <p:spPr bwMode="auto">
          <a:xfrm>
            <a:off x="6632575" y="2754178"/>
            <a:ext cx="2085975" cy="160351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46" name="Freeform 40"/>
          <p:cNvSpPr>
            <a:spLocks/>
          </p:cNvSpPr>
          <p:nvPr/>
        </p:nvSpPr>
        <p:spPr bwMode="auto">
          <a:xfrm>
            <a:off x="6632575" y="2933700"/>
            <a:ext cx="919163" cy="137795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47" name="Freeform 41"/>
          <p:cNvSpPr>
            <a:spLocks/>
          </p:cNvSpPr>
          <p:nvPr/>
        </p:nvSpPr>
        <p:spPr bwMode="auto">
          <a:xfrm>
            <a:off x="6632575" y="4076700"/>
            <a:ext cx="304800" cy="20955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48" name="Line 52"/>
          <p:cNvSpPr>
            <a:spLocks noChangeShapeType="1"/>
          </p:cNvSpPr>
          <p:nvPr/>
        </p:nvSpPr>
        <p:spPr bwMode="auto">
          <a:xfrm flipV="1">
            <a:off x="8721725" y="43053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49" name="Text Box 53"/>
          <p:cNvSpPr txBox="1">
            <a:spLocks noChangeArrowheads="1"/>
          </p:cNvSpPr>
          <p:nvPr/>
        </p:nvSpPr>
        <p:spPr bwMode="auto">
          <a:xfrm>
            <a:off x="8610600" y="4319588"/>
            <a:ext cx="2778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b</a:t>
            </a:r>
            <a:endParaRPr lang="en-US" altLang="en-US" sz="1200" baseline="-15000" dirty="0">
              <a:solidFill>
                <a:schemeClr val="bg1"/>
              </a:solidFill>
            </a:endParaRPr>
          </a:p>
        </p:txBody>
      </p:sp>
      <p:sp>
        <p:nvSpPr>
          <p:cNvPr id="133150" name="Oval 56"/>
          <p:cNvSpPr>
            <a:spLocks noChangeArrowheads="1"/>
          </p:cNvSpPr>
          <p:nvPr/>
        </p:nvSpPr>
        <p:spPr bwMode="auto">
          <a:xfrm>
            <a:off x="8683625" y="271780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3151" name="Oval 58"/>
          <p:cNvSpPr>
            <a:spLocks noChangeArrowheads="1"/>
          </p:cNvSpPr>
          <p:nvPr/>
        </p:nvSpPr>
        <p:spPr bwMode="auto">
          <a:xfrm>
            <a:off x="7513638" y="2897188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3152" name="Oval 59"/>
          <p:cNvSpPr>
            <a:spLocks noChangeArrowheads="1"/>
          </p:cNvSpPr>
          <p:nvPr/>
        </p:nvSpPr>
        <p:spPr bwMode="auto">
          <a:xfrm>
            <a:off x="6905625" y="4048125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grpSp>
        <p:nvGrpSpPr>
          <p:cNvPr id="133153" name="Group 63"/>
          <p:cNvGrpSpPr>
            <a:grpSpLocks/>
          </p:cNvGrpSpPr>
          <p:nvPr/>
        </p:nvGrpSpPr>
        <p:grpSpPr bwMode="auto">
          <a:xfrm>
            <a:off x="2347914" y="4422775"/>
            <a:ext cx="1122363" cy="682625"/>
            <a:chOff x="1283" y="3902"/>
            <a:chExt cx="707" cy="430"/>
          </a:xfrm>
        </p:grpSpPr>
        <p:sp>
          <p:nvSpPr>
            <p:cNvPr id="133158" name="Line 64"/>
            <p:cNvSpPr>
              <a:spLocks noChangeShapeType="1"/>
            </p:cNvSpPr>
            <p:nvPr/>
          </p:nvSpPr>
          <p:spPr bwMode="auto">
            <a:xfrm>
              <a:off x="1339" y="4130"/>
              <a:ext cx="3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59" name="Text Box 65"/>
            <p:cNvSpPr txBox="1">
              <a:spLocks noChangeArrowheads="1"/>
            </p:cNvSpPr>
            <p:nvPr/>
          </p:nvSpPr>
          <p:spPr bwMode="auto">
            <a:xfrm>
              <a:off x="1292" y="4111"/>
              <a:ext cx="41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914400" indent="-9144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>
                <a:lnSpc>
                  <a:spcPts val="2200"/>
                </a:lnSpc>
                <a:spcAft>
                  <a:spcPct val="20000"/>
                </a:spcAft>
              </a:pPr>
              <a:r>
                <a:rPr lang="en-US" altLang="en-US" sz="1600" dirty="0">
                  <a:solidFill>
                    <a:srgbClr val="FFFFFF"/>
                  </a:solidFill>
                </a:rPr>
                <a:t>b</a:t>
              </a:r>
              <a:r>
                <a:rPr lang="en-US" altLang="en-US" sz="1600" dirty="0">
                  <a:solidFill>
                    <a:schemeClr val="bg1"/>
                  </a:solidFill>
                </a:rPr>
                <a:t> </a:t>
              </a:r>
              <a:r>
                <a:rPr lang="en-US" altLang="en-US" sz="1600" i="0" dirty="0">
                  <a:solidFill>
                    <a:schemeClr val="bg1"/>
                  </a:solidFill>
                </a:rPr>
                <a:t>–</a:t>
              </a:r>
              <a:r>
                <a:rPr lang="en-US" altLang="en-US" sz="1600" dirty="0">
                  <a:solidFill>
                    <a:schemeClr val="bg1"/>
                  </a:solidFill>
                </a:rPr>
                <a:t> </a:t>
              </a:r>
              <a:r>
                <a:rPr lang="en-US" altLang="en-US" sz="1600" dirty="0">
                  <a:solidFill>
                    <a:srgbClr val="FFFFFF"/>
                  </a:solidFill>
                </a:rPr>
                <a:t>a</a:t>
              </a:r>
            </a:p>
          </p:txBody>
        </p:sp>
        <p:sp>
          <p:nvSpPr>
            <p:cNvPr id="133160" name="AutoShape 66"/>
            <p:cNvSpPr>
              <a:spLocks/>
            </p:cNvSpPr>
            <p:nvPr/>
          </p:nvSpPr>
          <p:spPr bwMode="auto">
            <a:xfrm>
              <a:off x="1283" y="3970"/>
              <a:ext cx="56" cy="348"/>
            </a:xfrm>
            <a:prstGeom prst="leftBracket">
              <a:avLst>
                <a:gd name="adj" fmla="val 51786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133161" name="AutoShape 67"/>
            <p:cNvSpPr>
              <a:spLocks/>
            </p:cNvSpPr>
            <p:nvPr/>
          </p:nvSpPr>
          <p:spPr bwMode="auto">
            <a:xfrm>
              <a:off x="1685" y="3979"/>
              <a:ext cx="56" cy="345"/>
            </a:xfrm>
            <a:prstGeom prst="rightBracket">
              <a:avLst>
                <a:gd name="adj" fmla="val 51339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133162" name="Text Box 68"/>
            <p:cNvSpPr txBox="1">
              <a:spLocks noChangeArrowheads="1"/>
            </p:cNvSpPr>
            <p:nvPr/>
          </p:nvSpPr>
          <p:spPr bwMode="auto">
            <a:xfrm>
              <a:off x="1292" y="3902"/>
              <a:ext cx="69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914400" indent="-9144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>
                <a:lnSpc>
                  <a:spcPts val="2200"/>
                </a:lnSpc>
                <a:spcAft>
                  <a:spcPct val="20000"/>
                </a:spcAft>
              </a:pPr>
              <a:r>
                <a:rPr lang="en-US" altLang="en-US" sz="1800" dirty="0">
                  <a:solidFill>
                    <a:srgbClr val="FFFFFF"/>
                  </a:solidFill>
                </a:rPr>
                <a:t>b</a:t>
              </a:r>
              <a:r>
                <a:rPr lang="en-US" altLang="en-US" sz="1800" dirty="0">
                  <a:solidFill>
                    <a:schemeClr val="bg1"/>
                  </a:solidFill>
                </a:rPr>
                <a:t> </a:t>
              </a:r>
              <a:r>
                <a:rPr lang="en-US" altLang="en-US" sz="1800" i="0" dirty="0">
                  <a:solidFill>
                    <a:schemeClr val="bg1"/>
                  </a:solidFill>
                </a:rPr>
                <a:t>–</a:t>
              </a:r>
              <a:r>
                <a:rPr lang="en-US" altLang="en-US" sz="1800" dirty="0">
                  <a:solidFill>
                    <a:schemeClr val="bg1"/>
                  </a:solidFill>
                </a:rPr>
                <a:t> </a:t>
              </a:r>
              <a:r>
                <a:rPr lang="en-US" altLang="en-US" sz="1800" dirty="0">
                  <a:solidFill>
                    <a:srgbClr val="FFFFFF"/>
                  </a:solidFill>
                </a:rPr>
                <a:t>x</a:t>
              </a:r>
              <a:r>
                <a:rPr lang="en-US" altLang="en-US" sz="1800" i="0" dirty="0">
                  <a:solidFill>
                    <a:srgbClr val="FFFFFF"/>
                  </a:solidFill>
                </a:rPr>
                <a:t>   </a:t>
              </a:r>
              <a:r>
                <a:rPr lang="en-US" altLang="en-US" sz="1800" i="0" baseline="30000" dirty="0">
                  <a:solidFill>
                    <a:srgbClr val="FFFFFF"/>
                  </a:solidFill>
                </a:rPr>
                <a:t>- </a:t>
              </a:r>
              <a:r>
                <a:rPr lang="en-US" altLang="en-US" sz="1800" baseline="30000" dirty="0">
                  <a:solidFill>
                    <a:srgbClr val="FFFFFF"/>
                  </a:solidFill>
                </a:rPr>
                <a:t>A</a:t>
              </a:r>
            </a:p>
          </p:txBody>
        </p:sp>
      </p:grpSp>
      <p:sp>
        <p:nvSpPr>
          <p:cNvPr id="133154" name="Text Box 70"/>
          <p:cNvSpPr txBox="1">
            <a:spLocks noChangeArrowheads="1"/>
          </p:cNvSpPr>
          <p:nvPr/>
        </p:nvSpPr>
        <p:spPr bwMode="auto">
          <a:xfrm>
            <a:off x="724175" y="5822950"/>
            <a:ext cx="67839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  = </a:t>
            </a:r>
            <a:endParaRPr lang="en-US" altLang="en-US" sz="18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33155" name="Text Box 71"/>
          <p:cNvSpPr txBox="1">
            <a:spLocks noChangeArrowheads="1"/>
          </p:cNvSpPr>
          <p:nvPr/>
        </p:nvSpPr>
        <p:spPr bwMode="auto">
          <a:xfrm>
            <a:off x="1405213" y="5648325"/>
            <a:ext cx="2424062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In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–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c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  <a:r>
              <a:rPr lang="en-US" altLang="en-US" sz="1800" i="0" dirty="0">
                <a:solidFill>
                  <a:srgbClr val="FFFFFF"/>
                </a:solidFill>
              </a:rPr>
              <a:t> – ln (</a:t>
            </a:r>
            <a:r>
              <a:rPr lang="en-US" altLang="en-US" sz="1800" dirty="0">
                <a:solidFill>
                  <a:srgbClr val="FFFFFF"/>
                </a:solidFill>
              </a:rPr>
              <a:t>d</a:t>
            </a:r>
            <a:r>
              <a:rPr lang="en-US" altLang="en-US" sz="1800" i="0" dirty="0">
                <a:solidFill>
                  <a:srgbClr val="FFFFFF"/>
                </a:solidFill>
              </a:rPr>
              <a:t> – </a:t>
            </a:r>
            <a:r>
              <a:rPr lang="en-US" altLang="en-US" sz="1800" dirty="0">
                <a:solidFill>
                  <a:srgbClr val="FFFFFF"/>
                </a:solidFill>
              </a:rPr>
              <a:t>y</a:t>
            </a:r>
            <a:r>
              <a:rPr lang="en-US" altLang="en-US" sz="1800" i="0" baseline="-25000" dirty="0">
                <a:solidFill>
                  <a:srgbClr val="FFFFFF"/>
                </a:solidFill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33156" name="Line 72"/>
          <p:cNvSpPr>
            <a:spLocks noChangeShapeType="1"/>
          </p:cNvSpPr>
          <p:nvPr/>
        </p:nvSpPr>
        <p:spPr bwMode="auto">
          <a:xfrm>
            <a:off x="1386163" y="6019800"/>
            <a:ext cx="2428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57" name="Text Box 74"/>
          <p:cNvSpPr txBox="1">
            <a:spLocks noChangeArrowheads="1"/>
          </p:cNvSpPr>
          <p:nvPr/>
        </p:nvSpPr>
        <p:spPr bwMode="auto">
          <a:xfrm>
            <a:off x="1405213" y="5991225"/>
            <a:ext cx="2424062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In (</a:t>
            </a:r>
            <a:r>
              <a:rPr lang="en-US" altLang="en-US" sz="1800" dirty="0">
                <a:solidFill>
                  <a:srgbClr val="FFFFFF"/>
                </a:solidFill>
              </a:rPr>
              <a:t>b</a:t>
            </a:r>
            <a:r>
              <a:rPr lang="en-US" altLang="en-US" sz="1800" i="0" dirty="0">
                <a:solidFill>
                  <a:srgbClr val="FFFFFF"/>
                </a:solidFill>
              </a:rPr>
              <a:t> – </a:t>
            </a:r>
            <a:r>
              <a:rPr lang="en-US" altLang="en-US" sz="1800" dirty="0">
                <a:solidFill>
                  <a:srgbClr val="FFFFFF"/>
                </a:solidFill>
              </a:rPr>
              <a:t>x</a:t>
            </a:r>
            <a:r>
              <a:rPr lang="en-US" altLang="en-US" sz="1800" i="0" baseline="-25000" dirty="0">
                <a:solidFill>
                  <a:srgbClr val="FFFFFF"/>
                </a:solidFill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) – ln (</a:t>
            </a:r>
            <a:r>
              <a:rPr lang="en-US" altLang="en-US" sz="1800" dirty="0">
                <a:solidFill>
                  <a:srgbClr val="FFFFFF"/>
                </a:solidFill>
              </a:rPr>
              <a:t>b</a:t>
            </a:r>
            <a:r>
              <a:rPr lang="en-US" altLang="en-US" sz="1800" i="0" dirty="0">
                <a:solidFill>
                  <a:srgbClr val="FFFFFF"/>
                </a:solidFill>
              </a:rPr>
              <a:t> – </a:t>
            </a: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17"/>
          <p:cNvSpPr>
            <a:spLocks noChangeArrowheads="1"/>
          </p:cNvSpPr>
          <p:nvPr/>
        </p:nvSpPr>
        <p:spPr bwMode="invGray">
          <a:xfrm>
            <a:off x="5954713" y="2324100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3122" name="Rectangle 18"/>
          <p:cNvSpPr>
            <a:spLocks noChangeArrowheads="1"/>
          </p:cNvSpPr>
          <p:nvPr/>
        </p:nvSpPr>
        <p:spPr bwMode="auto">
          <a:xfrm>
            <a:off x="6632575" y="2482850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312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Exponential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 Curve </a:t>
            </a:r>
            <a:r>
              <a:rPr lang="en-US" altLang="en-US" dirty="0">
                <a:ea typeface="ＭＳ Ｐゴシック" pitchFamily="-84" charset="-128"/>
              </a:rPr>
              <a:t>Formulas</a:t>
            </a:r>
          </a:p>
        </p:txBody>
      </p:sp>
      <p:graphicFrame>
        <p:nvGraphicFramePr>
          <p:cNvPr id="133123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321685"/>
              </p:ext>
            </p:extLst>
          </p:nvPr>
        </p:nvGraphicFramePr>
        <p:xfrm>
          <a:off x="6775894" y="2662532"/>
          <a:ext cx="2228407" cy="1566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2197100" imgH="1816100" progId="Excel.Chart.8">
                  <p:embed/>
                </p:oleObj>
              </mc:Choice>
              <mc:Fallback>
                <p:oleObj name="Chart" r:id="rId3" imgW="2197100" imgH="1816100" progId="Excel.Chart.8">
                  <p:embed/>
                  <p:pic>
                    <p:nvPicPr>
                      <p:cNvPr id="13312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894" y="2662532"/>
                        <a:ext cx="2228407" cy="1566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5" name="Text Box 4"/>
          <p:cNvSpPr txBox="1">
            <a:spLocks noChangeArrowheads="1"/>
          </p:cNvSpPr>
          <p:nvPr/>
        </p:nvSpPr>
        <p:spPr bwMode="auto">
          <a:xfrm>
            <a:off x="522288" y="1104900"/>
            <a:ext cx="61817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sz="2400" b="1" i="1" kern="1200" dirty="0">
                <a:solidFill>
                  <a:srgbClr val="FFCC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Case 3a:	  Upper bound of unity</a:t>
            </a:r>
            <a:r>
              <a:rPr lang="en-US" sz="2400" dirty="0"/>
              <a:t> </a:t>
            </a:r>
            <a:endParaRPr lang="en-US" altLang="en-US" sz="2400" dirty="0">
              <a:solidFill>
                <a:srgbClr val="FFCC00"/>
              </a:solidFill>
            </a:endParaRPr>
          </a:p>
        </p:txBody>
      </p:sp>
      <p:sp>
        <p:nvSpPr>
          <p:cNvPr id="133126" name="Text Box 5"/>
          <p:cNvSpPr txBox="1">
            <a:spLocks noChangeArrowheads="1"/>
          </p:cNvSpPr>
          <p:nvPr/>
        </p:nvSpPr>
        <p:spPr bwMode="auto">
          <a:xfrm>
            <a:off x="460375" y="183515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Givens</a:t>
            </a:r>
          </a:p>
        </p:txBody>
      </p:sp>
      <p:sp>
        <p:nvSpPr>
          <p:cNvPr id="133127" name="Text Box 6"/>
          <p:cNvSpPr txBox="1">
            <a:spLocks noChangeArrowheads="1"/>
          </p:cNvSpPr>
          <p:nvPr/>
        </p:nvSpPr>
        <p:spPr bwMode="auto">
          <a:xfrm>
            <a:off x="685800" y="2176463"/>
            <a:ext cx="4837671" cy="1706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x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r>
              <a:rPr lang="en-US" sz="1600" dirty="0"/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)	= Point of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</a:t>
            </a: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</a:t>
            </a:r>
            <a:r>
              <a:rPr lang="en-US" altLang="en-US" sz="1800" dirty="0">
                <a:solidFill>
                  <a:srgbClr val="FFFFFF"/>
                </a:solidFill>
              </a:rPr>
              <a:t>b</a:t>
            </a:r>
            <a:r>
              <a:rPr lang="en-US" altLang="en-US" sz="1800" i="0" dirty="0">
                <a:solidFill>
                  <a:srgbClr val="FFFFFF"/>
                </a:solidFill>
              </a:rPr>
              <a:t>	= Upper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</a:t>
            </a:r>
            <a:r>
              <a:rPr lang="en-US" altLang="en-US" sz="1800" dirty="0">
                <a:solidFill>
                  <a:srgbClr val="FFFFFF"/>
                </a:solidFill>
              </a:rPr>
              <a:t>c</a:t>
            </a:r>
            <a:r>
              <a:rPr lang="en-US" altLang="en-US" sz="1800" i="0" dirty="0">
                <a:solidFill>
                  <a:srgbClr val="FFFFFF"/>
                </a:solidFill>
              </a:rPr>
              <a:t>	= Lower Bound for IVAL Factor</a:t>
            </a: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1	= Upper Bound for IVAL Factor</a:t>
            </a:r>
          </a:p>
        </p:txBody>
      </p:sp>
      <p:sp>
        <p:nvSpPr>
          <p:cNvPr id="133128" name="Text Box 7"/>
          <p:cNvSpPr txBox="1">
            <a:spLocks noChangeArrowheads="1"/>
          </p:cNvSpPr>
          <p:nvPr/>
        </p:nvSpPr>
        <p:spPr bwMode="auto">
          <a:xfrm>
            <a:off x="460375" y="4149725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133129" name="Text Box 8"/>
          <p:cNvSpPr txBox="1">
            <a:spLocks noChangeArrowheads="1"/>
          </p:cNvSpPr>
          <p:nvPr/>
        </p:nvSpPr>
        <p:spPr bwMode="auto">
          <a:xfrm>
            <a:off x="765175" y="4560888"/>
            <a:ext cx="38884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y</a:t>
            </a:r>
            <a:r>
              <a:rPr lang="en-US" altLang="en-US" sz="1800" i="0" dirty="0">
                <a:solidFill>
                  <a:srgbClr val="FFFFFF"/>
                </a:solidFill>
              </a:rPr>
              <a:t> = 1 –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(1–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c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  <a:r>
              <a:rPr lang="en-US" sz="1600" dirty="0"/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                 ,   </a:t>
            </a: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  <a:sym typeface="Symbol" pitchFamily="18" charset="2"/>
              </a:rPr>
              <a:t>≤ </a:t>
            </a:r>
            <a:r>
              <a:rPr lang="en-US" altLang="en-US" sz="1800" dirty="0">
                <a:solidFill>
                  <a:srgbClr val="FFFFFF"/>
                </a:solidFill>
                <a:sym typeface="Symbol" pitchFamily="18" charset="2"/>
              </a:rPr>
              <a:t>x</a:t>
            </a:r>
            <a:r>
              <a:rPr lang="en-US" altLang="en-US" sz="1800" i="0" dirty="0">
                <a:solidFill>
                  <a:srgbClr val="FFFFFF"/>
                </a:solidFill>
                <a:sym typeface="Symbol" pitchFamily="18" charset="2"/>
              </a:rPr>
              <a:t> ≤ </a:t>
            </a:r>
            <a:r>
              <a:rPr lang="en-US" altLang="en-US" sz="1800" dirty="0">
                <a:solidFill>
                  <a:srgbClr val="FFFFFF"/>
                </a:solidFill>
                <a:sym typeface="Symbol" pitchFamily="18" charset="2"/>
              </a:rPr>
              <a:t>b</a:t>
            </a:r>
          </a:p>
        </p:txBody>
      </p:sp>
      <p:sp>
        <p:nvSpPr>
          <p:cNvPr id="133130" name="Text Box 9"/>
          <p:cNvSpPr txBox="1">
            <a:spLocks noChangeArrowheads="1"/>
          </p:cNvSpPr>
          <p:nvPr/>
        </p:nvSpPr>
        <p:spPr bwMode="auto">
          <a:xfrm>
            <a:off x="460375" y="513715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dirty="0">
                <a:solidFill>
                  <a:srgbClr val="FFFFFF"/>
                </a:solidFill>
              </a:rPr>
              <a:t>where</a:t>
            </a:r>
          </a:p>
        </p:txBody>
      </p:sp>
      <p:sp>
        <p:nvSpPr>
          <p:cNvPr id="133131" name="Text Box 19"/>
          <p:cNvSpPr txBox="1">
            <a:spLocks noChangeArrowheads="1"/>
          </p:cNvSpPr>
          <p:nvPr/>
        </p:nvSpPr>
        <p:spPr bwMode="auto">
          <a:xfrm>
            <a:off x="6984366" y="4506913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</a:t>
            </a:r>
            <a:r>
              <a:rPr lang="en-US" altLang="en-US" sz="1600" dirty="0">
                <a:solidFill>
                  <a:schemeClr val="bg1"/>
                </a:solidFill>
              </a:rPr>
              <a:t>x</a:t>
            </a:r>
            <a:r>
              <a:rPr lang="en-US" altLang="en-US" sz="1600" i="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3132" name="Text Box 20"/>
          <p:cNvSpPr txBox="1">
            <a:spLocks noChangeArrowheads="1"/>
          </p:cNvSpPr>
          <p:nvPr/>
        </p:nvSpPr>
        <p:spPr bwMode="auto">
          <a:xfrm rot="16200000">
            <a:off x="5362363" y="3260517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(y)</a:t>
            </a:r>
          </a:p>
        </p:txBody>
      </p:sp>
      <p:sp>
        <p:nvSpPr>
          <p:cNvPr id="133133" name="Line 21"/>
          <p:cNvSpPr>
            <a:spLocks noChangeShapeType="1"/>
          </p:cNvSpPr>
          <p:nvPr/>
        </p:nvSpPr>
        <p:spPr bwMode="auto">
          <a:xfrm flipH="1">
            <a:off x="6556375" y="43084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34" name="Line 22"/>
          <p:cNvSpPr>
            <a:spLocks noChangeShapeType="1"/>
          </p:cNvSpPr>
          <p:nvPr/>
        </p:nvSpPr>
        <p:spPr bwMode="auto">
          <a:xfrm flipH="1">
            <a:off x="6556375" y="40767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35" name="Line 24"/>
          <p:cNvSpPr>
            <a:spLocks noChangeShapeType="1"/>
          </p:cNvSpPr>
          <p:nvPr/>
        </p:nvSpPr>
        <p:spPr bwMode="auto">
          <a:xfrm flipH="1">
            <a:off x="6556375" y="29337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36" name="Line 25"/>
          <p:cNvSpPr>
            <a:spLocks noChangeShapeType="1"/>
          </p:cNvSpPr>
          <p:nvPr/>
        </p:nvSpPr>
        <p:spPr bwMode="auto">
          <a:xfrm flipH="1">
            <a:off x="6556375" y="2768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37" name="Line 27"/>
          <p:cNvSpPr>
            <a:spLocks noChangeShapeType="1"/>
          </p:cNvSpPr>
          <p:nvPr/>
        </p:nvSpPr>
        <p:spPr bwMode="auto">
          <a:xfrm flipV="1">
            <a:off x="6937375" y="43053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38" name="Line 28"/>
          <p:cNvSpPr>
            <a:spLocks noChangeShapeType="1"/>
          </p:cNvSpPr>
          <p:nvPr/>
        </p:nvSpPr>
        <p:spPr bwMode="auto">
          <a:xfrm flipV="1">
            <a:off x="7553325" y="43053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39" name="Text Box 30"/>
          <p:cNvSpPr txBox="1">
            <a:spLocks noChangeArrowheads="1"/>
          </p:cNvSpPr>
          <p:nvPr/>
        </p:nvSpPr>
        <p:spPr bwMode="auto">
          <a:xfrm>
            <a:off x="6797675" y="43053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3140" name="Text Box 31"/>
          <p:cNvSpPr txBox="1">
            <a:spLocks noChangeArrowheads="1"/>
          </p:cNvSpPr>
          <p:nvPr/>
        </p:nvSpPr>
        <p:spPr bwMode="auto">
          <a:xfrm>
            <a:off x="7396163" y="430530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tx1"/>
                </a:solidFill>
              </a:rPr>
              <a:t>1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33141" name="Text Box 33"/>
          <p:cNvSpPr txBox="1">
            <a:spLocks noChangeArrowheads="1"/>
          </p:cNvSpPr>
          <p:nvPr/>
        </p:nvSpPr>
        <p:spPr bwMode="auto">
          <a:xfrm>
            <a:off x="6353175" y="414655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3142" name="Text Box 34"/>
          <p:cNvSpPr txBox="1">
            <a:spLocks noChangeArrowheads="1"/>
          </p:cNvSpPr>
          <p:nvPr/>
        </p:nvSpPr>
        <p:spPr bwMode="auto">
          <a:xfrm>
            <a:off x="6353175" y="39243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3143" name="Text Box 36"/>
          <p:cNvSpPr txBox="1">
            <a:spLocks noChangeArrowheads="1"/>
          </p:cNvSpPr>
          <p:nvPr/>
        </p:nvSpPr>
        <p:spPr bwMode="auto">
          <a:xfrm>
            <a:off x="6323013" y="277495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sz="12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lang="en-US" sz="12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33144" name="Text Box 37"/>
          <p:cNvSpPr txBox="1">
            <a:spLocks noChangeArrowheads="1"/>
          </p:cNvSpPr>
          <p:nvPr/>
        </p:nvSpPr>
        <p:spPr bwMode="auto">
          <a:xfrm>
            <a:off x="6348413" y="2616200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3145" name="Freeform 39"/>
          <p:cNvSpPr>
            <a:spLocks/>
          </p:cNvSpPr>
          <p:nvPr/>
        </p:nvSpPr>
        <p:spPr bwMode="auto">
          <a:xfrm>
            <a:off x="6632575" y="2768600"/>
            <a:ext cx="2085975" cy="1633538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46" name="Freeform 40"/>
          <p:cNvSpPr>
            <a:spLocks/>
          </p:cNvSpPr>
          <p:nvPr/>
        </p:nvSpPr>
        <p:spPr bwMode="auto">
          <a:xfrm>
            <a:off x="6632575" y="2933700"/>
            <a:ext cx="919163" cy="137795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47" name="Freeform 41"/>
          <p:cNvSpPr>
            <a:spLocks/>
          </p:cNvSpPr>
          <p:nvPr/>
        </p:nvSpPr>
        <p:spPr bwMode="auto">
          <a:xfrm>
            <a:off x="6632575" y="4076700"/>
            <a:ext cx="304800" cy="20955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48" name="Line 52"/>
          <p:cNvSpPr>
            <a:spLocks noChangeShapeType="1"/>
          </p:cNvSpPr>
          <p:nvPr/>
        </p:nvSpPr>
        <p:spPr bwMode="auto">
          <a:xfrm flipV="1">
            <a:off x="8721725" y="43053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49" name="Text Box 53"/>
          <p:cNvSpPr txBox="1">
            <a:spLocks noChangeArrowheads="1"/>
          </p:cNvSpPr>
          <p:nvPr/>
        </p:nvSpPr>
        <p:spPr bwMode="auto">
          <a:xfrm>
            <a:off x="8610600" y="4319588"/>
            <a:ext cx="2778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b</a:t>
            </a:r>
            <a:endParaRPr lang="en-US" altLang="en-US" sz="1200" baseline="-15000" dirty="0">
              <a:solidFill>
                <a:schemeClr val="bg1"/>
              </a:solidFill>
            </a:endParaRPr>
          </a:p>
        </p:txBody>
      </p:sp>
      <p:sp>
        <p:nvSpPr>
          <p:cNvPr id="133150" name="Oval 56"/>
          <p:cNvSpPr>
            <a:spLocks noChangeArrowheads="1"/>
          </p:cNvSpPr>
          <p:nvPr/>
        </p:nvSpPr>
        <p:spPr bwMode="auto">
          <a:xfrm>
            <a:off x="8683625" y="274955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3151" name="Oval 58"/>
          <p:cNvSpPr>
            <a:spLocks noChangeArrowheads="1"/>
          </p:cNvSpPr>
          <p:nvPr/>
        </p:nvSpPr>
        <p:spPr bwMode="auto">
          <a:xfrm>
            <a:off x="7513638" y="2897188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3152" name="Oval 59"/>
          <p:cNvSpPr>
            <a:spLocks noChangeArrowheads="1"/>
          </p:cNvSpPr>
          <p:nvPr/>
        </p:nvSpPr>
        <p:spPr bwMode="auto">
          <a:xfrm>
            <a:off x="6905625" y="4048125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grpSp>
        <p:nvGrpSpPr>
          <p:cNvPr id="133153" name="Group 63"/>
          <p:cNvGrpSpPr>
            <a:grpSpLocks/>
          </p:cNvGrpSpPr>
          <p:nvPr/>
        </p:nvGrpSpPr>
        <p:grpSpPr bwMode="auto">
          <a:xfrm>
            <a:off x="2347913" y="4422775"/>
            <a:ext cx="1079500" cy="682625"/>
            <a:chOff x="1283" y="3902"/>
            <a:chExt cx="680" cy="430"/>
          </a:xfrm>
        </p:grpSpPr>
        <p:sp>
          <p:nvSpPr>
            <p:cNvPr id="133158" name="Line 64"/>
            <p:cNvSpPr>
              <a:spLocks noChangeShapeType="1"/>
            </p:cNvSpPr>
            <p:nvPr/>
          </p:nvSpPr>
          <p:spPr bwMode="auto">
            <a:xfrm>
              <a:off x="1339" y="4130"/>
              <a:ext cx="3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59" name="Text Box 65"/>
            <p:cNvSpPr txBox="1">
              <a:spLocks noChangeArrowheads="1"/>
            </p:cNvSpPr>
            <p:nvPr/>
          </p:nvSpPr>
          <p:spPr bwMode="auto">
            <a:xfrm>
              <a:off x="1292" y="4111"/>
              <a:ext cx="41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914400" indent="-9144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>
                <a:lnSpc>
                  <a:spcPts val="2200"/>
                </a:lnSpc>
                <a:spcAft>
                  <a:spcPct val="20000"/>
                </a:spcAft>
              </a:pPr>
              <a:r>
                <a:rPr lang="en-US" altLang="en-US" sz="1600" dirty="0">
                  <a:solidFill>
                    <a:srgbClr val="FFFFFF"/>
                  </a:solidFill>
                </a:rPr>
                <a:t>b</a:t>
              </a:r>
              <a:r>
                <a:rPr lang="en-US" altLang="en-US" sz="1600" dirty="0">
                  <a:solidFill>
                    <a:schemeClr val="bg1"/>
                  </a:solidFill>
                </a:rPr>
                <a:t> </a:t>
              </a:r>
              <a:r>
                <a:rPr lang="en-US" altLang="en-US" sz="1600" i="0" dirty="0">
                  <a:solidFill>
                    <a:schemeClr val="bg1"/>
                  </a:solidFill>
                </a:rPr>
                <a:t>–</a:t>
              </a:r>
              <a:r>
                <a:rPr lang="en-US" altLang="en-US" sz="1600" dirty="0">
                  <a:solidFill>
                    <a:schemeClr val="bg1"/>
                  </a:solidFill>
                </a:rPr>
                <a:t> </a:t>
              </a:r>
              <a:r>
                <a:rPr lang="en-US" altLang="en-US" sz="1600" dirty="0">
                  <a:solidFill>
                    <a:srgbClr val="FFFFFF"/>
                  </a:solidFill>
                </a:rPr>
                <a:t>a</a:t>
              </a:r>
            </a:p>
          </p:txBody>
        </p:sp>
        <p:sp>
          <p:nvSpPr>
            <p:cNvPr id="133160" name="AutoShape 66"/>
            <p:cNvSpPr>
              <a:spLocks/>
            </p:cNvSpPr>
            <p:nvPr/>
          </p:nvSpPr>
          <p:spPr bwMode="auto">
            <a:xfrm>
              <a:off x="1283" y="3970"/>
              <a:ext cx="56" cy="348"/>
            </a:xfrm>
            <a:prstGeom prst="leftBracket">
              <a:avLst>
                <a:gd name="adj" fmla="val 51786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133161" name="AutoShape 67"/>
            <p:cNvSpPr>
              <a:spLocks/>
            </p:cNvSpPr>
            <p:nvPr/>
          </p:nvSpPr>
          <p:spPr bwMode="auto">
            <a:xfrm>
              <a:off x="1685" y="3979"/>
              <a:ext cx="56" cy="345"/>
            </a:xfrm>
            <a:prstGeom prst="rightBracket">
              <a:avLst>
                <a:gd name="adj" fmla="val 51339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133162" name="Text Box 68"/>
            <p:cNvSpPr txBox="1">
              <a:spLocks noChangeArrowheads="1"/>
            </p:cNvSpPr>
            <p:nvPr/>
          </p:nvSpPr>
          <p:spPr bwMode="auto">
            <a:xfrm>
              <a:off x="1292" y="3902"/>
              <a:ext cx="671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914400" indent="-9144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1pPr>
              <a:lvl2pPr marL="742950" indent="-28575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2pPr>
              <a:lvl3pPr marL="11430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3pPr>
              <a:lvl4pPr marL="16002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4pPr>
              <a:lvl5pPr marL="2057400" indent="-228600"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 i="1">
                  <a:solidFill>
                    <a:schemeClr val="folHlink"/>
                  </a:solidFill>
                  <a:latin typeface="Arial" pitchFamily="34" charset="0"/>
                  <a:ea typeface="ＭＳ Ｐゴシック" pitchFamily="-84" charset="-128"/>
                </a:defRPr>
              </a:lvl9pPr>
            </a:lstStyle>
            <a:p>
              <a:pPr algn="l">
                <a:lnSpc>
                  <a:spcPts val="2200"/>
                </a:lnSpc>
                <a:spcAft>
                  <a:spcPct val="20000"/>
                </a:spcAft>
              </a:pPr>
              <a:r>
                <a:rPr lang="en-US" altLang="en-US" sz="1800" dirty="0">
                  <a:solidFill>
                    <a:srgbClr val="FFFFFF"/>
                  </a:solidFill>
                </a:rPr>
                <a:t>b</a:t>
              </a:r>
              <a:r>
                <a:rPr lang="en-US" altLang="en-US" sz="1800" dirty="0">
                  <a:solidFill>
                    <a:schemeClr val="bg1"/>
                  </a:solidFill>
                </a:rPr>
                <a:t> </a:t>
              </a:r>
              <a:r>
                <a:rPr lang="en-US" altLang="en-US" sz="1800" i="0" dirty="0">
                  <a:solidFill>
                    <a:schemeClr val="bg1"/>
                  </a:solidFill>
                </a:rPr>
                <a:t>–</a:t>
              </a:r>
              <a:r>
                <a:rPr lang="en-US" altLang="en-US" sz="1800" dirty="0">
                  <a:solidFill>
                    <a:schemeClr val="bg1"/>
                  </a:solidFill>
                </a:rPr>
                <a:t> </a:t>
              </a:r>
              <a:r>
                <a:rPr lang="en-US" altLang="en-US" sz="1800" dirty="0">
                  <a:solidFill>
                    <a:srgbClr val="FFFFFF"/>
                  </a:solidFill>
                </a:rPr>
                <a:t>x</a:t>
              </a:r>
              <a:r>
                <a:rPr lang="en-US" altLang="en-US" sz="1800" i="0" dirty="0">
                  <a:solidFill>
                    <a:srgbClr val="FFFFFF"/>
                  </a:solidFill>
                </a:rPr>
                <a:t>   </a:t>
              </a:r>
              <a:r>
                <a:rPr lang="en-US" altLang="en-US" sz="1800" i="0" baseline="30000" dirty="0">
                  <a:solidFill>
                    <a:srgbClr val="FFFFFF"/>
                  </a:solidFill>
                </a:rPr>
                <a:t>-</a:t>
              </a:r>
              <a:r>
                <a:rPr lang="en-US" altLang="en-US" sz="1800" baseline="30000" dirty="0">
                  <a:solidFill>
                    <a:srgbClr val="FFFFFF"/>
                  </a:solidFill>
                </a:rPr>
                <a:t>A</a:t>
              </a:r>
            </a:p>
          </p:txBody>
        </p:sp>
      </p:grpSp>
      <p:sp>
        <p:nvSpPr>
          <p:cNvPr id="133154" name="Text Box 70"/>
          <p:cNvSpPr txBox="1">
            <a:spLocks noChangeArrowheads="1"/>
          </p:cNvSpPr>
          <p:nvPr/>
        </p:nvSpPr>
        <p:spPr bwMode="auto">
          <a:xfrm>
            <a:off x="955675" y="5822950"/>
            <a:ext cx="67839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  = </a:t>
            </a:r>
            <a:endParaRPr lang="en-US" altLang="en-US" sz="18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33155" name="Text Box 71"/>
          <p:cNvSpPr txBox="1">
            <a:spLocks noChangeArrowheads="1"/>
          </p:cNvSpPr>
          <p:nvPr/>
        </p:nvSpPr>
        <p:spPr bwMode="auto">
          <a:xfrm>
            <a:off x="1636713" y="5648325"/>
            <a:ext cx="239200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In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(1–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c</a:t>
            </a:r>
            <a:r>
              <a:rPr lang="en-US" altLang="en-US" sz="1800" i="0" dirty="0">
                <a:solidFill>
                  <a:srgbClr val="FFFFFF"/>
                </a:solidFill>
              </a:rPr>
              <a:t>) – ln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(1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– y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  <a:r>
              <a:rPr lang="en-US" sz="1600" dirty="0"/>
              <a:t> </a:t>
            </a:r>
            <a:endParaRPr lang="en-US" altLang="en-US" sz="1800" i="0" dirty="0">
              <a:solidFill>
                <a:srgbClr val="FFFFFF"/>
              </a:solidFill>
            </a:endParaRPr>
          </a:p>
        </p:txBody>
      </p:sp>
      <p:sp>
        <p:nvSpPr>
          <p:cNvPr id="133156" name="Line 72"/>
          <p:cNvSpPr>
            <a:spLocks noChangeShapeType="1"/>
          </p:cNvSpPr>
          <p:nvPr/>
        </p:nvSpPr>
        <p:spPr bwMode="auto">
          <a:xfrm>
            <a:off x="1617663" y="6019800"/>
            <a:ext cx="2428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157" name="Text Box 74"/>
          <p:cNvSpPr txBox="1">
            <a:spLocks noChangeArrowheads="1"/>
          </p:cNvSpPr>
          <p:nvPr/>
        </p:nvSpPr>
        <p:spPr bwMode="auto">
          <a:xfrm>
            <a:off x="1636713" y="5991225"/>
            <a:ext cx="2424062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In (</a:t>
            </a:r>
            <a:r>
              <a:rPr lang="en-US" altLang="en-US" sz="1800" dirty="0">
                <a:solidFill>
                  <a:srgbClr val="FFFFFF"/>
                </a:solidFill>
              </a:rPr>
              <a:t>b</a:t>
            </a:r>
            <a:r>
              <a:rPr lang="en-US" altLang="en-US" sz="1800" i="0" dirty="0">
                <a:solidFill>
                  <a:srgbClr val="FFFFFF"/>
                </a:solidFill>
              </a:rPr>
              <a:t> – x</a:t>
            </a:r>
            <a:r>
              <a:rPr lang="en-US" altLang="en-US" sz="1800" i="0" baseline="-25000" dirty="0">
                <a:solidFill>
                  <a:srgbClr val="FFFFFF"/>
                </a:solidFill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) – ln (</a:t>
            </a:r>
            <a:r>
              <a:rPr lang="en-US" altLang="en-US" sz="1800" dirty="0">
                <a:solidFill>
                  <a:srgbClr val="FFFFFF"/>
                </a:solidFill>
              </a:rPr>
              <a:t>b</a:t>
            </a:r>
            <a:r>
              <a:rPr lang="en-US" altLang="en-US" sz="1800" i="0" dirty="0">
                <a:solidFill>
                  <a:srgbClr val="FFFFFF"/>
                </a:solidFill>
              </a:rPr>
              <a:t> – a)</a:t>
            </a:r>
          </a:p>
        </p:txBody>
      </p:sp>
    </p:spTree>
    <p:extLst>
      <p:ext uri="{BB962C8B-B14F-4D97-AF65-F5344CB8AC3E}">
        <p14:creationId xmlns:p14="http://schemas.microsoft.com/office/powerpoint/2010/main" val="31547534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16"/>
          <p:cNvSpPr>
            <a:spLocks noChangeArrowheads="1"/>
          </p:cNvSpPr>
          <p:nvPr/>
        </p:nvSpPr>
        <p:spPr bwMode="invGray">
          <a:xfrm>
            <a:off x="5824538" y="2281238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1314" name="Rectangle 17"/>
          <p:cNvSpPr>
            <a:spLocks noChangeArrowheads="1"/>
          </p:cNvSpPr>
          <p:nvPr/>
        </p:nvSpPr>
        <p:spPr bwMode="auto">
          <a:xfrm>
            <a:off x="6502400" y="2430463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1334" name="Rectangle 6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Exponential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 Curve </a:t>
            </a:r>
            <a:r>
              <a:rPr lang="en-US" altLang="en-US" dirty="0">
                <a:ea typeface="ＭＳ Ｐゴシック" pitchFamily="-84" charset="-128"/>
              </a:rPr>
              <a:t>Formulas</a:t>
            </a:r>
          </a:p>
        </p:txBody>
      </p:sp>
      <p:graphicFrame>
        <p:nvGraphicFramePr>
          <p:cNvPr id="141315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019497"/>
              </p:ext>
            </p:extLst>
          </p:nvPr>
        </p:nvGraphicFramePr>
        <p:xfrm>
          <a:off x="6610350" y="2293938"/>
          <a:ext cx="2735263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2197100" imgH="1816100" progId="Excel.Chart.8">
                  <p:embed/>
                </p:oleObj>
              </mc:Choice>
              <mc:Fallback>
                <p:oleObj name="Chart" r:id="rId3" imgW="2197100" imgH="1816100" progId="Excel.Chart.8">
                  <p:embed/>
                  <p:pic>
                    <p:nvPicPr>
                      <p:cNvPr id="1413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2293938"/>
                        <a:ext cx="2735263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6" name="Text Box 2"/>
          <p:cNvSpPr txBox="1">
            <a:spLocks noChangeArrowheads="1"/>
          </p:cNvSpPr>
          <p:nvPr/>
        </p:nvSpPr>
        <p:spPr bwMode="auto">
          <a:xfrm>
            <a:off x="504825" y="996633"/>
            <a:ext cx="453713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379538" indent="-1379538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 rtl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2400" b="1" i="1" kern="1200" dirty="0">
                <a:solidFill>
                  <a:srgbClr val="FFCC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Case 3b:	[c, d] = [0, 1]</a:t>
            </a:r>
            <a:endParaRPr lang="en-US" sz="2400" dirty="0">
              <a:effectLst/>
            </a:endParaRPr>
          </a:p>
          <a:p>
            <a:pPr algn="l" rtl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2400" b="1" i="1" kern="1200" dirty="0">
                <a:solidFill>
                  <a:srgbClr val="FFCC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	Knee of Curve at 0.8</a:t>
            </a:r>
            <a:endParaRPr lang="en-US" sz="2400" dirty="0">
              <a:effectLst/>
            </a:endParaRPr>
          </a:p>
        </p:txBody>
      </p:sp>
      <p:sp>
        <p:nvSpPr>
          <p:cNvPr id="141317" name="Text Box 3"/>
          <p:cNvSpPr txBox="1">
            <a:spLocks noChangeArrowheads="1"/>
          </p:cNvSpPr>
          <p:nvPr/>
        </p:nvSpPr>
        <p:spPr bwMode="auto">
          <a:xfrm>
            <a:off x="460375" y="164465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Givens</a:t>
            </a:r>
          </a:p>
        </p:txBody>
      </p:sp>
      <p:sp>
        <p:nvSpPr>
          <p:cNvPr id="141318" name="Text Box 4"/>
          <p:cNvSpPr txBox="1">
            <a:spLocks noChangeArrowheads="1"/>
          </p:cNvSpPr>
          <p:nvPr/>
        </p:nvSpPr>
        <p:spPr bwMode="auto">
          <a:xfrm>
            <a:off x="765175" y="2174875"/>
            <a:ext cx="4837671" cy="1706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(</a:t>
            </a:r>
            <a:r>
              <a:rPr lang="en-US" altLang="en-US" sz="1800" dirty="0">
                <a:solidFill>
                  <a:schemeClr val="tx1"/>
                </a:solidFill>
              </a:rPr>
              <a:t>x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, 0.8)	= Point of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 </a:t>
            </a: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 </a:t>
            </a:r>
            <a:r>
              <a:rPr lang="en-US" altLang="en-US" sz="1800" dirty="0">
                <a:solidFill>
                  <a:srgbClr val="FFFFFF"/>
                </a:solidFill>
              </a:rPr>
              <a:t>b</a:t>
            </a:r>
            <a:r>
              <a:rPr lang="en-US" altLang="en-US" sz="1800" i="0" dirty="0">
                <a:solidFill>
                  <a:srgbClr val="FFFFFF"/>
                </a:solidFill>
              </a:rPr>
              <a:t>	= Upper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</a:t>
            </a:r>
            <a:r>
              <a:rPr lang="en-US" altLang="en-US" sz="1800" dirty="0">
                <a:solidFill>
                  <a:srgbClr val="FFFFFF"/>
                </a:solidFill>
              </a:rPr>
              <a:t>c</a:t>
            </a:r>
            <a:r>
              <a:rPr lang="en-US" altLang="en-US" sz="1800" i="0" dirty="0">
                <a:solidFill>
                  <a:srgbClr val="FFFFFF"/>
                </a:solidFill>
              </a:rPr>
              <a:t> =  0	= Lower Bound for IVAL Factor</a:t>
            </a: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</a:t>
            </a:r>
            <a:r>
              <a:rPr lang="en-US" altLang="en-US" sz="1800" dirty="0">
                <a:solidFill>
                  <a:srgbClr val="FFFFFF"/>
                </a:solidFill>
              </a:rPr>
              <a:t>d</a:t>
            </a:r>
            <a:r>
              <a:rPr lang="en-US" altLang="en-US" sz="1800" i="0" dirty="0">
                <a:solidFill>
                  <a:srgbClr val="FFFFFF"/>
                </a:solidFill>
              </a:rPr>
              <a:t> =  1	= Upper Bound for IVAL Factor</a:t>
            </a:r>
          </a:p>
        </p:txBody>
      </p:sp>
      <p:sp>
        <p:nvSpPr>
          <p:cNvPr id="141319" name="Text Box 18"/>
          <p:cNvSpPr txBox="1">
            <a:spLocks noChangeArrowheads="1"/>
          </p:cNvSpPr>
          <p:nvPr/>
        </p:nvSpPr>
        <p:spPr bwMode="auto">
          <a:xfrm>
            <a:off x="6854191" y="4464050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</a:t>
            </a:r>
            <a:r>
              <a:rPr lang="en-US" altLang="en-US" sz="1600" dirty="0">
                <a:solidFill>
                  <a:schemeClr val="bg1"/>
                </a:solidFill>
              </a:rPr>
              <a:t>x</a:t>
            </a:r>
            <a:r>
              <a:rPr lang="en-US" altLang="en-US" sz="1600" i="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41320" name="Text Box 19"/>
          <p:cNvSpPr txBox="1">
            <a:spLocks noChangeArrowheads="1"/>
          </p:cNvSpPr>
          <p:nvPr/>
        </p:nvSpPr>
        <p:spPr bwMode="auto">
          <a:xfrm rot="16200000">
            <a:off x="5232187" y="3217655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(y)</a:t>
            </a:r>
          </a:p>
        </p:txBody>
      </p:sp>
      <p:sp>
        <p:nvSpPr>
          <p:cNvPr id="141321" name="Line 20"/>
          <p:cNvSpPr>
            <a:spLocks noChangeShapeType="1"/>
          </p:cNvSpPr>
          <p:nvPr/>
        </p:nvSpPr>
        <p:spPr bwMode="auto">
          <a:xfrm flipH="1">
            <a:off x="6426200" y="42560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1322" name="Line 22"/>
          <p:cNvSpPr>
            <a:spLocks noChangeShapeType="1"/>
          </p:cNvSpPr>
          <p:nvPr/>
        </p:nvSpPr>
        <p:spPr bwMode="auto">
          <a:xfrm flipH="1">
            <a:off x="6426200" y="27765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1323" name="Line 23"/>
          <p:cNvSpPr>
            <a:spLocks noChangeShapeType="1"/>
          </p:cNvSpPr>
          <p:nvPr/>
        </p:nvSpPr>
        <p:spPr bwMode="auto">
          <a:xfrm flipH="1">
            <a:off x="6426200" y="24479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1324" name="Line 24"/>
          <p:cNvSpPr>
            <a:spLocks noChangeShapeType="1"/>
          </p:cNvSpPr>
          <p:nvPr/>
        </p:nvSpPr>
        <p:spPr bwMode="auto">
          <a:xfrm flipV="1">
            <a:off x="6807200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1325" name="Line 25"/>
          <p:cNvSpPr>
            <a:spLocks noChangeShapeType="1"/>
          </p:cNvSpPr>
          <p:nvPr/>
        </p:nvSpPr>
        <p:spPr bwMode="auto">
          <a:xfrm flipV="1">
            <a:off x="7458075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1326" name="Text Box 27"/>
          <p:cNvSpPr txBox="1">
            <a:spLocks noChangeArrowheads="1"/>
          </p:cNvSpPr>
          <p:nvPr/>
        </p:nvSpPr>
        <p:spPr bwMode="auto">
          <a:xfrm>
            <a:off x="6667500" y="426243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41327" name="Text Box 28"/>
          <p:cNvSpPr txBox="1">
            <a:spLocks noChangeArrowheads="1"/>
          </p:cNvSpPr>
          <p:nvPr/>
        </p:nvSpPr>
        <p:spPr bwMode="auto">
          <a:xfrm>
            <a:off x="7310438" y="426243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tx1"/>
                </a:solidFill>
              </a:rPr>
              <a:t>1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41328" name="Text Box 30"/>
          <p:cNvSpPr txBox="1">
            <a:spLocks noChangeArrowheads="1"/>
          </p:cNvSpPr>
          <p:nvPr/>
        </p:nvSpPr>
        <p:spPr bwMode="auto">
          <a:xfrm>
            <a:off x="6223000" y="410368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41329" name="Text Box 32"/>
          <p:cNvSpPr txBox="1">
            <a:spLocks noChangeArrowheads="1"/>
          </p:cNvSpPr>
          <p:nvPr/>
        </p:nvSpPr>
        <p:spPr bwMode="auto">
          <a:xfrm>
            <a:off x="6111875" y="2624138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0.8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41330" name="Text Box 33"/>
          <p:cNvSpPr txBox="1">
            <a:spLocks noChangeArrowheads="1"/>
          </p:cNvSpPr>
          <p:nvPr/>
        </p:nvSpPr>
        <p:spPr bwMode="auto">
          <a:xfrm>
            <a:off x="6223000" y="229393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1331" name="Freeform 46"/>
          <p:cNvSpPr>
            <a:spLocks/>
          </p:cNvSpPr>
          <p:nvPr/>
        </p:nvSpPr>
        <p:spPr bwMode="auto">
          <a:xfrm>
            <a:off x="6502400" y="2776538"/>
            <a:ext cx="955675" cy="151130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1332" name="Oval 61"/>
          <p:cNvSpPr>
            <a:spLocks noChangeArrowheads="1"/>
          </p:cNvSpPr>
          <p:nvPr/>
        </p:nvSpPr>
        <p:spPr bwMode="auto">
          <a:xfrm>
            <a:off x="6761163" y="4225925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1333" name="Oval 63"/>
          <p:cNvSpPr>
            <a:spLocks noChangeArrowheads="1"/>
          </p:cNvSpPr>
          <p:nvPr/>
        </p:nvSpPr>
        <p:spPr bwMode="auto">
          <a:xfrm>
            <a:off x="7421563" y="2733675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1335" name="Text Box 66"/>
          <p:cNvSpPr txBox="1">
            <a:spLocks noChangeArrowheads="1"/>
          </p:cNvSpPr>
          <p:nvPr/>
        </p:nvSpPr>
        <p:spPr bwMode="auto">
          <a:xfrm>
            <a:off x="8734425" y="4262438"/>
            <a:ext cx="2778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b</a:t>
            </a:r>
            <a:endParaRPr lang="en-US" altLang="en-US" sz="1200" baseline="-15000" dirty="0">
              <a:solidFill>
                <a:schemeClr val="bg1"/>
              </a:solidFill>
            </a:endParaRPr>
          </a:p>
        </p:txBody>
      </p:sp>
      <p:sp>
        <p:nvSpPr>
          <p:cNvPr id="141336" name="Oval 67"/>
          <p:cNvSpPr>
            <a:spLocks noChangeArrowheads="1"/>
          </p:cNvSpPr>
          <p:nvPr/>
        </p:nvSpPr>
        <p:spPr bwMode="auto">
          <a:xfrm>
            <a:off x="8818563" y="240665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1337" name="Line 68"/>
          <p:cNvSpPr>
            <a:spLocks noChangeShapeType="1"/>
          </p:cNvSpPr>
          <p:nvPr/>
        </p:nvSpPr>
        <p:spPr bwMode="auto">
          <a:xfrm flipV="1">
            <a:off x="8869363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1338" name="Freeform 71"/>
          <p:cNvSpPr>
            <a:spLocks/>
          </p:cNvSpPr>
          <p:nvPr/>
        </p:nvSpPr>
        <p:spPr bwMode="auto">
          <a:xfrm>
            <a:off x="6470650" y="2433638"/>
            <a:ext cx="2384425" cy="181610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1339" name="Text Box 72"/>
          <p:cNvSpPr txBox="1">
            <a:spLocks noChangeArrowheads="1"/>
          </p:cNvSpPr>
          <p:nvPr/>
        </p:nvSpPr>
        <p:spPr bwMode="auto">
          <a:xfrm>
            <a:off x="460375" y="4149725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141340" name="Text Box 73"/>
          <p:cNvSpPr txBox="1">
            <a:spLocks noChangeArrowheads="1"/>
          </p:cNvSpPr>
          <p:nvPr/>
        </p:nvSpPr>
        <p:spPr bwMode="auto">
          <a:xfrm>
            <a:off x="765175" y="4719638"/>
            <a:ext cx="31001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y</a:t>
            </a:r>
            <a:r>
              <a:rPr lang="en-US" altLang="en-US" sz="1800" i="0" dirty="0">
                <a:solidFill>
                  <a:srgbClr val="FFFFFF"/>
                </a:solidFill>
              </a:rPr>
              <a:t> = 1 –                ,   a </a:t>
            </a:r>
            <a:r>
              <a:rPr lang="en-US" altLang="en-US" sz="1800" i="0" dirty="0">
                <a:solidFill>
                  <a:srgbClr val="FFFFFF"/>
                </a:solidFill>
                <a:sym typeface="Symbol" pitchFamily="18" charset="2"/>
              </a:rPr>
              <a:t>≤ x ≤ b</a:t>
            </a:r>
          </a:p>
        </p:txBody>
      </p:sp>
      <p:sp>
        <p:nvSpPr>
          <p:cNvPr id="141341" name="Text Box 74"/>
          <p:cNvSpPr txBox="1">
            <a:spLocks noChangeArrowheads="1"/>
          </p:cNvSpPr>
          <p:nvPr/>
        </p:nvSpPr>
        <p:spPr bwMode="auto">
          <a:xfrm>
            <a:off x="460375" y="529590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dirty="0">
                <a:solidFill>
                  <a:srgbClr val="FFFFFF"/>
                </a:solidFill>
              </a:rPr>
              <a:t>where</a:t>
            </a:r>
          </a:p>
        </p:txBody>
      </p:sp>
      <p:sp>
        <p:nvSpPr>
          <p:cNvPr id="141342" name="Line 76"/>
          <p:cNvSpPr>
            <a:spLocks noChangeShapeType="1"/>
          </p:cNvSpPr>
          <p:nvPr/>
        </p:nvSpPr>
        <p:spPr bwMode="auto">
          <a:xfrm>
            <a:off x="1738313" y="4943475"/>
            <a:ext cx="579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1343" name="Text Box 77"/>
          <p:cNvSpPr txBox="1">
            <a:spLocks noChangeArrowheads="1"/>
          </p:cNvSpPr>
          <p:nvPr/>
        </p:nvSpPr>
        <p:spPr bwMode="auto">
          <a:xfrm>
            <a:off x="1663700" y="4914900"/>
            <a:ext cx="71045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b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chemeClr val="bg1"/>
                </a:solidFill>
              </a:rPr>
              <a:t>–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41344" name="AutoShape 78"/>
          <p:cNvSpPr>
            <a:spLocks/>
          </p:cNvSpPr>
          <p:nvPr/>
        </p:nvSpPr>
        <p:spPr bwMode="auto">
          <a:xfrm>
            <a:off x="1649413" y="4689475"/>
            <a:ext cx="88900" cy="552450"/>
          </a:xfrm>
          <a:prstGeom prst="leftBracket">
            <a:avLst>
              <a:gd name="adj" fmla="val 5178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1345" name="AutoShape 79"/>
          <p:cNvSpPr>
            <a:spLocks/>
          </p:cNvSpPr>
          <p:nvPr/>
        </p:nvSpPr>
        <p:spPr bwMode="auto">
          <a:xfrm>
            <a:off x="2287588" y="4703763"/>
            <a:ext cx="88900" cy="547687"/>
          </a:xfrm>
          <a:prstGeom prst="rightBracket">
            <a:avLst>
              <a:gd name="adj" fmla="val 5133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1346" name="Text Box 80"/>
          <p:cNvSpPr txBox="1">
            <a:spLocks noChangeArrowheads="1"/>
          </p:cNvSpPr>
          <p:nvPr/>
        </p:nvSpPr>
        <p:spPr bwMode="auto">
          <a:xfrm>
            <a:off x="1663700" y="4581525"/>
            <a:ext cx="1064715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b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chemeClr val="bg1"/>
                </a:solidFill>
              </a:rPr>
              <a:t>–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dirty="0">
                <a:solidFill>
                  <a:srgbClr val="FFFFFF"/>
                </a:solidFill>
              </a:rPr>
              <a:t>x</a:t>
            </a:r>
            <a:r>
              <a:rPr lang="en-US" altLang="en-US" sz="1800" i="0" dirty="0">
                <a:solidFill>
                  <a:srgbClr val="FFFFFF"/>
                </a:solidFill>
              </a:rPr>
              <a:t>   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-</a:t>
            </a:r>
            <a:r>
              <a:rPr lang="en-US" altLang="en-US" sz="1800" baseline="30000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41347" name="Text Box 81"/>
          <p:cNvSpPr txBox="1">
            <a:spLocks noChangeArrowheads="1"/>
          </p:cNvSpPr>
          <p:nvPr/>
        </p:nvSpPr>
        <p:spPr bwMode="auto">
          <a:xfrm>
            <a:off x="955675" y="5902325"/>
            <a:ext cx="67839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  = </a:t>
            </a:r>
            <a:endParaRPr lang="en-US" altLang="en-US" sz="18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41348" name="Text Box 82"/>
          <p:cNvSpPr txBox="1">
            <a:spLocks noChangeArrowheads="1"/>
          </p:cNvSpPr>
          <p:nvPr/>
        </p:nvSpPr>
        <p:spPr bwMode="auto">
          <a:xfrm>
            <a:off x="2509838" y="5727700"/>
            <a:ext cx="5778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In 5</a:t>
            </a:r>
          </a:p>
        </p:txBody>
      </p:sp>
      <p:sp>
        <p:nvSpPr>
          <p:cNvPr id="141349" name="Line 83"/>
          <p:cNvSpPr>
            <a:spLocks noChangeShapeType="1"/>
          </p:cNvSpPr>
          <p:nvPr/>
        </p:nvSpPr>
        <p:spPr bwMode="auto">
          <a:xfrm>
            <a:off x="1617663" y="6099175"/>
            <a:ext cx="2428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1350" name="Text Box 84"/>
          <p:cNvSpPr txBox="1">
            <a:spLocks noChangeArrowheads="1"/>
          </p:cNvSpPr>
          <p:nvPr/>
        </p:nvSpPr>
        <p:spPr bwMode="auto">
          <a:xfrm>
            <a:off x="1636713" y="6070600"/>
            <a:ext cx="2424062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In (</a:t>
            </a:r>
            <a:r>
              <a:rPr lang="en-US" altLang="en-US" sz="1800" dirty="0">
                <a:solidFill>
                  <a:srgbClr val="FFFFFF"/>
                </a:solidFill>
              </a:rPr>
              <a:t>b</a:t>
            </a:r>
            <a:r>
              <a:rPr lang="en-US" altLang="en-US" sz="1800" i="0" dirty="0">
                <a:solidFill>
                  <a:srgbClr val="FFFFFF"/>
                </a:solidFill>
              </a:rPr>
              <a:t> – </a:t>
            </a:r>
            <a:r>
              <a:rPr lang="en-US" altLang="en-US" sz="1800" dirty="0">
                <a:solidFill>
                  <a:schemeClr val="tx1"/>
                </a:solidFill>
              </a:rPr>
              <a:t>x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) – ln (</a:t>
            </a:r>
            <a:r>
              <a:rPr lang="en-US" altLang="en-US" sz="1800" dirty="0">
                <a:solidFill>
                  <a:srgbClr val="FFFFFF"/>
                </a:solidFill>
              </a:rPr>
              <a:t>b</a:t>
            </a:r>
            <a:r>
              <a:rPr lang="en-US" altLang="en-US" sz="1800" i="0" dirty="0">
                <a:solidFill>
                  <a:srgbClr val="FFFFFF"/>
                </a:solidFill>
              </a:rPr>
              <a:t> – </a:t>
            </a: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17"/>
          <p:cNvSpPr>
            <a:spLocks noChangeArrowheads="1"/>
          </p:cNvSpPr>
          <p:nvPr/>
        </p:nvSpPr>
        <p:spPr bwMode="invGray">
          <a:xfrm>
            <a:off x="5954713" y="2324100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5170" name="Rectangle 18"/>
          <p:cNvSpPr>
            <a:spLocks noChangeArrowheads="1"/>
          </p:cNvSpPr>
          <p:nvPr/>
        </p:nvSpPr>
        <p:spPr bwMode="auto">
          <a:xfrm>
            <a:off x="6632575" y="2482850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51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Exponential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 </a:t>
            </a:r>
            <a:r>
              <a:rPr lang="en-US" altLang="en-US" dirty="0">
                <a:ea typeface="ＭＳ Ｐゴシック" pitchFamily="-84" charset="-128"/>
              </a:rPr>
              <a:t>Curve Formulas</a:t>
            </a:r>
          </a:p>
        </p:txBody>
      </p:sp>
      <p:graphicFrame>
        <p:nvGraphicFramePr>
          <p:cNvPr id="135171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90278"/>
              </p:ext>
            </p:extLst>
          </p:nvPr>
        </p:nvGraphicFramePr>
        <p:xfrm>
          <a:off x="6797675" y="2597150"/>
          <a:ext cx="2195513" cy="163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2197100" imgH="1816100" progId="Excel.Chart.8">
                  <p:embed/>
                </p:oleObj>
              </mc:Choice>
              <mc:Fallback>
                <p:oleObj name="Chart" r:id="rId3" imgW="2197100" imgH="1816100" progId="Excel.Chart.8">
                  <p:embed/>
                  <p:pic>
                    <p:nvPicPr>
                      <p:cNvPr id="13517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675" y="2597150"/>
                        <a:ext cx="2195513" cy="163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3" name="Text Box 3"/>
          <p:cNvSpPr txBox="1">
            <a:spLocks noChangeArrowheads="1"/>
          </p:cNvSpPr>
          <p:nvPr/>
        </p:nvSpPr>
        <p:spPr bwMode="auto">
          <a:xfrm>
            <a:off x="7840663" y="6784975"/>
            <a:ext cx="8509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800" b="0" i="0" dirty="0">
                <a:solidFill>
                  <a:schemeClr val="bg1"/>
                </a:solidFill>
              </a:rPr>
              <a:t>A04-12368120</a:t>
            </a:r>
          </a:p>
        </p:txBody>
      </p:sp>
      <p:sp>
        <p:nvSpPr>
          <p:cNvPr id="135174" name="Text Box 4"/>
          <p:cNvSpPr txBox="1">
            <a:spLocks noChangeArrowheads="1"/>
          </p:cNvSpPr>
          <p:nvPr/>
        </p:nvSpPr>
        <p:spPr bwMode="auto">
          <a:xfrm>
            <a:off x="506413" y="1104900"/>
            <a:ext cx="6318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Case 4:	Finite Interval </a:t>
            </a:r>
            <a:r>
              <a:rPr lang="en-US" altLang="en-US" sz="2400" i="0" dirty="0">
                <a:solidFill>
                  <a:srgbClr val="FFCC00"/>
                </a:solidFill>
              </a:rPr>
              <a:t>[</a:t>
            </a:r>
            <a:r>
              <a:rPr lang="en-US" altLang="en-US" sz="2400" dirty="0">
                <a:solidFill>
                  <a:srgbClr val="FFCC00"/>
                </a:solidFill>
              </a:rPr>
              <a:t>a</a:t>
            </a:r>
            <a:r>
              <a:rPr lang="en-US" altLang="en-US" sz="2400" i="0" dirty="0">
                <a:solidFill>
                  <a:srgbClr val="FFCC00"/>
                </a:solidFill>
              </a:rPr>
              <a:t>, </a:t>
            </a:r>
            <a:r>
              <a:rPr lang="en-US" altLang="en-US" sz="2400" dirty="0">
                <a:solidFill>
                  <a:srgbClr val="FFCC00"/>
                </a:solidFill>
                <a:sym typeface="Symbol" pitchFamily="18" charset="2"/>
              </a:rPr>
              <a:t>b</a:t>
            </a:r>
            <a:r>
              <a:rPr lang="en-US" altLang="en-US" sz="2400" i="0" dirty="0">
                <a:solidFill>
                  <a:srgbClr val="FFCC00"/>
                </a:solidFill>
              </a:rPr>
              <a:t>]</a:t>
            </a:r>
          </a:p>
          <a:p>
            <a:pPr algn="l"/>
            <a:r>
              <a:rPr lang="en-US" altLang="en-US" sz="2400" dirty="0">
                <a:solidFill>
                  <a:srgbClr val="FFCC00"/>
                </a:solidFill>
              </a:rPr>
              <a:t>	Decreasing Function</a:t>
            </a:r>
          </a:p>
        </p:txBody>
      </p:sp>
      <p:sp>
        <p:nvSpPr>
          <p:cNvPr id="135175" name="Text Box 5"/>
          <p:cNvSpPr txBox="1">
            <a:spLocks noChangeArrowheads="1"/>
          </p:cNvSpPr>
          <p:nvPr/>
        </p:nvSpPr>
        <p:spPr bwMode="auto">
          <a:xfrm>
            <a:off x="460375" y="183515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Givens</a:t>
            </a:r>
          </a:p>
        </p:txBody>
      </p:sp>
      <p:sp>
        <p:nvSpPr>
          <p:cNvPr id="135176" name="Text Box 6"/>
          <p:cNvSpPr txBox="1">
            <a:spLocks noChangeArrowheads="1"/>
          </p:cNvSpPr>
          <p:nvPr/>
        </p:nvSpPr>
        <p:spPr bwMode="auto">
          <a:xfrm>
            <a:off x="765175" y="2176463"/>
            <a:ext cx="4837671" cy="1706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(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x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r>
              <a:rPr lang="en-US" sz="1600" dirty="0"/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)	= Point of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</a:t>
            </a: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</a:t>
            </a:r>
            <a:r>
              <a:rPr lang="en-US" altLang="en-US" sz="1800" dirty="0">
                <a:solidFill>
                  <a:srgbClr val="FFFFFF"/>
                </a:solidFill>
              </a:rPr>
              <a:t>b</a:t>
            </a:r>
            <a:r>
              <a:rPr lang="en-US" altLang="en-US" sz="1800" i="0" dirty="0">
                <a:solidFill>
                  <a:srgbClr val="FFFFFF"/>
                </a:solidFill>
              </a:rPr>
              <a:t>	= Upper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</a:t>
            </a:r>
            <a:r>
              <a:rPr lang="en-US" altLang="en-US" sz="1800" dirty="0">
                <a:solidFill>
                  <a:srgbClr val="FFFFFF"/>
                </a:solidFill>
              </a:rPr>
              <a:t>c</a:t>
            </a:r>
            <a:r>
              <a:rPr lang="en-US" altLang="en-US" sz="1800" i="0" dirty="0">
                <a:solidFill>
                  <a:srgbClr val="FFFFFF"/>
                </a:solidFill>
              </a:rPr>
              <a:t>	= Lower Bound for IVAL Factor</a:t>
            </a: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</a:t>
            </a:r>
            <a:r>
              <a:rPr lang="en-US" altLang="en-US" sz="1800" dirty="0">
                <a:solidFill>
                  <a:srgbClr val="FFFFFF"/>
                </a:solidFill>
              </a:rPr>
              <a:t>d</a:t>
            </a:r>
            <a:r>
              <a:rPr lang="en-US" altLang="en-US" sz="1800" i="0" dirty="0">
                <a:solidFill>
                  <a:srgbClr val="FFFFFF"/>
                </a:solidFill>
              </a:rPr>
              <a:t>	= Upper Bound for IVAL Factor</a:t>
            </a:r>
          </a:p>
        </p:txBody>
      </p:sp>
      <p:sp>
        <p:nvSpPr>
          <p:cNvPr id="135177" name="Text Box 9"/>
          <p:cNvSpPr txBox="1">
            <a:spLocks noChangeArrowheads="1"/>
          </p:cNvSpPr>
          <p:nvPr/>
        </p:nvSpPr>
        <p:spPr bwMode="auto">
          <a:xfrm>
            <a:off x="460375" y="529590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dirty="0">
                <a:solidFill>
                  <a:srgbClr val="FFFFFF"/>
                </a:solidFill>
              </a:rPr>
              <a:t>where</a:t>
            </a:r>
          </a:p>
        </p:txBody>
      </p:sp>
      <p:sp>
        <p:nvSpPr>
          <p:cNvPr id="135178" name="Text Box 10"/>
          <p:cNvSpPr txBox="1">
            <a:spLocks noChangeArrowheads="1"/>
          </p:cNvSpPr>
          <p:nvPr/>
        </p:nvSpPr>
        <p:spPr bwMode="auto">
          <a:xfrm>
            <a:off x="765175" y="5889625"/>
            <a:ext cx="74251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   = </a:t>
            </a:r>
            <a:endParaRPr lang="en-US" altLang="en-US" sz="18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35179" name="Text Box 11"/>
          <p:cNvSpPr txBox="1">
            <a:spLocks noChangeArrowheads="1"/>
          </p:cNvSpPr>
          <p:nvPr/>
        </p:nvSpPr>
        <p:spPr bwMode="auto">
          <a:xfrm>
            <a:off x="1465263" y="5729288"/>
            <a:ext cx="2287806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In (</a:t>
            </a:r>
            <a:r>
              <a:rPr lang="en-US" altLang="en-US" sz="1800" dirty="0">
                <a:solidFill>
                  <a:srgbClr val="FFFFFF"/>
                </a:solidFill>
              </a:rPr>
              <a:t>d</a:t>
            </a:r>
            <a:r>
              <a:rPr lang="en-US" altLang="en-US" sz="1800" i="0" dirty="0">
                <a:solidFill>
                  <a:srgbClr val="FFFFFF"/>
                </a:solidFill>
              </a:rPr>
              <a:t> -</a:t>
            </a:r>
            <a:r>
              <a:rPr lang="en-US" altLang="en-US" sz="1800" i="0" dirty="0">
                <a:solidFill>
                  <a:schemeClr val="bg1"/>
                </a:solidFill>
              </a:rPr>
              <a:t> </a:t>
            </a:r>
            <a:r>
              <a:rPr lang="en-US" altLang="en-US" sz="1800" dirty="0">
                <a:solidFill>
                  <a:srgbClr val="FFFFFF"/>
                </a:solidFill>
              </a:rPr>
              <a:t>c</a:t>
            </a:r>
            <a:r>
              <a:rPr lang="en-US" altLang="en-US" sz="1800" i="0" dirty="0">
                <a:solidFill>
                  <a:srgbClr val="FFFFFF"/>
                </a:solidFill>
              </a:rPr>
              <a:t>) – ln (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-</a:t>
            </a:r>
            <a:r>
              <a:rPr lang="en-US" altLang="en-US" sz="1800" i="0" dirty="0">
                <a:solidFill>
                  <a:schemeClr val="bg1"/>
                </a:solidFill>
              </a:rPr>
              <a:t> </a:t>
            </a:r>
            <a:r>
              <a:rPr lang="en-US" altLang="en-US" sz="1800" dirty="0">
                <a:solidFill>
                  <a:srgbClr val="FFFFFF"/>
                </a:solidFill>
              </a:rPr>
              <a:t>c</a:t>
            </a:r>
            <a:r>
              <a:rPr lang="en-US" altLang="en-US" sz="1800" i="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35180" name="Line 12"/>
          <p:cNvSpPr>
            <a:spLocks noChangeShapeType="1"/>
          </p:cNvSpPr>
          <p:nvPr/>
        </p:nvSpPr>
        <p:spPr bwMode="auto">
          <a:xfrm flipV="1">
            <a:off x="1427163" y="6096000"/>
            <a:ext cx="2430462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auto">
          <a:xfrm>
            <a:off x="1465263" y="6038850"/>
            <a:ext cx="2321469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ln (</a:t>
            </a:r>
            <a:r>
              <a:rPr lang="en-US" altLang="en-US" sz="1800" dirty="0">
                <a:solidFill>
                  <a:srgbClr val="FFFFFF"/>
                </a:solidFill>
              </a:rPr>
              <a:t>b</a:t>
            </a:r>
            <a:r>
              <a:rPr lang="en-US" altLang="en-US" sz="1800" i="0" dirty="0">
                <a:solidFill>
                  <a:srgbClr val="FFFFFF"/>
                </a:solidFill>
              </a:rPr>
              <a:t> -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x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) – ln (</a:t>
            </a:r>
            <a:r>
              <a:rPr lang="en-US" altLang="en-US" sz="1800" dirty="0">
                <a:solidFill>
                  <a:srgbClr val="FFFFFF"/>
                </a:solidFill>
              </a:rPr>
              <a:t>b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-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35182" name="Text Box 19"/>
          <p:cNvSpPr txBox="1">
            <a:spLocks noChangeArrowheads="1"/>
          </p:cNvSpPr>
          <p:nvPr/>
        </p:nvSpPr>
        <p:spPr bwMode="auto">
          <a:xfrm>
            <a:off x="6984366" y="4506913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</a:t>
            </a:r>
            <a:r>
              <a:rPr lang="en-US" altLang="en-US" sz="1600" dirty="0">
                <a:solidFill>
                  <a:schemeClr val="bg1"/>
                </a:solidFill>
              </a:rPr>
              <a:t>x</a:t>
            </a:r>
            <a:r>
              <a:rPr lang="en-US" altLang="en-US" sz="1600" i="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183" name="Text Box 20"/>
          <p:cNvSpPr txBox="1">
            <a:spLocks noChangeArrowheads="1"/>
          </p:cNvSpPr>
          <p:nvPr/>
        </p:nvSpPr>
        <p:spPr bwMode="auto">
          <a:xfrm rot="16200000">
            <a:off x="5362363" y="3260517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</a:t>
            </a:r>
            <a:r>
              <a:rPr lang="en-US" altLang="en-US" sz="1600" dirty="0">
                <a:solidFill>
                  <a:schemeClr val="bg1"/>
                </a:solidFill>
              </a:rPr>
              <a:t>y</a:t>
            </a:r>
            <a:r>
              <a:rPr lang="en-US" altLang="en-US" sz="1600" i="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184" name="Line 21"/>
          <p:cNvSpPr>
            <a:spLocks noChangeShapeType="1"/>
          </p:cNvSpPr>
          <p:nvPr/>
        </p:nvSpPr>
        <p:spPr bwMode="auto">
          <a:xfrm flipH="1">
            <a:off x="6556375" y="42989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185" name="Line 22"/>
          <p:cNvSpPr>
            <a:spLocks noChangeShapeType="1"/>
          </p:cNvSpPr>
          <p:nvPr/>
        </p:nvSpPr>
        <p:spPr bwMode="auto">
          <a:xfrm flipH="1">
            <a:off x="6556375" y="41052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187" name="Line 25"/>
          <p:cNvSpPr>
            <a:spLocks noChangeShapeType="1"/>
          </p:cNvSpPr>
          <p:nvPr/>
        </p:nvSpPr>
        <p:spPr bwMode="auto">
          <a:xfrm flipH="1">
            <a:off x="6556375" y="27051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188" name="Line 27"/>
          <p:cNvSpPr>
            <a:spLocks noChangeShapeType="1"/>
          </p:cNvSpPr>
          <p:nvPr/>
        </p:nvSpPr>
        <p:spPr bwMode="auto">
          <a:xfrm flipV="1">
            <a:off x="6937375" y="43053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189" name="Line 28"/>
          <p:cNvSpPr>
            <a:spLocks noChangeShapeType="1"/>
          </p:cNvSpPr>
          <p:nvPr/>
        </p:nvSpPr>
        <p:spPr bwMode="auto">
          <a:xfrm flipV="1">
            <a:off x="7604125" y="43053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190" name="Text Box 30"/>
          <p:cNvSpPr txBox="1">
            <a:spLocks noChangeArrowheads="1"/>
          </p:cNvSpPr>
          <p:nvPr/>
        </p:nvSpPr>
        <p:spPr bwMode="auto">
          <a:xfrm>
            <a:off x="6797675" y="43053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5191" name="Text Box 32"/>
          <p:cNvSpPr txBox="1">
            <a:spLocks noChangeArrowheads="1"/>
          </p:cNvSpPr>
          <p:nvPr/>
        </p:nvSpPr>
        <p:spPr bwMode="auto">
          <a:xfrm>
            <a:off x="7467600" y="4305300"/>
            <a:ext cx="3254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tx1"/>
                </a:solidFill>
              </a:rPr>
              <a:t>1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35192" name="Text Box 33"/>
          <p:cNvSpPr txBox="1">
            <a:spLocks noChangeArrowheads="1"/>
          </p:cNvSpPr>
          <p:nvPr/>
        </p:nvSpPr>
        <p:spPr bwMode="auto">
          <a:xfrm>
            <a:off x="6353175" y="414655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5193" name="Text Box 34"/>
          <p:cNvSpPr txBox="1">
            <a:spLocks noChangeArrowheads="1"/>
          </p:cNvSpPr>
          <p:nvPr/>
        </p:nvSpPr>
        <p:spPr bwMode="auto">
          <a:xfrm>
            <a:off x="6353175" y="395287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5194" name="Text Box 35"/>
          <p:cNvSpPr txBox="1">
            <a:spLocks noChangeArrowheads="1"/>
          </p:cNvSpPr>
          <p:nvPr/>
        </p:nvSpPr>
        <p:spPr bwMode="auto">
          <a:xfrm>
            <a:off x="6323013" y="372110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sz="12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lang="en-US" sz="12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35195" name="Text Box 37"/>
          <p:cNvSpPr txBox="1">
            <a:spLocks noChangeArrowheads="1"/>
          </p:cNvSpPr>
          <p:nvPr/>
        </p:nvSpPr>
        <p:spPr bwMode="auto">
          <a:xfrm>
            <a:off x="6348413" y="2552700"/>
            <a:ext cx="2778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35196" name="Freeform 39"/>
          <p:cNvSpPr>
            <a:spLocks/>
          </p:cNvSpPr>
          <p:nvPr/>
        </p:nvSpPr>
        <p:spPr bwMode="auto">
          <a:xfrm>
            <a:off x="6632575" y="2701925"/>
            <a:ext cx="304800" cy="1633538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197" name="Line 40"/>
          <p:cNvSpPr>
            <a:spLocks noChangeShapeType="1"/>
          </p:cNvSpPr>
          <p:nvPr/>
        </p:nvSpPr>
        <p:spPr bwMode="auto">
          <a:xfrm flipH="1">
            <a:off x="6642100" y="4105275"/>
            <a:ext cx="2073275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198" name="Line 51"/>
          <p:cNvSpPr>
            <a:spLocks noChangeShapeType="1"/>
          </p:cNvSpPr>
          <p:nvPr/>
        </p:nvSpPr>
        <p:spPr bwMode="auto">
          <a:xfrm flipV="1">
            <a:off x="8721725" y="43053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199" name="Text Box 52"/>
          <p:cNvSpPr txBox="1">
            <a:spLocks noChangeArrowheads="1"/>
          </p:cNvSpPr>
          <p:nvPr/>
        </p:nvSpPr>
        <p:spPr bwMode="auto">
          <a:xfrm>
            <a:off x="8610600" y="4319588"/>
            <a:ext cx="2778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b</a:t>
            </a:r>
            <a:endParaRPr lang="en-US" altLang="en-US" sz="1200" baseline="-15000" dirty="0">
              <a:solidFill>
                <a:schemeClr val="bg1"/>
              </a:solidFill>
            </a:endParaRPr>
          </a:p>
        </p:txBody>
      </p:sp>
      <p:sp>
        <p:nvSpPr>
          <p:cNvPr id="135201" name="Line 55"/>
          <p:cNvSpPr>
            <a:spLocks noChangeShapeType="1"/>
          </p:cNvSpPr>
          <p:nvPr/>
        </p:nvSpPr>
        <p:spPr bwMode="auto">
          <a:xfrm>
            <a:off x="8715375" y="4086225"/>
            <a:ext cx="0" cy="228600"/>
          </a:xfrm>
          <a:prstGeom prst="line">
            <a:avLst/>
          </a:prstGeom>
          <a:noFill/>
          <a:ln w="9525">
            <a:solidFill>
              <a:srgbClr val="010B1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5202" name="Oval 58"/>
          <p:cNvSpPr>
            <a:spLocks noChangeArrowheads="1"/>
          </p:cNvSpPr>
          <p:nvPr/>
        </p:nvSpPr>
        <p:spPr bwMode="auto">
          <a:xfrm>
            <a:off x="6908800" y="2668588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5203" name="Oval 59"/>
          <p:cNvSpPr>
            <a:spLocks noChangeArrowheads="1"/>
          </p:cNvSpPr>
          <p:nvPr/>
        </p:nvSpPr>
        <p:spPr bwMode="auto">
          <a:xfrm>
            <a:off x="7569200" y="3846513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5204" name="Oval 60"/>
          <p:cNvSpPr>
            <a:spLocks noChangeArrowheads="1"/>
          </p:cNvSpPr>
          <p:nvPr/>
        </p:nvSpPr>
        <p:spPr bwMode="auto">
          <a:xfrm>
            <a:off x="8680450" y="4068763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5205" name="Text Box 61"/>
          <p:cNvSpPr txBox="1">
            <a:spLocks noChangeArrowheads="1"/>
          </p:cNvSpPr>
          <p:nvPr/>
        </p:nvSpPr>
        <p:spPr bwMode="auto">
          <a:xfrm>
            <a:off x="460375" y="4149725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135206" name="Text Box 62"/>
          <p:cNvSpPr txBox="1">
            <a:spLocks noChangeArrowheads="1"/>
          </p:cNvSpPr>
          <p:nvPr/>
        </p:nvSpPr>
        <p:spPr bwMode="auto">
          <a:xfrm>
            <a:off x="765175" y="4687888"/>
            <a:ext cx="39126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y</a:t>
            </a:r>
            <a:r>
              <a:rPr lang="en-US" altLang="en-US" sz="1800" i="0" dirty="0">
                <a:solidFill>
                  <a:srgbClr val="FFFFFF"/>
                </a:solidFill>
              </a:rPr>
              <a:t> = (</a:t>
            </a:r>
            <a:r>
              <a:rPr lang="en-US" altLang="en-US" sz="1800" dirty="0">
                <a:solidFill>
                  <a:srgbClr val="FFFFFF"/>
                </a:solidFill>
              </a:rPr>
              <a:t>d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–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dirty="0">
                <a:solidFill>
                  <a:srgbClr val="FFFFFF"/>
                </a:solidFill>
              </a:rPr>
              <a:t>c</a:t>
            </a:r>
            <a:r>
              <a:rPr lang="en-US" altLang="en-US" sz="1800" i="0" dirty="0">
                <a:solidFill>
                  <a:srgbClr val="FFFFFF"/>
                </a:solidFill>
              </a:rPr>
              <a:t>)                  + </a:t>
            </a:r>
            <a:r>
              <a:rPr lang="en-US" altLang="en-US" sz="1800" dirty="0">
                <a:solidFill>
                  <a:srgbClr val="FFFFFF"/>
                </a:solidFill>
              </a:rPr>
              <a:t>c</a:t>
            </a:r>
            <a:r>
              <a:rPr lang="en-US" altLang="en-US" sz="1800" i="0" dirty="0">
                <a:solidFill>
                  <a:srgbClr val="FFFFFF"/>
                </a:solidFill>
              </a:rPr>
              <a:t>,   a </a:t>
            </a:r>
            <a:r>
              <a:rPr lang="en-US" altLang="en-US" sz="1800" i="0" dirty="0">
                <a:solidFill>
                  <a:srgbClr val="FFFFFF"/>
                </a:solidFill>
                <a:sym typeface="Symbol" pitchFamily="18" charset="2"/>
              </a:rPr>
              <a:t>≤ x ≤ b</a:t>
            </a:r>
          </a:p>
        </p:txBody>
      </p:sp>
      <p:sp>
        <p:nvSpPr>
          <p:cNvPr id="135207" name="Line 64"/>
          <p:cNvSpPr>
            <a:spLocks noChangeShapeType="1"/>
          </p:cNvSpPr>
          <p:nvPr/>
        </p:nvSpPr>
        <p:spPr bwMode="auto">
          <a:xfrm>
            <a:off x="2087563" y="4879975"/>
            <a:ext cx="579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208" name="Text Box 65"/>
          <p:cNvSpPr txBox="1">
            <a:spLocks noChangeArrowheads="1"/>
          </p:cNvSpPr>
          <p:nvPr/>
        </p:nvSpPr>
        <p:spPr bwMode="auto">
          <a:xfrm>
            <a:off x="2012950" y="4851400"/>
            <a:ext cx="71045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b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chemeClr val="bg1"/>
                </a:solidFill>
              </a:rPr>
              <a:t>–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35209" name="AutoShape 66"/>
          <p:cNvSpPr>
            <a:spLocks/>
          </p:cNvSpPr>
          <p:nvPr/>
        </p:nvSpPr>
        <p:spPr bwMode="auto">
          <a:xfrm>
            <a:off x="1998663" y="4625975"/>
            <a:ext cx="88900" cy="552450"/>
          </a:xfrm>
          <a:prstGeom prst="leftBracket">
            <a:avLst>
              <a:gd name="adj" fmla="val 5178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5210" name="AutoShape 67"/>
          <p:cNvSpPr>
            <a:spLocks/>
          </p:cNvSpPr>
          <p:nvPr/>
        </p:nvSpPr>
        <p:spPr bwMode="auto">
          <a:xfrm>
            <a:off x="2636838" y="4640263"/>
            <a:ext cx="88900" cy="547687"/>
          </a:xfrm>
          <a:prstGeom prst="rightBracket">
            <a:avLst>
              <a:gd name="adj" fmla="val 5133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5211" name="Text Box 68"/>
          <p:cNvSpPr txBox="1">
            <a:spLocks noChangeArrowheads="1"/>
          </p:cNvSpPr>
          <p:nvPr/>
        </p:nvSpPr>
        <p:spPr bwMode="auto">
          <a:xfrm>
            <a:off x="2012950" y="4518025"/>
            <a:ext cx="1107996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b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chemeClr val="bg1"/>
                </a:solidFill>
              </a:rPr>
              <a:t>–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dirty="0">
                <a:solidFill>
                  <a:srgbClr val="FFFFFF"/>
                </a:solidFill>
              </a:rPr>
              <a:t>x</a:t>
            </a:r>
            <a:r>
              <a:rPr lang="en-US" altLang="en-US" sz="1800" i="0" dirty="0">
                <a:solidFill>
                  <a:srgbClr val="FFFFFF"/>
                </a:solidFill>
              </a:rPr>
              <a:t>   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- </a:t>
            </a:r>
            <a:r>
              <a:rPr lang="en-US" altLang="en-US" sz="1800" baseline="30000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35186" name="Line 23"/>
          <p:cNvSpPr>
            <a:spLocks noChangeShapeType="1"/>
          </p:cNvSpPr>
          <p:nvPr/>
        </p:nvSpPr>
        <p:spPr bwMode="auto">
          <a:xfrm flipH="1">
            <a:off x="6556375" y="38798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200" name="Freeform 53"/>
          <p:cNvSpPr>
            <a:spLocks/>
          </p:cNvSpPr>
          <p:nvPr/>
        </p:nvSpPr>
        <p:spPr bwMode="auto">
          <a:xfrm>
            <a:off x="6632575" y="3879850"/>
            <a:ext cx="969963" cy="407988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17"/>
          <p:cNvSpPr>
            <a:spLocks noChangeArrowheads="1"/>
          </p:cNvSpPr>
          <p:nvPr/>
        </p:nvSpPr>
        <p:spPr bwMode="invGray">
          <a:xfrm>
            <a:off x="5954713" y="2324100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5170" name="Rectangle 18"/>
          <p:cNvSpPr>
            <a:spLocks noChangeArrowheads="1"/>
          </p:cNvSpPr>
          <p:nvPr/>
        </p:nvSpPr>
        <p:spPr bwMode="auto">
          <a:xfrm>
            <a:off x="6632575" y="2482850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51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Exponential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 </a:t>
            </a:r>
            <a:r>
              <a:rPr lang="en-US" altLang="en-US" dirty="0">
                <a:ea typeface="ＭＳ Ｐゴシック" pitchFamily="-84" charset="-128"/>
              </a:rPr>
              <a:t>Curve Formulas</a:t>
            </a:r>
          </a:p>
        </p:txBody>
      </p:sp>
      <p:graphicFrame>
        <p:nvGraphicFramePr>
          <p:cNvPr id="135171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586036"/>
              </p:ext>
            </p:extLst>
          </p:nvPr>
        </p:nvGraphicFramePr>
        <p:xfrm>
          <a:off x="6797675" y="2571750"/>
          <a:ext cx="2195514" cy="1625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2197100" imgH="1816100" progId="Excel.Chart.8">
                  <p:embed/>
                </p:oleObj>
              </mc:Choice>
              <mc:Fallback>
                <p:oleObj name="Chart" r:id="rId3" imgW="2197100" imgH="1816100" progId="Excel.Chart.8">
                  <p:embed/>
                  <p:pic>
                    <p:nvPicPr>
                      <p:cNvPr id="13517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675" y="2571750"/>
                        <a:ext cx="2195514" cy="1625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3" name="Text Box 3"/>
          <p:cNvSpPr txBox="1">
            <a:spLocks noChangeArrowheads="1"/>
          </p:cNvSpPr>
          <p:nvPr/>
        </p:nvSpPr>
        <p:spPr bwMode="auto">
          <a:xfrm>
            <a:off x="7840663" y="6784975"/>
            <a:ext cx="8509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800" b="0" i="0" dirty="0">
                <a:solidFill>
                  <a:schemeClr val="bg1"/>
                </a:solidFill>
              </a:rPr>
              <a:t>A04-12368120</a:t>
            </a:r>
          </a:p>
        </p:txBody>
      </p:sp>
      <p:sp>
        <p:nvSpPr>
          <p:cNvPr id="135174" name="Text Box 4"/>
          <p:cNvSpPr txBox="1">
            <a:spLocks noChangeArrowheads="1"/>
          </p:cNvSpPr>
          <p:nvPr/>
        </p:nvSpPr>
        <p:spPr bwMode="auto">
          <a:xfrm>
            <a:off x="506413" y="1104900"/>
            <a:ext cx="6318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sz="2400" b="1" i="1" kern="1200" dirty="0">
                <a:solidFill>
                  <a:srgbClr val="FFCC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Case 4a:	  Upper bound of unity</a:t>
            </a:r>
            <a:r>
              <a:rPr lang="en-US" sz="2400" dirty="0"/>
              <a:t> </a:t>
            </a:r>
            <a:endParaRPr lang="en-US" altLang="en-US" sz="2400" dirty="0">
              <a:solidFill>
                <a:srgbClr val="FFCC00"/>
              </a:solidFill>
            </a:endParaRPr>
          </a:p>
        </p:txBody>
      </p:sp>
      <p:sp>
        <p:nvSpPr>
          <p:cNvPr id="135175" name="Text Box 5"/>
          <p:cNvSpPr txBox="1">
            <a:spLocks noChangeArrowheads="1"/>
          </p:cNvSpPr>
          <p:nvPr/>
        </p:nvSpPr>
        <p:spPr bwMode="auto">
          <a:xfrm>
            <a:off x="460375" y="183515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Givens</a:t>
            </a:r>
          </a:p>
        </p:txBody>
      </p:sp>
      <p:sp>
        <p:nvSpPr>
          <p:cNvPr id="135176" name="Text Box 6"/>
          <p:cNvSpPr txBox="1">
            <a:spLocks noChangeArrowheads="1"/>
          </p:cNvSpPr>
          <p:nvPr/>
        </p:nvSpPr>
        <p:spPr bwMode="auto">
          <a:xfrm>
            <a:off x="765175" y="2176463"/>
            <a:ext cx="4837671" cy="1706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(</a:t>
            </a:r>
            <a:r>
              <a:rPr lang="en-US" altLang="en-US" sz="1800" dirty="0">
                <a:solidFill>
                  <a:schemeClr val="tx1"/>
                </a:solidFill>
              </a:rPr>
              <a:t>x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1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r>
              <a:rPr lang="en-US" sz="1600" dirty="0"/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)	= Point of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</a:t>
            </a: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</a:t>
            </a:r>
            <a:r>
              <a:rPr lang="en-US" altLang="en-US" sz="1800" dirty="0">
                <a:solidFill>
                  <a:srgbClr val="FFFFFF"/>
                </a:solidFill>
              </a:rPr>
              <a:t>b</a:t>
            </a:r>
            <a:r>
              <a:rPr lang="en-US" altLang="en-US" sz="1800" i="0" dirty="0">
                <a:solidFill>
                  <a:srgbClr val="FFFFFF"/>
                </a:solidFill>
              </a:rPr>
              <a:t>	= Upper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</a:t>
            </a:r>
            <a:r>
              <a:rPr lang="en-US" altLang="en-US" sz="1800" dirty="0">
                <a:solidFill>
                  <a:srgbClr val="FFFFFF"/>
                </a:solidFill>
              </a:rPr>
              <a:t>c</a:t>
            </a:r>
            <a:r>
              <a:rPr lang="en-US" altLang="en-US" sz="1800" i="0" dirty="0">
                <a:solidFill>
                  <a:srgbClr val="FFFFFF"/>
                </a:solidFill>
              </a:rPr>
              <a:t>	= Lower Bound for IVAL Factor</a:t>
            </a: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1	= Upper Bound for IVAL Factor</a:t>
            </a:r>
          </a:p>
        </p:txBody>
      </p:sp>
      <p:sp>
        <p:nvSpPr>
          <p:cNvPr id="135177" name="Text Box 9"/>
          <p:cNvSpPr txBox="1">
            <a:spLocks noChangeArrowheads="1"/>
          </p:cNvSpPr>
          <p:nvPr/>
        </p:nvSpPr>
        <p:spPr bwMode="auto">
          <a:xfrm>
            <a:off x="460375" y="529590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dirty="0">
                <a:solidFill>
                  <a:srgbClr val="FFFFFF"/>
                </a:solidFill>
              </a:rPr>
              <a:t>where</a:t>
            </a:r>
          </a:p>
        </p:txBody>
      </p:sp>
      <p:sp>
        <p:nvSpPr>
          <p:cNvPr id="135178" name="Text Box 10"/>
          <p:cNvSpPr txBox="1">
            <a:spLocks noChangeArrowheads="1"/>
          </p:cNvSpPr>
          <p:nvPr/>
        </p:nvSpPr>
        <p:spPr bwMode="auto">
          <a:xfrm>
            <a:off x="765175" y="5889625"/>
            <a:ext cx="67839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  = </a:t>
            </a:r>
            <a:endParaRPr lang="en-US" altLang="en-US" sz="18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35179" name="Text Box 11"/>
          <p:cNvSpPr txBox="1">
            <a:spLocks noChangeArrowheads="1"/>
          </p:cNvSpPr>
          <p:nvPr/>
        </p:nvSpPr>
        <p:spPr bwMode="auto">
          <a:xfrm>
            <a:off x="1465263" y="5729288"/>
            <a:ext cx="2274982" cy="35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In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(1–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c)</a:t>
            </a:r>
            <a:r>
              <a:rPr lang="en-US" altLang="en-US" sz="1800" i="0" dirty="0">
                <a:solidFill>
                  <a:srgbClr val="FFFFFF"/>
                </a:solidFill>
              </a:rPr>
              <a:t> – ln (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lang="en-US" sz="18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r>
              <a:rPr lang="en-US" altLang="en-US" sz="1800" i="0" baseline="-15000" dirty="0">
                <a:solidFill>
                  <a:srgbClr val="FFFFFF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-</a:t>
            </a:r>
            <a:r>
              <a:rPr lang="en-US" altLang="en-US" sz="1800" i="0" dirty="0">
                <a:solidFill>
                  <a:schemeClr val="bg1"/>
                </a:solidFill>
              </a:rPr>
              <a:t> </a:t>
            </a:r>
            <a:r>
              <a:rPr lang="en-US" altLang="en-US" sz="1800" dirty="0">
                <a:solidFill>
                  <a:srgbClr val="FFFFFF"/>
                </a:solidFill>
              </a:rPr>
              <a:t>c</a:t>
            </a:r>
            <a:r>
              <a:rPr lang="en-US" altLang="en-US" sz="1800" i="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35180" name="Line 12"/>
          <p:cNvSpPr>
            <a:spLocks noChangeShapeType="1"/>
          </p:cNvSpPr>
          <p:nvPr/>
        </p:nvSpPr>
        <p:spPr bwMode="auto">
          <a:xfrm flipV="1">
            <a:off x="1427163" y="6096000"/>
            <a:ext cx="2430462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auto">
          <a:xfrm>
            <a:off x="1465263" y="6096725"/>
            <a:ext cx="2321469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ln (</a:t>
            </a:r>
            <a:r>
              <a:rPr lang="en-US" altLang="en-US" sz="1800" dirty="0">
                <a:solidFill>
                  <a:srgbClr val="FFFFFF"/>
                </a:solidFill>
              </a:rPr>
              <a:t>b</a:t>
            </a:r>
            <a:r>
              <a:rPr lang="en-US" altLang="en-US" sz="1800" i="0" dirty="0">
                <a:solidFill>
                  <a:srgbClr val="FFFFFF"/>
                </a:solidFill>
              </a:rPr>
              <a:t> -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x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) – ln (</a:t>
            </a:r>
            <a:r>
              <a:rPr lang="en-US" altLang="en-US" sz="1800" dirty="0">
                <a:solidFill>
                  <a:srgbClr val="FFFFFF"/>
                </a:solidFill>
              </a:rPr>
              <a:t>b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-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35182" name="Text Box 19"/>
          <p:cNvSpPr txBox="1">
            <a:spLocks noChangeArrowheads="1"/>
          </p:cNvSpPr>
          <p:nvPr/>
        </p:nvSpPr>
        <p:spPr bwMode="auto">
          <a:xfrm>
            <a:off x="6984366" y="4506913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</a:t>
            </a:r>
            <a:r>
              <a:rPr lang="en-US" altLang="en-US" sz="1600" dirty="0">
                <a:solidFill>
                  <a:schemeClr val="bg1"/>
                </a:solidFill>
              </a:rPr>
              <a:t>x</a:t>
            </a:r>
            <a:r>
              <a:rPr lang="en-US" altLang="en-US" sz="1600" i="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183" name="Text Box 20"/>
          <p:cNvSpPr txBox="1">
            <a:spLocks noChangeArrowheads="1"/>
          </p:cNvSpPr>
          <p:nvPr/>
        </p:nvSpPr>
        <p:spPr bwMode="auto">
          <a:xfrm rot="16200000">
            <a:off x="5362363" y="3260517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(y)</a:t>
            </a:r>
          </a:p>
        </p:txBody>
      </p:sp>
      <p:sp>
        <p:nvSpPr>
          <p:cNvPr id="135184" name="Line 21"/>
          <p:cNvSpPr>
            <a:spLocks noChangeShapeType="1"/>
          </p:cNvSpPr>
          <p:nvPr/>
        </p:nvSpPr>
        <p:spPr bwMode="auto">
          <a:xfrm flipH="1">
            <a:off x="6556375" y="42989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185" name="Line 22"/>
          <p:cNvSpPr>
            <a:spLocks noChangeShapeType="1"/>
          </p:cNvSpPr>
          <p:nvPr/>
        </p:nvSpPr>
        <p:spPr bwMode="auto">
          <a:xfrm flipH="1">
            <a:off x="6556375" y="40767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186" name="Line 23"/>
          <p:cNvSpPr>
            <a:spLocks noChangeShapeType="1"/>
          </p:cNvSpPr>
          <p:nvPr/>
        </p:nvSpPr>
        <p:spPr bwMode="auto">
          <a:xfrm flipH="1">
            <a:off x="6556375" y="38481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187" name="Line 25"/>
          <p:cNvSpPr>
            <a:spLocks noChangeShapeType="1"/>
          </p:cNvSpPr>
          <p:nvPr/>
        </p:nvSpPr>
        <p:spPr bwMode="auto">
          <a:xfrm flipH="1">
            <a:off x="6556375" y="27051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188" name="Line 27"/>
          <p:cNvSpPr>
            <a:spLocks noChangeShapeType="1"/>
          </p:cNvSpPr>
          <p:nvPr/>
        </p:nvSpPr>
        <p:spPr bwMode="auto">
          <a:xfrm flipV="1">
            <a:off x="6937375" y="43053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189" name="Line 28"/>
          <p:cNvSpPr>
            <a:spLocks noChangeShapeType="1"/>
          </p:cNvSpPr>
          <p:nvPr/>
        </p:nvSpPr>
        <p:spPr bwMode="auto">
          <a:xfrm flipV="1">
            <a:off x="7604125" y="43053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190" name="Text Box 30"/>
          <p:cNvSpPr txBox="1">
            <a:spLocks noChangeArrowheads="1"/>
          </p:cNvSpPr>
          <p:nvPr/>
        </p:nvSpPr>
        <p:spPr bwMode="auto">
          <a:xfrm>
            <a:off x="6797675" y="43053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5191" name="Text Box 32"/>
          <p:cNvSpPr txBox="1">
            <a:spLocks noChangeArrowheads="1"/>
          </p:cNvSpPr>
          <p:nvPr/>
        </p:nvSpPr>
        <p:spPr bwMode="auto">
          <a:xfrm>
            <a:off x="7467600" y="4305300"/>
            <a:ext cx="3254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tx1"/>
                </a:solidFill>
              </a:rPr>
              <a:t>1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35192" name="Text Box 33"/>
          <p:cNvSpPr txBox="1">
            <a:spLocks noChangeArrowheads="1"/>
          </p:cNvSpPr>
          <p:nvPr/>
        </p:nvSpPr>
        <p:spPr bwMode="auto">
          <a:xfrm>
            <a:off x="6353175" y="414655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5193" name="Text Box 34"/>
          <p:cNvSpPr txBox="1">
            <a:spLocks noChangeArrowheads="1"/>
          </p:cNvSpPr>
          <p:nvPr/>
        </p:nvSpPr>
        <p:spPr bwMode="auto">
          <a:xfrm>
            <a:off x="6353175" y="39243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5194" name="Text Box 35"/>
          <p:cNvSpPr txBox="1">
            <a:spLocks noChangeArrowheads="1"/>
          </p:cNvSpPr>
          <p:nvPr/>
        </p:nvSpPr>
        <p:spPr bwMode="auto">
          <a:xfrm>
            <a:off x="6323013" y="3689350"/>
            <a:ext cx="325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sz="12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</a:t>
            </a:r>
            <a:r>
              <a:rPr lang="en-US" sz="1200" b="1" i="0" kern="1200" baseline="-15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35195" name="Text Box 37"/>
          <p:cNvSpPr txBox="1">
            <a:spLocks noChangeArrowheads="1"/>
          </p:cNvSpPr>
          <p:nvPr/>
        </p:nvSpPr>
        <p:spPr bwMode="auto">
          <a:xfrm>
            <a:off x="6348413" y="2552700"/>
            <a:ext cx="2778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5196" name="Freeform 39"/>
          <p:cNvSpPr>
            <a:spLocks/>
          </p:cNvSpPr>
          <p:nvPr/>
        </p:nvSpPr>
        <p:spPr bwMode="auto">
          <a:xfrm>
            <a:off x="6632575" y="2701925"/>
            <a:ext cx="304800" cy="1633538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197" name="Line 40"/>
          <p:cNvSpPr>
            <a:spLocks noChangeShapeType="1"/>
          </p:cNvSpPr>
          <p:nvPr/>
        </p:nvSpPr>
        <p:spPr bwMode="auto">
          <a:xfrm flipH="1">
            <a:off x="6642100" y="4076700"/>
            <a:ext cx="2073275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198" name="Line 51"/>
          <p:cNvSpPr>
            <a:spLocks noChangeShapeType="1"/>
          </p:cNvSpPr>
          <p:nvPr/>
        </p:nvSpPr>
        <p:spPr bwMode="auto">
          <a:xfrm flipV="1">
            <a:off x="8721725" y="43053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199" name="Text Box 52"/>
          <p:cNvSpPr txBox="1">
            <a:spLocks noChangeArrowheads="1"/>
          </p:cNvSpPr>
          <p:nvPr/>
        </p:nvSpPr>
        <p:spPr bwMode="auto">
          <a:xfrm>
            <a:off x="8610600" y="4319588"/>
            <a:ext cx="2778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b</a:t>
            </a:r>
            <a:endParaRPr lang="en-US" altLang="en-US" sz="1200" baseline="-15000" dirty="0">
              <a:solidFill>
                <a:schemeClr val="bg1"/>
              </a:solidFill>
            </a:endParaRPr>
          </a:p>
        </p:txBody>
      </p:sp>
      <p:sp>
        <p:nvSpPr>
          <p:cNvPr id="135200" name="Freeform 53"/>
          <p:cNvSpPr>
            <a:spLocks/>
          </p:cNvSpPr>
          <p:nvPr/>
        </p:nvSpPr>
        <p:spPr bwMode="auto">
          <a:xfrm>
            <a:off x="6632575" y="3854450"/>
            <a:ext cx="969963" cy="407988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201" name="Line 55"/>
          <p:cNvSpPr>
            <a:spLocks noChangeShapeType="1"/>
          </p:cNvSpPr>
          <p:nvPr/>
        </p:nvSpPr>
        <p:spPr bwMode="auto">
          <a:xfrm>
            <a:off x="8715375" y="4086225"/>
            <a:ext cx="0" cy="228600"/>
          </a:xfrm>
          <a:prstGeom prst="line">
            <a:avLst/>
          </a:prstGeom>
          <a:noFill/>
          <a:ln w="9525">
            <a:solidFill>
              <a:srgbClr val="010B1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5202" name="Oval 58"/>
          <p:cNvSpPr>
            <a:spLocks noChangeArrowheads="1"/>
          </p:cNvSpPr>
          <p:nvPr/>
        </p:nvSpPr>
        <p:spPr bwMode="auto">
          <a:xfrm>
            <a:off x="6908800" y="2668588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5203" name="Oval 59"/>
          <p:cNvSpPr>
            <a:spLocks noChangeArrowheads="1"/>
          </p:cNvSpPr>
          <p:nvPr/>
        </p:nvSpPr>
        <p:spPr bwMode="auto">
          <a:xfrm>
            <a:off x="7575550" y="3814763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5204" name="Oval 60"/>
          <p:cNvSpPr>
            <a:spLocks noChangeArrowheads="1"/>
          </p:cNvSpPr>
          <p:nvPr/>
        </p:nvSpPr>
        <p:spPr bwMode="auto">
          <a:xfrm>
            <a:off x="8680450" y="4040188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5205" name="Text Box 61"/>
          <p:cNvSpPr txBox="1">
            <a:spLocks noChangeArrowheads="1"/>
          </p:cNvSpPr>
          <p:nvPr/>
        </p:nvSpPr>
        <p:spPr bwMode="auto">
          <a:xfrm>
            <a:off x="460375" y="4149725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135206" name="Text Box 62"/>
          <p:cNvSpPr txBox="1">
            <a:spLocks noChangeArrowheads="1"/>
          </p:cNvSpPr>
          <p:nvPr/>
        </p:nvSpPr>
        <p:spPr bwMode="auto">
          <a:xfrm>
            <a:off x="765175" y="4687888"/>
            <a:ext cx="39717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y</a:t>
            </a:r>
            <a:r>
              <a:rPr lang="en-US" altLang="en-US" sz="1800" i="0" dirty="0">
                <a:solidFill>
                  <a:srgbClr val="FFFFFF"/>
                </a:solidFill>
              </a:rPr>
              <a:t> =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(1–</a:t>
            </a:r>
            <a:r>
              <a:rPr lang="en-US" sz="1800" b="1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c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  <a:r>
              <a:rPr lang="en-US" sz="1600" dirty="0"/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)                  + </a:t>
            </a:r>
            <a:r>
              <a:rPr lang="en-US" altLang="en-US" sz="1800" dirty="0">
                <a:solidFill>
                  <a:srgbClr val="FFFFFF"/>
                </a:solidFill>
              </a:rPr>
              <a:t>c</a:t>
            </a:r>
            <a:r>
              <a:rPr lang="en-US" altLang="en-US" sz="1800" i="0" dirty="0">
                <a:solidFill>
                  <a:srgbClr val="FFFFFF"/>
                </a:solidFill>
              </a:rPr>
              <a:t>,   </a:t>
            </a: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  <a:sym typeface="Symbol" pitchFamily="18" charset="2"/>
              </a:rPr>
              <a:t>≤ </a:t>
            </a:r>
            <a:r>
              <a:rPr lang="en-US" altLang="en-US" sz="1800" dirty="0">
                <a:solidFill>
                  <a:srgbClr val="FFFFFF"/>
                </a:solidFill>
                <a:sym typeface="Symbol" pitchFamily="18" charset="2"/>
              </a:rPr>
              <a:t>x</a:t>
            </a:r>
            <a:r>
              <a:rPr lang="en-US" altLang="en-US" sz="1800" i="0" dirty="0">
                <a:solidFill>
                  <a:srgbClr val="FFFFFF"/>
                </a:solidFill>
                <a:sym typeface="Symbol" pitchFamily="18" charset="2"/>
              </a:rPr>
              <a:t> ≤ </a:t>
            </a:r>
            <a:r>
              <a:rPr lang="en-US" altLang="en-US" sz="1800" dirty="0">
                <a:solidFill>
                  <a:srgbClr val="FFFFFF"/>
                </a:solidFill>
                <a:sym typeface="Symbol" pitchFamily="18" charset="2"/>
              </a:rPr>
              <a:t>b</a:t>
            </a:r>
          </a:p>
        </p:txBody>
      </p:sp>
      <p:sp>
        <p:nvSpPr>
          <p:cNvPr id="135207" name="Line 64"/>
          <p:cNvSpPr>
            <a:spLocks noChangeShapeType="1"/>
          </p:cNvSpPr>
          <p:nvPr/>
        </p:nvSpPr>
        <p:spPr bwMode="auto">
          <a:xfrm>
            <a:off x="2087563" y="4879975"/>
            <a:ext cx="579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208" name="Text Box 65"/>
          <p:cNvSpPr txBox="1">
            <a:spLocks noChangeArrowheads="1"/>
          </p:cNvSpPr>
          <p:nvPr/>
        </p:nvSpPr>
        <p:spPr bwMode="auto">
          <a:xfrm>
            <a:off x="2012950" y="4851400"/>
            <a:ext cx="71045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b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chemeClr val="bg1"/>
                </a:solidFill>
              </a:rPr>
              <a:t>–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35209" name="AutoShape 66"/>
          <p:cNvSpPr>
            <a:spLocks/>
          </p:cNvSpPr>
          <p:nvPr/>
        </p:nvSpPr>
        <p:spPr bwMode="auto">
          <a:xfrm>
            <a:off x="1998663" y="4625975"/>
            <a:ext cx="88900" cy="552450"/>
          </a:xfrm>
          <a:prstGeom prst="leftBracket">
            <a:avLst>
              <a:gd name="adj" fmla="val 5178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5210" name="AutoShape 67"/>
          <p:cNvSpPr>
            <a:spLocks/>
          </p:cNvSpPr>
          <p:nvPr/>
        </p:nvSpPr>
        <p:spPr bwMode="auto">
          <a:xfrm>
            <a:off x="2636838" y="4640263"/>
            <a:ext cx="88900" cy="547687"/>
          </a:xfrm>
          <a:prstGeom prst="rightBracket">
            <a:avLst>
              <a:gd name="adj" fmla="val 5133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5211" name="Text Box 68"/>
          <p:cNvSpPr txBox="1">
            <a:spLocks noChangeArrowheads="1"/>
          </p:cNvSpPr>
          <p:nvPr/>
        </p:nvSpPr>
        <p:spPr bwMode="auto">
          <a:xfrm>
            <a:off x="2012950" y="4518025"/>
            <a:ext cx="1102289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b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chemeClr val="bg1"/>
                </a:solidFill>
              </a:rPr>
              <a:t>–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dirty="0">
                <a:solidFill>
                  <a:srgbClr val="FFFFFF"/>
                </a:solidFill>
              </a:rPr>
              <a:t>x</a:t>
            </a:r>
            <a:r>
              <a:rPr lang="en-US" altLang="en-US" sz="1800" i="0" dirty="0">
                <a:solidFill>
                  <a:srgbClr val="FFFFFF"/>
                </a:solidFill>
              </a:rPr>
              <a:t>   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- </a:t>
            </a:r>
            <a:r>
              <a:rPr lang="en-US" altLang="en-US" sz="1800" baseline="30000" dirty="0">
                <a:solidFill>
                  <a:srgbClr val="FFFFFF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2286317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Text Box 68"/>
          <p:cNvSpPr txBox="1">
            <a:spLocks noChangeArrowheads="1"/>
          </p:cNvSpPr>
          <p:nvPr/>
        </p:nvSpPr>
        <p:spPr bwMode="auto">
          <a:xfrm>
            <a:off x="2306638" y="5729288"/>
            <a:ext cx="5778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In 5</a:t>
            </a:r>
          </a:p>
        </p:txBody>
      </p:sp>
      <p:sp>
        <p:nvSpPr>
          <p:cNvPr id="143362" name="Text Box 70"/>
          <p:cNvSpPr txBox="1">
            <a:spLocks noChangeArrowheads="1"/>
          </p:cNvSpPr>
          <p:nvPr/>
        </p:nvSpPr>
        <p:spPr bwMode="auto">
          <a:xfrm>
            <a:off x="1465263" y="6096725"/>
            <a:ext cx="2321469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ln (</a:t>
            </a:r>
            <a:r>
              <a:rPr lang="en-US" altLang="en-US" sz="1800" dirty="0">
                <a:solidFill>
                  <a:srgbClr val="FFFFFF"/>
                </a:solidFill>
              </a:rPr>
              <a:t>b</a:t>
            </a:r>
            <a:r>
              <a:rPr lang="en-US" altLang="en-US" sz="1800" i="0" dirty="0">
                <a:solidFill>
                  <a:srgbClr val="FFFFFF"/>
                </a:solidFill>
              </a:rPr>
              <a:t> -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x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) – ln (</a:t>
            </a:r>
            <a:r>
              <a:rPr lang="en-US" altLang="en-US" sz="1800" dirty="0">
                <a:solidFill>
                  <a:srgbClr val="FFFFFF"/>
                </a:solidFill>
              </a:rPr>
              <a:t>b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-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a)</a:t>
            </a:r>
          </a:p>
        </p:txBody>
      </p:sp>
      <p:sp>
        <p:nvSpPr>
          <p:cNvPr id="143363" name="Text Box 74"/>
          <p:cNvSpPr txBox="1">
            <a:spLocks noChangeArrowheads="1"/>
          </p:cNvSpPr>
          <p:nvPr/>
        </p:nvSpPr>
        <p:spPr bwMode="auto">
          <a:xfrm>
            <a:off x="1314450" y="4851400"/>
            <a:ext cx="71045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b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chemeClr val="bg1"/>
                </a:solidFill>
              </a:rPr>
              <a:t>–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43364" name="Text Box 77"/>
          <p:cNvSpPr txBox="1">
            <a:spLocks noChangeArrowheads="1"/>
          </p:cNvSpPr>
          <p:nvPr/>
        </p:nvSpPr>
        <p:spPr bwMode="auto">
          <a:xfrm>
            <a:off x="1314450" y="4518025"/>
            <a:ext cx="1102289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b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i="0" dirty="0">
                <a:solidFill>
                  <a:schemeClr val="bg1"/>
                </a:solidFill>
              </a:rPr>
              <a:t>–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dirty="0">
                <a:solidFill>
                  <a:srgbClr val="FFFFFF"/>
                </a:solidFill>
              </a:rPr>
              <a:t>x</a:t>
            </a:r>
            <a:r>
              <a:rPr lang="en-US" altLang="en-US" sz="1800" i="0" dirty="0">
                <a:solidFill>
                  <a:srgbClr val="FFFFFF"/>
                </a:solidFill>
              </a:rPr>
              <a:t>   </a:t>
            </a:r>
            <a:r>
              <a:rPr lang="en-US" altLang="en-US" sz="1800" i="0" baseline="30000" dirty="0">
                <a:solidFill>
                  <a:srgbClr val="FFFFFF"/>
                </a:solidFill>
              </a:rPr>
              <a:t>- </a:t>
            </a:r>
            <a:r>
              <a:rPr lang="en-US" altLang="en-US" sz="1800" baseline="30000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43365" name="Rectangle 10"/>
          <p:cNvSpPr>
            <a:spLocks noChangeArrowheads="1"/>
          </p:cNvSpPr>
          <p:nvPr/>
        </p:nvSpPr>
        <p:spPr bwMode="invGray">
          <a:xfrm>
            <a:off x="5824538" y="2281238"/>
            <a:ext cx="3192462" cy="2590800"/>
          </a:xfrm>
          <a:prstGeom prst="rect">
            <a:avLst/>
          </a:prstGeom>
          <a:solidFill>
            <a:srgbClr val="0749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3366" name="Rectangle 11"/>
          <p:cNvSpPr>
            <a:spLocks noChangeArrowheads="1"/>
          </p:cNvSpPr>
          <p:nvPr/>
        </p:nvSpPr>
        <p:spPr bwMode="auto">
          <a:xfrm>
            <a:off x="6502400" y="2430463"/>
            <a:ext cx="2362200" cy="1828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336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defTabSz="914400"/>
            <a:r>
              <a:rPr lang="en-US" altLang="en-US" dirty="0">
                <a:ea typeface="ＭＳ Ｐゴシック" pitchFamily="-84" charset="-128"/>
              </a:rPr>
              <a:t>Exponential</a:t>
            </a:r>
            <a:r>
              <a:rPr lang="en-US" altLang="en-US" dirty="0">
                <a:ea typeface="ＭＳ Ｐゴシック" pitchFamily="-84" charset="-128"/>
                <a:sym typeface="Symbol" pitchFamily="18" charset="2"/>
              </a:rPr>
              <a:t> Curve </a:t>
            </a:r>
            <a:r>
              <a:rPr lang="en-US" altLang="en-US" dirty="0">
                <a:ea typeface="ＭＳ Ｐゴシック" pitchFamily="-84" charset="-128"/>
              </a:rPr>
              <a:t>Formulas</a:t>
            </a:r>
          </a:p>
        </p:txBody>
      </p:sp>
      <p:graphicFrame>
        <p:nvGraphicFramePr>
          <p:cNvPr id="143367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029102"/>
              </p:ext>
            </p:extLst>
          </p:nvPr>
        </p:nvGraphicFramePr>
        <p:xfrm>
          <a:off x="6661150" y="2319338"/>
          <a:ext cx="2638425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2197100" imgH="1816100" progId="Excel.Chart.8">
                  <p:embed/>
                </p:oleObj>
              </mc:Choice>
              <mc:Fallback>
                <p:oleObj name="Chart" r:id="rId3" imgW="2197100" imgH="1816100" progId="Excel.Chart.8">
                  <p:embed/>
                  <p:pic>
                    <p:nvPicPr>
                      <p:cNvPr id="14336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150" y="2319338"/>
                        <a:ext cx="2638425" cy="213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9" name="Text Box 3"/>
          <p:cNvSpPr txBox="1">
            <a:spLocks noChangeArrowheads="1"/>
          </p:cNvSpPr>
          <p:nvPr/>
        </p:nvSpPr>
        <p:spPr bwMode="auto">
          <a:xfrm>
            <a:off x="550863" y="975043"/>
            <a:ext cx="453713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379538" indent="-1379538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 rtl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2400" b="1" i="1" kern="1200" dirty="0">
                <a:solidFill>
                  <a:srgbClr val="FFCC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Case 4b:	</a:t>
            </a:r>
            <a:r>
              <a:rPr lang="en-US" sz="2400" b="1" i="0" kern="1200" dirty="0">
                <a:solidFill>
                  <a:srgbClr val="FFCC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[</a:t>
            </a:r>
            <a:r>
              <a:rPr lang="en-US" sz="2400" b="1" i="1" kern="1200" dirty="0">
                <a:solidFill>
                  <a:srgbClr val="FFCC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c, d</a:t>
            </a:r>
            <a:r>
              <a:rPr lang="en-US" sz="2400" b="1" i="0" kern="1200" dirty="0">
                <a:solidFill>
                  <a:srgbClr val="FFCC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]</a:t>
            </a:r>
            <a:r>
              <a:rPr lang="en-US" sz="2400" b="1" i="1" kern="1200" dirty="0">
                <a:solidFill>
                  <a:srgbClr val="FFCC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lang="en-US" sz="2400" b="1" i="0" kern="1200" dirty="0">
                <a:solidFill>
                  <a:srgbClr val="FFCC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= [0, 1]</a:t>
            </a:r>
            <a:endParaRPr lang="en-US" sz="2400" i="0" dirty="0">
              <a:effectLst/>
            </a:endParaRPr>
          </a:p>
          <a:p>
            <a:pPr algn="l" rtl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2400" b="1" i="1" kern="1200" dirty="0">
                <a:solidFill>
                  <a:srgbClr val="FFCC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	Knee of Curve at </a:t>
            </a:r>
            <a:r>
              <a:rPr lang="en-US" sz="2400" b="1" i="0" kern="1200" dirty="0">
                <a:solidFill>
                  <a:srgbClr val="FFCC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0.2</a:t>
            </a:r>
            <a:endParaRPr lang="en-US" sz="2400" i="0" dirty="0">
              <a:effectLst/>
            </a:endParaRPr>
          </a:p>
        </p:txBody>
      </p:sp>
      <p:sp>
        <p:nvSpPr>
          <p:cNvPr id="143370" name="Text Box 4"/>
          <p:cNvSpPr txBox="1">
            <a:spLocks noChangeArrowheads="1"/>
          </p:cNvSpPr>
          <p:nvPr/>
        </p:nvSpPr>
        <p:spPr bwMode="auto">
          <a:xfrm>
            <a:off x="460375" y="164465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Givens</a:t>
            </a:r>
          </a:p>
        </p:txBody>
      </p:sp>
      <p:sp>
        <p:nvSpPr>
          <p:cNvPr id="143371" name="Text Box 5"/>
          <p:cNvSpPr txBox="1">
            <a:spLocks noChangeArrowheads="1"/>
          </p:cNvSpPr>
          <p:nvPr/>
        </p:nvSpPr>
        <p:spPr bwMode="auto">
          <a:xfrm>
            <a:off x="765175" y="2174875"/>
            <a:ext cx="4837671" cy="1706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(</a:t>
            </a:r>
            <a:r>
              <a:rPr lang="en-US" altLang="en-US" sz="1800" dirty="0">
                <a:solidFill>
                  <a:schemeClr val="tx1"/>
                </a:solidFill>
              </a:rPr>
              <a:t>x</a:t>
            </a:r>
            <a:r>
              <a:rPr lang="en-US" altLang="en-US" sz="1800" i="0" baseline="-15000" dirty="0">
                <a:solidFill>
                  <a:schemeClr val="tx1"/>
                </a:solidFill>
              </a:rPr>
              <a:t>1</a:t>
            </a:r>
            <a:r>
              <a:rPr lang="en-US" altLang="en-US" sz="1800" i="0" dirty="0">
                <a:solidFill>
                  <a:srgbClr val="FFFFFF"/>
                </a:solidFill>
              </a:rPr>
              <a:t>, 0.2)	= Point of Diminishing Returns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 </a:t>
            </a: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	= Lower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       </a:t>
            </a:r>
            <a:r>
              <a:rPr lang="en-US" altLang="en-US" sz="1800" dirty="0">
                <a:solidFill>
                  <a:srgbClr val="FFFFFF"/>
                </a:solidFill>
              </a:rPr>
              <a:t>b</a:t>
            </a:r>
            <a:r>
              <a:rPr lang="en-US" altLang="en-US" sz="1800" i="0" dirty="0">
                <a:solidFill>
                  <a:srgbClr val="FFFFFF"/>
                </a:solidFill>
              </a:rPr>
              <a:t>	= Upper Bound for Criterion Value</a:t>
            </a:r>
          </a:p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</a:t>
            </a:r>
            <a:r>
              <a:rPr lang="en-US" altLang="en-US" sz="1800" dirty="0">
                <a:solidFill>
                  <a:srgbClr val="FFFFFF"/>
                </a:solidFill>
              </a:rPr>
              <a:t>c</a:t>
            </a:r>
            <a:r>
              <a:rPr lang="en-US" altLang="en-US" sz="1800" i="0" dirty="0">
                <a:solidFill>
                  <a:srgbClr val="FFFFFF"/>
                </a:solidFill>
              </a:rPr>
              <a:t> =  0	= Lower Bound for IVAL Factor</a:t>
            </a:r>
          </a:p>
          <a:p>
            <a:pPr algn="l">
              <a:lnSpc>
                <a:spcPts val="2200"/>
              </a:lnSpc>
              <a:spcAft>
                <a:spcPct val="60000"/>
              </a:spcAft>
            </a:pPr>
            <a:r>
              <a:rPr lang="en-US" altLang="en-US" sz="1800" i="0" dirty="0">
                <a:solidFill>
                  <a:srgbClr val="FFFFFF"/>
                </a:solidFill>
              </a:rPr>
              <a:t>   </a:t>
            </a:r>
            <a:r>
              <a:rPr lang="en-US" altLang="en-US" sz="1800" dirty="0">
                <a:solidFill>
                  <a:srgbClr val="FFFFFF"/>
                </a:solidFill>
              </a:rPr>
              <a:t>d</a:t>
            </a:r>
            <a:r>
              <a:rPr lang="en-US" altLang="en-US" sz="1800" i="0" dirty="0">
                <a:solidFill>
                  <a:srgbClr val="FFFFFF"/>
                </a:solidFill>
              </a:rPr>
              <a:t> =  1	= Upper Bound for IVAL Factor</a:t>
            </a:r>
          </a:p>
        </p:txBody>
      </p:sp>
      <p:sp>
        <p:nvSpPr>
          <p:cNvPr id="143372" name="Text Box 12"/>
          <p:cNvSpPr txBox="1">
            <a:spLocks noChangeArrowheads="1"/>
          </p:cNvSpPr>
          <p:nvPr/>
        </p:nvSpPr>
        <p:spPr bwMode="auto">
          <a:xfrm>
            <a:off x="6854191" y="4464050"/>
            <a:ext cx="194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Criterion Value (</a:t>
            </a:r>
            <a:r>
              <a:rPr lang="en-US" altLang="en-US" sz="1600" dirty="0">
                <a:solidFill>
                  <a:schemeClr val="bg1"/>
                </a:solidFill>
              </a:rPr>
              <a:t>x</a:t>
            </a:r>
            <a:r>
              <a:rPr lang="en-US" altLang="en-US" sz="1600" i="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43373" name="Text Box 13"/>
          <p:cNvSpPr txBox="1">
            <a:spLocks noChangeArrowheads="1"/>
          </p:cNvSpPr>
          <p:nvPr/>
        </p:nvSpPr>
        <p:spPr bwMode="auto">
          <a:xfrm rot="16200000">
            <a:off x="5232187" y="3217655"/>
            <a:ext cx="1626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600" i="0" dirty="0">
                <a:solidFill>
                  <a:schemeClr val="bg1"/>
                </a:solidFill>
              </a:rPr>
              <a:t>IVAL Factor (y)</a:t>
            </a:r>
          </a:p>
        </p:txBody>
      </p:sp>
      <p:sp>
        <p:nvSpPr>
          <p:cNvPr id="143374" name="Line 14"/>
          <p:cNvSpPr>
            <a:spLocks noChangeShapeType="1"/>
          </p:cNvSpPr>
          <p:nvPr/>
        </p:nvSpPr>
        <p:spPr bwMode="auto">
          <a:xfrm flipH="1">
            <a:off x="6426200" y="42560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375" name="Line 15"/>
          <p:cNvSpPr>
            <a:spLocks noChangeShapeType="1"/>
          </p:cNvSpPr>
          <p:nvPr/>
        </p:nvSpPr>
        <p:spPr bwMode="auto">
          <a:xfrm flipH="1">
            <a:off x="6426200" y="39385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376" name="Line 17"/>
          <p:cNvSpPr>
            <a:spLocks noChangeShapeType="1"/>
          </p:cNvSpPr>
          <p:nvPr/>
        </p:nvSpPr>
        <p:spPr bwMode="auto">
          <a:xfrm flipH="1">
            <a:off x="6426200" y="24479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377" name="Line 18"/>
          <p:cNvSpPr>
            <a:spLocks noChangeShapeType="1"/>
          </p:cNvSpPr>
          <p:nvPr/>
        </p:nvSpPr>
        <p:spPr bwMode="auto">
          <a:xfrm flipV="1">
            <a:off x="6807200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378" name="Line 19"/>
          <p:cNvSpPr>
            <a:spLocks noChangeShapeType="1"/>
          </p:cNvSpPr>
          <p:nvPr/>
        </p:nvSpPr>
        <p:spPr bwMode="auto">
          <a:xfrm flipV="1">
            <a:off x="7531100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379" name="Text Box 21"/>
          <p:cNvSpPr txBox="1">
            <a:spLocks noChangeArrowheads="1"/>
          </p:cNvSpPr>
          <p:nvPr/>
        </p:nvSpPr>
        <p:spPr bwMode="auto">
          <a:xfrm>
            <a:off x="6667500" y="426243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43380" name="Text Box 22"/>
          <p:cNvSpPr txBox="1">
            <a:spLocks noChangeArrowheads="1"/>
          </p:cNvSpPr>
          <p:nvPr/>
        </p:nvSpPr>
        <p:spPr bwMode="auto">
          <a:xfrm>
            <a:off x="7380288" y="4262438"/>
            <a:ext cx="325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</a:rPr>
              <a:t>x</a:t>
            </a:r>
            <a:r>
              <a:rPr lang="en-US" altLang="en-US" sz="1200" i="0" baseline="-15000" dirty="0">
                <a:solidFill>
                  <a:schemeClr val="tx1"/>
                </a:solidFill>
              </a:rPr>
              <a:t>1</a:t>
            </a:r>
            <a:endParaRPr lang="en-US" altLang="en-US" sz="1200" i="0" baseline="-15000" dirty="0">
              <a:solidFill>
                <a:schemeClr val="bg1"/>
              </a:solidFill>
            </a:endParaRPr>
          </a:p>
        </p:txBody>
      </p:sp>
      <p:sp>
        <p:nvSpPr>
          <p:cNvPr id="143381" name="Text Box 24"/>
          <p:cNvSpPr txBox="1">
            <a:spLocks noChangeArrowheads="1"/>
          </p:cNvSpPr>
          <p:nvPr/>
        </p:nvSpPr>
        <p:spPr bwMode="auto">
          <a:xfrm>
            <a:off x="6223000" y="410368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43382" name="Text Box 25"/>
          <p:cNvSpPr txBox="1">
            <a:spLocks noChangeArrowheads="1"/>
          </p:cNvSpPr>
          <p:nvPr/>
        </p:nvSpPr>
        <p:spPr bwMode="auto">
          <a:xfrm>
            <a:off x="6111875" y="3786188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0.2</a:t>
            </a:r>
          </a:p>
        </p:txBody>
      </p:sp>
      <p:sp>
        <p:nvSpPr>
          <p:cNvPr id="143383" name="Text Box 27"/>
          <p:cNvSpPr txBox="1">
            <a:spLocks noChangeArrowheads="1"/>
          </p:cNvSpPr>
          <p:nvPr/>
        </p:nvSpPr>
        <p:spPr bwMode="auto">
          <a:xfrm>
            <a:off x="6223000" y="2293938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i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3384" name="Line 29"/>
          <p:cNvSpPr>
            <a:spLocks noChangeShapeType="1"/>
          </p:cNvSpPr>
          <p:nvPr/>
        </p:nvSpPr>
        <p:spPr bwMode="auto">
          <a:xfrm flipV="1">
            <a:off x="6804025" y="2414588"/>
            <a:ext cx="0" cy="185261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385" name="Freeform 30"/>
          <p:cNvSpPr>
            <a:spLocks/>
          </p:cNvSpPr>
          <p:nvPr/>
        </p:nvSpPr>
        <p:spPr bwMode="auto">
          <a:xfrm>
            <a:off x="6502400" y="3925888"/>
            <a:ext cx="1022350" cy="361950"/>
          </a:xfrm>
          <a:custGeom>
            <a:avLst/>
            <a:gdLst>
              <a:gd name="T0" fmla="*/ 0 w 1104"/>
              <a:gd name="T1" fmla="*/ 0 h 864"/>
              <a:gd name="T2" fmla="*/ 2147483647 w 1104"/>
              <a:gd name="T3" fmla="*/ 0 h 864"/>
              <a:gd name="T4" fmla="*/ 2147483647 w 1104"/>
              <a:gd name="T5" fmla="*/ 2147483647 h 864"/>
              <a:gd name="T6" fmla="*/ 0 60000 65536"/>
              <a:gd name="T7" fmla="*/ 0 60000 65536"/>
              <a:gd name="T8" fmla="*/ 0 60000 65536"/>
              <a:gd name="T9" fmla="*/ 0 w 1104"/>
              <a:gd name="T10" fmla="*/ 0 h 864"/>
              <a:gd name="T11" fmla="*/ 1104 w 110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864">
                <a:moveTo>
                  <a:pt x="0" y="0"/>
                </a:moveTo>
                <a:lnTo>
                  <a:pt x="1104" y="0"/>
                </a:lnTo>
                <a:lnTo>
                  <a:pt x="1104" y="864"/>
                </a:lnTo>
              </a:path>
            </a:pathLst>
          </a:cu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386" name="Oval 33"/>
          <p:cNvSpPr>
            <a:spLocks noChangeArrowheads="1"/>
          </p:cNvSpPr>
          <p:nvPr/>
        </p:nvSpPr>
        <p:spPr bwMode="auto">
          <a:xfrm>
            <a:off x="6775450" y="2411413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3387" name="Oval 35"/>
          <p:cNvSpPr>
            <a:spLocks noChangeArrowheads="1"/>
          </p:cNvSpPr>
          <p:nvPr/>
        </p:nvSpPr>
        <p:spPr bwMode="auto">
          <a:xfrm>
            <a:off x="7489825" y="388620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3388" name="Text Box 61"/>
          <p:cNvSpPr txBox="1">
            <a:spLocks noChangeArrowheads="1"/>
          </p:cNvSpPr>
          <p:nvPr/>
        </p:nvSpPr>
        <p:spPr bwMode="auto">
          <a:xfrm>
            <a:off x="8724900" y="4262438"/>
            <a:ext cx="2778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b</a:t>
            </a:r>
            <a:endParaRPr lang="en-US" altLang="en-US" sz="1200" baseline="-15000" dirty="0">
              <a:solidFill>
                <a:schemeClr val="bg1"/>
              </a:solidFill>
            </a:endParaRPr>
          </a:p>
        </p:txBody>
      </p:sp>
      <p:sp>
        <p:nvSpPr>
          <p:cNvPr id="143389" name="Oval 62"/>
          <p:cNvSpPr>
            <a:spLocks noChangeArrowheads="1"/>
          </p:cNvSpPr>
          <p:nvPr/>
        </p:nvSpPr>
        <p:spPr bwMode="auto">
          <a:xfrm>
            <a:off x="8823325" y="4216400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3390" name="Line 63"/>
          <p:cNvSpPr>
            <a:spLocks noChangeShapeType="1"/>
          </p:cNvSpPr>
          <p:nvPr/>
        </p:nvSpPr>
        <p:spPr bwMode="auto">
          <a:xfrm flipV="1">
            <a:off x="8869363" y="42624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391" name="Text Box 66"/>
          <p:cNvSpPr txBox="1">
            <a:spLocks noChangeArrowheads="1"/>
          </p:cNvSpPr>
          <p:nvPr/>
        </p:nvSpPr>
        <p:spPr bwMode="auto">
          <a:xfrm>
            <a:off x="460375" y="529590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dirty="0">
                <a:solidFill>
                  <a:srgbClr val="FFFFFF"/>
                </a:solidFill>
              </a:rPr>
              <a:t>where</a:t>
            </a:r>
          </a:p>
        </p:txBody>
      </p:sp>
      <p:sp>
        <p:nvSpPr>
          <p:cNvPr id="143392" name="Text Box 67"/>
          <p:cNvSpPr txBox="1">
            <a:spLocks noChangeArrowheads="1"/>
          </p:cNvSpPr>
          <p:nvPr/>
        </p:nvSpPr>
        <p:spPr bwMode="auto">
          <a:xfrm>
            <a:off x="765175" y="5889625"/>
            <a:ext cx="678391" cy="3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  = </a:t>
            </a:r>
            <a:endParaRPr lang="en-US" altLang="en-US" sz="1800" i="0" dirty="0">
              <a:solidFill>
                <a:srgbClr val="FFFFFF"/>
              </a:solidFill>
              <a:sym typeface="Symbol" pitchFamily="18" charset="2"/>
            </a:endParaRPr>
          </a:p>
        </p:txBody>
      </p:sp>
      <p:sp>
        <p:nvSpPr>
          <p:cNvPr id="143393" name="Line 69"/>
          <p:cNvSpPr>
            <a:spLocks noChangeShapeType="1"/>
          </p:cNvSpPr>
          <p:nvPr/>
        </p:nvSpPr>
        <p:spPr bwMode="auto">
          <a:xfrm flipV="1">
            <a:off x="1427163" y="6096000"/>
            <a:ext cx="2430462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394" name="Text Box 71"/>
          <p:cNvSpPr txBox="1">
            <a:spLocks noChangeArrowheads="1"/>
          </p:cNvSpPr>
          <p:nvPr/>
        </p:nvSpPr>
        <p:spPr bwMode="auto">
          <a:xfrm>
            <a:off x="460375" y="4149725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262063" indent="-1262063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/>
            <a:r>
              <a:rPr lang="en-US" altLang="en-US" sz="1800" i="0" u="sng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143395" name="Text Box 72"/>
          <p:cNvSpPr txBox="1">
            <a:spLocks noChangeArrowheads="1"/>
          </p:cNvSpPr>
          <p:nvPr/>
        </p:nvSpPr>
        <p:spPr bwMode="auto">
          <a:xfrm>
            <a:off x="765175" y="4687888"/>
            <a:ext cx="27792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algn="l">
              <a:lnSpc>
                <a:spcPts val="2200"/>
              </a:lnSpc>
              <a:spcAft>
                <a:spcPct val="20000"/>
              </a:spcAft>
            </a:pPr>
            <a:r>
              <a:rPr lang="en-US" altLang="en-US" sz="1800" dirty="0">
                <a:solidFill>
                  <a:srgbClr val="FFFFFF"/>
                </a:solidFill>
              </a:rPr>
              <a:t>y</a:t>
            </a:r>
            <a:r>
              <a:rPr lang="en-US" altLang="en-US" sz="1800" i="0" dirty="0">
                <a:solidFill>
                  <a:srgbClr val="FFFFFF"/>
                </a:solidFill>
              </a:rPr>
              <a:t> =     </a:t>
            </a:r>
            <a:r>
              <a:rPr lang="en-US" altLang="en-US" sz="1800" dirty="0">
                <a:solidFill>
                  <a:srgbClr val="FFFFFF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</a:rPr>
              <a:t>           ,   </a:t>
            </a:r>
            <a:r>
              <a:rPr lang="en-US" altLang="en-US" sz="1800" dirty="0">
                <a:solidFill>
                  <a:srgbClr val="FFFFFF"/>
                </a:solidFill>
              </a:rPr>
              <a:t>a</a:t>
            </a:r>
            <a:r>
              <a:rPr lang="en-US" altLang="en-US" sz="1800" i="0" dirty="0">
                <a:solidFill>
                  <a:srgbClr val="FFFFFF"/>
                </a:solidFill>
              </a:rPr>
              <a:t> </a:t>
            </a:r>
            <a:r>
              <a:rPr lang="en-US" altLang="en-US" sz="1800" i="0" dirty="0">
                <a:solidFill>
                  <a:srgbClr val="FFFFFF"/>
                </a:solidFill>
                <a:sym typeface="Symbol" pitchFamily="18" charset="2"/>
              </a:rPr>
              <a:t>≤ </a:t>
            </a:r>
            <a:r>
              <a:rPr lang="en-US" altLang="en-US" sz="1800" dirty="0">
                <a:solidFill>
                  <a:srgbClr val="FFFFFF"/>
                </a:solidFill>
                <a:sym typeface="Symbol" pitchFamily="18" charset="2"/>
              </a:rPr>
              <a:t>x</a:t>
            </a:r>
            <a:r>
              <a:rPr lang="en-US" altLang="en-US" sz="1800" i="0" dirty="0">
                <a:solidFill>
                  <a:srgbClr val="FFFFFF"/>
                </a:solidFill>
                <a:sym typeface="Symbol" pitchFamily="18" charset="2"/>
              </a:rPr>
              <a:t> ≤ </a:t>
            </a:r>
            <a:r>
              <a:rPr lang="en-US" altLang="en-US" sz="1800" dirty="0">
                <a:solidFill>
                  <a:srgbClr val="FFFFFF"/>
                </a:solidFill>
                <a:sym typeface="Symbol" pitchFamily="18" charset="2"/>
              </a:rPr>
              <a:t>b</a:t>
            </a:r>
          </a:p>
        </p:txBody>
      </p:sp>
      <p:sp>
        <p:nvSpPr>
          <p:cNvPr id="143396" name="Line 73"/>
          <p:cNvSpPr>
            <a:spLocks noChangeShapeType="1"/>
          </p:cNvSpPr>
          <p:nvPr/>
        </p:nvSpPr>
        <p:spPr bwMode="auto">
          <a:xfrm>
            <a:off x="1389063" y="4879975"/>
            <a:ext cx="579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397" name="AutoShape 75"/>
          <p:cNvSpPr>
            <a:spLocks/>
          </p:cNvSpPr>
          <p:nvPr/>
        </p:nvSpPr>
        <p:spPr bwMode="auto">
          <a:xfrm>
            <a:off x="1300163" y="4625975"/>
            <a:ext cx="88900" cy="552450"/>
          </a:xfrm>
          <a:prstGeom prst="leftBracket">
            <a:avLst>
              <a:gd name="adj" fmla="val 5178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3398" name="AutoShape 76"/>
          <p:cNvSpPr>
            <a:spLocks/>
          </p:cNvSpPr>
          <p:nvPr/>
        </p:nvSpPr>
        <p:spPr bwMode="auto">
          <a:xfrm>
            <a:off x="1938338" y="4640263"/>
            <a:ext cx="88900" cy="547687"/>
          </a:xfrm>
          <a:prstGeom prst="rightBracket">
            <a:avLst>
              <a:gd name="adj" fmla="val 5133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folHlink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88768"/>
            <a:ext cx="7742238" cy="489830"/>
          </a:xfrm>
          <a:noFill/>
        </p:spPr>
        <p:txBody>
          <a:bodyPr lIns="91412" tIns="45705" rIns="91412" bIns="45705"/>
          <a:lstStyle/>
          <a:p>
            <a:pPr lvl="2" defTabSz="914400"/>
            <a:r>
              <a:rPr lang="en-US" dirty="0"/>
              <a:t>The Data</a:t>
            </a:r>
            <a:endParaRPr lang="en-US" sz="1800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44538" y="5275106"/>
            <a:ext cx="6870700" cy="1582737"/>
          </a:xfrm>
        </p:spPr>
        <p:txBody>
          <a:bodyPr/>
          <a:lstStyle/>
          <a:p>
            <a:r>
              <a:rPr lang="en-US" sz="1900" dirty="0"/>
              <a:t>Questions</a:t>
            </a:r>
          </a:p>
          <a:p>
            <a:pPr lvl="1"/>
            <a:r>
              <a:rPr lang="en-US" sz="1900" dirty="0"/>
              <a:t>Which of first 4 aircraft designs is best?</a:t>
            </a:r>
          </a:p>
          <a:p>
            <a:pPr lvl="1"/>
            <a:r>
              <a:rPr lang="en-US" sz="1900" dirty="0"/>
              <a:t>Which of second 4 aircraft designs is best?</a:t>
            </a:r>
          </a:p>
          <a:p>
            <a:pPr lvl="1"/>
            <a:r>
              <a:rPr lang="en-US" sz="1900" dirty="0"/>
              <a:t>Which is best overall?</a:t>
            </a:r>
          </a:p>
        </p:txBody>
      </p:sp>
      <p:graphicFrame>
        <p:nvGraphicFramePr>
          <p:cNvPr id="315517" name="Group 12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47565215"/>
              </p:ext>
            </p:extLst>
          </p:nvPr>
        </p:nvGraphicFramePr>
        <p:xfrm>
          <a:off x="1009650" y="1412718"/>
          <a:ext cx="7654925" cy="3643948"/>
        </p:xfrm>
        <a:graphic>
          <a:graphicData uri="http://schemas.openxmlformats.org/drawingml/2006/table">
            <a:tbl>
              <a:tblPr/>
              <a:tblGrid>
                <a:gridCol w="122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Aircraft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SR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P</a:t>
                      </a:r>
                      <a:r>
                        <a:rPr kumimoji="0" lang="en-US" sz="19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S</a:t>
                      </a:r>
                      <a:endParaRPr kumimoji="0" lang="en-US" sz="1900" b="1" i="1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ＭＳ Ｐゴシック" pitchFamily="-111" charset="-128"/>
                        <a:sym typeface="Symbol" pitchFamily="-111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K</a:t>
                      </a:r>
                      <a:r>
                        <a:rPr kumimoji="0" lang="en-US" sz="19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S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ＭＳ Ｐゴシック" pitchFamily="-111" charset="-128"/>
                        <a:sym typeface="Symbol" pitchFamily="-111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 rowSpan="9"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9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  <a:sym typeface="Symbol" pitchFamily="-111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  <a:sym typeface="Symbol" pitchFamily="-111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  <a:sym typeface="Symbol" pitchFamily="-111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  <a:sym typeface="Symbol" pitchFamily="-111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7.0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7.0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71D92AB-6AD0-CEB1-6A51-D2F981B11D03}"/>
              </a:ext>
            </a:extLst>
          </p:cNvPr>
          <p:cNvSpPr txBox="1"/>
          <p:nvPr/>
        </p:nvSpPr>
        <p:spPr>
          <a:xfrm>
            <a:off x="866939" y="778779"/>
            <a:ext cx="765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9933"/>
                </a:solidFill>
              </a:rPr>
              <a:t>Note :</a:t>
            </a:r>
            <a:r>
              <a:rPr lang="en-US" sz="1800" dirty="0"/>
              <a:t> In all cases, larger criterion values are better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350" y="0"/>
            <a:ext cx="6854825" cy="990600"/>
          </a:xfrm>
        </p:spPr>
        <p:txBody>
          <a:bodyPr/>
          <a:lstStyle/>
          <a:p>
            <a:r>
              <a:rPr lang="en-US" dirty="0"/>
              <a:t>Using Intuition To Compare The First 4 Combat Aircraft Designs</a:t>
            </a:r>
          </a:p>
        </p:txBody>
      </p:sp>
      <p:sp>
        <p:nvSpPr>
          <p:cNvPr id="367628" name="Text Box 12"/>
          <p:cNvSpPr txBox="1">
            <a:spLocks noChangeArrowheads="1"/>
          </p:cNvSpPr>
          <p:nvPr/>
        </p:nvSpPr>
        <p:spPr bwMode="auto">
          <a:xfrm>
            <a:off x="1076325" y="3404101"/>
            <a:ext cx="7516813" cy="335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pPr marL="280988" indent="-280988" defTabSz="944563">
              <a:spcBef>
                <a:spcPct val="20000"/>
              </a:spcBef>
              <a:spcAft>
                <a:spcPct val="20000"/>
              </a:spcAft>
              <a:buFont typeface="Symbol" pitchFamily="-111" charset="2"/>
              <a:buChar char="·"/>
            </a:pPr>
            <a:r>
              <a:rPr lang="en-US" sz="2000" i="0" dirty="0">
                <a:solidFill>
                  <a:srgbClr val="FFFF00"/>
                </a:solidFill>
              </a:rPr>
              <a:t>Designs 1-3 are unacceptable</a:t>
            </a:r>
          </a:p>
          <a:p>
            <a:pPr marL="746125" lvl="1" indent="-288925" defTabSz="944563">
              <a:spcBef>
                <a:spcPct val="20000"/>
              </a:spcBef>
              <a:spcAft>
                <a:spcPct val="20000"/>
              </a:spcAft>
              <a:buFont typeface="ZapfChancery" pitchFamily="18" charset="0"/>
              <a:buChar char="–"/>
            </a:pPr>
            <a:r>
              <a:rPr lang="en-US" sz="2000" dirty="0">
                <a:solidFill>
                  <a:srgbClr val="FFFFFF"/>
                </a:solidFill>
              </a:rPr>
              <a:t>No. 1 has superb SR and Survivability but carries virtually no weapons </a:t>
            </a:r>
            <a:r>
              <a:rPr lang="en-US" sz="2000" dirty="0">
                <a:solidFill>
                  <a:srgbClr val="FF9933"/>
                </a:solidFill>
              </a:rPr>
              <a:t>(10 flights to kill 1 target!!!)</a:t>
            </a:r>
          </a:p>
          <a:p>
            <a:pPr marL="746125" lvl="1" indent="-288925" defTabSz="944563">
              <a:spcBef>
                <a:spcPct val="20000"/>
              </a:spcBef>
              <a:spcAft>
                <a:spcPct val="20000"/>
              </a:spcAft>
              <a:buFont typeface="ZapfChancery" pitchFamily="18" charset="0"/>
              <a:buChar char="–"/>
            </a:pPr>
            <a:r>
              <a:rPr lang="en-US" sz="2000" dirty="0">
                <a:solidFill>
                  <a:srgbClr val="FFFFFF"/>
                </a:solidFill>
              </a:rPr>
              <a:t>No. 2 has superb SR and Effectiveness but is not survivable </a:t>
            </a:r>
            <a:r>
              <a:rPr lang="en-US" sz="2000" dirty="0">
                <a:solidFill>
                  <a:srgbClr val="FF9933"/>
                </a:solidFill>
              </a:rPr>
              <a:t>(only 9% left after 2 days!!!)</a:t>
            </a:r>
          </a:p>
          <a:p>
            <a:pPr marL="746125" lvl="1" indent="-288925" defTabSz="944563">
              <a:spcBef>
                <a:spcPct val="20000"/>
              </a:spcBef>
              <a:spcAft>
                <a:spcPct val="20000"/>
              </a:spcAft>
              <a:buFont typeface="ZapfChancery" pitchFamily="18" charset="0"/>
              <a:buChar char="–"/>
            </a:pPr>
            <a:r>
              <a:rPr lang="en-US" sz="2000" dirty="0">
                <a:solidFill>
                  <a:srgbClr val="FFFFFF"/>
                </a:solidFill>
              </a:rPr>
              <a:t>No. 3 has superb Survivability and Effectiveness but rarely is able to fly </a:t>
            </a:r>
            <a:r>
              <a:rPr lang="en-US" sz="2000" dirty="0">
                <a:solidFill>
                  <a:srgbClr val="FF9933"/>
                </a:solidFill>
              </a:rPr>
              <a:t>(only 1 sortie in 10 days!!!)</a:t>
            </a:r>
          </a:p>
          <a:p>
            <a:pPr marL="280988" indent="-280988" defTabSz="944563">
              <a:spcBef>
                <a:spcPct val="20000"/>
              </a:spcBef>
              <a:spcAft>
                <a:spcPct val="20000"/>
              </a:spcAft>
              <a:buFont typeface="Symbol" pitchFamily="-111" charset="2"/>
              <a:buChar char="·"/>
            </a:pPr>
            <a:r>
              <a:rPr lang="en-US" sz="2000" i="0" dirty="0">
                <a:solidFill>
                  <a:srgbClr val="FFFFFF"/>
                </a:solidFill>
              </a:rPr>
              <a:t>Design No. 4 is a reasonable, </a:t>
            </a:r>
            <a:r>
              <a:rPr lang="en-US" sz="2000" i="0" dirty="0">
                <a:solidFill>
                  <a:srgbClr val="FFFF00"/>
                </a:solidFill>
              </a:rPr>
              <a:t>balanced design</a:t>
            </a:r>
            <a:r>
              <a:rPr lang="en-US" sz="2000" i="0" dirty="0">
                <a:solidFill>
                  <a:srgbClr val="FFFFFF"/>
                </a:solidFill>
              </a:rPr>
              <a:t> even though it doesn’t excel in any particular category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253622"/>
              </p:ext>
            </p:extLst>
          </p:nvPr>
        </p:nvGraphicFramePr>
        <p:xfrm>
          <a:off x="1900988" y="1227873"/>
          <a:ext cx="517358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3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3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07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Aircraft</a:t>
                      </a:r>
                    </a:p>
                  </a:txBody>
                  <a:tcPr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SR</a:t>
                      </a:r>
                    </a:p>
                  </a:txBody>
                  <a:tcPr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P</a:t>
                      </a:r>
                      <a:r>
                        <a:rPr kumimoji="0" lang="en-US" sz="19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S</a:t>
                      </a:r>
                      <a:endParaRPr kumimoji="0" lang="en-US" sz="1900" b="1" i="1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ＭＳ Ｐゴシック" pitchFamily="-111" charset="-128"/>
                        <a:sym typeface="Symbol" pitchFamily="-111" charset="2"/>
                      </a:endParaRPr>
                    </a:p>
                  </a:txBody>
                  <a:tcPr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K</a:t>
                      </a:r>
                      <a:r>
                        <a:rPr kumimoji="0" lang="en-US" sz="19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S</a:t>
                      </a:r>
                      <a:endParaRPr kumimoji="0" lang="en-US" sz="1900" b="1" i="1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ＭＳ Ｐゴシック" pitchFamily="-111" charset="-128"/>
                        <a:sym typeface="Symbol" pitchFamily="-111" charset="2"/>
                      </a:endParaRPr>
                    </a:p>
                  </a:txBody>
                  <a:tcPr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07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10.0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0.99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0.1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07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2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10.0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0.30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10.0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07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3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0.1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0.99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10.0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071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4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5.0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0.95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Symbol" pitchFamily="-111" charset="2"/>
                        </a:rPr>
                        <a:t>5.0</a:t>
                      </a:r>
                    </a:p>
                  </a:txBody>
                  <a:tcPr horzOverflow="overflow"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5400000" scaled="0"/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7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7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7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7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7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8" grpId="0" build="p"/>
    </p:bldLst>
  </p:timing>
</p:sld>
</file>

<file path=ppt/theme/theme1.xml><?xml version="1.0" encoding="utf-8"?>
<a:theme xmlns:a="http://schemas.openxmlformats.org/drawingml/2006/main" name="lmaero">
  <a:themeElements>
    <a:clrScheme name="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000000"/>
      </a:folHlink>
    </a:clrScheme>
    <a:fontScheme name="lmae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mae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mae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mae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mae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mae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mae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mae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LM Aero Blue</Template>
  <TotalTime>27245</TotalTime>
  <Words>8532</Words>
  <Application>Microsoft Macintosh PowerPoint</Application>
  <PresentationFormat>Custom</PresentationFormat>
  <Paragraphs>1726</Paragraphs>
  <Slides>75</Slides>
  <Notes>64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75</vt:i4>
      </vt:variant>
    </vt:vector>
  </HeadingPairs>
  <TitlesOfParts>
    <vt:vector size="84" baseType="lpstr">
      <vt:lpstr>Arial</vt:lpstr>
      <vt:lpstr>Geneva</vt:lpstr>
      <vt:lpstr>Symbol</vt:lpstr>
      <vt:lpstr>Wingdings</vt:lpstr>
      <vt:lpstr>ZapfChancery</vt:lpstr>
      <vt:lpstr>lmaero</vt:lpstr>
      <vt:lpstr>Chart</vt:lpstr>
      <vt:lpstr>Worksheet</vt:lpstr>
      <vt:lpstr>Equation</vt:lpstr>
      <vt:lpstr>Intrinsic Value Methodology (IVAL)   A mathematical model of the human decision-making process </vt:lpstr>
      <vt:lpstr>Agenda</vt:lpstr>
      <vt:lpstr>How can one find the best from among numerous alternatives? </vt:lpstr>
      <vt:lpstr>Agenda </vt:lpstr>
      <vt:lpstr>Agenda</vt:lpstr>
      <vt:lpstr>The Weighted Sum Model (WSM) </vt:lpstr>
      <vt:lpstr>The Case Study</vt:lpstr>
      <vt:lpstr>The Data</vt:lpstr>
      <vt:lpstr>Using Intuition To Compare The First 4 Combat Aircraft Designs</vt:lpstr>
      <vt:lpstr>Weighted Sum Model Approach and Results</vt:lpstr>
      <vt:lpstr>Changing Weights Doesn’t Help</vt:lpstr>
      <vt:lpstr>Let’s Examine a Truth Model</vt:lpstr>
      <vt:lpstr>Comparing Weighted Sum Model Equation to Truth Model</vt:lpstr>
      <vt:lpstr>Using Intuition To Compare Balanced Designs 4 - 8</vt:lpstr>
      <vt:lpstr>Weighted Sum Model Results For The 5 Feasible Designs</vt:lpstr>
      <vt:lpstr>Why Does WSM Perform So Poorly?</vt:lpstr>
      <vt:lpstr>Agenda</vt:lpstr>
      <vt:lpstr>Introducing Intrinsic Value Methodology (IVAL) … </vt:lpstr>
      <vt:lpstr>IVAL Curves Use Just 3 Features To Mimic Human Decision-Making Process </vt:lpstr>
      <vt:lpstr>Explaining the Three Features</vt:lpstr>
      <vt:lpstr>Example of the Three Features: Radar Range</vt:lpstr>
      <vt:lpstr>Typical IVAL Curves</vt:lpstr>
      <vt:lpstr>Intrinsic Value Methodology (IVAL) Has Just Three Steps </vt:lpstr>
      <vt:lpstr>Agenda</vt:lpstr>
      <vt:lpstr>Step 1: Define the curves for the case study</vt:lpstr>
      <vt:lpstr>Step 2: Use Curves to Generate IVAL Factors</vt:lpstr>
      <vt:lpstr>Step 3: Compute Total Values</vt:lpstr>
      <vt:lpstr>There are rank reversals even at 99% correlation </vt:lpstr>
      <vt:lpstr>Examining Larger Design Spaces </vt:lpstr>
      <vt:lpstr>How Correlation Coefficients Relate To Ability To Identify Top 10% of Alternatives</vt:lpstr>
      <vt:lpstr>IVAL Results Are Consistently Superior To WSM Over Wide Range of Case Studies </vt:lpstr>
      <vt:lpstr>Why IVAL performs well</vt:lpstr>
      <vt:lpstr>Comparing WSM and IVAL Thought Process</vt:lpstr>
      <vt:lpstr>WSM and IVAL Steps Are Similar</vt:lpstr>
      <vt:lpstr>Summary</vt:lpstr>
      <vt:lpstr>Appendices</vt:lpstr>
      <vt:lpstr>Agenda</vt:lpstr>
      <vt:lpstr>Goodness of Fit of Rankings 〜 Pearson’s r Correlation Coefficient 〜</vt:lpstr>
      <vt:lpstr>Pearson r Correlation Coefficients</vt:lpstr>
      <vt:lpstr>Agenda</vt:lpstr>
      <vt:lpstr>Treatment of Two Correlated Criteria </vt:lpstr>
      <vt:lpstr>Extending to Treatment of Partially Dependent and Independent</vt:lpstr>
      <vt:lpstr>Treatment of Three Correlated Criteria</vt:lpstr>
      <vt:lpstr>Treatment of Four Inter-related Criteria</vt:lpstr>
      <vt:lpstr>IVAL Equation With Treatment For Dependencies – General Case</vt:lpstr>
      <vt:lpstr>Agenda</vt:lpstr>
      <vt:lpstr>Treatment of Hierarchies of Criteria</vt:lpstr>
      <vt:lpstr>Agenda</vt:lpstr>
      <vt:lpstr>Overview of the S-curve Formulas</vt:lpstr>
      <vt:lpstr>S-Curve Formulas</vt:lpstr>
      <vt:lpstr>S-Curve Formulas</vt:lpstr>
      <vt:lpstr>S-Curve Formulas</vt:lpstr>
      <vt:lpstr>S-Curve Formulas</vt:lpstr>
      <vt:lpstr>S-Curve Formulas</vt:lpstr>
      <vt:lpstr>S-Curve Formulas</vt:lpstr>
      <vt:lpstr>S-Curve Formulas</vt:lpstr>
      <vt:lpstr>S-Curve Formulas</vt:lpstr>
      <vt:lpstr>S-Curve Formulas</vt:lpstr>
      <vt:lpstr>S-Curve Formulas</vt:lpstr>
      <vt:lpstr>S-Curve Formulas</vt:lpstr>
      <vt:lpstr>S-Curve Formulas</vt:lpstr>
      <vt:lpstr>S-Curve Note</vt:lpstr>
      <vt:lpstr>Agenda</vt:lpstr>
      <vt:lpstr>Exponential Curve Formulas</vt:lpstr>
      <vt:lpstr>Exponential Curve Formulas</vt:lpstr>
      <vt:lpstr>Exponential Curve Formulas</vt:lpstr>
      <vt:lpstr>Exponential Curve Formulas</vt:lpstr>
      <vt:lpstr>Exponential Curve Formulas</vt:lpstr>
      <vt:lpstr>Exponential Curve Formulas</vt:lpstr>
      <vt:lpstr>Exponential Curve Formulas</vt:lpstr>
      <vt:lpstr>Exponential Curve Formulas</vt:lpstr>
      <vt:lpstr>Exponential Curve Formulas</vt:lpstr>
      <vt:lpstr>Exponential Curve Formulas</vt:lpstr>
      <vt:lpstr>Exponential Curve Formulas</vt:lpstr>
      <vt:lpstr>Exponential Curve Formulas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Intrinsic Value Methodology (IVAL)   A mathematical model of the human decision-making process </dc:title>
  <dc:subject/>
  <dc:creator>Bud Simrin</dc:creator>
  <cp:keywords/>
  <dc:description/>
  <cp:lastModifiedBy>Bud Simrin</cp:lastModifiedBy>
  <cp:revision>1342</cp:revision>
  <cp:lastPrinted>2000-06-21T17:29:23Z</cp:lastPrinted>
  <dcterms:created xsi:type="dcterms:W3CDTF">2009-04-16T19:47:53Z</dcterms:created>
  <dcterms:modified xsi:type="dcterms:W3CDTF">2023-05-16T01:26:26Z</dcterms:modified>
  <cp:category/>
</cp:coreProperties>
</file>