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8" r:id="rId3"/>
    <p:sldId id="259" r:id="rId4"/>
    <p:sldId id="257"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4" r:id="rId36"/>
    <p:sldId id="293" r:id="rId37"/>
    <p:sldId id="295" r:id="rId38"/>
    <p:sldId id="278"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E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76"/>
    <p:restoredTop sz="79909"/>
  </p:normalViewPr>
  <p:slideViewPr>
    <p:cSldViewPr snapToGrid="0" snapToObjects="1">
      <p:cViewPr varScale="1">
        <p:scale>
          <a:sx n="124" d="100"/>
          <a:sy n="124" d="100"/>
        </p:scale>
        <p:origin x="1592" y="176"/>
      </p:cViewPr>
      <p:guideLst/>
    </p:cSldViewPr>
  </p:slideViewPr>
  <p:outlineViewPr>
    <p:cViewPr>
      <p:scale>
        <a:sx n="33" d="100"/>
        <a:sy n="33" d="100"/>
      </p:scale>
      <p:origin x="0" y="-508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19FEA-4412-4A2D-8EDF-68C73A66D97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7F6259B-7749-412C-9562-9D997E9E0E31}">
      <dgm:prSet/>
      <dgm:spPr/>
      <dgm:t>
        <a:bodyPr/>
        <a:lstStyle/>
        <a:p>
          <a:pPr>
            <a:lnSpc>
              <a:spcPct val="100000"/>
            </a:lnSpc>
            <a:defRPr cap="all"/>
          </a:pPr>
          <a:r>
            <a:rPr lang="en-US"/>
            <a:t>Singleton Review</a:t>
          </a:r>
        </a:p>
      </dgm:t>
    </dgm:pt>
    <dgm:pt modelId="{BEDEE56D-7656-4BAC-ACDC-7DD4464B2187}" type="parTrans" cxnId="{8094B8FB-DFD2-408E-8F44-281549D60F9A}">
      <dgm:prSet/>
      <dgm:spPr/>
      <dgm:t>
        <a:bodyPr/>
        <a:lstStyle/>
        <a:p>
          <a:endParaRPr lang="en-US"/>
        </a:p>
      </dgm:t>
    </dgm:pt>
    <dgm:pt modelId="{8E2EB60C-C3AA-4FC9-B429-462B8A7A1B5F}" type="sibTrans" cxnId="{8094B8FB-DFD2-408E-8F44-281549D60F9A}">
      <dgm:prSet/>
      <dgm:spPr/>
      <dgm:t>
        <a:bodyPr/>
        <a:lstStyle/>
        <a:p>
          <a:endParaRPr lang="en-US"/>
        </a:p>
      </dgm:t>
    </dgm:pt>
    <dgm:pt modelId="{66C1F025-DEA1-492C-9F53-D5EB3BC04EA8}">
      <dgm:prSet/>
      <dgm:spPr/>
      <dgm:t>
        <a:bodyPr/>
        <a:lstStyle/>
        <a:p>
          <a:pPr>
            <a:lnSpc>
              <a:spcPct val="100000"/>
            </a:lnSpc>
            <a:defRPr cap="all"/>
          </a:pPr>
          <a:r>
            <a:rPr lang="en-US"/>
            <a:t>Singleton Missing</a:t>
          </a:r>
        </a:p>
      </dgm:t>
    </dgm:pt>
    <dgm:pt modelId="{BFBB76AF-8374-4BF8-AD4B-96810A81EFB5}" type="parTrans" cxnId="{11F4AE91-0AE3-416A-9D70-87B400BD553B}">
      <dgm:prSet/>
      <dgm:spPr/>
      <dgm:t>
        <a:bodyPr/>
        <a:lstStyle/>
        <a:p>
          <a:endParaRPr lang="en-US"/>
        </a:p>
      </dgm:t>
    </dgm:pt>
    <dgm:pt modelId="{F8496991-F74A-4591-8FA1-07F4134C4402}" type="sibTrans" cxnId="{11F4AE91-0AE3-416A-9D70-87B400BD553B}">
      <dgm:prSet/>
      <dgm:spPr/>
      <dgm:t>
        <a:bodyPr/>
        <a:lstStyle/>
        <a:p>
          <a:endParaRPr lang="en-US"/>
        </a:p>
      </dgm:t>
    </dgm:pt>
    <dgm:pt modelId="{B5A67FF1-FBFE-EB47-B2E0-16E5F6B361C2}">
      <dgm:prSet/>
      <dgm:spPr/>
      <dgm:t>
        <a:bodyPr/>
        <a:lstStyle/>
        <a:p>
          <a:pPr>
            <a:lnSpc>
              <a:spcPct val="100000"/>
            </a:lnSpc>
            <a:defRPr cap="all"/>
          </a:pPr>
          <a:r>
            <a:rPr lang="en-US"/>
            <a:t>Singleton Improvement</a:t>
          </a:r>
        </a:p>
      </dgm:t>
    </dgm:pt>
    <dgm:pt modelId="{E5567DFA-2A5E-A54A-BD20-C7A919BA406E}" type="parTrans" cxnId="{4475EC13-7C19-3A4F-BA46-0B691AC5E45E}">
      <dgm:prSet/>
      <dgm:spPr/>
      <dgm:t>
        <a:bodyPr/>
        <a:lstStyle/>
        <a:p>
          <a:endParaRPr lang="en-US"/>
        </a:p>
      </dgm:t>
    </dgm:pt>
    <dgm:pt modelId="{41DC9B69-634E-2244-9B59-8C0A767A6248}" type="sibTrans" cxnId="{4475EC13-7C19-3A4F-BA46-0B691AC5E45E}">
      <dgm:prSet/>
      <dgm:spPr/>
      <dgm:t>
        <a:bodyPr/>
        <a:lstStyle/>
        <a:p>
          <a:endParaRPr lang="en-US"/>
        </a:p>
      </dgm:t>
    </dgm:pt>
    <dgm:pt modelId="{0BBB8A2B-A518-064C-A711-BA3BFD3FA338}">
      <dgm:prSet/>
      <dgm:spPr/>
      <dgm:t>
        <a:bodyPr/>
        <a:lstStyle/>
        <a:p>
          <a:pPr>
            <a:lnSpc>
              <a:spcPct val="100000"/>
            </a:lnSpc>
            <a:defRPr cap="all"/>
          </a:pPr>
          <a:r>
            <a:rPr lang="en-US"/>
            <a:t>Singleton Policies</a:t>
          </a:r>
        </a:p>
      </dgm:t>
    </dgm:pt>
    <dgm:pt modelId="{766A78B2-1F93-A049-B202-77C5EB48E7E3}" type="parTrans" cxnId="{97137CB3-0A3C-E346-9226-8FA0F62BEA95}">
      <dgm:prSet/>
      <dgm:spPr/>
      <dgm:t>
        <a:bodyPr/>
        <a:lstStyle/>
        <a:p>
          <a:endParaRPr lang="en-US"/>
        </a:p>
      </dgm:t>
    </dgm:pt>
    <dgm:pt modelId="{024353E4-117E-FE4B-B138-0D6B91CDAC8C}" type="sibTrans" cxnId="{97137CB3-0A3C-E346-9226-8FA0F62BEA95}">
      <dgm:prSet/>
      <dgm:spPr/>
      <dgm:t>
        <a:bodyPr/>
        <a:lstStyle/>
        <a:p>
          <a:endParaRPr lang="en-US"/>
        </a:p>
      </dgm:t>
    </dgm:pt>
    <dgm:pt modelId="{A2461BFB-DEEF-0E49-8B15-EE3121413044}">
      <dgm:prSet/>
      <dgm:spPr/>
      <dgm:t>
        <a:bodyPr/>
        <a:lstStyle/>
        <a:p>
          <a:pPr>
            <a:lnSpc>
              <a:spcPct val="100000"/>
            </a:lnSpc>
            <a:defRPr cap="all"/>
          </a:pPr>
          <a:r>
            <a:rPr lang="en-US"/>
            <a:t>Singleton Cases</a:t>
          </a:r>
        </a:p>
      </dgm:t>
    </dgm:pt>
    <dgm:pt modelId="{F15A2109-8876-0F46-801D-74576D204807}" type="parTrans" cxnId="{24B4D4BE-1798-B247-82D8-00D50C68654C}">
      <dgm:prSet/>
      <dgm:spPr/>
      <dgm:t>
        <a:bodyPr/>
        <a:lstStyle/>
        <a:p>
          <a:endParaRPr lang="en-US"/>
        </a:p>
      </dgm:t>
    </dgm:pt>
    <dgm:pt modelId="{91C9C913-734A-664C-BDA3-489F93B6059A}" type="sibTrans" cxnId="{24B4D4BE-1798-B247-82D8-00D50C68654C}">
      <dgm:prSet/>
      <dgm:spPr/>
      <dgm:t>
        <a:bodyPr/>
        <a:lstStyle/>
        <a:p>
          <a:endParaRPr lang="en-US"/>
        </a:p>
      </dgm:t>
    </dgm:pt>
    <dgm:pt modelId="{8DD26C48-11FF-48B8-8130-D83D01C2E1FB}" type="pres">
      <dgm:prSet presAssocID="{48619FEA-4412-4A2D-8EDF-68C73A66D97A}" presName="root" presStyleCnt="0">
        <dgm:presLayoutVars>
          <dgm:dir/>
          <dgm:resizeHandles val="exact"/>
        </dgm:presLayoutVars>
      </dgm:prSet>
      <dgm:spPr/>
    </dgm:pt>
    <dgm:pt modelId="{0E189267-15AC-4D5D-A0FC-F5C8A8E6F4FB}" type="pres">
      <dgm:prSet presAssocID="{C7F6259B-7749-412C-9562-9D997E9E0E31}" presName="compNode" presStyleCnt="0"/>
      <dgm:spPr/>
    </dgm:pt>
    <dgm:pt modelId="{8D6E1694-5C7C-4F39-ADD3-C8941A630059}" type="pres">
      <dgm:prSet presAssocID="{C7F6259B-7749-412C-9562-9D997E9E0E31}" presName="iconBgRect" presStyleLbl="bgShp" presStyleIdx="0" presStyleCnt="5"/>
      <dgm:spPr/>
    </dgm:pt>
    <dgm:pt modelId="{4A51CD77-D528-4C51-89FE-6651B7F2D0B7}" type="pres">
      <dgm:prSet presAssocID="{C7F6259B-7749-412C-9562-9D997E9E0E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2883E4A-D1B9-44D5-8C6F-2B7EFDB49FAE}" type="pres">
      <dgm:prSet presAssocID="{C7F6259B-7749-412C-9562-9D997E9E0E31}" presName="spaceRect" presStyleCnt="0"/>
      <dgm:spPr/>
    </dgm:pt>
    <dgm:pt modelId="{0E8100FD-7216-46FB-9FEB-76BA75A7DACC}" type="pres">
      <dgm:prSet presAssocID="{C7F6259B-7749-412C-9562-9D997E9E0E31}" presName="textRect" presStyleLbl="revTx" presStyleIdx="0" presStyleCnt="5">
        <dgm:presLayoutVars>
          <dgm:chMax val="1"/>
          <dgm:chPref val="1"/>
        </dgm:presLayoutVars>
      </dgm:prSet>
      <dgm:spPr/>
    </dgm:pt>
    <dgm:pt modelId="{0D9CEE59-3D58-408D-821D-E24785F04F7C}" type="pres">
      <dgm:prSet presAssocID="{8E2EB60C-C3AA-4FC9-B429-462B8A7A1B5F}" presName="sibTrans" presStyleCnt="0"/>
      <dgm:spPr/>
    </dgm:pt>
    <dgm:pt modelId="{AC7A8924-76EC-449A-8FD9-0F6B5882C1B4}" type="pres">
      <dgm:prSet presAssocID="{66C1F025-DEA1-492C-9F53-D5EB3BC04EA8}" presName="compNode" presStyleCnt="0"/>
      <dgm:spPr/>
    </dgm:pt>
    <dgm:pt modelId="{732E7DB6-7DBE-43B5-B7A7-1849FD77B72D}" type="pres">
      <dgm:prSet presAssocID="{66C1F025-DEA1-492C-9F53-D5EB3BC04EA8}" presName="iconBgRect" presStyleLbl="bgShp" presStyleIdx="1" presStyleCnt="5"/>
      <dgm:spPr/>
    </dgm:pt>
    <dgm:pt modelId="{487ED7FA-4715-4715-951F-80112BAE59AB}" type="pres">
      <dgm:prSet presAssocID="{66C1F025-DEA1-492C-9F53-D5EB3BC04E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27A49E12-7BAF-4880-8492-65B4AF623EC7}" type="pres">
      <dgm:prSet presAssocID="{66C1F025-DEA1-492C-9F53-D5EB3BC04EA8}" presName="spaceRect" presStyleCnt="0"/>
      <dgm:spPr/>
    </dgm:pt>
    <dgm:pt modelId="{0D94D54F-F7F1-40FE-BA0B-1840D67E24AB}" type="pres">
      <dgm:prSet presAssocID="{66C1F025-DEA1-492C-9F53-D5EB3BC04EA8}" presName="textRect" presStyleLbl="revTx" presStyleIdx="1" presStyleCnt="5">
        <dgm:presLayoutVars>
          <dgm:chMax val="1"/>
          <dgm:chPref val="1"/>
        </dgm:presLayoutVars>
      </dgm:prSet>
      <dgm:spPr/>
    </dgm:pt>
    <dgm:pt modelId="{AE496963-69BF-4F59-847D-B93A89E7F0BF}" type="pres">
      <dgm:prSet presAssocID="{F8496991-F74A-4591-8FA1-07F4134C4402}" presName="sibTrans" presStyleCnt="0"/>
      <dgm:spPr/>
    </dgm:pt>
    <dgm:pt modelId="{EF3C454A-D438-49BD-84C0-099D114527A2}" type="pres">
      <dgm:prSet presAssocID="{B5A67FF1-FBFE-EB47-B2E0-16E5F6B361C2}" presName="compNode" presStyleCnt="0"/>
      <dgm:spPr/>
    </dgm:pt>
    <dgm:pt modelId="{36CD583E-C320-4E41-AB5E-2A29AB8240CE}" type="pres">
      <dgm:prSet presAssocID="{B5A67FF1-FBFE-EB47-B2E0-16E5F6B361C2}" presName="iconBgRect" presStyleLbl="bgShp" presStyleIdx="2" presStyleCnt="5"/>
      <dgm:spPr/>
    </dgm:pt>
    <dgm:pt modelId="{50FD8F43-018C-49BD-A3A7-1995CF42FF2A}" type="pres">
      <dgm:prSet presAssocID="{B5A67FF1-FBFE-EB47-B2E0-16E5F6B361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BE034C3B-D87A-4435-9B08-662C795E5964}" type="pres">
      <dgm:prSet presAssocID="{B5A67FF1-FBFE-EB47-B2E0-16E5F6B361C2}" presName="spaceRect" presStyleCnt="0"/>
      <dgm:spPr/>
    </dgm:pt>
    <dgm:pt modelId="{8C9BE240-6A5E-495F-B194-2C7BEF4F6DC9}" type="pres">
      <dgm:prSet presAssocID="{B5A67FF1-FBFE-EB47-B2E0-16E5F6B361C2}" presName="textRect" presStyleLbl="revTx" presStyleIdx="2" presStyleCnt="5">
        <dgm:presLayoutVars>
          <dgm:chMax val="1"/>
          <dgm:chPref val="1"/>
        </dgm:presLayoutVars>
      </dgm:prSet>
      <dgm:spPr/>
    </dgm:pt>
    <dgm:pt modelId="{7D92AE91-A0A6-4EB8-A2E7-27991DDD4484}" type="pres">
      <dgm:prSet presAssocID="{41DC9B69-634E-2244-9B59-8C0A767A6248}" presName="sibTrans" presStyleCnt="0"/>
      <dgm:spPr/>
    </dgm:pt>
    <dgm:pt modelId="{081F9212-FC99-4791-8048-4C73304DFF72}" type="pres">
      <dgm:prSet presAssocID="{0BBB8A2B-A518-064C-A711-BA3BFD3FA338}" presName="compNode" presStyleCnt="0"/>
      <dgm:spPr/>
    </dgm:pt>
    <dgm:pt modelId="{7760DA41-5D05-4770-B7D7-4C5AB0B2CB34}" type="pres">
      <dgm:prSet presAssocID="{0BBB8A2B-A518-064C-A711-BA3BFD3FA338}" presName="iconBgRect" presStyleLbl="bgShp" presStyleIdx="3" presStyleCnt="5"/>
      <dgm:spPr/>
    </dgm:pt>
    <dgm:pt modelId="{CAA7F5CD-285F-4251-9AAE-4AD27A1C1DFB}" type="pres">
      <dgm:prSet presAssocID="{0BBB8A2B-A518-064C-A711-BA3BFD3FA33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2DEA7C37-25F5-4B32-B062-4D48D865CE50}" type="pres">
      <dgm:prSet presAssocID="{0BBB8A2B-A518-064C-A711-BA3BFD3FA338}" presName="spaceRect" presStyleCnt="0"/>
      <dgm:spPr/>
    </dgm:pt>
    <dgm:pt modelId="{D28ED8D8-404C-4542-BADD-FBF7C8F856F7}" type="pres">
      <dgm:prSet presAssocID="{0BBB8A2B-A518-064C-A711-BA3BFD3FA338}" presName="textRect" presStyleLbl="revTx" presStyleIdx="3" presStyleCnt="5">
        <dgm:presLayoutVars>
          <dgm:chMax val="1"/>
          <dgm:chPref val="1"/>
        </dgm:presLayoutVars>
      </dgm:prSet>
      <dgm:spPr/>
    </dgm:pt>
    <dgm:pt modelId="{6987005E-6F7E-4928-B3B6-1C6FBC7D58C0}" type="pres">
      <dgm:prSet presAssocID="{024353E4-117E-FE4B-B138-0D6B91CDAC8C}" presName="sibTrans" presStyleCnt="0"/>
      <dgm:spPr/>
    </dgm:pt>
    <dgm:pt modelId="{56C0EE16-CBF0-4A72-ABF9-D562C1D5DF8C}" type="pres">
      <dgm:prSet presAssocID="{A2461BFB-DEEF-0E49-8B15-EE3121413044}" presName="compNode" presStyleCnt="0"/>
      <dgm:spPr/>
    </dgm:pt>
    <dgm:pt modelId="{C97750B7-6312-43FC-9C6E-792D246E5A8E}" type="pres">
      <dgm:prSet presAssocID="{A2461BFB-DEEF-0E49-8B15-EE3121413044}" presName="iconBgRect" presStyleLbl="bgShp" presStyleIdx="4" presStyleCnt="5"/>
      <dgm:spPr/>
    </dgm:pt>
    <dgm:pt modelId="{E4EDEBB6-E30C-4867-B59E-4DC56C467ABD}" type="pres">
      <dgm:prSet presAssocID="{A2461BFB-DEEF-0E49-8B15-EE31214130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9E710CAB-6953-47B8-98B9-E6AC39CF9F76}" type="pres">
      <dgm:prSet presAssocID="{A2461BFB-DEEF-0E49-8B15-EE3121413044}" presName="spaceRect" presStyleCnt="0"/>
      <dgm:spPr/>
    </dgm:pt>
    <dgm:pt modelId="{385824DC-AAA6-4FB4-975A-45400ED3A704}" type="pres">
      <dgm:prSet presAssocID="{A2461BFB-DEEF-0E49-8B15-EE3121413044}" presName="textRect" presStyleLbl="revTx" presStyleIdx="4" presStyleCnt="5">
        <dgm:presLayoutVars>
          <dgm:chMax val="1"/>
          <dgm:chPref val="1"/>
        </dgm:presLayoutVars>
      </dgm:prSet>
      <dgm:spPr/>
    </dgm:pt>
  </dgm:ptLst>
  <dgm:cxnLst>
    <dgm:cxn modelId="{18450E10-D272-8946-A63A-18773DAF5910}" type="presOf" srcId="{0BBB8A2B-A518-064C-A711-BA3BFD3FA338}" destId="{D28ED8D8-404C-4542-BADD-FBF7C8F856F7}" srcOrd="0" destOrd="0" presId="urn:microsoft.com/office/officeart/2018/5/layout/IconCircleLabelList"/>
    <dgm:cxn modelId="{4475EC13-7C19-3A4F-BA46-0B691AC5E45E}" srcId="{48619FEA-4412-4A2D-8EDF-68C73A66D97A}" destId="{B5A67FF1-FBFE-EB47-B2E0-16E5F6B361C2}" srcOrd="2" destOrd="0" parTransId="{E5567DFA-2A5E-A54A-BD20-C7A919BA406E}" sibTransId="{41DC9B69-634E-2244-9B59-8C0A767A6248}"/>
    <dgm:cxn modelId="{EDCB5260-911A-D74A-94A6-66171F42F741}" type="presOf" srcId="{A2461BFB-DEEF-0E49-8B15-EE3121413044}" destId="{385824DC-AAA6-4FB4-975A-45400ED3A704}" srcOrd="0" destOrd="0" presId="urn:microsoft.com/office/officeart/2018/5/layout/IconCircleLabelList"/>
    <dgm:cxn modelId="{A2EDF873-EB3C-2A44-810F-5972FD47482A}" type="presOf" srcId="{48619FEA-4412-4A2D-8EDF-68C73A66D97A}" destId="{8DD26C48-11FF-48B8-8130-D83D01C2E1FB}" srcOrd="0" destOrd="0" presId="urn:microsoft.com/office/officeart/2018/5/layout/IconCircleLabelList"/>
    <dgm:cxn modelId="{8FD37D76-B097-BC45-8F41-69D73F2D04E3}" type="presOf" srcId="{C7F6259B-7749-412C-9562-9D997E9E0E31}" destId="{0E8100FD-7216-46FB-9FEB-76BA75A7DACC}" srcOrd="0" destOrd="0" presId="urn:microsoft.com/office/officeart/2018/5/layout/IconCircleLabelList"/>
    <dgm:cxn modelId="{12D66085-8B76-5B4D-B52A-712D109D34A2}" type="presOf" srcId="{B5A67FF1-FBFE-EB47-B2E0-16E5F6B361C2}" destId="{8C9BE240-6A5E-495F-B194-2C7BEF4F6DC9}" srcOrd="0" destOrd="0" presId="urn:microsoft.com/office/officeart/2018/5/layout/IconCircleLabelList"/>
    <dgm:cxn modelId="{12CCFC8C-9187-E64C-A225-5E178508EAC1}" type="presOf" srcId="{66C1F025-DEA1-492C-9F53-D5EB3BC04EA8}" destId="{0D94D54F-F7F1-40FE-BA0B-1840D67E24AB}" srcOrd="0" destOrd="0" presId="urn:microsoft.com/office/officeart/2018/5/layout/IconCircleLabelList"/>
    <dgm:cxn modelId="{11F4AE91-0AE3-416A-9D70-87B400BD553B}" srcId="{48619FEA-4412-4A2D-8EDF-68C73A66D97A}" destId="{66C1F025-DEA1-492C-9F53-D5EB3BC04EA8}" srcOrd="1" destOrd="0" parTransId="{BFBB76AF-8374-4BF8-AD4B-96810A81EFB5}" sibTransId="{F8496991-F74A-4591-8FA1-07F4134C4402}"/>
    <dgm:cxn modelId="{97137CB3-0A3C-E346-9226-8FA0F62BEA95}" srcId="{48619FEA-4412-4A2D-8EDF-68C73A66D97A}" destId="{0BBB8A2B-A518-064C-A711-BA3BFD3FA338}" srcOrd="3" destOrd="0" parTransId="{766A78B2-1F93-A049-B202-77C5EB48E7E3}" sibTransId="{024353E4-117E-FE4B-B138-0D6B91CDAC8C}"/>
    <dgm:cxn modelId="{24B4D4BE-1798-B247-82D8-00D50C68654C}" srcId="{48619FEA-4412-4A2D-8EDF-68C73A66D97A}" destId="{A2461BFB-DEEF-0E49-8B15-EE3121413044}" srcOrd="4" destOrd="0" parTransId="{F15A2109-8876-0F46-801D-74576D204807}" sibTransId="{91C9C913-734A-664C-BDA3-489F93B6059A}"/>
    <dgm:cxn modelId="{8094B8FB-DFD2-408E-8F44-281549D60F9A}" srcId="{48619FEA-4412-4A2D-8EDF-68C73A66D97A}" destId="{C7F6259B-7749-412C-9562-9D997E9E0E31}" srcOrd="0" destOrd="0" parTransId="{BEDEE56D-7656-4BAC-ACDC-7DD4464B2187}" sibTransId="{8E2EB60C-C3AA-4FC9-B429-462B8A7A1B5F}"/>
    <dgm:cxn modelId="{E62A8215-1E37-EA48-AF2E-259D674FEB5A}" type="presParOf" srcId="{8DD26C48-11FF-48B8-8130-D83D01C2E1FB}" destId="{0E189267-15AC-4D5D-A0FC-F5C8A8E6F4FB}" srcOrd="0" destOrd="0" presId="urn:microsoft.com/office/officeart/2018/5/layout/IconCircleLabelList"/>
    <dgm:cxn modelId="{01C189B4-2FBA-A349-A986-53063C062C0D}" type="presParOf" srcId="{0E189267-15AC-4D5D-A0FC-F5C8A8E6F4FB}" destId="{8D6E1694-5C7C-4F39-ADD3-C8941A630059}" srcOrd="0" destOrd="0" presId="urn:microsoft.com/office/officeart/2018/5/layout/IconCircleLabelList"/>
    <dgm:cxn modelId="{71959CD1-27F8-EB45-AF27-359D23D038F6}" type="presParOf" srcId="{0E189267-15AC-4D5D-A0FC-F5C8A8E6F4FB}" destId="{4A51CD77-D528-4C51-89FE-6651B7F2D0B7}" srcOrd="1" destOrd="0" presId="urn:microsoft.com/office/officeart/2018/5/layout/IconCircleLabelList"/>
    <dgm:cxn modelId="{D7635B7D-E548-6F4F-A153-926D769450B1}" type="presParOf" srcId="{0E189267-15AC-4D5D-A0FC-F5C8A8E6F4FB}" destId="{92883E4A-D1B9-44D5-8C6F-2B7EFDB49FAE}" srcOrd="2" destOrd="0" presId="urn:microsoft.com/office/officeart/2018/5/layout/IconCircleLabelList"/>
    <dgm:cxn modelId="{AB987572-DAD1-C244-8957-285090B4154F}" type="presParOf" srcId="{0E189267-15AC-4D5D-A0FC-F5C8A8E6F4FB}" destId="{0E8100FD-7216-46FB-9FEB-76BA75A7DACC}" srcOrd="3" destOrd="0" presId="urn:microsoft.com/office/officeart/2018/5/layout/IconCircleLabelList"/>
    <dgm:cxn modelId="{C8BF7F7E-94A0-0A48-89D8-D57B53D35C8F}" type="presParOf" srcId="{8DD26C48-11FF-48B8-8130-D83D01C2E1FB}" destId="{0D9CEE59-3D58-408D-821D-E24785F04F7C}" srcOrd="1" destOrd="0" presId="urn:microsoft.com/office/officeart/2018/5/layout/IconCircleLabelList"/>
    <dgm:cxn modelId="{92E8CDB4-09F9-F14B-A7CB-5A6BAF96E72C}" type="presParOf" srcId="{8DD26C48-11FF-48B8-8130-D83D01C2E1FB}" destId="{AC7A8924-76EC-449A-8FD9-0F6B5882C1B4}" srcOrd="2" destOrd="0" presId="urn:microsoft.com/office/officeart/2018/5/layout/IconCircleLabelList"/>
    <dgm:cxn modelId="{35FC39C1-8DD5-0744-8772-8FA4C4934626}" type="presParOf" srcId="{AC7A8924-76EC-449A-8FD9-0F6B5882C1B4}" destId="{732E7DB6-7DBE-43B5-B7A7-1849FD77B72D}" srcOrd="0" destOrd="0" presId="urn:microsoft.com/office/officeart/2018/5/layout/IconCircleLabelList"/>
    <dgm:cxn modelId="{A7F1FE7D-A67D-4A4E-866A-6A23985851A7}" type="presParOf" srcId="{AC7A8924-76EC-449A-8FD9-0F6B5882C1B4}" destId="{487ED7FA-4715-4715-951F-80112BAE59AB}" srcOrd="1" destOrd="0" presId="urn:microsoft.com/office/officeart/2018/5/layout/IconCircleLabelList"/>
    <dgm:cxn modelId="{823DC306-0389-A341-9D1D-1DFCBD2C6CE1}" type="presParOf" srcId="{AC7A8924-76EC-449A-8FD9-0F6B5882C1B4}" destId="{27A49E12-7BAF-4880-8492-65B4AF623EC7}" srcOrd="2" destOrd="0" presId="urn:microsoft.com/office/officeart/2018/5/layout/IconCircleLabelList"/>
    <dgm:cxn modelId="{ABC02731-31E1-B744-B808-1F482F13FC4E}" type="presParOf" srcId="{AC7A8924-76EC-449A-8FD9-0F6B5882C1B4}" destId="{0D94D54F-F7F1-40FE-BA0B-1840D67E24AB}" srcOrd="3" destOrd="0" presId="urn:microsoft.com/office/officeart/2018/5/layout/IconCircleLabelList"/>
    <dgm:cxn modelId="{8A395825-3274-2D47-A48D-DB2D7316E40A}" type="presParOf" srcId="{8DD26C48-11FF-48B8-8130-D83D01C2E1FB}" destId="{AE496963-69BF-4F59-847D-B93A89E7F0BF}" srcOrd="3" destOrd="0" presId="urn:microsoft.com/office/officeart/2018/5/layout/IconCircleLabelList"/>
    <dgm:cxn modelId="{14DC2772-0B9F-E640-975B-BD0F065504BB}" type="presParOf" srcId="{8DD26C48-11FF-48B8-8130-D83D01C2E1FB}" destId="{EF3C454A-D438-49BD-84C0-099D114527A2}" srcOrd="4" destOrd="0" presId="urn:microsoft.com/office/officeart/2018/5/layout/IconCircleLabelList"/>
    <dgm:cxn modelId="{3F4A425F-106D-DF42-B942-967D544CF907}" type="presParOf" srcId="{EF3C454A-D438-49BD-84C0-099D114527A2}" destId="{36CD583E-C320-4E41-AB5E-2A29AB8240CE}" srcOrd="0" destOrd="0" presId="urn:microsoft.com/office/officeart/2018/5/layout/IconCircleLabelList"/>
    <dgm:cxn modelId="{91476E05-96A2-F24A-9C34-AA037E6BCB74}" type="presParOf" srcId="{EF3C454A-D438-49BD-84C0-099D114527A2}" destId="{50FD8F43-018C-49BD-A3A7-1995CF42FF2A}" srcOrd="1" destOrd="0" presId="urn:microsoft.com/office/officeart/2018/5/layout/IconCircleLabelList"/>
    <dgm:cxn modelId="{B7895B4E-4438-DA45-B1A8-AA2A25212A30}" type="presParOf" srcId="{EF3C454A-D438-49BD-84C0-099D114527A2}" destId="{BE034C3B-D87A-4435-9B08-662C795E5964}" srcOrd="2" destOrd="0" presId="urn:microsoft.com/office/officeart/2018/5/layout/IconCircleLabelList"/>
    <dgm:cxn modelId="{AD0D4551-30BF-004B-A0F2-116BE611FFEE}" type="presParOf" srcId="{EF3C454A-D438-49BD-84C0-099D114527A2}" destId="{8C9BE240-6A5E-495F-B194-2C7BEF4F6DC9}" srcOrd="3" destOrd="0" presId="urn:microsoft.com/office/officeart/2018/5/layout/IconCircleLabelList"/>
    <dgm:cxn modelId="{89F908B5-E076-6D47-AE0A-A98B22F64ABE}" type="presParOf" srcId="{8DD26C48-11FF-48B8-8130-D83D01C2E1FB}" destId="{7D92AE91-A0A6-4EB8-A2E7-27991DDD4484}" srcOrd="5" destOrd="0" presId="urn:microsoft.com/office/officeart/2018/5/layout/IconCircleLabelList"/>
    <dgm:cxn modelId="{10CD6C7A-2467-A24B-81F2-88F96C504A43}" type="presParOf" srcId="{8DD26C48-11FF-48B8-8130-D83D01C2E1FB}" destId="{081F9212-FC99-4791-8048-4C73304DFF72}" srcOrd="6" destOrd="0" presId="urn:microsoft.com/office/officeart/2018/5/layout/IconCircleLabelList"/>
    <dgm:cxn modelId="{A726261D-D7D9-9745-907C-79BD59A2E5C8}" type="presParOf" srcId="{081F9212-FC99-4791-8048-4C73304DFF72}" destId="{7760DA41-5D05-4770-B7D7-4C5AB0B2CB34}" srcOrd="0" destOrd="0" presId="urn:microsoft.com/office/officeart/2018/5/layout/IconCircleLabelList"/>
    <dgm:cxn modelId="{71F82A86-19DC-1243-A8EA-7E024FD99975}" type="presParOf" srcId="{081F9212-FC99-4791-8048-4C73304DFF72}" destId="{CAA7F5CD-285F-4251-9AAE-4AD27A1C1DFB}" srcOrd="1" destOrd="0" presId="urn:microsoft.com/office/officeart/2018/5/layout/IconCircleLabelList"/>
    <dgm:cxn modelId="{4A095958-B4A1-BC46-9DBB-FAFCFD7F918C}" type="presParOf" srcId="{081F9212-FC99-4791-8048-4C73304DFF72}" destId="{2DEA7C37-25F5-4B32-B062-4D48D865CE50}" srcOrd="2" destOrd="0" presId="urn:microsoft.com/office/officeart/2018/5/layout/IconCircleLabelList"/>
    <dgm:cxn modelId="{5A0BB057-2490-0E4F-B58C-7A7BD3A3D627}" type="presParOf" srcId="{081F9212-FC99-4791-8048-4C73304DFF72}" destId="{D28ED8D8-404C-4542-BADD-FBF7C8F856F7}" srcOrd="3" destOrd="0" presId="urn:microsoft.com/office/officeart/2018/5/layout/IconCircleLabelList"/>
    <dgm:cxn modelId="{2696AF52-11C3-A644-B40C-18D3129BF426}" type="presParOf" srcId="{8DD26C48-11FF-48B8-8130-D83D01C2E1FB}" destId="{6987005E-6F7E-4928-B3B6-1C6FBC7D58C0}" srcOrd="7" destOrd="0" presId="urn:microsoft.com/office/officeart/2018/5/layout/IconCircleLabelList"/>
    <dgm:cxn modelId="{F5C1A4D8-68CB-FD4E-A6A7-88C5D368917D}" type="presParOf" srcId="{8DD26C48-11FF-48B8-8130-D83D01C2E1FB}" destId="{56C0EE16-CBF0-4A72-ABF9-D562C1D5DF8C}" srcOrd="8" destOrd="0" presId="urn:microsoft.com/office/officeart/2018/5/layout/IconCircleLabelList"/>
    <dgm:cxn modelId="{BC0DE6B0-EA05-644E-8321-4C9A89548A60}" type="presParOf" srcId="{56C0EE16-CBF0-4A72-ABF9-D562C1D5DF8C}" destId="{C97750B7-6312-43FC-9C6E-792D246E5A8E}" srcOrd="0" destOrd="0" presId="urn:microsoft.com/office/officeart/2018/5/layout/IconCircleLabelList"/>
    <dgm:cxn modelId="{9B189D8F-146D-AF4C-8410-656DD2ED360B}" type="presParOf" srcId="{56C0EE16-CBF0-4A72-ABF9-D562C1D5DF8C}" destId="{E4EDEBB6-E30C-4867-B59E-4DC56C467ABD}" srcOrd="1" destOrd="0" presId="urn:microsoft.com/office/officeart/2018/5/layout/IconCircleLabelList"/>
    <dgm:cxn modelId="{50D3C4C3-8246-C34B-B11C-8143AECF6126}" type="presParOf" srcId="{56C0EE16-CBF0-4A72-ABF9-D562C1D5DF8C}" destId="{9E710CAB-6953-47B8-98B9-E6AC39CF9F76}" srcOrd="2" destOrd="0" presId="urn:microsoft.com/office/officeart/2018/5/layout/IconCircleLabelList"/>
    <dgm:cxn modelId="{9A8C7DB0-807E-B84B-8AA7-FE140922AD94}" type="presParOf" srcId="{56C0EE16-CBF0-4A72-ABF9-D562C1D5DF8C}" destId="{385824DC-AAA6-4FB4-975A-45400ED3A70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E1694-5C7C-4F39-ADD3-C8941A630059}">
      <dsp:nvSpPr>
        <dsp:cNvPr id="0" name=""/>
        <dsp:cNvSpPr/>
      </dsp:nvSpPr>
      <dsp:spPr>
        <a:xfrm>
          <a:off x="631199" y="685031"/>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1CD77-D528-4C51-89FE-6651B7F2D0B7}">
      <dsp:nvSpPr>
        <dsp:cNvPr id="0" name=""/>
        <dsp:cNvSpPr/>
      </dsp:nvSpPr>
      <dsp:spPr>
        <a:xfrm>
          <a:off x="865200" y="91903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8100FD-7216-46FB-9FEB-76BA75A7DACC}">
      <dsp:nvSpPr>
        <dsp:cNvPr id="0" name=""/>
        <dsp:cNvSpPr/>
      </dsp:nvSpPr>
      <dsp:spPr>
        <a:xfrm>
          <a:off x="280199"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Singleton Review</a:t>
          </a:r>
        </a:p>
      </dsp:txBody>
      <dsp:txXfrm>
        <a:off x="280199" y="2125031"/>
        <a:ext cx="1800000" cy="720000"/>
      </dsp:txXfrm>
    </dsp:sp>
    <dsp:sp modelId="{732E7DB6-7DBE-43B5-B7A7-1849FD77B72D}">
      <dsp:nvSpPr>
        <dsp:cNvPr id="0" name=""/>
        <dsp:cNvSpPr/>
      </dsp:nvSpPr>
      <dsp:spPr>
        <a:xfrm>
          <a:off x="2746200" y="685031"/>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ED7FA-4715-4715-951F-80112BAE59AB}">
      <dsp:nvSpPr>
        <dsp:cNvPr id="0" name=""/>
        <dsp:cNvSpPr/>
      </dsp:nvSpPr>
      <dsp:spPr>
        <a:xfrm>
          <a:off x="2980200" y="91903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94D54F-F7F1-40FE-BA0B-1840D67E24AB}">
      <dsp:nvSpPr>
        <dsp:cNvPr id="0" name=""/>
        <dsp:cNvSpPr/>
      </dsp:nvSpPr>
      <dsp:spPr>
        <a:xfrm>
          <a:off x="2395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Singleton Missing</a:t>
          </a:r>
        </a:p>
      </dsp:txBody>
      <dsp:txXfrm>
        <a:off x="2395200" y="2125031"/>
        <a:ext cx="1800000" cy="720000"/>
      </dsp:txXfrm>
    </dsp:sp>
    <dsp:sp modelId="{36CD583E-C320-4E41-AB5E-2A29AB8240CE}">
      <dsp:nvSpPr>
        <dsp:cNvPr id="0" name=""/>
        <dsp:cNvSpPr/>
      </dsp:nvSpPr>
      <dsp:spPr>
        <a:xfrm>
          <a:off x="4861200" y="6850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D8F43-018C-49BD-A3A7-1995CF42FF2A}">
      <dsp:nvSpPr>
        <dsp:cNvPr id="0" name=""/>
        <dsp:cNvSpPr/>
      </dsp:nvSpPr>
      <dsp:spPr>
        <a:xfrm>
          <a:off x="5095200" y="91903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9BE240-6A5E-495F-B194-2C7BEF4F6DC9}">
      <dsp:nvSpPr>
        <dsp:cNvPr id="0" name=""/>
        <dsp:cNvSpPr/>
      </dsp:nvSpPr>
      <dsp:spPr>
        <a:xfrm>
          <a:off x="4510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Singleton Improvement</a:t>
          </a:r>
        </a:p>
      </dsp:txBody>
      <dsp:txXfrm>
        <a:off x="4510200" y="2125031"/>
        <a:ext cx="1800000" cy="720000"/>
      </dsp:txXfrm>
    </dsp:sp>
    <dsp:sp modelId="{7760DA41-5D05-4770-B7D7-4C5AB0B2CB34}">
      <dsp:nvSpPr>
        <dsp:cNvPr id="0" name=""/>
        <dsp:cNvSpPr/>
      </dsp:nvSpPr>
      <dsp:spPr>
        <a:xfrm>
          <a:off x="6976200" y="685031"/>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7F5CD-285F-4251-9AAE-4AD27A1C1DFB}">
      <dsp:nvSpPr>
        <dsp:cNvPr id="0" name=""/>
        <dsp:cNvSpPr/>
      </dsp:nvSpPr>
      <dsp:spPr>
        <a:xfrm>
          <a:off x="7210200" y="91903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8ED8D8-404C-4542-BADD-FBF7C8F856F7}">
      <dsp:nvSpPr>
        <dsp:cNvPr id="0" name=""/>
        <dsp:cNvSpPr/>
      </dsp:nvSpPr>
      <dsp:spPr>
        <a:xfrm>
          <a:off x="6625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Singleton Policies</a:t>
          </a:r>
        </a:p>
      </dsp:txBody>
      <dsp:txXfrm>
        <a:off x="6625200" y="2125031"/>
        <a:ext cx="1800000" cy="720000"/>
      </dsp:txXfrm>
    </dsp:sp>
    <dsp:sp modelId="{C97750B7-6312-43FC-9C6E-792D246E5A8E}">
      <dsp:nvSpPr>
        <dsp:cNvPr id="0" name=""/>
        <dsp:cNvSpPr/>
      </dsp:nvSpPr>
      <dsp:spPr>
        <a:xfrm>
          <a:off x="9091200" y="685031"/>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DEBB6-E30C-4867-B59E-4DC56C467ABD}">
      <dsp:nvSpPr>
        <dsp:cNvPr id="0" name=""/>
        <dsp:cNvSpPr/>
      </dsp:nvSpPr>
      <dsp:spPr>
        <a:xfrm>
          <a:off x="9325199" y="91903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5824DC-AAA6-4FB4-975A-45400ED3A704}">
      <dsp:nvSpPr>
        <dsp:cNvPr id="0" name=""/>
        <dsp:cNvSpPr/>
      </dsp:nvSpPr>
      <dsp:spPr>
        <a:xfrm>
          <a:off x="8740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Singleton Cases</a:t>
          </a:r>
        </a:p>
      </dsp:txBody>
      <dsp:txXfrm>
        <a:off x="8740200" y="212503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00266-919B-B64E-A90E-13CFEB669F6B}" type="datetimeFigureOut">
              <a:rPr lang="en-US" smtClean="0"/>
              <a:t>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93C04-C01C-5041-AF22-7AEE2E04B5AB}" type="slidenum">
              <a:rPr lang="en-US" smtClean="0"/>
              <a:t>‹#›</a:t>
            </a:fld>
            <a:endParaRPr lang="en-US"/>
          </a:p>
        </p:txBody>
      </p:sp>
    </p:spTree>
    <p:extLst>
      <p:ext uri="{BB962C8B-B14F-4D97-AF65-F5344CB8AC3E}">
        <p14:creationId xmlns:p14="http://schemas.microsoft.com/office/powerpoint/2010/main" val="255455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GoF</a:t>
            </a:r>
            <a:r>
              <a:rPr lang="zh-CN" altLang="en-US" dirty="0"/>
              <a:t>定义：保证一个类仅有一个实例，并提供一个全局访问点</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3</a:t>
            </a:fld>
            <a:endParaRPr lang="en-US"/>
          </a:p>
        </p:txBody>
      </p:sp>
    </p:spTree>
    <p:extLst>
      <p:ext uri="{BB962C8B-B14F-4D97-AF65-F5344CB8AC3E}">
        <p14:creationId xmlns:p14="http://schemas.microsoft.com/office/powerpoint/2010/main" val="131592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dirty="0"/>
              <a:t>1. </a:t>
            </a:r>
            <a:r>
              <a:rPr lang="zh-CN" altLang="en-US" dirty="0"/>
              <a:t>不考虑多线程情况下，设计一个可以检测失效引用的</a:t>
            </a:r>
            <a:r>
              <a:rPr lang="en-US" altLang="zh-CN" dirty="0"/>
              <a:t>singleton</a:t>
            </a:r>
            <a:r>
              <a:rPr lang="zh-CN" altLang="en-US" dirty="0"/>
              <a:t>实现。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12</a:t>
            </a:fld>
            <a:endParaRPr lang="en-US"/>
          </a:p>
        </p:txBody>
      </p:sp>
    </p:spTree>
    <p:extLst>
      <p:ext uri="{BB962C8B-B14F-4D97-AF65-F5344CB8AC3E}">
        <p14:creationId xmlns:p14="http://schemas.microsoft.com/office/powerpoint/2010/main" val="81699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光能检测还不行，同样在不考虑多线程情况下，期望需要</a:t>
            </a:r>
            <a:r>
              <a:rPr lang="en-US" altLang="zh-CN" dirty="0"/>
              <a:t>Log</a:t>
            </a:r>
            <a:r>
              <a:rPr lang="zh-CN" altLang="en-US" dirty="0"/>
              <a:t>的时候它始终是可用的，无论它何时被创建。</a:t>
            </a:r>
            <a:endParaRPr lang="en-US" altLang="zh-CN" dirty="0"/>
          </a:p>
          <a:p>
            <a:pPr marL="228600" indent="-228600">
              <a:buAutoNum type="arabicPeriod"/>
            </a:pPr>
            <a:r>
              <a:rPr lang="zh-CN" altLang="en-US" dirty="0"/>
              <a:t>依然保证任何时候</a:t>
            </a:r>
            <a:r>
              <a:rPr lang="en-US" altLang="zh-CN" dirty="0"/>
              <a:t>singleton</a:t>
            </a:r>
            <a:r>
              <a:rPr lang="zh-CN" altLang="en-US" dirty="0"/>
              <a:t>实例只有一个，如果检测到失效引用，就再次建立该实例。</a:t>
            </a:r>
            <a:endParaRPr lang="en-US" altLang="zh-CN" dirty="0"/>
          </a:p>
          <a:p>
            <a:pPr marL="228600" indent="-228600">
              <a:buAutoNum type="arabicPeriod"/>
            </a:pPr>
            <a:r>
              <a:rPr lang="zh-CN" altLang="en-US" dirty="0"/>
              <a:t>从旧躯壳中产生一个新实例，</a:t>
            </a:r>
            <a:r>
              <a:rPr lang="en-US" altLang="zh-CN" dirty="0"/>
              <a:t>C++</a:t>
            </a:r>
            <a:r>
              <a:rPr lang="zh-CN" altLang="en-US" dirty="0"/>
              <a:t>保证静态对象的内存在整个程序生命周期内都会被保留。</a:t>
            </a:r>
            <a:endParaRPr lang="en-US" altLang="zh-CN" dirty="0"/>
          </a:p>
          <a:p>
            <a:pPr marL="228600" indent="-228600">
              <a:buAutoNum type="arabicPeriod"/>
            </a:pPr>
            <a:r>
              <a:rPr lang="zh-CN" altLang="en-US" dirty="0"/>
              <a:t>通过</a:t>
            </a:r>
            <a:r>
              <a:rPr lang="en-US" altLang="zh-CN" dirty="0" err="1"/>
              <a:t>atexit</a:t>
            </a:r>
            <a:r>
              <a:rPr lang="en-US" altLang="zh-CN" dirty="0"/>
              <a:t>()</a:t>
            </a:r>
            <a:r>
              <a:rPr lang="zh-CN" altLang="en-US" dirty="0"/>
              <a:t>登记新实例的析构函数。原有实例的析构已经注册过且被调用过了，新实例必须显示登记析构函数才能被正确摧毁。</a:t>
            </a:r>
            <a:endParaRPr lang="en-US" altLang="zh-CN" dirty="0"/>
          </a:p>
          <a:p>
            <a:pPr marL="228600" indent="-228600">
              <a:buAutoNum type="arabicPeriod"/>
            </a:pPr>
            <a:r>
              <a:rPr lang="zh-CN" altLang="en-US" dirty="0"/>
              <a:t>注意在</a:t>
            </a:r>
            <a:r>
              <a:rPr lang="en-US" altLang="zh-CN" dirty="0" err="1"/>
              <a:t>killPhoenixSingleton</a:t>
            </a:r>
            <a:r>
              <a:rPr lang="zh-CN" altLang="en-US" dirty="0"/>
              <a:t>里调用的销毁方法是直接显示调用析构函数，而不是调用</a:t>
            </a:r>
            <a:r>
              <a:rPr lang="en-US" altLang="zh-CN" dirty="0"/>
              <a:t>delete</a:t>
            </a:r>
          </a:p>
          <a:p>
            <a:pPr marL="0" indent="0">
              <a:buNone/>
            </a:pPr>
            <a:r>
              <a:rPr lang="zh-CN" altLang="en-US" dirty="0"/>
              <a:t>缺陷：</a:t>
            </a:r>
            <a:endParaRPr lang="en-US" altLang="zh-CN" dirty="0"/>
          </a:p>
          <a:p>
            <a:pPr marL="0" indent="0">
              <a:buNone/>
            </a:pPr>
            <a:r>
              <a:rPr lang="en-US" altLang="zh-CN" dirty="0"/>
              <a:t>1.</a:t>
            </a:r>
            <a:r>
              <a:rPr lang="zh-CN" altLang="en-US" dirty="0"/>
              <a:t> 破坏了</a:t>
            </a:r>
            <a:r>
              <a:rPr lang="en-US" altLang="zh-CN" dirty="0"/>
              <a:t>singleton</a:t>
            </a:r>
            <a:r>
              <a:rPr lang="zh-CN" altLang="en-US" dirty="0"/>
              <a:t>正常的生命周期</a:t>
            </a:r>
            <a:endParaRPr lang="en-US" altLang="zh-CN" dirty="0"/>
          </a:p>
          <a:p>
            <a:pPr marL="0" indent="0">
              <a:buNone/>
            </a:pPr>
            <a:r>
              <a:rPr lang="en-US" altLang="zh-CN" dirty="0"/>
              <a:t>2.</a:t>
            </a:r>
            <a:r>
              <a:rPr lang="zh-CN" altLang="en-US" dirty="0"/>
              <a:t> 如果</a:t>
            </a:r>
            <a:r>
              <a:rPr lang="en-US" altLang="zh-CN" dirty="0"/>
              <a:t>singleton</a:t>
            </a:r>
            <a:r>
              <a:rPr lang="zh-CN" altLang="en-US" dirty="0"/>
              <a:t>持有状态，那个状态会在“析构</a:t>
            </a:r>
            <a:r>
              <a:rPr lang="en-US" altLang="zh-CN" dirty="0"/>
              <a:t>——</a:t>
            </a:r>
            <a:r>
              <a:rPr lang="zh-CN" altLang="en-US" dirty="0"/>
              <a:t>重新创建”周期中间丢失。</a:t>
            </a:r>
            <a:endParaRPr lang="en-US" altLang="zh-CN" dirty="0"/>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13</a:t>
            </a:fld>
            <a:endParaRPr lang="en-US"/>
          </a:p>
        </p:txBody>
      </p:sp>
    </p:spTree>
    <p:extLst>
      <p:ext uri="{BB962C8B-B14F-4D97-AF65-F5344CB8AC3E}">
        <p14:creationId xmlns:p14="http://schemas.microsoft.com/office/powerpoint/2010/main" val="4370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有些时候我们知道一些</a:t>
            </a:r>
            <a:r>
              <a:rPr lang="en-US" altLang="zh-CN" dirty="0"/>
              <a:t>singleton</a:t>
            </a:r>
            <a:r>
              <a:rPr lang="zh-CN" altLang="en-US" dirty="0"/>
              <a:t>实例会存活得比另一些长，此时如果赋予</a:t>
            </a:r>
            <a:r>
              <a:rPr lang="en-US" altLang="zh-CN" dirty="0"/>
              <a:t>singleton</a:t>
            </a:r>
            <a:r>
              <a:rPr lang="zh-CN" altLang="en-US" dirty="0"/>
              <a:t>实例寿命就可以控制依赖关系中双方的相对生命周期问题。</a:t>
            </a:r>
            <a:endParaRPr lang="en-US" altLang="zh-CN" dirty="0"/>
          </a:p>
          <a:p>
            <a:pPr marL="228600" indent="-228600">
              <a:buAutoNum type="arabicPeriod"/>
            </a:pPr>
            <a:r>
              <a:rPr lang="zh-CN" altLang="en-US" dirty="0"/>
              <a:t>寿命控制其实和</a:t>
            </a:r>
            <a:r>
              <a:rPr lang="en-US" altLang="zh-CN" dirty="0"/>
              <a:t>singleton</a:t>
            </a:r>
            <a:r>
              <a:rPr lang="zh-CN" altLang="en-US" dirty="0"/>
              <a:t>无必然关联，全局对象也适用。</a:t>
            </a:r>
            <a:endParaRPr lang="en-US" altLang="zh-CN" dirty="0"/>
          </a:p>
          <a:p>
            <a:pPr marL="228600" indent="-228600">
              <a:buAutoNum type="arabicPeriod"/>
            </a:pPr>
            <a:r>
              <a:rPr lang="zh-CN" altLang="en-US" dirty="0"/>
              <a:t>使用经验法则：如果任何对象</a:t>
            </a:r>
            <a:r>
              <a:rPr lang="en-US" altLang="zh-CN" dirty="0"/>
              <a:t>A</a:t>
            </a:r>
            <a:r>
              <a:rPr lang="zh-CN" altLang="en-US" dirty="0"/>
              <a:t>使用了带寿命的对象</a:t>
            </a:r>
            <a:r>
              <a:rPr lang="en-US" altLang="zh-CN" dirty="0"/>
              <a:t>B</a:t>
            </a:r>
            <a:r>
              <a:rPr lang="zh-CN" altLang="en-US" dirty="0"/>
              <a:t>，则</a:t>
            </a:r>
            <a:r>
              <a:rPr lang="en-US" altLang="zh-CN" dirty="0"/>
              <a:t>A</a:t>
            </a:r>
            <a:r>
              <a:rPr lang="zh-CN" altLang="en-US" dirty="0"/>
              <a:t>的寿命必须短于</a:t>
            </a:r>
            <a:r>
              <a:rPr lang="en-US" altLang="zh-CN" dirty="0"/>
              <a:t>B</a:t>
            </a:r>
            <a:r>
              <a:rPr lang="zh-CN" altLang="en-US" dirty="0"/>
              <a:t>。</a:t>
            </a:r>
            <a:endParaRPr lang="en-US" altLang="zh-CN" dirty="0"/>
          </a:p>
          <a:p>
            <a:pPr marL="228600" indent="-228600">
              <a:buAutoNum type="arabicPeriod"/>
            </a:pPr>
            <a:r>
              <a:rPr lang="zh-CN" altLang="en-US" dirty="0"/>
              <a:t>规定寿命值越小寿命越长，</a:t>
            </a:r>
            <a:r>
              <a:rPr lang="en-US" altLang="zh-CN" dirty="0"/>
              <a:t>0</a:t>
            </a:r>
            <a:r>
              <a:rPr lang="zh-CN" altLang="en-US" dirty="0"/>
              <a:t>的寿命最长</a:t>
            </a:r>
            <a:endParaRPr lang="en-US" altLang="zh-CN" dirty="0"/>
          </a:p>
          <a:p>
            <a:pPr marL="228600" indent="-228600">
              <a:buAutoNum type="arabicPeriod"/>
            </a:pPr>
            <a:r>
              <a:rPr lang="zh-CN" altLang="en-US" dirty="0"/>
              <a:t>由以上三条对于生命周期的管理需求，我们可以得出一个自顶向下的设计：</a:t>
            </a:r>
            <a:endParaRPr lang="en-US" altLang="zh-CN" dirty="0"/>
          </a:p>
          <a:p>
            <a:pPr marL="685800" lvl="1" indent="-228600">
              <a:buAutoNum type="arabicPeriod"/>
            </a:pPr>
            <a:r>
              <a:rPr lang="zh-CN" altLang="en-US" dirty="0"/>
              <a:t>需要一个全局的容器用于管理带寿命的对象，这个容器对于不同寿命长度的对象表现为优先队列，对于同样寿命长度的对象表现为栈；</a:t>
            </a:r>
            <a:endParaRPr lang="en-US" altLang="zh-CN" dirty="0"/>
          </a:p>
          <a:p>
            <a:pPr marL="685800" lvl="1" indent="-228600">
              <a:buAutoNum type="arabicPeriod"/>
            </a:pPr>
            <a:r>
              <a:rPr lang="zh-CN" altLang="en-US" dirty="0"/>
              <a:t>由于需要管理的对象是任意类型的，这个管理类（实际功能为负责销毁对象）必然是一个模板类；</a:t>
            </a:r>
            <a:endParaRPr lang="en-US" altLang="zh-CN"/>
          </a:p>
          <a:p>
            <a:pPr marL="685800" lvl="1" indent="-228600">
              <a:buAutoNum type="arabicPeriod"/>
            </a:pPr>
            <a:r>
              <a:rPr lang="zh-CN" altLang="en-US"/>
              <a:t>由于</a:t>
            </a:r>
            <a:r>
              <a:rPr lang="zh-CN" altLang="en-US" dirty="0"/>
              <a:t>需要将模板类放到一个容器里，这个模板类必须继承自一个抽象类。</a:t>
            </a:r>
            <a:endParaRPr lang="en-US" altLang="zh-CN" dirty="0"/>
          </a:p>
          <a:p>
            <a:pPr marL="228600" indent="-228600">
              <a:buAutoNum type="arabicPeriod"/>
            </a:pPr>
            <a:r>
              <a:rPr lang="zh-CN" altLang="en-US" dirty="0"/>
              <a:t>这里同样没有考虑多线程情况</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14</a:t>
            </a:fld>
            <a:endParaRPr lang="en-US"/>
          </a:p>
        </p:txBody>
      </p:sp>
    </p:spTree>
    <p:extLst>
      <p:ext uri="{BB962C8B-B14F-4D97-AF65-F5344CB8AC3E}">
        <p14:creationId xmlns:p14="http://schemas.microsoft.com/office/powerpoint/2010/main" val="1693290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用于管理，或者说用于负责销毁对象的抽象类</a:t>
            </a:r>
            <a:endParaRPr lang="en-US" altLang="zh-CN" dirty="0"/>
          </a:p>
          <a:p>
            <a:pPr marL="228600" indent="-228600">
              <a:buAutoNum type="arabicPeriod"/>
            </a:pPr>
            <a:r>
              <a:rPr lang="zh-CN" altLang="en-US" dirty="0"/>
              <a:t>功能很简单就是提供一个寿命的记录以及比较方法</a:t>
            </a:r>
            <a:endParaRPr lang="en-US" altLang="zh-CN" dirty="0"/>
          </a:p>
          <a:p>
            <a:pPr marL="228600" indent="-228600">
              <a:buAutoNum type="arabicPeriod"/>
            </a:pPr>
            <a:r>
              <a:rPr lang="zh-CN" altLang="en-US" dirty="0"/>
              <a:t>纯虚析构函数使其成为一个抽象类，不能被直接创建。纯虚析构函数必须提供定义。</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15</a:t>
            </a:fld>
            <a:endParaRPr lang="en-US"/>
          </a:p>
        </p:txBody>
      </p:sp>
    </p:spTree>
    <p:extLst>
      <p:ext uri="{BB962C8B-B14F-4D97-AF65-F5344CB8AC3E}">
        <p14:creationId xmlns:p14="http://schemas.microsoft.com/office/powerpoint/2010/main" val="3310122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鉴于我们需要对任意类型的单例以及全局对象都可以设置寿命，实现这个生命周期管理的对象必然是通过模板生成的。</a:t>
            </a:r>
            <a:endParaRPr lang="en-US" altLang="zh-CN" dirty="0"/>
          </a:p>
          <a:p>
            <a:pPr marL="228600" indent="-228600">
              <a:buAutoNum type="arabicPeriod"/>
            </a:pPr>
            <a:r>
              <a:rPr lang="zh-CN" altLang="en-US" dirty="0"/>
              <a:t>这里引入一个函数对象</a:t>
            </a:r>
            <a:r>
              <a:rPr lang="en-US" altLang="zh-CN" dirty="0"/>
              <a:t>Destroyer</a:t>
            </a:r>
            <a:r>
              <a:rPr lang="zh-CN" altLang="en-US" dirty="0"/>
              <a:t>，给对象的销毁行为提供了充分的扩展余地。当然也要提供一份默认的实现。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16</a:t>
            </a:fld>
            <a:endParaRPr lang="en-US"/>
          </a:p>
        </p:txBody>
      </p:sp>
    </p:spTree>
    <p:extLst>
      <p:ext uri="{BB962C8B-B14F-4D97-AF65-F5344CB8AC3E}">
        <p14:creationId xmlns:p14="http://schemas.microsoft.com/office/powerpoint/2010/main" val="411076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默认的</a:t>
            </a:r>
            <a:r>
              <a:rPr lang="en-US" altLang="zh-CN" dirty="0"/>
              <a:t>destroyer</a:t>
            </a:r>
            <a:r>
              <a:rPr lang="zh-CN" altLang="en-US" dirty="0"/>
              <a:t>实现很简单，就只是调用一下</a:t>
            </a:r>
            <a:r>
              <a:rPr lang="en-US" altLang="zh-CN" dirty="0"/>
              <a:t>delete</a:t>
            </a:r>
            <a:r>
              <a:rPr lang="zh-CN" altLang="en-US" dirty="0"/>
              <a:t>，通过被管理对象类型的析构方法销毁对象，没有额外的动作。</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17</a:t>
            </a:fld>
            <a:endParaRPr lang="en-US"/>
          </a:p>
        </p:txBody>
      </p:sp>
    </p:spTree>
    <p:extLst>
      <p:ext uri="{BB962C8B-B14F-4D97-AF65-F5344CB8AC3E}">
        <p14:creationId xmlns:p14="http://schemas.microsoft.com/office/powerpoint/2010/main" val="1224762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对于一个既像优先队列又像栈的容器，我们就用一个数组来存储其中的元素</a:t>
            </a:r>
            <a:endParaRPr lang="en-US" altLang="zh-CN" dirty="0"/>
          </a:p>
          <a:p>
            <a:pPr marL="228600" indent="-228600">
              <a:buAutoNum type="arabicPeriod"/>
            </a:pPr>
            <a:r>
              <a:rPr lang="zh-CN" altLang="en-US" dirty="0"/>
              <a:t>用</a:t>
            </a:r>
            <a:r>
              <a:rPr lang="en-US" altLang="zh-CN" dirty="0" err="1"/>
              <a:t>gElements</a:t>
            </a:r>
            <a:r>
              <a:rPr lang="zh-CN" altLang="en-US" dirty="0"/>
              <a:t>记录下容器中的元素个数。</a:t>
            </a:r>
            <a:endParaRPr lang="en-US" altLang="zh-CN" dirty="0"/>
          </a:p>
          <a:p>
            <a:pPr marL="228600" indent="-228600">
              <a:buAutoNum type="arabicPeriod"/>
            </a:pPr>
            <a:r>
              <a:rPr lang="zh-CN" altLang="en-US" dirty="0"/>
              <a:t>将容器初始化为空，这个容器本身也是一个单例，用一个单例去管理程序中的其他单例就遇到了一个鸡生蛋蛋生鸡的问题。</a:t>
            </a:r>
            <a:endParaRPr lang="en-US" altLang="zh-CN" dirty="0"/>
          </a:p>
          <a:p>
            <a:pPr marL="228600" indent="-228600">
              <a:buAutoNum type="arabicPeriod"/>
            </a:pPr>
            <a:r>
              <a:rPr lang="zh-CN" altLang="en-US" dirty="0"/>
              <a:t>因为我们需要</a:t>
            </a:r>
            <a:r>
              <a:rPr lang="en-US" altLang="zh-CN" dirty="0"/>
              <a:t>set longevity</a:t>
            </a:r>
            <a:r>
              <a:rPr lang="zh-CN" altLang="en-US" dirty="0"/>
              <a:t>才能保证某个单例存活得比另一个久，而</a:t>
            </a:r>
            <a:r>
              <a:rPr lang="en-US" altLang="zh-CN" dirty="0"/>
              <a:t>set longevity</a:t>
            </a:r>
            <a:r>
              <a:rPr lang="zh-CN" altLang="en-US" dirty="0"/>
              <a:t>的实现又需要用到单例，这个单例有类似于</a:t>
            </a:r>
            <a:r>
              <a:rPr lang="en-US" altLang="zh-CN" dirty="0"/>
              <a:t>set longevity(0)</a:t>
            </a:r>
            <a:r>
              <a:rPr lang="zh-CN" altLang="en-US" dirty="0"/>
              <a:t>的寿命。</a:t>
            </a:r>
            <a:endParaRPr lang="en-US" altLang="zh-CN" dirty="0"/>
          </a:p>
          <a:p>
            <a:pPr marL="228600" indent="-228600">
              <a:buAutoNum type="arabicPeriod"/>
            </a:pPr>
            <a:r>
              <a:rPr lang="zh-CN" altLang="en-US" dirty="0"/>
              <a:t>问题的解决需要借助于标准库的</a:t>
            </a:r>
            <a:r>
              <a:rPr lang="en-US" altLang="zh-CN" dirty="0"/>
              <a:t>heap</a:t>
            </a:r>
            <a:r>
              <a:rPr lang="zh-CN" altLang="en-US" dirty="0"/>
              <a:t>分配器，一个存活于整个程序生命周期的模块。</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18</a:t>
            </a:fld>
            <a:endParaRPr lang="en-US"/>
          </a:p>
        </p:txBody>
      </p:sp>
    </p:spTree>
    <p:extLst>
      <p:ext uri="{BB962C8B-B14F-4D97-AF65-F5344CB8AC3E}">
        <p14:creationId xmlns:p14="http://schemas.microsoft.com/office/powerpoint/2010/main" val="370874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err="1"/>
              <a:t>realloc</a:t>
            </a:r>
            <a:r>
              <a:rPr lang="zh-CN" altLang="en-US" dirty="0"/>
              <a:t>作用于</a:t>
            </a:r>
            <a:r>
              <a:rPr lang="en-US" altLang="zh-CN" dirty="0" err="1"/>
              <a:t>nullptr</a:t>
            </a:r>
            <a:r>
              <a:rPr lang="zh-CN" altLang="en-US" dirty="0"/>
              <a:t>时表现为</a:t>
            </a:r>
            <a:r>
              <a:rPr lang="en-US" altLang="zh-CN" dirty="0" err="1"/>
              <a:t>alloc</a:t>
            </a:r>
            <a:r>
              <a:rPr lang="zh-CN" altLang="en-US" dirty="0"/>
              <a:t>， 作用于</a:t>
            </a:r>
            <a:r>
              <a:rPr lang="en-US" altLang="zh-CN" dirty="0"/>
              <a:t>size</a:t>
            </a:r>
            <a:r>
              <a:rPr lang="zh-CN" altLang="en-US" dirty="0"/>
              <a:t>为</a:t>
            </a:r>
            <a:r>
              <a:rPr lang="en-US" altLang="zh-CN" dirty="0"/>
              <a:t>0</a:t>
            </a:r>
            <a:r>
              <a:rPr lang="zh-CN" altLang="en-US" dirty="0"/>
              <a:t>时变现为</a:t>
            </a:r>
            <a:r>
              <a:rPr lang="en-US" altLang="zh-CN" dirty="0"/>
              <a:t>free</a:t>
            </a:r>
          </a:p>
          <a:p>
            <a:pPr marL="228600" indent="-228600">
              <a:buAutoNum type="arabicPeriod"/>
            </a:pPr>
            <a:r>
              <a:rPr lang="en-US" altLang="zh-CN" dirty="0"/>
              <a:t>upper bound</a:t>
            </a:r>
            <a:r>
              <a:rPr lang="zh-CN" altLang="en-US" dirty="0"/>
              <a:t>找到最小的一个元素，其管理对象的寿命大于新加入的对象</a:t>
            </a:r>
            <a:endParaRPr lang="en-US" altLang="zh-CN" dirty="0"/>
          </a:p>
          <a:p>
            <a:pPr marL="228600" indent="-228600">
              <a:buAutoNum type="arabicPeriod"/>
            </a:pPr>
            <a:r>
              <a:rPr lang="en-US" altLang="zh-CN" dirty="0"/>
              <a:t>copy backward</a:t>
            </a:r>
            <a:r>
              <a:rPr lang="zh-CN" altLang="en-US" dirty="0"/>
              <a:t>将范围内的元素</a:t>
            </a:r>
            <a:r>
              <a:rPr lang="en-US" altLang="zh-CN" dirty="0"/>
              <a:t>[first, last)</a:t>
            </a:r>
            <a:r>
              <a:rPr lang="zh-CN" altLang="en-US" dirty="0"/>
              <a:t>，从后往前拷贝到目标区域，这里相当于从</a:t>
            </a:r>
            <a:r>
              <a:rPr lang="en-US" altLang="zh-CN" dirty="0"/>
              <a:t>pos</a:t>
            </a:r>
            <a:r>
              <a:rPr lang="zh-CN" altLang="en-US" dirty="0"/>
              <a:t>位置（包括</a:t>
            </a:r>
            <a:r>
              <a:rPr lang="en-US" altLang="zh-CN" dirty="0"/>
              <a:t>pos</a:t>
            </a:r>
            <a:r>
              <a:rPr lang="zh-CN" altLang="en-US" dirty="0"/>
              <a:t>）往后移动一格</a:t>
            </a:r>
            <a:endParaRPr lang="en-US" altLang="zh-CN" dirty="0"/>
          </a:p>
          <a:p>
            <a:pPr marL="228600" indent="-228600">
              <a:buAutoNum type="arabicPeriod"/>
            </a:pPr>
            <a:r>
              <a:rPr lang="zh-CN" altLang="en-US" dirty="0"/>
              <a:t>然后</a:t>
            </a:r>
            <a:r>
              <a:rPr lang="en-US" altLang="zh-CN" dirty="0"/>
              <a:t>pos</a:t>
            </a:r>
            <a:r>
              <a:rPr lang="zh-CN" altLang="en-US" dirty="0"/>
              <a:t>变成空出的位置，将新对象填入其中</a:t>
            </a:r>
            <a:endParaRPr lang="en-US" altLang="zh-CN" dirty="0"/>
          </a:p>
          <a:p>
            <a:pPr marL="228600" indent="-228600">
              <a:buAutoNum type="arabicPeriod"/>
            </a:pPr>
            <a:r>
              <a:rPr lang="zh-CN" altLang="en-US" dirty="0"/>
              <a:t>最后登记程序退出时需要执行的操作</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19</a:t>
            </a:fld>
            <a:endParaRPr lang="en-US"/>
          </a:p>
        </p:txBody>
      </p:sp>
    </p:spTree>
    <p:extLst>
      <p:ext uri="{BB962C8B-B14F-4D97-AF65-F5344CB8AC3E}">
        <p14:creationId xmlns:p14="http://schemas.microsoft.com/office/powerpoint/2010/main" val="3114435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从栈顶拿出寿命最短的对象</a:t>
            </a:r>
            <a:endParaRPr lang="en-US" altLang="zh-CN" dirty="0"/>
          </a:p>
          <a:p>
            <a:pPr marL="228600" indent="-228600">
              <a:buAutoNum type="arabicPeriod"/>
            </a:pPr>
            <a:r>
              <a:rPr lang="zh-CN" altLang="en-US" dirty="0"/>
              <a:t>重新分配容器大小</a:t>
            </a:r>
            <a:endParaRPr lang="en-US" altLang="zh-CN" dirty="0"/>
          </a:p>
          <a:p>
            <a:pPr marL="228600" indent="-228600">
              <a:buAutoNum type="arabicPeriod"/>
            </a:pPr>
            <a:r>
              <a:rPr lang="zh-CN" altLang="en-US" dirty="0"/>
              <a:t>移除寿命最短的元素</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20</a:t>
            </a:fld>
            <a:endParaRPr lang="en-US"/>
          </a:p>
        </p:txBody>
      </p:sp>
    </p:spTree>
    <p:extLst>
      <p:ext uri="{BB962C8B-B14F-4D97-AF65-F5344CB8AC3E}">
        <p14:creationId xmlns:p14="http://schemas.microsoft.com/office/powerpoint/2010/main" val="410326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带寿命的单例只需在创建时指定寿命值即可</a:t>
            </a:r>
            <a:endParaRPr lang="en-US" altLang="zh-CN" dirty="0"/>
          </a:p>
          <a:p>
            <a:pPr marL="228600" indent="-228600">
              <a:buAutoNum type="arabicPeriod"/>
            </a:pPr>
            <a:r>
              <a:rPr lang="zh-CN" altLang="en-US" dirty="0"/>
              <a:t>注意使用带寿命的单例时，单例的对象实例必须是个拥有动态存储周期的对象，不然会有多次析构。</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21</a:t>
            </a:fld>
            <a:endParaRPr lang="en-US"/>
          </a:p>
        </p:txBody>
      </p:sp>
    </p:spTree>
    <p:extLst>
      <p:ext uri="{BB962C8B-B14F-4D97-AF65-F5344CB8AC3E}">
        <p14:creationId xmlns:p14="http://schemas.microsoft.com/office/powerpoint/2010/main" val="25946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GoF</a:t>
            </a:r>
            <a:r>
              <a:rPr lang="zh-CN" altLang="en-US" dirty="0"/>
              <a:t>给出的实现</a:t>
            </a:r>
            <a:endParaRPr lang="en-US" altLang="zh-CN" dirty="0"/>
          </a:p>
          <a:p>
            <a:r>
              <a:rPr lang="en-US" altLang="zh-CN" dirty="0"/>
              <a:t>1.</a:t>
            </a:r>
            <a:r>
              <a:rPr lang="zh-CN" altLang="en-US" dirty="0"/>
              <a:t> 懒加载方式，仅当首次访问</a:t>
            </a:r>
            <a:r>
              <a:rPr lang="en-US" altLang="zh-CN" dirty="0"/>
              <a:t>singleton</a:t>
            </a:r>
            <a:r>
              <a:rPr lang="zh-CN" altLang="en-US" dirty="0"/>
              <a:t>实例时才创建它。</a:t>
            </a:r>
            <a:endParaRPr lang="en-US" altLang="zh-CN" dirty="0"/>
          </a:p>
          <a:p>
            <a:r>
              <a:rPr lang="en-US" altLang="zh-CN" dirty="0"/>
              <a:t>2.</a:t>
            </a:r>
            <a:r>
              <a:rPr lang="zh-CN" altLang="en-US" dirty="0"/>
              <a:t> 不考虑多线程情况下，实例唯一性在编译器就获得了保证。</a:t>
            </a:r>
            <a:r>
              <a:rPr lang="en-US" altLang="zh-CN" dirty="0" err="1"/>
              <a:t>pInstance</a:t>
            </a:r>
            <a:r>
              <a:rPr lang="en-US" altLang="zh-CN" dirty="0"/>
              <a:t>_</a:t>
            </a:r>
            <a:r>
              <a:rPr lang="zh-CN" altLang="en-US" dirty="0"/>
              <a:t>被静态初始化。所谓静态初始化即为初始值在编译时就被决定了，程序装载时就是初始化的时候，在程序的第一条汇编语句执行之前就完成的初始化。</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4</a:t>
            </a:fld>
            <a:endParaRPr lang="en-US"/>
          </a:p>
        </p:txBody>
      </p:sp>
    </p:spTree>
    <p:extLst>
      <p:ext uri="{BB962C8B-B14F-4D97-AF65-F5344CB8AC3E}">
        <p14:creationId xmlns:p14="http://schemas.microsoft.com/office/powerpoint/2010/main" val="319402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zh-CN" altLang="en-US" dirty="0"/>
              <a:t>利用</a:t>
            </a:r>
            <a:r>
              <a:rPr lang="en-US" altLang="zh-CN" dirty="0"/>
              <a:t>C++11 </a:t>
            </a:r>
            <a:r>
              <a:rPr lang="zh-CN" altLang="en-US" dirty="0"/>
              <a:t>实现可靠的</a:t>
            </a:r>
            <a:r>
              <a:rPr lang="en-US" altLang="zh-CN" dirty="0"/>
              <a:t>DCLP</a:t>
            </a:r>
            <a:r>
              <a:rPr lang="zh-CN" altLang="en-US" dirty="0"/>
              <a:t>。</a:t>
            </a:r>
            <a:endParaRPr lang="en-US" altLang="zh-CN" dirty="0"/>
          </a:p>
          <a:p>
            <a:pPr marL="228600" indent="-228600" algn="l">
              <a:buAutoNum type="arabicPeriod"/>
            </a:pPr>
            <a:r>
              <a:rPr lang="en-US" altLang="zh-CN" dirty="0"/>
              <a:t>DCLP</a:t>
            </a:r>
            <a:r>
              <a:rPr lang="zh-CN" altLang="en-US" dirty="0"/>
              <a:t>的问题是</a:t>
            </a:r>
            <a:r>
              <a:rPr lang="en-US" altLang="zh-CN" dirty="0"/>
              <a:t>new</a:t>
            </a:r>
            <a:r>
              <a:rPr lang="zh-CN" altLang="en-US" dirty="0"/>
              <a:t>不是一个原子操作，分配内存、构造对象和给指针赋值是三个独立的过程。而通过指针判断对象创建与否是基于指针赋值操作必须是三个步骤中的最后一个的前提下才正确的判断方式。</a:t>
            </a:r>
            <a:endParaRPr lang="en-US" altLang="zh-CN" dirty="0"/>
          </a:p>
          <a:p>
            <a:pPr marL="228600" indent="-228600" algn="l">
              <a:buAutoNum type="arabicPeriod"/>
            </a:pPr>
            <a:r>
              <a:rPr lang="zh-CN" altLang="en-US" dirty="0"/>
              <a:t>在编译器优化和</a:t>
            </a:r>
            <a:r>
              <a:rPr lang="en-US" altLang="zh-CN" dirty="0" err="1"/>
              <a:t>cpu</a:t>
            </a:r>
            <a:r>
              <a:rPr lang="zh-CN" altLang="en-US" dirty="0"/>
              <a:t>指令重排的可能下，这个前提并不一定满足，使得</a:t>
            </a:r>
            <a:r>
              <a:rPr lang="en-US" altLang="zh-CN" dirty="0"/>
              <a:t>DCLP</a:t>
            </a:r>
            <a:r>
              <a:rPr lang="zh-CN" altLang="en-US" dirty="0"/>
              <a:t>保护下的</a:t>
            </a:r>
            <a:r>
              <a:rPr lang="en-US" altLang="zh-CN" dirty="0"/>
              <a:t>singleton</a:t>
            </a:r>
            <a:r>
              <a:rPr lang="zh-CN" altLang="en-US" dirty="0"/>
              <a:t>会返回一个尚未构造完成的对象以供使用。</a:t>
            </a:r>
            <a:endParaRPr lang="en-US" altLang="zh-CN" dirty="0"/>
          </a:p>
          <a:p>
            <a:pPr marL="228600" indent="-228600" algn="l">
              <a:buAutoNum type="arabicPeriod"/>
            </a:pPr>
            <a:r>
              <a:rPr lang="zh-CN" altLang="en-US" dirty="0"/>
              <a:t>从语义上来讲，用指针判断对象状态的方法存在本质问题，个人认为指针只应当被视为访问对象的一种特殊方式，区别于引用方式的一种特殊方式。</a:t>
            </a:r>
            <a:endParaRPr lang="en-US" altLang="zh-CN" dirty="0"/>
          </a:p>
          <a:p>
            <a:pPr marL="228600" indent="-228600" algn="l">
              <a:buAutoNum type="arabicPeriod"/>
            </a:pPr>
            <a:r>
              <a:rPr lang="en-US" altLang="zh-CN" dirty="0"/>
              <a:t>write-release</a:t>
            </a:r>
            <a:r>
              <a:rPr lang="zh-CN" altLang="en-US" dirty="0"/>
              <a:t> </a:t>
            </a:r>
            <a:r>
              <a:rPr lang="en-US" altLang="zh-CN" dirty="0"/>
              <a:t>synchronizes-with read-acquire,</a:t>
            </a:r>
            <a:r>
              <a:rPr lang="zh-CN" altLang="en-US" dirty="0"/>
              <a:t> </a:t>
            </a:r>
            <a:r>
              <a:rPr lang="en-US" altLang="zh-CN" dirty="0"/>
              <a:t>write-release</a:t>
            </a:r>
            <a:r>
              <a:rPr lang="zh-CN" altLang="en-US" dirty="0"/>
              <a:t>之前发生的所有变化都会对</a:t>
            </a:r>
            <a:r>
              <a:rPr lang="en-US" altLang="zh-CN" dirty="0"/>
              <a:t>read-acquire</a:t>
            </a:r>
            <a:r>
              <a:rPr lang="zh-CN" altLang="en-US" dirty="0"/>
              <a:t>之后的所有操作可见。</a:t>
            </a:r>
            <a:endParaRPr lang="en-US" altLang="zh-CN" dirty="0"/>
          </a:p>
          <a:p>
            <a:pPr marL="228600" indent="-228600" algn="l">
              <a:buAutoNum type="arabicPeriod"/>
            </a:pPr>
            <a:r>
              <a:rPr lang="zh-CN" altLang="en-US" dirty="0"/>
              <a:t>在后面的</a:t>
            </a:r>
            <a:r>
              <a:rPr lang="en-US" altLang="zh-CN" dirty="0"/>
              <a:t>folly</a:t>
            </a:r>
            <a:r>
              <a:rPr lang="zh-CN" altLang="en-US" dirty="0"/>
              <a:t>实现里会看到这个用法</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22</a:t>
            </a:fld>
            <a:endParaRPr lang="en-US"/>
          </a:p>
        </p:txBody>
      </p:sp>
    </p:spTree>
    <p:extLst>
      <p:ext uri="{BB962C8B-B14F-4D97-AF65-F5344CB8AC3E}">
        <p14:creationId xmlns:p14="http://schemas.microsoft.com/office/powerpoint/2010/main" val="3563674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至此我们已经看到了关于</a:t>
            </a:r>
            <a:r>
              <a:rPr lang="en-US" altLang="zh-CN" dirty="0"/>
              <a:t>singleton</a:t>
            </a:r>
            <a:r>
              <a:rPr lang="zh-CN" altLang="en-US" dirty="0"/>
              <a:t>实现的各种可能性，其中可以概括为三个方面的问题：</a:t>
            </a:r>
            <a:endParaRPr lang="en-US" altLang="zh-CN" dirty="0"/>
          </a:p>
          <a:p>
            <a:pPr marL="685800" lvl="1" indent="-228600">
              <a:buAutoNum type="arabicPeriod"/>
            </a:pPr>
            <a:r>
              <a:rPr lang="en-US" altLang="zh-CN" dirty="0"/>
              <a:t>singleton</a:t>
            </a:r>
            <a:r>
              <a:rPr lang="zh-CN" altLang="en-US" dirty="0"/>
              <a:t>实例如何创建（静态对象，动态对象，通过</a:t>
            </a:r>
            <a:r>
              <a:rPr lang="en-US" altLang="zh-CN" dirty="0"/>
              <a:t>new</a:t>
            </a:r>
            <a:r>
              <a:rPr lang="zh-CN" altLang="en-US" dirty="0"/>
              <a:t>抑或通过某种创建器）</a:t>
            </a:r>
            <a:endParaRPr lang="en-US" altLang="zh-CN" dirty="0"/>
          </a:p>
          <a:p>
            <a:pPr marL="685800" lvl="1" indent="-228600">
              <a:buAutoNum type="arabicPeriod"/>
            </a:pPr>
            <a:r>
              <a:rPr lang="en-US" altLang="zh-CN" dirty="0"/>
              <a:t>singleton</a:t>
            </a:r>
            <a:r>
              <a:rPr lang="zh-CN" altLang="en-US" dirty="0"/>
              <a:t>实例的生命周期是怎样的（遵循</a:t>
            </a:r>
            <a:r>
              <a:rPr lang="en-US" altLang="zh-CN" dirty="0"/>
              <a:t>C++</a:t>
            </a:r>
            <a:r>
              <a:rPr lang="zh-CN" altLang="en-US" dirty="0"/>
              <a:t>后入先出规则，不死单例，用户控制寿命，无限周期如果不会造成资源泄漏的话）</a:t>
            </a:r>
            <a:endParaRPr lang="en-US" altLang="zh-CN" dirty="0"/>
          </a:p>
          <a:p>
            <a:pPr marL="685800" lvl="1" indent="-228600">
              <a:buAutoNum type="arabicPeriod"/>
            </a:pPr>
            <a:r>
              <a:rPr lang="en-US" altLang="zh-CN" dirty="0"/>
              <a:t>singleton</a:t>
            </a:r>
            <a:r>
              <a:rPr lang="zh-CN" altLang="en-US" dirty="0"/>
              <a:t>实例是期望在单线程环境产生的，还是在多线程环境产生的</a:t>
            </a:r>
            <a:endParaRPr lang="en-US" altLang="zh-CN" dirty="0"/>
          </a:p>
          <a:p>
            <a:pPr marL="685800" lvl="1" indent="-228600">
              <a:buAutoNum type="arabicPeriod"/>
            </a:pPr>
            <a:endParaRPr lang="en-US" altLang="zh-CN" dirty="0"/>
          </a:p>
          <a:p>
            <a:pPr marL="228600" lvl="0" indent="-228600">
              <a:buAutoNum type="arabicPeriod"/>
            </a:pPr>
            <a:r>
              <a:rPr lang="zh-CN" altLang="en-US" dirty="0"/>
              <a:t>由于策略之间具有独立性，我们就可以组合各种策略以获得灵活的</a:t>
            </a:r>
            <a:r>
              <a:rPr lang="en-US" altLang="zh-CN" dirty="0"/>
              <a:t>singleton</a:t>
            </a:r>
            <a:r>
              <a:rPr lang="zh-CN" altLang="en-US" dirty="0"/>
              <a:t>实现，并通过指定每个策略的具体实现来获得最符合需求的那个实现</a:t>
            </a:r>
            <a:endParaRPr lang="en-US" altLang="zh-CN" dirty="0"/>
          </a:p>
          <a:p>
            <a:pPr marL="228600" lvl="0" indent="-228600">
              <a:buAutoNum type="arabicPeriod"/>
            </a:pPr>
            <a:r>
              <a:rPr lang="zh-CN" altLang="en-US" dirty="0"/>
              <a:t>我们需要的是最能够解决我们遇到的问题的</a:t>
            </a:r>
            <a:r>
              <a:rPr lang="en-US" altLang="zh-CN" dirty="0"/>
              <a:t>singleton</a:t>
            </a:r>
            <a:r>
              <a:rPr lang="zh-CN" altLang="en-US" dirty="0"/>
              <a:t>，而不是一个完美的</a:t>
            </a:r>
            <a:r>
              <a:rPr lang="en-US" altLang="zh-CN" dirty="0"/>
              <a:t>singleton</a:t>
            </a:r>
            <a:r>
              <a:rPr lang="zh-CN" altLang="en-US" dirty="0"/>
              <a:t>实现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23</a:t>
            </a:fld>
            <a:endParaRPr lang="en-US"/>
          </a:p>
        </p:txBody>
      </p:sp>
    </p:spTree>
    <p:extLst>
      <p:ext uri="{BB962C8B-B14F-4D97-AF65-F5344CB8AC3E}">
        <p14:creationId xmlns:p14="http://schemas.microsoft.com/office/powerpoint/2010/main" val="3824265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关于策略功能需求的总结是自底向上的，我们先尝试了一些</a:t>
            </a:r>
            <a:r>
              <a:rPr lang="en-US" altLang="zh-CN" dirty="0"/>
              <a:t>singleton</a:t>
            </a:r>
            <a:r>
              <a:rPr lang="zh-CN" altLang="en-US" dirty="0"/>
              <a:t>的实现方法，从中提炼出每种方法所需要解决的问题。</a:t>
            </a:r>
            <a:endParaRPr lang="en-US" altLang="zh-CN" dirty="0"/>
          </a:p>
          <a:p>
            <a:pPr marL="228600" indent="-228600">
              <a:buAutoNum type="arabicPeriod"/>
            </a:pPr>
            <a:r>
              <a:rPr lang="zh-CN" altLang="en-US" dirty="0"/>
              <a:t>然后将问题的共性提取出来，就形成了每个策略必须解决的问题的抽象描述。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24</a:t>
            </a:fld>
            <a:endParaRPr lang="en-US"/>
          </a:p>
        </p:txBody>
      </p:sp>
    </p:spTree>
    <p:extLst>
      <p:ext uri="{BB962C8B-B14F-4D97-AF65-F5344CB8AC3E}">
        <p14:creationId xmlns:p14="http://schemas.microsoft.com/office/powerpoint/2010/main" val="150706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创建策略需要提供两个方法，一个用于创建实例，一个用于销毁实例</a:t>
            </a:r>
            <a:endParaRPr lang="en-US" altLang="zh-CN" dirty="0"/>
          </a:p>
          <a:p>
            <a:pPr marL="228600" indent="-228600">
              <a:buAutoNum type="arabicPeriod"/>
            </a:pPr>
            <a:r>
              <a:rPr lang="zh-CN" altLang="en-US" dirty="0"/>
              <a:t>创建可以是通过</a:t>
            </a:r>
            <a:r>
              <a:rPr lang="en-US" altLang="zh-CN" dirty="0"/>
              <a:t>new</a:t>
            </a:r>
            <a:r>
              <a:rPr lang="zh-CN" altLang="en-US" dirty="0"/>
              <a:t>， </a:t>
            </a:r>
            <a:r>
              <a:rPr lang="en-US" altLang="zh-CN" dirty="0"/>
              <a:t>malloc</a:t>
            </a:r>
            <a:r>
              <a:rPr lang="zh-CN" altLang="en-US" dirty="0"/>
              <a:t>，或者</a:t>
            </a:r>
            <a:r>
              <a:rPr lang="en-US" altLang="zh-CN" dirty="0"/>
              <a:t>static</a:t>
            </a:r>
            <a:r>
              <a:rPr lang="zh-CN" altLang="en-US" dirty="0"/>
              <a:t>，不同的创建方法就会有对应的销毁方法</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25</a:t>
            </a:fld>
            <a:endParaRPr lang="en-US"/>
          </a:p>
        </p:txBody>
      </p:sp>
    </p:spTree>
    <p:extLst>
      <p:ext uri="{BB962C8B-B14F-4D97-AF65-F5344CB8AC3E}">
        <p14:creationId xmlns:p14="http://schemas.microsoft.com/office/powerpoint/2010/main" val="3662308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生命周期策略同样需要提供两个方法，一个用于计划在何时的时机销毁实例，一个用于处理当实例的生命周期被违反之时如何处理。</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26</a:t>
            </a:fld>
            <a:endParaRPr lang="en-US"/>
          </a:p>
        </p:txBody>
      </p:sp>
    </p:spTree>
    <p:extLst>
      <p:ext uri="{BB962C8B-B14F-4D97-AF65-F5344CB8AC3E}">
        <p14:creationId xmlns:p14="http://schemas.microsoft.com/office/powerpoint/2010/main" val="3871023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线程策略提供一个锁定级别的支持（也可以是无锁的），以及所要保护的对象类型</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27</a:t>
            </a:fld>
            <a:endParaRPr lang="en-US"/>
          </a:p>
        </p:txBody>
      </p:sp>
    </p:spTree>
    <p:extLst>
      <p:ext uri="{BB962C8B-B14F-4D97-AF65-F5344CB8AC3E}">
        <p14:creationId xmlns:p14="http://schemas.microsoft.com/office/powerpoint/2010/main" val="175728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singleton holder</a:t>
            </a:r>
            <a:r>
              <a:rPr lang="zh-CN" altLang="en-US" dirty="0"/>
              <a:t>本身不是</a:t>
            </a:r>
            <a:r>
              <a:rPr lang="en-US" altLang="zh-CN" dirty="0"/>
              <a:t>singleton</a:t>
            </a:r>
            <a:r>
              <a:rPr lang="zh-CN" altLang="en-US" dirty="0"/>
              <a:t>，其作用是为现有的类提供</a:t>
            </a:r>
            <a:r>
              <a:rPr lang="en-US" altLang="zh-CN" dirty="0"/>
              <a:t>singleton</a:t>
            </a:r>
            <a:r>
              <a:rPr lang="zh-CN" altLang="en-US" dirty="0"/>
              <a:t>行为和管理。</a:t>
            </a:r>
            <a:endParaRPr lang="en-US" altLang="zh-CN" dirty="0"/>
          </a:p>
          <a:p>
            <a:pPr marL="228600" indent="-228600">
              <a:buAutoNum type="arabicPeriod"/>
            </a:pPr>
            <a:r>
              <a:rPr lang="en-US" altLang="zh-CN" dirty="0"/>
              <a:t>singleton holder</a:t>
            </a:r>
            <a:r>
              <a:rPr lang="zh-CN" altLang="en-US" dirty="0"/>
              <a:t>的</a:t>
            </a:r>
            <a:r>
              <a:rPr lang="en-US" altLang="zh-CN" dirty="0"/>
              <a:t>instance</a:t>
            </a:r>
            <a:r>
              <a:rPr lang="zh-CN" altLang="en-US" dirty="0"/>
              <a:t>方法将三个策略组合起来。</a:t>
            </a:r>
            <a:endParaRPr lang="en-US" altLang="zh-CN" dirty="0"/>
          </a:p>
          <a:p>
            <a:pPr marL="228600" indent="-228600">
              <a:buAutoNum type="arabicPeriod"/>
            </a:pPr>
            <a:r>
              <a:rPr lang="zh-CN" altLang="en-US" dirty="0"/>
              <a:t>一个有趣的现象是，面试的时候，凡是提到用过</a:t>
            </a:r>
            <a:r>
              <a:rPr lang="en-US" altLang="zh-CN" dirty="0"/>
              <a:t>singleton</a:t>
            </a:r>
            <a:r>
              <a:rPr lang="zh-CN" altLang="en-US" dirty="0"/>
              <a:t>，并给出实现的人都没有使用模板方法</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28</a:t>
            </a:fld>
            <a:endParaRPr lang="en-US"/>
          </a:p>
        </p:txBody>
      </p:sp>
    </p:spTree>
    <p:extLst>
      <p:ext uri="{BB962C8B-B14F-4D97-AF65-F5344CB8AC3E}">
        <p14:creationId xmlns:p14="http://schemas.microsoft.com/office/powerpoint/2010/main" val="1691259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29</a:t>
            </a:fld>
            <a:endParaRPr lang="en-US"/>
          </a:p>
        </p:txBody>
      </p:sp>
    </p:spTree>
    <p:extLst>
      <p:ext uri="{BB962C8B-B14F-4D97-AF65-F5344CB8AC3E}">
        <p14:creationId xmlns:p14="http://schemas.microsoft.com/office/powerpoint/2010/main" val="3466194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30</a:t>
            </a:fld>
            <a:endParaRPr lang="en-US"/>
          </a:p>
        </p:txBody>
      </p:sp>
    </p:spTree>
    <p:extLst>
      <p:ext uri="{BB962C8B-B14F-4D97-AF65-F5344CB8AC3E}">
        <p14:creationId xmlns:p14="http://schemas.microsoft.com/office/powerpoint/2010/main" val="44398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31</a:t>
            </a:fld>
            <a:endParaRPr lang="en-US"/>
          </a:p>
        </p:txBody>
      </p:sp>
    </p:spTree>
    <p:extLst>
      <p:ext uri="{BB962C8B-B14F-4D97-AF65-F5344CB8AC3E}">
        <p14:creationId xmlns:p14="http://schemas.microsoft.com/office/powerpoint/2010/main" val="39342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为什么要讨论摧毁</a:t>
            </a:r>
            <a:r>
              <a:rPr lang="en-US" altLang="zh-CN" dirty="0"/>
              <a:t>singleton</a:t>
            </a:r>
            <a:r>
              <a:rPr lang="zh-CN" altLang="en-US" dirty="0"/>
              <a:t>，内存泄漏并不是真正的问题，实际上并没有内存泄漏，现代操作系统最终会释放进程所使用的内存。存在问题的是资源泄漏（网络连接，</a:t>
            </a:r>
            <a:r>
              <a:rPr lang="en-US" altLang="zh-CN" dirty="0"/>
              <a:t>OS</a:t>
            </a:r>
            <a:r>
              <a:rPr lang="zh-CN" altLang="en-US" dirty="0"/>
              <a:t>互斥量，</a:t>
            </a:r>
            <a:r>
              <a:rPr lang="en-US" altLang="zh-CN" dirty="0"/>
              <a:t>IPC</a:t>
            </a:r>
            <a:r>
              <a:rPr lang="zh-CN" altLang="en-US" dirty="0"/>
              <a:t>句柄，进程外</a:t>
            </a:r>
            <a:r>
              <a:rPr lang="en-US" altLang="zh-CN" dirty="0"/>
              <a:t>COM</a:t>
            </a:r>
            <a:r>
              <a:rPr lang="zh-CN" altLang="en-US" dirty="0"/>
              <a:t>对象的引用，等等）。</a:t>
            </a:r>
            <a:endParaRPr lang="en-US" altLang="zh-CN" dirty="0"/>
          </a:p>
          <a:p>
            <a:pPr marL="228600" indent="-228600">
              <a:buAutoNum type="arabicPeriod"/>
            </a:pPr>
            <a:r>
              <a:rPr lang="zh-CN" altLang="en-US" dirty="0"/>
              <a:t>讨论多线程是显而易见的，多线程访问会造成实例不唯一。</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5</a:t>
            </a:fld>
            <a:endParaRPr lang="en-US"/>
          </a:p>
        </p:txBody>
      </p:sp>
    </p:spTree>
    <p:extLst>
      <p:ext uri="{BB962C8B-B14F-4D97-AF65-F5344CB8AC3E}">
        <p14:creationId xmlns:p14="http://schemas.microsoft.com/office/powerpoint/2010/main" val="4037201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32</a:t>
            </a:fld>
            <a:endParaRPr lang="en-US"/>
          </a:p>
        </p:txBody>
      </p:sp>
    </p:spTree>
    <p:extLst>
      <p:ext uri="{BB962C8B-B14F-4D97-AF65-F5344CB8AC3E}">
        <p14:creationId xmlns:p14="http://schemas.microsoft.com/office/powerpoint/2010/main" val="181370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folly</a:t>
            </a:r>
            <a:r>
              <a:rPr lang="zh-CN" altLang="en-US" dirty="0"/>
              <a:t>的</a:t>
            </a:r>
            <a:r>
              <a:rPr lang="en-US" altLang="zh-CN" dirty="0"/>
              <a:t>singleton</a:t>
            </a:r>
            <a:r>
              <a:rPr lang="zh-CN" altLang="en-US" dirty="0"/>
              <a:t>实现相对比较复杂，除了这里展示的全局</a:t>
            </a:r>
            <a:r>
              <a:rPr lang="en-US" altLang="zh-CN" dirty="0"/>
              <a:t>singleton</a:t>
            </a:r>
            <a:r>
              <a:rPr lang="zh-CN" altLang="en-US" dirty="0"/>
              <a:t>外，还有一个</a:t>
            </a:r>
            <a:r>
              <a:rPr lang="en-US" altLang="zh-CN" dirty="0"/>
              <a:t>thread</a:t>
            </a:r>
            <a:r>
              <a:rPr lang="zh-CN" altLang="en-US" dirty="0"/>
              <a:t> </a:t>
            </a:r>
            <a:r>
              <a:rPr lang="en-US" altLang="zh-CN" dirty="0"/>
              <a:t>local</a:t>
            </a:r>
            <a:r>
              <a:rPr lang="zh-CN" altLang="en-US" dirty="0"/>
              <a:t>的</a:t>
            </a:r>
            <a:r>
              <a:rPr lang="en-US" altLang="zh-CN" dirty="0"/>
              <a:t>singleton</a:t>
            </a:r>
            <a:r>
              <a:rPr lang="zh-CN" altLang="en-US" dirty="0"/>
              <a:t>实现，另外还有一个不析构的</a:t>
            </a:r>
            <a:r>
              <a:rPr lang="en-US" altLang="zh-CN" dirty="0" err="1"/>
              <a:t>leakysingleton</a:t>
            </a:r>
            <a:endParaRPr lang="en-US" altLang="zh-CN" dirty="0"/>
          </a:p>
          <a:p>
            <a:pPr marL="228600" indent="-228600">
              <a:buAutoNum type="arabicPeriod"/>
            </a:pPr>
            <a:r>
              <a:rPr lang="zh-CN" altLang="en-US" dirty="0"/>
              <a:t>采用了仓库式管理</a:t>
            </a:r>
            <a:r>
              <a:rPr lang="en-US" altLang="zh-CN" dirty="0"/>
              <a:t>singleton</a:t>
            </a:r>
            <a:r>
              <a:rPr lang="zh-CN" altLang="en-US" dirty="0"/>
              <a:t>实例的方式，仓库可以不止一个，不同的仓库靠模板参数进行区分</a:t>
            </a:r>
            <a:r>
              <a:rPr lang="en-US" altLang="zh-CN" dirty="0" err="1"/>
              <a:t>VaultTag</a:t>
            </a:r>
            <a:endParaRPr lang="en-US" altLang="zh-CN" dirty="0"/>
          </a:p>
          <a:p>
            <a:pPr marL="228600" indent="-228600">
              <a:buAutoNum type="arabicPeriod"/>
            </a:pPr>
            <a:r>
              <a:rPr lang="zh-CN" altLang="en-US" dirty="0"/>
              <a:t>仓库并不直接管理</a:t>
            </a:r>
            <a:r>
              <a:rPr lang="en-US" altLang="zh-CN" dirty="0"/>
              <a:t>singleton</a:t>
            </a:r>
            <a:r>
              <a:rPr lang="zh-CN" altLang="en-US" dirty="0"/>
              <a:t>实例，仓库里管理的是</a:t>
            </a:r>
            <a:r>
              <a:rPr lang="en-US" altLang="zh-CN" dirty="0"/>
              <a:t>singleton holder</a:t>
            </a:r>
            <a:r>
              <a:rPr lang="zh-CN" altLang="en-US" dirty="0"/>
              <a:t>的实例，每个</a:t>
            </a:r>
            <a:r>
              <a:rPr lang="en-US" altLang="zh-CN" dirty="0"/>
              <a:t>singleton holder</a:t>
            </a:r>
            <a:r>
              <a:rPr lang="zh-CN" altLang="en-US" dirty="0"/>
              <a:t>对应管理一个</a:t>
            </a:r>
            <a:r>
              <a:rPr lang="en-US" altLang="zh-CN" dirty="0"/>
              <a:t>singleton</a:t>
            </a:r>
            <a:r>
              <a:rPr lang="zh-CN" altLang="en-US" dirty="0"/>
              <a:t>实例，</a:t>
            </a:r>
            <a:r>
              <a:rPr lang="en-US" altLang="zh-CN" dirty="0"/>
              <a:t>holder</a:t>
            </a:r>
            <a:r>
              <a:rPr lang="zh-CN" altLang="en-US" dirty="0"/>
              <a:t>负责</a:t>
            </a:r>
            <a:r>
              <a:rPr lang="en-US" altLang="zh-CN" dirty="0"/>
              <a:t>singleton</a:t>
            </a:r>
            <a:r>
              <a:rPr lang="zh-CN" altLang="en-US" dirty="0"/>
              <a:t>实例的创建和销毁</a:t>
            </a:r>
            <a:endParaRPr lang="en-US" altLang="zh-CN" dirty="0"/>
          </a:p>
          <a:p>
            <a:pPr marL="228600" indent="-228600">
              <a:buAutoNum type="arabicPeriod"/>
            </a:pPr>
            <a:r>
              <a:rPr lang="en-US" altLang="zh-CN" dirty="0"/>
              <a:t>vault</a:t>
            </a:r>
            <a:r>
              <a:rPr lang="zh-CN" altLang="en-US" dirty="0"/>
              <a:t>和</a:t>
            </a:r>
            <a:r>
              <a:rPr lang="en-US" altLang="zh-CN" dirty="0"/>
              <a:t>holder</a:t>
            </a:r>
            <a:r>
              <a:rPr lang="zh-CN" altLang="en-US" dirty="0"/>
              <a:t>本身都是</a:t>
            </a:r>
            <a:r>
              <a:rPr lang="en-US" altLang="zh-CN" dirty="0"/>
              <a:t>singleton</a:t>
            </a:r>
            <a:r>
              <a:rPr lang="zh-CN" altLang="en-US" dirty="0"/>
              <a:t>类型，它们的创建都是通过内部的</a:t>
            </a:r>
            <a:r>
              <a:rPr lang="en-US" altLang="zh-CN" dirty="0"/>
              <a:t>manager</a:t>
            </a:r>
          </a:p>
          <a:p>
            <a:pPr marL="228600" indent="-228600">
              <a:buAutoNum type="arabicPeriod"/>
            </a:pPr>
            <a:r>
              <a:rPr lang="zh-CN" altLang="en-US" dirty="0"/>
              <a:t>对于</a:t>
            </a:r>
            <a:r>
              <a:rPr lang="en-US" altLang="zh-CN" dirty="0"/>
              <a:t>singleton</a:t>
            </a:r>
            <a:r>
              <a:rPr lang="zh-CN" altLang="en-US" dirty="0"/>
              <a:t>的用户来说，他们只需要和</a:t>
            </a:r>
            <a:r>
              <a:rPr lang="en-US" altLang="zh-CN" dirty="0"/>
              <a:t>singleton</a:t>
            </a:r>
            <a:r>
              <a:rPr lang="zh-CN" altLang="en-US" dirty="0"/>
              <a:t>这个</a:t>
            </a:r>
            <a:r>
              <a:rPr lang="en-US" altLang="zh-CN" dirty="0"/>
              <a:t>wrapper</a:t>
            </a:r>
            <a:r>
              <a:rPr lang="zh-CN" altLang="en-US" dirty="0"/>
              <a:t>类打交道即可，同一个类型的</a:t>
            </a:r>
            <a:r>
              <a:rPr lang="en-US" altLang="zh-CN" dirty="0"/>
              <a:t>singleton</a:t>
            </a:r>
            <a:r>
              <a:rPr lang="zh-CN" altLang="en-US" dirty="0"/>
              <a:t>可以有多个实例，通过仓库和实例本身的标签进行区分</a:t>
            </a:r>
            <a:endParaRPr lang="en-US" altLang="zh-CN" dirty="0"/>
          </a:p>
          <a:p>
            <a:pPr marL="228600" indent="-228600">
              <a:buAutoNum type="arabicPeriod"/>
            </a:pPr>
            <a:r>
              <a:rPr lang="en-US" altLang="zh-CN" dirty="0"/>
              <a:t>singleton wrapper</a:t>
            </a:r>
            <a:r>
              <a:rPr lang="zh-CN" altLang="en-US" dirty="0"/>
              <a:t>类的构造函数只是注册</a:t>
            </a:r>
            <a:r>
              <a:rPr lang="en-US" altLang="zh-CN" dirty="0"/>
              <a:t>singleton</a:t>
            </a:r>
            <a:r>
              <a:rPr lang="zh-CN" altLang="en-US" dirty="0"/>
              <a:t>类型，并不创建实例，真正的创建实例是在第一次尝试获取实例的时候，当然也可以通过指定饿汉方式创建</a:t>
            </a:r>
            <a:endParaRPr lang="en-US" altLang="zh-CN" dirty="0"/>
          </a:p>
          <a:p>
            <a:pPr marL="228600" indent="-228600">
              <a:buAutoNum type="arabicPeriod"/>
            </a:pPr>
            <a:r>
              <a:rPr lang="zh-CN" altLang="en-US" dirty="0"/>
              <a:t>有趣的是</a:t>
            </a:r>
            <a:r>
              <a:rPr lang="en-US" altLang="zh-CN" dirty="0"/>
              <a:t>wrapper</a:t>
            </a:r>
            <a:r>
              <a:rPr lang="zh-CN" altLang="en-US" dirty="0"/>
              <a:t>类提供了一个</a:t>
            </a:r>
            <a:r>
              <a:rPr lang="en-US" altLang="zh-CN" dirty="0"/>
              <a:t>make mock</a:t>
            </a:r>
            <a:r>
              <a:rPr lang="zh-CN" altLang="en-US" dirty="0"/>
              <a:t>的方法用于测试使用</a:t>
            </a:r>
            <a:endParaRPr lang="en-US" altLang="zh-CN" dirty="0"/>
          </a:p>
          <a:p>
            <a:pPr marL="228600" indent="-228600">
              <a:buAutoNum type="arabicPeriod"/>
            </a:pPr>
            <a:r>
              <a:rPr lang="zh-CN" altLang="en-US" dirty="0"/>
              <a:t>所有的</a:t>
            </a:r>
            <a:r>
              <a:rPr lang="en-US" altLang="zh-CN" dirty="0"/>
              <a:t>singleton</a:t>
            </a:r>
            <a:r>
              <a:rPr lang="zh-CN" altLang="en-US" dirty="0"/>
              <a:t>实例一旦销毁就无法继续访问，如需访问需要先调用</a:t>
            </a:r>
            <a:r>
              <a:rPr lang="en-US" altLang="zh-CN" dirty="0"/>
              <a:t>vault</a:t>
            </a:r>
            <a:r>
              <a:rPr lang="zh-CN" altLang="en-US" dirty="0"/>
              <a:t>的</a:t>
            </a:r>
            <a:r>
              <a:rPr lang="en-US" altLang="zh-CN" dirty="0" err="1"/>
              <a:t>reenableInstances</a:t>
            </a:r>
            <a:r>
              <a:rPr lang="zh-CN" altLang="en-US" dirty="0"/>
              <a:t>方法来激活仓库</a:t>
            </a:r>
            <a:endParaRPr lang="en-US" altLang="zh-CN" dirty="0"/>
          </a:p>
          <a:p>
            <a:pPr marL="228600" indent="-228600">
              <a:buAutoNum type="arabicPeriod"/>
            </a:pPr>
            <a:r>
              <a:rPr lang="en-US" altLang="zh-CN" dirty="0"/>
              <a:t>singleton</a:t>
            </a:r>
            <a:r>
              <a:rPr lang="zh-CN" altLang="en-US" dirty="0"/>
              <a:t>的多线程访问通过</a:t>
            </a:r>
            <a:r>
              <a:rPr lang="en-US" altLang="zh-CN" dirty="0"/>
              <a:t>DCLP</a:t>
            </a:r>
            <a:r>
              <a:rPr lang="zh-CN" altLang="en-US" dirty="0"/>
              <a:t>实现的，避免指令重排的方式是通过</a:t>
            </a:r>
            <a:r>
              <a:rPr lang="en-US" altLang="zh-CN" dirty="0"/>
              <a:t>holder</a:t>
            </a:r>
            <a:r>
              <a:rPr lang="zh-CN" altLang="en-US" dirty="0"/>
              <a:t>里的</a:t>
            </a:r>
            <a:r>
              <a:rPr lang="en-US" altLang="zh-CN" dirty="0"/>
              <a:t>state</a:t>
            </a:r>
            <a:r>
              <a:rPr lang="zh-CN" altLang="en-US" dirty="0"/>
              <a:t>原子变量记录实例状态</a:t>
            </a:r>
            <a:endParaRPr lang="en-US" altLang="zh-CN" dirty="0"/>
          </a:p>
          <a:p>
            <a:pPr marL="228600" indent="-228600">
              <a:buAutoNum type="arabicPeriod"/>
            </a:pPr>
            <a:r>
              <a:rPr lang="en-US" altLang="zh-CN" dirty="0"/>
              <a:t>folly</a:t>
            </a:r>
            <a:r>
              <a:rPr lang="zh-CN" altLang="en-US" dirty="0"/>
              <a:t>并不解决</a:t>
            </a:r>
            <a:r>
              <a:rPr lang="en-US" altLang="zh-CN" dirty="0"/>
              <a:t>KDL</a:t>
            </a:r>
            <a:r>
              <a:rPr lang="zh-CN" altLang="en-US" dirty="0"/>
              <a:t>中遇到的</a:t>
            </a:r>
            <a:r>
              <a:rPr lang="en-US" altLang="zh-CN" dirty="0"/>
              <a:t>dead</a:t>
            </a:r>
            <a:r>
              <a:rPr lang="zh-CN" altLang="en-US" dirty="0"/>
              <a:t> </a:t>
            </a:r>
            <a:r>
              <a:rPr lang="en-US" altLang="zh-CN" dirty="0"/>
              <a:t>reference</a:t>
            </a:r>
            <a:r>
              <a:rPr lang="zh-CN" altLang="en-US" dirty="0"/>
              <a:t>问题，</a:t>
            </a:r>
            <a:r>
              <a:rPr lang="en-US" altLang="zh-CN" dirty="0"/>
              <a:t>folly singleton</a:t>
            </a:r>
            <a:r>
              <a:rPr lang="zh-CN" altLang="en-US" dirty="0"/>
              <a:t>的设计者规定是</a:t>
            </a:r>
            <a:r>
              <a:rPr lang="en-US" altLang="zh-CN" dirty="0"/>
              <a:t>singleton</a:t>
            </a:r>
            <a:r>
              <a:rPr lang="zh-CN" altLang="en-US" dirty="0"/>
              <a:t>的使用者保证所依赖的实例不存在的时候的行为</a:t>
            </a:r>
            <a:endParaRPr lang="en-US" altLang="zh-CN" dirty="0"/>
          </a:p>
          <a:p>
            <a:r>
              <a:rPr lang="en-US" altLang="zh-CN" sz="1200" b="0" kern="1200" dirty="0">
                <a:solidFill>
                  <a:schemeClr val="tx1"/>
                </a:solidFill>
                <a:effectLst/>
                <a:latin typeface="+mn-lt"/>
                <a:ea typeface="+mn-ea"/>
                <a:cs typeface="+mn-cs"/>
              </a:rPr>
              <a:t>//</a:t>
            </a:r>
            <a:r>
              <a:rPr lang="en-US" sz="1200" b="0" kern="1200" dirty="0">
                <a:solidFill>
                  <a:schemeClr val="tx1"/>
                </a:solidFill>
                <a:effectLst/>
                <a:latin typeface="+mn-lt"/>
                <a:ea typeface="+mn-ea"/>
                <a:cs typeface="+mn-cs"/>
              </a:rPr>
              <a:t> It is your responsibility to ensure your singletons can handle cases where the singletons they depend on go away, however.</a:t>
            </a:r>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33</a:t>
            </a:fld>
            <a:endParaRPr lang="en-US"/>
          </a:p>
        </p:txBody>
      </p:sp>
    </p:spTree>
    <p:extLst>
      <p:ext uri="{BB962C8B-B14F-4D97-AF65-F5344CB8AC3E}">
        <p14:creationId xmlns:p14="http://schemas.microsoft.com/office/powerpoint/2010/main" val="392254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folly</a:t>
            </a:r>
            <a:r>
              <a:rPr lang="zh-CN" altLang="en-US" dirty="0"/>
              <a:t>的</a:t>
            </a:r>
            <a:r>
              <a:rPr lang="en-US" altLang="zh-CN" dirty="0"/>
              <a:t>singleton</a:t>
            </a:r>
            <a:r>
              <a:rPr lang="zh-CN" altLang="en-US" dirty="0"/>
              <a:t>类型注册分为两个步骤</a:t>
            </a:r>
            <a:endParaRPr lang="en-US" altLang="zh-CN" dirty="0"/>
          </a:p>
          <a:p>
            <a:pPr marL="685800" lvl="1" indent="-228600">
              <a:buAutoNum type="arabicPeriod"/>
            </a:pPr>
            <a:r>
              <a:rPr lang="zh-CN" altLang="en-US" dirty="0"/>
              <a:t>将实际</a:t>
            </a:r>
            <a:r>
              <a:rPr lang="en-US" altLang="zh-CN" dirty="0"/>
              <a:t>singleton</a:t>
            </a:r>
            <a:r>
              <a:rPr lang="zh-CN" altLang="en-US" dirty="0"/>
              <a:t>类注册到对应的</a:t>
            </a:r>
            <a:r>
              <a:rPr lang="en-US" altLang="zh-CN" dirty="0"/>
              <a:t>holder</a:t>
            </a:r>
            <a:r>
              <a:rPr lang="zh-CN" altLang="en-US" dirty="0"/>
              <a:t>中，</a:t>
            </a:r>
            <a:r>
              <a:rPr lang="en-US" altLang="zh-CN" dirty="0"/>
              <a:t>holder</a:t>
            </a:r>
            <a:r>
              <a:rPr lang="zh-CN" altLang="en-US" dirty="0"/>
              <a:t>会保存该类的创建和销毁方法，并将实例状态置为</a:t>
            </a:r>
            <a:r>
              <a:rPr lang="en-US" altLang="zh-CN" dirty="0"/>
              <a:t>dead (initialize)</a:t>
            </a:r>
          </a:p>
          <a:p>
            <a:pPr marL="685800" lvl="1" indent="-228600">
              <a:buAutoNum type="arabicPeriod"/>
            </a:pPr>
            <a:r>
              <a:rPr lang="zh-CN" altLang="en-US" dirty="0"/>
              <a:t>将</a:t>
            </a:r>
            <a:r>
              <a:rPr lang="en-US" altLang="zh-CN" dirty="0"/>
              <a:t>holder</a:t>
            </a:r>
            <a:r>
              <a:rPr lang="zh-CN" altLang="en-US" dirty="0"/>
              <a:t>对象以</a:t>
            </a:r>
            <a:r>
              <a:rPr lang="en-US" altLang="zh-CN" dirty="0"/>
              <a:t>holder</a:t>
            </a:r>
            <a:r>
              <a:rPr lang="zh-CN" altLang="en-US" dirty="0"/>
              <a:t> </a:t>
            </a:r>
            <a:r>
              <a:rPr lang="en-US" altLang="zh-CN" dirty="0"/>
              <a:t>base</a:t>
            </a:r>
            <a:r>
              <a:rPr lang="zh-CN" altLang="en-US" dirty="0"/>
              <a:t>指针的形式添加到</a:t>
            </a:r>
            <a:r>
              <a:rPr lang="en-US" altLang="zh-CN" dirty="0"/>
              <a:t>vault</a:t>
            </a:r>
            <a:r>
              <a:rPr lang="zh-CN" altLang="en-US" dirty="0"/>
              <a:t>的注册表中，</a:t>
            </a:r>
            <a:r>
              <a:rPr lang="en-US" altLang="zh-CN" dirty="0"/>
              <a:t>key</a:t>
            </a:r>
            <a:r>
              <a:rPr lang="zh-CN" altLang="en-US" dirty="0"/>
              <a:t>是实际</a:t>
            </a:r>
            <a:r>
              <a:rPr lang="en-US" altLang="zh-CN" dirty="0"/>
              <a:t>singleton</a:t>
            </a:r>
            <a:r>
              <a:rPr lang="zh-CN" altLang="en-US" dirty="0"/>
              <a:t>类型以及</a:t>
            </a:r>
            <a:r>
              <a:rPr lang="en-US" altLang="zh-CN" dirty="0"/>
              <a:t>tag</a:t>
            </a:r>
            <a:r>
              <a:rPr lang="zh-CN" altLang="en-US" dirty="0"/>
              <a:t>类型的</a:t>
            </a:r>
            <a:r>
              <a:rPr lang="en-US" altLang="zh-CN" dirty="0"/>
              <a:t>type</a:t>
            </a:r>
            <a:r>
              <a:rPr lang="zh-CN" altLang="en-US" dirty="0"/>
              <a:t> </a:t>
            </a:r>
            <a:r>
              <a:rPr lang="en-US" altLang="zh-CN" dirty="0"/>
              <a:t>info</a:t>
            </a:r>
            <a:r>
              <a:rPr lang="zh-CN" altLang="en-US" dirty="0"/>
              <a:t>组成的复合结构</a:t>
            </a:r>
            <a:endParaRPr lang="en-US" altLang="zh-CN" dirty="0"/>
          </a:p>
          <a:p>
            <a:pPr marL="685800" lvl="1" indent="-228600">
              <a:buAutoNum type="arabicPeriod"/>
            </a:pPr>
            <a:r>
              <a:rPr lang="zh-CN" altLang="en-US" dirty="0"/>
              <a:t>最后仓库里的所有</a:t>
            </a:r>
            <a:r>
              <a:rPr lang="en-US" altLang="zh-CN" dirty="0"/>
              <a:t>singleton</a:t>
            </a:r>
            <a:r>
              <a:rPr lang="zh-CN" altLang="en-US" dirty="0"/>
              <a:t>类都注册完毕时需要调用</a:t>
            </a:r>
            <a:r>
              <a:rPr lang="en-US" altLang="zh-CN" dirty="0" err="1"/>
              <a:t>registrationComplete</a:t>
            </a:r>
            <a:r>
              <a:rPr lang="zh-CN" altLang="en-US" dirty="0"/>
              <a:t>来完成注册过程，一个仓库里的单例类只有当仓库标记为注册已完成状态时才能开始被创建，并且此后不能对仓库进行更多的单例类型注册。</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34</a:t>
            </a:fld>
            <a:endParaRPr lang="en-US"/>
          </a:p>
        </p:txBody>
      </p:sp>
    </p:spTree>
    <p:extLst>
      <p:ext uri="{BB962C8B-B14F-4D97-AF65-F5344CB8AC3E}">
        <p14:creationId xmlns:p14="http://schemas.microsoft.com/office/powerpoint/2010/main" val="3109248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为了方便阅读，简化了创建流程：</a:t>
            </a:r>
            <a:endParaRPr lang="en-US" altLang="zh-CN" dirty="0"/>
          </a:p>
          <a:p>
            <a:pPr marL="685800" lvl="1" indent="-228600">
              <a:buAutoNum type="arabicPeriod"/>
            </a:pPr>
            <a:r>
              <a:rPr lang="en-US" altLang="zh-CN" dirty="0"/>
              <a:t>folly </a:t>
            </a:r>
            <a:r>
              <a:rPr lang="zh-CN" altLang="en-US" dirty="0"/>
              <a:t>推荐以</a:t>
            </a:r>
            <a:r>
              <a:rPr lang="en-US" altLang="zh-CN" dirty="0" err="1"/>
              <a:t>try_get</a:t>
            </a:r>
            <a:r>
              <a:rPr lang="en-US" altLang="zh-CN" dirty="0"/>
              <a:t>()</a:t>
            </a:r>
            <a:r>
              <a:rPr lang="zh-CN" altLang="en-US" dirty="0"/>
              <a:t>的方式获得</a:t>
            </a:r>
            <a:r>
              <a:rPr lang="en-US" altLang="zh-CN" dirty="0"/>
              <a:t>singleton</a:t>
            </a:r>
            <a:r>
              <a:rPr lang="zh-CN" altLang="en-US" dirty="0"/>
              <a:t>的实例</a:t>
            </a:r>
            <a:endParaRPr lang="en-US" altLang="zh-CN" dirty="0"/>
          </a:p>
          <a:p>
            <a:pPr marL="685800" lvl="1" indent="-228600">
              <a:buAutoNum type="arabicPeriod"/>
            </a:pPr>
            <a:r>
              <a:rPr lang="en-US" altLang="zh-CN" dirty="0"/>
              <a:t>singleton</a:t>
            </a:r>
            <a:r>
              <a:rPr lang="zh-CN" altLang="en-US" dirty="0"/>
              <a:t> </a:t>
            </a:r>
            <a:r>
              <a:rPr lang="en-US" altLang="zh-CN" dirty="0"/>
              <a:t>holder</a:t>
            </a:r>
            <a:r>
              <a:rPr lang="zh-CN" altLang="en-US" dirty="0"/>
              <a:t>会在</a:t>
            </a:r>
            <a:r>
              <a:rPr lang="en-US" altLang="zh-CN" dirty="0"/>
              <a:t>singleton</a:t>
            </a:r>
            <a:r>
              <a:rPr lang="zh-CN" altLang="en-US" dirty="0"/>
              <a:t>状态不是</a:t>
            </a:r>
            <a:r>
              <a:rPr lang="en-US" altLang="zh-CN" dirty="0"/>
              <a:t>living</a:t>
            </a:r>
            <a:r>
              <a:rPr lang="zh-CN" altLang="en-US" dirty="0"/>
              <a:t>的时候用</a:t>
            </a:r>
            <a:r>
              <a:rPr lang="en-US" altLang="zh-CN" dirty="0" err="1"/>
              <a:t>createfunc</a:t>
            </a:r>
            <a:r>
              <a:rPr lang="zh-CN" altLang="en-US" dirty="0"/>
              <a:t>指定的方式（默认是</a:t>
            </a:r>
            <a:r>
              <a:rPr lang="en-US" altLang="zh-CN" dirty="0"/>
              <a:t>new</a:t>
            </a:r>
            <a:r>
              <a:rPr lang="zh-CN" altLang="en-US" dirty="0"/>
              <a:t>）来创建实例</a:t>
            </a:r>
            <a:endParaRPr lang="en-US" altLang="zh-CN" dirty="0"/>
          </a:p>
          <a:p>
            <a:pPr marL="685800" lvl="1" indent="-228600">
              <a:buAutoNum type="arabicPeriod"/>
            </a:pPr>
            <a:r>
              <a:rPr lang="zh-CN" altLang="en-US" dirty="0"/>
              <a:t>然后注册一次析构调用</a:t>
            </a:r>
            <a:endParaRPr lang="en-US" altLang="zh-CN" dirty="0"/>
          </a:p>
          <a:p>
            <a:pPr marL="685800" lvl="1" indent="-228600">
              <a:buAutoNum type="arabicPeriod"/>
            </a:pPr>
            <a:r>
              <a:rPr lang="zh-CN" altLang="en-US" dirty="0"/>
              <a:t>在</a:t>
            </a:r>
            <a:r>
              <a:rPr lang="en-US" altLang="zh-CN" dirty="0"/>
              <a:t>vault</a:t>
            </a:r>
            <a:r>
              <a:rPr lang="zh-CN" altLang="en-US" dirty="0"/>
              <a:t>里按创建顺序得记录创建的对象类型（</a:t>
            </a:r>
            <a:r>
              <a:rPr lang="en-US" altLang="zh-CN" dirty="0"/>
              <a:t>T</a:t>
            </a:r>
            <a:r>
              <a:rPr lang="zh-CN" altLang="en-US" dirty="0"/>
              <a:t>以及</a:t>
            </a:r>
            <a:r>
              <a:rPr lang="en-US" altLang="zh-CN" dirty="0"/>
              <a:t>tag</a:t>
            </a:r>
            <a:r>
              <a:rPr lang="zh-CN" altLang="en-US" dirty="0"/>
              <a:t>的综合类型）</a:t>
            </a:r>
            <a:endParaRPr lang="en-US" altLang="zh-CN" dirty="0"/>
          </a:p>
          <a:p>
            <a:pPr marL="685800" lvl="1" indent="-228600">
              <a:buAutoNum type="arabicPeriod"/>
            </a:pPr>
            <a:endParaRPr lang="en-US" altLang="zh-CN" dirty="0"/>
          </a:p>
          <a:p>
            <a:pPr marL="228600" indent="-228600">
              <a:buAutoNum type="arabicPeriod"/>
            </a:pPr>
            <a:r>
              <a:rPr lang="zh-CN" altLang="en-US" dirty="0"/>
              <a:t>实际上创建时还会做循环依赖检测、注册状态检测，如果检测结果失败就会中断程序。</a:t>
            </a:r>
            <a:endParaRPr lang="en-US" altLang="zh-CN" dirty="0"/>
          </a:p>
          <a:p>
            <a:pPr marL="228600" indent="-228600">
              <a:buAutoNum type="arabicPeriod"/>
            </a:pPr>
            <a:endParaRPr lang="en-US" altLang="zh-CN" dirty="0"/>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35</a:t>
            </a:fld>
            <a:endParaRPr lang="en-US"/>
          </a:p>
        </p:txBody>
      </p:sp>
    </p:spTree>
    <p:extLst>
      <p:ext uri="{BB962C8B-B14F-4D97-AF65-F5344CB8AC3E}">
        <p14:creationId xmlns:p14="http://schemas.microsoft.com/office/powerpoint/2010/main" val="3318429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folly</a:t>
            </a:r>
            <a:r>
              <a:rPr lang="zh-CN" altLang="en-US" dirty="0"/>
              <a:t>的</a:t>
            </a:r>
            <a:r>
              <a:rPr lang="en-US" altLang="zh-CN" dirty="0"/>
              <a:t>singleton</a:t>
            </a:r>
            <a:r>
              <a:rPr lang="zh-CN" altLang="en-US" dirty="0"/>
              <a:t>销毁是一次性销毁所有的</a:t>
            </a:r>
            <a:r>
              <a:rPr lang="en-US" altLang="zh-CN" dirty="0"/>
              <a:t>singleton</a:t>
            </a:r>
            <a:r>
              <a:rPr lang="zh-CN" altLang="en-US" dirty="0"/>
              <a:t>，只有第一次进入时才会真正的执行销毁，之后的进入都会直接返回</a:t>
            </a:r>
            <a:endParaRPr lang="en-US" altLang="zh-CN" dirty="0"/>
          </a:p>
          <a:p>
            <a:pPr marL="228600" indent="-228600">
              <a:buAutoNum type="arabicPeriod"/>
            </a:pPr>
            <a:r>
              <a:rPr lang="zh-CN" altLang="en-US" dirty="0"/>
              <a:t>用户可以显式得销毁所有的</a:t>
            </a:r>
            <a:r>
              <a:rPr lang="en-US" altLang="zh-CN" dirty="0"/>
              <a:t>singleton</a:t>
            </a:r>
            <a:r>
              <a:rPr lang="zh-CN" altLang="en-US" dirty="0"/>
              <a:t>实例，也可以留到程序退出时自动销毁。因为</a:t>
            </a:r>
            <a:r>
              <a:rPr lang="en-US" altLang="zh-CN" dirty="0"/>
              <a:t>singleton vault</a:t>
            </a:r>
            <a:r>
              <a:rPr lang="zh-CN" altLang="en-US" dirty="0"/>
              <a:t>本身就是个</a:t>
            </a:r>
            <a:r>
              <a:rPr lang="en-US" altLang="zh-CN" dirty="0"/>
              <a:t>singleton</a:t>
            </a:r>
            <a:r>
              <a:rPr lang="zh-CN" altLang="en-US" dirty="0"/>
              <a:t>，在</a:t>
            </a:r>
            <a:r>
              <a:rPr lang="en-US" altLang="zh-CN" dirty="0" err="1"/>
              <a:t>registrationComplete</a:t>
            </a:r>
            <a:r>
              <a:rPr lang="zh-CN" altLang="en-US" dirty="0"/>
              <a:t>调用之后会向</a:t>
            </a:r>
            <a:r>
              <a:rPr lang="en-US" altLang="zh-CN" dirty="0" err="1"/>
              <a:t>atexit</a:t>
            </a:r>
            <a:r>
              <a:rPr lang="zh-CN" altLang="en-US" dirty="0"/>
              <a:t>注册一个</a:t>
            </a:r>
            <a:r>
              <a:rPr lang="en-US" altLang="zh-CN" dirty="0"/>
              <a:t>lambda</a:t>
            </a:r>
            <a:r>
              <a:rPr lang="zh-CN" altLang="en-US" dirty="0"/>
              <a:t>函数，函数里调用了</a:t>
            </a:r>
            <a:r>
              <a:rPr lang="en-US" altLang="zh-CN" dirty="0" err="1"/>
              <a:t>destroyInstances</a:t>
            </a:r>
            <a:r>
              <a:rPr lang="zh-CN" altLang="en-US" dirty="0"/>
              <a:t>方法。</a:t>
            </a:r>
            <a:endParaRPr lang="en-US" altLang="zh-CN" dirty="0"/>
          </a:p>
          <a:p>
            <a:pPr marL="228600" indent="-228600">
              <a:buAutoNum type="arabicPeriod"/>
            </a:pPr>
            <a:r>
              <a:rPr lang="zh-CN" altLang="en-US" dirty="0"/>
              <a:t>所有实例的快速访问方式都先被全部销毁</a:t>
            </a:r>
            <a:endParaRPr lang="en-US" altLang="zh-CN" dirty="0"/>
          </a:p>
          <a:p>
            <a:pPr marL="228600" indent="-228600">
              <a:buAutoNum type="arabicPeriod"/>
            </a:pPr>
            <a:r>
              <a:rPr lang="zh-CN" altLang="en-US" dirty="0"/>
              <a:t>接下来就是按创建顺序的逆序逐个销毁</a:t>
            </a:r>
            <a:r>
              <a:rPr lang="en-US" altLang="zh-CN" dirty="0"/>
              <a:t>singleton</a:t>
            </a:r>
            <a:r>
              <a:rPr lang="zh-CN" altLang="en-US" dirty="0"/>
              <a:t>实例</a:t>
            </a:r>
            <a:endParaRPr lang="en-US" altLang="zh-CN" dirty="0"/>
          </a:p>
          <a:p>
            <a:pPr marL="228600" indent="-228600">
              <a:buAutoNum type="arabicPeriod"/>
            </a:pPr>
            <a:r>
              <a:rPr lang="en-US" altLang="zh-CN" dirty="0"/>
              <a:t>singleton holder</a:t>
            </a:r>
            <a:r>
              <a:rPr lang="zh-CN" altLang="en-US" dirty="0"/>
              <a:t>维护了</a:t>
            </a:r>
            <a:r>
              <a:rPr lang="en-US" altLang="zh-CN" dirty="0"/>
              <a:t>singleton</a:t>
            </a:r>
            <a:r>
              <a:rPr lang="zh-CN" altLang="en-US" dirty="0"/>
              <a:t>类的多种访问方式，真正的</a:t>
            </a:r>
            <a:r>
              <a:rPr lang="en-US" altLang="zh-CN" dirty="0"/>
              <a:t>singleton</a:t>
            </a:r>
            <a:r>
              <a:rPr lang="zh-CN" altLang="en-US" dirty="0"/>
              <a:t>对象是以</a:t>
            </a:r>
            <a:r>
              <a:rPr lang="en-US" altLang="zh-CN" dirty="0" err="1"/>
              <a:t>sharedptr</a:t>
            </a:r>
            <a:r>
              <a:rPr lang="zh-CN" altLang="en-US" dirty="0"/>
              <a:t>的形式创建并保存的，其</a:t>
            </a:r>
            <a:r>
              <a:rPr lang="en-US" altLang="zh-CN" dirty="0" err="1"/>
              <a:t>deleter</a:t>
            </a:r>
            <a:r>
              <a:rPr lang="zh-CN" altLang="en-US" dirty="0"/>
              <a:t>会调用</a:t>
            </a:r>
            <a:r>
              <a:rPr lang="en-US" altLang="zh-CN" dirty="0"/>
              <a:t>baton</a:t>
            </a:r>
            <a:r>
              <a:rPr lang="zh-CN" altLang="en-US" dirty="0"/>
              <a:t>的</a:t>
            </a:r>
            <a:r>
              <a:rPr lang="en-US" altLang="zh-CN" dirty="0"/>
              <a:t>post</a:t>
            </a:r>
            <a:r>
              <a:rPr lang="zh-CN" altLang="en-US" dirty="0"/>
              <a:t>方法，通知所有的</a:t>
            </a:r>
            <a:r>
              <a:rPr lang="en-US" altLang="zh-CN" dirty="0"/>
              <a:t>wait</a:t>
            </a:r>
            <a:r>
              <a:rPr lang="zh-CN" altLang="en-US" dirty="0"/>
              <a:t>，其作用是获知析构</a:t>
            </a:r>
            <a:r>
              <a:rPr lang="en-US" altLang="zh-CN" dirty="0"/>
              <a:t>singleton</a:t>
            </a:r>
            <a:r>
              <a:rPr lang="zh-CN" altLang="en-US"/>
              <a:t>对象时是否已经没有对此对象的引用了。</a:t>
            </a:r>
            <a:endParaRPr lang="en-US" altLang="zh-CN" dirty="0"/>
          </a:p>
          <a:p>
            <a:pPr marL="228600" indent="-228600">
              <a:buAutoNum type="arabicPeriod"/>
            </a:pPr>
            <a:r>
              <a:rPr lang="zh-CN" altLang="en-US" dirty="0"/>
              <a:t>最后会再遍历一次全部的</a:t>
            </a:r>
            <a:r>
              <a:rPr lang="en-US" altLang="zh-CN" dirty="0"/>
              <a:t>singleton</a:t>
            </a:r>
            <a:r>
              <a:rPr lang="zh-CN" altLang="en-US" dirty="0"/>
              <a:t> </a:t>
            </a:r>
            <a:r>
              <a:rPr lang="en-US" altLang="zh-CN" dirty="0"/>
              <a:t>holder</a:t>
            </a:r>
            <a:r>
              <a:rPr lang="zh-CN" altLang="en-US" dirty="0"/>
              <a:t>，如果仍有</a:t>
            </a:r>
            <a:r>
              <a:rPr lang="en-US" altLang="zh-CN" dirty="0"/>
              <a:t>holder</a:t>
            </a:r>
            <a:r>
              <a:rPr lang="zh-CN" altLang="en-US" dirty="0"/>
              <a:t>持有存活的实例，那么就记录下来，程序退出时会</a:t>
            </a:r>
            <a:r>
              <a:rPr lang="en-US" altLang="zh-CN" dirty="0"/>
              <a:t>log</a:t>
            </a:r>
            <a:r>
              <a:rPr lang="zh-CN" altLang="en-US" dirty="0"/>
              <a:t>所有泄露的</a:t>
            </a:r>
            <a:r>
              <a:rPr lang="en-US" altLang="zh-CN" dirty="0"/>
              <a:t>singleton</a:t>
            </a:r>
            <a:r>
              <a:rPr lang="zh-CN" altLang="en-US" dirty="0"/>
              <a:t>类型</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36</a:t>
            </a:fld>
            <a:endParaRPr lang="en-US"/>
          </a:p>
        </p:txBody>
      </p:sp>
    </p:spTree>
    <p:extLst>
      <p:ext uri="{BB962C8B-B14F-4D97-AF65-F5344CB8AC3E}">
        <p14:creationId xmlns:p14="http://schemas.microsoft.com/office/powerpoint/2010/main" val="1563100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总结一下关于</a:t>
            </a:r>
            <a:r>
              <a:rPr lang="en-US" altLang="zh-CN" dirty="0"/>
              <a:t>singleton</a:t>
            </a:r>
            <a:r>
              <a:rPr lang="zh-CN" altLang="en-US" dirty="0"/>
              <a:t>的问题</a:t>
            </a:r>
            <a:endParaRPr lang="en-US" altLang="zh-CN" dirty="0"/>
          </a:p>
          <a:p>
            <a:pPr marL="685800" lvl="1" indent="-228600">
              <a:buAutoNum type="arabicPeriod"/>
            </a:pPr>
            <a:r>
              <a:rPr lang="en-US" dirty="0"/>
              <a:t>singleton</a:t>
            </a:r>
            <a:r>
              <a:rPr lang="zh-CN" altLang="en-US" dirty="0"/>
              <a:t>模式是一个“易于上手难于精通”类型的模式，它的描述很简单，但是要实现却有很多问题需要解决（生命周期管理，依赖管理，多线程访问）</a:t>
            </a:r>
            <a:endParaRPr lang="en-US" altLang="zh-CN" dirty="0"/>
          </a:p>
          <a:p>
            <a:pPr marL="685800" lvl="1" indent="-228600">
              <a:buAutoNum type="arabicPeriod"/>
            </a:pPr>
            <a:r>
              <a:rPr lang="zh-CN" altLang="en-US" dirty="0"/>
              <a:t>并不存在完美的</a:t>
            </a:r>
            <a:r>
              <a:rPr lang="en-US" altLang="zh-CN" dirty="0"/>
              <a:t>singleton</a:t>
            </a:r>
            <a:r>
              <a:rPr lang="zh-CN" altLang="en-US" dirty="0"/>
              <a:t>实现，每个实现都存在这样那样的问题，需要根据需求定制实现</a:t>
            </a:r>
            <a:endParaRPr lang="en-US" altLang="zh-CN" dirty="0"/>
          </a:p>
          <a:p>
            <a:pPr marL="685800" lvl="1" indent="-228600">
              <a:buAutoNum type="arabicPeriod"/>
            </a:pPr>
            <a:r>
              <a:rPr lang="zh-CN" altLang="en-US" dirty="0"/>
              <a:t>除了单例模式本身，我们还了解到了局部静态对象的生命周期管理背后的故事，以及如何用原子变量实现多线程安全的</a:t>
            </a:r>
            <a:r>
              <a:rPr lang="en-US" altLang="zh-CN" dirty="0"/>
              <a:t>DCLP</a:t>
            </a:r>
            <a:r>
              <a:rPr lang="zh-CN" altLang="en-US" dirty="0"/>
              <a:t>，以及基于策略组合的设计方式可以给予我们设计类时的极大的弹性</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37</a:t>
            </a:fld>
            <a:endParaRPr lang="en-US"/>
          </a:p>
        </p:txBody>
      </p:sp>
    </p:spTree>
    <p:extLst>
      <p:ext uri="{BB962C8B-B14F-4D97-AF65-F5344CB8AC3E}">
        <p14:creationId xmlns:p14="http://schemas.microsoft.com/office/powerpoint/2010/main" val="2107915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这里列出撰写本次</a:t>
            </a:r>
            <a:r>
              <a:rPr lang="en-US" altLang="zh-CN" dirty="0"/>
              <a:t>PPT</a:t>
            </a:r>
            <a:r>
              <a:rPr lang="zh-CN" altLang="en-US" dirty="0"/>
              <a:t>的参考资料，以供有兴趣的同学课后学习研究</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38</a:t>
            </a:fld>
            <a:endParaRPr lang="en-US"/>
          </a:p>
        </p:txBody>
      </p:sp>
    </p:spTree>
    <p:extLst>
      <p:ext uri="{BB962C8B-B14F-4D97-AF65-F5344CB8AC3E}">
        <p14:creationId xmlns:p14="http://schemas.microsoft.com/office/powerpoint/2010/main" val="243618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 用到了单例的类如何进行单元测试</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39</a:t>
            </a:fld>
            <a:endParaRPr lang="en-US"/>
          </a:p>
        </p:txBody>
      </p:sp>
    </p:spTree>
    <p:extLst>
      <p:ext uri="{BB962C8B-B14F-4D97-AF65-F5344CB8AC3E}">
        <p14:creationId xmlns:p14="http://schemas.microsoft.com/office/powerpoint/2010/main" val="144740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singleton</a:t>
            </a:r>
            <a:r>
              <a:rPr lang="zh-CN" altLang="en-US" dirty="0"/>
              <a:t>的职责意味着它所创建的实例为它所有，所有权意味着要负责最终删除实例。与其他创建型模式相反，例如</a:t>
            </a:r>
            <a:r>
              <a:rPr lang="en-US" altLang="zh-CN" dirty="0"/>
              <a:t>factory</a:t>
            </a:r>
            <a:r>
              <a:rPr lang="zh-CN" altLang="en-US" dirty="0"/>
              <a:t>并不保留对它们所创建的实例的所有权，所以</a:t>
            </a:r>
            <a:r>
              <a:rPr lang="en-US" altLang="zh-CN" dirty="0"/>
              <a:t>factory</a:t>
            </a:r>
            <a:r>
              <a:rPr lang="zh-CN" altLang="en-US" dirty="0"/>
              <a:t>返回</a:t>
            </a:r>
            <a:r>
              <a:rPr lang="en-US" altLang="zh-CN" dirty="0" err="1"/>
              <a:t>unique_ptr</a:t>
            </a:r>
            <a:r>
              <a:rPr lang="zh-CN" altLang="en-US" dirty="0"/>
              <a:t>更合理。</a:t>
            </a:r>
            <a:endParaRPr lang="en-US" altLang="zh-CN" dirty="0"/>
          </a:p>
          <a:p>
            <a:pPr marL="228600" indent="-228600">
              <a:buAutoNum type="arabicPeriod"/>
            </a:pPr>
            <a:r>
              <a:rPr lang="zh-CN" altLang="en-US" dirty="0"/>
              <a:t>避免资源泄漏的正确做法是在程序关闭时期摧毁</a:t>
            </a:r>
            <a:r>
              <a:rPr lang="en-US" altLang="zh-CN" dirty="0"/>
              <a:t>singleton</a:t>
            </a:r>
            <a:r>
              <a:rPr lang="zh-CN" altLang="en-US" dirty="0"/>
              <a:t>实例，必须谨慎选择摧毁时机，确保</a:t>
            </a:r>
            <a:r>
              <a:rPr lang="en-US" altLang="zh-CN" dirty="0"/>
              <a:t>singleton</a:t>
            </a:r>
            <a:r>
              <a:rPr lang="zh-CN" altLang="en-US" dirty="0"/>
              <a:t>实例被摧毁后不会再有任何人去使用它。</a:t>
            </a:r>
            <a:endParaRPr lang="en-US" altLang="zh-CN" dirty="0"/>
          </a:p>
          <a:p>
            <a:pPr marL="228600" indent="-228600">
              <a:buAutoNum type="arabicPeriod"/>
            </a:pPr>
            <a:r>
              <a:rPr lang="zh-CN" altLang="en-US" dirty="0"/>
              <a:t>公有析构应该避免，因为摧毁职责在</a:t>
            </a:r>
            <a:r>
              <a:rPr lang="en-US" altLang="zh-CN" dirty="0"/>
              <a:t>singleton</a:t>
            </a:r>
            <a:r>
              <a:rPr lang="zh-CN" altLang="en-US" dirty="0"/>
              <a:t>内部，不希望外部有机会不正确的摧毁它。私有析构会造成</a:t>
            </a:r>
            <a:r>
              <a:rPr lang="en-US" altLang="zh-CN" dirty="0"/>
              <a:t>singleton</a:t>
            </a:r>
            <a:r>
              <a:rPr lang="zh-CN" altLang="en-US" dirty="0"/>
              <a:t>类无法被继承。唯一可选的只有保护析构。</a:t>
            </a:r>
            <a:endParaRPr lang="en-US" altLang="zh-CN"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6</a:t>
            </a:fld>
            <a:endParaRPr lang="en-US"/>
          </a:p>
        </p:txBody>
      </p:sp>
    </p:spTree>
    <p:extLst>
      <p:ext uri="{BB962C8B-B14F-4D97-AF65-F5344CB8AC3E}">
        <p14:creationId xmlns:p14="http://schemas.microsoft.com/office/powerpoint/2010/main" val="272712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改进点：</a:t>
            </a:r>
            <a:endParaRPr lang="en-US" altLang="zh-CN" dirty="0"/>
          </a:p>
          <a:p>
            <a:pPr marL="685800" lvl="1" indent="-228600">
              <a:buAutoNum type="arabicPeriod"/>
            </a:pPr>
            <a:r>
              <a:rPr lang="zh-CN" altLang="en-US" dirty="0"/>
              <a:t>采用返回引用的方式，用对象语法取代指针语法。不容易误导调用者，为避免内存泄漏而删除</a:t>
            </a:r>
            <a:r>
              <a:rPr lang="en-US" altLang="zh-CN" dirty="0"/>
              <a:t>singleton</a:t>
            </a:r>
            <a:r>
              <a:rPr lang="zh-CN" altLang="en-US" dirty="0"/>
              <a:t>对象。</a:t>
            </a:r>
            <a:r>
              <a:rPr lang="en-US" altLang="zh-CN" dirty="0"/>
              <a:t>	</a:t>
            </a:r>
          </a:p>
          <a:p>
            <a:pPr marL="685800" lvl="1" indent="-228600">
              <a:buAutoNum type="arabicPeriod"/>
            </a:pPr>
            <a:r>
              <a:rPr lang="zh-CN" altLang="en-US" dirty="0"/>
              <a:t>事实上也无法删除，析构函数被声明称了受保护的。</a:t>
            </a:r>
          </a:p>
          <a:p>
            <a:pPr marL="685800" lvl="1" indent="-228600">
              <a:buAutoNum type="arabicPeriod"/>
            </a:pPr>
            <a:r>
              <a:rPr lang="zh-CN" altLang="en-US" dirty="0"/>
              <a:t>删除拷贝和移动构造、赋值函数，确保唯一性。</a:t>
            </a:r>
            <a:endParaRPr lang="en-US" altLang="zh-CN" dirty="0"/>
          </a:p>
          <a:p>
            <a:pPr marL="685800" lvl="1" indent="-228600">
              <a:buAutoNum type="arabicPeriod"/>
            </a:pPr>
            <a:r>
              <a:rPr lang="zh-CN" altLang="en-US" dirty="0"/>
              <a:t>利用</a:t>
            </a:r>
            <a:r>
              <a:rPr lang="en-US" altLang="zh-CN" dirty="0"/>
              <a:t>C++</a:t>
            </a:r>
            <a:r>
              <a:rPr lang="zh-CN" altLang="en-US" dirty="0"/>
              <a:t>语言机制，静态对象会在程序关闭时期被摧毁。当</a:t>
            </a:r>
            <a:r>
              <a:rPr lang="en-US" altLang="zh-CN" dirty="0"/>
              <a:t>singleton</a:t>
            </a:r>
            <a:r>
              <a:rPr lang="zh-CN" altLang="en-US" dirty="0"/>
              <a:t>实例具有</a:t>
            </a:r>
            <a:r>
              <a:rPr lang="en-US" altLang="zh-CN" dirty="0"/>
              <a:t>static</a:t>
            </a:r>
            <a:r>
              <a:rPr lang="zh-CN" altLang="en-US" dirty="0"/>
              <a:t> </a:t>
            </a:r>
            <a:r>
              <a:rPr lang="en-US" altLang="zh-CN" dirty="0"/>
              <a:t>storage</a:t>
            </a:r>
            <a:r>
              <a:rPr lang="zh-CN" altLang="en-US" dirty="0"/>
              <a:t> </a:t>
            </a:r>
            <a:r>
              <a:rPr lang="en-US" altLang="zh-CN" dirty="0"/>
              <a:t>duration</a:t>
            </a:r>
            <a:r>
              <a:rPr lang="zh-CN" altLang="en-US" dirty="0"/>
              <a:t>的时候可以避免在堆上建立对象时的隐式析构。</a:t>
            </a:r>
            <a:endParaRPr lang="en-US" altLang="zh-CN" dirty="0"/>
          </a:p>
          <a:p>
            <a:pPr marL="457200" lvl="1" indent="0">
              <a:buNone/>
            </a:pPr>
            <a:r>
              <a:rPr lang="en-US" altLang="zh-CN" dirty="0"/>
              <a:t>C++11 standard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3.6.3 Termination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effectLst/>
              </a:rPr>
              <a:t>Destructors for initialized objects with static storage duration are called as a result of returning from main and as a result of calling std::exit.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effectLst/>
              </a:rPr>
              <a:t>If the completion of the constructor or dynamic initialization of an object with static storage duration is sequenced before that of another, the completion of the destructor of the second is sequenced before the initiation of the destructor of the first.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effectLst/>
            </a:endParaRPr>
          </a:p>
          <a:p>
            <a:pPr marL="457200" lvl="1" indent="0">
              <a:buNone/>
            </a:pPr>
            <a:endParaRPr lang="en-US" altLang="zh-CN" dirty="0"/>
          </a:p>
          <a:p>
            <a:pPr marL="228600" lvl="0" indent="-228600">
              <a:buAutoNum type="arabicPeriod"/>
            </a:pPr>
            <a:r>
              <a:rPr lang="zh-CN" altLang="en-US" dirty="0"/>
              <a:t>问题点：</a:t>
            </a:r>
            <a:endParaRPr lang="en-US" altLang="zh-CN" dirty="0"/>
          </a:p>
          <a:p>
            <a:pPr marL="685800" lvl="1" indent="-228600">
              <a:buAutoNum type="arabicPeriod"/>
            </a:pPr>
            <a:r>
              <a:rPr lang="zh-CN" altLang="en-US" dirty="0"/>
              <a:t>非懒加载，无论</a:t>
            </a:r>
            <a:r>
              <a:rPr lang="en-US" altLang="zh-CN" dirty="0"/>
              <a:t>singleton</a:t>
            </a:r>
            <a:r>
              <a:rPr lang="zh-CN" altLang="en-US" dirty="0"/>
              <a:t>实例被访问与否，都会在运行时建立一个实例。</a:t>
            </a:r>
            <a:endParaRPr lang="en-US" altLang="zh-CN" dirty="0"/>
          </a:p>
          <a:p>
            <a:pPr marL="685800" lvl="1" indent="-228600">
              <a:buAutoNum type="arabicPeriod"/>
            </a:pPr>
            <a:r>
              <a:rPr lang="zh-CN" altLang="en-US" dirty="0"/>
              <a:t>同一个翻译单元里的全局静态对象的初始化顺序是按照定义的先后顺序，摧毁是按倒序。不同翻译单元之间的初始化和摧毁顺序是未定义的。当</a:t>
            </a:r>
            <a:r>
              <a:rPr lang="en-US" altLang="zh-CN" dirty="0"/>
              <a:t>singleton</a:t>
            </a:r>
            <a:r>
              <a:rPr lang="zh-CN" altLang="en-US" dirty="0"/>
              <a:t>实例之间存在引用的时候问题尤为严重。</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7</a:t>
            </a:fld>
            <a:endParaRPr lang="en-US"/>
          </a:p>
        </p:txBody>
      </p:sp>
    </p:spTree>
    <p:extLst>
      <p:ext uri="{BB962C8B-B14F-4D97-AF65-F5344CB8AC3E}">
        <p14:creationId xmlns:p14="http://schemas.microsoft.com/office/powerpoint/2010/main" val="230539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改进点</a:t>
            </a:r>
            <a:r>
              <a:rPr lang="en-US" altLang="zh-CN" dirty="0">
                <a:sym typeface="Wingdings" pitchFamily="2" charset="2"/>
              </a:rPr>
              <a:t>:  (</a:t>
            </a:r>
            <a:r>
              <a:rPr lang="en-US" altLang="zh-CN" dirty="0" err="1">
                <a:sym typeface="Wingdings" pitchFamily="2" charset="2"/>
              </a:rPr>
              <a:t>qtarp</a:t>
            </a:r>
            <a:r>
              <a:rPr lang="zh-CN" altLang="en-US" dirty="0">
                <a:sym typeface="Wingdings" pitchFamily="2" charset="2"/>
              </a:rPr>
              <a:t>常用的方式</a:t>
            </a:r>
            <a:r>
              <a:rPr lang="en-US" altLang="zh-CN" dirty="0">
                <a:sym typeface="Wingdings" pitchFamily="2" charset="2"/>
              </a:rPr>
              <a:t>)</a:t>
            </a:r>
            <a:endParaRPr lang="en-US" altLang="zh-CN" dirty="0"/>
          </a:p>
          <a:p>
            <a:pPr marL="685800" lvl="1" indent="-228600">
              <a:buAutoNum type="arabicPeriod"/>
            </a:pPr>
            <a:r>
              <a:rPr lang="zh-CN" altLang="en-US" dirty="0"/>
              <a:t>局部静态对象是懒加载，会在程序执行流第一次行经其定义式的时候进行初始化。</a:t>
            </a:r>
            <a:endParaRPr lang="en-US" altLang="zh-CN" dirty="0"/>
          </a:p>
          <a:p>
            <a:pPr marL="685800" lvl="1" indent="-228600">
              <a:buAutoNum type="arabicPeriod"/>
            </a:pPr>
            <a:r>
              <a:rPr lang="zh-CN" altLang="en-US" dirty="0"/>
              <a:t>不存在不同翻译单元之间的初始化顺序问题。</a:t>
            </a:r>
            <a:endParaRPr lang="en-US" altLang="zh-CN" dirty="0"/>
          </a:p>
          <a:p>
            <a:pPr marL="685800" lvl="1" indent="-228600">
              <a:buAutoNum type="arabicPeriod"/>
            </a:pPr>
            <a:r>
              <a:rPr lang="en-US" altLang="zh-CN" dirty="0"/>
              <a:t>C++11</a:t>
            </a:r>
            <a:r>
              <a:rPr lang="zh-CN" altLang="en-US" dirty="0"/>
              <a:t>标准下同时解决了多线程访问问题。</a:t>
            </a:r>
            <a:endParaRPr lang="en-US" altLang="zh-CN" dirty="0"/>
          </a:p>
          <a:p>
            <a:pPr marL="0" indent="0">
              <a:buNone/>
            </a:pPr>
            <a:r>
              <a:rPr lang="en-US" altLang="zh-CN" dirty="0"/>
              <a:t>	6.7.4 Declaration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If control enters the declaration concurrently while the variable is being initialized, the concurrent execution shall wait for completion of the initialization. </a:t>
            </a:r>
            <a:endParaRPr lang="en-US" dirty="0"/>
          </a:p>
          <a:p>
            <a:pPr marL="0" indent="0">
              <a:buNone/>
            </a:pPr>
            <a:endParaRPr lang="en-US" altLang="zh-CN" dirty="0"/>
          </a:p>
          <a:p>
            <a:pPr marL="0" indent="0">
              <a:buNone/>
            </a:pPr>
            <a:r>
              <a:rPr lang="zh-CN" altLang="en-US" dirty="0"/>
              <a:t>局部静态对象的初始化顺序是按照程序执行流程时先遇到哪个就初始化哪个，摧毁也是按照倒序。</a:t>
            </a:r>
            <a:endParaRPr lang="en-US" altLang="zh-CN" dirty="0"/>
          </a:p>
          <a:p>
            <a:pPr marL="0" indent="0">
              <a:buNone/>
            </a:pPr>
            <a:r>
              <a:rPr lang="zh-CN" altLang="en-US" dirty="0"/>
              <a:t>如何知道这个倒序的顺序呢？因为编译器会为局部静态对象创建额外代码，使其初始化之后，会被登记为需被析构的对象，核心是对</a:t>
            </a:r>
            <a:r>
              <a:rPr lang="en-US" altLang="zh-CN" dirty="0" err="1"/>
              <a:t>atexit</a:t>
            </a:r>
            <a:r>
              <a:rPr lang="en-US" altLang="zh-CN" dirty="0"/>
              <a:t>()</a:t>
            </a:r>
            <a:r>
              <a:rPr lang="zh-CN" altLang="en-US" dirty="0"/>
              <a:t>的调用。</a:t>
            </a:r>
            <a:endParaRPr lang="en-US" altLang="zh-CN" dirty="0"/>
          </a:p>
          <a:p>
            <a:pPr marL="0" indent="0">
              <a:buNone/>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8</a:t>
            </a:fld>
            <a:endParaRPr lang="en-US"/>
          </a:p>
        </p:txBody>
      </p:sp>
    </p:spTree>
    <p:extLst>
      <p:ext uri="{BB962C8B-B14F-4D97-AF65-F5344CB8AC3E}">
        <p14:creationId xmlns:p14="http://schemas.microsoft.com/office/powerpoint/2010/main" val="198658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dirty="0" err="1"/>
              <a:t>atexit</a:t>
            </a:r>
            <a:r>
              <a:rPr lang="en-US" altLang="zh-CN" dirty="0"/>
              <a:t>()</a:t>
            </a:r>
            <a:r>
              <a:rPr lang="zh-CN" altLang="en-US" dirty="0"/>
              <a:t>每次被调用，它的参数会被压入</a:t>
            </a:r>
            <a:r>
              <a:rPr lang="en-US" altLang="zh-CN" dirty="0"/>
              <a:t>C</a:t>
            </a:r>
            <a:r>
              <a:rPr lang="zh-CN" altLang="en-US" dirty="0"/>
              <a:t>运行时库所维护的一个私有栈内，程序结束之际，便会调用那些经由</a:t>
            </a:r>
            <a:r>
              <a:rPr lang="en-US" altLang="zh-CN" dirty="0" err="1"/>
              <a:t>atexit</a:t>
            </a:r>
            <a:r>
              <a:rPr lang="en-US" altLang="zh-CN" dirty="0"/>
              <a:t>()</a:t>
            </a:r>
            <a:r>
              <a:rPr lang="zh-CN" altLang="en-US" dirty="0"/>
              <a:t>登记的函数。</a:t>
            </a:r>
            <a:endParaRPr lang="en-US" altLang="zh-CN" dirty="0"/>
          </a:p>
          <a:p>
            <a:pPr marL="0" indent="0">
              <a:buNone/>
            </a:pPr>
            <a:r>
              <a:rPr lang="en-US" altLang="zh-CN" dirty="0"/>
              <a:t>Meyers singleton</a:t>
            </a:r>
            <a:r>
              <a:rPr lang="zh-CN" altLang="en-US" dirty="0"/>
              <a:t>提供的是“程序结束之际摧毁</a:t>
            </a:r>
            <a:r>
              <a:rPr lang="en-US" altLang="zh-CN" dirty="0"/>
              <a:t>singleton</a:t>
            </a:r>
            <a:r>
              <a:rPr lang="zh-CN" altLang="en-US" dirty="0"/>
              <a:t>”的最简单方式，大多数情况下都能有效运作。</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9</a:t>
            </a:fld>
            <a:endParaRPr lang="en-US"/>
          </a:p>
        </p:txBody>
      </p:sp>
    </p:spTree>
    <p:extLst>
      <p:ext uri="{BB962C8B-B14F-4D97-AF65-F5344CB8AC3E}">
        <p14:creationId xmlns:p14="http://schemas.microsoft.com/office/powerpoint/2010/main" val="4459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KDL</a:t>
            </a:r>
            <a:r>
              <a:rPr lang="zh-CN" altLang="en-US" dirty="0"/>
              <a:t>问题，</a:t>
            </a:r>
            <a:r>
              <a:rPr lang="en-US" altLang="zh-CN" dirty="0"/>
              <a:t>KD</a:t>
            </a:r>
            <a:r>
              <a:rPr lang="zh-CN" altLang="en-US" dirty="0"/>
              <a:t>分别对应现实世界中的实物，</a:t>
            </a:r>
            <a:r>
              <a:rPr lang="en-US" altLang="zh-CN" dirty="0"/>
              <a:t>log</a:t>
            </a:r>
            <a:r>
              <a:rPr lang="zh-CN" altLang="en-US" dirty="0"/>
              <a:t>用来做错误报告记录，其初始化有一定开销，因为需要在错误出现时才初始化，如果没有错误则不需要</a:t>
            </a:r>
            <a:r>
              <a:rPr lang="en-US" altLang="zh-CN" dirty="0"/>
              <a:t>log</a:t>
            </a:r>
            <a:r>
              <a:rPr lang="zh-CN" altLang="en-US" dirty="0"/>
              <a:t>实例。</a:t>
            </a:r>
            <a:endParaRPr lang="en-US" altLang="zh-CN" dirty="0"/>
          </a:p>
          <a:p>
            <a:pPr marL="228600" indent="-228600">
              <a:buAutoNum type="arabicPeriod"/>
            </a:pPr>
            <a:r>
              <a:rPr lang="en-US" dirty="0"/>
              <a:t>KD</a:t>
            </a:r>
            <a:r>
              <a:rPr lang="zh-CN" altLang="en-US" dirty="0"/>
              <a:t>初始化或者摧毁时均可能产生错误，会调用</a:t>
            </a:r>
            <a:r>
              <a:rPr lang="en-US" altLang="zh-CN" dirty="0"/>
              <a:t>log</a:t>
            </a:r>
            <a:r>
              <a:rPr lang="zh-CN" altLang="en-US" dirty="0"/>
              <a:t>进行错误记录。</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10</a:t>
            </a:fld>
            <a:endParaRPr lang="en-US"/>
          </a:p>
        </p:txBody>
      </p:sp>
    </p:spTree>
    <p:extLst>
      <p:ext uri="{BB962C8B-B14F-4D97-AF65-F5344CB8AC3E}">
        <p14:creationId xmlns:p14="http://schemas.microsoft.com/office/powerpoint/2010/main" val="284706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假设场景，所有</a:t>
            </a:r>
            <a:r>
              <a:rPr lang="en-US" altLang="zh-CN" dirty="0"/>
              <a:t>singleton</a:t>
            </a:r>
            <a:r>
              <a:rPr lang="zh-CN" altLang="en-US" dirty="0"/>
              <a:t>类都使用</a:t>
            </a:r>
            <a:r>
              <a:rPr lang="en-US" altLang="zh-CN" dirty="0" err="1"/>
              <a:t>meyers</a:t>
            </a:r>
            <a:r>
              <a:rPr lang="zh-CN" altLang="en-US" dirty="0"/>
              <a:t>方法构造。</a:t>
            </a:r>
            <a:endParaRPr lang="en-US" altLang="zh-CN" dirty="0"/>
          </a:p>
          <a:p>
            <a:pPr marL="228600" indent="-228600">
              <a:buAutoNum type="arabicPeriod"/>
            </a:pPr>
            <a:r>
              <a:rPr lang="en-US" altLang="zh-CN" dirty="0"/>
              <a:t>Keyboard</a:t>
            </a:r>
            <a:r>
              <a:rPr lang="zh-CN" altLang="en-US" dirty="0"/>
              <a:t>第一个被构造，且构造成功。</a:t>
            </a:r>
            <a:r>
              <a:rPr lang="en-US" altLang="zh-CN" dirty="0"/>
              <a:t>Display</a:t>
            </a:r>
            <a:r>
              <a:rPr lang="zh-CN" altLang="en-US" dirty="0"/>
              <a:t>被第二个构造，但构造失败，于是调用</a:t>
            </a:r>
            <a:r>
              <a:rPr lang="en-US" altLang="zh-CN" dirty="0"/>
              <a:t>Log</a:t>
            </a:r>
            <a:r>
              <a:rPr lang="zh-CN" altLang="en-US" dirty="0"/>
              <a:t>进行错误记录。程序由于构造失败而准备退出。</a:t>
            </a:r>
            <a:endParaRPr lang="en-US" altLang="zh-CN" dirty="0"/>
          </a:p>
          <a:p>
            <a:pPr marL="228600" indent="-228600">
              <a:buAutoNum type="arabicPeriod"/>
            </a:pPr>
            <a:r>
              <a:rPr lang="zh-CN" altLang="en-US" dirty="0"/>
              <a:t>此时语言规则发挥作用，摧毁局部静态对象的顺序与构造顺序相反，构造时</a:t>
            </a:r>
            <a:r>
              <a:rPr lang="en-US" altLang="zh-CN" dirty="0"/>
              <a:t>K-&gt;D-&gt;L, </a:t>
            </a:r>
            <a:r>
              <a:rPr lang="zh-CN" altLang="en-US" dirty="0"/>
              <a:t>析构时</a:t>
            </a:r>
            <a:r>
              <a:rPr lang="en-US" altLang="zh-CN" dirty="0"/>
              <a:t>L-&gt;D-&gt;K</a:t>
            </a:r>
            <a:r>
              <a:rPr lang="zh-CN" altLang="en-US" dirty="0"/>
              <a:t>，假设</a:t>
            </a:r>
            <a:r>
              <a:rPr lang="en-US" altLang="zh-CN" dirty="0"/>
              <a:t>Keyboard</a:t>
            </a:r>
            <a:r>
              <a:rPr lang="zh-CN" altLang="en-US" dirty="0"/>
              <a:t>此时析构出错需要调用</a:t>
            </a:r>
            <a:r>
              <a:rPr lang="en-US" altLang="zh-CN" dirty="0"/>
              <a:t>Log</a:t>
            </a:r>
            <a:r>
              <a:rPr lang="zh-CN" altLang="en-US" dirty="0"/>
              <a:t>进行错误记录，则</a:t>
            </a:r>
            <a:r>
              <a:rPr lang="en-US" altLang="zh-CN" dirty="0"/>
              <a:t>Log::instance()</a:t>
            </a:r>
            <a:r>
              <a:rPr lang="zh-CN" altLang="en-US" dirty="0"/>
              <a:t>返回的是一个失效的引用，会产生未定义行为。</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11</a:t>
            </a:fld>
            <a:endParaRPr lang="en-US"/>
          </a:p>
        </p:txBody>
      </p:sp>
    </p:spTree>
    <p:extLst>
      <p:ext uri="{BB962C8B-B14F-4D97-AF65-F5344CB8AC3E}">
        <p14:creationId xmlns:p14="http://schemas.microsoft.com/office/powerpoint/2010/main" val="4227243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2/7/20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2/7/20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2/7/20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2/7/20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2/7/20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2/7/20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reshing.com/20130930/double-checked-locking-is-fixed-in-cpp1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facebook/folly" TargetMode="External"/><Relationship Id="rId4" Type="http://schemas.openxmlformats.org/officeDocument/2006/relationships/hyperlink" Target="https://github.com/dutor/loki"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6E34C9C-B188-154C-B74C-FAE64B69DAFF}"/>
              </a:ext>
            </a:extLst>
          </p:cNvPr>
          <p:cNvSpPr>
            <a:spLocks noGrp="1"/>
          </p:cNvSpPr>
          <p:nvPr>
            <p:ph type="ctrTitle"/>
          </p:nvPr>
        </p:nvSpPr>
        <p:spPr>
          <a:xfrm>
            <a:off x="4976028" y="965200"/>
            <a:ext cx="6170943" cy="4329641"/>
          </a:xfrm>
        </p:spPr>
        <p:txBody>
          <a:bodyPr anchor="ctr">
            <a:normAutofit/>
          </a:bodyPr>
          <a:lstStyle/>
          <a:p>
            <a:r>
              <a:rPr lang="en-US" sz="5400" dirty="0"/>
              <a:t>Design patterns supplements</a:t>
            </a:r>
          </a:p>
        </p:txBody>
      </p:sp>
      <p:sp>
        <p:nvSpPr>
          <p:cNvPr id="3" name="Subtitle 2">
            <a:extLst>
              <a:ext uri="{FF2B5EF4-FFF2-40B4-BE49-F238E27FC236}">
                <a16:creationId xmlns:a16="http://schemas.microsoft.com/office/drawing/2014/main" id="{14773C35-3C42-E045-BD7F-F1A4A8C5B321}"/>
              </a:ext>
            </a:extLst>
          </p:cNvPr>
          <p:cNvSpPr>
            <a:spLocks noGrp="1"/>
          </p:cNvSpPr>
          <p:nvPr>
            <p:ph type="subTitle" idx="1"/>
          </p:nvPr>
        </p:nvSpPr>
        <p:spPr>
          <a:xfrm>
            <a:off x="965200" y="965200"/>
            <a:ext cx="3367361" cy="4329641"/>
          </a:xfrm>
        </p:spPr>
        <p:txBody>
          <a:bodyPr anchor="ctr">
            <a:normAutofit/>
          </a:bodyPr>
          <a:lstStyle/>
          <a:p>
            <a:pPr algn="r"/>
            <a:r>
              <a:rPr lang="en-US" dirty="0"/>
              <a:t>Singleton</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69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endParaRPr lang="en-US" sz="2800" dirty="0"/>
          </a:p>
          <a:p>
            <a:r>
              <a:rPr lang="en-US" sz="2800" dirty="0"/>
              <a:t>Three singleton classes</a:t>
            </a:r>
          </a:p>
          <a:p>
            <a:pPr lvl="1"/>
            <a:r>
              <a:rPr lang="en-US" sz="2600" dirty="0"/>
              <a:t>Keyboard – representing real-world object</a:t>
            </a:r>
          </a:p>
          <a:p>
            <a:pPr lvl="1"/>
            <a:r>
              <a:rPr lang="en-US" sz="2600" dirty="0"/>
              <a:t>Display – representing real-world object</a:t>
            </a:r>
          </a:p>
          <a:p>
            <a:pPr lvl="1"/>
            <a:r>
              <a:rPr lang="en-US" sz="2600" dirty="0"/>
              <a:t>Log – designed for error recording</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Keyboard, display and log</a:t>
            </a:r>
          </a:p>
        </p:txBody>
      </p:sp>
    </p:spTree>
    <p:extLst>
      <p:ext uri="{BB962C8B-B14F-4D97-AF65-F5344CB8AC3E}">
        <p14:creationId xmlns:p14="http://schemas.microsoft.com/office/powerpoint/2010/main" val="5990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endParaRPr lang="en-US" sz="2800" dirty="0"/>
          </a:p>
          <a:p>
            <a:r>
              <a:rPr lang="en-US" sz="2800" dirty="0"/>
              <a:t>Assuming</a:t>
            </a:r>
          </a:p>
          <a:p>
            <a:pPr lvl="1"/>
            <a:r>
              <a:rPr lang="en-US" sz="2400" dirty="0"/>
              <a:t>Keyboard was initialized successfully</a:t>
            </a:r>
          </a:p>
          <a:p>
            <a:pPr lvl="1"/>
            <a:r>
              <a:rPr lang="en-US" sz="2400" dirty="0"/>
              <a:t>Display failed to initialize, called Log for recording</a:t>
            </a:r>
          </a:p>
          <a:p>
            <a:pPr lvl="1"/>
            <a:r>
              <a:rPr lang="en-US" sz="2400" dirty="0"/>
              <a:t>Program was ready for termination</a:t>
            </a:r>
          </a:p>
          <a:p>
            <a:pPr lvl="1"/>
            <a:r>
              <a:rPr lang="en-US" sz="2400" dirty="0"/>
              <a:t>Keyboard destruction had an error to be recorded</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Dead reference</a:t>
            </a:r>
            <a:endParaRPr lang="en-US" dirty="0"/>
          </a:p>
        </p:txBody>
      </p:sp>
    </p:spTree>
    <p:extLst>
      <p:ext uri="{BB962C8B-B14F-4D97-AF65-F5344CB8AC3E}">
        <p14:creationId xmlns:p14="http://schemas.microsoft.com/office/powerpoint/2010/main" val="389861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dead</a:t>
            </a:r>
            <a:br>
              <a:rPr lang="en-US" sz="3600" dirty="0"/>
            </a:br>
            <a:r>
              <a:rPr lang="en-US" sz="3600" dirty="0"/>
              <a:t>reference</a:t>
            </a:r>
            <a:br>
              <a:rPr lang="en-US" sz="3600" dirty="0"/>
            </a:br>
            <a:r>
              <a:rPr lang="en-US" sz="3600" dirty="0"/>
              <a:t>detection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fontScale="62500" lnSpcReduction="20000"/>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&amp; </a:t>
            </a:r>
            <a:r>
              <a:rPr lang="en-US" sz="1800" dirty="0">
                <a:solidFill>
                  <a:schemeClr val="accent1"/>
                </a:solidFill>
              </a:rPr>
              <a:t>instance</a:t>
            </a:r>
            <a:r>
              <a:rPr lang="en-US" sz="1800" dirty="0"/>
              <a:t>() {</a:t>
            </a:r>
          </a:p>
          <a:p>
            <a:pPr marL="0" indent="0">
              <a:buNone/>
            </a:pPr>
            <a:r>
              <a:rPr lang="en-US" sz="1800" dirty="0"/>
              <a:t>    </a:t>
            </a:r>
            <a:r>
              <a:rPr lang="en-US" sz="1800" dirty="0">
                <a:solidFill>
                  <a:srgbClr val="00B0F0"/>
                </a:solidFill>
              </a:rPr>
              <a:t>if</a:t>
            </a:r>
            <a:r>
              <a:rPr lang="en-US" sz="1800" dirty="0"/>
              <a:t> (!</a:t>
            </a:r>
            <a:r>
              <a:rPr lang="en-US" sz="1800" dirty="0" err="1"/>
              <a:t>pInstance</a:t>
            </a:r>
            <a:r>
              <a:rPr lang="en-US" sz="1800" dirty="0"/>
              <a:t>_) {</a:t>
            </a:r>
          </a:p>
          <a:p>
            <a:pPr marL="0" indent="0">
              <a:buNone/>
            </a:pPr>
            <a:r>
              <a:rPr lang="en-US" sz="1800" dirty="0"/>
              <a:t>      </a:t>
            </a:r>
            <a:r>
              <a:rPr lang="en-US" sz="1800" dirty="0">
                <a:solidFill>
                  <a:srgbClr val="00B0F0"/>
                </a:solidFill>
              </a:rPr>
              <a:t>if</a:t>
            </a:r>
            <a:r>
              <a:rPr lang="en-US" sz="1800" dirty="0"/>
              <a:t> (destroyed_) </a:t>
            </a:r>
            <a:r>
              <a:rPr lang="en-US" sz="1800" dirty="0" err="1">
                <a:solidFill>
                  <a:schemeClr val="accent1"/>
                </a:solidFill>
              </a:rPr>
              <a:t>onDeadReference</a:t>
            </a:r>
            <a:r>
              <a:rPr lang="en-US" sz="1800" dirty="0"/>
              <a:t>();</a:t>
            </a:r>
          </a:p>
          <a:p>
            <a:pPr marL="0" indent="0">
              <a:buNone/>
            </a:pPr>
            <a:r>
              <a:rPr lang="en-US" sz="1800" dirty="0"/>
              <a:t>      </a:t>
            </a:r>
            <a:r>
              <a:rPr lang="en-US" sz="1800" dirty="0">
                <a:solidFill>
                  <a:srgbClr val="00B0F0"/>
                </a:solidFill>
              </a:rPr>
              <a:t>else</a:t>
            </a:r>
            <a:r>
              <a:rPr lang="en-US" sz="1800" dirty="0"/>
              <a:t> </a:t>
            </a:r>
            <a:r>
              <a:rPr lang="en-US" sz="1800" dirty="0">
                <a:solidFill>
                  <a:schemeClr val="accent1"/>
                </a:solidFill>
              </a:rPr>
              <a:t>create</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return</a:t>
            </a:r>
            <a:r>
              <a:rPr lang="en-US" sz="1800" dirty="0"/>
              <a:t> *</a:t>
            </a:r>
            <a:r>
              <a:rPr lang="en-US" sz="1800" dirty="0" err="1"/>
              <a:t>pInstance</a:t>
            </a:r>
            <a:r>
              <a:rPr lang="en-US" sz="1800" dirty="0"/>
              <a:t>_;</a:t>
            </a:r>
          </a:p>
          <a:p>
            <a:pPr marL="0" indent="0">
              <a:buNone/>
            </a:pPr>
            <a:r>
              <a:rPr lang="en-US" sz="1800" dirty="0"/>
              <a:t>  }</a:t>
            </a:r>
          </a:p>
          <a:p>
            <a:pPr marL="0" indent="0">
              <a:buNone/>
            </a:pPr>
            <a:r>
              <a:rPr lang="en-US" sz="1800" dirty="0">
                <a:solidFill>
                  <a:srgbClr val="00B0F0"/>
                </a:solidFill>
              </a:rPr>
              <a:t>protected</a:t>
            </a:r>
            <a:r>
              <a:rPr lang="en-US" sz="1800" dirty="0"/>
              <a:t>:</a:t>
            </a:r>
          </a:p>
          <a:p>
            <a:pPr marL="0" indent="0">
              <a:buNone/>
            </a:pPr>
            <a:r>
              <a:rPr lang="en-US" sz="1800" dirty="0"/>
              <a:t>  </a:t>
            </a:r>
            <a:r>
              <a:rPr lang="en-US" sz="1800" dirty="0">
                <a:solidFill>
                  <a:srgbClr val="00B0F0"/>
                </a:solidFill>
              </a:rPr>
              <a:t>virtual</a:t>
            </a:r>
            <a:r>
              <a:rPr lang="en-US" sz="1800" dirty="0"/>
              <a:t> </a:t>
            </a:r>
            <a:r>
              <a:rPr lang="en-US" sz="1800" dirty="0">
                <a:solidFill>
                  <a:schemeClr val="accent1"/>
                </a:solidFill>
              </a:rPr>
              <a:t>~Singleton</a:t>
            </a:r>
            <a:r>
              <a:rPr lang="en-US" sz="1800" dirty="0"/>
              <a:t>() {</a:t>
            </a:r>
          </a:p>
          <a:p>
            <a:pPr marL="0" indent="0">
              <a:buNone/>
            </a:pPr>
            <a:r>
              <a:rPr lang="en-US" sz="1800" dirty="0"/>
              <a:t>    </a:t>
            </a:r>
            <a:r>
              <a:rPr lang="en-US" sz="1800" dirty="0" err="1"/>
              <a:t>pInstance</a:t>
            </a:r>
            <a:r>
              <a:rPr lang="en-US" sz="1800" dirty="0"/>
              <a:t>_ = </a:t>
            </a:r>
            <a:r>
              <a:rPr lang="en-US" sz="1800" dirty="0" err="1">
                <a:solidFill>
                  <a:srgbClr val="00B0F0"/>
                </a:solidFill>
              </a:rPr>
              <a:t>nullptr</a:t>
            </a:r>
            <a:r>
              <a:rPr lang="en-US" sz="1800" dirty="0"/>
              <a:t>;</a:t>
            </a:r>
          </a:p>
          <a:p>
            <a:pPr marL="0" indent="0">
              <a:buNone/>
            </a:pPr>
            <a:r>
              <a:rPr lang="en-US" sz="1800" dirty="0"/>
              <a:t>    destroyed_ = </a:t>
            </a:r>
            <a:r>
              <a:rPr lang="en-US" sz="1800" dirty="0">
                <a:solidFill>
                  <a:srgbClr val="00B0F0"/>
                </a:solidFill>
              </a:rPr>
              <a:t>true</a:t>
            </a:r>
            <a:r>
              <a:rPr lang="en-US" sz="1800" dirty="0"/>
              <a:t>;</a:t>
            </a:r>
          </a:p>
          <a:p>
            <a:pPr marL="0" indent="0">
              <a:buNone/>
            </a:pPr>
            <a:r>
              <a:rPr lang="en-US" sz="1800" dirty="0"/>
              <a:t>  }</a:t>
            </a:r>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a:solidFill>
                  <a:schemeClr val="accent1"/>
                </a:solidFill>
              </a:rPr>
              <a:t>create</a:t>
            </a:r>
            <a:r>
              <a:rPr lang="en-US" sz="1800" dirty="0"/>
              <a:t>() {</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a:t>
            </a:r>
            <a:r>
              <a:rPr lang="en-US" sz="1800" dirty="0" err="1"/>
              <a:t>inst</a:t>
            </a:r>
            <a:r>
              <a:rPr lang="en-US" sz="1800" dirty="0"/>
              <a:t>;</a:t>
            </a:r>
          </a:p>
          <a:p>
            <a:pPr marL="0" indent="0">
              <a:buNone/>
            </a:pPr>
            <a:r>
              <a:rPr lang="en-US" sz="1800" dirty="0"/>
              <a:t>    </a:t>
            </a:r>
            <a:r>
              <a:rPr lang="en-US" sz="1800" dirty="0" err="1"/>
              <a:t>pInstance</a:t>
            </a:r>
            <a:r>
              <a:rPr lang="en-US" sz="1800" dirty="0"/>
              <a:t>_ = &amp;</a:t>
            </a:r>
            <a:r>
              <a:rPr lang="en-US" sz="1800" dirty="0" err="1"/>
              <a:t>inst</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err="1">
                <a:solidFill>
                  <a:schemeClr val="accent1"/>
                </a:solidFill>
              </a:rPr>
              <a:t>onDeadReference</a:t>
            </a:r>
            <a:r>
              <a:rPr lang="en-US" sz="1800" dirty="0"/>
              <a:t>() {</a:t>
            </a:r>
          </a:p>
          <a:p>
            <a:pPr marL="0" indent="0">
              <a:buNone/>
            </a:pPr>
            <a:r>
              <a:rPr lang="en-US" sz="1800" dirty="0"/>
              <a:t>    </a:t>
            </a:r>
            <a:r>
              <a:rPr lang="en-US" sz="1800" dirty="0">
                <a:solidFill>
                  <a:srgbClr val="00B0F0"/>
                </a:solidFill>
              </a:rPr>
              <a:t>throw</a:t>
            </a:r>
            <a:r>
              <a:rPr lang="en-US" sz="1800" dirty="0"/>
              <a:t> </a:t>
            </a:r>
            <a:r>
              <a:rPr lang="en-US" sz="1800" dirty="0">
                <a:solidFill>
                  <a:srgbClr val="FFFF00"/>
                </a:solidFill>
              </a:rPr>
              <a:t>std</a:t>
            </a:r>
            <a:r>
              <a:rPr lang="en-US" sz="1800" dirty="0"/>
              <a:t>::</a:t>
            </a:r>
            <a:r>
              <a:rPr lang="en-US" sz="1800" dirty="0" err="1">
                <a:solidFill>
                  <a:schemeClr val="accent2"/>
                </a:solidFill>
              </a:rPr>
              <a:t>runtime_error</a:t>
            </a:r>
            <a:r>
              <a:rPr lang="en-US" sz="1800" dirty="0"/>
              <a:t>(“dead reference detected”);</a:t>
            </a:r>
          </a:p>
          <a:p>
            <a:pPr marL="0" indent="0">
              <a:buNone/>
            </a:pPr>
            <a:r>
              <a:rPr lang="en-US" sz="1800" dirty="0"/>
              <a:t>  }</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a:t>
            </a:r>
            <a:r>
              <a:rPr lang="en-US" sz="1800" dirty="0" err="1"/>
              <a:t>pInstance</a:t>
            </a:r>
            <a:r>
              <a:rPr lang="en-US" sz="1800" dirty="0"/>
              <a:t>_; </a:t>
            </a:r>
            <a:r>
              <a:rPr lang="en-US" sz="1800" dirty="0">
                <a:solidFill>
                  <a:srgbClr val="00B050"/>
                </a:solidFill>
              </a:rPr>
              <a:t>// = </a:t>
            </a:r>
            <a:r>
              <a:rPr lang="en-US" sz="1800" dirty="0" err="1">
                <a:solidFill>
                  <a:srgbClr val="00B050"/>
                </a:solidFill>
              </a:rPr>
              <a:t>nullptr</a:t>
            </a:r>
            <a:endParaRPr lang="en-US" sz="1800" dirty="0">
              <a:solidFill>
                <a:srgbClr val="00B050"/>
              </a:solidFill>
            </a:endParaRP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bool</a:t>
            </a:r>
            <a:r>
              <a:rPr lang="en-US" sz="1800" dirty="0"/>
              <a:t> destroyed_; </a:t>
            </a:r>
            <a:r>
              <a:rPr lang="en-US" sz="1800" dirty="0">
                <a:solidFill>
                  <a:srgbClr val="00B050"/>
                </a:solidFill>
              </a:rPr>
              <a:t>// = false</a:t>
            </a:r>
          </a:p>
          <a:p>
            <a:pPr marL="0" indent="0">
              <a:buNone/>
            </a:pPr>
            <a:r>
              <a:rPr lang="en-US" sz="1800" dirty="0"/>
              <a:t>};</a:t>
            </a:r>
          </a:p>
        </p:txBody>
      </p:sp>
    </p:spTree>
    <p:extLst>
      <p:ext uri="{BB962C8B-B14F-4D97-AF65-F5344CB8AC3E}">
        <p14:creationId xmlns:p14="http://schemas.microsoft.com/office/powerpoint/2010/main" val="46199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Phoenix</a:t>
            </a:r>
            <a:br>
              <a:rPr lang="en-US" sz="3600" dirty="0"/>
            </a:br>
            <a:r>
              <a:rPr lang="en-US" sz="3600" dirty="0"/>
              <a:t>singleton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private</a:t>
            </a:r>
            <a:r>
              <a:rPr lang="en-US" sz="1800" dirty="0"/>
              <a:t>:</a:t>
            </a:r>
          </a:p>
          <a:p>
            <a:pPr marL="0" indent="0">
              <a:buNone/>
            </a:pPr>
            <a:r>
              <a:rPr lang="en-US" sz="1800" dirty="0">
                <a:solidFill>
                  <a:srgbClr val="00B0F0"/>
                </a:solidFill>
              </a:rPr>
              <a:t>  static</a:t>
            </a:r>
            <a:r>
              <a:rPr lang="en-US" sz="1800" dirty="0"/>
              <a:t> </a:t>
            </a:r>
            <a:r>
              <a:rPr lang="en-US" sz="1800" dirty="0">
                <a:solidFill>
                  <a:srgbClr val="00B0F0"/>
                </a:solidFill>
              </a:rPr>
              <a:t>void</a:t>
            </a:r>
            <a:r>
              <a:rPr lang="en-US" sz="1800" dirty="0"/>
              <a:t> </a:t>
            </a:r>
            <a:r>
              <a:rPr lang="en-US" sz="1800" dirty="0" err="1">
                <a:solidFill>
                  <a:schemeClr val="accent1"/>
                </a:solidFill>
              </a:rPr>
              <a:t>onDeadReference</a:t>
            </a:r>
            <a:r>
              <a:rPr lang="en-US" sz="1800" dirty="0"/>
              <a:t>() {</a:t>
            </a:r>
          </a:p>
          <a:p>
            <a:pPr marL="0" indent="0">
              <a:buNone/>
            </a:pPr>
            <a:r>
              <a:rPr lang="en-US" sz="1800" dirty="0"/>
              <a:t>    </a:t>
            </a:r>
            <a:r>
              <a:rPr lang="en-US" sz="1800" dirty="0">
                <a:solidFill>
                  <a:srgbClr val="00B050"/>
                </a:solidFill>
              </a:rPr>
              <a:t>// obtain the shell of destroyed singleton</a:t>
            </a:r>
          </a:p>
          <a:p>
            <a:pPr marL="0" indent="0">
              <a:buNone/>
            </a:pPr>
            <a:r>
              <a:rPr lang="en-US" sz="1800" dirty="0"/>
              <a:t>    </a:t>
            </a:r>
            <a:r>
              <a:rPr lang="en-US" sz="1800" dirty="0">
                <a:solidFill>
                  <a:schemeClr val="accent1"/>
                </a:solidFill>
              </a:rPr>
              <a:t>create</a:t>
            </a:r>
            <a:r>
              <a:rPr lang="en-US" sz="1800" dirty="0"/>
              <a:t>();</a:t>
            </a:r>
          </a:p>
          <a:p>
            <a:pPr marL="0" indent="0">
              <a:buNone/>
            </a:pPr>
            <a:r>
              <a:rPr lang="en-US" sz="1800" dirty="0"/>
              <a:t>    </a:t>
            </a:r>
            <a:r>
              <a:rPr lang="en-US" sz="1800" dirty="0">
                <a:solidFill>
                  <a:srgbClr val="00B050"/>
                </a:solidFill>
              </a:rPr>
              <a:t>// placement new</a:t>
            </a:r>
          </a:p>
          <a:p>
            <a:pPr marL="0" indent="0">
              <a:buNone/>
            </a:pPr>
            <a:r>
              <a:rPr lang="en-US" sz="1800" dirty="0"/>
              <a:t>    </a:t>
            </a:r>
            <a:r>
              <a:rPr lang="en-US" sz="1800" dirty="0">
                <a:solidFill>
                  <a:srgbClr val="00B0F0"/>
                </a:solidFill>
              </a:rPr>
              <a:t>new</a:t>
            </a:r>
            <a:r>
              <a:rPr lang="en-US" sz="1800" dirty="0"/>
              <a:t> (</a:t>
            </a:r>
            <a:r>
              <a:rPr lang="en-US" sz="1800" dirty="0" err="1"/>
              <a:t>pInstance</a:t>
            </a:r>
            <a:r>
              <a:rPr lang="en-US" sz="1800" dirty="0"/>
              <a:t>_) </a:t>
            </a:r>
            <a:r>
              <a:rPr lang="en-US" sz="1800" dirty="0">
                <a:solidFill>
                  <a:schemeClr val="accent2"/>
                </a:solidFill>
              </a:rPr>
              <a:t>Singleton</a:t>
            </a:r>
            <a:r>
              <a:rPr lang="en-US" sz="1800" dirty="0"/>
              <a:t>;</a:t>
            </a:r>
          </a:p>
          <a:p>
            <a:pPr marL="0" indent="0">
              <a:buNone/>
            </a:pPr>
            <a:r>
              <a:rPr lang="en-US" sz="1800" dirty="0"/>
              <a:t>    </a:t>
            </a:r>
            <a:r>
              <a:rPr lang="en-US" sz="1800" dirty="0">
                <a:solidFill>
                  <a:srgbClr val="00B050"/>
                </a:solidFill>
              </a:rPr>
              <a:t>// queue this new object’s destruction</a:t>
            </a:r>
          </a:p>
          <a:p>
            <a:pPr marL="0" indent="0">
              <a:buNone/>
            </a:pPr>
            <a:r>
              <a:rPr lang="en-US" sz="1800" dirty="0"/>
              <a:t>    </a:t>
            </a:r>
            <a:r>
              <a:rPr lang="en-US" sz="1800" dirty="0">
                <a:solidFill>
                  <a:srgbClr val="FFFF00"/>
                </a:solidFill>
              </a:rPr>
              <a:t>std</a:t>
            </a:r>
            <a:r>
              <a:rPr lang="en-US" sz="1800" dirty="0"/>
              <a:t>::</a:t>
            </a:r>
            <a:r>
              <a:rPr lang="en-US" sz="1800" dirty="0" err="1">
                <a:solidFill>
                  <a:schemeClr val="accent1"/>
                </a:solidFill>
              </a:rPr>
              <a:t>atexit</a:t>
            </a:r>
            <a:r>
              <a:rPr lang="en-US" sz="1800" dirty="0"/>
              <a:t>(</a:t>
            </a:r>
            <a:r>
              <a:rPr lang="en-US" sz="1800" dirty="0" err="1">
                <a:solidFill>
                  <a:schemeClr val="accent1"/>
                </a:solidFill>
              </a:rPr>
              <a:t>killPhoenixSingleton</a:t>
            </a:r>
            <a:r>
              <a:rPr lang="en-US" sz="1800" dirty="0"/>
              <a:t>);</a:t>
            </a:r>
          </a:p>
          <a:p>
            <a:pPr marL="0" indent="0">
              <a:buNone/>
            </a:pPr>
            <a:r>
              <a:rPr lang="en-US" sz="1800" dirty="0"/>
              <a:t>    destroyed_ = </a:t>
            </a:r>
            <a:r>
              <a:rPr lang="en-US" sz="1800" dirty="0">
                <a:solidFill>
                  <a:srgbClr val="00B0F0"/>
                </a:solidFill>
              </a:rPr>
              <a:t>false</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err="1">
                <a:solidFill>
                  <a:schemeClr val="accent1"/>
                </a:solidFill>
              </a:rPr>
              <a:t>killPhoenixSingleton</a:t>
            </a:r>
            <a:r>
              <a:rPr lang="en-US" sz="1800" dirty="0"/>
              <a:t>() {</a:t>
            </a:r>
          </a:p>
          <a:p>
            <a:pPr marL="0" indent="0">
              <a:buNone/>
            </a:pPr>
            <a:r>
              <a:rPr lang="en-US" sz="1800" dirty="0"/>
              <a:t>    </a:t>
            </a:r>
            <a:r>
              <a:rPr lang="en-US" sz="1800" dirty="0" err="1"/>
              <a:t>pInstance</a:t>
            </a:r>
            <a:r>
              <a:rPr lang="en-US" sz="1800" dirty="0"/>
              <a:t>_-&gt;</a:t>
            </a:r>
            <a:r>
              <a:rPr lang="en-US" sz="1800" dirty="0">
                <a:solidFill>
                  <a:schemeClr val="accent1"/>
                </a:solidFill>
              </a:rPr>
              <a:t>~Singleton</a:t>
            </a:r>
            <a:r>
              <a:rPr lang="en-US" sz="1800" dirty="0"/>
              <a:t>();</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185984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r>
              <a:rPr lang="en-US" sz="2400" dirty="0"/>
              <a:t>Short longevity objects are destroyed before long ones.</a:t>
            </a:r>
          </a:p>
          <a:p>
            <a:endParaRPr lang="en-US" sz="2400" dirty="0"/>
          </a:p>
          <a:p>
            <a:r>
              <a:rPr lang="en-US" sz="2400" dirty="0"/>
              <a:t>LIFO rule applies on the objects with same longevity.</a:t>
            </a:r>
          </a:p>
          <a:p>
            <a:endParaRPr lang="en-US" sz="2400" dirty="0"/>
          </a:p>
          <a:p>
            <a:r>
              <a:rPr lang="en-US" sz="2400" dirty="0"/>
              <a:t>Each longevity set action has a corresponding </a:t>
            </a:r>
            <a:r>
              <a:rPr lang="en-US" sz="2400" dirty="0" err="1"/>
              <a:t>atexit</a:t>
            </a:r>
            <a:r>
              <a:rPr lang="en-US" sz="2400" dirty="0"/>
              <a:t>() call.</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set longevity</a:t>
            </a:r>
            <a:endParaRPr lang="en-US" dirty="0"/>
          </a:p>
        </p:txBody>
      </p:sp>
    </p:spTree>
    <p:extLst>
      <p:ext uri="{BB962C8B-B14F-4D97-AF65-F5344CB8AC3E}">
        <p14:creationId xmlns:p14="http://schemas.microsoft.com/office/powerpoint/2010/main" val="322331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lifetime</a:t>
            </a:r>
            <a:br>
              <a:rPr lang="en-US" altLang="zh-CN" sz="3600" dirty="0"/>
            </a:br>
            <a:r>
              <a:rPr lang="en-US" altLang="zh-CN" sz="3600" dirty="0"/>
              <a:t>tracker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a:bodyPr>
          <a:lstStyle/>
          <a:p>
            <a:pPr marL="0" indent="0">
              <a:buNone/>
            </a:pPr>
            <a:r>
              <a:rPr lang="en-US" sz="1800" dirty="0">
                <a:solidFill>
                  <a:srgbClr val="00B0F0"/>
                </a:solidFill>
              </a:rPr>
              <a:t>class</a:t>
            </a:r>
            <a:r>
              <a:rPr lang="en-US" sz="1800" dirty="0"/>
              <a:t> </a:t>
            </a:r>
            <a:r>
              <a:rPr lang="en-US" sz="1800" dirty="0" err="1">
                <a:solidFill>
                  <a:schemeClr val="accent2"/>
                </a:solidFill>
              </a:rPr>
              <a:t>LifetimeTracker</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err="1">
                <a:solidFill>
                  <a:schemeClr val="accent1"/>
                </a:solidFill>
              </a:rPr>
              <a:t>LifetimeTracker</a:t>
            </a:r>
            <a:r>
              <a:rPr lang="en-US" sz="1800" dirty="0"/>
              <a:t>(</a:t>
            </a:r>
            <a:r>
              <a:rPr lang="en-US" sz="1800" dirty="0">
                <a:solidFill>
                  <a:srgbClr val="00B0F0"/>
                </a:solidFill>
              </a:rPr>
              <a:t>unsigned</a:t>
            </a:r>
            <a:r>
              <a:rPr lang="en-US" sz="1800" dirty="0"/>
              <a:t> </a:t>
            </a:r>
            <a:r>
              <a:rPr lang="en-US" sz="1800" dirty="0">
                <a:solidFill>
                  <a:srgbClr val="00B0F0"/>
                </a:solidFill>
              </a:rPr>
              <a:t>int</a:t>
            </a:r>
            <a:r>
              <a:rPr lang="en-US" sz="1800" dirty="0"/>
              <a:t> x) : longevity_(x) { }</a:t>
            </a:r>
          </a:p>
          <a:p>
            <a:pPr marL="0" indent="0">
              <a:buNone/>
            </a:pPr>
            <a:r>
              <a:rPr lang="en-US" sz="1800" dirty="0"/>
              <a:t>  </a:t>
            </a:r>
            <a:r>
              <a:rPr lang="en-US" sz="1800" dirty="0">
                <a:solidFill>
                  <a:srgbClr val="00B0F0"/>
                </a:solidFill>
              </a:rPr>
              <a:t>virtual</a:t>
            </a:r>
            <a:r>
              <a:rPr lang="en-US" sz="1800" dirty="0"/>
              <a:t> </a:t>
            </a:r>
            <a:r>
              <a:rPr lang="en-US" sz="1800" dirty="0">
                <a:solidFill>
                  <a:schemeClr val="accent1"/>
                </a:solidFill>
              </a:rPr>
              <a:t>~</a:t>
            </a:r>
            <a:r>
              <a:rPr lang="en-US" sz="1800" dirty="0" err="1">
                <a:solidFill>
                  <a:schemeClr val="accent1"/>
                </a:solidFill>
              </a:rPr>
              <a:t>LifetimeTracker</a:t>
            </a:r>
            <a:r>
              <a:rPr lang="en-US" sz="1800" dirty="0"/>
              <a:t>() = 0;</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bool</a:t>
            </a:r>
            <a:r>
              <a:rPr lang="en-US" sz="1800" dirty="0"/>
              <a:t> </a:t>
            </a:r>
            <a:r>
              <a:rPr lang="en-US" sz="1800" dirty="0">
                <a:solidFill>
                  <a:schemeClr val="accent1"/>
                </a:solidFill>
              </a:rPr>
              <a:t>compare</a:t>
            </a:r>
            <a:r>
              <a:rPr lang="en-US" sz="1800" dirty="0"/>
              <a:t>(</a:t>
            </a:r>
          </a:p>
          <a:p>
            <a:pPr marL="0" indent="0">
              <a:buNone/>
            </a:pPr>
            <a:r>
              <a:rPr lang="en-US" sz="1800" dirty="0"/>
              <a:t>    </a:t>
            </a:r>
            <a:r>
              <a:rPr lang="en-US" sz="1800" dirty="0">
                <a:solidFill>
                  <a:srgbClr val="00B0F0"/>
                </a:solidFill>
              </a:rPr>
              <a:t>const</a:t>
            </a:r>
            <a:r>
              <a:rPr lang="en-US" sz="1800" dirty="0"/>
              <a:t> </a:t>
            </a:r>
            <a:r>
              <a:rPr lang="en-US" sz="1800" dirty="0" err="1">
                <a:solidFill>
                  <a:schemeClr val="accent2"/>
                </a:solidFill>
              </a:rPr>
              <a:t>LifetimeTracker</a:t>
            </a:r>
            <a:r>
              <a:rPr lang="en-US" sz="1800" dirty="0"/>
              <a:t>* </a:t>
            </a:r>
            <a:r>
              <a:rPr lang="en-US" sz="1800" dirty="0" err="1"/>
              <a:t>lhs</a:t>
            </a:r>
            <a:r>
              <a:rPr lang="en-US" sz="1800" dirty="0"/>
              <a:t>,</a:t>
            </a:r>
          </a:p>
          <a:p>
            <a:pPr marL="0" indent="0">
              <a:buNone/>
            </a:pPr>
            <a:r>
              <a:rPr lang="en-US" sz="1800" dirty="0">
                <a:solidFill>
                  <a:srgbClr val="00B0F0"/>
                </a:solidFill>
              </a:rPr>
              <a:t>    const</a:t>
            </a:r>
            <a:r>
              <a:rPr lang="en-US" sz="1800" dirty="0"/>
              <a:t> </a:t>
            </a:r>
            <a:r>
              <a:rPr lang="en-US" sz="1800" dirty="0" err="1">
                <a:solidFill>
                  <a:schemeClr val="accent2"/>
                </a:solidFill>
              </a:rPr>
              <a:t>LifetimeTracker</a:t>
            </a:r>
            <a:r>
              <a:rPr lang="en-US" sz="1800" dirty="0"/>
              <a:t>* </a:t>
            </a:r>
            <a:r>
              <a:rPr lang="en-US" sz="1800" dirty="0" err="1"/>
              <a:t>rhs</a:t>
            </a:r>
            <a:r>
              <a:rPr lang="en-US" sz="1800" dirty="0"/>
              <a:t>) {</a:t>
            </a:r>
          </a:p>
          <a:p>
            <a:pPr marL="0" indent="0">
              <a:buNone/>
            </a:pPr>
            <a:r>
              <a:rPr lang="en-US" sz="1800" dirty="0"/>
              <a:t>    </a:t>
            </a:r>
            <a:r>
              <a:rPr lang="en-US" sz="1800" dirty="0">
                <a:solidFill>
                  <a:srgbClr val="00B0F0"/>
                </a:solidFill>
              </a:rPr>
              <a:t>return</a:t>
            </a:r>
            <a:r>
              <a:rPr lang="en-US" sz="1800" dirty="0"/>
              <a:t> </a:t>
            </a:r>
            <a:r>
              <a:rPr lang="en-US" sz="1800" dirty="0" err="1"/>
              <a:t>lhs</a:t>
            </a:r>
            <a:r>
              <a:rPr lang="en-US" sz="1800" dirty="0"/>
              <a:t>-&gt;longevity_ &lt; </a:t>
            </a:r>
            <a:r>
              <a:rPr lang="en-US" sz="1800" dirty="0" err="1"/>
              <a:t>rhs</a:t>
            </a:r>
            <a:r>
              <a:rPr lang="en-US" sz="1800" dirty="0"/>
              <a:t>-&gt;longevity_;</a:t>
            </a:r>
          </a:p>
          <a:p>
            <a:pPr marL="0" indent="0">
              <a:buNone/>
            </a:pPr>
            <a:r>
              <a:rPr lang="en-US" sz="1800" dirty="0"/>
              <a:t>  }</a:t>
            </a:r>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unsigned</a:t>
            </a:r>
            <a:r>
              <a:rPr lang="en-US" sz="1800" dirty="0"/>
              <a:t> </a:t>
            </a:r>
            <a:r>
              <a:rPr lang="en-US" sz="1800" dirty="0">
                <a:solidFill>
                  <a:srgbClr val="00B0F0"/>
                </a:solidFill>
              </a:rPr>
              <a:t>int</a:t>
            </a:r>
            <a:r>
              <a:rPr lang="en-US" sz="1800" dirty="0"/>
              <a:t> longevity_;</a:t>
            </a:r>
          </a:p>
          <a:p>
            <a:pPr marL="0" indent="0">
              <a:buNone/>
            </a:pPr>
            <a:r>
              <a:rPr lang="en-US" sz="1800" dirty="0"/>
              <a:t>};</a:t>
            </a:r>
          </a:p>
          <a:p>
            <a:pPr marL="0" indent="0">
              <a:buNone/>
            </a:pPr>
            <a:endParaRPr lang="en-US" sz="1800" dirty="0"/>
          </a:p>
          <a:p>
            <a:pPr marL="0" indent="0">
              <a:buNone/>
            </a:pPr>
            <a:r>
              <a:rPr lang="en-US" sz="1800" dirty="0">
                <a:solidFill>
                  <a:srgbClr val="00B0F0"/>
                </a:solidFill>
              </a:rPr>
              <a:t>inline</a:t>
            </a:r>
            <a:r>
              <a:rPr lang="en-US" sz="1800" dirty="0"/>
              <a:t> </a:t>
            </a:r>
            <a:r>
              <a:rPr lang="en-US" sz="1800" dirty="0" err="1">
                <a:solidFill>
                  <a:schemeClr val="accent2"/>
                </a:solidFill>
              </a:rPr>
              <a:t>LifetimeTracker</a:t>
            </a:r>
            <a:r>
              <a:rPr lang="en-US" sz="1800" dirty="0"/>
              <a:t>::</a:t>
            </a:r>
            <a:r>
              <a:rPr lang="en-US" sz="1800" dirty="0">
                <a:solidFill>
                  <a:schemeClr val="accent1"/>
                </a:solidFill>
              </a:rPr>
              <a:t>~</a:t>
            </a:r>
            <a:r>
              <a:rPr lang="en-US" sz="1800" dirty="0" err="1">
                <a:solidFill>
                  <a:schemeClr val="accent1"/>
                </a:solidFill>
              </a:rPr>
              <a:t>LifetimeTracker</a:t>
            </a:r>
            <a:r>
              <a:rPr lang="en-US" sz="1800" dirty="0"/>
              <a:t>() { }</a:t>
            </a:r>
          </a:p>
        </p:txBody>
      </p:sp>
    </p:spTree>
    <p:extLst>
      <p:ext uri="{BB962C8B-B14F-4D97-AF65-F5344CB8AC3E}">
        <p14:creationId xmlns:p14="http://schemas.microsoft.com/office/powerpoint/2010/main" val="3937977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Concrete</a:t>
            </a:r>
            <a:br>
              <a:rPr lang="en-US" altLang="zh-CN" sz="3600" dirty="0"/>
            </a:br>
            <a:r>
              <a:rPr lang="en-US" altLang="zh-CN" sz="3600" dirty="0"/>
              <a:t>lifetime</a:t>
            </a:r>
            <a:br>
              <a:rPr lang="en-US" altLang="zh-CN" sz="3600" dirty="0"/>
            </a:br>
            <a:r>
              <a:rPr lang="en-US" altLang="zh-CN" sz="3600" dirty="0"/>
              <a:t>tracker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template </a:t>
            </a:r>
            <a:r>
              <a:rPr lang="en-US" sz="1800" dirty="0"/>
              <a:t>&lt;</a:t>
            </a:r>
            <a:r>
              <a:rPr lang="en-US" sz="1800" dirty="0" err="1">
                <a:solidFill>
                  <a:srgbClr val="00B0F0"/>
                </a:solidFill>
              </a:rPr>
              <a:t>typename</a:t>
            </a:r>
            <a:r>
              <a:rPr lang="en-US" sz="1800" dirty="0"/>
              <a:t> </a:t>
            </a:r>
            <a:r>
              <a:rPr lang="en-US" sz="1800" dirty="0">
                <a:solidFill>
                  <a:schemeClr val="accent2"/>
                </a:solidFill>
              </a:rPr>
              <a:t>T</a:t>
            </a:r>
            <a:r>
              <a:rPr lang="en-US" sz="1800" dirty="0"/>
              <a:t>, </a:t>
            </a:r>
            <a:r>
              <a:rPr lang="en-US" sz="1800" dirty="0" err="1">
                <a:solidFill>
                  <a:srgbClr val="00B0F0"/>
                </a:solidFill>
              </a:rPr>
              <a:t>typename</a:t>
            </a:r>
            <a:r>
              <a:rPr lang="en-US" sz="1800" dirty="0"/>
              <a:t> </a:t>
            </a:r>
            <a:r>
              <a:rPr lang="en-US" sz="1800" dirty="0">
                <a:solidFill>
                  <a:schemeClr val="accent2"/>
                </a:solidFill>
              </a:rPr>
              <a:t>Destroyer</a:t>
            </a:r>
            <a:r>
              <a:rPr lang="en-US" sz="1800" dirty="0"/>
              <a:t>&gt;</a:t>
            </a:r>
          </a:p>
          <a:p>
            <a:pPr marL="0" indent="0">
              <a:buNone/>
            </a:pPr>
            <a:r>
              <a:rPr lang="en-US" sz="1800" dirty="0">
                <a:solidFill>
                  <a:srgbClr val="00B0F0"/>
                </a:solidFill>
              </a:rPr>
              <a:t>class</a:t>
            </a:r>
            <a:r>
              <a:rPr lang="en-US" sz="1800" dirty="0"/>
              <a:t> </a:t>
            </a:r>
            <a:r>
              <a:rPr lang="en-US" sz="1800" dirty="0" err="1">
                <a:solidFill>
                  <a:schemeClr val="accent2"/>
                </a:solidFill>
              </a:rPr>
              <a:t>ConcreteLifetimeTracker</a:t>
            </a:r>
            <a:r>
              <a:rPr lang="en-US" sz="1800" dirty="0"/>
              <a:t> : </a:t>
            </a:r>
            <a:r>
              <a:rPr lang="en-US" sz="1800" dirty="0">
                <a:solidFill>
                  <a:srgbClr val="00B0F0"/>
                </a:solidFill>
              </a:rPr>
              <a:t>public</a:t>
            </a:r>
            <a:r>
              <a:rPr lang="en-US" sz="1800" dirty="0"/>
              <a:t> </a:t>
            </a:r>
            <a:r>
              <a:rPr lang="en-US" sz="1800" dirty="0" err="1">
                <a:solidFill>
                  <a:schemeClr val="accent2"/>
                </a:solidFill>
              </a:rPr>
              <a:t>LifetimeTracker</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err="1">
                <a:solidFill>
                  <a:schemeClr val="accent1"/>
                </a:solidFill>
              </a:rPr>
              <a:t>ConcreteLifetimeTracker</a:t>
            </a:r>
            <a:r>
              <a:rPr lang="en-US" sz="1800" dirty="0"/>
              <a:t>(</a:t>
            </a:r>
          </a:p>
          <a:p>
            <a:pPr marL="0" indent="0">
              <a:buNone/>
            </a:pPr>
            <a:r>
              <a:rPr lang="en-US" sz="1800" dirty="0">
                <a:solidFill>
                  <a:srgbClr val="00B0F0"/>
                </a:solidFill>
              </a:rPr>
              <a:t>    </a:t>
            </a:r>
            <a:r>
              <a:rPr lang="en-US" sz="1800" dirty="0">
                <a:solidFill>
                  <a:schemeClr val="accent2"/>
                </a:solidFill>
              </a:rPr>
              <a:t>T</a:t>
            </a:r>
            <a:r>
              <a:rPr lang="en-US" sz="1800" dirty="0"/>
              <a:t>* </a:t>
            </a:r>
            <a:r>
              <a:rPr lang="en-US" sz="1800" dirty="0" err="1"/>
              <a:t>pObject</a:t>
            </a:r>
            <a:r>
              <a:rPr lang="en-US" sz="1800" dirty="0"/>
              <a:t>, </a:t>
            </a:r>
            <a:r>
              <a:rPr lang="en-US" sz="1800" dirty="0">
                <a:solidFill>
                  <a:srgbClr val="00B0F0"/>
                </a:solidFill>
              </a:rPr>
              <a:t>unsigned</a:t>
            </a:r>
            <a:r>
              <a:rPr lang="en-US" sz="1800" dirty="0"/>
              <a:t> </a:t>
            </a:r>
            <a:r>
              <a:rPr lang="en-US" sz="1800" dirty="0">
                <a:solidFill>
                  <a:srgbClr val="00B0F0"/>
                </a:solidFill>
              </a:rPr>
              <a:t>int</a:t>
            </a:r>
            <a:r>
              <a:rPr lang="en-US" sz="1800" dirty="0"/>
              <a:t> longevity, </a:t>
            </a:r>
            <a:r>
              <a:rPr lang="en-US" sz="1800" dirty="0">
                <a:solidFill>
                  <a:schemeClr val="accent2"/>
                </a:solidFill>
              </a:rPr>
              <a:t>Destroyer</a:t>
            </a:r>
            <a:r>
              <a:rPr lang="en-US" sz="1800" dirty="0"/>
              <a:t> destroyer)</a:t>
            </a:r>
          </a:p>
          <a:p>
            <a:pPr marL="0" indent="0">
              <a:buNone/>
            </a:pPr>
            <a:r>
              <a:rPr lang="en-US" sz="1800" dirty="0"/>
              <a:t>  : </a:t>
            </a:r>
            <a:r>
              <a:rPr lang="en-US" sz="1800" dirty="0" err="1">
                <a:solidFill>
                  <a:schemeClr val="accent1"/>
                </a:solidFill>
              </a:rPr>
              <a:t>LifetimeTracker</a:t>
            </a:r>
            <a:r>
              <a:rPr lang="en-US" sz="1800" dirty="0"/>
              <a:t>(longevity)</a:t>
            </a:r>
          </a:p>
          <a:p>
            <a:pPr marL="0" indent="0">
              <a:buNone/>
            </a:pPr>
            <a:r>
              <a:rPr lang="en-US" sz="1800" dirty="0"/>
              <a:t>  , </a:t>
            </a:r>
            <a:r>
              <a:rPr lang="en-US" sz="1800" dirty="0" err="1"/>
              <a:t>pTracked</a:t>
            </a:r>
            <a:r>
              <a:rPr lang="en-US" sz="1800" dirty="0"/>
              <a:t>_(</a:t>
            </a:r>
            <a:r>
              <a:rPr lang="en-US" sz="1800" dirty="0" err="1"/>
              <a:t>pObject</a:t>
            </a:r>
            <a:r>
              <a:rPr lang="en-US" sz="1800" dirty="0"/>
              <a:t>)</a:t>
            </a:r>
          </a:p>
          <a:p>
            <a:pPr marL="0" indent="0">
              <a:buNone/>
            </a:pPr>
            <a:r>
              <a:rPr lang="en-US" sz="1800" dirty="0"/>
              <a:t>  , destroyer_(destroyer) { }</a:t>
            </a:r>
          </a:p>
          <a:p>
            <a:pPr marL="0" indent="0">
              <a:buNone/>
            </a:pPr>
            <a:endParaRPr lang="en-US" sz="1800" dirty="0"/>
          </a:p>
          <a:p>
            <a:pPr marL="0" indent="0">
              <a:buNone/>
            </a:pPr>
            <a:r>
              <a:rPr lang="en-US" sz="1800" dirty="0">
                <a:solidFill>
                  <a:schemeClr val="accent1"/>
                </a:solidFill>
              </a:rPr>
              <a:t>  ~</a:t>
            </a:r>
            <a:r>
              <a:rPr lang="en-US" sz="1800" dirty="0" err="1">
                <a:solidFill>
                  <a:schemeClr val="accent1"/>
                </a:solidFill>
              </a:rPr>
              <a:t>ConcreteLifetimeTracker</a:t>
            </a:r>
            <a:r>
              <a:rPr lang="en-US" sz="1800" dirty="0"/>
              <a:t>() {</a:t>
            </a:r>
          </a:p>
          <a:p>
            <a:pPr marL="0" indent="0">
              <a:buNone/>
            </a:pPr>
            <a:r>
              <a:rPr lang="en-US" sz="1800" dirty="0"/>
              <a:t>    destroyer_(</a:t>
            </a:r>
            <a:r>
              <a:rPr lang="en-US" sz="1800" dirty="0" err="1"/>
              <a:t>pTracked</a:t>
            </a:r>
            <a:r>
              <a:rPr lang="en-US" sz="1800" dirty="0"/>
              <a:t>_);</a:t>
            </a:r>
          </a:p>
          <a:p>
            <a:pPr marL="0" indent="0">
              <a:buNone/>
            </a:pPr>
            <a:r>
              <a:rPr lang="en-US" sz="1800" dirty="0"/>
              <a:t>  }</a:t>
            </a:r>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chemeClr val="accent2"/>
                </a:solidFill>
              </a:rPr>
              <a:t>T</a:t>
            </a:r>
            <a:r>
              <a:rPr lang="en-US" sz="1800" dirty="0"/>
              <a:t>* </a:t>
            </a:r>
            <a:r>
              <a:rPr lang="en-US" sz="1800" dirty="0" err="1"/>
              <a:t>pTracked</a:t>
            </a:r>
            <a:r>
              <a:rPr lang="en-US" sz="1800" dirty="0"/>
              <a:t>_;</a:t>
            </a:r>
          </a:p>
          <a:p>
            <a:pPr marL="0" indent="0">
              <a:buNone/>
            </a:pPr>
            <a:r>
              <a:rPr lang="en-US" sz="1800" dirty="0"/>
              <a:t>  </a:t>
            </a:r>
            <a:r>
              <a:rPr lang="en-US" sz="1800" dirty="0">
                <a:solidFill>
                  <a:schemeClr val="accent2"/>
                </a:solidFill>
              </a:rPr>
              <a:t>Destroyer</a:t>
            </a:r>
            <a:r>
              <a:rPr lang="en-US" sz="1800" dirty="0"/>
              <a:t> </a:t>
            </a:r>
            <a:r>
              <a:rPr lang="en-US" sz="1800" dirty="0" err="1"/>
              <a:t>destroyer</a:t>
            </a:r>
            <a:r>
              <a:rPr lang="en-US" sz="1800" dirty="0"/>
              <a:t>_;</a:t>
            </a:r>
          </a:p>
          <a:p>
            <a:pPr marL="0" indent="0">
              <a:buNone/>
            </a:pPr>
            <a:r>
              <a:rPr lang="en-US" sz="1800" dirty="0"/>
              <a:t>};</a:t>
            </a:r>
          </a:p>
        </p:txBody>
      </p:sp>
    </p:spTree>
    <p:extLst>
      <p:ext uri="{BB962C8B-B14F-4D97-AF65-F5344CB8AC3E}">
        <p14:creationId xmlns:p14="http://schemas.microsoft.com/office/powerpoint/2010/main" val="315843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default</a:t>
            </a:r>
            <a:br>
              <a:rPr lang="en-US" altLang="zh-CN" sz="3600" dirty="0"/>
            </a:br>
            <a:r>
              <a:rPr lang="en-US" altLang="zh-CN" sz="3600" dirty="0"/>
              <a:t>destroyer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template </a:t>
            </a:r>
            <a:r>
              <a:rPr lang="en-US" sz="1800" dirty="0"/>
              <a:t>&lt;</a:t>
            </a:r>
            <a:r>
              <a:rPr lang="en-US" sz="1800" dirty="0" err="1">
                <a:solidFill>
                  <a:srgbClr val="00B0F0"/>
                </a:solidFill>
              </a:rPr>
              <a:t>typename</a:t>
            </a:r>
            <a:r>
              <a:rPr lang="en-US" sz="1800" dirty="0"/>
              <a:t> </a:t>
            </a:r>
            <a:r>
              <a:rPr lang="en-US" sz="1800" dirty="0">
                <a:solidFill>
                  <a:schemeClr val="accent2"/>
                </a:solidFill>
              </a:rPr>
              <a:t>T</a:t>
            </a:r>
            <a:r>
              <a:rPr lang="en-US" sz="1800" dirty="0"/>
              <a:t>&gt;</a:t>
            </a:r>
          </a:p>
          <a:p>
            <a:pPr marL="0" indent="0">
              <a:buNone/>
            </a:pPr>
            <a:r>
              <a:rPr lang="en-US" sz="1800" dirty="0">
                <a:solidFill>
                  <a:srgbClr val="00B0F0"/>
                </a:solidFill>
              </a:rPr>
              <a:t>struct</a:t>
            </a:r>
            <a:r>
              <a:rPr lang="en-US" sz="1800" dirty="0"/>
              <a:t> </a:t>
            </a:r>
            <a:r>
              <a:rPr lang="en-US" sz="1800" dirty="0" err="1">
                <a:solidFill>
                  <a:schemeClr val="accent2"/>
                </a:solidFill>
              </a:rPr>
              <a:t>Deleter</a:t>
            </a:r>
            <a:r>
              <a:rPr lang="en-US" sz="1800" dirty="0"/>
              <a:t> {</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a:solidFill>
                  <a:schemeClr val="accent1"/>
                </a:solidFill>
              </a:rPr>
              <a:t>destroy</a:t>
            </a:r>
            <a:r>
              <a:rPr lang="en-US" sz="1800" dirty="0"/>
              <a:t>(</a:t>
            </a:r>
            <a:r>
              <a:rPr lang="en-US" sz="1800" dirty="0">
                <a:solidFill>
                  <a:schemeClr val="accent2"/>
                </a:solidFill>
              </a:rPr>
              <a:t>T</a:t>
            </a:r>
            <a:r>
              <a:rPr lang="en-US" sz="1800" dirty="0"/>
              <a:t>* </a:t>
            </a:r>
            <a:r>
              <a:rPr lang="en-US" sz="1800" dirty="0" err="1"/>
              <a:t>pObject</a:t>
            </a:r>
            <a:r>
              <a:rPr lang="en-US" sz="1800" dirty="0"/>
              <a:t>) {</a:t>
            </a:r>
          </a:p>
          <a:p>
            <a:pPr marL="0" indent="0">
              <a:buNone/>
            </a:pPr>
            <a:r>
              <a:rPr lang="en-US" sz="1800" dirty="0"/>
              <a:t>    </a:t>
            </a:r>
            <a:r>
              <a:rPr lang="en-US" sz="1800" dirty="0">
                <a:solidFill>
                  <a:srgbClr val="00B0F0"/>
                </a:solidFill>
              </a:rPr>
              <a:t>delete</a:t>
            </a:r>
            <a:r>
              <a:rPr lang="en-US" sz="1800" dirty="0"/>
              <a:t> </a:t>
            </a:r>
            <a:r>
              <a:rPr lang="en-US" sz="1800" dirty="0" err="1"/>
              <a:t>pObject</a:t>
            </a:r>
            <a:r>
              <a:rPr lang="en-US" sz="1800" dirty="0"/>
              <a:t>;</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116403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lifetime</a:t>
            </a:r>
            <a:br>
              <a:rPr lang="en-US" altLang="zh-CN" sz="3600" dirty="0"/>
            </a:br>
            <a:r>
              <a:rPr lang="en-US" altLang="zh-CN" sz="3600" dirty="0"/>
              <a:t>tracker</a:t>
            </a:r>
            <a:br>
              <a:rPr lang="en-US" altLang="zh-CN" sz="3600" dirty="0"/>
            </a:br>
            <a:r>
              <a:rPr lang="en-US" altLang="zh-CN" sz="3600" dirty="0"/>
              <a:t>container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92D050"/>
                </a:solidFill>
              </a:rPr>
              <a:t>// container is an array, element is pointer to tracker</a:t>
            </a:r>
          </a:p>
          <a:p>
            <a:pPr marL="0" indent="0">
              <a:buNone/>
            </a:pPr>
            <a:r>
              <a:rPr lang="en-US" sz="1800" dirty="0">
                <a:solidFill>
                  <a:srgbClr val="00B0F0"/>
                </a:solidFill>
              </a:rPr>
              <a:t>using </a:t>
            </a:r>
            <a:r>
              <a:rPr lang="en-US" sz="1800" dirty="0" err="1">
                <a:solidFill>
                  <a:schemeClr val="accent2"/>
                </a:solidFill>
              </a:rPr>
              <a:t>TrackerArray</a:t>
            </a:r>
            <a:r>
              <a:rPr lang="en-US" sz="1800" dirty="0"/>
              <a:t> = </a:t>
            </a:r>
            <a:r>
              <a:rPr lang="en-US" sz="1800" dirty="0" err="1">
                <a:solidFill>
                  <a:schemeClr val="accent2"/>
                </a:solidFill>
              </a:rPr>
              <a:t>LifetimeTracker</a:t>
            </a:r>
            <a:r>
              <a:rPr lang="en-US" sz="1800" dirty="0"/>
              <a:t>**;</a:t>
            </a:r>
          </a:p>
          <a:p>
            <a:pPr marL="0" indent="0">
              <a:buNone/>
            </a:pPr>
            <a:r>
              <a:rPr lang="en-US" sz="1800" dirty="0" err="1">
                <a:solidFill>
                  <a:schemeClr val="accent2"/>
                </a:solidFill>
              </a:rPr>
              <a:t>TrackerArray</a:t>
            </a:r>
            <a:r>
              <a:rPr lang="en-US" sz="1800" dirty="0"/>
              <a:t> </a:t>
            </a:r>
            <a:r>
              <a:rPr lang="en-US" sz="1800" dirty="0" err="1"/>
              <a:t>gTrackerArray</a:t>
            </a:r>
            <a:r>
              <a:rPr lang="en-US" sz="1800" dirty="0"/>
              <a:t> = </a:t>
            </a:r>
            <a:r>
              <a:rPr lang="en-US" sz="1800" dirty="0" err="1">
                <a:solidFill>
                  <a:srgbClr val="00B0F0"/>
                </a:solidFill>
              </a:rPr>
              <a:t>nullptr</a:t>
            </a:r>
            <a:r>
              <a:rPr lang="en-US" sz="1800" dirty="0"/>
              <a:t>;</a:t>
            </a:r>
          </a:p>
          <a:p>
            <a:pPr marL="0" indent="0">
              <a:buNone/>
            </a:pPr>
            <a:r>
              <a:rPr lang="en-US" sz="1800" dirty="0">
                <a:solidFill>
                  <a:srgbClr val="00B0F0"/>
                </a:solidFill>
              </a:rPr>
              <a:t>unsigned</a:t>
            </a:r>
            <a:r>
              <a:rPr lang="en-US" sz="1800" dirty="0"/>
              <a:t> </a:t>
            </a:r>
            <a:r>
              <a:rPr lang="en-US" sz="1800" dirty="0">
                <a:solidFill>
                  <a:srgbClr val="00B0F0"/>
                </a:solidFill>
              </a:rPr>
              <a:t>int</a:t>
            </a:r>
            <a:r>
              <a:rPr lang="en-US" sz="1800" dirty="0"/>
              <a:t> </a:t>
            </a:r>
            <a:r>
              <a:rPr lang="en-US" sz="1800" dirty="0" err="1"/>
              <a:t>gElements</a:t>
            </a:r>
            <a:r>
              <a:rPr lang="en-US" sz="1800" dirty="0"/>
              <a:t> = 0;</a:t>
            </a:r>
          </a:p>
        </p:txBody>
      </p:sp>
    </p:spTree>
    <p:extLst>
      <p:ext uri="{BB962C8B-B14F-4D97-AF65-F5344CB8AC3E}">
        <p14:creationId xmlns:p14="http://schemas.microsoft.com/office/powerpoint/2010/main" val="409953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set</a:t>
            </a:r>
            <a:br>
              <a:rPr lang="en-US" altLang="zh-CN" sz="3600" dirty="0"/>
            </a:br>
            <a:r>
              <a:rPr lang="en-US" altLang="zh-CN" sz="3600" dirty="0"/>
              <a:t>longevity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fontScale="85000" lnSpcReduction="10000"/>
          </a:bodyPr>
          <a:lstStyle/>
          <a:p>
            <a:pPr marL="0" indent="0">
              <a:buNone/>
            </a:pPr>
            <a:r>
              <a:rPr lang="en-US" sz="1800" dirty="0">
                <a:solidFill>
                  <a:srgbClr val="00B0F0"/>
                </a:solidFill>
              </a:rPr>
              <a:t>template</a:t>
            </a:r>
            <a:r>
              <a:rPr lang="en-US" sz="1800" dirty="0"/>
              <a:t> &lt;</a:t>
            </a:r>
            <a:r>
              <a:rPr lang="en-US" sz="1800" dirty="0" err="1">
                <a:solidFill>
                  <a:srgbClr val="00B0F0"/>
                </a:solidFill>
              </a:rPr>
              <a:t>typename</a:t>
            </a:r>
            <a:r>
              <a:rPr lang="en-US" sz="1800" dirty="0"/>
              <a:t> </a:t>
            </a:r>
            <a:r>
              <a:rPr lang="en-US" sz="1800" dirty="0">
                <a:solidFill>
                  <a:schemeClr val="accent2"/>
                </a:solidFill>
              </a:rPr>
              <a:t>T</a:t>
            </a:r>
            <a:r>
              <a:rPr lang="en-US" sz="1800" dirty="0"/>
              <a:t>, </a:t>
            </a:r>
            <a:r>
              <a:rPr lang="en-US" sz="1800" dirty="0" err="1">
                <a:solidFill>
                  <a:srgbClr val="00B0F0"/>
                </a:solidFill>
              </a:rPr>
              <a:t>typename</a:t>
            </a:r>
            <a:r>
              <a:rPr lang="en-US" sz="1800" dirty="0"/>
              <a:t> </a:t>
            </a:r>
            <a:r>
              <a:rPr lang="en-US" sz="1800" dirty="0">
                <a:solidFill>
                  <a:schemeClr val="accent2"/>
                </a:solidFill>
              </a:rPr>
              <a:t>Destroyer</a:t>
            </a:r>
            <a:r>
              <a:rPr lang="en-US" sz="1800" dirty="0"/>
              <a:t>&gt;</a:t>
            </a:r>
          </a:p>
          <a:p>
            <a:pPr marL="0" indent="0">
              <a:buNone/>
            </a:pPr>
            <a:r>
              <a:rPr lang="en-US" sz="1800" dirty="0">
                <a:solidFill>
                  <a:srgbClr val="00B0F0"/>
                </a:solidFill>
              </a:rPr>
              <a:t>void</a:t>
            </a:r>
            <a:r>
              <a:rPr lang="en-US" sz="1800" dirty="0"/>
              <a:t> </a:t>
            </a:r>
            <a:r>
              <a:rPr lang="en-US" sz="1800" dirty="0" err="1">
                <a:solidFill>
                  <a:schemeClr val="accent1"/>
                </a:solidFill>
              </a:rPr>
              <a:t>setLongevity</a:t>
            </a:r>
            <a:r>
              <a:rPr lang="en-US" sz="1800" dirty="0"/>
              <a:t>(</a:t>
            </a:r>
            <a:r>
              <a:rPr lang="en-US" sz="1800" dirty="0">
                <a:solidFill>
                  <a:schemeClr val="accent2"/>
                </a:solidFill>
              </a:rPr>
              <a:t>T</a:t>
            </a:r>
            <a:r>
              <a:rPr lang="en-US" sz="1800" dirty="0"/>
              <a:t>* </a:t>
            </a:r>
            <a:r>
              <a:rPr lang="en-US" sz="1800" dirty="0" err="1"/>
              <a:t>pObject</a:t>
            </a:r>
            <a:r>
              <a:rPr lang="en-US" sz="1800" dirty="0"/>
              <a:t>, </a:t>
            </a:r>
            <a:r>
              <a:rPr lang="en-US" sz="1800" dirty="0">
                <a:solidFill>
                  <a:srgbClr val="00B0F0"/>
                </a:solidFill>
              </a:rPr>
              <a:t>unsigned</a:t>
            </a:r>
            <a:r>
              <a:rPr lang="en-US" sz="1800" dirty="0"/>
              <a:t> </a:t>
            </a:r>
            <a:r>
              <a:rPr lang="en-US" sz="1800" dirty="0">
                <a:solidFill>
                  <a:srgbClr val="00B0F0"/>
                </a:solidFill>
              </a:rPr>
              <a:t>int</a:t>
            </a:r>
            <a:r>
              <a:rPr lang="en-US" sz="1800" dirty="0"/>
              <a:t> longevity, </a:t>
            </a:r>
          </a:p>
          <a:p>
            <a:pPr marL="0" indent="0">
              <a:buNone/>
            </a:pPr>
            <a:r>
              <a:rPr lang="en-US" sz="1800" dirty="0"/>
              <a:t>  </a:t>
            </a:r>
            <a:r>
              <a:rPr lang="en-US" sz="1800" dirty="0">
                <a:solidFill>
                  <a:schemeClr val="accent2"/>
                </a:solidFill>
              </a:rPr>
              <a:t>Destroyer</a:t>
            </a:r>
            <a:r>
              <a:rPr lang="en-US" sz="1800" dirty="0"/>
              <a:t> </a:t>
            </a:r>
            <a:r>
              <a:rPr lang="en-US" sz="1800" dirty="0" err="1"/>
              <a:t>destroyer</a:t>
            </a:r>
            <a:r>
              <a:rPr lang="en-US" sz="1800" dirty="0"/>
              <a:t> = </a:t>
            </a:r>
            <a:r>
              <a:rPr lang="en-US" sz="1800" dirty="0" err="1">
                <a:solidFill>
                  <a:schemeClr val="accent2"/>
                </a:solidFill>
              </a:rPr>
              <a:t>Deteler</a:t>
            </a:r>
            <a:r>
              <a:rPr lang="en-US" sz="1800" dirty="0"/>
              <a:t>&lt;</a:t>
            </a:r>
            <a:r>
              <a:rPr lang="en-US" sz="1800" dirty="0">
                <a:solidFill>
                  <a:schemeClr val="accent2"/>
                </a:solidFill>
              </a:rPr>
              <a:t>T</a:t>
            </a:r>
            <a:r>
              <a:rPr lang="en-US" sz="1800" dirty="0"/>
              <a:t>&gt;::</a:t>
            </a:r>
            <a:r>
              <a:rPr lang="en-US" sz="1800" dirty="0">
                <a:solidFill>
                  <a:schemeClr val="accent1"/>
                </a:solidFill>
              </a:rPr>
              <a:t>destroy</a:t>
            </a:r>
            <a:r>
              <a:rPr lang="en-US" sz="1800" dirty="0"/>
              <a:t>) {</a:t>
            </a:r>
          </a:p>
          <a:p>
            <a:pPr marL="0" indent="0">
              <a:buNone/>
            </a:pPr>
            <a:r>
              <a:rPr lang="en-US" sz="1800" dirty="0"/>
              <a:t>  </a:t>
            </a:r>
            <a:r>
              <a:rPr lang="en-US" sz="1800" dirty="0" err="1">
                <a:solidFill>
                  <a:schemeClr val="accent2"/>
                </a:solidFill>
              </a:rPr>
              <a:t>TrackerArray</a:t>
            </a:r>
            <a:r>
              <a:rPr lang="en-US" sz="1800" dirty="0"/>
              <a:t> </a:t>
            </a:r>
            <a:r>
              <a:rPr lang="en-US" sz="1800" dirty="0" err="1"/>
              <a:t>newArray</a:t>
            </a:r>
            <a:r>
              <a:rPr lang="en-US" sz="1800" dirty="0"/>
              <a:t> = </a:t>
            </a:r>
            <a:r>
              <a:rPr lang="en-US" sz="1800" dirty="0" err="1">
                <a:solidFill>
                  <a:srgbClr val="00B0F0"/>
                </a:solidFill>
              </a:rPr>
              <a:t>static_cast</a:t>
            </a:r>
            <a:r>
              <a:rPr lang="en-US" sz="1800" dirty="0"/>
              <a:t>&lt;</a:t>
            </a:r>
            <a:r>
              <a:rPr lang="en-US" sz="1800" dirty="0" err="1">
                <a:solidFill>
                  <a:schemeClr val="accent2"/>
                </a:solidFill>
              </a:rPr>
              <a:t>TrackerArray</a:t>
            </a:r>
            <a:r>
              <a:rPr lang="en-US" sz="1800" dirty="0"/>
              <a:t>&gt;(</a:t>
            </a:r>
          </a:p>
          <a:p>
            <a:pPr marL="0" indent="0">
              <a:buNone/>
            </a:pPr>
            <a:r>
              <a:rPr lang="en-US" sz="1800" dirty="0"/>
              <a:t>    </a:t>
            </a:r>
            <a:r>
              <a:rPr lang="en-US" sz="1800" dirty="0">
                <a:solidFill>
                  <a:srgbClr val="FFFF00"/>
                </a:solidFill>
              </a:rPr>
              <a:t>std</a:t>
            </a:r>
            <a:r>
              <a:rPr lang="en-US" sz="1800" dirty="0"/>
              <a:t>::</a:t>
            </a:r>
            <a:r>
              <a:rPr lang="en-US" sz="1800" dirty="0" err="1">
                <a:solidFill>
                  <a:schemeClr val="accent1"/>
                </a:solidFill>
              </a:rPr>
              <a:t>realloc</a:t>
            </a:r>
            <a:r>
              <a:rPr lang="en-US" sz="1800" dirty="0"/>
              <a:t>(</a:t>
            </a:r>
            <a:r>
              <a:rPr lang="en-US" sz="1800" dirty="0" err="1"/>
              <a:t>gTrackerArray</a:t>
            </a:r>
            <a:r>
              <a:rPr lang="en-US" sz="1800" dirty="0"/>
              <a:t>, </a:t>
            </a:r>
            <a:r>
              <a:rPr lang="en-US" sz="1800" dirty="0" err="1">
                <a:solidFill>
                  <a:srgbClr val="00B0F0"/>
                </a:solidFill>
              </a:rPr>
              <a:t>sizeof</a:t>
            </a:r>
            <a:r>
              <a:rPr lang="en-US" sz="1800" dirty="0"/>
              <a:t>(*</a:t>
            </a:r>
            <a:r>
              <a:rPr lang="en-US" sz="1800" dirty="0" err="1"/>
              <a:t>gTrackerArray</a:t>
            </a:r>
            <a:r>
              <a:rPr lang="en-US" sz="1800" dirty="0"/>
              <a:t>) * (</a:t>
            </a:r>
            <a:r>
              <a:rPr lang="en-US" sz="1800" dirty="0" err="1"/>
              <a:t>gElements</a:t>
            </a:r>
            <a:r>
              <a:rPr lang="en-US" sz="1800" dirty="0"/>
              <a:t> + 1)));</a:t>
            </a:r>
          </a:p>
          <a:p>
            <a:pPr marL="0" indent="0">
              <a:buNone/>
            </a:pPr>
            <a:r>
              <a:rPr lang="en-US" sz="1800" dirty="0"/>
              <a:t>  </a:t>
            </a:r>
            <a:r>
              <a:rPr lang="en-US" sz="1800" dirty="0" err="1"/>
              <a:t>gTrackerArray</a:t>
            </a:r>
            <a:r>
              <a:rPr lang="en-US" sz="1800" dirty="0"/>
              <a:t> = </a:t>
            </a:r>
            <a:r>
              <a:rPr lang="en-US" sz="1800" dirty="0" err="1"/>
              <a:t>newArray</a:t>
            </a:r>
            <a:r>
              <a:rPr lang="en-US" sz="1800" dirty="0"/>
              <a:t>;</a:t>
            </a:r>
          </a:p>
          <a:p>
            <a:pPr marL="0" indent="0">
              <a:buNone/>
            </a:pPr>
            <a:endParaRPr lang="en-US" sz="1800" dirty="0"/>
          </a:p>
          <a:p>
            <a:pPr marL="0" indent="0">
              <a:buNone/>
            </a:pPr>
            <a:r>
              <a:rPr lang="en-US" sz="1800" dirty="0"/>
              <a:t>  </a:t>
            </a:r>
            <a:r>
              <a:rPr lang="en-US" sz="1800" dirty="0" err="1">
                <a:solidFill>
                  <a:schemeClr val="accent2"/>
                </a:solidFill>
              </a:rPr>
              <a:t>LifetimeTracker</a:t>
            </a:r>
            <a:r>
              <a:rPr lang="en-US" sz="1800" dirty="0"/>
              <a:t>* </a:t>
            </a:r>
            <a:r>
              <a:rPr lang="en-US" sz="1800" dirty="0" err="1"/>
              <a:t>lt</a:t>
            </a:r>
            <a:r>
              <a:rPr lang="en-US" sz="1800" dirty="0"/>
              <a:t> = </a:t>
            </a:r>
            <a:r>
              <a:rPr lang="en-US" sz="1800" dirty="0">
                <a:solidFill>
                  <a:srgbClr val="00B0F0"/>
                </a:solidFill>
              </a:rPr>
              <a:t>new</a:t>
            </a:r>
            <a:r>
              <a:rPr lang="en-US" sz="1800" dirty="0"/>
              <a:t> </a:t>
            </a:r>
            <a:r>
              <a:rPr lang="en-US" sz="1800" dirty="0" err="1">
                <a:solidFill>
                  <a:schemeClr val="accent2"/>
                </a:solidFill>
              </a:rPr>
              <a:t>ConcreteLifetimeTracker</a:t>
            </a:r>
            <a:r>
              <a:rPr lang="en-US" sz="1800" dirty="0"/>
              <a:t>&lt;</a:t>
            </a:r>
            <a:r>
              <a:rPr lang="en-US" sz="1800" dirty="0">
                <a:solidFill>
                  <a:schemeClr val="accent2"/>
                </a:solidFill>
              </a:rPr>
              <a:t>T</a:t>
            </a:r>
            <a:r>
              <a:rPr lang="en-US" sz="1800" dirty="0"/>
              <a:t>, </a:t>
            </a:r>
            <a:r>
              <a:rPr lang="en-US" sz="1800" dirty="0">
                <a:solidFill>
                  <a:schemeClr val="accent2"/>
                </a:solidFill>
              </a:rPr>
              <a:t>Destroyer</a:t>
            </a:r>
            <a:r>
              <a:rPr lang="en-US" sz="1800" dirty="0"/>
              <a:t>&gt;(</a:t>
            </a:r>
          </a:p>
          <a:p>
            <a:pPr marL="0" indent="0">
              <a:buNone/>
            </a:pPr>
            <a:r>
              <a:rPr lang="en-US" sz="1800" dirty="0"/>
              <a:t>      </a:t>
            </a:r>
            <a:r>
              <a:rPr lang="en-US" sz="1800" dirty="0" err="1"/>
              <a:t>pObject</a:t>
            </a:r>
            <a:r>
              <a:rPr lang="en-US" sz="1800" dirty="0"/>
              <a:t>, longevity, destroyer);</a:t>
            </a:r>
          </a:p>
          <a:p>
            <a:pPr marL="0" indent="0">
              <a:buNone/>
            </a:pPr>
            <a:endParaRPr lang="en-US" sz="1800" dirty="0"/>
          </a:p>
          <a:p>
            <a:pPr marL="0" indent="0">
              <a:buNone/>
            </a:pPr>
            <a:r>
              <a:rPr lang="en-US" sz="1800" dirty="0"/>
              <a:t>  </a:t>
            </a:r>
            <a:r>
              <a:rPr lang="en-US" sz="1800" dirty="0" err="1">
                <a:solidFill>
                  <a:schemeClr val="accent2"/>
                </a:solidFill>
              </a:rPr>
              <a:t>TrackerArray</a:t>
            </a:r>
            <a:r>
              <a:rPr lang="en-US" sz="1800" dirty="0"/>
              <a:t> pos = </a:t>
            </a:r>
            <a:r>
              <a:rPr lang="en-US" sz="1800" dirty="0">
                <a:solidFill>
                  <a:srgbClr val="FFFF00"/>
                </a:solidFill>
              </a:rPr>
              <a:t>std</a:t>
            </a:r>
            <a:r>
              <a:rPr lang="en-US" sz="1800" dirty="0"/>
              <a:t>::</a:t>
            </a:r>
            <a:r>
              <a:rPr lang="en-US" sz="1800" dirty="0" err="1">
                <a:solidFill>
                  <a:schemeClr val="accent1"/>
                </a:solidFill>
              </a:rPr>
              <a:t>upper_bound</a:t>
            </a:r>
            <a:r>
              <a:rPr lang="en-US" sz="1800" dirty="0"/>
              <a:t>(</a:t>
            </a:r>
            <a:r>
              <a:rPr lang="en-US" sz="1800" dirty="0" err="1"/>
              <a:t>gTrackerArray</a:t>
            </a:r>
            <a:r>
              <a:rPr lang="en-US" sz="1800" dirty="0"/>
              <a:t>,</a:t>
            </a:r>
          </a:p>
          <a:p>
            <a:pPr marL="0" indent="0">
              <a:buNone/>
            </a:pPr>
            <a:r>
              <a:rPr lang="en-US" sz="1800" dirty="0"/>
              <a:t>    </a:t>
            </a:r>
            <a:r>
              <a:rPr lang="en-US" sz="1800" dirty="0" err="1"/>
              <a:t>gTrackerArray</a:t>
            </a:r>
            <a:r>
              <a:rPr lang="en-US" sz="1800" dirty="0"/>
              <a:t> + </a:t>
            </a:r>
            <a:r>
              <a:rPr lang="en-US" sz="1800" dirty="0" err="1"/>
              <a:t>gElements</a:t>
            </a:r>
            <a:r>
              <a:rPr lang="en-US" sz="1800" dirty="0"/>
              <a:t>, </a:t>
            </a:r>
            <a:r>
              <a:rPr lang="en-US" sz="1800" dirty="0" err="1"/>
              <a:t>lt</a:t>
            </a:r>
            <a:r>
              <a:rPr lang="en-US" sz="1800" dirty="0"/>
              <a:t>, </a:t>
            </a:r>
            <a:r>
              <a:rPr lang="en-US" sz="1800" dirty="0" err="1">
                <a:solidFill>
                  <a:schemeClr val="accent2"/>
                </a:solidFill>
              </a:rPr>
              <a:t>LifetimeTracker</a:t>
            </a:r>
            <a:r>
              <a:rPr lang="en-US" sz="1800" dirty="0"/>
              <a:t>::</a:t>
            </a:r>
            <a:r>
              <a:rPr lang="en-US" sz="1800" dirty="0">
                <a:solidFill>
                  <a:schemeClr val="accent1"/>
                </a:solidFill>
              </a:rPr>
              <a:t>compare</a:t>
            </a:r>
            <a:r>
              <a:rPr lang="en-US" sz="1800" dirty="0"/>
              <a:t>);</a:t>
            </a:r>
          </a:p>
          <a:p>
            <a:pPr marL="0" indent="0">
              <a:buNone/>
            </a:pPr>
            <a:r>
              <a:rPr lang="en-US" sz="1800" dirty="0"/>
              <a:t>  </a:t>
            </a:r>
            <a:r>
              <a:rPr lang="en-US" sz="1800" dirty="0">
                <a:solidFill>
                  <a:srgbClr val="FFFF00"/>
                </a:solidFill>
              </a:rPr>
              <a:t>std</a:t>
            </a:r>
            <a:r>
              <a:rPr lang="en-US" sz="1800" dirty="0"/>
              <a:t>::</a:t>
            </a:r>
            <a:r>
              <a:rPr lang="en-US" sz="1800" dirty="0" err="1">
                <a:solidFill>
                  <a:schemeClr val="accent1"/>
                </a:solidFill>
              </a:rPr>
              <a:t>copy_backward</a:t>
            </a:r>
            <a:r>
              <a:rPr lang="en-US" sz="1800" dirty="0"/>
              <a:t>(pos, </a:t>
            </a:r>
            <a:r>
              <a:rPr lang="en-US" sz="1800" dirty="0" err="1"/>
              <a:t>gTrackerArray</a:t>
            </a:r>
            <a:r>
              <a:rPr lang="en-US" sz="1800" dirty="0"/>
              <a:t> + </a:t>
            </a:r>
            <a:r>
              <a:rPr lang="en-US" sz="1800" dirty="0" err="1"/>
              <a:t>gElements</a:t>
            </a:r>
            <a:r>
              <a:rPr lang="en-US" sz="1800" dirty="0"/>
              <a:t>,</a:t>
            </a:r>
          </a:p>
          <a:p>
            <a:pPr marL="0" indent="0">
              <a:buNone/>
            </a:pPr>
            <a:r>
              <a:rPr lang="en-US" sz="1800" dirty="0"/>
              <a:t>    </a:t>
            </a:r>
            <a:r>
              <a:rPr lang="en-US" sz="1800" dirty="0" err="1"/>
              <a:t>gTrackerArray</a:t>
            </a:r>
            <a:r>
              <a:rPr lang="en-US" sz="1800" dirty="0"/>
              <a:t> + </a:t>
            </a:r>
            <a:r>
              <a:rPr lang="en-US" sz="1800" dirty="0" err="1"/>
              <a:t>gElements</a:t>
            </a:r>
            <a:r>
              <a:rPr lang="en-US" sz="1800" dirty="0"/>
              <a:t> + 1);</a:t>
            </a:r>
          </a:p>
          <a:p>
            <a:pPr marL="0" indent="0">
              <a:buNone/>
            </a:pPr>
            <a:endParaRPr lang="en-US" sz="1800" dirty="0"/>
          </a:p>
          <a:p>
            <a:pPr marL="0" indent="0">
              <a:buNone/>
            </a:pPr>
            <a:r>
              <a:rPr lang="en-US" sz="1800" dirty="0"/>
              <a:t>  *pos = </a:t>
            </a:r>
            <a:r>
              <a:rPr lang="en-US" sz="1800" dirty="0" err="1"/>
              <a:t>lt</a:t>
            </a:r>
            <a:r>
              <a:rPr lang="en-US" sz="1800" dirty="0"/>
              <a:t>;</a:t>
            </a:r>
          </a:p>
          <a:p>
            <a:pPr marL="0" indent="0">
              <a:buNone/>
            </a:pPr>
            <a:r>
              <a:rPr lang="en-US" sz="1800" dirty="0"/>
              <a:t>  </a:t>
            </a:r>
            <a:r>
              <a:rPr lang="en-US" sz="1800" dirty="0" err="1"/>
              <a:t>gElements</a:t>
            </a:r>
            <a:r>
              <a:rPr lang="en-US" sz="1800" dirty="0"/>
              <a:t>++;</a:t>
            </a:r>
          </a:p>
          <a:p>
            <a:pPr marL="0" indent="0">
              <a:buNone/>
            </a:pPr>
            <a:endParaRPr lang="en-US" sz="1800" dirty="0"/>
          </a:p>
          <a:p>
            <a:pPr marL="0" indent="0">
              <a:buNone/>
            </a:pPr>
            <a:r>
              <a:rPr lang="en-US" sz="1800" dirty="0"/>
              <a:t>  </a:t>
            </a:r>
            <a:r>
              <a:rPr lang="en-US" sz="1800" dirty="0">
                <a:solidFill>
                  <a:srgbClr val="FFFF00"/>
                </a:solidFill>
              </a:rPr>
              <a:t>std</a:t>
            </a:r>
            <a:r>
              <a:rPr lang="en-US" sz="1800" dirty="0"/>
              <a:t>::</a:t>
            </a:r>
            <a:r>
              <a:rPr lang="en-US" sz="1800" dirty="0" err="1">
                <a:solidFill>
                  <a:schemeClr val="accent1"/>
                </a:solidFill>
              </a:rPr>
              <a:t>atexit</a:t>
            </a:r>
            <a:r>
              <a:rPr lang="en-US" sz="1800" dirty="0"/>
              <a:t>(</a:t>
            </a:r>
            <a:r>
              <a:rPr lang="en-US" sz="1800" dirty="0" err="1">
                <a:solidFill>
                  <a:schemeClr val="accent1"/>
                </a:solidFill>
              </a:rPr>
              <a:t>AtExitFn</a:t>
            </a:r>
            <a:r>
              <a:rPr lang="en-US" sz="1800" dirty="0"/>
              <a:t>);</a:t>
            </a:r>
          </a:p>
          <a:p>
            <a:pPr marL="0" indent="0">
              <a:buNone/>
            </a:pPr>
            <a:r>
              <a:rPr lang="en-US" sz="1800" dirty="0"/>
              <a:t>}</a:t>
            </a:r>
          </a:p>
        </p:txBody>
      </p:sp>
    </p:spTree>
    <p:extLst>
      <p:ext uri="{BB962C8B-B14F-4D97-AF65-F5344CB8AC3E}">
        <p14:creationId xmlns:p14="http://schemas.microsoft.com/office/powerpoint/2010/main" val="240772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AC2E-F952-A64E-9E03-1E703C80DE7D}"/>
              </a:ext>
            </a:extLst>
          </p:cNvPr>
          <p:cNvSpPr>
            <a:spLocks noGrp="1"/>
          </p:cNvSpPr>
          <p:nvPr>
            <p:ph type="title"/>
          </p:nvPr>
        </p:nvSpPr>
        <p:spPr>
          <a:xfrm>
            <a:off x="2895600" y="764373"/>
            <a:ext cx="8610600" cy="1293028"/>
          </a:xfrm>
        </p:spPr>
        <p:txBody>
          <a:bodyPr>
            <a:normAutofit/>
          </a:bodyPr>
          <a:lstStyle/>
          <a:p>
            <a:r>
              <a:rPr lang="en-US"/>
              <a:t>Contents</a:t>
            </a:r>
          </a:p>
        </p:txBody>
      </p:sp>
      <p:graphicFrame>
        <p:nvGraphicFramePr>
          <p:cNvPr id="20" name="Content Placeholder 2">
            <a:extLst>
              <a:ext uri="{FF2B5EF4-FFF2-40B4-BE49-F238E27FC236}">
                <a16:creationId xmlns:a16="http://schemas.microsoft.com/office/drawing/2014/main" id="{9D52D180-064D-4C97-B711-B4B1E953D442}"/>
              </a:ext>
            </a:extLst>
          </p:cNvPr>
          <p:cNvGraphicFramePr>
            <a:graphicFrameLocks noGrp="1"/>
          </p:cNvGraphicFramePr>
          <p:nvPr>
            <p:ph idx="1"/>
            <p:extLst>
              <p:ext uri="{D42A27DB-BD31-4B8C-83A1-F6EECF244321}">
                <p14:modId xmlns:p14="http://schemas.microsoft.com/office/powerpoint/2010/main" val="209062998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93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at</a:t>
            </a:r>
            <a:br>
              <a:rPr lang="en-US" altLang="zh-CN" sz="3600" dirty="0"/>
            </a:br>
            <a:r>
              <a:rPr lang="en-US" altLang="zh-CN" sz="3600" dirty="0"/>
              <a:t>exit</a:t>
            </a:r>
            <a:br>
              <a:rPr lang="en-US" altLang="zh-CN" sz="3600" dirty="0"/>
            </a:br>
            <a:r>
              <a:rPr lang="en-US" altLang="zh-CN" sz="3600" dirty="0"/>
              <a:t>handler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void</a:t>
            </a:r>
            <a:r>
              <a:rPr lang="en-US" sz="1800" dirty="0"/>
              <a:t> </a:t>
            </a:r>
            <a:r>
              <a:rPr lang="en-US" sz="1800" dirty="0" err="1">
                <a:solidFill>
                  <a:schemeClr val="accent1"/>
                </a:solidFill>
              </a:rPr>
              <a:t>AtExitFn</a:t>
            </a:r>
            <a:r>
              <a:rPr lang="en-US" sz="1800" dirty="0"/>
              <a:t>() {</a:t>
            </a:r>
          </a:p>
          <a:p>
            <a:pPr marL="0" indent="0">
              <a:buNone/>
            </a:pPr>
            <a:r>
              <a:rPr lang="en-US" sz="1800" dirty="0"/>
              <a:t>  </a:t>
            </a:r>
            <a:r>
              <a:rPr lang="en-US" sz="1800" dirty="0" err="1">
                <a:solidFill>
                  <a:schemeClr val="accent2"/>
                </a:solidFill>
              </a:rPr>
              <a:t>LifetimeTracker</a:t>
            </a:r>
            <a:r>
              <a:rPr lang="en-US" sz="1800" dirty="0"/>
              <a:t>* </a:t>
            </a:r>
            <a:r>
              <a:rPr lang="en-US" sz="1800" dirty="0" err="1"/>
              <a:t>pTop</a:t>
            </a:r>
            <a:r>
              <a:rPr lang="en-US" sz="1800" dirty="0"/>
              <a:t> = </a:t>
            </a:r>
            <a:r>
              <a:rPr lang="en-US" sz="1800" dirty="0" err="1"/>
              <a:t>gTrackerArray</a:t>
            </a:r>
            <a:r>
              <a:rPr lang="en-US" sz="1800" dirty="0"/>
              <a:t>[</a:t>
            </a:r>
            <a:r>
              <a:rPr lang="en-US" sz="1800" dirty="0" err="1"/>
              <a:t>gElements</a:t>
            </a:r>
            <a:r>
              <a:rPr lang="en-US" sz="1800" dirty="0"/>
              <a:t> – 1];</a:t>
            </a:r>
          </a:p>
          <a:p>
            <a:pPr marL="0" indent="0">
              <a:buNone/>
            </a:pPr>
            <a:r>
              <a:rPr lang="en-US" sz="1800" dirty="0"/>
              <a:t>  </a:t>
            </a:r>
            <a:r>
              <a:rPr lang="en-US" sz="1800" dirty="0" err="1"/>
              <a:t>gTrackerArray</a:t>
            </a:r>
            <a:r>
              <a:rPr lang="en-US" sz="1800" dirty="0"/>
              <a:t> = </a:t>
            </a:r>
            <a:r>
              <a:rPr lang="en-US" sz="1800" dirty="0" err="1">
                <a:solidFill>
                  <a:srgbClr val="00B0F0"/>
                </a:solidFill>
              </a:rPr>
              <a:t>static_cast</a:t>
            </a:r>
            <a:r>
              <a:rPr lang="en-US" sz="1800" dirty="0"/>
              <a:t>&lt;</a:t>
            </a:r>
            <a:r>
              <a:rPr lang="en-US" sz="1800" dirty="0" err="1">
                <a:solidFill>
                  <a:schemeClr val="accent2"/>
                </a:solidFill>
              </a:rPr>
              <a:t>TrackerArray</a:t>
            </a:r>
            <a:r>
              <a:rPr lang="en-US" sz="1800" dirty="0"/>
              <a:t>&gt;(</a:t>
            </a:r>
            <a:r>
              <a:rPr lang="en-US" sz="1800" dirty="0">
                <a:solidFill>
                  <a:srgbClr val="FFFF00"/>
                </a:solidFill>
              </a:rPr>
              <a:t>std</a:t>
            </a:r>
            <a:r>
              <a:rPr lang="en-US" sz="1800" dirty="0"/>
              <a:t>::</a:t>
            </a:r>
            <a:r>
              <a:rPr lang="en-US" sz="1800" dirty="0" err="1">
                <a:solidFill>
                  <a:schemeClr val="accent1"/>
                </a:solidFill>
              </a:rPr>
              <a:t>realloc</a:t>
            </a:r>
            <a:r>
              <a:rPr lang="en-US" sz="1800" dirty="0"/>
              <a:t>(</a:t>
            </a:r>
          </a:p>
          <a:p>
            <a:pPr marL="0" indent="0">
              <a:buNone/>
            </a:pPr>
            <a:r>
              <a:rPr lang="en-US" sz="1800" dirty="0"/>
              <a:t>    </a:t>
            </a:r>
            <a:r>
              <a:rPr lang="en-US" sz="1800" dirty="0" err="1"/>
              <a:t>gTrackerArray</a:t>
            </a:r>
            <a:r>
              <a:rPr lang="en-US" sz="1800" dirty="0"/>
              <a:t>, </a:t>
            </a:r>
            <a:r>
              <a:rPr lang="en-US" sz="1800" dirty="0" err="1">
                <a:solidFill>
                  <a:srgbClr val="00B0F0"/>
                </a:solidFill>
              </a:rPr>
              <a:t>sizeof</a:t>
            </a:r>
            <a:r>
              <a:rPr lang="en-US" sz="1800" dirty="0"/>
              <a:t>(*</a:t>
            </a:r>
            <a:r>
              <a:rPr lang="en-US" sz="1800" dirty="0" err="1"/>
              <a:t>gTrackerArray</a:t>
            </a:r>
            <a:r>
              <a:rPr lang="en-US" sz="1800" dirty="0"/>
              <a:t>) * --</a:t>
            </a:r>
            <a:r>
              <a:rPr lang="en-US" sz="1800" dirty="0" err="1"/>
              <a:t>gElements</a:t>
            </a:r>
            <a:r>
              <a:rPr lang="en-US" sz="1800" dirty="0"/>
              <a:t>));</a:t>
            </a:r>
          </a:p>
          <a:p>
            <a:pPr marL="0" indent="0">
              <a:buNone/>
            </a:pPr>
            <a:r>
              <a:rPr lang="en-US" sz="1800" dirty="0"/>
              <a:t>  </a:t>
            </a:r>
            <a:r>
              <a:rPr lang="en-US" sz="1800" dirty="0">
                <a:solidFill>
                  <a:srgbClr val="00B0F0"/>
                </a:solidFill>
              </a:rPr>
              <a:t>delete</a:t>
            </a:r>
            <a:r>
              <a:rPr lang="en-US" sz="1800" dirty="0"/>
              <a:t> </a:t>
            </a:r>
            <a:r>
              <a:rPr lang="en-US" sz="1800" dirty="0" err="1"/>
              <a:t>pTop</a:t>
            </a:r>
            <a:r>
              <a:rPr lang="en-US" sz="1800" dirty="0"/>
              <a:t>;</a:t>
            </a:r>
          </a:p>
          <a:p>
            <a:pPr marL="0" indent="0">
              <a:buNone/>
            </a:pPr>
            <a:r>
              <a:rPr lang="en-US" sz="1800" dirty="0"/>
              <a:t>}</a:t>
            </a:r>
          </a:p>
        </p:txBody>
      </p:sp>
    </p:spTree>
    <p:extLst>
      <p:ext uri="{BB962C8B-B14F-4D97-AF65-F5344CB8AC3E}">
        <p14:creationId xmlns:p14="http://schemas.microsoft.com/office/powerpoint/2010/main" val="73477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singleton</a:t>
            </a:r>
            <a:br>
              <a:rPr lang="en-US" altLang="zh-CN" sz="3600" dirty="0"/>
            </a:br>
            <a:r>
              <a:rPr lang="en-US" altLang="zh-CN" sz="3600" dirty="0"/>
              <a:t>with</a:t>
            </a:r>
            <a:br>
              <a:rPr lang="en-US" altLang="zh-CN" sz="3600" dirty="0"/>
            </a:br>
            <a:r>
              <a:rPr lang="en-US" altLang="zh-CN" sz="3600" dirty="0"/>
              <a:t>longevity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a:solidFill>
                  <a:schemeClr val="accent1"/>
                </a:solidFill>
              </a:rPr>
              <a:t>create</a:t>
            </a:r>
            <a:r>
              <a:rPr lang="en-US" sz="1800" dirty="0"/>
              <a:t>() {</a:t>
            </a:r>
          </a:p>
          <a:p>
            <a:pPr marL="0" indent="0">
              <a:buNone/>
            </a:pPr>
            <a:r>
              <a:rPr lang="en-US" sz="1800" dirty="0"/>
              <a:t>    </a:t>
            </a:r>
            <a:r>
              <a:rPr lang="en-US" sz="1800" dirty="0" err="1"/>
              <a:t>pInstance</a:t>
            </a:r>
            <a:r>
              <a:rPr lang="en-US" sz="1800" dirty="0"/>
              <a:t>_ = </a:t>
            </a:r>
            <a:r>
              <a:rPr lang="en-US" sz="1800" dirty="0">
                <a:solidFill>
                  <a:srgbClr val="00B0F0"/>
                </a:solidFill>
              </a:rPr>
              <a:t>new</a:t>
            </a:r>
            <a:r>
              <a:rPr lang="en-US" sz="1800" dirty="0"/>
              <a:t> </a:t>
            </a:r>
            <a:r>
              <a:rPr lang="en-US" sz="1800" dirty="0">
                <a:solidFill>
                  <a:schemeClr val="accent2"/>
                </a:solidFill>
              </a:rPr>
              <a:t>Singleton</a:t>
            </a:r>
            <a:r>
              <a:rPr lang="en-US" sz="1800" dirty="0"/>
              <a:t>;</a:t>
            </a:r>
          </a:p>
          <a:p>
            <a:pPr marL="0" indent="0">
              <a:buNone/>
            </a:pPr>
            <a:r>
              <a:rPr lang="en-US" sz="1800" dirty="0"/>
              <a:t>    </a:t>
            </a:r>
            <a:r>
              <a:rPr lang="en-US" sz="1800" dirty="0" err="1">
                <a:solidFill>
                  <a:schemeClr val="accent1"/>
                </a:solidFill>
              </a:rPr>
              <a:t>setLongevity</a:t>
            </a:r>
            <a:r>
              <a:rPr lang="en-US" sz="1800" dirty="0"/>
              <a:t>(</a:t>
            </a:r>
            <a:r>
              <a:rPr lang="en-US" sz="1800" dirty="0" err="1"/>
              <a:t>pInstance</a:t>
            </a:r>
            <a:r>
              <a:rPr lang="en-US" sz="1800" dirty="0"/>
              <a:t>_, longevity_);</a:t>
            </a:r>
          </a:p>
          <a:p>
            <a:pPr marL="0" indent="0">
              <a:buNone/>
            </a:pPr>
            <a:r>
              <a:rPr lang="en-US" sz="1800" dirty="0"/>
              <a:t>  }</a:t>
            </a:r>
          </a:p>
          <a:p>
            <a:pPr marL="0" indent="0">
              <a:buNone/>
            </a:pPr>
            <a:endParaRPr lang="en-US" sz="1800" dirty="0"/>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a:t>
            </a:r>
            <a:r>
              <a:rPr lang="en-US" sz="1800" dirty="0" err="1"/>
              <a:t>pInstance</a:t>
            </a:r>
            <a:r>
              <a:rPr lang="en-US" sz="1800" dirty="0"/>
              <a:t>_;</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const</a:t>
            </a:r>
            <a:r>
              <a:rPr lang="en-US" sz="1800" dirty="0"/>
              <a:t> </a:t>
            </a:r>
            <a:r>
              <a:rPr lang="en-US" sz="1800" dirty="0">
                <a:solidFill>
                  <a:srgbClr val="00B0F0"/>
                </a:solidFill>
              </a:rPr>
              <a:t>unsigned</a:t>
            </a:r>
            <a:r>
              <a:rPr lang="en-US" sz="1800" dirty="0"/>
              <a:t> </a:t>
            </a:r>
            <a:r>
              <a:rPr lang="en-US" sz="1800" dirty="0">
                <a:solidFill>
                  <a:srgbClr val="00B0F0"/>
                </a:solidFill>
              </a:rPr>
              <a:t>int</a:t>
            </a:r>
            <a:r>
              <a:rPr lang="en-US" sz="1800" dirty="0"/>
              <a:t> longevity_;</a:t>
            </a:r>
          </a:p>
          <a:p>
            <a:pPr marL="0" indent="0">
              <a:buNone/>
            </a:pPr>
            <a:r>
              <a:rPr lang="en-US" sz="1800" dirty="0"/>
              <a:t>};</a:t>
            </a:r>
          </a:p>
        </p:txBody>
      </p:sp>
    </p:spTree>
    <p:extLst>
      <p:ext uri="{BB962C8B-B14F-4D97-AF65-F5344CB8AC3E}">
        <p14:creationId xmlns:p14="http://schemas.microsoft.com/office/powerpoint/2010/main" val="216599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multiple</a:t>
            </a:r>
            <a:br>
              <a:rPr lang="en-US" altLang="zh-CN" sz="3600" dirty="0"/>
            </a:br>
            <a:r>
              <a:rPr lang="en-US" altLang="zh-CN" sz="3600" dirty="0"/>
              <a:t>threads</a:t>
            </a:r>
            <a:br>
              <a:rPr lang="en-US" altLang="zh-CN" sz="3600" dirty="0"/>
            </a:br>
            <a:r>
              <a:rPr lang="en-US" altLang="zh-CN" sz="3600" dirty="0"/>
              <a:t>singleton</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5" y="270641"/>
            <a:ext cx="6970051" cy="6316717"/>
          </a:xfrm>
        </p:spPr>
        <p:txBody>
          <a:bodyPr anchor="ctr">
            <a:normAutofit fontScale="92500" lnSpcReduction="10000"/>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a:solidFill>
                  <a:schemeClr val="accent1"/>
                </a:solidFill>
              </a:rPr>
              <a:t>create</a:t>
            </a:r>
            <a:r>
              <a:rPr lang="en-US" sz="1800" dirty="0"/>
              <a:t>() {</a:t>
            </a:r>
          </a:p>
          <a:p>
            <a:pPr marL="0" indent="0">
              <a:buNone/>
            </a:pPr>
            <a:r>
              <a:rPr lang="en-US" sz="1800" dirty="0"/>
              <a:t>    </a:t>
            </a:r>
            <a:r>
              <a:rPr lang="en-US" sz="1800" dirty="0">
                <a:solidFill>
                  <a:schemeClr val="accent2"/>
                </a:solidFill>
              </a:rPr>
              <a:t>Singleton</a:t>
            </a:r>
            <a:r>
              <a:rPr lang="en-US" sz="1800" dirty="0"/>
              <a:t>* </a:t>
            </a:r>
            <a:r>
              <a:rPr lang="en-US" sz="1800" dirty="0" err="1"/>
              <a:t>inst</a:t>
            </a:r>
            <a:r>
              <a:rPr lang="en-US" sz="1800" dirty="0"/>
              <a:t> = </a:t>
            </a:r>
            <a:r>
              <a:rPr lang="en-US" sz="1800" dirty="0" err="1"/>
              <a:t>pInstance</a:t>
            </a:r>
            <a:r>
              <a:rPr lang="en-US" sz="1800" dirty="0"/>
              <a:t>_.</a:t>
            </a:r>
            <a:r>
              <a:rPr lang="en-US" sz="1800" dirty="0">
                <a:solidFill>
                  <a:schemeClr val="accent1"/>
                </a:solidFill>
              </a:rPr>
              <a:t>load</a:t>
            </a:r>
            <a:r>
              <a:rPr lang="en-US" sz="1800" dirty="0"/>
              <a:t>(</a:t>
            </a:r>
            <a:r>
              <a:rPr lang="en-US" sz="1800" dirty="0">
                <a:solidFill>
                  <a:srgbClr val="FFFF00"/>
                </a:solidFill>
              </a:rPr>
              <a:t>std</a:t>
            </a:r>
            <a:r>
              <a:rPr lang="en-US" sz="1800" dirty="0"/>
              <a:t>::</a:t>
            </a:r>
            <a:r>
              <a:rPr lang="en-US" sz="1800" dirty="0" err="1">
                <a:solidFill>
                  <a:srgbClr val="FF2EF4"/>
                </a:solidFill>
              </a:rPr>
              <a:t>memory_order_acquire</a:t>
            </a:r>
            <a:r>
              <a:rPr lang="en-US" sz="1800" dirty="0"/>
              <a:t>);</a:t>
            </a:r>
          </a:p>
          <a:p>
            <a:pPr marL="0" indent="0">
              <a:buNone/>
            </a:pPr>
            <a:r>
              <a:rPr lang="en-US" sz="1800" dirty="0"/>
              <a:t>    </a:t>
            </a:r>
            <a:r>
              <a:rPr lang="en-US" sz="1800" dirty="0">
                <a:solidFill>
                  <a:srgbClr val="00B0F0"/>
                </a:solidFill>
              </a:rPr>
              <a:t>if</a:t>
            </a:r>
            <a:r>
              <a:rPr lang="en-US" sz="1800" dirty="0"/>
              <a:t> (</a:t>
            </a:r>
            <a:r>
              <a:rPr lang="en-US" sz="1800" dirty="0" err="1"/>
              <a:t>inst</a:t>
            </a:r>
            <a:r>
              <a:rPr lang="en-US" sz="1800" dirty="0"/>
              <a:t> == </a:t>
            </a:r>
            <a:r>
              <a:rPr lang="en-US" sz="1800" dirty="0" err="1">
                <a:solidFill>
                  <a:srgbClr val="00B0F0"/>
                </a:solidFill>
              </a:rPr>
              <a:t>nullptr</a:t>
            </a:r>
            <a:r>
              <a:rPr lang="en-US" sz="1800" dirty="0"/>
              <a:t>) {</a:t>
            </a:r>
          </a:p>
          <a:p>
            <a:pPr marL="0" indent="0">
              <a:buNone/>
            </a:pPr>
            <a:r>
              <a:rPr lang="en-US" sz="1800" dirty="0"/>
              <a:t>      </a:t>
            </a:r>
            <a:r>
              <a:rPr lang="en-US" sz="1800" dirty="0">
                <a:solidFill>
                  <a:srgbClr val="FFFF00"/>
                </a:solidFill>
              </a:rPr>
              <a:t>std</a:t>
            </a:r>
            <a:r>
              <a:rPr lang="en-US" sz="1800" dirty="0"/>
              <a:t>::</a:t>
            </a:r>
            <a:r>
              <a:rPr lang="en-US" sz="1800" dirty="0" err="1">
                <a:solidFill>
                  <a:schemeClr val="accent2"/>
                </a:solidFill>
              </a:rPr>
              <a:t>lock_guard</a:t>
            </a:r>
            <a:r>
              <a:rPr lang="en-US" sz="1800" dirty="0"/>
              <a:t>&lt;</a:t>
            </a:r>
            <a:r>
              <a:rPr lang="en-US" sz="1800" dirty="0">
                <a:solidFill>
                  <a:srgbClr val="FFFF00"/>
                </a:solidFill>
              </a:rPr>
              <a:t>std</a:t>
            </a:r>
            <a:r>
              <a:rPr lang="en-US" sz="1800" dirty="0"/>
              <a:t>::</a:t>
            </a:r>
            <a:r>
              <a:rPr lang="en-US" sz="1800" dirty="0">
                <a:solidFill>
                  <a:schemeClr val="accent2"/>
                </a:solidFill>
              </a:rPr>
              <a:t>mutex</a:t>
            </a:r>
            <a:r>
              <a:rPr lang="en-US" sz="1800" dirty="0"/>
              <a:t>&gt; lg(mutex_);</a:t>
            </a:r>
          </a:p>
          <a:p>
            <a:pPr marL="0" indent="0">
              <a:buNone/>
            </a:pPr>
            <a:r>
              <a:rPr lang="en-US" sz="1800" dirty="0"/>
              <a:t>      </a:t>
            </a:r>
            <a:r>
              <a:rPr lang="en-US" sz="1800" dirty="0" err="1"/>
              <a:t>inst</a:t>
            </a:r>
            <a:r>
              <a:rPr lang="en-US" sz="1800" dirty="0"/>
              <a:t> = </a:t>
            </a:r>
            <a:r>
              <a:rPr lang="en-US" sz="1800" dirty="0" err="1"/>
              <a:t>pInstance</a:t>
            </a:r>
            <a:r>
              <a:rPr lang="en-US" sz="1800" dirty="0"/>
              <a:t>_.</a:t>
            </a:r>
            <a:r>
              <a:rPr lang="en-US" sz="1800" dirty="0">
                <a:solidFill>
                  <a:schemeClr val="accent1"/>
                </a:solidFill>
              </a:rPr>
              <a:t>load</a:t>
            </a:r>
            <a:r>
              <a:rPr lang="en-US" sz="1800" dirty="0"/>
              <a:t>(</a:t>
            </a:r>
            <a:r>
              <a:rPr lang="en-US" sz="1800" dirty="0">
                <a:solidFill>
                  <a:srgbClr val="FFFF00"/>
                </a:solidFill>
              </a:rPr>
              <a:t>std</a:t>
            </a:r>
            <a:r>
              <a:rPr lang="en-US" sz="1800" dirty="0"/>
              <a:t>::</a:t>
            </a:r>
            <a:r>
              <a:rPr lang="en-US" sz="1800" dirty="0" err="1">
                <a:solidFill>
                  <a:srgbClr val="FF2EF4"/>
                </a:solidFill>
              </a:rPr>
              <a:t>memory_order_acquire</a:t>
            </a:r>
            <a:r>
              <a:rPr lang="en-US" sz="1800" dirty="0"/>
              <a:t>);</a:t>
            </a:r>
          </a:p>
          <a:p>
            <a:pPr marL="0" indent="0">
              <a:buNone/>
            </a:pPr>
            <a:r>
              <a:rPr lang="en-US" sz="1800" dirty="0"/>
              <a:t>      </a:t>
            </a:r>
            <a:r>
              <a:rPr lang="en-US" sz="1800" dirty="0">
                <a:solidFill>
                  <a:srgbClr val="00B0F0"/>
                </a:solidFill>
              </a:rPr>
              <a:t>if</a:t>
            </a:r>
            <a:r>
              <a:rPr lang="en-US" sz="1800" dirty="0"/>
              <a:t> (</a:t>
            </a:r>
            <a:r>
              <a:rPr lang="en-US" sz="1800" dirty="0" err="1"/>
              <a:t>inst</a:t>
            </a:r>
            <a:r>
              <a:rPr lang="en-US" sz="1800" dirty="0"/>
              <a:t> == </a:t>
            </a:r>
            <a:r>
              <a:rPr lang="en-US" sz="1800" dirty="0" err="1">
                <a:solidFill>
                  <a:srgbClr val="00B0F0"/>
                </a:solidFill>
              </a:rPr>
              <a:t>nullptr</a:t>
            </a:r>
            <a:r>
              <a:rPr lang="en-US" sz="1800" dirty="0"/>
              <a:t>) {</a:t>
            </a:r>
          </a:p>
          <a:p>
            <a:pPr marL="0" indent="0">
              <a:buNone/>
            </a:pPr>
            <a:r>
              <a:rPr lang="en-US" sz="1800" dirty="0"/>
              <a:t>        </a:t>
            </a:r>
            <a:r>
              <a:rPr lang="en-US" sz="1800" dirty="0" err="1"/>
              <a:t>inst</a:t>
            </a:r>
            <a:r>
              <a:rPr lang="en-US" sz="1800" dirty="0"/>
              <a:t> = </a:t>
            </a:r>
            <a:r>
              <a:rPr lang="en-US" sz="1800" dirty="0">
                <a:solidFill>
                  <a:srgbClr val="00B0F0"/>
                </a:solidFill>
              </a:rPr>
              <a:t>new</a:t>
            </a:r>
            <a:r>
              <a:rPr lang="en-US" sz="1800" dirty="0"/>
              <a:t> </a:t>
            </a:r>
            <a:r>
              <a:rPr lang="en-US" sz="1800" dirty="0">
                <a:solidFill>
                  <a:schemeClr val="accent2"/>
                </a:solidFill>
              </a:rPr>
              <a:t>Singleton</a:t>
            </a:r>
            <a:r>
              <a:rPr lang="en-US" sz="1800" dirty="0"/>
              <a:t>;</a:t>
            </a:r>
          </a:p>
          <a:p>
            <a:pPr marL="0" indent="0">
              <a:buNone/>
            </a:pPr>
            <a:r>
              <a:rPr lang="en-US" sz="1800" dirty="0"/>
              <a:t>        </a:t>
            </a:r>
            <a:r>
              <a:rPr lang="en-US" sz="1800" dirty="0" err="1"/>
              <a:t>pInstance</a:t>
            </a:r>
            <a:r>
              <a:rPr lang="en-US" sz="1800" dirty="0"/>
              <a:t>_.</a:t>
            </a:r>
            <a:r>
              <a:rPr lang="en-US" sz="1800" dirty="0">
                <a:solidFill>
                  <a:schemeClr val="accent1"/>
                </a:solidFill>
              </a:rPr>
              <a:t>store</a:t>
            </a:r>
            <a:r>
              <a:rPr lang="en-US" sz="1800" dirty="0"/>
              <a:t>(</a:t>
            </a:r>
            <a:r>
              <a:rPr lang="en-US" sz="1800" dirty="0" err="1"/>
              <a:t>inst</a:t>
            </a:r>
            <a:r>
              <a:rPr lang="en-US" sz="1800" dirty="0"/>
              <a:t>, </a:t>
            </a:r>
            <a:r>
              <a:rPr lang="en-US" sz="1800" dirty="0">
                <a:solidFill>
                  <a:srgbClr val="FFFF00"/>
                </a:solidFill>
              </a:rPr>
              <a:t>std</a:t>
            </a:r>
            <a:r>
              <a:rPr lang="en-US" sz="1800" dirty="0"/>
              <a:t>::</a:t>
            </a:r>
            <a:r>
              <a:rPr lang="en-US" sz="1800" dirty="0" err="1">
                <a:solidFill>
                  <a:srgbClr val="FF2EF4"/>
                </a:solidFill>
              </a:rPr>
              <a:t>memory_order_release</a:t>
            </a:r>
            <a:r>
              <a:rPr lang="en-US" sz="1800" dirty="0"/>
              <a:t>);</a:t>
            </a:r>
          </a:p>
          <a:p>
            <a:pPr marL="0" indent="0">
              <a:buNone/>
            </a:pPr>
            <a:r>
              <a:rPr lang="en-US" sz="1800" dirty="0"/>
              <a:t>      }</a:t>
            </a:r>
          </a:p>
          <a:p>
            <a:pPr marL="0" indent="0">
              <a:buNone/>
            </a:pPr>
            <a:r>
              <a:rPr lang="en-US" sz="1800" dirty="0"/>
              <a:t>    }</a:t>
            </a:r>
          </a:p>
          <a:p>
            <a:pPr marL="0" indent="0">
              <a:buNone/>
            </a:pPr>
            <a:r>
              <a:rPr lang="en-US" sz="1800" dirty="0"/>
              <a:t>  }</a:t>
            </a:r>
          </a:p>
          <a:p>
            <a:pPr marL="0" indent="0">
              <a:buNone/>
            </a:pPr>
            <a:endParaRPr lang="en-US" sz="1800" dirty="0"/>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rgbClr val="FFFF00"/>
                </a:solidFill>
              </a:rPr>
              <a:t>std</a:t>
            </a:r>
            <a:r>
              <a:rPr lang="en-US" sz="1800" dirty="0"/>
              <a:t>::</a:t>
            </a:r>
            <a:r>
              <a:rPr lang="en-US" sz="1800" dirty="0">
                <a:solidFill>
                  <a:schemeClr val="accent2"/>
                </a:solidFill>
              </a:rPr>
              <a:t>atomic</a:t>
            </a:r>
            <a:r>
              <a:rPr lang="en-US" sz="1800" dirty="0"/>
              <a:t>&lt;</a:t>
            </a:r>
            <a:r>
              <a:rPr lang="en-US" sz="1800" dirty="0">
                <a:solidFill>
                  <a:schemeClr val="accent2"/>
                </a:solidFill>
              </a:rPr>
              <a:t>Singleton</a:t>
            </a:r>
            <a:r>
              <a:rPr lang="en-US" sz="1800" dirty="0"/>
              <a:t>*&gt; </a:t>
            </a:r>
            <a:r>
              <a:rPr lang="en-US" sz="1800" dirty="0" err="1"/>
              <a:t>pInstance</a:t>
            </a:r>
            <a:r>
              <a:rPr lang="en-US" sz="1800" dirty="0"/>
              <a:t>_;</a:t>
            </a:r>
          </a:p>
          <a:p>
            <a:pPr marL="0" indent="0">
              <a:buNone/>
            </a:pPr>
            <a:r>
              <a:rPr lang="en-US" sz="1800" dirty="0"/>
              <a:t>  </a:t>
            </a:r>
            <a:r>
              <a:rPr lang="en-US" sz="1800" dirty="0">
                <a:solidFill>
                  <a:srgbClr val="00B0F0"/>
                </a:solidFill>
              </a:rPr>
              <a:t>static</a:t>
            </a:r>
            <a:r>
              <a:rPr lang="en-US" sz="1800" dirty="0"/>
              <a:t> </a:t>
            </a:r>
            <a:r>
              <a:rPr lang="en-US" sz="1800" dirty="0">
                <a:solidFill>
                  <a:srgbClr val="FFFF00"/>
                </a:solidFill>
              </a:rPr>
              <a:t>std</a:t>
            </a:r>
            <a:r>
              <a:rPr lang="en-US" sz="1800" dirty="0"/>
              <a:t>::</a:t>
            </a:r>
            <a:r>
              <a:rPr lang="en-US" sz="1800" dirty="0">
                <a:solidFill>
                  <a:schemeClr val="accent2"/>
                </a:solidFill>
              </a:rPr>
              <a:t>mutex</a:t>
            </a:r>
            <a:r>
              <a:rPr lang="en-US" sz="1800" dirty="0"/>
              <a:t> mutex_;</a:t>
            </a:r>
          </a:p>
          <a:p>
            <a:pPr marL="0" indent="0">
              <a:buNone/>
            </a:pPr>
            <a:r>
              <a:rPr lang="en-US" sz="1800" dirty="0"/>
              <a:t>};</a:t>
            </a:r>
          </a:p>
        </p:txBody>
      </p:sp>
    </p:spTree>
    <p:extLst>
      <p:ext uri="{BB962C8B-B14F-4D97-AF65-F5344CB8AC3E}">
        <p14:creationId xmlns:p14="http://schemas.microsoft.com/office/powerpoint/2010/main" val="39834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fontScale="85000" lnSpcReduction="20000"/>
          </a:bodyPr>
          <a:lstStyle/>
          <a:p>
            <a:r>
              <a:rPr lang="en-US" sz="2400" dirty="0"/>
              <a:t>Creation</a:t>
            </a:r>
          </a:p>
          <a:p>
            <a:pPr lvl="1"/>
            <a:r>
              <a:rPr lang="en-US" sz="2200" dirty="0"/>
              <a:t>static objects</a:t>
            </a:r>
          </a:p>
          <a:p>
            <a:pPr lvl="1"/>
            <a:r>
              <a:rPr lang="en-US" sz="2200" dirty="0"/>
              <a:t>dynamic objects</a:t>
            </a:r>
          </a:p>
          <a:p>
            <a:endParaRPr lang="en-US" sz="2400" dirty="0"/>
          </a:p>
          <a:p>
            <a:r>
              <a:rPr lang="en-US" sz="2400" dirty="0"/>
              <a:t>Lifetime</a:t>
            </a:r>
          </a:p>
          <a:p>
            <a:pPr lvl="1"/>
            <a:r>
              <a:rPr lang="en-US" sz="2200" dirty="0"/>
              <a:t>LIFO</a:t>
            </a:r>
          </a:p>
          <a:p>
            <a:pPr lvl="1"/>
            <a:r>
              <a:rPr lang="en-US" sz="2200" dirty="0"/>
              <a:t>Phoenix</a:t>
            </a:r>
          </a:p>
          <a:p>
            <a:pPr lvl="1"/>
            <a:r>
              <a:rPr lang="en-US" sz="2200" dirty="0"/>
              <a:t>Longevity</a:t>
            </a:r>
          </a:p>
          <a:p>
            <a:pPr lvl="1"/>
            <a:r>
              <a:rPr lang="en-US" sz="2200" dirty="0"/>
              <a:t>Infinite</a:t>
            </a:r>
          </a:p>
          <a:p>
            <a:endParaRPr lang="en-US" sz="2400" dirty="0"/>
          </a:p>
          <a:p>
            <a:r>
              <a:rPr lang="en-US" sz="2400" dirty="0"/>
              <a:t>Threading model</a:t>
            </a:r>
          </a:p>
          <a:p>
            <a:pPr lvl="1"/>
            <a:r>
              <a:rPr lang="en-US" sz="2200" dirty="0"/>
              <a:t>Single thread</a:t>
            </a:r>
          </a:p>
          <a:p>
            <a:pPr lvl="1"/>
            <a:r>
              <a:rPr lang="en-US" sz="2200" dirty="0"/>
              <a:t>Multiple threads</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Policies</a:t>
            </a:r>
            <a:endParaRPr lang="en-US" dirty="0"/>
          </a:p>
        </p:txBody>
      </p:sp>
    </p:spTree>
    <p:extLst>
      <p:ext uri="{BB962C8B-B14F-4D97-AF65-F5344CB8AC3E}">
        <p14:creationId xmlns:p14="http://schemas.microsoft.com/office/powerpoint/2010/main" val="181803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r>
              <a:rPr lang="en-US" sz="2400" dirty="0"/>
              <a:t>Creation: create and destroy instance</a:t>
            </a:r>
          </a:p>
          <a:p>
            <a:endParaRPr lang="en-US" sz="2400" dirty="0"/>
          </a:p>
          <a:p>
            <a:r>
              <a:rPr lang="en-US" sz="2400" dirty="0"/>
              <a:t>Lifetime: </a:t>
            </a:r>
          </a:p>
          <a:p>
            <a:pPr lvl="1"/>
            <a:r>
              <a:rPr lang="en-US" sz="2200" dirty="0"/>
              <a:t>schedule the destruction of singleton instance</a:t>
            </a:r>
          </a:p>
          <a:p>
            <a:pPr lvl="1"/>
            <a:r>
              <a:rPr lang="en-US" sz="2200" dirty="0"/>
              <a:t>react on dead reference</a:t>
            </a:r>
          </a:p>
          <a:p>
            <a:endParaRPr lang="en-US" sz="2400" dirty="0"/>
          </a:p>
          <a:p>
            <a:r>
              <a:rPr lang="en-US" sz="2400" dirty="0"/>
              <a:t>Threading model: provide class-level locking or nothing</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Policy requirements</a:t>
            </a:r>
            <a:endParaRPr lang="en-US" dirty="0"/>
          </a:p>
        </p:txBody>
      </p:sp>
    </p:spTree>
    <p:extLst>
      <p:ext uri="{BB962C8B-B14F-4D97-AF65-F5344CB8AC3E}">
        <p14:creationId xmlns:p14="http://schemas.microsoft.com/office/powerpoint/2010/main" val="2278260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creation</a:t>
            </a:r>
            <a:br>
              <a:rPr lang="en-US" altLang="zh-CN" sz="3600" dirty="0"/>
            </a:br>
            <a:r>
              <a:rPr lang="en-US" altLang="zh-CN" sz="3600" dirty="0"/>
              <a:t>policy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template </a:t>
            </a:r>
            <a:r>
              <a:rPr lang="en-US" sz="1800" dirty="0"/>
              <a:t>&lt;</a:t>
            </a:r>
            <a:r>
              <a:rPr lang="en-US" sz="1800" dirty="0" err="1">
                <a:solidFill>
                  <a:srgbClr val="00B0F0"/>
                </a:solidFill>
              </a:rPr>
              <a:t>typename</a:t>
            </a:r>
            <a:r>
              <a:rPr lang="en-US" sz="1800" dirty="0"/>
              <a:t> </a:t>
            </a:r>
            <a:r>
              <a:rPr lang="en-US" sz="1800" dirty="0">
                <a:solidFill>
                  <a:schemeClr val="accent2"/>
                </a:solidFill>
              </a:rPr>
              <a:t>T</a:t>
            </a:r>
            <a:r>
              <a:rPr lang="en-US" sz="1800" dirty="0"/>
              <a:t>&gt;</a:t>
            </a:r>
            <a:endParaRPr lang="en-US" sz="1800" dirty="0">
              <a:solidFill>
                <a:srgbClr val="00B0F0"/>
              </a:solidFill>
            </a:endParaRPr>
          </a:p>
          <a:p>
            <a:pPr marL="0" indent="0">
              <a:buNone/>
            </a:pPr>
            <a:r>
              <a:rPr lang="en-US" sz="1800" dirty="0">
                <a:solidFill>
                  <a:srgbClr val="00B0F0"/>
                </a:solidFill>
              </a:rPr>
              <a:t>struct</a:t>
            </a:r>
            <a:r>
              <a:rPr lang="en-US" sz="1800" dirty="0"/>
              <a:t> </a:t>
            </a:r>
            <a:r>
              <a:rPr lang="en-US" sz="1800" dirty="0" err="1">
                <a:solidFill>
                  <a:schemeClr val="accent2"/>
                </a:solidFill>
              </a:rPr>
              <a:t>CreationPolicy</a:t>
            </a:r>
            <a:r>
              <a:rPr lang="en-US" sz="1800" dirty="0"/>
              <a:t> {</a:t>
            </a:r>
          </a:p>
          <a:p>
            <a:pPr marL="0" indent="0">
              <a:buNone/>
            </a:pPr>
            <a:r>
              <a:rPr lang="en-US" sz="1800" dirty="0">
                <a:solidFill>
                  <a:srgbClr val="00B0F0"/>
                </a:solidFill>
              </a:rPr>
              <a:t>  static</a:t>
            </a:r>
            <a:r>
              <a:rPr lang="en-US" sz="1800" dirty="0"/>
              <a:t> </a:t>
            </a:r>
            <a:r>
              <a:rPr lang="en-US" sz="1800" dirty="0">
                <a:solidFill>
                  <a:schemeClr val="accent2"/>
                </a:solidFill>
              </a:rPr>
              <a:t>T</a:t>
            </a:r>
            <a:r>
              <a:rPr lang="en-US" sz="1800" dirty="0"/>
              <a:t>* </a:t>
            </a:r>
            <a:r>
              <a:rPr lang="en-US" sz="1800" dirty="0">
                <a:solidFill>
                  <a:schemeClr val="accent1"/>
                </a:solidFill>
              </a:rPr>
              <a:t>create</a:t>
            </a:r>
            <a:r>
              <a:rPr lang="en-US" sz="1800" dirty="0"/>
              <a:t>();</a:t>
            </a:r>
          </a:p>
          <a:p>
            <a:pPr marL="0" indent="0">
              <a:buNone/>
            </a:pPr>
            <a:r>
              <a:rPr lang="en-US" sz="1800" dirty="0">
                <a:solidFill>
                  <a:srgbClr val="00B0F0"/>
                </a:solidFill>
              </a:rPr>
              <a:t>  static</a:t>
            </a:r>
            <a:r>
              <a:rPr lang="en-US" sz="1800" dirty="0"/>
              <a:t> </a:t>
            </a:r>
            <a:r>
              <a:rPr lang="en-US" sz="1800" dirty="0">
                <a:solidFill>
                  <a:srgbClr val="00B0F0"/>
                </a:solidFill>
              </a:rPr>
              <a:t>void</a:t>
            </a:r>
            <a:r>
              <a:rPr lang="en-US" sz="1800" dirty="0"/>
              <a:t> </a:t>
            </a:r>
            <a:r>
              <a:rPr lang="en-US" sz="1800" dirty="0">
                <a:solidFill>
                  <a:schemeClr val="accent1"/>
                </a:solidFill>
              </a:rPr>
              <a:t>destroy</a:t>
            </a:r>
            <a:r>
              <a:rPr lang="en-US" sz="1800" dirty="0"/>
              <a:t>(</a:t>
            </a:r>
            <a:r>
              <a:rPr lang="en-US" sz="1800" dirty="0">
                <a:solidFill>
                  <a:schemeClr val="accent2"/>
                </a:solidFill>
              </a:rPr>
              <a:t>T</a:t>
            </a:r>
            <a:r>
              <a:rPr lang="en-US" sz="1800" dirty="0"/>
              <a:t>* p);</a:t>
            </a:r>
          </a:p>
          <a:p>
            <a:pPr marL="0" indent="0">
              <a:buNone/>
            </a:pPr>
            <a:r>
              <a:rPr lang="en-US" sz="1800" dirty="0"/>
              <a:t>};</a:t>
            </a:r>
          </a:p>
        </p:txBody>
      </p:sp>
    </p:spTree>
    <p:extLst>
      <p:ext uri="{BB962C8B-B14F-4D97-AF65-F5344CB8AC3E}">
        <p14:creationId xmlns:p14="http://schemas.microsoft.com/office/powerpoint/2010/main" val="313331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lifetime</a:t>
            </a:r>
            <a:br>
              <a:rPr lang="en-US" altLang="zh-CN" sz="3600" dirty="0"/>
            </a:br>
            <a:r>
              <a:rPr lang="en-US" altLang="zh-CN" sz="3600" dirty="0"/>
              <a:t>policy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using </a:t>
            </a:r>
            <a:r>
              <a:rPr lang="en-US" sz="1800" dirty="0" err="1">
                <a:solidFill>
                  <a:schemeClr val="accent2"/>
                </a:solidFill>
              </a:rPr>
              <a:t>fAtExitHandler</a:t>
            </a:r>
            <a:r>
              <a:rPr lang="en-US" sz="1800" dirty="0"/>
              <a:t> = </a:t>
            </a:r>
            <a:r>
              <a:rPr lang="en-US" sz="1800" dirty="0">
                <a:solidFill>
                  <a:srgbClr val="00B0F0"/>
                </a:solidFill>
              </a:rPr>
              <a:t>void</a:t>
            </a:r>
            <a:r>
              <a:rPr lang="en-US" sz="1800" dirty="0"/>
              <a:t>(*)(</a:t>
            </a:r>
            <a:r>
              <a:rPr lang="en-US" sz="1800" dirty="0">
                <a:solidFill>
                  <a:srgbClr val="00B0F0"/>
                </a:solidFill>
              </a:rPr>
              <a:t>void</a:t>
            </a:r>
            <a:r>
              <a:rPr lang="en-US" sz="1800" dirty="0"/>
              <a:t>);</a:t>
            </a:r>
          </a:p>
          <a:p>
            <a:pPr marL="0" indent="0">
              <a:buNone/>
            </a:pPr>
            <a:r>
              <a:rPr lang="en-US" sz="1800" dirty="0">
                <a:solidFill>
                  <a:srgbClr val="00B0F0"/>
                </a:solidFill>
              </a:rPr>
              <a:t>template </a:t>
            </a:r>
            <a:r>
              <a:rPr lang="en-US" sz="1800" dirty="0"/>
              <a:t>&lt;</a:t>
            </a:r>
            <a:r>
              <a:rPr lang="en-US" sz="1800" dirty="0" err="1">
                <a:solidFill>
                  <a:srgbClr val="00B0F0"/>
                </a:solidFill>
              </a:rPr>
              <a:t>typename</a:t>
            </a:r>
            <a:r>
              <a:rPr lang="en-US" sz="1800" dirty="0"/>
              <a:t> </a:t>
            </a:r>
            <a:r>
              <a:rPr lang="en-US" sz="1800" dirty="0">
                <a:solidFill>
                  <a:schemeClr val="accent2"/>
                </a:solidFill>
              </a:rPr>
              <a:t>T</a:t>
            </a:r>
            <a:r>
              <a:rPr lang="en-US" sz="1800" dirty="0"/>
              <a:t>&gt;</a:t>
            </a:r>
            <a:endParaRPr lang="en-US" sz="1800" dirty="0">
              <a:solidFill>
                <a:srgbClr val="00B0F0"/>
              </a:solidFill>
            </a:endParaRPr>
          </a:p>
          <a:p>
            <a:pPr marL="0" indent="0">
              <a:buNone/>
            </a:pPr>
            <a:r>
              <a:rPr lang="en-US" sz="1800" dirty="0">
                <a:solidFill>
                  <a:srgbClr val="00B0F0"/>
                </a:solidFill>
              </a:rPr>
              <a:t>struct</a:t>
            </a:r>
            <a:r>
              <a:rPr lang="en-US" sz="1800" dirty="0"/>
              <a:t> </a:t>
            </a:r>
            <a:r>
              <a:rPr lang="en-US" sz="1800" dirty="0" err="1">
                <a:solidFill>
                  <a:schemeClr val="accent2"/>
                </a:solidFill>
              </a:rPr>
              <a:t>LifetimePolicy</a:t>
            </a:r>
            <a:r>
              <a:rPr lang="en-US" sz="1800" dirty="0"/>
              <a:t> {</a:t>
            </a:r>
          </a:p>
          <a:p>
            <a:pPr marL="0" indent="0">
              <a:buNone/>
            </a:pPr>
            <a:r>
              <a:rPr lang="en-US" sz="1800" dirty="0">
                <a:solidFill>
                  <a:srgbClr val="00B0F0"/>
                </a:solidFill>
              </a:rPr>
              <a:t>  static</a:t>
            </a:r>
            <a:r>
              <a:rPr lang="en-US" sz="1800" dirty="0"/>
              <a:t> </a:t>
            </a:r>
            <a:r>
              <a:rPr lang="en-US" sz="1800" dirty="0">
                <a:solidFill>
                  <a:srgbClr val="00B0F0"/>
                </a:solidFill>
              </a:rPr>
              <a:t>void</a:t>
            </a:r>
            <a:r>
              <a:rPr lang="en-US" sz="1800" dirty="0"/>
              <a:t> </a:t>
            </a:r>
            <a:r>
              <a:rPr lang="en-US" sz="1800" dirty="0" err="1">
                <a:solidFill>
                  <a:schemeClr val="accent1"/>
                </a:solidFill>
              </a:rPr>
              <a:t>scheduleDestruction</a:t>
            </a:r>
            <a:r>
              <a:rPr lang="en-US" sz="1800" dirty="0"/>
              <a:t>(</a:t>
            </a:r>
            <a:r>
              <a:rPr lang="en-US" sz="1800" dirty="0">
                <a:solidFill>
                  <a:schemeClr val="accent2"/>
                </a:solidFill>
              </a:rPr>
              <a:t>T</a:t>
            </a:r>
            <a:r>
              <a:rPr lang="en-US" sz="1800" dirty="0"/>
              <a:t>* p, </a:t>
            </a:r>
            <a:r>
              <a:rPr lang="en-US" sz="1800" dirty="0" err="1">
                <a:solidFill>
                  <a:schemeClr val="accent2"/>
                </a:solidFill>
              </a:rPr>
              <a:t>fAtExitHandler</a:t>
            </a:r>
            <a:r>
              <a:rPr lang="en-US" sz="1800" dirty="0">
                <a:solidFill>
                  <a:schemeClr val="accent2"/>
                </a:solidFill>
              </a:rPr>
              <a:t> </a:t>
            </a:r>
            <a:r>
              <a:rPr lang="en-US" sz="1800" dirty="0"/>
              <a:t>f);</a:t>
            </a:r>
          </a:p>
          <a:p>
            <a:pPr marL="0" indent="0">
              <a:buNone/>
            </a:pPr>
            <a:r>
              <a:rPr lang="en-US" sz="1800" dirty="0">
                <a:solidFill>
                  <a:srgbClr val="00B0F0"/>
                </a:solidFill>
              </a:rPr>
              <a:t>  static</a:t>
            </a:r>
            <a:r>
              <a:rPr lang="en-US" sz="1800" dirty="0"/>
              <a:t> </a:t>
            </a:r>
            <a:r>
              <a:rPr lang="en-US" sz="1800" dirty="0">
                <a:solidFill>
                  <a:srgbClr val="00B0F0"/>
                </a:solidFill>
              </a:rPr>
              <a:t>void</a:t>
            </a:r>
            <a:r>
              <a:rPr lang="en-US" sz="1800" dirty="0"/>
              <a:t> </a:t>
            </a:r>
            <a:r>
              <a:rPr lang="en-US" sz="1800" dirty="0" err="1">
                <a:solidFill>
                  <a:schemeClr val="accent1"/>
                </a:solidFill>
              </a:rPr>
              <a:t>onDeadReference</a:t>
            </a:r>
            <a:r>
              <a:rPr lang="en-US" sz="1800" dirty="0"/>
              <a:t>();</a:t>
            </a:r>
          </a:p>
          <a:p>
            <a:pPr marL="0" indent="0">
              <a:buNone/>
            </a:pPr>
            <a:r>
              <a:rPr lang="en-US" sz="1800" dirty="0"/>
              <a:t>};</a:t>
            </a:r>
          </a:p>
        </p:txBody>
      </p:sp>
    </p:spTree>
    <p:extLst>
      <p:ext uri="{BB962C8B-B14F-4D97-AF65-F5344CB8AC3E}">
        <p14:creationId xmlns:p14="http://schemas.microsoft.com/office/powerpoint/2010/main" val="2627146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threading</a:t>
            </a:r>
            <a:br>
              <a:rPr lang="en-US" altLang="zh-CN" sz="3600" dirty="0"/>
            </a:br>
            <a:r>
              <a:rPr lang="en-US" altLang="zh-CN" sz="3600" dirty="0"/>
              <a:t>model</a:t>
            </a:r>
            <a:br>
              <a:rPr lang="en-US" altLang="zh-CN" sz="3600" dirty="0"/>
            </a:br>
            <a:r>
              <a:rPr lang="en-US" altLang="zh-CN" sz="3600" dirty="0"/>
              <a:t>policy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template </a:t>
            </a:r>
            <a:r>
              <a:rPr lang="en-US" sz="1800" dirty="0"/>
              <a:t>&lt;</a:t>
            </a:r>
            <a:r>
              <a:rPr lang="en-US" sz="1800" dirty="0" err="1">
                <a:solidFill>
                  <a:srgbClr val="00B0F0"/>
                </a:solidFill>
              </a:rPr>
              <a:t>typename</a:t>
            </a:r>
            <a:r>
              <a:rPr lang="en-US" sz="1800" dirty="0"/>
              <a:t> </a:t>
            </a:r>
            <a:r>
              <a:rPr lang="en-US" sz="1800" dirty="0">
                <a:solidFill>
                  <a:schemeClr val="accent2"/>
                </a:solidFill>
              </a:rPr>
              <a:t>Host</a:t>
            </a:r>
            <a:r>
              <a:rPr lang="en-US" sz="1800" dirty="0"/>
              <a:t>&gt;</a:t>
            </a:r>
            <a:endParaRPr lang="en-US" sz="1800" dirty="0">
              <a:solidFill>
                <a:srgbClr val="00B0F0"/>
              </a:solidFill>
            </a:endParaRPr>
          </a:p>
          <a:p>
            <a:pPr marL="0" indent="0">
              <a:buNone/>
            </a:pPr>
            <a:r>
              <a:rPr lang="en-US" sz="1800" dirty="0">
                <a:solidFill>
                  <a:srgbClr val="00B0F0"/>
                </a:solidFill>
              </a:rPr>
              <a:t>struct</a:t>
            </a:r>
            <a:r>
              <a:rPr lang="en-US" sz="1800" dirty="0"/>
              <a:t> </a:t>
            </a:r>
            <a:r>
              <a:rPr lang="en-US" sz="1800" dirty="0" err="1">
                <a:solidFill>
                  <a:schemeClr val="accent2"/>
                </a:solidFill>
              </a:rPr>
              <a:t>ThreadPolicy</a:t>
            </a:r>
            <a:r>
              <a:rPr lang="en-US" sz="1800" dirty="0"/>
              <a:t> {</a:t>
            </a:r>
          </a:p>
          <a:p>
            <a:pPr marL="0" indent="0">
              <a:buNone/>
            </a:pPr>
            <a:r>
              <a:rPr lang="zh-CN" altLang="en-US" sz="1800" dirty="0"/>
              <a:t>  </a:t>
            </a:r>
            <a:r>
              <a:rPr lang="en-US" altLang="zh-CN" sz="1800" dirty="0">
                <a:solidFill>
                  <a:srgbClr val="00B0F0"/>
                </a:solidFill>
              </a:rPr>
              <a:t>struct</a:t>
            </a:r>
            <a:r>
              <a:rPr lang="en-US" altLang="zh-CN" sz="1800" dirty="0"/>
              <a:t> </a:t>
            </a:r>
            <a:r>
              <a:rPr lang="en-US" altLang="zh-CN" sz="1800" dirty="0" err="1">
                <a:solidFill>
                  <a:schemeClr val="accent2"/>
                </a:solidFill>
              </a:rPr>
              <a:t>LockGuard</a:t>
            </a:r>
            <a:r>
              <a:rPr lang="en-US" altLang="zh-CN" sz="1800" dirty="0"/>
              <a:t>;</a:t>
            </a:r>
          </a:p>
          <a:p>
            <a:pPr marL="0" indent="0">
              <a:buNone/>
            </a:pPr>
            <a:r>
              <a:rPr lang="en-US" sz="1800" dirty="0"/>
              <a:t>  </a:t>
            </a:r>
            <a:r>
              <a:rPr lang="en-US" sz="1800" dirty="0">
                <a:solidFill>
                  <a:srgbClr val="00B0F0"/>
                </a:solidFill>
              </a:rPr>
              <a:t>using</a:t>
            </a:r>
            <a:r>
              <a:rPr lang="en-US" sz="1800" dirty="0"/>
              <a:t> </a:t>
            </a:r>
            <a:r>
              <a:rPr lang="en-US" sz="1800" dirty="0" err="1">
                <a:solidFill>
                  <a:schemeClr val="accent2"/>
                </a:solidFill>
              </a:rPr>
              <a:t>VolatileType</a:t>
            </a:r>
            <a:r>
              <a:rPr lang="en-US" sz="1800" dirty="0"/>
              <a:t> = </a:t>
            </a:r>
            <a:r>
              <a:rPr lang="en-US" sz="1800" dirty="0">
                <a:solidFill>
                  <a:srgbClr val="00B0F0"/>
                </a:solidFill>
              </a:rPr>
              <a:t>volatile</a:t>
            </a:r>
            <a:r>
              <a:rPr lang="en-US" sz="1800" dirty="0"/>
              <a:t> </a:t>
            </a:r>
            <a:r>
              <a:rPr lang="en-US" sz="1800" dirty="0">
                <a:solidFill>
                  <a:schemeClr val="accent2"/>
                </a:solidFill>
              </a:rPr>
              <a:t>Host</a:t>
            </a:r>
            <a:r>
              <a:rPr lang="en-US" sz="1800" dirty="0"/>
              <a:t>;</a:t>
            </a:r>
          </a:p>
          <a:p>
            <a:pPr marL="0" indent="0">
              <a:buNone/>
            </a:pPr>
            <a:r>
              <a:rPr lang="en-US" sz="1800" dirty="0"/>
              <a:t>};</a:t>
            </a:r>
          </a:p>
        </p:txBody>
      </p:sp>
    </p:spTree>
    <p:extLst>
      <p:ext uri="{BB962C8B-B14F-4D97-AF65-F5344CB8AC3E}">
        <p14:creationId xmlns:p14="http://schemas.microsoft.com/office/powerpoint/2010/main" val="138604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singleton</a:t>
            </a:r>
            <a:br>
              <a:rPr lang="en-US" altLang="zh-CN" sz="3600" dirty="0"/>
            </a:br>
            <a:r>
              <a:rPr lang="en-US" altLang="zh-CN" sz="3600" dirty="0"/>
              <a:t>holder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fontScale="92500" lnSpcReduction="10000"/>
          </a:bodyPr>
          <a:lstStyle/>
          <a:p>
            <a:pPr marL="0" indent="0">
              <a:buNone/>
            </a:pPr>
            <a:r>
              <a:rPr lang="en-US" sz="1800" dirty="0">
                <a:solidFill>
                  <a:srgbClr val="00B0F0"/>
                </a:solidFill>
              </a:rPr>
              <a:t>template </a:t>
            </a:r>
            <a:r>
              <a:rPr lang="en-US" sz="1800" dirty="0"/>
              <a:t>&lt;</a:t>
            </a:r>
          </a:p>
          <a:p>
            <a:pPr marL="0" indent="0">
              <a:buNone/>
            </a:pPr>
            <a:r>
              <a:rPr lang="en-US" sz="1800" dirty="0">
                <a:solidFill>
                  <a:srgbClr val="00B0F0"/>
                </a:solidFill>
              </a:rPr>
              <a:t>  </a:t>
            </a:r>
            <a:r>
              <a:rPr lang="en-US" sz="1800" dirty="0" err="1">
                <a:solidFill>
                  <a:srgbClr val="00B0F0"/>
                </a:solidFill>
              </a:rPr>
              <a:t>typename</a:t>
            </a:r>
            <a:r>
              <a:rPr lang="en-US" sz="1800" dirty="0"/>
              <a:t> </a:t>
            </a:r>
            <a:r>
              <a:rPr lang="en-US" sz="1800" dirty="0">
                <a:solidFill>
                  <a:schemeClr val="accent2"/>
                </a:solidFill>
              </a:rPr>
              <a:t>T</a:t>
            </a:r>
            <a:r>
              <a:rPr lang="en-US" sz="1800" dirty="0"/>
              <a:t>, </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CreationPolicy</a:t>
            </a:r>
            <a:r>
              <a:rPr lang="en-US" sz="1800" dirty="0"/>
              <a:t> = </a:t>
            </a:r>
            <a:r>
              <a:rPr lang="en-US" sz="1800" dirty="0" err="1">
                <a:solidFill>
                  <a:schemeClr val="accent2"/>
                </a:solidFill>
              </a:rPr>
              <a:t>CreateUsingNew</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LifetimePolicy</a:t>
            </a:r>
            <a:r>
              <a:rPr lang="en-US" sz="1800" dirty="0"/>
              <a:t> = </a:t>
            </a:r>
            <a:r>
              <a:rPr lang="en-US" sz="1800" dirty="0" err="1">
                <a:solidFill>
                  <a:schemeClr val="accent2"/>
                </a:solidFill>
              </a:rPr>
              <a:t>DefaultLifetime</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ThreadModel</a:t>
            </a:r>
            <a:r>
              <a:rPr lang="en-US" sz="1800" dirty="0"/>
              <a:t> = </a:t>
            </a:r>
            <a:r>
              <a:rPr lang="en-US" sz="1800" dirty="0" err="1">
                <a:solidFill>
                  <a:schemeClr val="accent2"/>
                </a:solidFill>
              </a:rPr>
              <a:t>SingleThreaded</a:t>
            </a:r>
            <a:r>
              <a:rPr lang="en-US" sz="1800" dirty="0"/>
              <a:t>&gt;</a:t>
            </a:r>
            <a:endParaRPr lang="en-US" sz="1800" dirty="0">
              <a:solidFill>
                <a:srgbClr val="00B0F0"/>
              </a:solidFill>
            </a:endParaRPr>
          </a:p>
          <a:p>
            <a:pPr marL="0" indent="0">
              <a:buNone/>
            </a:pPr>
            <a:r>
              <a:rPr lang="en-US" sz="1800" dirty="0">
                <a:solidFill>
                  <a:srgbClr val="00B0F0"/>
                </a:solidFill>
              </a:rPr>
              <a:t>class</a:t>
            </a:r>
            <a:r>
              <a:rPr lang="en-US" sz="1800" dirty="0"/>
              <a:t> </a:t>
            </a:r>
            <a:r>
              <a:rPr lang="en-US" sz="1800" dirty="0" err="1">
                <a:solidFill>
                  <a:schemeClr val="accent2"/>
                </a:solidFill>
              </a:rPr>
              <a:t>SingletonHolder</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T</a:t>
            </a:r>
            <a:r>
              <a:rPr lang="en-US" sz="1800" dirty="0"/>
              <a:t>&amp; </a:t>
            </a:r>
            <a:r>
              <a:rPr lang="en-US" sz="1800" dirty="0">
                <a:solidFill>
                  <a:schemeClr val="accent1"/>
                </a:solidFill>
              </a:rPr>
              <a:t>instance</a:t>
            </a:r>
            <a:r>
              <a:rPr lang="en-US" sz="1800" dirty="0"/>
              <a:t>();</a:t>
            </a:r>
          </a:p>
          <a:p>
            <a:pPr marL="0" indent="0">
              <a:buNone/>
            </a:pPr>
            <a:r>
              <a:rPr lang="en-US" sz="1800" dirty="0">
                <a:solidFill>
                  <a:srgbClr val="00B0F0"/>
                </a:solidFill>
              </a:rPr>
              <a:t>private</a:t>
            </a:r>
            <a:r>
              <a:rPr lang="en-US" sz="1800" dirty="0"/>
              <a:t>:</a:t>
            </a:r>
          </a:p>
          <a:p>
            <a:pPr marL="0" indent="0">
              <a:buNone/>
            </a:pPr>
            <a:r>
              <a:rPr lang="zh-CN" altLang="en-US" sz="1800" dirty="0"/>
              <a:t>  </a:t>
            </a:r>
            <a:r>
              <a:rPr lang="en-US" altLang="zh-CN" sz="1800" dirty="0" err="1">
                <a:solidFill>
                  <a:schemeClr val="accent1"/>
                </a:solidFill>
              </a:rPr>
              <a:t>SingletonHolder</a:t>
            </a:r>
            <a:r>
              <a:rPr lang="en-US" altLang="zh-CN" sz="1800" dirty="0"/>
              <a:t>() = </a:t>
            </a:r>
            <a:r>
              <a:rPr lang="en-US" altLang="zh-CN" sz="1800" dirty="0">
                <a:solidFill>
                  <a:srgbClr val="00B0F0"/>
                </a:solidFill>
              </a:rPr>
              <a:t>delete</a:t>
            </a:r>
            <a:r>
              <a:rPr lang="en-US" altLang="zh-CN" sz="1800" dirty="0"/>
              <a:t>;</a:t>
            </a:r>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using</a:t>
            </a:r>
            <a:r>
              <a:rPr lang="en-US" sz="1800" dirty="0"/>
              <a:t> </a:t>
            </a:r>
            <a:r>
              <a:rPr lang="en-US" sz="1800" dirty="0" err="1">
                <a:solidFill>
                  <a:schemeClr val="accent2"/>
                </a:solidFill>
              </a:rPr>
              <a:t>InstanceTypePtr</a:t>
            </a:r>
            <a:r>
              <a:rPr lang="en-US" sz="1800" dirty="0"/>
              <a:t> = </a:t>
            </a:r>
          </a:p>
          <a:p>
            <a:pPr marL="0" indent="0">
              <a:buNone/>
            </a:pPr>
            <a:r>
              <a:rPr lang="en-US" sz="1800" dirty="0"/>
              <a:t>    </a:t>
            </a:r>
            <a:r>
              <a:rPr lang="en-US" sz="1800" dirty="0" err="1">
                <a:solidFill>
                  <a:srgbClr val="00B0F0"/>
                </a:solidFill>
              </a:rPr>
              <a:t>typename</a:t>
            </a:r>
            <a:r>
              <a:rPr lang="en-US" sz="1800" dirty="0"/>
              <a:t> </a:t>
            </a:r>
            <a:r>
              <a:rPr lang="en-US" sz="1800" dirty="0" err="1">
                <a:solidFill>
                  <a:schemeClr val="accent2"/>
                </a:solidFill>
              </a:rPr>
              <a:t>ThreadModel</a:t>
            </a:r>
            <a:r>
              <a:rPr lang="en-US" sz="1800" dirty="0"/>
              <a:t>&lt;</a:t>
            </a:r>
            <a:r>
              <a:rPr lang="en-US" sz="1800" dirty="0">
                <a:solidFill>
                  <a:schemeClr val="accent2"/>
                </a:solidFill>
              </a:rPr>
              <a:t>T</a:t>
            </a:r>
            <a:r>
              <a:rPr lang="en-US" sz="1800" dirty="0"/>
              <a:t>*&gt;::</a:t>
            </a:r>
            <a:r>
              <a:rPr lang="en-US" sz="1800" dirty="0" err="1">
                <a:solidFill>
                  <a:schemeClr val="accent2"/>
                </a:solidFill>
              </a:rPr>
              <a:t>VolatileType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err="1">
                <a:solidFill>
                  <a:schemeClr val="accent2"/>
                </a:solidFill>
              </a:rPr>
              <a:t>InstanceTypePtr</a:t>
            </a:r>
            <a:r>
              <a:rPr lang="en-US" sz="1800" dirty="0"/>
              <a:t> </a:t>
            </a:r>
            <a:r>
              <a:rPr lang="en-US" sz="1800" dirty="0">
                <a:solidFill>
                  <a:schemeClr val="accent1"/>
                </a:solidFill>
              </a:rPr>
              <a:t>create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void</a:t>
            </a:r>
            <a:r>
              <a:rPr lang="en-US" sz="1800" dirty="0"/>
              <a:t> </a:t>
            </a:r>
            <a:r>
              <a:rPr lang="en-US" sz="1800" dirty="0">
                <a:solidFill>
                  <a:schemeClr val="accent1"/>
                </a:solidFill>
              </a:rPr>
              <a:t>destroy</a:t>
            </a:r>
            <a:r>
              <a:rPr lang="en-US" sz="1800" dirty="0"/>
              <a:t>();</a:t>
            </a:r>
          </a:p>
          <a:p>
            <a:pPr marL="0" indent="0">
              <a:buNone/>
            </a:pPr>
            <a:r>
              <a:rPr lang="en-US" sz="1800" dirty="0">
                <a:solidFill>
                  <a:srgbClr val="00B0F0"/>
                </a:solidFill>
              </a:rPr>
              <a:t>  static</a:t>
            </a:r>
            <a:r>
              <a:rPr lang="en-US" sz="1800" dirty="0"/>
              <a:t> </a:t>
            </a:r>
            <a:r>
              <a:rPr lang="en-US" sz="1800" dirty="0">
                <a:solidFill>
                  <a:srgbClr val="FFFF00"/>
                </a:solidFill>
              </a:rPr>
              <a:t>std</a:t>
            </a:r>
            <a:r>
              <a:rPr lang="en-US" sz="1800" dirty="0"/>
              <a:t>::</a:t>
            </a:r>
            <a:r>
              <a:rPr lang="en-US" sz="1800" dirty="0">
                <a:solidFill>
                  <a:schemeClr val="accent2"/>
                </a:solidFill>
              </a:rPr>
              <a:t>atomic</a:t>
            </a:r>
            <a:r>
              <a:rPr lang="en-US" sz="1800" dirty="0"/>
              <a:t>&lt;</a:t>
            </a:r>
            <a:r>
              <a:rPr lang="en-US" sz="1800" dirty="0" err="1">
                <a:solidFill>
                  <a:schemeClr val="accent2"/>
                </a:solidFill>
              </a:rPr>
              <a:t>InstanceTypePtr</a:t>
            </a:r>
            <a:r>
              <a:rPr lang="en-US" sz="1800" dirty="0"/>
              <a:t>&gt; </a:t>
            </a:r>
            <a:r>
              <a:rPr lang="en-US" sz="1800" dirty="0" err="1"/>
              <a:t>pInstance</a:t>
            </a:r>
            <a:r>
              <a:rPr lang="en-US" sz="1800" dirty="0"/>
              <a:t>_;</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bool</a:t>
            </a:r>
            <a:r>
              <a:rPr lang="en-US" sz="1800" dirty="0"/>
              <a:t> destroyed_;</a:t>
            </a:r>
          </a:p>
          <a:p>
            <a:pPr marL="0" indent="0">
              <a:buNone/>
            </a:pPr>
            <a:r>
              <a:rPr lang="en-US" sz="1800" dirty="0"/>
              <a:t>};</a:t>
            </a:r>
          </a:p>
        </p:txBody>
      </p:sp>
    </p:spTree>
    <p:extLst>
      <p:ext uri="{BB962C8B-B14F-4D97-AF65-F5344CB8AC3E}">
        <p14:creationId xmlns:p14="http://schemas.microsoft.com/office/powerpoint/2010/main" val="195558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singleton</a:t>
            </a:r>
            <a:br>
              <a:rPr lang="en-US" altLang="zh-CN" sz="3600" dirty="0"/>
            </a:br>
            <a:r>
              <a:rPr lang="en-US" altLang="zh-CN" sz="3600" dirty="0"/>
              <a:t>holder</a:t>
            </a:r>
            <a:br>
              <a:rPr lang="en-US" altLang="zh-CN" sz="3600" dirty="0"/>
            </a:br>
            <a:r>
              <a:rPr lang="en-US" altLang="zh-CN" sz="3600" dirty="0"/>
              <a:t>get</a:t>
            </a:r>
            <a:br>
              <a:rPr lang="en-US" altLang="zh-CN" sz="3600" dirty="0"/>
            </a:br>
            <a:r>
              <a:rPr lang="en-US" altLang="zh-CN" sz="3600" dirty="0"/>
              <a:t>instance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template </a:t>
            </a:r>
            <a:r>
              <a:rPr lang="en-US" sz="1800" dirty="0"/>
              <a:t>&lt;</a:t>
            </a:r>
          </a:p>
          <a:p>
            <a:pPr marL="0" indent="0">
              <a:buNone/>
            </a:pPr>
            <a:r>
              <a:rPr lang="en-US" sz="1800" dirty="0">
                <a:solidFill>
                  <a:srgbClr val="00B0F0"/>
                </a:solidFill>
              </a:rPr>
              <a:t>  </a:t>
            </a:r>
            <a:r>
              <a:rPr lang="en-US" sz="1800" dirty="0" err="1">
                <a:solidFill>
                  <a:srgbClr val="00B0F0"/>
                </a:solidFill>
              </a:rPr>
              <a:t>typename</a:t>
            </a:r>
            <a:r>
              <a:rPr lang="en-US" sz="1800" dirty="0"/>
              <a:t> </a:t>
            </a:r>
            <a:r>
              <a:rPr lang="en-US" sz="1800" dirty="0">
                <a:solidFill>
                  <a:schemeClr val="accent2"/>
                </a:solidFill>
              </a:rPr>
              <a:t>T</a:t>
            </a:r>
            <a:r>
              <a:rPr lang="en-US" sz="1800" dirty="0"/>
              <a:t>, </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CreationPolicy</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LifetimePolicy</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ThreadModel</a:t>
            </a:r>
            <a:r>
              <a:rPr lang="en-US" sz="1800" dirty="0"/>
              <a:t>&gt;</a:t>
            </a:r>
            <a:endParaRPr lang="en-US" sz="1800" dirty="0">
              <a:solidFill>
                <a:srgbClr val="00B0F0"/>
              </a:solidFill>
            </a:endParaRPr>
          </a:p>
          <a:p>
            <a:pPr marL="0" indent="0">
              <a:buNone/>
            </a:pPr>
            <a:r>
              <a:rPr lang="en-US" sz="1800" dirty="0">
                <a:solidFill>
                  <a:srgbClr val="00B0F0"/>
                </a:solidFill>
              </a:rPr>
              <a:t>inline</a:t>
            </a:r>
            <a:r>
              <a:rPr lang="en-US" sz="1800" dirty="0"/>
              <a:t> </a:t>
            </a:r>
            <a:r>
              <a:rPr lang="en-US" sz="1800" dirty="0">
                <a:solidFill>
                  <a:schemeClr val="accent2"/>
                </a:solidFill>
              </a:rPr>
              <a:t>T</a:t>
            </a:r>
            <a:r>
              <a:rPr lang="en-US" sz="1800" dirty="0"/>
              <a:t>&amp; </a:t>
            </a:r>
            <a:r>
              <a:rPr lang="en-US" sz="1800" dirty="0" err="1">
                <a:solidFill>
                  <a:schemeClr val="accent2"/>
                </a:solidFill>
              </a:rPr>
              <a:t>SingletonHolder</a:t>
            </a:r>
            <a:r>
              <a:rPr lang="en-US" sz="1800" dirty="0"/>
              <a:t>&lt;</a:t>
            </a:r>
            <a:r>
              <a:rPr lang="en-US" sz="1800" dirty="0">
                <a:solidFill>
                  <a:schemeClr val="accent2"/>
                </a:solidFill>
              </a:rPr>
              <a:t>T</a:t>
            </a:r>
            <a:r>
              <a:rPr lang="en-US" sz="1800" dirty="0"/>
              <a:t>, </a:t>
            </a:r>
            <a:r>
              <a:rPr lang="en-US" sz="1800" dirty="0" err="1">
                <a:solidFill>
                  <a:schemeClr val="accent2"/>
                </a:solidFill>
              </a:rPr>
              <a:t>CreationPolicy</a:t>
            </a:r>
            <a:r>
              <a:rPr lang="en-US" sz="1800" dirty="0"/>
              <a:t>, </a:t>
            </a:r>
          </a:p>
          <a:p>
            <a:pPr marL="0" indent="0">
              <a:buNone/>
            </a:pPr>
            <a:r>
              <a:rPr lang="en-US" sz="1800" dirty="0">
                <a:solidFill>
                  <a:schemeClr val="accent2"/>
                </a:solidFill>
              </a:rPr>
              <a:t>  </a:t>
            </a:r>
            <a:r>
              <a:rPr lang="en-US" sz="1800" dirty="0" err="1">
                <a:solidFill>
                  <a:schemeClr val="accent2"/>
                </a:solidFill>
              </a:rPr>
              <a:t>LifetimePolicy</a:t>
            </a:r>
            <a:r>
              <a:rPr lang="en-US" sz="1800" dirty="0"/>
              <a:t>, </a:t>
            </a:r>
            <a:r>
              <a:rPr lang="en-US" sz="1800" dirty="0" err="1">
                <a:solidFill>
                  <a:schemeClr val="accent2"/>
                </a:solidFill>
              </a:rPr>
              <a:t>ThreadModel</a:t>
            </a:r>
            <a:r>
              <a:rPr lang="en-US" sz="1800" dirty="0"/>
              <a:t>&gt;::</a:t>
            </a:r>
            <a:r>
              <a:rPr lang="en-US" sz="1800" dirty="0">
                <a:solidFill>
                  <a:schemeClr val="accent1"/>
                </a:solidFill>
              </a:rPr>
              <a:t>instance</a:t>
            </a:r>
            <a:r>
              <a:rPr lang="en-US" sz="1800" dirty="0"/>
              <a:t>() {</a:t>
            </a:r>
          </a:p>
          <a:p>
            <a:pPr marL="0" indent="0">
              <a:buNone/>
            </a:pPr>
            <a:r>
              <a:rPr lang="en-US" sz="1800" dirty="0">
                <a:solidFill>
                  <a:srgbClr val="00B0F0"/>
                </a:solidFill>
              </a:rPr>
              <a:t>  auto</a:t>
            </a:r>
            <a:r>
              <a:rPr lang="en-US" sz="1800" dirty="0"/>
              <a:t> p = </a:t>
            </a:r>
            <a:r>
              <a:rPr lang="en-US" sz="1800" dirty="0" err="1"/>
              <a:t>pInstance</a:t>
            </a:r>
            <a:r>
              <a:rPr lang="en-US" sz="1800" dirty="0"/>
              <a:t>_.</a:t>
            </a:r>
            <a:r>
              <a:rPr lang="en-US" sz="1800" dirty="0">
                <a:solidFill>
                  <a:schemeClr val="accent1"/>
                </a:solidFill>
              </a:rPr>
              <a:t>load</a:t>
            </a:r>
            <a:r>
              <a:rPr lang="en-US" sz="1800" dirty="0"/>
              <a:t>(</a:t>
            </a:r>
            <a:r>
              <a:rPr lang="en-US" sz="1800" dirty="0">
                <a:solidFill>
                  <a:srgbClr val="FFFF00"/>
                </a:solidFill>
              </a:rPr>
              <a:t>std</a:t>
            </a:r>
            <a:r>
              <a:rPr lang="en-US" sz="1800" dirty="0"/>
              <a:t>::</a:t>
            </a:r>
            <a:r>
              <a:rPr lang="en-US" sz="1800" dirty="0" err="1">
                <a:solidFill>
                  <a:srgbClr val="FF2EF4"/>
                </a:solidFill>
              </a:rPr>
              <a:t>memory_order_acquire</a:t>
            </a:r>
            <a:r>
              <a:rPr lang="en-US" sz="1800" dirty="0"/>
              <a:t>);</a:t>
            </a:r>
          </a:p>
          <a:p>
            <a:pPr marL="0" indent="0">
              <a:buNone/>
            </a:pPr>
            <a:r>
              <a:rPr lang="en-US" sz="1800" dirty="0"/>
              <a:t>  </a:t>
            </a:r>
            <a:r>
              <a:rPr lang="en-US" sz="1800" dirty="0">
                <a:solidFill>
                  <a:srgbClr val="00B0F0"/>
                </a:solidFill>
              </a:rPr>
              <a:t>if</a:t>
            </a:r>
            <a:r>
              <a:rPr lang="en-US" sz="1800" dirty="0"/>
              <a:t> (p == </a:t>
            </a:r>
            <a:r>
              <a:rPr lang="en-US" sz="1800" dirty="0" err="1">
                <a:solidFill>
                  <a:srgbClr val="00B0F0"/>
                </a:solidFill>
              </a:rPr>
              <a:t>nullptr</a:t>
            </a:r>
            <a:r>
              <a:rPr lang="en-US" sz="1800" dirty="0"/>
              <a:t>) {</a:t>
            </a:r>
          </a:p>
          <a:p>
            <a:pPr marL="0" indent="0">
              <a:buNone/>
            </a:pPr>
            <a:r>
              <a:rPr lang="en-US" sz="1800" dirty="0"/>
              <a:t>    p = </a:t>
            </a:r>
            <a:r>
              <a:rPr lang="en-US" sz="1800" dirty="0">
                <a:solidFill>
                  <a:schemeClr val="accent1"/>
                </a:solidFill>
              </a:rPr>
              <a:t>create</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return</a:t>
            </a:r>
            <a:r>
              <a:rPr lang="en-US" sz="1800" dirty="0"/>
              <a:t> *p;</a:t>
            </a:r>
          </a:p>
          <a:p>
            <a:pPr marL="0" indent="0">
              <a:buNone/>
            </a:pPr>
            <a:r>
              <a:rPr lang="en-US" sz="1800" dirty="0"/>
              <a:t>}</a:t>
            </a:r>
          </a:p>
        </p:txBody>
      </p:sp>
    </p:spTree>
    <p:extLst>
      <p:ext uri="{BB962C8B-B14F-4D97-AF65-F5344CB8AC3E}">
        <p14:creationId xmlns:p14="http://schemas.microsoft.com/office/powerpoint/2010/main" val="352587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endParaRPr lang="en-US" sz="2800" dirty="0"/>
          </a:p>
          <a:p>
            <a:r>
              <a:rPr lang="en-US" sz="2800" dirty="0"/>
              <a:t>ensure that a class has only one instance</a:t>
            </a:r>
          </a:p>
          <a:p>
            <a:endParaRPr lang="en-US" sz="2800" dirty="0"/>
          </a:p>
          <a:p>
            <a:r>
              <a:rPr lang="en-US" sz="2800" dirty="0"/>
              <a:t>while providing a global access point to this instance</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intent</a:t>
            </a:r>
          </a:p>
        </p:txBody>
      </p:sp>
    </p:spTree>
    <p:extLst>
      <p:ext uri="{BB962C8B-B14F-4D97-AF65-F5344CB8AC3E}">
        <p14:creationId xmlns:p14="http://schemas.microsoft.com/office/powerpoint/2010/main" val="375154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singleton</a:t>
            </a:r>
            <a:br>
              <a:rPr lang="en-US" altLang="zh-CN" sz="3600" dirty="0"/>
            </a:br>
            <a:r>
              <a:rPr lang="en-US" altLang="zh-CN" sz="3600" dirty="0"/>
              <a:t>holder</a:t>
            </a:r>
            <a:br>
              <a:rPr lang="en-US" altLang="zh-CN" sz="3600" dirty="0"/>
            </a:br>
            <a:r>
              <a:rPr lang="en-US" altLang="zh-CN" sz="3600" dirty="0"/>
              <a:t>make</a:t>
            </a:r>
            <a:br>
              <a:rPr lang="en-US" altLang="zh-CN" sz="3600" dirty="0"/>
            </a:br>
            <a:r>
              <a:rPr lang="en-US" altLang="zh-CN" sz="3600" dirty="0"/>
              <a:t>instance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fontScale="62500" lnSpcReduction="20000"/>
          </a:bodyPr>
          <a:lstStyle/>
          <a:p>
            <a:pPr marL="0" indent="0">
              <a:buNone/>
            </a:pPr>
            <a:r>
              <a:rPr lang="en-US" sz="1800" dirty="0">
                <a:solidFill>
                  <a:srgbClr val="00B0F0"/>
                </a:solidFill>
              </a:rPr>
              <a:t>template </a:t>
            </a:r>
            <a:r>
              <a:rPr lang="en-US" sz="1800" dirty="0"/>
              <a:t>&lt;</a:t>
            </a:r>
          </a:p>
          <a:p>
            <a:pPr marL="0" indent="0">
              <a:buNone/>
            </a:pPr>
            <a:r>
              <a:rPr lang="en-US" sz="1800" dirty="0">
                <a:solidFill>
                  <a:srgbClr val="00B0F0"/>
                </a:solidFill>
              </a:rPr>
              <a:t>  </a:t>
            </a:r>
            <a:r>
              <a:rPr lang="en-US" sz="1800" dirty="0" err="1">
                <a:solidFill>
                  <a:srgbClr val="00B0F0"/>
                </a:solidFill>
              </a:rPr>
              <a:t>typename</a:t>
            </a:r>
            <a:r>
              <a:rPr lang="en-US" sz="1800" dirty="0"/>
              <a:t> </a:t>
            </a:r>
            <a:r>
              <a:rPr lang="en-US" sz="1800" dirty="0">
                <a:solidFill>
                  <a:schemeClr val="accent2"/>
                </a:solidFill>
              </a:rPr>
              <a:t>T</a:t>
            </a:r>
            <a:r>
              <a:rPr lang="en-US" sz="1800" dirty="0"/>
              <a:t>, </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CreationPolicy</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LifetimePolicy</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ThreadModel</a:t>
            </a:r>
            <a:r>
              <a:rPr lang="en-US" sz="1800" dirty="0"/>
              <a:t>&gt;</a:t>
            </a:r>
            <a:endParaRPr lang="en-US" sz="1800" dirty="0">
              <a:solidFill>
                <a:srgbClr val="00B0F0"/>
              </a:solidFill>
            </a:endParaRPr>
          </a:p>
          <a:p>
            <a:pPr marL="0" indent="0">
              <a:buNone/>
            </a:pPr>
            <a:r>
              <a:rPr lang="en-US" sz="1800" dirty="0" err="1">
                <a:solidFill>
                  <a:schemeClr val="accent2"/>
                </a:solidFill>
              </a:rPr>
              <a:t>InstanceTypePtr</a:t>
            </a:r>
            <a:r>
              <a:rPr lang="en-US" sz="1800" dirty="0"/>
              <a:t> </a:t>
            </a:r>
            <a:r>
              <a:rPr lang="en-US" sz="1800" dirty="0" err="1">
                <a:solidFill>
                  <a:schemeClr val="accent2"/>
                </a:solidFill>
              </a:rPr>
              <a:t>SingletonHolder</a:t>
            </a:r>
            <a:r>
              <a:rPr lang="en-US" sz="1800" dirty="0"/>
              <a:t>&lt;</a:t>
            </a:r>
            <a:r>
              <a:rPr lang="en-US" sz="1800" dirty="0">
                <a:solidFill>
                  <a:schemeClr val="accent2"/>
                </a:solidFill>
              </a:rPr>
              <a:t>T</a:t>
            </a:r>
            <a:r>
              <a:rPr lang="en-US" sz="1800" dirty="0"/>
              <a:t>, </a:t>
            </a:r>
            <a:r>
              <a:rPr lang="en-US" sz="1800" dirty="0" err="1">
                <a:solidFill>
                  <a:schemeClr val="accent2"/>
                </a:solidFill>
              </a:rPr>
              <a:t>CreationPolicy</a:t>
            </a:r>
            <a:r>
              <a:rPr lang="en-US" sz="1800" dirty="0"/>
              <a:t>, </a:t>
            </a:r>
          </a:p>
          <a:p>
            <a:pPr marL="0" indent="0">
              <a:buNone/>
            </a:pPr>
            <a:r>
              <a:rPr lang="en-US" sz="1800" dirty="0">
                <a:solidFill>
                  <a:schemeClr val="accent2"/>
                </a:solidFill>
              </a:rPr>
              <a:t>  </a:t>
            </a:r>
            <a:r>
              <a:rPr lang="en-US" sz="1800" dirty="0" err="1">
                <a:solidFill>
                  <a:schemeClr val="accent2"/>
                </a:solidFill>
              </a:rPr>
              <a:t>LifetimePolicy</a:t>
            </a:r>
            <a:r>
              <a:rPr lang="en-US" sz="1800" dirty="0"/>
              <a:t>, </a:t>
            </a:r>
            <a:r>
              <a:rPr lang="en-US" sz="1800" dirty="0" err="1">
                <a:solidFill>
                  <a:schemeClr val="accent2"/>
                </a:solidFill>
              </a:rPr>
              <a:t>ThreadModel</a:t>
            </a:r>
            <a:r>
              <a:rPr lang="en-US" sz="1800" dirty="0"/>
              <a:t>&gt;::</a:t>
            </a:r>
            <a:r>
              <a:rPr lang="en-US" sz="1800" dirty="0">
                <a:solidFill>
                  <a:schemeClr val="accent1"/>
                </a:solidFill>
              </a:rPr>
              <a:t>create</a:t>
            </a:r>
            <a:r>
              <a:rPr lang="en-US" sz="1800" dirty="0"/>
              <a:t>() {</a:t>
            </a:r>
          </a:p>
          <a:p>
            <a:pPr marL="0" indent="0">
              <a:buNone/>
            </a:pPr>
            <a:r>
              <a:rPr lang="en-US" sz="1800" dirty="0"/>
              <a:t>  </a:t>
            </a:r>
            <a:r>
              <a:rPr lang="en-US" sz="1800" dirty="0" err="1">
                <a:solidFill>
                  <a:srgbClr val="00B0F0"/>
                </a:solidFill>
              </a:rPr>
              <a:t>typename</a:t>
            </a:r>
            <a:r>
              <a:rPr lang="en-US" sz="1800" dirty="0"/>
              <a:t> </a:t>
            </a:r>
            <a:r>
              <a:rPr lang="en-US" sz="1800" dirty="0" err="1">
                <a:solidFill>
                  <a:schemeClr val="accent2"/>
                </a:solidFill>
              </a:rPr>
              <a:t>ThreadModel</a:t>
            </a:r>
            <a:r>
              <a:rPr lang="en-US" sz="1800" dirty="0"/>
              <a:t>&lt;</a:t>
            </a:r>
            <a:r>
              <a:rPr lang="en-US" sz="1800" dirty="0">
                <a:solidFill>
                  <a:schemeClr val="accent2"/>
                </a:solidFill>
              </a:rPr>
              <a:t>T</a:t>
            </a:r>
            <a:r>
              <a:rPr lang="en-US" sz="1800" dirty="0"/>
              <a:t>&gt;::</a:t>
            </a:r>
            <a:r>
              <a:rPr lang="en-US" sz="1800" dirty="0" err="1">
                <a:solidFill>
                  <a:schemeClr val="accent2"/>
                </a:solidFill>
              </a:rPr>
              <a:t>LockGuard</a:t>
            </a:r>
            <a:r>
              <a:rPr lang="en-US" sz="1800" dirty="0"/>
              <a:t> lg;</a:t>
            </a:r>
          </a:p>
          <a:p>
            <a:pPr marL="0" indent="0">
              <a:buNone/>
            </a:pPr>
            <a:r>
              <a:rPr lang="en-US" sz="1800" dirty="0"/>
              <a:t>  </a:t>
            </a:r>
          </a:p>
          <a:p>
            <a:pPr marL="0" indent="0">
              <a:buNone/>
            </a:pPr>
            <a:r>
              <a:rPr lang="en-US" sz="1800" dirty="0"/>
              <a:t>  </a:t>
            </a:r>
            <a:r>
              <a:rPr lang="en-US" sz="1800" dirty="0">
                <a:solidFill>
                  <a:srgbClr val="00B0F0"/>
                </a:solidFill>
              </a:rPr>
              <a:t>auto</a:t>
            </a:r>
            <a:r>
              <a:rPr lang="en-US" sz="1800" dirty="0"/>
              <a:t> p = </a:t>
            </a:r>
            <a:r>
              <a:rPr lang="en-US" sz="1800" dirty="0" err="1"/>
              <a:t>pInstance</a:t>
            </a:r>
            <a:r>
              <a:rPr lang="en-US" sz="1800" dirty="0"/>
              <a:t>_.</a:t>
            </a:r>
            <a:r>
              <a:rPr lang="en-US" sz="1800" dirty="0">
                <a:solidFill>
                  <a:schemeClr val="accent1"/>
                </a:solidFill>
              </a:rPr>
              <a:t>load</a:t>
            </a:r>
            <a:r>
              <a:rPr lang="en-US" sz="1800" dirty="0"/>
              <a:t>(</a:t>
            </a:r>
            <a:r>
              <a:rPr lang="en-US" sz="1800" dirty="0">
                <a:solidFill>
                  <a:srgbClr val="FFFF00"/>
                </a:solidFill>
              </a:rPr>
              <a:t>std</a:t>
            </a:r>
            <a:r>
              <a:rPr lang="en-US" sz="1800" dirty="0"/>
              <a:t>::</a:t>
            </a:r>
            <a:r>
              <a:rPr lang="en-US" sz="1800" dirty="0" err="1">
                <a:solidFill>
                  <a:srgbClr val="FF2EF4"/>
                </a:solidFill>
              </a:rPr>
              <a:t>memory_order_acquire</a:t>
            </a:r>
            <a:r>
              <a:rPr lang="en-US" sz="1800" dirty="0"/>
              <a:t>);</a:t>
            </a:r>
          </a:p>
          <a:p>
            <a:pPr marL="0" indent="0">
              <a:buNone/>
            </a:pPr>
            <a:r>
              <a:rPr lang="en-US" sz="1800" dirty="0"/>
              <a:t>  </a:t>
            </a:r>
            <a:r>
              <a:rPr lang="en-US" sz="1800" dirty="0">
                <a:solidFill>
                  <a:srgbClr val="00B0F0"/>
                </a:solidFill>
              </a:rPr>
              <a:t>if</a:t>
            </a:r>
            <a:r>
              <a:rPr lang="en-US" sz="1800" dirty="0"/>
              <a:t> (p == </a:t>
            </a:r>
            <a:r>
              <a:rPr lang="en-US" sz="1800" dirty="0" err="1">
                <a:solidFill>
                  <a:srgbClr val="00B0F0"/>
                </a:solidFill>
              </a:rPr>
              <a:t>nullptr</a:t>
            </a:r>
            <a:r>
              <a:rPr lang="en-US" sz="1800" dirty="0"/>
              <a:t>) {</a:t>
            </a:r>
          </a:p>
          <a:p>
            <a:pPr marL="0" indent="0">
              <a:buNone/>
            </a:pPr>
            <a:r>
              <a:rPr lang="en-US" sz="1800" dirty="0"/>
              <a:t>    </a:t>
            </a:r>
            <a:r>
              <a:rPr lang="en-US" sz="1800" dirty="0">
                <a:solidFill>
                  <a:srgbClr val="00B0F0"/>
                </a:solidFill>
              </a:rPr>
              <a:t>if</a:t>
            </a:r>
            <a:r>
              <a:rPr lang="en-US" sz="1800" dirty="0"/>
              <a:t> (destroyed_) {</a:t>
            </a:r>
          </a:p>
          <a:p>
            <a:pPr marL="0" indent="0">
              <a:buNone/>
            </a:pPr>
            <a:r>
              <a:rPr lang="en-US" sz="1800" dirty="0"/>
              <a:t>      </a:t>
            </a:r>
            <a:r>
              <a:rPr lang="en-US" sz="1800" dirty="0" err="1">
                <a:solidFill>
                  <a:schemeClr val="accent2"/>
                </a:solidFill>
              </a:rPr>
              <a:t>LifetimePolicy</a:t>
            </a:r>
            <a:r>
              <a:rPr lang="en-US" sz="1800" dirty="0"/>
              <a:t>&lt;</a:t>
            </a:r>
            <a:r>
              <a:rPr lang="en-US" sz="1800" dirty="0">
                <a:solidFill>
                  <a:schemeClr val="accent2"/>
                </a:solidFill>
              </a:rPr>
              <a:t>T</a:t>
            </a:r>
            <a:r>
              <a:rPr lang="en-US" sz="1800" dirty="0"/>
              <a:t>&gt;::</a:t>
            </a:r>
            <a:r>
              <a:rPr lang="en-US" sz="1800" dirty="0" err="1">
                <a:solidFill>
                  <a:schemeClr val="accent1"/>
                </a:solidFill>
              </a:rPr>
              <a:t>onDeadReference</a:t>
            </a:r>
            <a:r>
              <a:rPr lang="en-US" sz="1800" dirty="0"/>
              <a:t>();</a:t>
            </a:r>
          </a:p>
          <a:p>
            <a:pPr marL="0" indent="0">
              <a:buNone/>
            </a:pPr>
            <a:r>
              <a:rPr lang="en-US" sz="1800" dirty="0"/>
              <a:t>      destroyed_ = </a:t>
            </a:r>
            <a:r>
              <a:rPr lang="en-US" sz="1800" dirty="0">
                <a:solidFill>
                  <a:srgbClr val="00B0F0"/>
                </a:solidFill>
              </a:rPr>
              <a:t>false</a:t>
            </a:r>
            <a:r>
              <a:rPr lang="en-US" sz="1800" dirty="0"/>
              <a:t>;</a:t>
            </a:r>
          </a:p>
          <a:p>
            <a:pPr marL="0" indent="0">
              <a:buNone/>
            </a:pPr>
            <a:r>
              <a:rPr lang="en-US" sz="1800" dirty="0"/>
              <a:t>    }</a:t>
            </a:r>
          </a:p>
          <a:p>
            <a:pPr marL="0" indent="0">
              <a:buNone/>
            </a:pPr>
            <a:endParaRPr lang="en-US" sz="1800" dirty="0"/>
          </a:p>
          <a:p>
            <a:pPr marL="0" indent="0">
              <a:buNone/>
            </a:pPr>
            <a:r>
              <a:rPr lang="en-US" sz="1800" dirty="0"/>
              <a:t>    p = </a:t>
            </a:r>
            <a:r>
              <a:rPr lang="en-US" sz="1800" dirty="0" err="1">
                <a:solidFill>
                  <a:schemeClr val="accent2"/>
                </a:solidFill>
              </a:rPr>
              <a:t>CreationPolicy</a:t>
            </a:r>
            <a:r>
              <a:rPr lang="en-US" sz="1800" dirty="0"/>
              <a:t>&lt;</a:t>
            </a:r>
            <a:r>
              <a:rPr lang="en-US" sz="1800" dirty="0">
                <a:solidFill>
                  <a:schemeClr val="accent2"/>
                </a:solidFill>
              </a:rPr>
              <a:t>T</a:t>
            </a:r>
            <a:r>
              <a:rPr lang="en-US" sz="1800" dirty="0"/>
              <a:t>&gt;::</a:t>
            </a:r>
            <a:r>
              <a:rPr lang="en-US" sz="1800" dirty="0">
                <a:solidFill>
                  <a:schemeClr val="accent1"/>
                </a:solidFill>
              </a:rPr>
              <a:t>create</a:t>
            </a:r>
            <a:r>
              <a:rPr lang="en-US" sz="1800" dirty="0"/>
              <a:t>();</a:t>
            </a:r>
          </a:p>
          <a:p>
            <a:pPr marL="0" indent="0">
              <a:buNone/>
            </a:pPr>
            <a:r>
              <a:rPr lang="en-US" sz="1800" dirty="0"/>
              <a:t>    </a:t>
            </a:r>
            <a:r>
              <a:rPr lang="en-US" sz="1800" dirty="0" err="1">
                <a:solidFill>
                  <a:schemeClr val="accent2"/>
                </a:solidFill>
              </a:rPr>
              <a:t>LifetimePolicy</a:t>
            </a:r>
            <a:r>
              <a:rPr lang="en-US" sz="1800" dirty="0"/>
              <a:t>&lt;</a:t>
            </a:r>
            <a:r>
              <a:rPr lang="en-US" sz="1800" dirty="0">
                <a:solidFill>
                  <a:schemeClr val="accent2"/>
                </a:solidFill>
              </a:rPr>
              <a:t>T</a:t>
            </a:r>
            <a:r>
              <a:rPr lang="en-US" sz="1800" dirty="0"/>
              <a:t>&gt;::</a:t>
            </a:r>
            <a:r>
              <a:rPr lang="en-US" sz="1800" dirty="0" err="1">
                <a:solidFill>
                  <a:schemeClr val="accent1"/>
                </a:solidFill>
              </a:rPr>
              <a:t>scheduleDestruction</a:t>
            </a:r>
            <a:r>
              <a:rPr lang="en-US" sz="1800" dirty="0"/>
              <a:t>(</a:t>
            </a:r>
          </a:p>
          <a:p>
            <a:pPr marL="0" indent="0">
              <a:buNone/>
            </a:pPr>
            <a:r>
              <a:rPr lang="en-US" sz="1800" dirty="0"/>
              <a:t>      p, &amp;destroy);</a:t>
            </a:r>
          </a:p>
          <a:p>
            <a:pPr marL="0" indent="0">
              <a:buNone/>
            </a:pPr>
            <a:endParaRPr lang="en-US" sz="1800" dirty="0"/>
          </a:p>
          <a:p>
            <a:pPr marL="0" indent="0">
              <a:buNone/>
            </a:pPr>
            <a:r>
              <a:rPr lang="en-US" sz="1800" dirty="0"/>
              <a:t>    </a:t>
            </a:r>
            <a:r>
              <a:rPr lang="en-US" sz="1800" dirty="0" err="1"/>
              <a:t>pInstance</a:t>
            </a:r>
            <a:r>
              <a:rPr lang="en-US" sz="1800" dirty="0"/>
              <a:t>_.</a:t>
            </a:r>
            <a:r>
              <a:rPr lang="en-US" sz="1800" dirty="0">
                <a:solidFill>
                  <a:schemeClr val="accent1"/>
                </a:solidFill>
              </a:rPr>
              <a:t>store</a:t>
            </a:r>
            <a:r>
              <a:rPr lang="en-US" sz="1800" dirty="0"/>
              <a:t>(p, </a:t>
            </a:r>
            <a:r>
              <a:rPr lang="en-US" sz="1800" dirty="0">
                <a:solidFill>
                  <a:srgbClr val="FFFF00"/>
                </a:solidFill>
              </a:rPr>
              <a:t>std</a:t>
            </a:r>
            <a:r>
              <a:rPr lang="en-US" sz="1800" dirty="0"/>
              <a:t>::</a:t>
            </a:r>
            <a:r>
              <a:rPr lang="en-US" sz="1800" dirty="0" err="1">
                <a:solidFill>
                  <a:srgbClr val="FF2EF4"/>
                </a:solidFill>
              </a:rPr>
              <a:t>memory_order_release</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return</a:t>
            </a:r>
            <a:r>
              <a:rPr lang="en-US" sz="1800" dirty="0"/>
              <a:t> p;</a:t>
            </a:r>
          </a:p>
          <a:p>
            <a:pPr marL="0" indent="0">
              <a:buNone/>
            </a:pPr>
            <a:r>
              <a:rPr lang="en-US" sz="1800" dirty="0"/>
              <a:t>}</a:t>
            </a:r>
          </a:p>
        </p:txBody>
      </p:sp>
    </p:spTree>
    <p:extLst>
      <p:ext uri="{BB962C8B-B14F-4D97-AF65-F5344CB8AC3E}">
        <p14:creationId xmlns:p14="http://schemas.microsoft.com/office/powerpoint/2010/main" val="1234138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singleton</a:t>
            </a:r>
            <a:br>
              <a:rPr lang="en-US" altLang="zh-CN" sz="3600" dirty="0"/>
            </a:br>
            <a:r>
              <a:rPr lang="en-US" altLang="zh-CN" sz="3600" dirty="0"/>
              <a:t>holder</a:t>
            </a:r>
            <a:br>
              <a:rPr lang="en-US" altLang="zh-CN" sz="3600" dirty="0"/>
            </a:br>
            <a:r>
              <a:rPr lang="en-US" altLang="zh-CN" sz="3600" dirty="0"/>
              <a:t>destroy</a:t>
            </a:r>
            <a:br>
              <a:rPr lang="en-US" altLang="zh-CN" sz="3600" dirty="0"/>
            </a:br>
            <a:r>
              <a:rPr lang="en-US" altLang="zh-CN" sz="3600" dirty="0"/>
              <a:t>instance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800" dirty="0">
                <a:solidFill>
                  <a:srgbClr val="00B0F0"/>
                </a:solidFill>
              </a:rPr>
              <a:t>template </a:t>
            </a:r>
            <a:r>
              <a:rPr lang="en-US" sz="1800" dirty="0"/>
              <a:t>&lt;</a:t>
            </a:r>
          </a:p>
          <a:p>
            <a:pPr marL="0" indent="0">
              <a:buNone/>
            </a:pPr>
            <a:r>
              <a:rPr lang="en-US" sz="1800" dirty="0">
                <a:solidFill>
                  <a:srgbClr val="00B0F0"/>
                </a:solidFill>
              </a:rPr>
              <a:t>  </a:t>
            </a:r>
            <a:r>
              <a:rPr lang="en-US" sz="1800" dirty="0" err="1">
                <a:solidFill>
                  <a:srgbClr val="00B0F0"/>
                </a:solidFill>
              </a:rPr>
              <a:t>typename</a:t>
            </a:r>
            <a:r>
              <a:rPr lang="en-US" sz="1800" dirty="0"/>
              <a:t> </a:t>
            </a:r>
            <a:r>
              <a:rPr lang="en-US" sz="1800" dirty="0">
                <a:solidFill>
                  <a:schemeClr val="accent2"/>
                </a:solidFill>
              </a:rPr>
              <a:t>T</a:t>
            </a:r>
            <a:r>
              <a:rPr lang="en-US" sz="1800" dirty="0"/>
              <a:t>, </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CreationPolicy</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LifetimePolicy</a:t>
            </a:r>
            <a:r>
              <a:rPr lang="en-US" sz="1800" dirty="0"/>
              <a:t>,</a:t>
            </a:r>
          </a:p>
          <a:p>
            <a:pPr marL="0" indent="0">
              <a:buNone/>
            </a:pPr>
            <a:r>
              <a:rPr lang="en-US" sz="1800" dirty="0"/>
              <a:t>  </a:t>
            </a:r>
            <a:r>
              <a:rPr lang="en-US" sz="1800" dirty="0">
                <a:solidFill>
                  <a:srgbClr val="00B0F0"/>
                </a:solidFill>
              </a:rPr>
              <a:t>template</a:t>
            </a:r>
            <a:r>
              <a:rPr lang="en-US" sz="1800" dirty="0"/>
              <a:t> &lt;</a:t>
            </a:r>
            <a:r>
              <a:rPr lang="en-US" sz="1800" dirty="0">
                <a:solidFill>
                  <a:srgbClr val="00B0F0"/>
                </a:solidFill>
              </a:rPr>
              <a:t>class</a:t>
            </a:r>
            <a:r>
              <a:rPr lang="en-US" sz="1800" dirty="0"/>
              <a:t>&gt; </a:t>
            </a:r>
            <a:r>
              <a:rPr lang="en-US" sz="1800" dirty="0">
                <a:solidFill>
                  <a:srgbClr val="00B0F0"/>
                </a:solidFill>
              </a:rPr>
              <a:t>class</a:t>
            </a:r>
            <a:r>
              <a:rPr lang="en-US" sz="1800" dirty="0"/>
              <a:t> </a:t>
            </a:r>
            <a:r>
              <a:rPr lang="en-US" sz="1800" dirty="0" err="1">
                <a:solidFill>
                  <a:schemeClr val="accent2"/>
                </a:solidFill>
              </a:rPr>
              <a:t>ThreadModel</a:t>
            </a:r>
            <a:r>
              <a:rPr lang="en-US" sz="1800" dirty="0"/>
              <a:t>&gt;</a:t>
            </a:r>
            <a:endParaRPr lang="en-US" sz="1800" dirty="0">
              <a:solidFill>
                <a:srgbClr val="00B0F0"/>
              </a:solidFill>
            </a:endParaRPr>
          </a:p>
          <a:p>
            <a:pPr marL="0" indent="0">
              <a:buNone/>
            </a:pPr>
            <a:r>
              <a:rPr lang="en-US" sz="1800" dirty="0">
                <a:solidFill>
                  <a:srgbClr val="00B0F0"/>
                </a:solidFill>
              </a:rPr>
              <a:t>void</a:t>
            </a:r>
            <a:r>
              <a:rPr lang="en-US" sz="1800" dirty="0"/>
              <a:t> </a:t>
            </a:r>
            <a:r>
              <a:rPr lang="en-US" sz="1800" dirty="0" err="1">
                <a:solidFill>
                  <a:schemeClr val="accent2"/>
                </a:solidFill>
              </a:rPr>
              <a:t>SingletonHolder</a:t>
            </a:r>
            <a:r>
              <a:rPr lang="en-US" sz="1800" dirty="0"/>
              <a:t>&lt;</a:t>
            </a:r>
            <a:r>
              <a:rPr lang="en-US" sz="1800" dirty="0">
                <a:solidFill>
                  <a:schemeClr val="accent2"/>
                </a:solidFill>
              </a:rPr>
              <a:t>T</a:t>
            </a:r>
            <a:r>
              <a:rPr lang="en-US" sz="1800" dirty="0"/>
              <a:t>, </a:t>
            </a:r>
            <a:r>
              <a:rPr lang="en-US" sz="1800" dirty="0" err="1">
                <a:solidFill>
                  <a:schemeClr val="accent2"/>
                </a:solidFill>
              </a:rPr>
              <a:t>CreationPolicy</a:t>
            </a:r>
            <a:r>
              <a:rPr lang="en-US" sz="1800" dirty="0"/>
              <a:t>, </a:t>
            </a:r>
          </a:p>
          <a:p>
            <a:pPr marL="0" indent="0">
              <a:buNone/>
            </a:pPr>
            <a:r>
              <a:rPr lang="en-US" sz="1800" dirty="0">
                <a:solidFill>
                  <a:schemeClr val="accent2"/>
                </a:solidFill>
              </a:rPr>
              <a:t>  </a:t>
            </a:r>
            <a:r>
              <a:rPr lang="en-US" sz="1800" dirty="0" err="1">
                <a:solidFill>
                  <a:schemeClr val="accent2"/>
                </a:solidFill>
              </a:rPr>
              <a:t>LifetimePolicy</a:t>
            </a:r>
            <a:r>
              <a:rPr lang="en-US" sz="1800" dirty="0"/>
              <a:t>, </a:t>
            </a:r>
            <a:r>
              <a:rPr lang="en-US" sz="1800" dirty="0" err="1">
                <a:solidFill>
                  <a:schemeClr val="accent2"/>
                </a:solidFill>
              </a:rPr>
              <a:t>ThreadModel</a:t>
            </a:r>
            <a:r>
              <a:rPr lang="en-US" sz="1800" dirty="0"/>
              <a:t>&gt;::</a:t>
            </a:r>
            <a:r>
              <a:rPr lang="en-US" sz="1800" dirty="0">
                <a:solidFill>
                  <a:schemeClr val="accent1"/>
                </a:solidFill>
              </a:rPr>
              <a:t>destroy</a:t>
            </a:r>
            <a:r>
              <a:rPr lang="en-US" sz="1800" dirty="0"/>
              <a:t>() {</a:t>
            </a:r>
          </a:p>
          <a:p>
            <a:pPr marL="0" indent="0">
              <a:buNone/>
            </a:pPr>
            <a:r>
              <a:rPr lang="en-US" sz="1800" dirty="0"/>
              <a:t>  </a:t>
            </a:r>
            <a:r>
              <a:rPr lang="en-US" sz="1800" dirty="0">
                <a:solidFill>
                  <a:srgbClr val="00B0F0"/>
                </a:solidFill>
              </a:rPr>
              <a:t>auto</a:t>
            </a:r>
            <a:r>
              <a:rPr lang="en-US" sz="1800" dirty="0"/>
              <a:t> p = </a:t>
            </a:r>
            <a:r>
              <a:rPr lang="en-US" sz="1800" dirty="0" err="1"/>
              <a:t>pInstance</a:t>
            </a:r>
            <a:r>
              <a:rPr lang="en-US" sz="1800" dirty="0"/>
              <a:t>_.</a:t>
            </a:r>
            <a:r>
              <a:rPr lang="en-US" sz="1800" dirty="0">
                <a:solidFill>
                  <a:schemeClr val="accent1"/>
                </a:solidFill>
              </a:rPr>
              <a:t>load</a:t>
            </a:r>
            <a:r>
              <a:rPr lang="en-US" sz="1800" dirty="0"/>
              <a:t>(</a:t>
            </a:r>
            <a:r>
              <a:rPr lang="en-US" sz="1800" dirty="0">
                <a:solidFill>
                  <a:srgbClr val="FFFF00"/>
                </a:solidFill>
              </a:rPr>
              <a:t>std</a:t>
            </a:r>
            <a:r>
              <a:rPr lang="en-US" sz="1800" dirty="0"/>
              <a:t>::</a:t>
            </a:r>
            <a:r>
              <a:rPr lang="en-US" sz="1800" dirty="0" err="1">
                <a:solidFill>
                  <a:srgbClr val="FF2EF4"/>
                </a:solidFill>
              </a:rPr>
              <a:t>memory_order_acquire</a:t>
            </a:r>
            <a:r>
              <a:rPr lang="en-US" sz="1800" dirty="0"/>
              <a:t>);</a:t>
            </a:r>
          </a:p>
          <a:p>
            <a:pPr marL="0" indent="0">
              <a:buNone/>
            </a:pPr>
            <a:r>
              <a:rPr lang="en-US" sz="1800" dirty="0"/>
              <a:t>  </a:t>
            </a:r>
            <a:r>
              <a:rPr lang="en-US" sz="1800" dirty="0" err="1">
                <a:solidFill>
                  <a:schemeClr val="accent2"/>
                </a:solidFill>
              </a:rPr>
              <a:t>CreationPolicy</a:t>
            </a:r>
            <a:r>
              <a:rPr lang="en-US" sz="1800" dirty="0"/>
              <a:t>&lt;</a:t>
            </a:r>
            <a:r>
              <a:rPr lang="en-US" sz="1800" dirty="0">
                <a:solidFill>
                  <a:schemeClr val="accent2"/>
                </a:solidFill>
              </a:rPr>
              <a:t>T</a:t>
            </a:r>
            <a:r>
              <a:rPr lang="en-US" sz="1800" dirty="0"/>
              <a:t>&gt;::</a:t>
            </a:r>
            <a:r>
              <a:rPr lang="en-US" sz="1800" dirty="0">
                <a:solidFill>
                  <a:schemeClr val="accent1"/>
                </a:solidFill>
              </a:rPr>
              <a:t>destroy</a:t>
            </a:r>
            <a:r>
              <a:rPr lang="en-US" sz="1800" dirty="0"/>
              <a:t>(p);</a:t>
            </a:r>
          </a:p>
          <a:p>
            <a:pPr marL="0" indent="0">
              <a:buNone/>
            </a:pPr>
            <a:r>
              <a:rPr lang="en-US" sz="1800" dirty="0"/>
              <a:t>  p = </a:t>
            </a:r>
            <a:r>
              <a:rPr lang="en-US" sz="1800" dirty="0" err="1">
                <a:solidFill>
                  <a:srgbClr val="00B0F0"/>
                </a:solidFill>
              </a:rPr>
              <a:t>nullptr</a:t>
            </a:r>
            <a:r>
              <a:rPr lang="en-US" sz="1800" dirty="0"/>
              <a:t>;</a:t>
            </a:r>
          </a:p>
          <a:p>
            <a:pPr marL="0" indent="0">
              <a:buNone/>
            </a:pPr>
            <a:r>
              <a:rPr lang="en-US" sz="1800" dirty="0"/>
              <a:t>  destroyed_ = </a:t>
            </a:r>
            <a:r>
              <a:rPr lang="en-US" sz="1800" dirty="0">
                <a:solidFill>
                  <a:srgbClr val="00B0F0"/>
                </a:solidFill>
              </a:rPr>
              <a:t>true</a:t>
            </a:r>
            <a:r>
              <a:rPr lang="en-US" sz="1800" dirty="0"/>
              <a:t>;</a:t>
            </a:r>
          </a:p>
          <a:p>
            <a:pPr marL="0" indent="0">
              <a:buNone/>
            </a:pPr>
            <a:r>
              <a:rPr lang="en-US" sz="1800" dirty="0"/>
              <a:t>  </a:t>
            </a:r>
            <a:r>
              <a:rPr lang="en-US" sz="1800" dirty="0" err="1"/>
              <a:t>pInstance</a:t>
            </a:r>
            <a:r>
              <a:rPr lang="en-US" sz="1800" dirty="0"/>
              <a:t>_.</a:t>
            </a:r>
            <a:r>
              <a:rPr lang="en-US" sz="1800" dirty="0">
                <a:solidFill>
                  <a:schemeClr val="accent1"/>
                </a:solidFill>
              </a:rPr>
              <a:t>store</a:t>
            </a:r>
            <a:r>
              <a:rPr lang="en-US" sz="1800" dirty="0"/>
              <a:t>(p, </a:t>
            </a:r>
            <a:r>
              <a:rPr lang="en-US" sz="1800" dirty="0">
                <a:solidFill>
                  <a:srgbClr val="FFFF00"/>
                </a:solidFill>
              </a:rPr>
              <a:t>std</a:t>
            </a:r>
            <a:r>
              <a:rPr lang="en-US" sz="1800" dirty="0"/>
              <a:t>::</a:t>
            </a:r>
            <a:r>
              <a:rPr lang="en-US" sz="1800" dirty="0" err="1">
                <a:solidFill>
                  <a:srgbClr val="FF2EF4"/>
                </a:solidFill>
              </a:rPr>
              <a:t>memory_order_release</a:t>
            </a:r>
            <a:r>
              <a:rPr lang="en-US" sz="1800" dirty="0"/>
              <a:t>);</a:t>
            </a:r>
          </a:p>
          <a:p>
            <a:pPr marL="0" indent="0">
              <a:buNone/>
            </a:pPr>
            <a:r>
              <a:rPr lang="en-US" sz="1800" dirty="0"/>
              <a:t>}</a:t>
            </a:r>
          </a:p>
        </p:txBody>
      </p:sp>
    </p:spTree>
    <p:extLst>
      <p:ext uri="{BB962C8B-B14F-4D97-AF65-F5344CB8AC3E}">
        <p14:creationId xmlns:p14="http://schemas.microsoft.com/office/powerpoint/2010/main" val="2414821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r>
              <a:rPr lang="en-US" sz="2400" dirty="0"/>
              <a:t>FOLLY</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case study</a:t>
            </a:r>
            <a:endParaRPr lang="en-US" dirty="0"/>
          </a:p>
        </p:txBody>
      </p:sp>
    </p:spTree>
    <p:extLst>
      <p:ext uri="{BB962C8B-B14F-4D97-AF65-F5344CB8AC3E}">
        <p14:creationId xmlns:p14="http://schemas.microsoft.com/office/powerpoint/2010/main" val="3692621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folly</a:t>
            </a:r>
            <a:br>
              <a:rPr lang="en-US" altLang="zh-CN" sz="3600" dirty="0"/>
            </a:br>
            <a:r>
              <a:rPr lang="en-US" altLang="zh-CN" sz="3600" dirty="0"/>
              <a:t>SINGLETON</a:t>
            </a:r>
            <a:br>
              <a:rPr lang="en-US" altLang="zh-CN" sz="3600" dirty="0"/>
            </a:br>
            <a:r>
              <a:rPr lang="en-US" altLang="zh-CN" sz="3600" dirty="0"/>
              <a:t>STRUCTURE</a:t>
            </a:r>
            <a:endParaRPr lang="en-US" sz="3600" dirty="0"/>
          </a:p>
        </p:txBody>
      </p:sp>
      <p:pic>
        <p:nvPicPr>
          <p:cNvPr id="13" name="Graphic 12">
            <a:extLst>
              <a:ext uri="{FF2B5EF4-FFF2-40B4-BE49-F238E27FC236}">
                <a16:creationId xmlns:a16="http://schemas.microsoft.com/office/drawing/2014/main" id="{BA5B25FC-2AE4-1F46-B999-3DFE54FB3C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4615" y="0"/>
            <a:ext cx="6798777" cy="6858000"/>
          </a:xfrm>
          <a:prstGeom prst="rect">
            <a:avLst/>
          </a:prstGeom>
        </p:spPr>
      </p:pic>
    </p:spTree>
    <p:extLst>
      <p:ext uri="{BB962C8B-B14F-4D97-AF65-F5344CB8AC3E}">
        <p14:creationId xmlns:p14="http://schemas.microsoft.com/office/powerpoint/2010/main" val="320711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folly</a:t>
            </a:r>
            <a:br>
              <a:rPr lang="en-US" altLang="zh-CN" sz="3600" dirty="0"/>
            </a:br>
            <a:r>
              <a:rPr lang="en-US" altLang="zh-CN" sz="3600" dirty="0"/>
              <a:t>SINGLETON</a:t>
            </a:r>
            <a:br>
              <a:rPr lang="en-US" altLang="zh-CN" sz="3600" dirty="0"/>
            </a:br>
            <a:r>
              <a:rPr lang="en-US" altLang="zh-CN" sz="3600" dirty="0"/>
              <a:t>registration</a:t>
            </a:r>
            <a:endParaRPr lang="en-US" sz="3600" dirty="0"/>
          </a:p>
        </p:txBody>
      </p:sp>
      <p:pic>
        <p:nvPicPr>
          <p:cNvPr id="10" name="Graphic 9">
            <a:extLst>
              <a:ext uri="{FF2B5EF4-FFF2-40B4-BE49-F238E27FC236}">
                <a16:creationId xmlns:a16="http://schemas.microsoft.com/office/drawing/2014/main" id="{CE28E1D3-09A8-EB48-9B04-EFBE68C8C5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5004" y="1303683"/>
            <a:ext cx="6858000" cy="4381500"/>
          </a:xfrm>
          <a:prstGeom prst="rect">
            <a:avLst/>
          </a:prstGeom>
        </p:spPr>
      </p:pic>
    </p:spTree>
    <p:extLst>
      <p:ext uri="{BB962C8B-B14F-4D97-AF65-F5344CB8AC3E}">
        <p14:creationId xmlns:p14="http://schemas.microsoft.com/office/powerpoint/2010/main" val="975766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folly</a:t>
            </a:r>
            <a:br>
              <a:rPr lang="en-US" altLang="zh-CN" sz="3600" dirty="0"/>
            </a:br>
            <a:r>
              <a:rPr lang="en-US" altLang="zh-CN" sz="3600" dirty="0"/>
              <a:t>SINGLETON</a:t>
            </a:r>
            <a:br>
              <a:rPr lang="en-US" altLang="zh-CN" sz="3600" dirty="0"/>
            </a:br>
            <a:r>
              <a:rPr lang="en-US" altLang="zh-CN" sz="3600" dirty="0"/>
              <a:t>CREATION</a:t>
            </a:r>
            <a:endParaRPr lang="en-US" sz="3600" dirty="0"/>
          </a:p>
        </p:txBody>
      </p:sp>
      <p:pic>
        <p:nvPicPr>
          <p:cNvPr id="6" name="Graphic 5">
            <a:extLst>
              <a:ext uri="{FF2B5EF4-FFF2-40B4-BE49-F238E27FC236}">
                <a16:creationId xmlns:a16="http://schemas.microsoft.com/office/drawing/2014/main" id="{F03C76AC-8D4D-C74A-A6DD-DD94B7594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1554" y="1428750"/>
            <a:ext cx="6184900" cy="4000500"/>
          </a:xfrm>
          <a:prstGeom prst="rect">
            <a:avLst/>
          </a:prstGeom>
        </p:spPr>
      </p:pic>
    </p:spTree>
    <p:extLst>
      <p:ext uri="{BB962C8B-B14F-4D97-AF65-F5344CB8AC3E}">
        <p14:creationId xmlns:p14="http://schemas.microsoft.com/office/powerpoint/2010/main" val="2409506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a:t>folly</a:t>
            </a:r>
            <a:br>
              <a:rPr lang="en-US" altLang="zh-CN" sz="3600"/>
            </a:br>
            <a:r>
              <a:rPr lang="en-US" altLang="zh-CN" sz="3600"/>
              <a:t>SINGLETON</a:t>
            </a:r>
            <a:br>
              <a:rPr lang="en-US" altLang="zh-CN" sz="3600"/>
            </a:br>
            <a:r>
              <a:rPr lang="en-US" altLang="zh-CN" sz="3600"/>
              <a:t>destruction</a:t>
            </a:r>
            <a:endParaRPr lang="en-US" sz="3600" dirty="0"/>
          </a:p>
        </p:txBody>
      </p:sp>
      <p:pic>
        <p:nvPicPr>
          <p:cNvPr id="6" name="Graphic 5">
            <a:extLst>
              <a:ext uri="{FF2B5EF4-FFF2-40B4-BE49-F238E27FC236}">
                <a16:creationId xmlns:a16="http://schemas.microsoft.com/office/drawing/2014/main" id="{65ECDE9F-38CB-4365-940E-D269E4E69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80254" y="697810"/>
            <a:ext cx="6667500" cy="5276850"/>
          </a:xfrm>
          <a:prstGeom prst="rect">
            <a:avLst/>
          </a:prstGeom>
        </p:spPr>
      </p:pic>
    </p:spTree>
    <p:extLst>
      <p:ext uri="{BB962C8B-B14F-4D97-AF65-F5344CB8AC3E}">
        <p14:creationId xmlns:p14="http://schemas.microsoft.com/office/powerpoint/2010/main" val="3463034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Autofit/>
          </a:bodyPr>
          <a:lstStyle/>
          <a:p>
            <a:r>
              <a:rPr lang="en-US" sz="2400" dirty="0"/>
              <a:t>Simple to describe, complicated to implement</a:t>
            </a:r>
          </a:p>
          <a:p>
            <a:endParaRPr lang="en-US" sz="2400" dirty="0"/>
          </a:p>
          <a:p>
            <a:r>
              <a:rPr lang="en-US" sz="2400" dirty="0"/>
              <a:t>No perfect singleton solution</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conclusion</a:t>
            </a:r>
          </a:p>
        </p:txBody>
      </p:sp>
    </p:spTree>
    <p:extLst>
      <p:ext uri="{BB962C8B-B14F-4D97-AF65-F5344CB8AC3E}">
        <p14:creationId xmlns:p14="http://schemas.microsoft.com/office/powerpoint/2010/main" val="3019470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79016" y="358123"/>
            <a:ext cx="9222535" cy="4413784"/>
          </a:xfrm>
        </p:spPr>
        <p:txBody>
          <a:bodyPr anchor="ctr">
            <a:noAutofit/>
          </a:bodyPr>
          <a:lstStyle/>
          <a:p>
            <a:r>
              <a:rPr lang="en-US" sz="1200" dirty="0"/>
              <a:t>Erich Gamma, Richard Helm, Ralph Johnson, John </a:t>
            </a:r>
            <a:r>
              <a:rPr lang="en-US" sz="1200" dirty="0" err="1"/>
              <a:t>Vlissides</a:t>
            </a:r>
            <a:r>
              <a:rPr lang="en-US" sz="1200" dirty="0"/>
              <a:t>. </a:t>
            </a:r>
            <a:r>
              <a:rPr lang="en-US" sz="1200" i="1" dirty="0"/>
              <a:t>Design Patterns:</a:t>
            </a:r>
            <a:br>
              <a:rPr lang="en-US" sz="1200" i="1" dirty="0"/>
            </a:br>
            <a:r>
              <a:rPr lang="en-US" sz="1200" i="1" dirty="0"/>
              <a:t>Elements of Reusable Object-Oriented Software</a:t>
            </a:r>
            <a:r>
              <a:rPr lang="en-US" sz="1200" dirty="0"/>
              <a:t>, Addison-Wesley, 1994</a:t>
            </a:r>
          </a:p>
          <a:p>
            <a:endParaRPr lang="en-US" sz="1200" i="1" dirty="0"/>
          </a:p>
          <a:p>
            <a:r>
              <a:rPr lang="en-US" sz="1200" dirty="0"/>
              <a:t>John </a:t>
            </a:r>
            <a:r>
              <a:rPr lang="en-US" sz="1200" dirty="0" err="1"/>
              <a:t>Vlissides</a:t>
            </a:r>
            <a:r>
              <a:rPr lang="en-US" sz="1200" dirty="0"/>
              <a:t>. </a:t>
            </a:r>
            <a:r>
              <a:rPr lang="en-US" sz="1200" i="1" dirty="0"/>
              <a:t>Pattern Hatching: Design Patterns Applied</a:t>
            </a:r>
            <a:r>
              <a:rPr lang="en-US" sz="1200" dirty="0"/>
              <a:t>, Addison-Wesley, 1998</a:t>
            </a:r>
            <a:endParaRPr lang="en-US" sz="1200" i="1" dirty="0"/>
          </a:p>
          <a:p>
            <a:endParaRPr lang="en-US" sz="1200" dirty="0"/>
          </a:p>
          <a:p>
            <a:r>
              <a:rPr lang="en-US" sz="1200" dirty="0"/>
              <a:t>Andrei </a:t>
            </a:r>
            <a:r>
              <a:rPr lang="en-US" sz="1200" dirty="0" err="1"/>
              <a:t>Alexandrescu</a:t>
            </a:r>
            <a:r>
              <a:rPr lang="en-US" sz="1200" dirty="0"/>
              <a:t>. </a:t>
            </a:r>
            <a:r>
              <a:rPr lang="en-US" sz="1200" i="1" dirty="0"/>
              <a:t>Modern C++ Design: Generic Programming and Design Patterns Applied</a:t>
            </a:r>
            <a:r>
              <a:rPr lang="en-US" sz="1200" dirty="0"/>
              <a:t>, Addison-Wesley, 2001</a:t>
            </a:r>
          </a:p>
          <a:p>
            <a:endParaRPr lang="en-US" sz="1200" dirty="0"/>
          </a:p>
          <a:p>
            <a:r>
              <a:rPr lang="en-US" sz="1200" dirty="0"/>
              <a:t>Jeff </a:t>
            </a:r>
            <a:r>
              <a:rPr lang="en-US" sz="1200" dirty="0" err="1"/>
              <a:t>Preshing</a:t>
            </a:r>
            <a:r>
              <a:rPr lang="en-US" sz="1200" dirty="0"/>
              <a:t>. “Double-Checked Locking is Fixed In C++11”, available at </a:t>
            </a:r>
            <a:r>
              <a:rPr lang="en-US" sz="1200" dirty="0">
                <a:hlinkClick r:id="rId3"/>
              </a:rPr>
              <a:t>https://preshing.com/20130930/double-checked-locking-is-fixed-in-cpp11/</a:t>
            </a:r>
            <a:r>
              <a:rPr lang="en-US" sz="1200" dirty="0"/>
              <a:t>, 2013</a:t>
            </a:r>
          </a:p>
          <a:p>
            <a:endParaRPr lang="en-US" sz="1200" dirty="0"/>
          </a:p>
          <a:p>
            <a:r>
              <a:rPr lang="en-US" sz="1200" dirty="0"/>
              <a:t>Andrei </a:t>
            </a:r>
            <a:r>
              <a:rPr lang="en-US" sz="1200" dirty="0" err="1"/>
              <a:t>Alexandrescu</a:t>
            </a:r>
            <a:r>
              <a:rPr lang="en-US" sz="1200" dirty="0"/>
              <a:t>. Loki library, available at </a:t>
            </a:r>
            <a:r>
              <a:rPr lang="en-US" sz="1200" dirty="0">
                <a:hlinkClick r:id="rId4"/>
              </a:rPr>
              <a:t>https://github.com/dutor/loki</a:t>
            </a:r>
            <a:endParaRPr lang="en-US" sz="1200" dirty="0"/>
          </a:p>
          <a:p>
            <a:endParaRPr lang="en-US" sz="1200" dirty="0"/>
          </a:p>
          <a:p>
            <a:r>
              <a:rPr lang="en-US" sz="1200" dirty="0"/>
              <a:t>Facebook. Folly library, available at </a:t>
            </a:r>
            <a:r>
              <a:rPr lang="en-US" sz="1200" dirty="0">
                <a:hlinkClick r:id="rId5"/>
              </a:rPr>
              <a:t>https://github.com/facebook/folly</a:t>
            </a:r>
            <a:endParaRPr lang="en-US" sz="1200" dirty="0"/>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References</a:t>
            </a:r>
            <a:endParaRPr lang="en-US" dirty="0"/>
          </a:p>
        </p:txBody>
      </p:sp>
    </p:spTree>
    <p:extLst>
      <p:ext uri="{BB962C8B-B14F-4D97-AF65-F5344CB8AC3E}">
        <p14:creationId xmlns:p14="http://schemas.microsoft.com/office/powerpoint/2010/main" val="889132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5E57-A351-437C-BE58-6E4FAB6425E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C2766A27-D97B-4B2A-AE49-F1C3402D32B3}"/>
              </a:ext>
            </a:extLst>
          </p:cNvPr>
          <p:cNvSpPr>
            <a:spLocks noGrp="1"/>
          </p:cNvSpPr>
          <p:nvPr>
            <p:ph idx="1"/>
          </p:nvPr>
        </p:nvSpPr>
        <p:spPr/>
        <p:txBody>
          <a:bodyPr/>
          <a:lstStyle/>
          <a:p>
            <a:r>
              <a:rPr lang="en-US" dirty="0"/>
              <a:t>I’d like to know...</a:t>
            </a:r>
          </a:p>
        </p:txBody>
      </p:sp>
    </p:spTree>
    <p:extLst>
      <p:ext uri="{BB962C8B-B14F-4D97-AF65-F5344CB8AC3E}">
        <p14:creationId xmlns:p14="http://schemas.microsoft.com/office/powerpoint/2010/main" val="77328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implement </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a:t>
            </a:r>
            <a:r>
              <a:rPr lang="en-US" sz="1800" dirty="0">
                <a:solidFill>
                  <a:schemeClr val="accent1"/>
                </a:solidFill>
              </a:rPr>
              <a:t>instance</a:t>
            </a:r>
            <a:r>
              <a:rPr lang="en-US" sz="1800" dirty="0"/>
              <a:t>() {</a:t>
            </a:r>
          </a:p>
          <a:p>
            <a:pPr marL="0" indent="0">
              <a:buNone/>
            </a:pPr>
            <a:r>
              <a:rPr lang="en-US" sz="1800" dirty="0"/>
              <a:t>    </a:t>
            </a:r>
            <a:r>
              <a:rPr lang="en-US" sz="1800" dirty="0">
                <a:solidFill>
                  <a:srgbClr val="00B0F0"/>
                </a:solidFill>
              </a:rPr>
              <a:t>if</a:t>
            </a:r>
            <a:r>
              <a:rPr lang="en-US" sz="1800" dirty="0"/>
              <a:t> (!</a:t>
            </a:r>
            <a:r>
              <a:rPr lang="en-US" sz="1800" dirty="0" err="1"/>
              <a:t>pInstance</a:t>
            </a:r>
            <a:r>
              <a:rPr lang="en-US" sz="1800" dirty="0"/>
              <a:t>_) {</a:t>
            </a:r>
          </a:p>
          <a:p>
            <a:pPr marL="0" indent="0">
              <a:buNone/>
            </a:pPr>
            <a:r>
              <a:rPr lang="en-US" sz="1800" dirty="0"/>
              <a:t>      </a:t>
            </a:r>
            <a:r>
              <a:rPr lang="en-US" sz="1800" dirty="0" err="1"/>
              <a:t>pInstance</a:t>
            </a:r>
            <a:r>
              <a:rPr lang="en-US" sz="1800" dirty="0"/>
              <a:t>_ = </a:t>
            </a:r>
            <a:r>
              <a:rPr lang="en-US" sz="1800" dirty="0">
                <a:solidFill>
                  <a:srgbClr val="00B0F0"/>
                </a:solidFill>
              </a:rPr>
              <a:t>new</a:t>
            </a:r>
            <a:r>
              <a:rPr lang="en-US" sz="1800" dirty="0"/>
              <a:t> </a:t>
            </a:r>
            <a:r>
              <a:rPr lang="en-US" sz="1800" dirty="0">
                <a:solidFill>
                  <a:schemeClr val="accent2"/>
                </a:solidFill>
              </a:rPr>
              <a:t>Singleton</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return</a:t>
            </a:r>
            <a:r>
              <a:rPr lang="en-US" sz="1800" dirty="0"/>
              <a:t> </a:t>
            </a:r>
            <a:r>
              <a:rPr lang="en-US" sz="1800" dirty="0" err="1"/>
              <a:t>pInstance</a:t>
            </a:r>
            <a:r>
              <a:rPr lang="en-US" sz="1800" dirty="0"/>
              <a:t>_;</a:t>
            </a:r>
          </a:p>
          <a:p>
            <a:pPr marL="0" indent="0">
              <a:buNone/>
            </a:pPr>
            <a:r>
              <a:rPr lang="en-US" sz="1800" dirty="0"/>
              <a:t>  }</a:t>
            </a:r>
          </a:p>
          <a:p>
            <a:pPr marL="0" indent="0">
              <a:buNone/>
            </a:pPr>
            <a:endParaRPr lang="en-US" sz="1800" dirty="0"/>
          </a:p>
          <a:p>
            <a:pPr marL="0" indent="0">
              <a:buNone/>
            </a:pPr>
            <a:r>
              <a:rPr lang="en-US" sz="1800" dirty="0">
                <a:solidFill>
                  <a:srgbClr val="00B0F0"/>
                </a:solidFill>
              </a:rPr>
              <a:t>protected</a:t>
            </a:r>
            <a:r>
              <a:rPr lang="en-US" sz="1800" dirty="0"/>
              <a:t>:</a:t>
            </a:r>
          </a:p>
          <a:p>
            <a:pPr marL="0" indent="0">
              <a:buNone/>
            </a:pPr>
            <a:r>
              <a:rPr lang="en-US" sz="1800" dirty="0"/>
              <a:t>  </a:t>
            </a:r>
            <a:r>
              <a:rPr lang="en-US" sz="1800" dirty="0">
                <a:solidFill>
                  <a:schemeClr val="accent1"/>
                </a:solidFill>
              </a:rPr>
              <a:t>Singleton</a:t>
            </a:r>
            <a:r>
              <a:rPr lang="en-US" sz="1800" dirty="0"/>
              <a:t>() = </a:t>
            </a:r>
            <a:r>
              <a:rPr lang="en-US" sz="1800" dirty="0">
                <a:solidFill>
                  <a:srgbClr val="00B0F0"/>
                </a:solidFill>
              </a:rPr>
              <a:t>default</a:t>
            </a:r>
            <a:r>
              <a:rPr lang="en-US" sz="1800" dirty="0"/>
              <a:t>;</a:t>
            </a:r>
          </a:p>
          <a:p>
            <a:pPr marL="0" indent="0">
              <a:buNone/>
            </a:pPr>
            <a:endParaRPr lang="en-US" sz="1800" dirty="0"/>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a:t>
            </a:r>
            <a:r>
              <a:rPr lang="en-US" sz="1800" dirty="0" err="1"/>
              <a:t>pInstance</a:t>
            </a:r>
            <a:r>
              <a:rPr lang="en-US" sz="1800" dirty="0"/>
              <a:t>_; </a:t>
            </a:r>
            <a:r>
              <a:rPr lang="en-US" sz="1800" dirty="0">
                <a:solidFill>
                  <a:srgbClr val="00B050"/>
                </a:solidFill>
              </a:rPr>
              <a:t>// = </a:t>
            </a:r>
            <a:r>
              <a:rPr lang="en-US" sz="1800" dirty="0" err="1">
                <a:solidFill>
                  <a:srgbClr val="00B050"/>
                </a:solidFill>
              </a:rPr>
              <a:t>nullptr</a:t>
            </a:r>
            <a:endParaRPr lang="en-US" sz="1800" dirty="0">
              <a:solidFill>
                <a:srgbClr val="00B050"/>
              </a:solidFill>
            </a:endParaRPr>
          </a:p>
          <a:p>
            <a:pPr marL="0" indent="0">
              <a:buNone/>
            </a:pPr>
            <a:r>
              <a:rPr lang="en-US" sz="1800" dirty="0"/>
              <a:t>};</a:t>
            </a:r>
          </a:p>
        </p:txBody>
      </p:sp>
    </p:spTree>
    <p:extLst>
      <p:ext uri="{BB962C8B-B14F-4D97-AF65-F5344CB8AC3E}">
        <p14:creationId xmlns:p14="http://schemas.microsoft.com/office/powerpoint/2010/main" val="343878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endParaRPr lang="en-US" sz="2800" dirty="0"/>
          </a:p>
          <a:p>
            <a:r>
              <a:rPr lang="en-US" sz="2800" dirty="0"/>
              <a:t>Destruction of singleton</a:t>
            </a:r>
          </a:p>
          <a:p>
            <a:endParaRPr lang="en-US" sz="2800" dirty="0"/>
          </a:p>
          <a:p>
            <a:r>
              <a:rPr lang="en-US" sz="2800" dirty="0"/>
              <a:t>Multiple threads access</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Singleton MISSING topics</a:t>
            </a:r>
          </a:p>
        </p:txBody>
      </p:sp>
    </p:spTree>
    <p:extLst>
      <p:ext uri="{BB962C8B-B14F-4D97-AF65-F5344CB8AC3E}">
        <p14:creationId xmlns:p14="http://schemas.microsoft.com/office/powerpoint/2010/main" val="269705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fontScale="92500" lnSpcReduction="20000"/>
          </a:bodyPr>
          <a:lstStyle/>
          <a:p>
            <a:endParaRPr lang="en-US" sz="2800" dirty="0"/>
          </a:p>
          <a:p>
            <a:r>
              <a:rPr lang="en-US" sz="2800" dirty="0"/>
              <a:t>Who</a:t>
            </a:r>
          </a:p>
          <a:p>
            <a:pPr lvl="1"/>
            <a:r>
              <a:rPr lang="en-US" sz="2600" dirty="0"/>
              <a:t>the class creates the only instance</a:t>
            </a:r>
          </a:p>
          <a:p>
            <a:pPr lvl="1"/>
            <a:endParaRPr lang="en-US" sz="2600" dirty="0"/>
          </a:p>
          <a:p>
            <a:r>
              <a:rPr lang="en-US" sz="2800" dirty="0"/>
              <a:t>When</a:t>
            </a:r>
          </a:p>
          <a:p>
            <a:pPr lvl="1"/>
            <a:r>
              <a:rPr lang="en-US" sz="2600" dirty="0"/>
              <a:t>guarantee no access after destruction</a:t>
            </a:r>
          </a:p>
          <a:p>
            <a:pPr lvl="1"/>
            <a:endParaRPr lang="en-US" sz="2600" dirty="0"/>
          </a:p>
          <a:p>
            <a:r>
              <a:rPr lang="en-US" sz="2800" dirty="0"/>
              <a:t>How</a:t>
            </a:r>
          </a:p>
          <a:p>
            <a:pPr lvl="1"/>
            <a:r>
              <a:rPr lang="en-US" sz="2600" dirty="0"/>
              <a:t>public destructor (</a:t>
            </a:r>
            <a:r>
              <a:rPr lang="en-US" sz="2600" dirty="0">
                <a:solidFill>
                  <a:srgbClr val="FF0000"/>
                </a:solidFill>
              </a:rPr>
              <a:t>✗</a:t>
            </a:r>
            <a:r>
              <a:rPr lang="en-US" sz="2600" dirty="0"/>
              <a:t>)</a:t>
            </a:r>
          </a:p>
          <a:p>
            <a:pPr lvl="1"/>
            <a:r>
              <a:rPr lang="en-US" sz="2600" dirty="0"/>
              <a:t>protected destructor (</a:t>
            </a:r>
            <a:r>
              <a:rPr lang="en-US" sz="2600" dirty="0">
                <a:solidFill>
                  <a:srgbClr val="00B050"/>
                </a:solidFill>
              </a:rPr>
              <a:t>✓</a:t>
            </a:r>
            <a:r>
              <a:rPr lang="en-US" sz="2600" dirty="0"/>
              <a:t>)</a:t>
            </a:r>
          </a:p>
          <a:p>
            <a:pPr lvl="1"/>
            <a:r>
              <a:rPr lang="en-US" sz="2600" dirty="0"/>
              <a:t>private destructor (</a:t>
            </a:r>
            <a:r>
              <a:rPr lang="en-US" sz="2600" dirty="0">
                <a:solidFill>
                  <a:srgbClr val="FF0000"/>
                </a:solidFill>
              </a:rPr>
              <a:t>✗</a:t>
            </a:r>
            <a:r>
              <a:rPr lang="en-US" sz="2600" dirty="0"/>
              <a:t>)</a:t>
            </a:r>
          </a:p>
          <a:p>
            <a:pPr marL="457200" lvl="1" indent="0">
              <a:buNone/>
            </a:pPr>
            <a:endParaRPr lang="en-US" sz="2600" dirty="0"/>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destruction of singleton</a:t>
            </a:r>
          </a:p>
        </p:txBody>
      </p:sp>
    </p:spTree>
    <p:extLst>
      <p:ext uri="{BB962C8B-B14F-4D97-AF65-F5344CB8AC3E}">
        <p14:creationId xmlns:p14="http://schemas.microsoft.com/office/powerpoint/2010/main" val="203282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implement</a:t>
            </a:r>
            <a:br>
              <a:rPr lang="en-US" sz="3600" dirty="0"/>
            </a:br>
            <a:r>
              <a:rPr lang="en-US" altLang="zh-CN" sz="3600" dirty="0"/>
              <a:t>improved</a:t>
            </a:r>
            <a:r>
              <a:rPr lang="en-US" sz="3600" dirty="0"/>
              <a:t> </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fontScale="92500" lnSpcReduction="10000"/>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&amp; </a:t>
            </a:r>
            <a:r>
              <a:rPr lang="en-US" sz="1800" dirty="0">
                <a:solidFill>
                  <a:schemeClr val="accent1"/>
                </a:solidFill>
              </a:rPr>
              <a:t>instance</a:t>
            </a:r>
            <a:r>
              <a:rPr lang="en-US" sz="1800" dirty="0"/>
              <a:t>() {</a:t>
            </a:r>
          </a:p>
          <a:p>
            <a:pPr marL="0" indent="0">
              <a:buNone/>
            </a:pPr>
            <a:r>
              <a:rPr lang="en-US" sz="1800" dirty="0"/>
              <a:t>    </a:t>
            </a:r>
            <a:r>
              <a:rPr lang="en-US" sz="1800" dirty="0">
                <a:solidFill>
                  <a:srgbClr val="00B0F0"/>
                </a:solidFill>
              </a:rPr>
              <a:t>return</a:t>
            </a:r>
            <a:r>
              <a:rPr lang="en-US" sz="1800" dirty="0"/>
              <a:t> instance_;</a:t>
            </a:r>
          </a:p>
          <a:p>
            <a:pPr marL="0" indent="0">
              <a:buNone/>
            </a:pPr>
            <a:r>
              <a:rPr lang="en-US" sz="1800" dirty="0"/>
              <a:t>  }</a:t>
            </a:r>
          </a:p>
          <a:p>
            <a:pPr marL="0" indent="0">
              <a:buNone/>
            </a:pPr>
            <a:endParaRPr lang="en-US" sz="1800" dirty="0"/>
          </a:p>
          <a:p>
            <a:pPr marL="0" indent="0">
              <a:buNone/>
            </a:pPr>
            <a:r>
              <a:rPr lang="en-US" sz="1800" dirty="0">
                <a:solidFill>
                  <a:srgbClr val="00B0F0"/>
                </a:solidFill>
              </a:rPr>
              <a:t>protected</a:t>
            </a:r>
            <a:r>
              <a:rPr lang="en-US" sz="1800" dirty="0"/>
              <a:t>:</a:t>
            </a:r>
          </a:p>
          <a:p>
            <a:pPr marL="0" indent="0">
              <a:buNone/>
            </a:pPr>
            <a:r>
              <a:rPr lang="en-US" sz="1800" dirty="0"/>
              <a:t>  </a:t>
            </a:r>
            <a:r>
              <a:rPr lang="en-US" sz="1800" dirty="0">
                <a:solidFill>
                  <a:schemeClr val="accent1"/>
                </a:solidFill>
              </a:rPr>
              <a:t>Singleton</a:t>
            </a:r>
            <a:r>
              <a:rPr lang="en-US" sz="1800" dirty="0"/>
              <a:t>() = </a:t>
            </a:r>
            <a:r>
              <a:rPr lang="en-US" sz="1800" dirty="0">
                <a:solidFill>
                  <a:srgbClr val="00B0F0"/>
                </a:solidFill>
              </a:rPr>
              <a:t>default</a:t>
            </a:r>
            <a:r>
              <a:rPr lang="en-US" sz="1800" dirty="0"/>
              <a:t>;</a:t>
            </a:r>
          </a:p>
          <a:p>
            <a:pPr marL="0" indent="0">
              <a:buNone/>
            </a:pPr>
            <a:r>
              <a:rPr lang="en-US" sz="1800" dirty="0"/>
              <a:t>  </a:t>
            </a:r>
            <a:r>
              <a:rPr lang="en-US" sz="1800" dirty="0">
                <a:solidFill>
                  <a:srgbClr val="00B0F0"/>
                </a:solidFill>
              </a:rPr>
              <a:t>virtual</a:t>
            </a:r>
            <a:r>
              <a:rPr lang="en-US" sz="1800" dirty="0"/>
              <a:t> </a:t>
            </a:r>
            <a:r>
              <a:rPr lang="en-US" sz="1800" dirty="0">
                <a:solidFill>
                  <a:schemeClr val="accent1"/>
                </a:solidFill>
              </a:rPr>
              <a:t>~Singleton</a:t>
            </a:r>
            <a:r>
              <a:rPr lang="en-US" sz="1800" dirty="0"/>
              <a:t>() = </a:t>
            </a:r>
            <a:r>
              <a:rPr lang="en-US" sz="1800" dirty="0">
                <a:solidFill>
                  <a:srgbClr val="00B0F0"/>
                </a:solidFill>
              </a:rPr>
              <a:t>default</a:t>
            </a:r>
            <a:r>
              <a:rPr lang="en-US" sz="1800" dirty="0"/>
              <a:t>;</a:t>
            </a:r>
          </a:p>
          <a:p>
            <a:pPr marL="0" indent="0">
              <a:buNone/>
            </a:pPr>
            <a:endParaRPr lang="en-US" sz="1800" dirty="0"/>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chemeClr val="accent1"/>
                </a:solidFill>
              </a:rPr>
              <a:t>Singleton</a:t>
            </a:r>
            <a:r>
              <a:rPr lang="en-US" sz="1800" dirty="0"/>
              <a:t>(</a:t>
            </a:r>
            <a:r>
              <a:rPr lang="en-US" sz="1800" dirty="0">
                <a:solidFill>
                  <a:srgbClr val="00B0F0"/>
                </a:solidFill>
              </a:rPr>
              <a:t>const</a:t>
            </a:r>
            <a:r>
              <a:rPr lang="en-US" sz="1800" dirty="0"/>
              <a:t> </a:t>
            </a:r>
            <a:r>
              <a:rPr lang="en-US" sz="1800" dirty="0">
                <a:solidFill>
                  <a:schemeClr val="accent2"/>
                </a:solidFill>
              </a:rPr>
              <a:t>Singleton</a:t>
            </a:r>
            <a:r>
              <a:rPr lang="en-US" sz="1800" dirty="0"/>
              <a:t>&amp;) = </a:t>
            </a:r>
            <a:r>
              <a:rPr lang="en-US" sz="1800" dirty="0">
                <a:solidFill>
                  <a:srgbClr val="00B0F0"/>
                </a:solidFill>
              </a:rPr>
              <a:t>delete</a:t>
            </a:r>
            <a:r>
              <a:rPr lang="en-US" sz="1800" dirty="0"/>
              <a:t>;</a:t>
            </a:r>
          </a:p>
          <a:p>
            <a:pPr marL="0" indent="0">
              <a:buNone/>
            </a:pPr>
            <a:r>
              <a:rPr lang="en-US" sz="1800" dirty="0"/>
              <a:t>  </a:t>
            </a:r>
            <a:r>
              <a:rPr lang="en-US" sz="1800" dirty="0">
                <a:solidFill>
                  <a:schemeClr val="accent2"/>
                </a:solidFill>
              </a:rPr>
              <a:t>Singleton</a:t>
            </a:r>
            <a:r>
              <a:rPr lang="en-US" sz="1800" dirty="0"/>
              <a:t>&amp; </a:t>
            </a:r>
            <a:r>
              <a:rPr lang="en-US" sz="1800" dirty="0">
                <a:solidFill>
                  <a:srgbClr val="00B0F0"/>
                </a:solidFill>
              </a:rPr>
              <a:t>operator</a:t>
            </a:r>
            <a:r>
              <a:rPr lang="en-US" sz="1800" dirty="0"/>
              <a:t>=(</a:t>
            </a:r>
            <a:r>
              <a:rPr lang="en-US" sz="1800" dirty="0">
                <a:solidFill>
                  <a:srgbClr val="00B0F0"/>
                </a:solidFill>
              </a:rPr>
              <a:t>const</a:t>
            </a:r>
            <a:r>
              <a:rPr lang="en-US" sz="1800" dirty="0"/>
              <a:t> </a:t>
            </a:r>
            <a:r>
              <a:rPr lang="en-US" sz="1800" dirty="0">
                <a:solidFill>
                  <a:schemeClr val="accent2"/>
                </a:solidFill>
              </a:rPr>
              <a:t>Singleton</a:t>
            </a:r>
            <a:r>
              <a:rPr lang="en-US" sz="1800" dirty="0"/>
              <a:t>&amp;) = </a:t>
            </a:r>
            <a:r>
              <a:rPr lang="en-US" sz="1800" dirty="0">
                <a:solidFill>
                  <a:srgbClr val="00B0F0"/>
                </a:solidFill>
              </a:rPr>
              <a:t>delete</a:t>
            </a:r>
            <a:r>
              <a:rPr lang="en-US" sz="1800" dirty="0"/>
              <a:t>;</a:t>
            </a:r>
          </a:p>
          <a:p>
            <a:pPr marL="0" indent="0">
              <a:buNone/>
            </a:pPr>
            <a:r>
              <a:rPr lang="zh-CN" altLang="en-US" sz="1800" dirty="0"/>
              <a:t>  </a:t>
            </a:r>
            <a:r>
              <a:rPr lang="en-US" altLang="zh-CN" sz="1800" dirty="0">
                <a:solidFill>
                  <a:schemeClr val="accent1"/>
                </a:solidFill>
              </a:rPr>
              <a:t>Singleton</a:t>
            </a:r>
            <a:r>
              <a:rPr lang="en-US" altLang="zh-CN" sz="1800" dirty="0"/>
              <a:t>(</a:t>
            </a:r>
            <a:r>
              <a:rPr lang="en-US" altLang="zh-CN" sz="1800" dirty="0">
                <a:solidFill>
                  <a:schemeClr val="accent2"/>
                </a:solidFill>
              </a:rPr>
              <a:t>Singleton</a:t>
            </a:r>
            <a:r>
              <a:rPr lang="en-US" altLang="zh-CN" sz="1800" dirty="0"/>
              <a:t>&amp;&amp;) = </a:t>
            </a:r>
            <a:r>
              <a:rPr lang="en-US" sz="1800" dirty="0">
                <a:solidFill>
                  <a:srgbClr val="00B0F0"/>
                </a:solidFill>
              </a:rPr>
              <a:t>delete</a:t>
            </a:r>
            <a:r>
              <a:rPr lang="en-US" altLang="zh-CN" sz="1800" dirty="0"/>
              <a:t>;</a:t>
            </a:r>
          </a:p>
          <a:p>
            <a:pPr marL="0" indent="0">
              <a:buNone/>
            </a:pPr>
            <a:r>
              <a:rPr lang="en-US" sz="1800" dirty="0"/>
              <a:t>  </a:t>
            </a:r>
            <a:r>
              <a:rPr lang="en-US" altLang="zh-CN" sz="1800" dirty="0">
                <a:solidFill>
                  <a:schemeClr val="accent2"/>
                </a:solidFill>
              </a:rPr>
              <a:t>Singleton</a:t>
            </a:r>
            <a:r>
              <a:rPr lang="en-US" sz="1800" dirty="0"/>
              <a:t>&amp; </a:t>
            </a:r>
            <a:r>
              <a:rPr lang="en-US" sz="1800" dirty="0">
                <a:solidFill>
                  <a:srgbClr val="00B0F0"/>
                </a:solidFill>
              </a:rPr>
              <a:t>operator</a:t>
            </a:r>
            <a:r>
              <a:rPr lang="en-US" sz="1800" dirty="0"/>
              <a:t>=(</a:t>
            </a:r>
            <a:r>
              <a:rPr lang="en-US" altLang="zh-CN" sz="1800" dirty="0">
                <a:solidFill>
                  <a:schemeClr val="accent2"/>
                </a:solidFill>
              </a:rPr>
              <a:t>Singleton</a:t>
            </a:r>
            <a:r>
              <a:rPr lang="en-US" sz="1800" dirty="0"/>
              <a:t>&amp;&amp;) = </a:t>
            </a:r>
            <a:r>
              <a:rPr lang="en-US" sz="1800" dirty="0">
                <a:solidFill>
                  <a:srgbClr val="00B0F0"/>
                </a:solidFill>
              </a:rPr>
              <a:t>delete</a:t>
            </a:r>
            <a:r>
              <a:rPr lang="en-US" sz="1800" dirty="0"/>
              <a:t>;</a:t>
            </a:r>
          </a:p>
          <a:p>
            <a:pPr marL="0" indent="0">
              <a:buNone/>
            </a:pPr>
            <a:endParaRPr lang="en-US" sz="1800" dirty="0"/>
          </a:p>
          <a:p>
            <a:pPr marL="0" indent="0">
              <a:buNone/>
            </a:pPr>
            <a:r>
              <a:rPr lang="en-US" sz="1800" dirty="0">
                <a:solidFill>
                  <a:srgbClr val="00B0F0"/>
                </a:solidFill>
              </a:rPr>
              <a:t>private</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instance_; </a:t>
            </a:r>
            <a:r>
              <a:rPr lang="en-US" sz="1800" dirty="0">
                <a:solidFill>
                  <a:srgbClr val="00B050"/>
                </a:solidFill>
              </a:rPr>
              <a:t>// dynamically initialized</a:t>
            </a:r>
          </a:p>
          <a:p>
            <a:pPr marL="0" indent="0">
              <a:buNone/>
            </a:pPr>
            <a:r>
              <a:rPr lang="en-US" sz="1800" dirty="0"/>
              <a:t>};</a:t>
            </a:r>
          </a:p>
        </p:txBody>
      </p:sp>
    </p:spTree>
    <p:extLst>
      <p:ext uri="{BB962C8B-B14F-4D97-AF65-F5344CB8AC3E}">
        <p14:creationId xmlns:p14="http://schemas.microsoft.com/office/powerpoint/2010/main" val="145043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Meyers</a:t>
            </a:r>
            <a:br>
              <a:rPr lang="en-US" sz="3600" dirty="0"/>
            </a:br>
            <a:r>
              <a:rPr lang="en-US" sz="3600" dirty="0"/>
              <a:t>Singleton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a:bodyPr>
          <a:lstStyle/>
          <a:p>
            <a:pPr marL="0" indent="0">
              <a:buNone/>
            </a:pPr>
            <a:r>
              <a:rPr lang="en-US" sz="1800" dirty="0">
                <a:solidFill>
                  <a:srgbClr val="00B0F0"/>
                </a:solidFill>
              </a:rPr>
              <a:t>class</a:t>
            </a:r>
            <a:r>
              <a:rPr lang="en-US" sz="1800" dirty="0"/>
              <a:t> </a:t>
            </a:r>
            <a:r>
              <a:rPr lang="en-US" sz="1800" dirty="0">
                <a:solidFill>
                  <a:schemeClr val="accent2"/>
                </a:solidFill>
              </a:rPr>
              <a:t>Singleton</a:t>
            </a:r>
            <a:r>
              <a:rPr lang="en-US" sz="1800" dirty="0"/>
              <a:t> {</a:t>
            </a:r>
          </a:p>
          <a:p>
            <a:pPr marL="0" indent="0">
              <a:buNone/>
            </a:pPr>
            <a:r>
              <a:rPr lang="en-US" sz="1800" dirty="0">
                <a:solidFill>
                  <a:srgbClr val="00B0F0"/>
                </a:solidFill>
              </a:rPr>
              <a:t>public</a:t>
            </a:r>
            <a:r>
              <a:rPr lang="en-US" sz="1800" dirty="0"/>
              <a:t>:</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&amp; </a:t>
            </a:r>
            <a:r>
              <a:rPr lang="en-US" sz="1800" dirty="0">
                <a:solidFill>
                  <a:schemeClr val="accent1"/>
                </a:solidFill>
              </a:rPr>
              <a:t>instance</a:t>
            </a:r>
            <a:r>
              <a:rPr lang="en-US" sz="1800" dirty="0"/>
              <a:t>() {</a:t>
            </a:r>
          </a:p>
          <a:p>
            <a:pPr marL="0" indent="0">
              <a:buNone/>
            </a:pPr>
            <a:r>
              <a:rPr lang="en-US" sz="1800" dirty="0"/>
              <a:t>    </a:t>
            </a:r>
            <a:r>
              <a:rPr lang="en-US" sz="1800" dirty="0">
                <a:solidFill>
                  <a:srgbClr val="00B0F0"/>
                </a:solidFill>
              </a:rPr>
              <a:t>static</a:t>
            </a:r>
            <a:r>
              <a:rPr lang="en-US" sz="1800" dirty="0"/>
              <a:t> </a:t>
            </a:r>
            <a:r>
              <a:rPr lang="en-US" sz="1800" dirty="0">
                <a:solidFill>
                  <a:schemeClr val="accent2"/>
                </a:solidFill>
              </a:rPr>
              <a:t>Singleton</a:t>
            </a:r>
            <a:r>
              <a:rPr lang="en-US" sz="1800" dirty="0"/>
              <a:t> </a:t>
            </a:r>
            <a:r>
              <a:rPr lang="en-US" sz="1800" dirty="0" err="1"/>
              <a:t>inst</a:t>
            </a:r>
            <a:r>
              <a:rPr lang="en-US" sz="1800" dirty="0"/>
              <a:t>;</a:t>
            </a:r>
          </a:p>
          <a:p>
            <a:pPr marL="0" indent="0">
              <a:buNone/>
            </a:pPr>
            <a:r>
              <a:rPr lang="en-US" sz="1800" dirty="0"/>
              <a:t>    </a:t>
            </a:r>
            <a:r>
              <a:rPr lang="en-US" sz="1800" dirty="0">
                <a:solidFill>
                  <a:srgbClr val="00B0F0"/>
                </a:solidFill>
              </a:rPr>
              <a:t>return</a:t>
            </a:r>
            <a:r>
              <a:rPr lang="en-US" sz="1800" dirty="0"/>
              <a:t> </a:t>
            </a:r>
            <a:r>
              <a:rPr lang="en-US" sz="1800" dirty="0" err="1"/>
              <a:t>inst</a:t>
            </a:r>
            <a:r>
              <a:rPr lang="en-US" sz="1800" dirty="0"/>
              <a:t>;</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254081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compiler</a:t>
            </a:r>
            <a:br>
              <a:rPr lang="en-US" sz="3600" dirty="0"/>
            </a:br>
            <a:r>
              <a:rPr lang="en-US" sz="3600" dirty="0"/>
              <a:t>magic</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301931" y="270641"/>
            <a:ext cx="6224148" cy="6316717"/>
          </a:xfrm>
        </p:spPr>
        <p:txBody>
          <a:bodyPr anchor="ctr">
            <a:normAutofit fontScale="92500" lnSpcReduction="20000"/>
          </a:bodyPr>
          <a:lstStyle/>
          <a:p>
            <a:pPr marL="0" indent="0">
              <a:buNone/>
            </a:pPr>
            <a:r>
              <a:rPr lang="en-US" sz="1800" dirty="0">
                <a:solidFill>
                  <a:srgbClr val="00B050"/>
                </a:solidFill>
              </a:rPr>
              <a:t>// pseudo code</a:t>
            </a:r>
          </a:p>
          <a:p>
            <a:pPr marL="0" indent="0">
              <a:buNone/>
            </a:pPr>
            <a:r>
              <a:rPr lang="en-US" sz="1800" dirty="0">
                <a:solidFill>
                  <a:srgbClr val="00B050"/>
                </a:solidFill>
              </a:rPr>
              <a:t>/* static */ </a:t>
            </a:r>
            <a:r>
              <a:rPr lang="en-US" sz="1800" dirty="0">
                <a:solidFill>
                  <a:schemeClr val="accent2"/>
                </a:solidFill>
              </a:rPr>
              <a:t>Singleton</a:t>
            </a:r>
            <a:r>
              <a:rPr lang="en-US" sz="1800" dirty="0"/>
              <a:t>&amp; </a:t>
            </a:r>
            <a:r>
              <a:rPr lang="en-US" sz="1800" dirty="0">
                <a:solidFill>
                  <a:schemeClr val="accent2"/>
                </a:solidFill>
              </a:rPr>
              <a:t>Singleton</a:t>
            </a:r>
            <a:r>
              <a:rPr lang="en-US" sz="1800" dirty="0"/>
              <a:t>::</a:t>
            </a:r>
            <a:r>
              <a:rPr lang="en-US" sz="1800" dirty="0">
                <a:solidFill>
                  <a:schemeClr val="accent1"/>
                </a:solidFill>
              </a:rPr>
              <a:t>instance</a:t>
            </a:r>
            <a:r>
              <a:rPr lang="en-US" sz="1800" dirty="0"/>
              <a:t>() {</a:t>
            </a:r>
          </a:p>
          <a:p>
            <a:pPr marL="0" indent="0">
              <a:buNone/>
            </a:pPr>
            <a:r>
              <a:rPr lang="en-US" sz="1800" dirty="0"/>
              <a:t>  </a:t>
            </a:r>
            <a:r>
              <a:rPr lang="en-US" sz="1800" dirty="0">
                <a:solidFill>
                  <a:srgbClr val="00B050"/>
                </a:solidFill>
              </a:rPr>
              <a:t>// functions generated by compiler</a:t>
            </a:r>
          </a:p>
          <a:p>
            <a:pPr marL="0" indent="0">
              <a:buNone/>
            </a:pPr>
            <a:r>
              <a:rPr lang="en-US" sz="1800" dirty="0"/>
              <a:t>  </a:t>
            </a:r>
            <a:r>
              <a:rPr lang="en-US" sz="1800" dirty="0">
                <a:solidFill>
                  <a:srgbClr val="00B0F0"/>
                </a:solidFill>
              </a:rPr>
              <a:t>extern</a:t>
            </a:r>
            <a:r>
              <a:rPr lang="en-US" sz="1800" dirty="0"/>
              <a:t> </a:t>
            </a:r>
            <a:r>
              <a:rPr lang="en-US" sz="1800" dirty="0">
                <a:solidFill>
                  <a:srgbClr val="00B0F0"/>
                </a:solidFill>
              </a:rPr>
              <a:t>void</a:t>
            </a:r>
            <a:r>
              <a:rPr lang="en-US" sz="1800" dirty="0"/>
              <a:t> </a:t>
            </a:r>
            <a:r>
              <a:rPr lang="en-US" sz="1800" dirty="0">
                <a:solidFill>
                  <a:schemeClr val="accent1"/>
                </a:solidFill>
              </a:rPr>
              <a:t>__</a:t>
            </a:r>
            <a:r>
              <a:rPr lang="en-US" sz="1800" dirty="0" err="1">
                <a:solidFill>
                  <a:schemeClr val="accent1"/>
                </a:solidFill>
              </a:rPr>
              <a:t>ConstructSingleton</a:t>
            </a:r>
            <a:r>
              <a:rPr lang="en-US" sz="1800" dirty="0"/>
              <a:t>(</a:t>
            </a:r>
            <a:r>
              <a:rPr lang="en-US" sz="1800" dirty="0">
                <a:solidFill>
                  <a:srgbClr val="00B0F0"/>
                </a:solidFill>
              </a:rPr>
              <a:t>void</a:t>
            </a:r>
            <a:r>
              <a:rPr lang="en-US" sz="1800" dirty="0"/>
              <a:t>* memory);</a:t>
            </a:r>
          </a:p>
          <a:p>
            <a:pPr marL="0" indent="0">
              <a:buNone/>
            </a:pPr>
            <a:r>
              <a:rPr lang="en-US" sz="1800" dirty="0"/>
              <a:t>  </a:t>
            </a:r>
            <a:r>
              <a:rPr lang="en-US" sz="1800" dirty="0">
                <a:solidFill>
                  <a:srgbClr val="00B0F0"/>
                </a:solidFill>
              </a:rPr>
              <a:t>extern</a:t>
            </a:r>
            <a:r>
              <a:rPr lang="en-US" sz="1800" dirty="0"/>
              <a:t> </a:t>
            </a:r>
            <a:r>
              <a:rPr lang="en-US" sz="1800" dirty="0">
                <a:solidFill>
                  <a:srgbClr val="00B0F0"/>
                </a:solidFill>
              </a:rPr>
              <a:t>void</a:t>
            </a:r>
            <a:r>
              <a:rPr lang="en-US" sz="1800" dirty="0"/>
              <a:t> </a:t>
            </a:r>
            <a:r>
              <a:rPr lang="en-US" sz="1800" dirty="0">
                <a:solidFill>
                  <a:schemeClr val="accent1"/>
                </a:solidFill>
              </a:rPr>
              <a:t>__</a:t>
            </a:r>
            <a:r>
              <a:rPr lang="en-US" sz="1800" dirty="0" err="1">
                <a:solidFill>
                  <a:schemeClr val="accent1"/>
                </a:solidFill>
              </a:rPr>
              <a:t>DestroySingleton</a:t>
            </a:r>
            <a:r>
              <a:rPr lang="en-US" sz="1800" dirty="0"/>
              <a:t>();</a:t>
            </a:r>
          </a:p>
          <a:p>
            <a:pPr marL="0" indent="0">
              <a:buNone/>
            </a:pPr>
            <a:r>
              <a:rPr lang="en-US" sz="1800" dirty="0"/>
              <a:t>  </a:t>
            </a:r>
            <a:r>
              <a:rPr lang="en-US" sz="1800" dirty="0">
                <a:solidFill>
                  <a:srgbClr val="00B050"/>
                </a:solidFill>
              </a:rPr>
              <a:t>// variables generated by compiler</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bool</a:t>
            </a:r>
            <a:r>
              <a:rPr lang="en-US" sz="1800" dirty="0"/>
              <a:t> __initialized = </a:t>
            </a:r>
            <a:r>
              <a:rPr lang="en-US" sz="1800" dirty="0">
                <a:solidFill>
                  <a:srgbClr val="00B0F0"/>
                </a:solidFill>
              </a:rPr>
              <a:t>false</a:t>
            </a:r>
            <a:r>
              <a:rPr lang="en-US" sz="1800" dirty="0"/>
              <a:t>;</a:t>
            </a:r>
          </a:p>
          <a:p>
            <a:pPr marL="0" indent="0">
              <a:buNone/>
            </a:pPr>
            <a:r>
              <a:rPr lang="en-US" sz="1800" dirty="0"/>
              <a:t>  </a:t>
            </a:r>
            <a:r>
              <a:rPr lang="en-US" sz="1800" dirty="0">
                <a:solidFill>
                  <a:srgbClr val="00B050"/>
                </a:solidFill>
              </a:rPr>
              <a:t>// buffer that holds the singleton</a:t>
            </a:r>
          </a:p>
          <a:p>
            <a:pPr marL="0" indent="0">
              <a:buNone/>
            </a:pPr>
            <a:r>
              <a:rPr lang="en-US" sz="1800" dirty="0"/>
              <a:t>  </a:t>
            </a:r>
            <a:r>
              <a:rPr lang="en-US" sz="1800" dirty="0">
                <a:solidFill>
                  <a:srgbClr val="00B0F0"/>
                </a:solidFill>
              </a:rPr>
              <a:t>static</a:t>
            </a:r>
            <a:r>
              <a:rPr lang="en-US" sz="1800" dirty="0"/>
              <a:t> </a:t>
            </a:r>
            <a:r>
              <a:rPr lang="en-US" sz="1800" dirty="0">
                <a:solidFill>
                  <a:srgbClr val="00B0F0"/>
                </a:solidFill>
              </a:rPr>
              <a:t>char</a:t>
            </a:r>
            <a:r>
              <a:rPr lang="en-US" sz="1800" dirty="0"/>
              <a:t> __buffer[</a:t>
            </a:r>
            <a:r>
              <a:rPr lang="en-US" sz="1800" dirty="0" err="1">
                <a:solidFill>
                  <a:srgbClr val="00B0F0"/>
                </a:solidFill>
              </a:rPr>
              <a:t>sizeof</a:t>
            </a:r>
            <a:r>
              <a:rPr lang="en-US" sz="1800" dirty="0"/>
              <a:t>(</a:t>
            </a:r>
            <a:r>
              <a:rPr lang="en-US" sz="1800" dirty="0">
                <a:solidFill>
                  <a:schemeClr val="accent2"/>
                </a:solidFill>
              </a:rPr>
              <a:t>Singleton</a:t>
            </a:r>
            <a:r>
              <a:rPr lang="en-US" sz="1800" dirty="0"/>
              <a:t>)];</a:t>
            </a:r>
          </a:p>
          <a:p>
            <a:pPr marL="0" indent="0">
              <a:buNone/>
            </a:pPr>
            <a:r>
              <a:rPr lang="en-US" sz="1800" dirty="0"/>
              <a:t>  </a:t>
            </a:r>
            <a:r>
              <a:rPr lang="en-US" sz="1800" dirty="0">
                <a:solidFill>
                  <a:srgbClr val="00B0F0"/>
                </a:solidFill>
              </a:rPr>
              <a:t>if</a:t>
            </a:r>
            <a:r>
              <a:rPr lang="en-US" sz="1800" dirty="0"/>
              <a:t> (!__initialized) {</a:t>
            </a:r>
          </a:p>
          <a:p>
            <a:pPr marL="0" indent="0">
              <a:buNone/>
            </a:pPr>
            <a:r>
              <a:rPr lang="en-US" sz="1800" dirty="0"/>
              <a:t>    </a:t>
            </a:r>
            <a:r>
              <a:rPr lang="en-US" sz="1800" dirty="0">
                <a:solidFill>
                  <a:srgbClr val="00B050"/>
                </a:solidFill>
              </a:rPr>
              <a:t>// first call, construct object</a:t>
            </a:r>
          </a:p>
          <a:p>
            <a:pPr marL="0" indent="0">
              <a:buNone/>
            </a:pPr>
            <a:r>
              <a:rPr lang="en-US" sz="1800" dirty="0">
                <a:solidFill>
                  <a:srgbClr val="00B050"/>
                </a:solidFill>
              </a:rPr>
              <a:t>    // will invoke Singleton::Singleton()</a:t>
            </a:r>
          </a:p>
          <a:p>
            <a:pPr marL="0" indent="0">
              <a:buNone/>
            </a:pPr>
            <a:r>
              <a:rPr lang="en-US" sz="1800" dirty="0">
                <a:solidFill>
                  <a:srgbClr val="00B050"/>
                </a:solidFill>
              </a:rPr>
              <a:t>    // in the __buffer memory</a:t>
            </a:r>
          </a:p>
          <a:p>
            <a:pPr marL="0" indent="0">
              <a:buNone/>
            </a:pPr>
            <a:r>
              <a:rPr lang="en-US" sz="1800" dirty="0"/>
              <a:t>    </a:t>
            </a:r>
            <a:r>
              <a:rPr lang="en-US" sz="1800" dirty="0">
                <a:solidFill>
                  <a:schemeClr val="accent1"/>
                </a:solidFill>
              </a:rPr>
              <a:t>__</a:t>
            </a:r>
            <a:r>
              <a:rPr lang="en-US" sz="1800" dirty="0" err="1">
                <a:solidFill>
                  <a:schemeClr val="accent1"/>
                </a:solidFill>
              </a:rPr>
              <a:t>ConstructSingleton</a:t>
            </a:r>
            <a:r>
              <a:rPr lang="en-US" sz="1800" dirty="0"/>
              <a:t>(__buffer);</a:t>
            </a:r>
          </a:p>
          <a:p>
            <a:pPr marL="0" indent="0">
              <a:buNone/>
            </a:pPr>
            <a:r>
              <a:rPr lang="en-US" sz="1800" dirty="0"/>
              <a:t>    </a:t>
            </a:r>
            <a:r>
              <a:rPr lang="en-US" sz="1800" dirty="0">
                <a:solidFill>
                  <a:srgbClr val="00B050"/>
                </a:solidFill>
              </a:rPr>
              <a:t>// register destruction</a:t>
            </a:r>
          </a:p>
          <a:p>
            <a:pPr marL="0" indent="0">
              <a:buNone/>
            </a:pPr>
            <a:r>
              <a:rPr lang="en-US" sz="1800" dirty="0"/>
              <a:t>    </a:t>
            </a:r>
            <a:r>
              <a:rPr lang="en-US" sz="1800" dirty="0">
                <a:solidFill>
                  <a:srgbClr val="FFFF00"/>
                </a:solidFill>
              </a:rPr>
              <a:t>std</a:t>
            </a:r>
            <a:r>
              <a:rPr lang="en-US" sz="1800" dirty="0"/>
              <a:t>::</a:t>
            </a:r>
            <a:r>
              <a:rPr lang="en-US" sz="1800" dirty="0" err="1">
                <a:solidFill>
                  <a:schemeClr val="accent1"/>
                </a:solidFill>
              </a:rPr>
              <a:t>atexit</a:t>
            </a:r>
            <a:r>
              <a:rPr lang="en-US" sz="1800" dirty="0"/>
              <a:t>(</a:t>
            </a:r>
            <a:r>
              <a:rPr lang="en-US" sz="1800" dirty="0">
                <a:solidFill>
                  <a:schemeClr val="accent1"/>
                </a:solidFill>
              </a:rPr>
              <a:t>__</a:t>
            </a:r>
            <a:r>
              <a:rPr lang="en-US" sz="1800" dirty="0" err="1">
                <a:solidFill>
                  <a:schemeClr val="accent1"/>
                </a:solidFill>
              </a:rPr>
              <a:t>DestroySingleton</a:t>
            </a:r>
            <a:r>
              <a:rPr lang="en-US" sz="1800" dirty="0"/>
              <a:t>);</a:t>
            </a:r>
          </a:p>
          <a:p>
            <a:pPr marL="0" indent="0">
              <a:buNone/>
            </a:pPr>
            <a:r>
              <a:rPr lang="en-US" sz="1800" dirty="0"/>
              <a:t>    __initialized = </a:t>
            </a:r>
            <a:r>
              <a:rPr lang="en-US" sz="1800" dirty="0">
                <a:solidFill>
                  <a:srgbClr val="00B0F0"/>
                </a:solidFill>
              </a:rPr>
              <a:t>true</a:t>
            </a:r>
            <a:r>
              <a:rPr lang="en-US" sz="1800" dirty="0"/>
              <a:t>;</a:t>
            </a:r>
          </a:p>
          <a:p>
            <a:pPr marL="0" indent="0">
              <a:buNone/>
            </a:pPr>
            <a:r>
              <a:rPr lang="en-US" sz="1800" dirty="0"/>
              <a:t>  }</a:t>
            </a:r>
          </a:p>
          <a:p>
            <a:pPr marL="0" indent="0">
              <a:buNone/>
            </a:pPr>
            <a:r>
              <a:rPr lang="en-US" sz="1800" dirty="0"/>
              <a:t>  </a:t>
            </a:r>
            <a:r>
              <a:rPr lang="en-US" sz="1800" dirty="0">
                <a:solidFill>
                  <a:srgbClr val="00B0F0"/>
                </a:solidFill>
              </a:rPr>
              <a:t>return</a:t>
            </a:r>
            <a:r>
              <a:rPr lang="en-US" sz="1800" dirty="0"/>
              <a:t> *</a:t>
            </a:r>
            <a:r>
              <a:rPr lang="en-US" sz="1800" dirty="0" err="1">
                <a:solidFill>
                  <a:srgbClr val="00B0F0"/>
                </a:solidFill>
              </a:rPr>
              <a:t>reinterpret_cast</a:t>
            </a:r>
            <a:r>
              <a:rPr lang="en-US" sz="1800" dirty="0"/>
              <a:t>&lt;</a:t>
            </a:r>
            <a:r>
              <a:rPr lang="en-US" sz="1800" dirty="0">
                <a:solidFill>
                  <a:schemeClr val="accent2"/>
                </a:solidFill>
              </a:rPr>
              <a:t>Singleton</a:t>
            </a:r>
            <a:r>
              <a:rPr lang="en-US" sz="1800" dirty="0"/>
              <a:t>*&gt;(__buffer);</a:t>
            </a:r>
          </a:p>
          <a:p>
            <a:pPr marL="0" indent="0">
              <a:buNone/>
            </a:pPr>
            <a:r>
              <a:rPr lang="en-US" sz="1800" dirty="0"/>
              <a:t>}</a:t>
            </a:r>
          </a:p>
        </p:txBody>
      </p:sp>
    </p:spTree>
    <p:extLst>
      <p:ext uri="{BB962C8B-B14F-4D97-AF65-F5344CB8AC3E}">
        <p14:creationId xmlns:p14="http://schemas.microsoft.com/office/powerpoint/2010/main" val="23403758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5264</Words>
  <Application>Microsoft Macintosh PowerPoint</Application>
  <PresentationFormat>Widescreen</PresentationFormat>
  <Paragraphs>571</Paragraphs>
  <Slides>39</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Century Gothic</vt:lpstr>
      <vt:lpstr>Vapor Trail</vt:lpstr>
      <vt:lpstr>Design patterns supplements</vt:lpstr>
      <vt:lpstr>Contents</vt:lpstr>
      <vt:lpstr>intent</vt:lpstr>
      <vt:lpstr>implement </vt:lpstr>
      <vt:lpstr>Singleton MISSING topics</vt:lpstr>
      <vt:lpstr>destruction of singleton</vt:lpstr>
      <vt:lpstr>implement improved </vt:lpstr>
      <vt:lpstr>Meyers Singleton</vt:lpstr>
      <vt:lpstr>compiler magic</vt:lpstr>
      <vt:lpstr>Keyboard, display and log</vt:lpstr>
      <vt:lpstr>Dead reference</vt:lpstr>
      <vt:lpstr>dead reference detection</vt:lpstr>
      <vt:lpstr>Phoenix singleton</vt:lpstr>
      <vt:lpstr>set longevity</vt:lpstr>
      <vt:lpstr> lifetime tracker</vt:lpstr>
      <vt:lpstr> Concrete lifetime tracker</vt:lpstr>
      <vt:lpstr> default destroyer</vt:lpstr>
      <vt:lpstr> lifetime tracker container</vt:lpstr>
      <vt:lpstr> set longevity</vt:lpstr>
      <vt:lpstr> at exit handler</vt:lpstr>
      <vt:lpstr> singleton with longevity</vt:lpstr>
      <vt:lpstr> multiple threads singleton</vt:lpstr>
      <vt:lpstr>Policies</vt:lpstr>
      <vt:lpstr>Policy requirements</vt:lpstr>
      <vt:lpstr> creation policy</vt:lpstr>
      <vt:lpstr> lifetime policy</vt:lpstr>
      <vt:lpstr> threading model policy</vt:lpstr>
      <vt:lpstr> singleton holder</vt:lpstr>
      <vt:lpstr> singleton holder get instance</vt:lpstr>
      <vt:lpstr> singleton holder make instance</vt:lpstr>
      <vt:lpstr> singleton holder destroy instance</vt:lpstr>
      <vt:lpstr>case study</vt:lpstr>
      <vt:lpstr>folly SINGLETON STRUCTURE</vt:lpstr>
      <vt:lpstr>folly SINGLETON registration</vt:lpstr>
      <vt:lpstr>folly SINGLETON CREATION</vt:lpstr>
      <vt:lpstr>folly SINGLETON destruction</vt:lpstr>
      <vt:lpstr>conclusion</vt:lpstr>
      <vt:lpstr>References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supplement</dc:title>
  <dc:creator>Qu, Xing</dc:creator>
  <cp:lastModifiedBy>Qu, Xing</cp:lastModifiedBy>
  <cp:revision>25</cp:revision>
  <dcterms:created xsi:type="dcterms:W3CDTF">2019-12-04T04:13:02Z</dcterms:created>
  <dcterms:modified xsi:type="dcterms:W3CDTF">2020-02-07T06:44:05Z</dcterms:modified>
</cp:coreProperties>
</file>