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6" r:id="rId6"/>
    <p:sldId id="272" r:id="rId7"/>
    <p:sldId id="273" r:id="rId8"/>
    <p:sldId id="275" r:id="rId9"/>
    <p:sldId id="267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3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8059" y="4103121"/>
            <a:ext cx="7085783" cy="3483736"/>
            <a:chOff x="0" y="0"/>
            <a:chExt cx="38337329" cy="188486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38192549" cy="18703825"/>
            </a:xfrm>
            <a:custGeom>
              <a:avLst/>
              <a:gdLst/>
              <a:ahLst/>
              <a:cxnLst/>
              <a:rect l="l" t="t" r="r" b="b"/>
              <a:pathLst>
                <a:path w="38192549" h="18703825">
                  <a:moveTo>
                    <a:pt x="0" y="0"/>
                  </a:moveTo>
                  <a:lnTo>
                    <a:pt x="38192549" y="0"/>
                  </a:lnTo>
                  <a:lnTo>
                    <a:pt x="38192549" y="18703825"/>
                  </a:lnTo>
                  <a:lnTo>
                    <a:pt x="0" y="18703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8337328" cy="18848606"/>
            </a:xfrm>
            <a:custGeom>
              <a:avLst/>
              <a:gdLst/>
              <a:ahLst/>
              <a:cxnLst/>
              <a:rect l="l" t="t" r="r" b="b"/>
              <a:pathLst>
                <a:path w="38337328" h="18848606">
                  <a:moveTo>
                    <a:pt x="38192549" y="18703826"/>
                  </a:moveTo>
                  <a:lnTo>
                    <a:pt x="38337328" y="18703826"/>
                  </a:lnTo>
                  <a:lnTo>
                    <a:pt x="38337328" y="18848606"/>
                  </a:lnTo>
                  <a:lnTo>
                    <a:pt x="38192549" y="18848606"/>
                  </a:lnTo>
                  <a:lnTo>
                    <a:pt x="38192549" y="1870382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703826"/>
                  </a:lnTo>
                  <a:lnTo>
                    <a:pt x="0" y="18703826"/>
                  </a:lnTo>
                  <a:lnTo>
                    <a:pt x="0" y="144780"/>
                  </a:lnTo>
                  <a:close/>
                  <a:moveTo>
                    <a:pt x="0" y="18703826"/>
                  </a:moveTo>
                  <a:lnTo>
                    <a:pt x="144780" y="18703826"/>
                  </a:lnTo>
                  <a:lnTo>
                    <a:pt x="144780" y="18848606"/>
                  </a:lnTo>
                  <a:lnTo>
                    <a:pt x="0" y="18848606"/>
                  </a:lnTo>
                  <a:lnTo>
                    <a:pt x="0" y="18703826"/>
                  </a:lnTo>
                  <a:close/>
                  <a:moveTo>
                    <a:pt x="38192549" y="144780"/>
                  </a:moveTo>
                  <a:lnTo>
                    <a:pt x="38337328" y="144780"/>
                  </a:lnTo>
                  <a:lnTo>
                    <a:pt x="38337328" y="18703826"/>
                  </a:lnTo>
                  <a:lnTo>
                    <a:pt x="38192549" y="18703826"/>
                  </a:lnTo>
                  <a:lnTo>
                    <a:pt x="38192549" y="144780"/>
                  </a:lnTo>
                  <a:close/>
                  <a:moveTo>
                    <a:pt x="144780" y="18703826"/>
                  </a:moveTo>
                  <a:lnTo>
                    <a:pt x="38192549" y="18703826"/>
                  </a:lnTo>
                  <a:lnTo>
                    <a:pt x="38192549" y="18848606"/>
                  </a:lnTo>
                  <a:lnTo>
                    <a:pt x="144780" y="18848606"/>
                  </a:lnTo>
                  <a:lnTo>
                    <a:pt x="144780" y="18703826"/>
                  </a:lnTo>
                  <a:close/>
                  <a:moveTo>
                    <a:pt x="38192549" y="0"/>
                  </a:moveTo>
                  <a:lnTo>
                    <a:pt x="38337328" y="0"/>
                  </a:lnTo>
                  <a:lnTo>
                    <a:pt x="38337328" y="144780"/>
                  </a:lnTo>
                  <a:lnTo>
                    <a:pt x="38192549" y="144780"/>
                  </a:lnTo>
                  <a:lnTo>
                    <a:pt x="3819254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192549" y="0"/>
                  </a:lnTo>
                  <a:lnTo>
                    <a:pt x="3819254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482624" y="4818442"/>
            <a:ext cx="4237020" cy="4601148"/>
            <a:chOff x="0" y="0"/>
            <a:chExt cx="5649361" cy="613486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3964" y="0"/>
              <a:ext cx="2667866" cy="32395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flipH="1">
              <a:off x="0" y="2273049"/>
              <a:ext cx="5649361" cy="3861815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6209261" y="4705517"/>
            <a:ext cx="4363379" cy="2278946"/>
            <a:chOff x="0" y="0"/>
            <a:chExt cx="5817838" cy="303859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901257"/>
              <a:ext cx="1787536" cy="2137337"/>
              <a:chOff x="0" y="0"/>
              <a:chExt cx="9542071" cy="1140934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72390" y="72390"/>
                <a:ext cx="9397291" cy="11264567"/>
              </a:xfrm>
              <a:custGeom>
                <a:avLst/>
                <a:gdLst/>
                <a:ahLst/>
                <a:cxnLst/>
                <a:rect l="l" t="t" r="r" b="b"/>
                <a:pathLst>
                  <a:path w="9397291" h="11264567">
                    <a:moveTo>
                      <a:pt x="0" y="0"/>
                    </a:moveTo>
                    <a:lnTo>
                      <a:pt x="9397291" y="0"/>
                    </a:lnTo>
                    <a:lnTo>
                      <a:pt x="9397291" y="11264567"/>
                    </a:lnTo>
                    <a:lnTo>
                      <a:pt x="0" y="11264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9542071" cy="11409346"/>
              </a:xfrm>
              <a:custGeom>
                <a:avLst/>
                <a:gdLst/>
                <a:ahLst/>
                <a:cxnLst/>
                <a:rect l="l" t="t" r="r" b="b"/>
                <a:pathLst>
                  <a:path w="9542071" h="11409346">
                    <a:moveTo>
                      <a:pt x="9397291" y="11264567"/>
                    </a:moveTo>
                    <a:lnTo>
                      <a:pt x="9542071" y="11264567"/>
                    </a:lnTo>
                    <a:lnTo>
                      <a:pt x="9542071" y="11409346"/>
                    </a:lnTo>
                    <a:lnTo>
                      <a:pt x="9397291" y="11409346"/>
                    </a:lnTo>
                    <a:lnTo>
                      <a:pt x="9397291" y="1126456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1264567"/>
                    </a:lnTo>
                    <a:lnTo>
                      <a:pt x="0" y="11264567"/>
                    </a:lnTo>
                    <a:lnTo>
                      <a:pt x="0" y="144780"/>
                    </a:lnTo>
                    <a:close/>
                    <a:moveTo>
                      <a:pt x="0" y="11264567"/>
                    </a:moveTo>
                    <a:lnTo>
                      <a:pt x="144780" y="11264567"/>
                    </a:lnTo>
                    <a:lnTo>
                      <a:pt x="144780" y="11409346"/>
                    </a:lnTo>
                    <a:lnTo>
                      <a:pt x="0" y="11409346"/>
                    </a:lnTo>
                    <a:lnTo>
                      <a:pt x="0" y="11264567"/>
                    </a:lnTo>
                    <a:close/>
                    <a:moveTo>
                      <a:pt x="9397291" y="144780"/>
                    </a:moveTo>
                    <a:lnTo>
                      <a:pt x="9542071" y="144780"/>
                    </a:lnTo>
                    <a:lnTo>
                      <a:pt x="9542071" y="11264567"/>
                    </a:lnTo>
                    <a:lnTo>
                      <a:pt x="9397291" y="11264567"/>
                    </a:lnTo>
                    <a:lnTo>
                      <a:pt x="9397291" y="144780"/>
                    </a:lnTo>
                    <a:close/>
                    <a:moveTo>
                      <a:pt x="144780" y="11264567"/>
                    </a:moveTo>
                    <a:lnTo>
                      <a:pt x="9397291" y="11264567"/>
                    </a:lnTo>
                    <a:lnTo>
                      <a:pt x="9397291" y="11409346"/>
                    </a:lnTo>
                    <a:lnTo>
                      <a:pt x="144780" y="11409346"/>
                    </a:lnTo>
                    <a:lnTo>
                      <a:pt x="144780" y="11264567"/>
                    </a:lnTo>
                    <a:close/>
                    <a:moveTo>
                      <a:pt x="9397291" y="0"/>
                    </a:moveTo>
                    <a:lnTo>
                      <a:pt x="9542071" y="0"/>
                    </a:lnTo>
                    <a:lnTo>
                      <a:pt x="9542071" y="144780"/>
                    </a:lnTo>
                    <a:lnTo>
                      <a:pt x="9397291" y="144780"/>
                    </a:lnTo>
                    <a:lnTo>
                      <a:pt x="939729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397291" y="0"/>
                    </a:lnTo>
                    <a:lnTo>
                      <a:pt x="939729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015151" y="901257"/>
              <a:ext cx="1787536" cy="2137337"/>
              <a:chOff x="0" y="0"/>
              <a:chExt cx="9542071" cy="1140934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72390" y="72390"/>
                <a:ext cx="9397291" cy="11264567"/>
              </a:xfrm>
              <a:custGeom>
                <a:avLst/>
                <a:gdLst/>
                <a:ahLst/>
                <a:cxnLst/>
                <a:rect l="l" t="t" r="r" b="b"/>
                <a:pathLst>
                  <a:path w="9397291" h="11264567">
                    <a:moveTo>
                      <a:pt x="0" y="0"/>
                    </a:moveTo>
                    <a:lnTo>
                      <a:pt x="9397291" y="0"/>
                    </a:lnTo>
                    <a:lnTo>
                      <a:pt x="9397291" y="11264567"/>
                    </a:lnTo>
                    <a:lnTo>
                      <a:pt x="0" y="11264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9542071" cy="11409346"/>
              </a:xfrm>
              <a:custGeom>
                <a:avLst/>
                <a:gdLst/>
                <a:ahLst/>
                <a:cxnLst/>
                <a:rect l="l" t="t" r="r" b="b"/>
                <a:pathLst>
                  <a:path w="9542071" h="11409346">
                    <a:moveTo>
                      <a:pt x="9397291" y="11264567"/>
                    </a:moveTo>
                    <a:lnTo>
                      <a:pt x="9542071" y="11264567"/>
                    </a:lnTo>
                    <a:lnTo>
                      <a:pt x="9542071" y="11409346"/>
                    </a:lnTo>
                    <a:lnTo>
                      <a:pt x="9397291" y="11409346"/>
                    </a:lnTo>
                    <a:lnTo>
                      <a:pt x="9397291" y="1126456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1264567"/>
                    </a:lnTo>
                    <a:lnTo>
                      <a:pt x="0" y="11264567"/>
                    </a:lnTo>
                    <a:lnTo>
                      <a:pt x="0" y="144780"/>
                    </a:lnTo>
                    <a:close/>
                    <a:moveTo>
                      <a:pt x="0" y="11264567"/>
                    </a:moveTo>
                    <a:lnTo>
                      <a:pt x="144780" y="11264567"/>
                    </a:lnTo>
                    <a:lnTo>
                      <a:pt x="144780" y="11409346"/>
                    </a:lnTo>
                    <a:lnTo>
                      <a:pt x="0" y="11409346"/>
                    </a:lnTo>
                    <a:lnTo>
                      <a:pt x="0" y="11264567"/>
                    </a:lnTo>
                    <a:close/>
                    <a:moveTo>
                      <a:pt x="9397291" y="144780"/>
                    </a:moveTo>
                    <a:lnTo>
                      <a:pt x="9542071" y="144780"/>
                    </a:lnTo>
                    <a:lnTo>
                      <a:pt x="9542071" y="11264567"/>
                    </a:lnTo>
                    <a:lnTo>
                      <a:pt x="9397291" y="11264567"/>
                    </a:lnTo>
                    <a:lnTo>
                      <a:pt x="9397291" y="144780"/>
                    </a:lnTo>
                    <a:close/>
                    <a:moveTo>
                      <a:pt x="144780" y="11264567"/>
                    </a:moveTo>
                    <a:lnTo>
                      <a:pt x="9397291" y="11264567"/>
                    </a:lnTo>
                    <a:lnTo>
                      <a:pt x="9397291" y="11409346"/>
                    </a:lnTo>
                    <a:lnTo>
                      <a:pt x="144780" y="11409346"/>
                    </a:lnTo>
                    <a:lnTo>
                      <a:pt x="144780" y="11264567"/>
                    </a:lnTo>
                    <a:close/>
                    <a:moveTo>
                      <a:pt x="9397291" y="0"/>
                    </a:moveTo>
                    <a:lnTo>
                      <a:pt x="9542071" y="0"/>
                    </a:lnTo>
                    <a:lnTo>
                      <a:pt x="9542071" y="144780"/>
                    </a:lnTo>
                    <a:lnTo>
                      <a:pt x="9397291" y="144780"/>
                    </a:lnTo>
                    <a:lnTo>
                      <a:pt x="939729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397291" y="0"/>
                    </a:lnTo>
                    <a:lnTo>
                      <a:pt x="939729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030302" y="901257"/>
              <a:ext cx="1787536" cy="2137337"/>
              <a:chOff x="0" y="0"/>
              <a:chExt cx="9542071" cy="1140934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72390" y="72390"/>
                <a:ext cx="9397291" cy="11264567"/>
              </a:xfrm>
              <a:custGeom>
                <a:avLst/>
                <a:gdLst/>
                <a:ahLst/>
                <a:cxnLst/>
                <a:rect l="l" t="t" r="r" b="b"/>
                <a:pathLst>
                  <a:path w="9397291" h="11264567">
                    <a:moveTo>
                      <a:pt x="0" y="0"/>
                    </a:moveTo>
                    <a:lnTo>
                      <a:pt x="9397291" y="0"/>
                    </a:lnTo>
                    <a:lnTo>
                      <a:pt x="9397291" y="11264567"/>
                    </a:lnTo>
                    <a:lnTo>
                      <a:pt x="0" y="11264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9542071" cy="11409346"/>
              </a:xfrm>
              <a:custGeom>
                <a:avLst/>
                <a:gdLst/>
                <a:ahLst/>
                <a:cxnLst/>
                <a:rect l="l" t="t" r="r" b="b"/>
                <a:pathLst>
                  <a:path w="9542071" h="11409346">
                    <a:moveTo>
                      <a:pt x="9397291" y="11264567"/>
                    </a:moveTo>
                    <a:lnTo>
                      <a:pt x="9542071" y="11264567"/>
                    </a:lnTo>
                    <a:lnTo>
                      <a:pt x="9542071" y="11409346"/>
                    </a:lnTo>
                    <a:lnTo>
                      <a:pt x="9397291" y="11409346"/>
                    </a:lnTo>
                    <a:lnTo>
                      <a:pt x="9397291" y="1126456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1264567"/>
                    </a:lnTo>
                    <a:lnTo>
                      <a:pt x="0" y="11264567"/>
                    </a:lnTo>
                    <a:lnTo>
                      <a:pt x="0" y="144780"/>
                    </a:lnTo>
                    <a:close/>
                    <a:moveTo>
                      <a:pt x="0" y="11264567"/>
                    </a:moveTo>
                    <a:lnTo>
                      <a:pt x="144780" y="11264567"/>
                    </a:lnTo>
                    <a:lnTo>
                      <a:pt x="144780" y="11409346"/>
                    </a:lnTo>
                    <a:lnTo>
                      <a:pt x="0" y="11409346"/>
                    </a:lnTo>
                    <a:lnTo>
                      <a:pt x="0" y="11264567"/>
                    </a:lnTo>
                    <a:close/>
                    <a:moveTo>
                      <a:pt x="9397291" y="144780"/>
                    </a:moveTo>
                    <a:lnTo>
                      <a:pt x="9542071" y="144780"/>
                    </a:lnTo>
                    <a:lnTo>
                      <a:pt x="9542071" y="11264567"/>
                    </a:lnTo>
                    <a:lnTo>
                      <a:pt x="9397291" y="11264567"/>
                    </a:lnTo>
                    <a:lnTo>
                      <a:pt x="9397291" y="144780"/>
                    </a:lnTo>
                    <a:close/>
                    <a:moveTo>
                      <a:pt x="144780" y="11264567"/>
                    </a:moveTo>
                    <a:lnTo>
                      <a:pt x="9397291" y="11264567"/>
                    </a:lnTo>
                    <a:lnTo>
                      <a:pt x="9397291" y="11409346"/>
                    </a:lnTo>
                    <a:lnTo>
                      <a:pt x="144780" y="11409346"/>
                    </a:lnTo>
                    <a:lnTo>
                      <a:pt x="144780" y="11264567"/>
                    </a:lnTo>
                    <a:close/>
                    <a:moveTo>
                      <a:pt x="9397291" y="0"/>
                    </a:moveTo>
                    <a:lnTo>
                      <a:pt x="9542071" y="0"/>
                    </a:lnTo>
                    <a:lnTo>
                      <a:pt x="9542071" y="144780"/>
                    </a:lnTo>
                    <a:lnTo>
                      <a:pt x="9397291" y="144780"/>
                    </a:lnTo>
                    <a:lnTo>
                      <a:pt x="939729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397291" y="0"/>
                    </a:lnTo>
                    <a:lnTo>
                      <a:pt x="939729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0" y="0"/>
              <a:ext cx="5817838" cy="415594"/>
              <a:chOff x="0" y="0"/>
              <a:chExt cx="31056283" cy="221849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72390" y="72390"/>
                <a:ext cx="30911502" cy="2073711"/>
              </a:xfrm>
              <a:custGeom>
                <a:avLst/>
                <a:gdLst/>
                <a:ahLst/>
                <a:cxnLst/>
                <a:rect l="l" t="t" r="r" b="b"/>
                <a:pathLst>
                  <a:path w="30911502" h="2073711">
                    <a:moveTo>
                      <a:pt x="0" y="0"/>
                    </a:moveTo>
                    <a:lnTo>
                      <a:pt x="30911502" y="0"/>
                    </a:lnTo>
                    <a:lnTo>
                      <a:pt x="30911502" y="2073711"/>
                    </a:lnTo>
                    <a:lnTo>
                      <a:pt x="0" y="2073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31056284" cy="2218491"/>
              </a:xfrm>
              <a:custGeom>
                <a:avLst/>
                <a:gdLst/>
                <a:ahLst/>
                <a:cxnLst/>
                <a:rect l="l" t="t" r="r" b="b"/>
                <a:pathLst>
                  <a:path w="31056284" h="2218491">
                    <a:moveTo>
                      <a:pt x="30911502" y="2073711"/>
                    </a:moveTo>
                    <a:lnTo>
                      <a:pt x="31056284" y="2073711"/>
                    </a:lnTo>
                    <a:lnTo>
                      <a:pt x="31056284" y="2218491"/>
                    </a:lnTo>
                    <a:lnTo>
                      <a:pt x="30911502" y="2218491"/>
                    </a:lnTo>
                    <a:lnTo>
                      <a:pt x="30911502" y="207371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073711"/>
                    </a:lnTo>
                    <a:lnTo>
                      <a:pt x="0" y="2073711"/>
                    </a:lnTo>
                    <a:lnTo>
                      <a:pt x="0" y="144780"/>
                    </a:lnTo>
                    <a:close/>
                    <a:moveTo>
                      <a:pt x="0" y="2073711"/>
                    </a:moveTo>
                    <a:lnTo>
                      <a:pt x="144780" y="2073711"/>
                    </a:lnTo>
                    <a:lnTo>
                      <a:pt x="144780" y="2218491"/>
                    </a:lnTo>
                    <a:lnTo>
                      <a:pt x="0" y="2218491"/>
                    </a:lnTo>
                    <a:lnTo>
                      <a:pt x="0" y="2073711"/>
                    </a:lnTo>
                    <a:close/>
                    <a:moveTo>
                      <a:pt x="30911502" y="144780"/>
                    </a:moveTo>
                    <a:lnTo>
                      <a:pt x="31056284" y="144780"/>
                    </a:lnTo>
                    <a:lnTo>
                      <a:pt x="31056284" y="2073711"/>
                    </a:lnTo>
                    <a:lnTo>
                      <a:pt x="30911502" y="2073711"/>
                    </a:lnTo>
                    <a:lnTo>
                      <a:pt x="30911502" y="144780"/>
                    </a:lnTo>
                    <a:close/>
                    <a:moveTo>
                      <a:pt x="144780" y="2073711"/>
                    </a:moveTo>
                    <a:lnTo>
                      <a:pt x="30911502" y="2073711"/>
                    </a:lnTo>
                    <a:lnTo>
                      <a:pt x="30911502" y="2218491"/>
                    </a:lnTo>
                    <a:lnTo>
                      <a:pt x="144780" y="2218491"/>
                    </a:lnTo>
                    <a:lnTo>
                      <a:pt x="144780" y="2073711"/>
                    </a:lnTo>
                    <a:close/>
                    <a:moveTo>
                      <a:pt x="30911502" y="0"/>
                    </a:moveTo>
                    <a:lnTo>
                      <a:pt x="31056284" y="0"/>
                    </a:lnTo>
                    <a:lnTo>
                      <a:pt x="31056284" y="144780"/>
                    </a:lnTo>
                    <a:lnTo>
                      <a:pt x="30911502" y="144780"/>
                    </a:lnTo>
                    <a:lnTo>
                      <a:pt x="30911502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0911502" y="0"/>
                    </a:lnTo>
                    <a:lnTo>
                      <a:pt x="30911502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8627"/>
                </a:srgbClr>
              </a:solidFill>
            </p:spPr>
          </p:sp>
        </p:grp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692082" y="5524814"/>
            <a:ext cx="513256" cy="513256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9848543" y="4956470"/>
            <a:ext cx="4170598" cy="4817013"/>
            <a:chOff x="0" y="0"/>
            <a:chExt cx="5560797" cy="6422684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1841581"/>
              <a:ext cx="5560797" cy="4581103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641158" y="0"/>
              <a:ext cx="2278481" cy="2447587"/>
            </a:xfrm>
            <a:prstGeom prst="rect">
              <a:avLst/>
            </a:prstGeom>
          </p:spPr>
        </p:pic>
      </p:grpSp>
      <p:sp>
        <p:nvSpPr>
          <p:cNvPr id="25" name="TextBox 25"/>
          <p:cNvSpPr txBox="1"/>
          <p:nvPr/>
        </p:nvSpPr>
        <p:spPr>
          <a:xfrm>
            <a:off x="1028700" y="1823146"/>
            <a:ext cx="16230600" cy="120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dirty="0">
                <a:solidFill>
                  <a:srgbClr val="000000"/>
                </a:solidFill>
                <a:latin typeface="DM Sans Bold"/>
              </a:rPr>
              <a:t>Ecommerce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64809"/>
            <a:ext cx="16230600" cy="149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Development of Full Stack Website which people can use to buy products online.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2000" y="4536736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600700"/>
            <a:ext cx="16230600" cy="303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Buyers will be able to buy goods and services online.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Variety of products are available.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Good marketplace for sellers to place their products.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People can buy/sell anywhere </a:t>
            </a:r>
            <a:r>
              <a:rPr lang="en-US" sz="3999" spc="39" dirty="0" err="1">
                <a:solidFill>
                  <a:srgbClr val="000000"/>
                </a:solidFill>
                <a:latin typeface="DM Sans"/>
              </a:rPr>
              <a:t>globaly</a:t>
            </a:r>
            <a:r>
              <a:rPr lang="en-US" sz="3999" spc="39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22882" y="2634204"/>
            <a:ext cx="11113770" cy="6700296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65760" indent="-347663">
              <a:buClr>
                <a:srgbClr val="9E3611"/>
              </a:buClr>
              <a:buSzPct val="81250"/>
              <a:buFont typeface="Wingdings"/>
              <a:buChar char=""/>
              <a:tabLst>
                <a:tab pos="366713" algn="l"/>
              </a:tabLst>
            </a:pPr>
            <a:r>
              <a:rPr lang="en-US" sz="3600" b="1" spc="-127" dirty="0">
                <a:latin typeface="+mj-lt"/>
                <a:cs typeface="Georgia"/>
              </a:rPr>
              <a:t>To Organizations:</a:t>
            </a:r>
            <a:endParaRPr lang="en-US" sz="3600" dirty="0">
              <a:latin typeface="+mj-lt"/>
              <a:cs typeface="Georgia"/>
            </a:endParaRPr>
          </a:p>
          <a:p>
            <a:pPr marL="704850" indent="-685800">
              <a:spcBef>
                <a:spcPts val="1365"/>
              </a:spcBef>
              <a:buClr>
                <a:srgbClr val="9E3611"/>
              </a:buClr>
              <a:buSzPct val="85416"/>
              <a:buAutoNum type="arabicPeriod"/>
              <a:tabLst>
                <a:tab pos="703898" algn="l"/>
                <a:tab pos="70485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High cost of entry and operating cost is high</a:t>
            </a:r>
          </a:p>
          <a:p>
            <a:pPr marL="704850" indent="-685800">
              <a:spcBef>
                <a:spcPts val="1365"/>
              </a:spcBef>
              <a:buClr>
                <a:srgbClr val="9E3611"/>
              </a:buClr>
              <a:buSzPct val="85416"/>
              <a:buAutoNum type="arabicPeriod"/>
              <a:tabLst>
                <a:tab pos="703898" algn="l"/>
                <a:tab pos="70485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Reach limited to a locality</a:t>
            </a:r>
          </a:p>
          <a:p>
            <a:pPr marL="704850" indent="-685800">
              <a:spcBef>
                <a:spcPts val="1373"/>
              </a:spcBef>
              <a:buClr>
                <a:srgbClr val="9E3611"/>
              </a:buClr>
              <a:buSzPct val="85416"/>
              <a:buAutoNum type="arabicPeriod"/>
              <a:tabLst>
                <a:tab pos="703898" algn="l"/>
                <a:tab pos="70485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Unable to provide efficient service</a:t>
            </a:r>
          </a:p>
          <a:p>
            <a:pPr marL="365760" indent="-347663">
              <a:spcBef>
                <a:spcPts val="1515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366713" algn="l"/>
              </a:tabLst>
            </a:pPr>
            <a:r>
              <a:rPr lang="en-US" sz="3600" b="1" spc="-105" dirty="0">
                <a:latin typeface="+mj-lt"/>
                <a:cs typeface="Georgia"/>
              </a:rPr>
              <a:t>To </a:t>
            </a:r>
            <a:r>
              <a:rPr sz="3600" b="1" spc="-105" dirty="0">
                <a:latin typeface="+mj-lt"/>
                <a:cs typeface="Georgia"/>
              </a:rPr>
              <a:t>Customers</a:t>
            </a:r>
            <a:r>
              <a:rPr sz="3600" spc="-105" dirty="0">
                <a:latin typeface="+mj-lt"/>
                <a:cs typeface="Trebuchet MS"/>
              </a:rPr>
              <a:t>:</a:t>
            </a:r>
            <a:r>
              <a:rPr lang="en-IN" sz="3600" spc="-105" dirty="0">
                <a:latin typeface="+mj-lt"/>
                <a:cs typeface="Trebuchet MS"/>
              </a:rPr>
              <a:t>	</a:t>
            </a:r>
            <a:endParaRPr sz="3600" dirty="0">
              <a:latin typeface="+mj-lt"/>
              <a:cs typeface="Trebuchet MS"/>
            </a:endParaRPr>
          </a:p>
          <a:p>
            <a:pPr marL="704850" indent="-685800">
              <a:spcBef>
                <a:spcPts val="1365"/>
              </a:spcBef>
              <a:buClr>
                <a:srgbClr val="9E3611"/>
              </a:buClr>
              <a:buSzPct val="85416"/>
              <a:buAutoNum type="arabicPeriod"/>
              <a:tabLst>
                <a:tab pos="703898" algn="l"/>
                <a:tab pos="704850" algn="l"/>
              </a:tabLst>
            </a:pPr>
            <a:r>
              <a:rPr sz="3999" spc="39" dirty="0">
                <a:solidFill>
                  <a:srgbClr val="000000"/>
                </a:solidFill>
                <a:latin typeface="DM Sans"/>
              </a:rPr>
              <a:t>Long waiting time</a:t>
            </a:r>
          </a:p>
          <a:p>
            <a:pPr marL="704850" indent="-685800">
              <a:spcBef>
                <a:spcPts val="1410"/>
              </a:spcBef>
              <a:buClr>
                <a:srgbClr val="9E3611"/>
              </a:buClr>
              <a:buSzPct val="85416"/>
              <a:buAutoNum type="arabicPeriod"/>
              <a:tabLst>
                <a:tab pos="703898" algn="l"/>
                <a:tab pos="704850" algn="l"/>
              </a:tabLst>
            </a:pPr>
            <a:r>
              <a:rPr lang="en-IN" sz="3999" spc="39" dirty="0">
                <a:solidFill>
                  <a:srgbClr val="000000"/>
                </a:solidFill>
                <a:latin typeface="DM Sans"/>
              </a:rPr>
              <a:t>Noisy, crowded and narrow waiting environment</a:t>
            </a:r>
            <a:endParaRPr sz="3999" spc="3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22907" y="6958583"/>
            <a:ext cx="2569464" cy="229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lang="en-IN" spc="-385" smtClean="0"/>
              <a:pPr marL="69850">
                <a:lnSpc>
                  <a:spcPts val="2840"/>
                </a:lnSpc>
              </a:pPr>
              <a:t>3</a:t>
            </a:fld>
            <a:endParaRPr spc="-578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DD824B-789B-4122-821A-D2CF4F254E2C}"/>
              </a:ext>
            </a:extLst>
          </p:cNvPr>
          <p:cNvSpPr txBox="1">
            <a:spLocks/>
          </p:cNvSpPr>
          <p:nvPr/>
        </p:nvSpPr>
        <p:spPr>
          <a:xfrm>
            <a:off x="1722882" y="952500"/>
            <a:ext cx="12249150" cy="112723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>
              <a:spcBef>
                <a:spcPts val="150"/>
              </a:spcBef>
            </a:pPr>
            <a:r>
              <a:rPr lang="en-IN" sz="7200" kern="0" spc="-15" dirty="0">
                <a:solidFill>
                  <a:sysClr val="windowText" lastClr="000000"/>
                </a:solidFill>
                <a:cs typeface="Carlito"/>
              </a:rPr>
              <a:t>Problem</a:t>
            </a:r>
            <a:endParaRPr lang="en-IN" sz="72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932153" y="649224"/>
            <a:ext cx="2766059" cy="256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75">
              <a:lnSpc>
                <a:spcPts val="4260"/>
              </a:lnSpc>
            </a:pPr>
            <a:fld id="{81D60167-4931-47E6-BA6A-407CBD079E47}" type="slidenum">
              <a:rPr lang="en-IN" spc="-385" smtClean="0"/>
              <a:pPr marL="69850">
                <a:lnSpc>
                  <a:spcPts val="2840"/>
                </a:lnSpc>
              </a:pPr>
              <a:t>4</a:t>
            </a:fld>
            <a:endParaRPr spc="-578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7E6AD77-FC6F-48D1-A291-FD16DE676083}"/>
              </a:ext>
            </a:extLst>
          </p:cNvPr>
          <p:cNvSpPr txBox="1"/>
          <p:nvPr/>
        </p:nvSpPr>
        <p:spPr>
          <a:xfrm>
            <a:off x="816006" y="2628901"/>
            <a:ext cx="16450818" cy="3194592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65760" indent="-347663">
              <a:spcBef>
                <a:spcPts val="1515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366713" algn="l"/>
              </a:tabLst>
            </a:pPr>
            <a:r>
              <a:rPr lang="en-IN" sz="3999" b="1" spc="39" dirty="0">
                <a:solidFill>
                  <a:srgbClr val="000000"/>
                </a:solidFill>
                <a:latin typeface="DM Sans"/>
              </a:rPr>
              <a:t>To Organisations</a:t>
            </a:r>
            <a:endParaRPr sz="3999" b="1" spc="39" dirty="0">
              <a:solidFill>
                <a:srgbClr val="000000"/>
              </a:solidFill>
              <a:latin typeface="DM Sans"/>
            </a:endParaRP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Global reach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Cost reduction and low cost of entry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24/7 access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29E8BF-97BA-4AAF-ADDF-E5F83693F0D4}"/>
              </a:ext>
            </a:extLst>
          </p:cNvPr>
          <p:cNvSpPr txBox="1"/>
          <p:nvPr/>
        </p:nvSpPr>
        <p:spPr>
          <a:xfrm>
            <a:off x="816006" y="5757152"/>
            <a:ext cx="16450818" cy="398955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65760" indent="-347663">
              <a:spcBef>
                <a:spcPts val="1515"/>
              </a:spcBef>
              <a:buClr>
                <a:srgbClr val="9E3611"/>
              </a:buClr>
              <a:buSzPct val="81250"/>
              <a:buFont typeface="Wingdings"/>
              <a:buChar char=""/>
              <a:tabLst>
                <a:tab pos="366713" algn="l"/>
              </a:tabLst>
            </a:pPr>
            <a:r>
              <a:rPr lang="en-IN" sz="3999" b="1" spc="39" dirty="0">
                <a:solidFill>
                  <a:srgbClr val="000000"/>
                </a:solidFill>
                <a:latin typeface="DM Sans"/>
              </a:rPr>
              <a:t>To Customers</a:t>
            </a:r>
            <a:endParaRPr sz="3999" b="1" spc="39" dirty="0">
              <a:solidFill>
                <a:srgbClr val="000000"/>
              </a:solidFill>
              <a:latin typeface="DM Sans"/>
            </a:endParaRP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A variety of  products and services to choose from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Cheaper products and services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Information availability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No privacy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B2F5871-4818-4AAC-B857-4E5E68FD2E8D}"/>
              </a:ext>
            </a:extLst>
          </p:cNvPr>
          <p:cNvSpPr txBox="1">
            <a:spLocks/>
          </p:cNvSpPr>
          <p:nvPr/>
        </p:nvSpPr>
        <p:spPr>
          <a:xfrm>
            <a:off x="666750" y="1158768"/>
            <a:ext cx="12249150" cy="112723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>
              <a:spcBef>
                <a:spcPts val="150"/>
              </a:spcBef>
            </a:pPr>
            <a:r>
              <a:rPr lang="en-IN" sz="7200" kern="0" spc="-15" dirty="0">
                <a:solidFill>
                  <a:sysClr val="windowText" lastClr="000000"/>
                </a:solidFill>
                <a:cs typeface="Carlito"/>
              </a:rPr>
              <a:t>Solution</a:t>
            </a:r>
            <a:endParaRPr lang="en-IN" sz="72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9607-F194-6355-047B-D43C4877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42900"/>
            <a:ext cx="8229600" cy="1143000"/>
          </a:xfrm>
        </p:spPr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A7A-5F97-6A60-2ADA-71BB93F2C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52600"/>
            <a:ext cx="17145000" cy="8191500"/>
          </a:xfrm>
        </p:spPr>
        <p:txBody>
          <a:bodyPr/>
          <a:lstStyle/>
          <a:p>
            <a:r>
              <a:rPr lang="en-US" dirty="0"/>
              <a:t>This Project was made using React </a:t>
            </a:r>
            <a:r>
              <a:rPr lang="en-US" dirty="0" err="1"/>
              <a:t>Js</a:t>
            </a:r>
            <a:r>
              <a:rPr lang="en-US" dirty="0"/>
              <a:t> Frontend. All the website components are loaded on the single hence it makes the navigation between different pages smoother and faster.</a:t>
            </a:r>
          </a:p>
          <a:p>
            <a:endParaRPr lang="en-US" dirty="0"/>
          </a:p>
          <a:p>
            <a:r>
              <a:rPr lang="en-US" dirty="0"/>
              <a:t>Redux is a react library which was used to make a temporary storage of the frontend side, due to which the </a:t>
            </a:r>
            <a:r>
              <a:rPr lang="en-US" dirty="0" err="1"/>
              <a:t>api</a:t>
            </a:r>
            <a:r>
              <a:rPr lang="en-US" dirty="0"/>
              <a:t> is called once and the things gets displayed on the multiple pages in no time.</a:t>
            </a:r>
          </a:p>
          <a:p>
            <a:endParaRPr lang="en-US" dirty="0"/>
          </a:p>
          <a:p>
            <a:r>
              <a:rPr lang="en-IN" dirty="0"/>
              <a:t>Backend is using the MongoDB database which is flexible and faster.</a:t>
            </a:r>
          </a:p>
          <a:p>
            <a:endParaRPr lang="en-IN" dirty="0"/>
          </a:p>
          <a:p>
            <a:r>
              <a:rPr lang="en-IN" dirty="0"/>
              <a:t>User </a:t>
            </a:r>
            <a:r>
              <a:rPr lang="en-IN" dirty="0" err="1"/>
              <a:t>Inferface</a:t>
            </a:r>
            <a:r>
              <a:rPr lang="en-IN" dirty="0"/>
              <a:t> is very friendly, intuitive easy to understand for naive users.</a:t>
            </a:r>
          </a:p>
          <a:p>
            <a:endParaRPr lang="en-IN" dirty="0"/>
          </a:p>
          <a:p>
            <a:r>
              <a:rPr lang="en-IN" dirty="0"/>
              <a:t>User can add the products to the cart, this cart is dynamic and the products can be added or removed as requirements.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2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lang="en-IN" spc="-385" smtClean="0"/>
              <a:pPr marL="69850">
                <a:lnSpc>
                  <a:spcPts val="2840"/>
                </a:lnSpc>
              </a:pPr>
              <a:t>6</a:t>
            </a:fld>
            <a:endParaRPr spc="-578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25CC6AA-05B8-4CAA-80C6-CE5451640721}"/>
              </a:ext>
            </a:extLst>
          </p:cNvPr>
          <p:cNvSpPr/>
          <p:nvPr/>
        </p:nvSpPr>
        <p:spPr>
          <a:xfrm>
            <a:off x="3886200" y="2582301"/>
            <a:ext cx="10154412" cy="658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sz="27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59F1EBF-3B00-44AE-8B5E-DD24E1185AF9}"/>
              </a:ext>
            </a:extLst>
          </p:cNvPr>
          <p:cNvSpPr txBox="1">
            <a:spLocks/>
          </p:cNvSpPr>
          <p:nvPr/>
        </p:nvSpPr>
        <p:spPr>
          <a:xfrm>
            <a:off x="4229100" y="914401"/>
            <a:ext cx="12249150" cy="112723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>
              <a:spcBef>
                <a:spcPts val="150"/>
              </a:spcBef>
            </a:pPr>
            <a:r>
              <a:rPr lang="en-IN" sz="7200" kern="0" spc="-15" dirty="0">
                <a:solidFill>
                  <a:sysClr val="windowText" lastClr="000000"/>
                </a:solidFill>
                <a:cs typeface="Carlito"/>
              </a:rPr>
              <a:t>eCommerce </a:t>
            </a:r>
            <a:r>
              <a:rPr lang="en-IN" sz="7200" kern="0" spc="-23" dirty="0">
                <a:solidFill>
                  <a:sysClr val="windowText" lastClr="000000"/>
                </a:solidFill>
                <a:cs typeface="Carlito"/>
              </a:rPr>
              <a:t>Process Flow </a:t>
            </a:r>
            <a:endParaRPr lang="en-IN" sz="7200" kern="0" dirty="0">
              <a:solidFill>
                <a:sysClr val="windowText" lastClr="000000"/>
              </a:solidFill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2562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9">
            <a:extLst>
              <a:ext uri="{FF2B5EF4-FFF2-40B4-BE49-F238E27FC236}">
                <a16:creationId xmlns:a16="http://schemas.microsoft.com/office/drawing/2014/main" id="{220B6E6F-7925-40B4-8890-5A5DCE2F3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495976" y="6265900"/>
            <a:ext cx="238759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>
              <a:lnSpc>
                <a:spcPts val="2840"/>
              </a:lnSpc>
            </a:pPr>
            <a:fld id="{81D60167-4931-47E6-BA6A-407CBD079E47}" type="slidenum">
              <a:rPr lang="en-IN" spc="-385" smtClean="0"/>
              <a:pPr marL="69850">
                <a:lnSpc>
                  <a:spcPts val="2840"/>
                </a:lnSpc>
              </a:pPr>
              <a:t>7</a:t>
            </a:fld>
            <a:endParaRPr spc="-578" dirty="0"/>
          </a:p>
        </p:txBody>
      </p:sp>
      <p:grpSp>
        <p:nvGrpSpPr>
          <p:cNvPr id="59" name="object 4">
            <a:extLst>
              <a:ext uri="{FF2B5EF4-FFF2-40B4-BE49-F238E27FC236}">
                <a16:creationId xmlns:a16="http://schemas.microsoft.com/office/drawing/2014/main" id="{4EC904B5-292B-4471-AC8C-9C2CBBD810F4}"/>
              </a:ext>
            </a:extLst>
          </p:cNvPr>
          <p:cNvGrpSpPr/>
          <p:nvPr/>
        </p:nvGrpSpPr>
        <p:grpSpPr>
          <a:xfrm>
            <a:off x="900302" y="3757802"/>
            <a:ext cx="4308158" cy="2775584"/>
            <a:chOff x="600201" y="2505201"/>
            <a:chExt cx="2872105" cy="1850389"/>
          </a:xfrm>
        </p:grpSpPr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6437F7F6-2A0D-491C-8FB3-12E9FB86921B}"/>
                </a:ext>
              </a:extLst>
            </p:cNvPr>
            <p:cNvSpPr/>
            <p:nvPr/>
          </p:nvSpPr>
          <p:spPr>
            <a:xfrm>
              <a:off x="2790444" y="3139439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10" h="562610">
                  <a:moveTo>
                    <a:pt x="487680" y="0"/>
                  </a:moveTo>
                  <a:lnTo>
                    <a:pt x="487680" y="147827"/>
                  </a:lnTo>
                  <a:lnTo>
                    <a:pt x="188975" y="147827"/>
                  </a:lnTo>
                  <a:lnTo>
                    <a:pt x="188975" y="0"/>
                  </a:lnTo>
                  <a:lnTo>
                    <a:pt x="0" y="281177"/>
                  </a:lnTo>
                  <a:lnTo>
                    <a:pt x="188975" y="562356"/>
                  </a:lnTo>
                  <a:lnTo>
                    <a:pt x="188975" y="414527"/>
                  </a:lnTo>
                  <a:lnTo>
                    <a:pt x="487680" y="414527"/>
                  </a:lnTo>
                  <a:lnTo>
                    <a:pt x="487680" y="562356"/>
                  </a:lnTo>
                  <a:lnTo>
                    <a:pt x="676656" y="281177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1" name="object 6">
              <a:extLst>
                <a:ext uri="{FF2B5EF4-FFF2-40B4-BE49-F238E27FC236}">
                  <a16:creationId xmlns:a16="http://schemas.microsoft.com/office/drawing/2014/main" id="{9A6094DC-06B6-427B-B2BE-01E9AE2E0E6C}"/>
                </a:ext>
              </a:extLst>
            </p:cNvPr>
            <p:cNvSpPr/>
            <p:nvPr/>
          </p:nvSpPr>
          <p:spPr>
            <a:xfrm>
              <a:off x="2790444" y="3139439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10" h="562610">
                  <a:moveTo>
                    <a:pt x="0" y="281177"/>
                  </a:moveTo>
                  <a:lnTo>
                    <a:pt x="188975" y="0"/>
                  </a:lnTo>
                  <a:lnTo>
                    <a:pt x="188975" y="147827"/>
                  </a:lnTo>
                  <a:lnTo>
                    <a:pt x="487680" y="147827"/>
                  </a:lnTo>
                  <a:lnTo>
                    <a:pt x="487680" y="0"/>
                  </a:lnTo>
                  <a:lnTo>
                    <a:pt x="676656" y="281177"/>
                  </a:lnTo>
                  <a:lnTo>
                    <a:pt x="487680" y="562356"/>
                  </a:lnTo>
                  <a:lnTo>
                    <a:pt x="487680" y="414527"/>
                  </a:lnTo>
                  <a:lnTo>
                    <a:pt x="188975" y="414527"/>
                  </a:lnTo>
                  <a:lnTo>
                    <a:pt x="188975" y="562356"/>
                  </a:lnTo>
                  <a:lnTo>
                    <a:pt x="0" y="2811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2" name="object 7">
              <a:extLst>
                <a:ext uri="{FF2B5EF4-FFF2-40B4-BE49-F238E27FC236}">
                  <a16:creationId xmlns:a16="http://schemas.microsoft.com/office/drawing/2014/main" id="{E7BE838B-8013-4400-8989-B0A5F3BECE5D}"/>
                </a:ext>
              </a:extLst>
            </p:cNvPr>
            <p:cNvSpPr/>
            <p:nvPr/>
          </p:nvSpPr>
          <p:spPr>
            <a:xfrm>
              <a:off x="675131" y="2580131"/>
              <a:ext cx="1991868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3" name="object 8">
              <a:extLst>
                <a:ext uri="{FF2B5EF4-FFF2-40B4-BE49-F238E27FC236}">
                  <a16:creationId xmlns:a16="http://schemas.microsoft.com/office/drawing/2014/main" id="{CBDD550F-2829-44A4-91AE-D3AD018A9D94}"/>
                </a:ext>
              </a:extLst>
            </p:cNvPr>
            <p:cNvSpPr/>
            <p:nvPr/>
          </p:nvSpPr>
          <p:spPr>
            <a:xfrm>
              <a:off x="610361" y="2515361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1969008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969008" y="1752600"/>
                  </a:lnTo>
                  <a:lnTo>
                    <a:pt x="196900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4" name="object 9">
              <a:extLst>
                <a:ext uri="{FF2B5EF4-FFF2-40B4-BE49-F238E27FC236}">
                  <a16:creationId xmlns:a16="http://schemas.microsoft.com/office/drawing/2014/main" id="{6C95AFB3-033F-4912-8468-F6367E0D6127}"/>
                </a:ext>
              </a:extLst>
            </p:cNvPr>
            <p:cNvSpPr/>
            <p:nvPr/>
          </p:nvSpPr>
          <p:spPr>
            <a:xfrm>
              <a:off x="610361" y="2515361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0" y="1752600"/>
                  </a:moveTo>
                  <a:lnTo>
                    <a:pt x="1969008" y="1752600"/>
                  </a:lnTo>
                  <a:lnTo>
                    <a:pt x="1969008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65" name="object 10">
            <a:extLst>
              <a:ext uri="{FF2B5EF4-FFF2-40B4-BE49-F238E27FC236}">
                <a16:creationId xmlns:a16="http://schemas.microsoft.com/office/drawing/2014/main" id="{AF8F0BD7-6CF2-4556-96F2-F735A0E79B09}"/>
              </a:ext>
            </a:extLst>
          </p:cNvPr>
          <p:cNvSpPr txBox="1"/>
          <p:nvPr/>
        </p:nvSpPr>
        <p:spPr>
          <a:xfrm>
            <a:off x="915545" y="3773042"/>
            <a:ext cx="2742057" cy="198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675323" algn="ctr">
              <a:spcBef>
                <a:spcPts val="1620"/>
              </a:spcBef>
            </a:pPr>
            <a:r>
              <a:rPr sz="2400" b="1" spc="-8" dirty="0">
                <a:latin typeface="Arial"/>
                <a:cs typeface="Arial"/>
              </a:rPr>
              <a:t>Client</a:t>
            </a:r>
            <a:r>
              <a:rPr sz="2400" b="1" spc="8" dirty="0">
                <a:latin typeface="Arial"/>
                <a:cs typeface="Arial"/>
              </a:rPr>
              <a:t> </a:t>
            </a:r>
            <a:r>
              <a:rPr lang="en-IN" sz="2400" b="1" spc="8" dirty="0">
                <a:latin typeface="Arial"/>
                <a:cs typeface="Arial"/>
              </a:rPr>
              <a:t>S</a:t>
            </a:r>
            <a:r>
              <a:rPr sz="2400" b="1" spc="-8" dirty="0">
                <a:latin typeface="Arial"/>
                <a:cs typeface="Arial"/>
              </a:rPr>
              <a:t>ide</a:t>
            </a:r>
            <a:endParaRPr lang="en-IN" sz="2400" b="1" spc="-8" dirty="0">
              <a:latin typeface="Arial"/>
              <a:cs typeface="Arial"/>
            </a:endParaRPr>
          </a:p>
          <a:p>
            <a:pPr marL="675323" algn="ctr">
              <a:spcBef>
                <a:spcPts val="1620"/>
              </a:spcBef>
            </a:pPr>
            <a:r>
              <a:rPr lang="en-IN" sz="2400" b="1" spc="-8" dirty="0">
                <a:latin typeface="Arial"/>
                <a:cs typeface="Arial"/>
              </a:rPr>
              <a:t>REACT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6" name="object 11">
            <a:extLst>
              <a:ext uri="{FF2B5EF4-FFF2-40B4-BE49-F238E27FC236}">
                <a16:creationId xmlns:a16="http://schemas.microsoft.com/office/drawing/2014/main" id="{A4C201A2-900F-4D77-B3D3-8934701B517E}"/>
              </a:ext>
            </a:extLst>
          </p:cNvPr>
          <p:cNvGrpSpPr/>
          <p:nvPr/>
        </p:nvGrpSpPr>
        <p:grpSpPr>
          <a:xfrm>
            <a:off x="5321426" y="3753232"/>
            <a:ext cx="3100388" cy="2775584"/>
            <a:chOff x="3547617" y="2502154"/>
            <a:chExt cx="2066925" cy="1850389"/>
          </a:xfrm>
        </p:grpSpPr>
        <p:sp>
          <p:nvSpPr>
            <p:cNvPr id="67" name="object 12">
              <a:extLst>
                <a:ext uri="{FF2B5EF4-FFF2-40B4-BE49-F238E27FC236}">
                  <a16:creationId xmlns:a16="http://schemas.microsoft.com/office/drawing/2014/main" id="{A51654C2-7611-48FA-8C03-306F752F606B}"/>
                </a:ext>
              </a:extLst>
            </p:cNvPr>
            <p:cNvSpPr/>
            <p:nvPr/>
          </p:nvSpPr>
          <p:spPr>
            <a:xfrm>
              <a:off x="3622547" y="2577084"/>
              <a:ext cx="1991868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77ACE5C8-1452-4A09-9A5F-92370BA92BB8}"/>
                </a:ext>
              </a:extLst>
            </p:cNvPr>
            <p:cNvSpPr/>
            <p:nvPr/>
          </p:nvSpPr>
          <p:spPr>
            <a:xfrm>
              <a:off x="3557777" y="2512314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1969007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969007" y="1752600"/>
                  </a:lnTo>
                  <a:lnTo>
                    <a:pt x="196900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9" name="object 14">
              <a:extLst>
                <a:ext uri="{FF2B5EF4-FFF2-40B4-BE49-F238E27FC236}">
                  <a16:creationId xmlns:a16="http://schemas.microsoft.com/office/drawing/2014/main" id="{CF11E52B-554D-4898-9C8B-6EE88F5A32EE}"/>
                </a:ext>
              </a:extLst>
            </p:cNvPr>
            <p:cNvSpPr/>
            <p:nvPr/>
          </p:nvSpPr>
          <p:spPr>
            <a:xfrm>
              <a:off x="3557777" y="2512314"/>
              <a:ext cx="1969135" cy="1752600"/>
            </a:xfrm>
            <a:custGeom>
              <a:avLst/>
              <a:gdLst/>
              <a:ahLst/>
              <a:cxnLst/>
              <a:rect l="l" t="t" r="r" b="b"/>
              <a:pathLst>
                <a:path w="1969135" h="1752600">
                  <a:moveTo>
                    <a:pt x="0" y="1752600"/>
                  </a:moveTo>
                  <a:lnTo>
                    <a:pt x="1969007" y="1752600"/>
                  </a:lnTo>
                  <a:lnTo>
                    <a:pt x="1969007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70" name="object 15">
            <a:extLst>
              <a:ext uri="{FF2B5EF4-FFF2-40B4-BE49-F238E27FC236}">
                <a16:creationId xmlns:a16="http://schemas.microsoft.com/office/drawing/2014/main" id="{B559213B-ABDB-4C5E-BE38-87734AE1E51E}"/>
              </a:ext>
            </a:extLst>
          </p:cNvPr>
          <p:cNvSpPr txBox="1"/>
          <p:nvPr/>
        </p:nvSpPr>
        <p:spPr>
          <a:xfrm>
            <a:off x="5336668" y="3768472"/>
            <a:ext cx="2953703" cy="25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328613">
              <a:spcBef>
                <a:spcPts val="1688"/>
              </a:spcBef>
            </a:pPr>
            <a:r>
              <a:rPr sz="2400" b="1" spc="-15" dirty="0">
                <a:latin typeface="Arial"/>
                <a:cs typeface="Arial"/>
              </a:rPr>
              <a:t>Se</a:t>
            </a:r>
            <a:r>
              <a:rPr lang="en-IN" sz="2400" b="1" spc="-15" dirty="0" err="1">
                <a:latin typeface="Arial"/>
                <a:cs typeface="Arial"/>
              </a:rPr>
              <a:t>rver</a:t>
            </a:r>
            <a:r>
              <a:rPr lang="en-IN" sz="2400" b="1" spc="-15" dirty="0">
                <a:latin typeface="Arial"/>
                <a:cs typeface="Arial"/>
              </a:rPr>
              <a:t> Side</a:t>
            </a:r>
          </a:p>
          <a:p>
            <a:pPr marL="328613">
              <a:spcBef>
                <a:spcPts val="1688"/>
              </a:spcBef>
            </a:pPr>
            <a:r>
              <a:rPr lang="en-IN" sz="2400" b="1" spc="-15" dirty="0">
                <a:latin typeface="Arial"/>
                <a:cs typeface="Arial"/>
              </a:rPr>
              <a:t>NodeJS</a:t>
            </a:r>
          </a:p>
          <a:p>
            <a:pPr marL="328613">
              <a:spcBef>
                <a:spcPts val="1688"/>
              </a:spcBef>
            </a:pPr>
            <a:endParaRPr sz="2400" dirty="0">
              <a:latin typeface="Arial"/>
              <a:cs typeface="Arial"/>
            </a:endParaRPr>
          </a:p>
        </p:txBody>
      </p:sp>
      <p:grpSp>
        <p:nvGrpSpPr>
          <p:cNvPr id="71" name="object 16">
            <a:extLst>
              <a:ext uri="{FF2B5EF4-FFF2-40B4-BE49-F238E27FC236}">
                <a16:creationId xmlns:a16="http://schemas.microsoft.com/office/drawing/2014/main" id="{68FFBBBF-A5D5-48AD-954B-7EBEE4783C20}"/>
              </a:ext>
            </a:extLst>
          </p:cNvPr>
          <p:cNvGrpSpPr/>
          <p:nvPr/>
        </p:nvGrpSpPr>
        <p:grpSpPr>
          <a:xfrm>
            <a:off x="9701404" y="3757802"/>
            <a:ext cx="3098483" cy="2773680"/>
            <a:chOff x="6467602" y="2505201"/>
            <a:chExt cx="2065655" cy="1849120"/>
          </a:xfrm>
        </p:grpSpPr>
        <p:sp>
          <p:nvSpPr>
            <p:cNvPr id="72" name="object 17">
              <a:extLst>
                <a:ext uri="{FF2B5EF4-FFF2-40B4-BE49-F238E27FC236}">
                  <a16:creationId xmlns:a16="http://schemas.microsoft.com/office/drawing/2014/main" id="{94B9F342-9FB5-420B-B287-F540B9C48074}"/>
                </a:ext>
              </a:extLst>
            </p:cNvPr>
            <p:cNvSpPr/>
            <p:nvPr/>
          </p:nvSpPr>
          <p:spPr>
            <a:xfrm>
              <a:off x="6542532" y="2580131"/>
              <a:ext cx="1990344" cy="1773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3" name="object 18">
              <a:extLst>
                <a:ext uri="{FF2B5EF4-FFF2-40B4-BE49-F238E27FC236}">
                  <a16:creationId xmlns:a16="http://schemas.microsoft.com/office/drawing/2014/main" id="{9FFA14AD-9D19-4420-9CFA-4C5B36711C7A}"/>
                </a:ext>
              </a:extLst>
            </p:cNvPr>
            <p:cNvSpPr/>
            <p:nvPr/>
          </p:nvSpPr>
          <p:spPr>
            <a:xfrm>
              <a:off x="6477762" y="2515361"/>
              <a:ext cx="1967864" cy="1751330"/>
            </a:xfrm>
            <a:custGeom>
              <a:avLst/>
              <a:gdLst/>
              <a:ahLst/>
              <a:cxnLst/>
              <a:rect l="l" t="t" r="r" b="b"/>
              <a:pathLst>
                <a:path w="1967865" h="1751329">
                  <a:moveTo>
                    <a:pt x="1967484" y="0"/>
                  </a:moveTo>
                  <a:lnTo>
                    <a:pt x="0" y="0"/>
                  </a:lnTo>
                  <a:lnTo>
                    <a:pt x="0" y="1751076"/>
                  </a:lnTo>
                  <a:lnTo>
                    <a:pt x="1967484" y="1751076"/>
                  </a:lnTo>
                  <a:lnTo>
                    <a:pt x="196748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4" name="object 19">
              <a:extLst>
                <a:ext uri="{FF2B5EF4-FFF2-40B4-BE49-F238E27FC236}">
                  <a16:creationId xmlns:a16="http://schemas.microsoft.com/office/drawing/2014/main" id="{84F6870D-1FB8-4900-804B-B45B4C32BC97}"/>
                </a:ext>
              </a:extLst>
            </p:cNvPr>
            <p:cNvSpPr/>
            <p:nvPr/>
          </p:nvSpPr>
          <p:spPr>
            <a:xfrm>
              <a:off x="6477762" y="2515361"/>
              <a:ext cx="1967864" cy="1751330"/>
            </a:xfrm>
            <a:custGeom>
              <a:avLst/>
              <a:gdLst/>
              <a:ahLst/>
              <a:cxnLst/>
              <a:rect l="l" t="t" r="r" b="b"/>
              <a:pathLst>
                <a:path w="1967865" h="1751329">
                  <a:moveTo>
                    <a:pt x="0" y="1751076"/>
                  </a:moveTo>
                  <a:lnTo>
                    <a:pt x="1967484" y="1751076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75107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75" name="object 20">
            <a:extLst>
              <a:ext uri="{FF2B5EF4-FFF2-40B4-BE49-F238E27FC236}">
                <a16:creationId xmlns:a16="http://schemas.microsoft.com/office/drawing/2014/main" id="{C5B26CCA-BF20-478C-BE9D-44E150B25DD1}"/>
              </a:ext>
            </a:extLst>
          </p:cNvPr>
          <p:cNvSpPr txBox="1"/>
          <p:nvPr/>
        </p:nvSpPr>
        <p:spPr>
          <a:xfrm>
            <a:off x="9960482" y="3773042"/>
            <a:ext cx="2726819" cy="2005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700" dirty="0">
              <a:latin typeface="Times New Roman"/>
              <a:cs typeface="Times New Roman"/>
            </a:endParaRPr>
          </a:p>
          <a:p>
            <a:pPr marL="327660">
              <a:spcBef>
                <a:spcPts val="1710"/>
              </a:spcBef>
            </a:pPr>
            <a:r>
              <a:rPr lang="en-IN" sz="2400" b="1" spc="-8" dirty="0">
                <a:latin typeface="Arial"/>
                <a:cs typeface="Arial"/>
              </a:rPr>
              <a:t>Database</a:t>
            </a:r>
          </a:p>
          <a:p>
            <a:pPr marL="327660">
              <a:spcBef>
                <a:spcPts val="1710"/>
              </a:spcBef>
            </a:pPr>
            <a:r>
              <a:rPr lang="en-IN" sz="2400" b="1" spc="-8" dirty="0">
                <a:latin typeface="Arial"/>
                <a:cs typeface="Arial"/>
              </a:rPr>
              <a:t>MongoDB</a:t>
            </a:r>
            <a:endParaRPr lang="en-IN" sz="2400" dirty="0">
              <a:latin typeface="Arial"/>
              <a:cs typeface="Arial"/>
            </a:endParaRPr>
          </a:p>
        </p:txBody>
      </p:sp>
      <p:sp>
        <p:nvSpPr>
          <p:cNvPr id="77" name="object 22">
            <a:extLst>
              <a:ext uri="{FF2B5EF4-FFF2-40B4-BE49-F238E27FC236}">
                <a16:creationId xmlns:a16="http://schemas.microsoft.com/office/drawing/2014/main" id="{41555047-72F7-4CF8-BF16-D66728BCFA1F}"/>
              </a:ext>
            </a:extLst>
          </p:cNvPr>
          <p:cNvSpPr/>
          <p:nvPr/>
        </p:nvSpPr>
        <p:spPr>
          <a:xfrm>
            <a:off x="8572500" y="4686300"/>
            <a:ext cx="1015365" cy="843915"/>
          </a:xfrm>
          <a:custGeom>
            <a:avLst/>
            <a:gdLst/>
            <a:ahLst/>
            <a:cxnLst/>
            <a:rect l="l" t="t" r="r" b="b"/>
            <a:pathLst>
              <a:path w="676910" h="562610">
                <a:moveTo>
                  <a:pt x="487679" y="0"/>
                </a:moveTo>
                <a:lnTo>
                  <a:pt x="487679" y="147827"/>
                </a:lnTo>
                <a:lnTo>
                  <a:pt x="188975" y="147827"/>
                </a:lnTo>
                <a:lnTo>
                  <a:pt x="188975" y="0"/>
                </a:lnTo>
                <a:lnTo>
                  <a:pt x="0" y="281177"/>
                </a:lnTo>
                <a:lnTo>
                  <a:pt x="188975" y="562356"/>
                </a:lnTo>
                <a:lnTo>
                  <a:pt x="188975" y="414527"/>
                </a:lnTo>
                <a:lnTo>
                  <a:pt x="487679" y="414527"/>
                </a:lnTo>
                <a:lnTo>
                  <a:pt x="487679" y="562356"/>
                </a:lnTo>
                <a:lnTo>
                  <a:pt x="676655" y="281177"/>
                </a:lnTo>
                <a:lnTo>
                  <a:pt x="4876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78" name="object 23">
            <a:extLst>
              <a:ext uri="{FF2B5EF4-FFF2-40B4-BE49-F238E27FC236}">
                <a16:creationId xmlns:a16="http://schemas.microsoft.com/office/drawing/2014/main" id="{A5765A50-A649-4C2E-9D24-56F8D6C8C057}"/>
              </a:ext>
            </a:extLst>
          </p:cNvPr>
          <p:cNvSpPr/>
          <p:nvPr/>
        </p:nvSpPr>
        <p:spPr>
          <a:xfrm>
            <a:off x="8572500" y="4686300"/>
            <a:ext cx="1015365" cy="843915"/>
          </a:xfrm>
          <a:custGeom>
            <a:avLst/>
            <a:gdLst/>
            <a:ahLst/>
            <a:cxnLst/>
            <a:rect l="l" t="t" r="r" b="b"/>
            <a:pathLst>
              <a:path w="676910" h="562610">
                <a:moveTo>
                  <a:pt x="0" y="281177"/>
                </a:moveTo>
                <a:lnTo>
                  <a:pt x="188975" y="0"/>
                </a:lnTo>
                <a:lnTo>
                  <a:pt x="188975" y="147827"/>
                </a:lnTo>
                <a:lnTo>
                  <a:pt x="487679" y="147827"/>
                </a:lnTo>
                <a:lnTo>
                  <a:pt x="487679" y="0"/>
                </a:lnTo>
                <a:lnTo>
                  <a:pt x="676655" y="281177"/>
                </a:lnTo>
                <a:lnTo>
                  <a:pt x="487679" y="562356"/>
                </a:lnTo>
                <a:lnTo>
                  <a:pt x="487679" y="414527"/>
                </a:lnTo>
                <a:lnTo>
                  <a:pt x="188975" y="414527"/>
                </a:lnTo>
                <a:lnTo>
                  <a:pt x="188975" y="562356"/>
                </a:lnTo>
                <a:lnTo>
                  <a:pt x="0" y="2811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79" name="object 24">
            <a:extLst>
              <a:ext uri="{FF2B5EF4-FFF2-40B4-BE49-F238E27FC236}">
                <a16:creationId xmlns:a16="http://schemas.microsoft.com/office/drawing/2014/main" id="{428D03C4-44F1-4A39-BB74-E9FDC898AD12}"/>
              </a:ext>
            </a:extLst>
          </p:cNvPr>
          <p:cNvSpPr/>
          <p:nvPr/>
        </p:nvSpPr>
        <p:spPr>
          <a:xfrm>
            <a:off x="5579745" y="2992374"/>
            <a:ext cx="7128510" cy="343212"/>
          </a:xfrm>
          <a:custGeom>
            <a:avLst/>
            <a:gdLst/>
            <a:ahLst/>
            <a:cxnLst/>
            <a:rect l="l" t="t" r="r" b="b"/>
            <a:pathLst>
              <a:path w="4752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752340" h="76200">
                <a:moveTo>
                  <a:pt x="4675632" y="0"/>
                </a:moveTo>
                <a:lnTo>
                  <a:pt x="4675632" y="76200"/>
                </a:lnTo>
                <a:lnTo>
                  <a:pt x="4739132" y="44450"/>
                </a:lnTo>
                <a:lnTo>
                  <a:pt x="4688332" y="44450"/>
                </a:lnTo>
                <a:lnTo>
                  <a:pt x="4688332" y="31750"/>
                </a:lnTo>
                <a:lnTo>
                  <a:pt x="4739132" y="31750"/>
                </a:lnTo>
                <a:lnTo>
                  <a:pt x="4675632" y="0"/>
                </a:lnTo>
                <a:close/>
              </a:path>
              <a:path w="4752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752340" h="76200">
                <a:moveTo>
                  <a:pt x="467563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675632" y="44450"/>
                </a:lnTo>
                <a:lnTo>
                  <a:pt x="4675632" y="31750"/>
                </a:lnTo>
                <a:close/>
              </a:path>
              <a:path w="4752340" h="76200">
                <a:moveTo>
                  <a:pt x="4739132" y="31750"/>
                </a:moveTo>
                <a:lnTo>
                  <a:pt x="4688332" y="31750"/>
                </a:lnTo>
                <a:lnTo>
                  <a:pt x="4688332" y="44450"/>
                </a:lnTo>
                <a:lnTo>
                  <a:pt x="4739132" y="44450"/>
                </a:lnTo>
                <a:lnTo>
                  <a:pt x="4751832" y="38100"/>
                </a:lnTo>
                <a:lnTo>
                  <a:pt x="47391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80" name="object 25">
            <a:extLst>
              <a:ext uri="{FF2B5EF4-FFF2-40B4-BE49-F238E27FC236}">
                <a16:creationId xmlns:a16="http://schemas.microsoft.com/office/drawing/2014/main" id="{952383C0-D6BF-4885-A776-35C91B5C2D2C}"/>
              </a:ext>
            </a:extLst>
          </p:cNvPr>
          <p:cNvSpPr txBox="1"/>
          <p:nvPr/>
        </p:nvSpPr>
        <p:spPr>
          <a:xfrm>
            <a:off x="8458200" y="2812485"/>
            <a:ext cx="1129665" cy="616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1913" rIns="0" bIns="0" rtlCol="0">
            <a:spAutoFit/>
          </a:bodyPr>
          <a:lstStyle/>
          <a:p>
            <a:pPr marL="241935">
              <a:spcBef>
                <a:spcPts val="488"/>
              </a:spcBef>
            </a:pPr>
            <a:r>
              <a:rPr lang="en-IN" sz="3600" b="1" spc="-8" dirty="0">
                <a:solidFill>
                  <a:srgbClr val="FF6600"/>
                </a:solidFill>
                <a:latin typeface="Arial"/>
                <a:cs typeface="Arial"/>
              </a:rPr>
              <a:t>API</a:t>
            </a:r>
            <a:endParaRPr sz="36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A0642D14-2455-47BA-BB40-7DDC398F8C9A}"/>
              </a:ext>
            </a:extLst>
          </p:cNvPr>
          <p:cNvSpPr txBox="1">
            <a:spLocks/>
          </p:cNvSpPr>
          <p:nvPr/>
        </p:nvSpPr>
        <p:spPr>
          <a:xfrm>
            <a:off x="895350" y="1158769"/>
            <a:ext cx="12249150" cy="112723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>
              <a:spcBef>
                <a:spcPts val="150"/>
              </a:spcBef>
            </a:pPr>
            <a:r>
              <a:rPr lang="en-IN" sz="7200" kern="0" spc="-15" dirty="0">
                <a:solidFill>
                  <a:sysClr val="windowText" lastClr="000000"/>
                </a:solidFill>
                <a:cs typeface="Carlito"/>
              </a:rPr>
              <a:t>Three-tier Architecture (MVC)</a:t>
            </a:r>
          </a:p>
        </p:txBody>
      </p:sp>
      <p:sp>
        <p:nvSpPr>
          <p:cNvPr id="82" name="object 24">
            <a:extLst>
              <a:ext uri="{FF2B5EF4-FFF2-40B4-BE49-F238E27FC236}">
                <a16:creationId xmlns:a16="http://schemas.microsoft.com/office/drawing/2014/main" id="{3FB009F3-6F02-4F51-85F8-F7BC0AD0F69F}"/>
              </a:ext>
            </a:extLst>
          </p:cNvPr>
          <p:cNvSpPr/>
          <p:nvPr/>
        </p:nvSpPr>
        <p:spPr>
          <a:xfrm>
            <a:off x="800101" y="2992374"/>
            <a:ext cx="3200399" cy="343212"/>
          </a:xfrm>
          <a:custGeom>
            <a:avLst/>
            <a:gdLst/>
            <a:ahLst/>
            <a:cxnLst/>
            <a:rect l="l" t="t" r="r" b="b"/>
            <a:pathLst>
              <a:path w="4752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752340" h="76200">
                <a:moveTo>
                  <a:pt x="4675632" y="0"/>
                </a:moveTo>
                <a:lnTo>
                  <a:pt x="4675632" y="76200"/>
                </a:lnTo>
                <a:lnTo>
                  <a:pt x="4739132" y="44450"/>
                </a:lnTo>
                <a:lnTo>
                  <a:pt x="4688332" y="44450"/>
                </a:lnTo>
                <a:lnTo>
                  <a:pt x="4688332" y="31750"/>
                </a:lnTo>
                <a:lnTo>
                  <a:pt x="4739132" y="31750"/>
                </a:lnTo>
                <a:lnTo>
                  <a:pt x="4675632" y="0"/>
                </a:lnTo>
                <a:close/>
              </a:path>
              <a:path w="4752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752340" h="76200">
                <a:moveTo>
                  <a:pt x="467563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675632" y="44450"/>
                </a:lnTo>
                <a:lnTo>
                  <a:pt x="4675632" y="31750"/>
                </a:lnTo>
                <a:close/>
              </a:path>
              <a:path w="4752340" h="76200">
                <a:moveTo>
                  <a:pt x="4739132" y="31750"/>
                </a:moveTo>
                <a:lnTo>
                  <a:pt x="4688332" y="31750"/>
                </a:lnTo>
                <a:lnTo>
                  <a:pt x="4688332" y="44450"/>
                </a:lnTo>
                <a:lnTo>
                  <a:pt x="4739132" y="44450"/>
                </a:lnTo>
                <a:lnTo>
                  <a:pt x="4751832" y="38100"/>
                </a:lnTo>
                <a:lnTo>
                  <a:pt x="47391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700" dirty="0"/>
          </a:p>
        </p:txBody>
      </p:sp>
      <p:sp>
        <p:nvSpPr>
          <p:cNvPr id="83" name="object 25">
            <a:extLst>
              <a:ext uri="{FF2B5EF4-FFF2-40B4-BE49-F238E27FC236}">
                <a16:creationId xmlns:a16="http://schemas.microsoft.com/office/drawing/2014/main" id="{E2864654-A265-43AC-9B20-C49FE0F0D61A}"/>
              </a:ext>
            </a:extLst>
          </p:cNvPr>
          <p:cNvSpPr txBox="1"/>
          <p:nvPr/>
        </p:nvSpPr>
        <p:spPr>
          <a:xfrm>
            <a:off x="1568768" y="2812485"/>
            <a:ext cx="1403033" cy="616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1913" rIns="0" bIns="0" rtlCol="0">
            <a:spAutoFit/>
          </a:bodyPr>
          <a:lstStyle/>
          <a:p>
            <a:pPr marL="241935">
              <a:spcBef>
                <a:spcPts val="488"/>
              </a:spcBef>
            </a:pPr>
            <a:r>
              <a:rPr lang="en-IN" sz="3600" b="1" spc="-8" dirty="0">
                <a:solidFill>
                  <a:srgbClr val="FF6600"/>
                </a:solidFill>
                <a:latin typeface="Arial"/>
                <a:cs typeface="Arial"/>
              </a:rPr>
              <a:t>View</a:t>
            </a:r>
            <a:endParaRPr sz="36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">
            <a:extLst>
              <a:ext uri="{FF2B5EF4-FFF2-40B4-BE49-F238E27FC236}">
                <a16:creationId xmlns:a16="http://schemas.microsoft.com/office/drawing/2014/main" id="{07045476-6FB2-42F1-92A1-E24397E3264D}"/>
              </a:ext>
            </a:extLst>
          </p:cNvPr>
          <p:cNvSpPr txBox="1">
            <a:spLocks/>
          </p:cNvSpPr>
          <p:nvPr/>
        </p:nvSpPr>
        <p:spPr>
          <a:xfrm>
            <a:off x="895350" y="1158768"/>
            <a:ext cx="12249150" cy="112723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>
              <a:spcBef>
                <a:spcPts val="150"/>
              </a:spcBef>
            </a:pPr>
            <a:r>
              <a:rPr lang="en-IN" sz="7200" kern="0" spc="-15" dirty="0">
                <a:solidFill>
                  <a:sysClr val="windowText" lastClr="000000"/>
                </a:solidFill>
                <a:cs typeface="Carlito"/>
              </a:rPr>
              <a:t>Languages &amp; Tools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9D91A1B2-3C36-4DD4-BCDB-1CE6FA837AD0}"/>
              </a:ext>
            </a:extLst>
          </p:cNvPr>
          <p:cNvSpPr txBox="1"/>
          <p:nvPr/>
        </p:nvSpPr>
        <p:spPr>
          <a:xfrm>
            <a:off x="1143000" y="2848664"/>
            <a:ext cx="16450818" cy="294888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600" spc="-188" dirty="0">
                <a:latin typeface="+mj-lt"/>
              </a:rPr>
              <a:t>Node JS &amp; Express JS (Backend), 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600" spc="-188" dirty="0">
                <a:latin typeface="+mj-lt"/>
              </a:rPr>
              <a:t>React JS  &amp; Material-UI (Frontend) 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600" spc="-188" dirty="0">
                <a:latin typeface="+mj-lt"/>
              </a:rPr>
              <a:t>MongoDB (Database)</a:t>
            </a:r>
          </a:p>
          <a:p>
            <a:pPr marL="293370" indent="-274320">
              <a:spcBef>
                <a:spcPts val="136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3370" algn="l"/>
              </a:tabLst>
            </a:pPr>
            <a:r>
              <a:rPr lang="en-US" sz="3600" spc="-188" dirty="0">
                <a:latin typeface="+mj-lt"/>
              </a:rPr>
              <a:t>JWT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332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Frequent Q&amp;A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73184"/>
            <a:ext cx="16230600" cy="780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3399" spc="33" dirty="0">
                <a:solidFill>
                  <a:srgbClr val="000000"/>
                </a:solidFill>
                <a:latin typeface="DM Sans Bold"/>
              </a:rPr>
              <a:t>Q) Does this webapp works on mobile ?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399" spc="33" dirty="0">
                <a:solidFill>
                  <a:srgbClr val="000000"/>
                </a:solidFill>
                <a:latin typeface="DM Sans"/>
              </a:rPr>
              <a:t>The website is fully responsive and works perfectly on mobile devices.</a:t>
            </a:r>
          </a:p>
          <a:p>
            <a:pPr>
              <a:lnSpc>
                <a:spcPts val="5099"/>
              </a:lnSpc>
            </a:pPr>
            <a:endParaRPr lang="en-US" sz="3399" spc="33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5099"/>
              </a:lnSpc>
            </a:pPr>
            <a:r>
              <a:rPr lang="en-US" sz="3399" spc="33" dirty="0">
                <a:solidFill>
                  <a:srgbClr val="000000"/>
                </a:solidFill>
                <a:latin typeface="DM Sans Bold"/>
              </a:rPr>
              <a:t>Q) What is the complete flow of your project?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399" spc="33" dirty="0">
                <a:solidFill>
                  <a:srgbClr val="000000"/>
                </a:solidFill>
                <a:latin typeface="DM Sans"/>
              </a:rPr>
              <a:t>User can see the products on the homepage itself. Also user can search for the specific products in the search box above . After clicking on the product, the description page appears and from there user can add it to the cart or buy it immediately.</a:t>
            </a:r>
          </a:p>
          <a:p>
            <a:pPr>
              <a:lnSpc>
                <a:spcPts val="5099"/>
              </a:lnSpc>
            </a:pPr>
            <a:endParaRPr lang="en-US" sz="3399" spc="33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5099"/>
              </a:lnSpc>
            </a:pPr>
            <a:r>
              <a:rPr lang="en-US" sz="3399" spc="33" dirty="0">
                <a:solidFill>
                  <a:srgbClr val="000000"/>
                </a:solidFill>
                <a:latin typeface="DM Sans Bold"/>
              </a:rPr>
              <a:t>Q) How to create account on website ?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399" spc="33" dirty="0">
                <a:solidFill>
                  <a:srgbClr val="000000"/>
                </a:solidFill>
                <a:latin typeface="DM Sans"/>
              </a:rPr>
              <a:t>There is login button on the top of the homepage and there one can find create account option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404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DM Sans Bold</vt:lpstr>
      <vt:lpstr>Times New Roman</vt:lpstr>
      <vt:lpstr>Calibri</vt:lpstr>
      <vt:lpstr>DM Sans</vt:lpstr>
      <vt:lpstr>Arial</vt:lpstr>
      <vt:lpstr>Wingdings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Key Features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Project Report</dc:title>
  <dc:creator>Sameer</dc:creator>
  <cp:lastModifiedBy>Sourabh Swankar</cp:lastModifiedBy>
  <cp:revision>2</cp:revision>
  <dcterms:created xsi:type="dcterms:W3CDTF">2006-08-16T00:00:00Z</dcterms:created>
  <dcterms:modified xsi:type="dcterms:W3CDTF">2023-02-23T11:07:07Z</dcterms:modified>
  <dc:identifier>DAEo9nKBvsQ</dc:identifier>
</cp:coreProperties>
</file>