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0" r:id="rId9"/>
    <p:sldId id="263" r:id="rId10"/>
    <p:sldId id="275" r:id="rId11"/>
    <p:sldId id="265" r:id="rId12"/>
    <p:sldId id="266" r:id="rId13"/>
    <p:sldId id="272" r:id="rId14"/>
    <p:sldId id="267" r:id="rId15"/>
    <p:sldId id="268" r:id="rId16"/>
    <p:sldId id="276" r:id="rId17"/>
    <p:sldId id="269" r:id="rId18"/>
    <p:sldId id="270" r:id="rId19"/>
    <p:sldId id="273" r:id="rId20"/>
    <p:sldId id="274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8" y="80"/>
      </p:cViewPr>
      <p:guideLst>
        <p:guide orient="horz" pos="15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4E8C-D39A-4110-AFDA-F8489814A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63378-96EE-4A76-A3C5-6049E82C2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52B98-F89B-4918-8F93-482AAA3C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0722-9DDE-4B3A-B8B3-1157B5277471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E75A2-D22A-4D75-8E77-D99663A7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F9EA-376B-4AEA-B1F7-267D5D01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1C4C-5DE4-4DFE-B7F1-080BFC428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99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EF66-4FCB-4205-AA38-E1820379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9DEC6-BED4-4C00-A9D8-24797C0EC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C3F41-D8AE-4A70-B14E-92053F41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0722-9DDE-4B3A-B8B3-1157B5277471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2625-4152-46CD-894E-05664787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78687-D351-481F-B352-6FE73F2A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1C4C-5DE4-4DFE-B7F1-080BFC428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D7822-7FA3-439D-90D4-51C47DC38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2ACFC-87D8-4C14-9471-5AD19A7E2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B1A10-A91C-42C8-91B7-375A546D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0722-9DDE-4B3A-B8B3-1157B5277471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6CC5F-AD17-4C15-9746-73E1BF7D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D6C4C-EC79-47DD-ADE9-B580299C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1C4C-5DE4-4DFE-B7F1-080BFC428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1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67DD-CFD4-4AAA-9DB0-72C565A8B38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A0E9-5E19-4148-8FC4-E695E03B542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38D37-B4F8-443A-95CB-DB5A659C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0722-9DDE-4B3A-B8B3-1157B5277471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40C3D-BB29-471B-98F4-B4F95A50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3AD6-298A-4B6C-BCBA-033C50B2A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1C4C-5DE4-4DFE-B7F1-080BFC428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72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A64C-0C40-44E1-8BA3-29F8F767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C92B4-0D46-4B4B-87EC-0B42B45A3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6E720-BF11-4ACA-B5BA-464305B1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0722-9DDE-4B3A-B8B3-1157B5277471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49EE7-609B-4AD3-9971-3AC4F1F4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73788-7468-4955-B24E-669D01A6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1C4C-5DE4-4DFE-B7F1-080BFC428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83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D8A6-CF60-4364-8DF9-B627FD3E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4CCD-E03A-4C97-BE8F-4EF8B3671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495CF-E533-4508-8CA1-962848B99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CB959-380A-4D4C-850A-D71F450C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0722-9DDE-4B3A-B8B3-1157B5277471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1717C-ABF7-483D-A2A8-BE879564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A352B-1A82-47AE-90B0-1EC016A1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1C4C-5DE4-4DFE-B7F1-080BFC428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77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2405-7C5F-4806-9E73-DE5F6928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60BF9-A619-4554-AD9F-D3E6217E4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98B7E-4F26-428E-A798-2F4EFFE72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B6233-F02B-4062-9232-A0C41AD0C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8F369-61C9-465E-AABA-EC2C592EB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BCA33-DE12-421B-B7DC-A240D1FD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0722-9DDE-4B3A-B8B3-1157B5277471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CB20C-EDE8-4408-B59A-B398D770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6B678-C8D8-4373-AD55-F462F5D9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1C4C-5DE4-4DFE-B7F1-080BFC428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19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21F3-707A-41DB-BF9D-2017B5DC4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223D3-C887-4048-B6AA-66F82E09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0722-9DDE-4B3A-B8B3-1157B5277471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EF809-3264-4358-BA1F-D7B4A0A4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83DB5-BA37-4EEF-9240-FBE27B52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1C4C-5DE4-4DFE-B7F1-080BFC428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912A2-9C74-4DB9-B3D4-2CA1D20C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0722-9DDE-4B3A-B8B3-1157B5277471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60434-19F6-44AF-9217-FC9A53B7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FB450-EBBB-4F98-B6FE-84BA76A1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1C4C-5DE4-4DFE-B7F1-080BFC428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47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4A76-2F1E-4955-A72D-A33AA3A1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FD2A7-D225-47D6-A3E7-AC81F0CFF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FE229-4357-4295-8A6A-B0CB83926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72C27-AE24-49B0-8458-135BFB9D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0722-9DDE-4B3A-B8B3-1157B5277471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51463-3942-4DFC-8FCC-56E4F2C9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B928F-5E88-4C04-A4C0-9717D4FF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1C4C-5DE4-4DFE-B7F1-080BFC428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07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8191-E680-4D47-8BFC-92D9EF30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C2398-94A9-43F7-B458-60173BC8E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1A970-7555-4B81-A2D1-E323CEF8E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E629C-C084-4B23-A2BD-37D4BF8E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0722-9DDE-4B3A-B8B3-1157B5277471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78AD9-A352-4BED-A126-40DC83F0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4CA9F-852A-4271-B52A-CD71F0AA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1C4C-5DE4-4DFE-B7F1-080BFC428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42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2000"/>
            <a:lum/>
          </a:blip>
          <a:srcRect/>
          <a:tile tx="-476250" ty="-1524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41ED3-4EEA-417C-9295-E4605549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CDBFE-B978-460F-8318-F342F2181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FD977-F793-4EE3-8CA5-3B0124D48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0722-9DDE-4B3A-B8B3-1157B5277471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606B8-4025-45AF-8BA9-B33C66AD0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5CE4B-2527-4292-9605-F9972E1A4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41C4C-5DE4-4DFE-B7F1-080BFC428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86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3.xml"/><Relationship Id="rId7" Type="http://schemas.openxmlformats.org/officeDocument/2006/relationships/image" Target="../media/image3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7.png"/><Relationship Id="rId5" Type="http://schemas.openxmlformats.org/officeDocument/2006/relationships/tags" Target="../tags/tag35.xml"/><Relationship Id="rId10" Type="http://schemas.openxmlformats.org/officeDocument/2006/relationships/image" Target="../media/image36.png"/><Relationship Id="rId4" Type="http://schemas.openxmlformats.org/officeDocument/2006/relationships/tags" Target="../tags/tag34.xml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39.xml"/><Relationship Id="rId7" Type="http://schemas.openxmlformats.org/officeDocument/2006/relationships/image" Target="../media/image39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3.png"/><Relationship Id="rId5" Type="http://schemas.openxmlformats.org/officeDocument/2006/relationships/tags" Target="../tags/tag41.xml"/><Relationship Id="rId10" Type="http://schemas.openxmlformats.org/officeDocument/2006/relationships/image" Target="../media/image42.png"/><Relationship Id="rId4" Type="http://schemas.openxmlformats.org/officeDocument/2006/relationships/tags" Target="../tags/tag40.xml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44.xml"/><Relationship Id="rId7" Type="http://schemas.openxmlformats.org/officeDocument/2006/relationships/image" Target="../media/image45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4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tags" Target="../tags/tag47.xml"/><Relationship Id="rId16" Type="http://schemas.openxmlformats.org/officeDocument/2006/relationships/image" Target="../media/image52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15" Type="http://schemas.openxmlformats.org/officeDocument/2006/relationships/image" Target="../media/image51.png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57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61.xml"/><Relationship Id="rId7" Type="http://schemas.openxmlformats.org/officeDocument/2006/relationships/image" Target="../media/image58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3.png"/><Relationship Id="rId5" Type="http://schemas.openxmlformats.org/officeDocument/2006/relationships/tags" Target="../tags/tag63.xml"/><Relationship Id="rId10" Type="http://schemas.openxmlformats.org/officeDocument/2006/relationships/image" Target="../media/image50.png"/><Relationship Id="rId4" Type="http://schemas.openxmlformats.org/officeDocument/2006/relationships/tags" Target="../tags/tag62.xml"/><Relationship Id="rId9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1.png"/><Relationship Id="rId5" Type="http://schemas.openxmlformats.org/officeDocument/2006/relationships/tags" Target="../tags/tag10.xml"/><Relationship Id="rId10" Type="http://schemas.openxmlformats.org/officeDocument/2006/relationships/image" Target="../media/image10.png"/><Relationship Id="rId4" Type="http://schemas.openxmlformats.org/officeDocument/2006/relationships/tags" Target="../tags/tag9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6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20.png"/><Relationship Id="rId5" Type="http://schemas.openxmlformats.org/officeDocument/2006/relationships/tags" Target="../tags/tag19.xml"/><Relationship Id="rId10" Type="http://schemas.openxmlformats.org/officeDocument/2006/relationships/image" Target="../media/image19.png"/><Relationship Id="rId4" Type="http://schemas.openxmlformats.org/officeDocument/2006/relationships/tags" Target="../tags/tag18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8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27.png"/><Relationship Id="rId5" Type="http://schemas.openxmlformats.org/officeDocument/2006/relationships/tags" Target="../tags/tag25.xml"/><Relationship Id="rId10" Type="http://schemas.openxmlformats.org/officeDocument/2006/relationships/image" Target="../media/image26.png"/><Relationship Id="rId4" Type="http://schemas.openxmlformats.org/officeDocument/2006/relationships/tags" Target="../tags/tag24.xml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BD0C-7C72-4893-AA5B-4ED59FFE1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Superposition with Combinators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AD926-F168-49B0-BC9C-FE6339FEE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Ahmed </a:t>
            </a:r>
            <a:r>
              <a:rPr lang="en-GB" dirty="0" err="1">
                <a:solidFill>
                  <a:schemeClr val="bg1"/>
                </a:solidFill>
              </a:rPr>
              <a:t>Bhayat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TAB_col_background.png">
            <a:extLst>
              <a:ext uri="{FF2B5EF4-FFF2-40B4-BE49-F238E27FC236}">
                <a16:creationId xmlns:a16="http://schemas.microsoft.com/office/drawing/2014/main" id="{18BCCF48-486D-4C42-B816-15872067D84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1122363"/>
            <a:ext cx="1655064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80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FDCD-B9FD-4F6B-ADFE-52C4207B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Compatibility with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04A7-4645-41E7-9127-9D240F393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Lacks two monotonicity properties: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Compatibility with arguments, e.g.,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Compatibility with ‘unstable contexts’, e.g.,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232F8-C2AA-4BD4-A3AC-1EEE373A0D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11" y="3158630"/>
            <a:ext cx="2877860" cy="842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C08560-8E42-415E-B995-7C098AFF08D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11" y="5071461"/>
            <a:ext cx="4345588" cy="87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3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500E-E979-416C-8ACA-2245C20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E8BD8-8A19-4756-93DF-C3F15B6C6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994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Further problems with completeness: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Cannot even rule out superposition underneath variables: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AE977-6EF7-44D5-AE63-B4E6F3CB19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66" y="2817295"/>
            <a:ext cx="3778131" cy="343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CCE6EA-0D73-4648-B49D-25037AF51C0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00" y="4874997"/>
            <a:ext cx="4093864" cy="3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A9BD-2C92-4075-A3A2-4CC0F178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C09C6-E680-43DD-9B33-AAFC6FC9D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156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Do not carry out superposition beneath fully applied combinators.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Carry out limited superposition beneath variables: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Condition: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                  is a variable or combinator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563D50-3D0D-457D-BCCE-BE34C0C6E525}"/>
              </a:ext>
            </a:extLst>
          </p:cNvPr>
          <p:cNvGrpSpPr/>
          <p:nvPr/>
        </p:nvGrpSpPr>
        <p:grpSpPr>
          <a:xfrm>
            <a:off x="1337912" y="3115145"/>
            <a:ext cx="5636866" cy="853761"/>
            <a:chOff x="1337912" y="3115145"/>
            <a:chExt cx="5636866" cy="85376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F3B2DF9-1F2C-4ABD-A443-ECBB5717716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523" y="3115145"/>
              <a:ext cx="5318405" cy="35626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CFA806E-2414-43A4-B414-DBCFB3B4566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772" y="3612640"/>
              <a:ext cx="5536006" cy="356266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018C722-99A0-4176-B898-B8BC08106F8D}"/>
                </a:ext>
              </a:extLst>
            </p:cNvPr>
            <p:cNvCxnSpPr>
              <a:cxnSpLocks/>
            </p:cNvCxnSpPr>
            <p:nvPr/>
          </p:nvCxnSpPr>
          <p:spPr>
            <a:xfrm>
              <a:off x="1337912" y="3520648"/>
              <a:ext cx="563686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E21009D-ADBC-47B9-A54A-0484E517346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628" y="3391581"/>
            <a:ext cx="1907202" cy="2581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947E2DF-54DB-482B-A18D-5FEC1B934F5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176" y="4435533"/>
            <a:ext cx="825599" cy="2858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34AA69C-446F-40BB-81F5-BCFCE0A4F0D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86" y="4774902"/>
            <a:ext cx="1090132" cy="3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D8FE-7D5B-4597-948B-171CC98F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Modification to Floor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FCB0-5983-4B5C-9146-2F2254409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Fully applied combinator terms are translated to constants</a:t>
            </a:r>
          </a:p>
          <a:p>
            <a:r>
              <a:rPr lang="en-GB" dirty="0"/>
              <a:t>Thus, the floor of all combinator and extended combinator axioms is of the form: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E003C-F8DF-41B0-8784-021BF8C6A91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77" y="3645027"/>
            <a:ext cx="2702930" cy="3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2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BB0B-DF5E-476A-BA1D-1FA5D065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Peculiar Difficulty in Completeness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A7FE-A300-432C-A465-B386BECA1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/>
              <a:t>When lifting inferences from the ground level it is </a:t>
            </a:r>
            <a:r>
              <a:rPr lang="en-GB" u="sng" dirty="0"/>
              <a:t>not</a:t>
            </a:r>
            <a:r>
              <a:rPr lang="en-GB" dirty="0"/>
              <a:t> the case that a ground inference beneath a variable is an instance of a </a:t>
            </a:r>
            <a:r>
              <a:rPr lang="en-GB" dirty="0" err="1"/>
              <a:t>SubVarSup</a:t>
            </a:r>
            <a:r>
              <a:rPr lang="en-GB" dirty="0"/>
              <a:t> inference at the non-ground level.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71F1A68-F68E-47D0-AEE4-DCDD33001322}"/>
              </a:ext>
            </a:extLst>
          </p:cNvPr>
          <p:cNvGrpSpPr/>
          <p:nvPr/>
        </p:nvGrpSpPr>
        <p:grpSpPr>
          <a:xfrm>
            <a:off x="6307650" y="3464469"/>
            <a:ext cx="4322139" cy="843203"/>
            <a:chOff x="6307650" y="3464469"/>
            <a:chExt cx="4322139" cy="843203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82EE553-B605-42EC-92E4-B3C9F29546FE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7651" y="3464469"/>
              <a:ext cx="4091738" cy="354133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C5CFE55-E1B3-4D82-92D8-48E4ABB1755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1117" y="3953539"/>
              <a:ext cx="2766937" cy="35413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A805CB8-411C-4F95-8D71-1AB4E4807758}"/>
                </a:ext>
              </a:extLst>
            </p:cNvPr>
            <p:cNvCxnSpPr>
              <a:cxnSpLocks/>
            </p:cNvCxnSpPr>
            <p:nvPr/>
          </p:nvCxnSpPr>
          <p:spPr>
            <a:xfrm>
              <a:off x="6307650" y="3869972"/>
              <a:ext cx="432213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9C02B8-51F0-466C-A288-39566BA27BF6}"/>
              </a:ext>
            </a:extLst>
          </p:cNvPr>
          <p:cNvGrpSpPr/>
          <p:nvPr/>
        </p:nvGrpSpPr>
        <p:grpSpPr>
          <a:xfrm>
            <a:off x="1378813" y="3504031"/>
            <a:ext cx="3955086" cy="851627"/>
            <a:chOff x="1136657" y="3574415"/>
            <a:chExt cx="3955086" cy="851627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1CEBF48-2203-4AF4-A537-46C379809E8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407" y="3574415"/>
              <a:ext cx="3594670" cy="354133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DD10CD7-3FFC-408C-92DE-CA706717D31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657" y="4071909"/>
              <a:ext cx="3942404" cy="354133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D0D3D5-4037-4FCA-8B36-92BB9F32F7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6406" y="3953539"/>
              <a:ext cx="3925337" cy="2637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C454E0C8-7D82-4188-8517-716AFDF8B79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13" y="4735111"/>
            <a:ext cx="3008012" cy="3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2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84E1-2988-4249-B7E9-2D5345DC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Modification to Model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E5C3-8340-4C0A-A155-ECEA3737C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5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Therefore, all combinator axioms need to hold in         for all  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144668-FD93-4C82-A772-A505880308D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467" y="1877831"/>
            <a:ext cx="465066" cy="298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28DB17-48E9-4B3E-B70B-99835E5CD96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800" y="1877831"/>
            <a:ext cx="253866" cy="2581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CF9C28-D418-4E48-8AA2-E2534BE6B40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84" y="2718035"/>
            <a:ext cx="7441049" cy="3562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B47F780-B64E-40D8-B095-E3E71E10F89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84" y="3453484"/>
            <a:ext cx="4113067" cy="3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9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5CF0-FCB0-4AED-9898-03160B86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E616-9EC0-4466-9603-5D5EE70A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12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D436D-DC1B-4666-88CF-B4D10EE72C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610" y="2092241"/>
            <a:ext cx="6141852" cy="352001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498489C2-DEA6-470D-93C5-099A5C7199A1}"/>
              </a:ext>
            </a:extLst>
          </p:cNvPr>
          <p:cNvGrpSpPr/>
          <p:nvPr/>
        </p:nvGrpSpPr>
        <p:grpSpPr>
          <a:xfrm>
            <a:off x="1644771" y="2966627"/>
            <a:ext cx="9058221" cy="1992332"/>
            <a:chOff x="2020157" y="3034681"/>
            <a:chExt cx="9058221" cy="19923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343A02E-3738-4F0C-9C11-EEA918DC3AB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4235" y="4143635"/>
              <a:ext cx="4697598" cy="351999"/>
            </a:xfrm>
            <a:prstGeom prst="rect">
              <a:avLst/>
            </a:prstGeom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1304B4B-A5B8-43A2-BCF3-9AD3A9453194}"/>
                </a:ext>
              </a:extLst>
            </p:cNvPr>
            <p:cNvGrpSpPr/>
            <p:nvPr/>
          </p:nvGrpSpPr>
          <p:grpSpPr>
            <a:xfrm>
              <a:off x="2020157" y="3034681"/>
              <a:ext cx="9058221" cy="1992332"/>
              <a:chOff x="2020157" y="3034681"/>
              <a:chExt cx="9058221" cy="199233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97D8646-A5A3-4FA7-9157-A80C4DE7170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87444" y="3299933"/>
                <a:ext cx="590934" cy="258133"/>
              </a:xfrm>
              <a:prstGeom prst="rect">
                <a:avLst/>
              </a:prstGeom>
            </p:spPr>
          </p:pic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B65170F-F05E-4AF8-8B03-090831F05953}"/>
                  </a:ext>
                </a:extLst>
              </p:cNvPr>
              <p:cNvGrpSpPr/>
              <p:nvPr>
                <p:custDataLst>
                  <p:tags r:id="rId4"/>
                </p:custDataLst>
              </p:nvPr>
            </p:nvGrpSpPr>
            <p:grpSpPr>
              <a:xfrm>
                <a:off x="2020157" y="3034681"/>
                <a:ext cx="8343625" cy="1992332"/>
                <a:chOff x="2020157" y="3034681"/>
                <a:chExt cx="8343625" cy="1992332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3512C2CF-24DA-46EC-9711-AE5EABCDA2C5}"/>
                    </a:ext>
                  </a:extLst>
                </p:cNvPr>
                <p:cNvGrpSpPr/>
                <p:nvPr>
                  <p:custDataLst>
                    <p:tags r:id="rId5"/>
                  </p:custDataLst>
                </p:nvPr>
              </p:nvGrpSpPr>
              <p:grpSpPr>
                <a:xfrm>
                  <a:off x="2020157" y="3034681"/>
                  <a:ext cx="8304934" cy="1529582"/>
                  <a:chOff x="2020157" y="3034681"/>
                  <a:chExt cx="8304934" cy="1529582"/>
                </a:xfrm>
              </p:grpSpPr>
              <p:pic>
                <p:nvPicPr>
                  <p:cNvPr id="53" name="Picture 52">
                    <a:extLst>
                      <a:ext uri="{FF2B5EF4-FFF2-40B4-BE49-F238E27FC236}">
                        <a16:creationId xmlns:a16="http://schemas.microsoft.com/office/drawing/2014/main" id="{B1BF7CB8-4C9B-4D3F-88C7-DFD1AA5425ED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9"/>
                    </p:custDataLst>
                  </p:nvPr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85350" y="3034681"/>
                    <a:ext cx="6939741" cy="3520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Picture 29">
                    <a:extLst>
                      <a:ext uri="{FF2B5EF4-FFF2-40B4-BE49-F238E27FC236}">
                        <a16:creationId xmlns:a16="http://schemas.microsoft.com/office/drawing/2014/main" id="{1F7A154C-F897-4764-B72D-924A9C9C4FC9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10"/>
                    </p:custDataLst>
                  </p:nvPr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020157" y="3594496"/>
                    <a:ext cx="7353608" cy="351999"/>
                  </a:xfrm>
                  <a:prstGeom prst="rect">
                    <a:avLst/>
                  </a:prstGeom>
                </p:spPr>
              </p:pic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F20CBB95-B908-4DBA-B5FA-4893838C98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85348" y="3440184"/>
                    <a:ext cx="6939743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2D176CFC-FBD6-460B-8FB0-85FF234FEC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20157" y="4017739"/>
                    <a:ext cx="7479978" cy="50384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FF283F11-2432-4A1B-ABED-F2F0B0295F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84345" y="4530873"/>
                    <a:ext cx="4957011" cy="3339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FB78F170-5C4C-4AEC-A938-C0DCA99ACE5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76313" y="4438484"/>
                  <a:ext cx="1096535" cy="294400"/>
                </a:xfrm>
                <a:prstGeom prst="rect">
                  <a:avLst/>
                </a:prstGeom>
              </p:spPr>
            </p:pic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FEEA895B-FD1F-4F7C-BE41-8A8A0A2C652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72848" y="3913864"/>
                  <a:ext cx="590934" cy="258133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BBC5D187-ED9A-4BD3-874A-A5E38BB2966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60646" y="4675014"/>
                  <a:ext cx="115200" cy="35199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991406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55EE-FCEB-4952-9331-F32323F8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43BCD-A791-4214-BA56-4DCE5C62E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Working on details of the proofs</a:t>
            </a:r>
          </a:p>
          <a:p>
            <a:r>
              <a:rPr lang="en-GB" dirty="0"/>
              <a:t>Working on an implementation in Vampire</a:t>
            </a:r>
          </a:p>
        </p:txBody>
      </p:sp>
    </p:spTree>
    <p:extLst>
      <p:ext uri="{BB962C8B-B14F-4D97-AF65-F5344CB8AC3E}">
        <p14:creationId xmlns:p14="http://schemas.microsoft.com/office/powerpoint/2010/main" val="255544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DB1D-F972-4DBA-8C63-AE1A8960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5EEE5-F68B-4D08-A8B0-1104B4875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351"/>
            <a:ext cx="10515600" cy="4351338"/>
          </a:xfrm>
        </p:spPr>
        <p:txBody>
          <a:bodyPr/>
          <a:lstStyle/>
          <a:p>
            <a:r>
              <a:rPr lang="en-GB" dirty="0"/>
              <a:t>Same approach should be possible with lambdas</a:t>
            </a:r>
          </a:p>
          <a:p>
            <a:r>
              <a:rPr lang="en-GB" dirty="0"/>
              <a:t>Ordering is the same as in the combinator case, but         stands for length of longest beta-reduction </a:t>
            </a:r>
          </a:p>
          <a:p>
            <a:r>
              <a:rPr lang="en-GB" dirty="0"/>
              <a:t>Beta-reduction becomes a part of the calculus</a:t>
            </a:r>
          </a:p>
          <a:p>
            <a:r>
              <a:rPr lang="en-GB" dirty="0"/>
              <a:t>On terms of the form         carry out project and imitation steps</a:t>
            </a:r>
          </a:p>
          <a:p>
            <a:r>
              <a:rPr lang="en-GB" dirty="0"/>
              <a:t>An imitation step is equivalent to a superposition inference with the equation: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E2E80-5DDE-4100-AA3B-B69BD9EC7D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456" y="2355530"/>
            <a:ext cx="390400" cy="3562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58F28F-E8F1-44E2-AFE9-FAD7279D061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57" y="3764041"/>
            <a:ext cx="576001" cy="330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B0AEA1-C00E-4B1F-8C90-6C284DD680B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63" y="5139065"/>
            <a:ext cx="4499207" cy="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4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7E9-9EFF-4C37-AFC0-E7608752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Work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2C05E-D691-4F7E-918F-0C4289E1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fully clear how to update the completeness proof</a:t>
            </a:r>
          </a:p>
          <a:p>
            <a:r>
              <a:rPr lang="en-GB" dirty="0"/>
              <a:t>It ought to be possible</a:t>
            </a:r>
          </a:p>
        </p:txBody>
      </p:sp>
    </p:spTree>
    <p:extLst>
      <p:ext uri="{BB962C8B-B14F-4D97-AF65-F5344CB8AC3E}">
        <p14:creationId xmlns:p14="http://schemas.microsoft.com/office/powerpoint/2010/main" val="2863905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8CC2-8046-43C3-96F4-0D8B2EC535D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Higher-order Logic as a First-order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10273-A700-431C-A476-8FCAB34DC93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/>
          <a:lstStyle/>
          <a:p>
            <a:pPr marL="0" indent="0" algn="just">
              <a:buNone/>
            </a:pPr>
            <a:r>
              <a:rPr lang="en-GB" dirty="0"/>
              <a:t>Assume a polymorphic first-order logic. Higher-order logic can be completely axiomatized by adding axioms for the logical connectives along with: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C2F40F-7A57-4F1C-8D70-DE07FB1DB8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25" y="3233790"/>
            <a:ext cx="2583465" cy="24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53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E0C4-75A7-4836-9598-FC621176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&amp; Bigger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D7A2D-99AC-4287-9BCF-7334A7310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383"/>
            <a:ext cx="10515600" cy="4351338"/>
          </a:xfrm>
        </p:spPr>
        <p:txBody>
          <a:bodyPr/>
          <a:lstStyle/>
          <a:p>
            <a:r>
              <a:rPr lang="en-GB" dirty="0"/>
              <a:t>Calculus represents an ‘unfolding’ of unification into superposition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8C541A-358C-41E7-BC34-04502771AE27}"/>
              </a:ext>
            </a:extLst>
          </p:cNvPr>
          <p:cNvGrpSpPr/>
          <p:nvPr/>
        </p:nvGrpSpPr>
        <p:grpSpPr>
          <a:xfrm>
            <a:off x="3441160" y="2755549"/>
            <a:ext cx="5591396" cy="1509070"/>
            <a:chOff x="1468522" y="3115145"/>
            <a:chExt cx="5591396" cy="15090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9ED4A4A-9197-4522-A5C0-5B8CA1442497}"/>
                </a:ext>
              </a:extLst>
            </p:cNvPr>
            <p:cNvGrpSpPr/>
            <p:nvPr/>
          </p:nvGrpSpPr>
          <p:grpSpPr>
            <a:xfrm>
              <a:off x="1468522" y="3115145"/>
              <a:ext cx="4747343" cy="980855"/>
              <a:chOff x="1468522" y="3115145"/>
              <a:chExt cx="4747343" cy="98085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E176A27-FE58-455D-A3DF-56D28A7CD07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8523" y="3115145"/>
                <a:ext cx="4665605" cy="373333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152EA52-218D-4462-A48F-09F570BA750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4657" y="3655586"/>
                <a:ext cx="1813335" cy="343466"/>
              </a:xfrm>
              <a:prstGeom prst="rect">
                <a:avLst/>
              </a:prstGeom>
            </p:spPr>
          </p:pic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8E4DFD3-AB9A-4D52-BB73-8CA6D6CC9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8522" y="3520648"/>
                <a:ext cx="474734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4500BDB-A091-4780-BA04-F18D4F46A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5747" y="4096000"/>
                <a:ext cx="339115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F223280-21F9-4867-9DC6-385C2079B68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4593" y="4272216"/>
              <a:ext cx="115200" cy="35199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D8FC684-8E0F-49AC-973F-D5E080DD76E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8984" y="3359411"/>
              <a:ext cx="590934" cy="25813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102AE38-2C6F-49B6-AD9E-16CF8852D6F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0534" y="3966933"/>
              <a:ext cx="1096535" cy="29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46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2DC5-B648-4057-B437-45FBBBC6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solidFill>
            <a:schemeClr val="tx1">
              <a:lumMod val="75000"/>
              <a:lumOff val="25000"/>
              <a:alpha val="40000"/>
            </a:schemeClr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6480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740E-BFAC-43DA-B7C7-0CCC6F3B40A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Problems with the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02344C-22EE-4496-BBE0-4D24ACDE9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3000" dirty="0"/>
              <a:t>For all common orderings, the two sides of the     combinator axiom will be incomparable. Consider the axiom in applicative form:</a:t>
            </a:r>
          </a:p>
          <a:p>
            <a:pPr marL="0" indent="0">
              <a:buNone/>
            </a:pPr>
            <a:endParaRPr lang="en-GB" sz="3000" dirty="0"/>
          </a:p>
          <a:p>
            <a:pPr marL="0" indent="0">
              <a:buNone/>
            </a:pPr>
            <a:endParaRPr lang="en-GB" sz="3000" dirty="0"/>
          </a:p>
          <a:p>
            <a:pPr marL="0" indent="0">
              <a:buNone/>
            </a:pPr>
            <a:r>
              <a:rPr lang="en-GB" sz="3000" dirty="0"/>
              <a:t>Consequences:</a:t>
            </a:r>
          </a:p>
          <a:p>
            <a:r>
              <a:rPr lang="en-GB" sz="3000" dirty="0"/>
              <a:t>Inferences have to be carried out on the right-hand side of the axiom</a:t>
            </a:r>
          </a:p>
          <a:p>
            <a:r>
              <a:rPr lang="en-GB" sz="3000" dirty="0"/>
              <a:t>Other axioms can superpose onto the right-hand side</a:t>
            </a:r>
          </a:p>
          <a:p>
            <a:r>
              <a:rPr lang="en-GB" sz="3000" dirty="0"/>
              <a:t>Not graceful at all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10EAF-695B-4EDC-B575-2271CDA49F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369" y="1898150"/>
            <a:ext cx="179200" cy="26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181EC4-0A11-4D55-86EB-5E5A80B304A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98" y="2995760"/>
            <a:ext cx="6203729" cy="3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5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30AE-D59E-46FA-827F-0C846809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Lambda-free HOL (</a:t>
            </a:r>
            <a:r>
              <a:rPr lang="en-GB" dirty="0" err="1"/>
              <a:t>Bentkamp</a:t>
            </a:r>
            <a:r>
              <a:rPr lang="en-GB" dirty="0"/>
              <a:t> et. al. 2018)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A01C-2039-479D-A74E-DB6CF81B7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Exactly like first-order logic, but now have ‘prefix’ </a:t>
            </a:r>
            <a:r>
              <a:rPr lang="en-GB" dirty="0" err="1"/>
              <a:t>subterms</a:t>
            </a:r>
            <a:r>
              <a:rPr lang="en-GB" dirty="0"/>
              <a:t> to deal with: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the presence of a term order that is compatible with arguments: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 is no problem. Superposition is exactly as in the first-order case.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3E2340-3A41-48E6-885C-93D31BD6A87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33" y="2691650"/>
            <a:ext cx="1032533" cy="5205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C1E08A-9133-455D-A72B-FE63D476A2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34" y="4349694"/>
            <a:ext cx="2984532" cy="2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9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4BDE-0EF0-40C0-9ACC-FD394B9B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Lambda-free HOL -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1D04-B0F0-409F-A173-0FA0F600B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the term-order is not compatible with arguments, difficulties arise: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Lose completeness. Assume            , but                   . Cannot derive a contradiction from: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To rule out superposition at variables in standard completeness proof, we require                                                                          for ground         and grounding    . This no longer holds.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CCC632-29A5-442D-A3AC-E1B0F63EA95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569" y="2409349"/>
            <a:ext cx="770133" cy="324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182BBD-2A57-46CB-97A7-384FE15992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479" y="2409349"/>
            <a:ext cx="1209599" cy="3242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51F24F-5EEF-4CAA-9BBB-6316C548017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66" y="3263666"/>
            <a:ext cx="2705065" cy="3306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561AE1E-5B0B-4801-8B2C-D5D1C99C568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795" y="4171657"/>
            <a:ext cx="5721596" cy="3541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8B77B99-07A2-488E-896A-F5ABBC5D9FA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732" y="4568963"/>
            <a:ext cx="482132" cy="3349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AE8E6B3-6F2F-4E6B-8E44-524AAE4BB45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36" y="4610562"/>
            <a:ext cx="149333" cy="25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9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9DC4-90F9-48BE-B1AA-E43B19AF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Lambda-free HOL -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2BF8-66F9-4352-89DD-3F46D8AD1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Do not superpose at ‘prefix’ terms. Rather use </a:t>
            </a:r>
            <a:r>
              <a:rPr lang="en-GB" dirty="0" err="1"/>
              <a:t>ArgCong</a:t>
            </a:r>
            <a:r>
              <a:rPr lang="en-GB" dirty="0"/>
              <a:t> to grow terms: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Carry out some limited superposition at variables.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5CEDE0-4B0C-40F8-A69D-ECCEBC70E098}"/>
              </a:ext>
            </a:extLst>
          </p:cNvPr>
          <p:cNvGrpSpPr/>
          <p:nvPr/>
        </p:nvGrpSpPr>
        <p:grpSpPr>
          <a:xfrm>
            <a:off x="1427425" y="2795015"/>
            <a:ext cx="2456206" cy="771585"/>
            <a:chOff x="1427425" y="2795015"/>
            <a:chExt cx="2456206" cy="7715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5E9163-FFDB-40A8-8B63-0412BD4EDEA5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6859" y="2795015"/>
              <a:ext cx="1557335" cy="2752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07E0A66-F182-4C31-B4AA-FFDC31A57F9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458" y="3291400"/>
              <a:ext cx="1986135" cy="2752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BF5A032-9782-49FE-A9E9-9FCDBB342E3F}"/>
                </a:ext>
              </a:extLst>
            </p:cNvPr>
            <p:cNvCxnSpPr>
              <a:cxnSpLocks/>
            </p:cNvCxnSpPr>
            <p:nvPr/>
          </p:nvCxnSpPr>
          <p:spPr>
            <a:xfrm>
              <a:off x="1427425" y="3202314"/>
              <a:ext cx="245620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06F8C429-14D6-4486-8D31-2048884293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516" y="3030125"/>
            <a:ext cx="1638402" cy="2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3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5902-4967-49D8-92A7-7B6FBEE1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Lambda-free HOL – Modified Completeness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AD86-F424-4522-8797-7EEF8619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EA50D0-C34B-4382-96A9-2DBFF273865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41" y="2664258"/>
            <a:ext cx="1785600" cy="251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4EDAD5-9836-4DD0-89F7-3EB4189E87F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02" y="3649293"/>
            <a:ext cx="1045333" cy="352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ABF300-1529-4A09-BDF8-E508E35C983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168" y="4767699"/>
            <a:ext cx="1292800" cy="3562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C8B9A74-4764-4BCE-84C0-28303F84105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25" y="4767698"/>
            <a:ext cx="2824533" cy="3562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8C6992E-1FE8-4009-A8CD-1D552992EBD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591" y="3654958"/>
            <a:ext cx="2534399" cy="3520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DC0A04-84C3-43D8-9230-868195A94C3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69" y="2674925"/>
            <a:ext cx="300800" cy="24106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ED343C-F02E-4D89-AF5E-D61910EB5FE9}"/>
              </a:ext>
            </a:extLst>
          </p:cNvPr>
          <p:cNvCxnSpPr>
            <a:cxnSpLocks/>
          </p:cNvCxnSpPr>
          <p:nvPr/>
        </p:nvCxnSpPr>
        <p:spPr>
          <a:xfrm>
            <a:off x="3840569" y="2989780"/>
            <a:ext cx="0" cy="5421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48D550-87EF-4ADF-8035-6D2CB239C801}"/>
              </a:ext>
            </a:extLst>
          </p:cNvPr>
          <p:cNvCxnSpPr>
            <a:cxnSpLocks/>
          </p:cNvCxnSpPr>
          <p:nvPr/>
        </p:nvCxnSpPr>
        <p:spPr>
          <a:xfrm>
            <a:off x="3840568" y="4134110"/>
            <a:ext cx="0" cy="5421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71A016-49FC-426C-B078-F98E1C98A6AD}"/>
              </a:ext>
            </a:extLst>
          </p:cNvPr>
          <p:cNvCxnSpPr>
            <a:cxnSpLocks/>
          </p:cNvCxnSpPr>
          <p:nvPr/>
        </p:nvCxnSpPr>
        <p:spPr>
          <a:xfrm>
            <a:off x="4660790" y="4945832"/>
            <a:ext cx="169891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C64E22-A69A-46B1-9EF5-CEAB75144481}"/>
              </a:ext>
            </a:extLst>
          </p:cNvPr>
          <p:cNvCxnSpPr>
            <a:cxnSpLocks/>
          </p:cNvCxnSpPr>
          <p:nvPr/>
        </p:nvCxnSpPr>
        <p:spPr>
          <a:xfrm>
            <a:off x="7890741" y="4134109"/>
            <a:ext cx="0" cy="542179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6B4421-13CE-41F8-9F48-C4DA84F147C6}"/>
              </a:ext>
            </a:extLst>
          </p:cNvPr>
          <p:cNvCxnSpPr>
            <a:cxnSpLocks/>
          </p:cNvCxnSpPr>
          <p:nvPr/>
        </p:nvCxnSpPr>
        <p:spPr>
          <a:xfrm>
            <a:off x="7890741" y="2989780"/>
            <a:ext cx="0" cy="542179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41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0DFC-666E-498D-938B-9C9B6C4E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Combinators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5D5008-C7E3-408F-9E0C-B0C8BB462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448"/>
            <a:ext cx="10515600" cy="4351338"/>
          </a:xfrm>
        </p:spPr>
        <p:txBody>
          <a:bodyPr/>
          <a:lstStyle/>
          <a:p>
            <a:pPr algn="just"/>
            <a:r>
              <a:rPr lang="en-GB" dirty="0"/>
              <a:t>If superposition is parametrised by an ordering that orients all instances of combinator axioms left-to-right, no inferences amongst the axioms.</a:t>
            </a:r>
          </a:p>
          <a:p>
            <a:r>
              <a:rPr lang="en-GB" dirty="0"/>
              <a:t>No simplification ordering known with this property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410E55FF-AECF-4035-8740-6374B28887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9210204"/>
                  </p:ext>
                </p:extLst>
              </p:nvPr>
            </p:nvGraphicFramePr>
            <p:xfrm>
              <a:off x="1171253" y="3770766"/>
              <a:ext cx="3048000" cy="1714500"/>
            </p:xfrm>
            <a:graphic>
              <a:graphicData uri="http://schemas.microsoft.com/office/powerpoint/2016/slidezoom">
                <pslz:sldZm>
                  <pslz:sldZmObj sldId="257" cId="3041753441">
                    <pslz:zmPr id="{85B8DAE4-FD6C-4303-B47B-83A9A9019061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10E55FF-AECF-4035-8740-6374B28887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1253" y="3770766"/>
                <a:ext cx="30480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779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DFD4-348D-424E-ACFE-E0A5ECF8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           Ordering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8B7CBCE-EE74-456D-83F9-03AF87A5AC5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273" y="886497"/>
            <a:ext cx="1072762" cy="280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D50428-840C-45E4-B387-4AD9F181638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47" y="2070649"/>
            <a:ext cx="110933" cy="2240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9EF0D83-415E-41FE-95CC-305ED289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0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For terms    and   ,                         if: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32EA57-4FBD-41DB-B0B1-0E7EBB7EEE0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980" y="1908516"/>
            <a:ext cx="110933" cy="224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F9645B-A587-4C46-9418-9AE57FD8B59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84" y="1879791"/>
            <a:ext cx="196266" cy="2709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15926CF-79CC-409B-A301-680B4063092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261" y="1854190"/>
            <a:ext cx="1510396" cy="3221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2E74B57-1764-4230-B12F-8EAA9CA1031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57" y="2496220"/>
            <a:ext cx="4375455" cy="106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626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3.892"/>
  <p:tag name="ORIGINALWIDTH" val="908.1365"/>
  <p:tag name="LATEXADDIN" val="\documentclass{article}&#10;\usepackage{amsmath}&#10;\usepackage{amssymb}&#10;\usepackage{color}&#10;\pagestyle{empty}&#10;\begin{document}&#10;&#10;\color{white}&#10;\begin{align*}&#10;&amp; \boldsymbol{\mathsf{I}} \,  x = x\\&#10;&amp; \boldsymbol{\mathsf{K}} \,  x \, y = x \\&#10;&amp; \boldsymbol{\mathsf{B}} \, x  \, y \, z = x \, (y \, z) \\&#10;&amp; \boldsymbol{\mathsf{C}} \, x  \, y \, z = x \, z \, y \\&#10;&amp; \boldsymbol{\mathsf{S}} \, x  \, y \, z = x \, z \, (y \, z) \end{align*}&#10;&#10;&#10;\end{document}"/>
  <p:tag name="IGUANATEXSIZE" val="28"/>
  <p:tag name="IGUANATEXCURSOR" val="351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69.4788"/>
  <p:tag name="LATEXADDIN" val="\documentclass{article}&#10;\usepackage{amsmath}&#10;\usepackage{amssymb}&#10;\usepackage{color}&#10;\pagestyle{empty}&#10;\begin{document}&#10;&#10;\color{white}&#10;&#10;$t, t'$&#10;&#10;&#10;\end{document}"/>
  <p:tag name="IGUANATEXSIZE" val="28"/>
  <p:tag name="IGUANATEXCURSOR" val="142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52.49347"/>
  <p:tag name="LATEXADDIN" val="\documentclass{article}&#10;\usepackage{amsmath}&#10;\usepackage{amssymb}&#10;\usepackage{color}&#10;\pagestyle{empty}&#10;\begin{document}&#10;&#10;\color{white}&#10;&#10;$\theta$&#10;&#10;&#10;\end{document}"/>
  <p:tag name="IGUANATEXSIZE" val="28"/>
  <p:tag name="IGUANATEXCURSOR" val="143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575.928"/>
  <p:tag name="LATEXADDIN" val="\documentclass{article}&#10;\usepackage{amsmath}&#10;\usepackage{amssymb}&#10;\usepackage{color}&#10;\pagestyle{empty}&#10;\begin{document}&#10;&#10;\color{white}&#10;\textsc{ArgCong}&#10;\end{document}"/>
  <p:tag name="IGUANATEXSIZE" val="28"/>
  <p:tag name="IGUANATEXCURSOR" val="151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547.4316"/>
  <p:tag name="LATEXADDIN" val="\documentclass{article}&#10;\usepackage{amsmath}&#10;\usepackage{amssymb}&#10;\usepackage{color}&#10;\pagestyle{empty}&#10;\begin{document}&#10;&#10;\color{white}&#10;$C' \vee t \approx t'$&#10;\end{document}"/>
  <p:tag name="IGUANATEXSIZE" val="28"/>
  <p:tag name="IGUANATEXCURSOR" val="155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698.1628"/>
  <p:tag name="LATEXADDIN" val="\documentclass{article}&#10;\usepackage{amsmath}&#10;\usepackage{amssymb}&#10;\usepackage{color}&#10;&#10;\pagestyle{empty}&#10;\begin{document}&#10;&#10;\color{white}&#10;$C' \vee t\overline{x} \approx t'\overline{x}$&#10;\end{document}"/>
  <p:tag name="IGUANATEXSIZE" val="28"/>
  <p:tag name="IGUANATEXCURSOR" val="181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627.6715"/>
  <p:tag name="LATEXADDIN" val="\documentclass{article}&#10;\usepackage{amsmath}&#10;\usepackage{amssymb}&#10;\usepackage{color}&#10;\pagestyle{empty}&#10;\begin{document}&#10;&#10;\color{white}&#10;&#10;Model of $N$&#10;&#10;&#10;\end{document}"/>
  <p:tag name="IGUANATEXSIZE" val="28"/>
  <p:tag name="IGUANATEXCURSOR" val="145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67.4541"/>
  <p:tag name="LATEXADDIN" val="\documentclass{article}&#10;\usepackage{amsmath}&#10;\usepackage{amssymb}&#10;\usepackage{color}&#10;\pagestyle{empty}&#10;\begin{document}&#10;&#10;\color{white}&#10;&#10;$G_\Sigma(N)$&#10;&#10;&#10;\end{document}"/>
  <p:tag name="IGUANATEXSIZE" val="28"/>
  <p:tag name="IGUANATEXCURSOR" val="148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4.4432"/>
  <p:tag name="LATEXADDIN" val="\documentclass{article}&#10;\usepackage{amsmath}&#10;\usepackage{amssymb}&#10;\usepackage{color}&#10;\pagestyle{empty}&#10;\begin{document}&#10;&#10;\color{white}&#10;&#10;$\lfloor G_\Sigma(N) \rfloor$&#10;&#10;&#10;\end{document}"/>
  <p:tag name="IGUANATEXSIZE" val="28"/>
  <p:tag name="IGUANATEXCURSOR" val="141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92.8759"/>
  <p:tag name="LATEXADDIN" val="\documentclass{article}&#10;\usepackage{amsmath}&#10;\usepackage{amssymb}&#10;\usepackage{color}&#10;\pagestyle{empty}&#10;\begin{document}&#10;&#10;\color{white}&#10;&#10;Model of $\lfloor G_\Sigma(N) \rfloor$&#10;&#10;&#10;\end{document}"/>
  <p:tag name="IGUANATEXSIZE" val="28"/>
  <p:tag name="IGUANATEXCURSOR" val="145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90.8887"/>
  <p:tag name="LATEXADDIN" val="\documentclass{article}&#10;\usepackage{amsmath}&#10;\usepackage{amssymb}&#10;\usepackage{color}&#10;\pagestyle{empty}&#10;\begin{document}&#10;&#10;\color{white}&#10;&#10;Model of $G_\Sigma(N)$&#10;&#10;&#10;\end{document}"/>
  <p:tag name="IGUANATEXSIZE" val="28"/>
  <p:tag name="IGUANATEXCURSOR" val="145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62.99213"/>
  <p:tag name="LATEXADDIN" val="\documentclass{article}&#10;\usepackage{amsmath}&#10;\usepackage{amssymb}&#10;\usepackage{color}&#10;\pagestyle{empty}&#10;\begin{document}&#10;&#10;\color{white}&#10;$\boldsymbol{\mathsf{S}}$&#10;&#10;&#10;\end{document}"/>
  <p:tag name="IGUANATEXSIZE" val="28"/>
  <p:tag name="IGUANATEXCURSOR" val="160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usepackage{amssymb}&#10;\usepackage{color}&#10;\pagestyle{empty}&#10;\begin{document}&#10;&#10;\color{white}&#10;&#10;$N$&#10;&#10;&#10;\end{document}"/>
  <p:tag name="IGUANATEXSIZE" val="28"/>
  <p:tag name="IGUANATEXCURSOR" val="137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29.9587"/>
  <p:tag name="LATEXADDIN" val="\documentclass{article}&#10;\usepackage{amsmath}&#10;\usepackage{amssymb}&#10;\usepackage{color}&#10;&#10;\pagestyle{empty}&#10;\begin{document}&#10;&#10;\color{white}&#10;$&gt;_\mathsf{skikbo}$&#10;\end{document}"/>
  <p:tag name="IGUANATEXSIZE" val="32"/>
  <p:tag name="IGUANATEXCURSOR" val="153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38.99512"/>
  <p:tag name="LATEXADDIN" val="\documentclass{article}&#10;\usepackage{amsmath}&#10;\usepackage{amssymb}&#10;\usepackage{color}&#10;&#10;\pagestyle{empty}&#10;\begin{document}&#10;&#10;\color{white}&#10;$t$&#10;\end{document}"/>
  <p:tag name="IGUANATEXSIZE" val="28"/>
  <p:tag name="IGUANATEXCURSOR" val="138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38.99512"/>
  <p:tag name="LATEXADDIN" val="\documentclass{article}&#10;\usepackage{amsmath}&#10;\usepackage{amssymb}&#10;\usepackage{color}&#10;&#10;\pagestyle{empty}&#10;\begin{document}&#10;&#10;\color{white}&#10;$t$&#10;\end{document}"/>
  <p:tag name="IGUANATEXSIZE" val="28"/>
  <p:tag name="IGUANATEXCURSOR" val="138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68.99134"/>
  <p:tag name="LATEXADDIN" val="\documentclass{article}&#10;\usepackage{amsmath}&#10;\usepackage{amssymb}&#10;\usepackage{color}&#10;&#10;\pagestyle{empty}&#10;\begin{document}&#10;&#10;\color{white}&#10;$t'$&#10;\end{document}"/>
  <p:tag name="IGUANATEXSIZE" val="28"/>
  <p:tag name="IGUANATEXCURSOR" val="139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30.9336"/>
  <p:tag name="LATEXADDIN" val="\documentclass{article}&#10;\usepackage{amsmath}&#10;\usepackage{amssymb}&#10;\usepackage{color}&#10;&#10;\pagestyle{empty}&#10;\begin{document}&#10;&#10;\color{white}&#10;$t &gt;_{\mathsf{skikbo}} t'$&#10;\end{document}"/>
  <p:tag name="IGUANATEXSIZE" val="28"/>
  <p:tag name="IGUANATEXCURSOR" val="156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4.2032"/>
  <p:tag name="ORIGINALWIDTH" val="1538.058"/>
  <p:tag name="LATEXADDIN" val="\documentclass{article}&#10;\usepackage{amsmath}&#10;\usepackage{amssymb}&#10;\usepackage{color}&#10;&#10;\pagestyle{empty}&#10;\begin{document}&#10;&#10;\color{white}&#10;&#10;\begin{description}&#10;\item[R1] $\| t \| &gt; \| s \|$ or,&#10;\item[R2] $\| t \| = \| s \|$ and $t &gt;_{\textsf{hzkbo}} s$&#10;\end{description}\end{document}"/>
  <p:tag name="IGUANATEXSIZE" val="28"/>
  <p:tag name="IGUANATEXCURSOR" val="245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6.213"/>
  <p:tag name="ORIGINALWIDTH" val="1011.624"/>
  <p:tag name="LATEXADDIN" val="\documentclass{article}&#10;\usepackage{amsmath}&#10;\usepackage{amssymb}&#10;\usepackage{color}&#10;&#10;\pagestyle{empty}&#10;\begin{document}&#10;&#10;\color{white}&#10;\begin{align*}&#10;&amp; \mathsf{f \, a \, b} &gt;_{\mathsf{skikbo}} \boldsymbol{\mathsf{S}} \, \mathsf{c \, d} \\ &amp; \boldsymbol{\mathsf{S}} \, \mathsf{c \, d \, e} &gt;_{\mathsf{skikbo}} \mathsf{f \, a \, b \, e}&#10;\end{align*}&#10;&#10;\end{document}"/>
  <p:tag name="IGUANATEXSIZE" val="28"/>
  <p:tag name="IGUANATEXCURSOR" val="347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7.4616"/>
  <p:tag name="ORIGINALWIDTH" val="1527.559"/>
  <p:tag name="LATEXADDIN" val="\documentclass{article}&#10;\usepackage{amsmath}&#10;\usepackage{amssymb}&#10;\usepackage{color}&#10;&#10;\pagestyle{empty}&#10;\begin{document}&#10;&#10;\color{white}&#10;\begin{align*}&#10;&amp; \mathsf{f \, a \, b}  &gt;_{\mathsf{skikbo}} \boldsymbol{\mathsf{S}} \, \mathsf{c \, d} \\ &amp; \boldsymbol{\mathsf{S}} \, (\boldsymbol{\mathsf{S}} \, \mathsf{c \, d}) \mathsf{e \, g}  &gt;_{\mathsf{skikbo}} \boldsymbol{\mathsf{S}} \, (\mathsf{f \, a \, b}) \mathsf{e \, g}&#10;\end{align*}&#10;&#10;\end{document}"/>
  <p:tag name="IGUANATEXSIZE" val="28"/>
  <p:tag name="IGUANATEXCURSOR" val="243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1328.084"/>
  <p:tag name="LATEXADDIN" val="\documentclass{article}&#10;\usepackage{amsmath}&#10;\usepackage{amssymb}&#10;\usepackage{color}&#10;\pagestyle{empty}&#10;\begin{document}&#10;&#10;\color{white}&#10;&#10;$t \approx t' \qquad \boldsymbol{\textsf{S}} \, t \, a \, b \not\approx \boldsymbol{\textsf{S}} \, t' \, a \, b$&#10;&#10;&#10;\end{document}"/>
  <p:tag name="IGUANATEXSIZE" val="28"/>
  <p:tag name="IGUANATEXCURSOR" val="207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80.727"/>
  <p:tag name="LATEXADDIN" val="\documentclass{article}&#10;\usepackage{amsmath}&#10;\usepackage{amssymb}&#10;\usepackage{color}&#10;\pagestyle{empty}&#10;\begin{document}&#10;&#10;\color{white}&#10;&#10;$@(@(@(\boldsymbol{\mathsf{S}} , x) , y) , z) = @(@(x , z) , @(y, z)) $&#10;&#10;&#10;\end{document}"/>
  <p:tag name="IGUANATEXSIZE" val="28"/>
  <p:tag name="IGUANATEXCURSOR" val="135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1439.07"/>
  <p:tag name="LATEXADDIN" val="\documentclass{article}&#10;\usepackage{amsmath}&#10;\usepackage{amssymb}&#10;\usepackage{color}&#10;\pagestyle{empty}&#10;\begin{document}&#10;&#10;\color{white}&#10;&#10;$C = \textsf{f} \, x \approx \textsf{g} \, x \vee \boldsymbol{\textsf{S}} \, x \, t \, t' \approx t''$&#10;&#10;&#10;\end{document}"/>
  <p:tag name="IGUANATEXSIZE" val="28"/>
  <p:tag name="IGUANATEXCURSOR" val="237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670.4162"/>
  <p:tag name="LATEXADDIN" val="\documentclass{article}&#10;\usepackage{amsmath}&#10;\usepackage{amssymb}&#10;\usepackage{color}&#10;\pagestyle{empty}&#10;\begin{document}&#10;&#10;\color{white}&#10;\textsc{SubVarSup}&#10;\end{document}"/>
  <p:tag name="IGUANATEXSIZE" val="28"/>
  <p:tag name="IGUANATEXCURSOR" val="152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.4874"/>
  <p:tag name="ORIGINALWIDTH" val="290.2137"/>
  <p:tag name="LATEXADDIN" val="\documentclass{article}&#10;\usepackage{amsmath}&#10;\usepackage{amssymb}&#10;\usepackage{color}&#10;\pagestyle{empty}&#10;\begin{document}&#10;&#10;\color{white}&#10;&#10;$n \leq 1$&#10;&#10;&#10;\end{document}"/>
  <p:tag name="IGUANATEXSIZE" val="28"/>
  <p:tag name="IGUANATEXCURSOR" val="145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83.2021"/>
  <p:tag name="LATEXADDIN" val="\documentclass{article}&#10;\usepackage{amsmath}&#10;\usepackage{amssymb}&#10;\usepackage{color}&#10;\pagestyle{empty}&#10;\begin{document}&#10;&#10;\color{white}&#10;&#10;$head(t)$&#10;&#10;&#10;\end{document}"/>
  <p:tag name="IGUANATEXSIZE" val="28"/>
  <p:tag name="IGUANATEXCURSOR" val="141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69.516"/>
  <p:tag name="LATEXADDIN" val="\documentclass{article}&#10;\usepackage{amsmath}&#10;\usepackage{amssymb}&#10;\usepackage{color}&#10;&#10;\pagestyle{empty}&#10;\begin{document}&#10;&#10;\color{white}&#10;$D' \vee t \approx t' \qquad C' \vee [\neg]s\langle y \, \overline{u_n} \rangle \approx s'$&#10;\end{document}"/>
  <p:tag name="IGUANATEXSIZE" val="28"/>
  <p:tag name="IGUANATEXCURSOR" val="207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46.007"/>
  <p:tag name="LATEXADDIN" val="\documentclass{article}&#10;\usepackage{amsmath}&#10;\usepackage{amssymb}&#10;\usepackage{color}&#10;&#10;\pagestyle{empty}&#10;\begin{document}&#10;&#10;\color{white}&#10;$(C' \vee D' \vee [\neg]s\langle z\, t' \,\overline{u_n} \rangle \approx s')\{y \rightarrow t\}$&#10;\end{document}"/>
  <p:tag name="IGUANATEXSIZE" val="28"/>
  <p:tag name="IGUANATEXCURSOR" val="229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50.1313"/>
  <p:tag name="LATEXADDIN" val="\documentclass{article}&#10;\usepackage{amsmath}&#10;\usepackage{amssymb}&#10;\usepackage{color}&#10;\pagestyle{empty}&#10;\begin{document}&#10;&#10;\color{white}&#10;&#10;$\lfloor l \approx r \rfloor = s_0 \approx \lfloor r \rfloor$&#10;&#10;&#10;\end{document}"/>
  <p:tag name="IGUANATEXSIZE" val="28"/>
  <p:tag name="IGUANATEXCURSOR" val="141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57.368"/>
  <p:tag name="LATEXADDIN" val="\documentclass{article}&#10;\usepackage{amsmath}&#10;\usepackage{amssymb}&#10;\usepackage{color}&#10;&#10;\pagestyle{empty}&#10;\begin{document}&#10;&#10;\color{white}&#10;$\theta = \{ \ldots , z \rightarrow \boldsymbol{\mathsf{C}} \,\mathsf{f \, b}\}$&#10;\end{document}"/>
  <p:tag name="IGUANATEXSIZE" val="28"/>
  <p:tag name="IGUANATEXCURSOR" val="215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263.592"/>
  <p:tag name="LATEXADDIN" val="\documentclass{article}&#10;\usepackage{amsmath}&#10;\usepackage{amssymb}&#10;\usepackage{color}&#10;&#10;\pagestyle{empty}&#10;\begin{document}&#10;&#10;\color{white}&#10;$t \approx t' \qquad C' \vee \mathsf{g} \, x)  \approx s'$&#10;\end{document}"/>
  <p:tag name="IGUANATEXSIZE" val="28"/>
  <p:tag name="IGUANATEXCURSOR" val="176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385.827"/>
  <p:tag name="LATEXADDIN" val="\documentclass{article}&#10;\usepackage{amsmath}&#10;\usepackage{amssymb}&#10;\usepackage{color}&#10;&#10;\pagestyle{empty}&#10;\begin{document}&#10;&#10;\color{white}&#10;$(C' \vee \mathsf{g} \, (z \, t') \approx s')\{x \rightarrow t\}$&#10;\end{document}"/>
  <p:tag name="IGUANATEXSIZE" val="28"/>
  <p:tag name="IGUANATEXCURSOR" val="184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.9771"/>
  <p:tag name="ORIGINALWIDTH" val="362.9547"/>
  <p:tag name="LATEXADDIN" val="\documentclass{article}&#10;\usepackage{amsmath}&#10;\usepackage{amssymb}&#10;\usepackage{color}&#10;\pagestyle{empty}&#10;\begin{document}&#10;&#10;\color{white}&#10;&#10;$\mathsf{\underline{\underline{\underline{\underline{f} \, a} \, b} \, c} \,d}$&#10;&#10;&#10;\end{document}"/>
  <p:tag name="IGUANATEXSIZE" val="28"/>
  <p:tag name="IGUANATEXCURSOR" val="191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438.32"/>
  <p:tag name="LATEXADDIN" val="\documentclass{article}&#10;\usepackage{amsmath}&#10;\usepackage{amssymb}&#10;\usepackage{color}&#10;&#10;\pagestyle{empty}&#10;\begin{document}&#10;&#10;\color{white}&#10;$t \approx t' \qquad C' \vee \mathsf{g \, (f \, t \, b)} \approx s'$&#10;\end{document}"/>
  <p:tag name="IGUANATEXSIZE" val="28"/>
  <p:tag name="IGUANATEXCURSOR" val="181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72.6284"/>
  <p:tag name="LATEXADDIN" val="\documentclass{article}&#10;\usepackage{amsmath}&#10;\usepackage{amssymb}&#10;\usepackage{color}&#10;&#10;\pagestyle{empty}&#10;\begin{document}&#10;&#10;\color{white}&#10;$(C' \vee \mathsf{g \, (f \, t' \, b)} \approx s'$&#10;\end{document}"/>
  <p:tag name="IGUANATEXSIZE" val="28"/>
  <p:tag name="IGUANATEXCURSOR" val="161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63.4795"/>
  <p:tag name="LATEXADDIN" val="\documentclass{article}&#10;\usepackage{amsmath}&#10;\usepackage{amssymb}&#10;\usepackage{color}&#10;\pagestyle{empty}&#10;\begin{document}&#10;&#10;\color{white}&#10;&#10;$R_C$&#10;&#10;&#10;\end{document}"/>
  <p:tag name="IGUANATEXSIZE" val="28"/>
  <p:tag name="IGUANATEXCURSOR" val="140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89.23882"/>
  <p:tag name="LATEXADDIN" val="\documentclass{article}&#10;\usepackage{amsmath}&#10;\usepackage{amssymb}&#10;\usepackage{color}&#10;\pagestyle{empty}&#10;\begin{document}&#10;&#10;\color{white}&#10;&#10;$C$&#10;&#10;&#10;\end{document}"/>
  <p:tag name="IGUANATEXSIZE" val="28"/>
  <p:tag name="IGUANATEXCURSOR" val="137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615.673"/>
  <p:tag name="LATEXADDIN" val="\documentclass{article}&#10;\usepackage{amsmath}&#10;\usepackage{amssymb}&#10;\usepackage{color}&#10;\pagestyle{empty}&#10;\begin{document}&#10;&#10;\color{white}&#10;&#10;$R_{ECA} = \{ l \rightarrow r \, \vert \, l \approx r \in \lfloor G_\Sigma(ECA) \rfloor \text{ and } l \succ r \}$&#10;&#10;&#10;\end{document}"/>
  <p:tag name="IGUANATEXSIZE" val="28"/>
  <p:tag name="IGUANATEXCURSOR" val="144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445.819"/>
  <p:tag name="LATEXADDIN" val="\documentclass{article}&#10;\usepackage{amsmath}&#10;\usepackage{color}&#10;\pagestyle{empty}&#10;\begin{document}&#10;&#10;\color{white}&#10;$R_C = R_{ECA} \cup (\bigcup_{D \prec C}E_D)$&#10;&#10;&#10;\end{document}"/>
  <p:tag name="IGUANATEXSIZE" val="28"/>
  <p:tag name="IGUANATEXCURSOR" val="154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158.98"/>
  <p:tag name="LATEXADDIN" val="\documentclass{article}&#10;\usepackage{amsmath}&#10;\usepackage{amssymb}&#10;\usepackage{color}&#10;\pagestyle{empty}&#10;\begin{document}&#10;&#10;\color{white}&#10;&#10;\[\mathsf{f} \, \mathsf{a} \approx \mathsf{c} \quad\quad\quad \mathsf{h} \, (y \, \mathsf{b})(y \, \mathsf{a}) \not\approx \mathsf{h} \, (\mathsf{g} (\mathsf{f} \, \mathsf{b}) )(\mathsf{g} \, \mathsf{c}) \]&#10;&#10;&#10;\end{document}"/>
  <p:tag name="IGUANATEXSIZE" val="28"/>
  <p:tag name="IGUANATEXCURSOR" val="170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51.294"/>
  <p:tag name="LATEXADDIN" val="\documentclass{article}&#10;\usepackage{amsmath}&#10;\usepackage{amssymb}&#10;\usepackage{color}&#10;&#10;\pagestyle{empty}&#10;\begin{document}&#10;&#10;\color{white}&#10;$\mathsf{h}(x_1  (\mathsf{f} \,\mathsf{b}))(x_1 \, \mathsf{c}) \not\approx \mathsf{h}(\mathsf{g} (\mathsf{f} \, \mathsf{b}) )(\mathsf{g} \, \mathsf{c})$&#10;\end{document}"/>
  <p:tag name="IGUANATEXSIZE" val="28"/>
  <p:tag name="IGUANATEXCURSOR" val="210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07.724"/>
  <p:tag name="LATEXADDIN" val="\documentclass{article}&#10;\usepackage{amsmath}&#10;\usepackage{amssymb}&#10;\usepackage{color}&#10;\pagestyle{empty}&#10;\begin{document}&#10;&#10;\color{white}&#10;\textsc{Sup}&#10;\end{document}"/>
  <p:tag name="IGUANATEXSIZE" val="28"/>
  <p:tag name="IGUANATEXCURSOR" val="146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54"/>
  <p:tag name="LAY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1049.119"/>
  <p:tag name="LATEXADDIN" val="\documentclass{article}&#10;\usepackage{amsmath}&#10;\usepackage{amssymb}&#10;\usepackage{color}&#10;\pagestyle{empty}&#10;\begin{document}&#10;&#10;\color{white}&#10;&#10;$t \succ t' \implies t \, \mathsf{a} \succ t' \mathsf{a}$&#10;&#10;&#10;\end{document}"/>
  <p:tag name="IGUANATEXSIZE" val="28"/>
  <p:tag name="IGUANATEXCURSOR" val="192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53"/>
  <p:tag name="LAY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85.4518"/>
  <p:tag name="LATEXADDIN" val="\documentclass{article}&#10;\usepackage{amsmath}&#10;\usepackage{amssymb}&#10;\usepackage{color}&#10;\pagestyle{empty}&#10;\begin{document}&#10;&#10;\color{white}&#10;\textsc{EqRes}&#10;\end{document}"/>
  <p:tag name="IGUANATEXSIZE" val="28"/>
  <p:tag name="IGUANATEXCURSOR" val="148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07.724"/>
  <p:tag name="LATEXADDIN" val="\documentclass{article}&#10;\usepackage{amsmath}&#10;\usepackage{amssymb}&#10;\usepackage{color}&#10;\pagestyle{empty}&#10;\begin{document}&#10;&#10;\color{white}&#10;\textsc{Sup}&#10;\end{document}"/>
  <p:tag name="IGUANATEXSIZE" val="28"/>
  <p:tag name="IGUANATEXCURSOR" val="146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0.49496"/>
  <p:tag name="LATEXADDIN" val="\documentclass{article}&#10;\usepackage{amsmath}&#10;\usepackage{amssymb}&#10;\usepackage{color}&#10;&#10;\pagestyle{empty}&#10;\begin{document}&#10;&#10;\color{white}&#10;$[]$&#10;\end{document}"/>
  <p:tag name="IGUANATEXSIZE" val="28"/>
  <p:tag name="IGUANATEXCURSOR" val="139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439.445"/>
  <p:tag name="LATEXADDIN" val="\documentclass{article}&#10;\usepackage{amsmath}&#10;\usepackage{amssymb}&#10;\usepackage{color}&#10;&#10;\pagestyle{empty}&#10;\begin{document}&#10;&#10;\color{white}&#10;$\boldsymbol{\mathsf{C}} \, x \, y \, z \approx x \, z \, y \qquad \mathsf{h} \, (y \, \mathsf{b})(y \, \mathsf{a}) \not\approx \mathsf{h} \, (\mathsf{g} (\mathsf{f} \, \mathsf{b}) )(\mathsf{g} \, \mathsf{c})$&#10;\end{document}"/>
  <p:tag name="IGUANATEXSIZE" val="28"/>
  <p:tag name="IGUANATEXCURSOR" val="344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584.927"/>
  <p:tag name="LATEXADDIN" val="\documentclass{article}&#10;\usepackage{amsmath}&#10;\usepackage{amssymb}&#10;\usepackage{color}&#10;&#10;\pagestyle{empty}&#10;\begin{document}&#10;&#10;\color{white}&#10;$\mathsf{f} \, \mathsf{a} \approx \mathsf{c} \qquad \mathsf{h}(x_1  (x_2 \,\mathsf{b}))(x_1 \, (x_2 \,\mathsf{a})) \not\approx \mathsf{h}(\mathsf{g} (\mathsf{f} \, \mathsf{b}) )(\mathsf{g} \, \mathsf{c})$&#10;\end{document}"/>
  <p:tag name="IGUANATEXSIZE" val="28"/>
  <p:tag name="IGUANATEXCURSOR" val="188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7.2328"/>
  <p:tag name="LATEXADDIN" val="\documentclass{article}&#10;\usepackage{amsmath}&#10;\usepackage{color}&#10;\pagestyle{empty}&#10;\begin{document}&#10;&#10;\color{white}&#10;$\| t \|$&#10;&#10;&#10;\end{document}"/>
  <p:tag name="IGUANATEXSIZE" val="28"/>
  <p:tag name="IGUANATEXCURSOR" val="123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202.4747"/>
  <p:tag name="LATEXADDIN" val="\documentclass{article}&#10;\usepackage{amsmath}&#10;\usepackage{color}&#10;\pagestyle{empty}&#10;\begin{document}&#10;&#10;\color{white}&#10;$x \, \overline{t_n}$&#10;&#10;&#10;\end{document}"/>
  <p:tag name="IGUANATEXSIZE" val="28"/>
  <p:tag name="IGUANATEXCURSOR" val="133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.4803"/>
  <p:tag name="ORIGINALWIDTH" val="1581.552"/>
  <p:tag name="LATEXADDIN" val="\documentclass{article}&#10;\usepackage{amsmath}&#10;\usepackage{color}&#10;\pagestyle{empty}&#10;\begin{document}&#10;&#10;\color{white}&#10;$(\lambda \overline{y_n}. y_i \, \overline{(h_q \, \overline{y_n}))} \, t_n \approx t_i \,\overline{(h_q \, \overline{t_n})}  $&#10;&#10;&#10;\end{document}"/>
  <p:tag name="IGUANATEXSIZE" val="28"/>
  <p:tag name="IGUANATEXCURSOR" val="238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0.49496"/>
  <p:tag name="LATEXADDIN" val="\documentclass{article}&#10;\usepackage{amsmath}&#10;\usepackage{amssymb}&#10;\usepackage{color}&#10;&#10;\pagestyle{empty}&#10;\begin{document}&#10;&#10;\color{white}&#10;$[]$&#10;\end{document}"/>
  <p:tag name="IGUANATEXSIZE" val="28"/>
  <p:tag name="IGUANATEXCURSOR" val="139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270.7162"/>
  <p:tag name="LATEXADDIN" val="\documentclass{article}&#10;\usepackage{amsmath}&#10;\usepackage{amssymb}&#10;\usepackage{color}&#10;\pagestyle{empty}&#10;\begin{document}&#10;&#10;\color{white}&#10;&#10;$\mathsf{f} \succ \mathsf{g}$&#10;&#10;&#10;\end{document}"/>
  <p:tag name="IGUANATEXSIZE" val="28"/>
  <p:tag name="IGUANATEXCURSOR" val="164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07.724"/>
  <p:tag name="LATEXADDIN" val="\documentclass{article}&#10;\usepackage{amsmath}&#10;\usepackage{amssymb}&#10;\usepackage{color}&#10;\pagestyle{empty}&#10;\begin{document}&#10;&#10;\color{white}&#10;\textsc{Sup}&#10;\end{document}"/>
  <p:tag name="IGUANATEXSIZE" val="28"/>
  <p:tag name="IGUANATEXCURSOR" val="146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85.4518"/>
  <p:tag name="LATEXADDIN" val="\documentclass{article}&#10;\usepackage{amsmath}&#10;\usepackage{amssymb}&#10;\usepackage{color}&#10;\pagestyle{empty}&#10;\begin{document}&#10;&#10;\color{white}&#10;\textsc{EqRes}&#10;\end{document}"/>
  <p:tag name="IGUANATEXSIZE" val="28"/>
  <p:tag name="IGUANATEXCURSOR" val="148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640.045"/>
  <p:tag name="LATEXADDIN" val="\documentclass{article}&#10;\usepackage{amsmath}&#10;\usepackage{amssymb}&#10;\usepackage{color}&#10;&#10;\pagestyle{empty}&#10;\begin{document}&#10;&#10;\color{white}&#10;$\boldsymbol{\mathsf{C}} \, x \, y \, z \approx x \, z \, y \qquad x \, \mathsf{a \, b} \not\approx  \mathsf{f \, b \, a}'$&#10;\end{document}"/>
  <p:tag name="IGUANATEXSIZE" val="28"/>
  <p:tag name="IGUANATEXCURSOR" val="154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637.4203"/>
  <p:tag name="LATEXADDIN" val="\documentclass{article}&#10;\usepackage{amsmath}&#10;\usepackage{amssymb}&#10;\usepackage{color}&#10;&#10;\pagestyle{empty}&#10;\begin{document}&#10;&#10;\color{white}&#10;$x' \, \mathsf{b \, a} \not\approx  \mathsf{f \, b \, a}$&#10;\end{document}"/>
  <p:tag name="IGUANATEXSIZE" val="28"/>
  <p:tag name="IGUANATEXCURSOR" val="157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425.1968"/>
  <p:tag name="LATEXADDIN" val="\documentclass{article}&#10;\usepackage{amsmath}&#10;\usepackage{amssymb}&#10;\usepackage{color}&#10;\pagestyle{empty}&#10;\begin{document}&#10;&#10;\color{white}&#10;&#10;$\mathsf{f \, a} \prec \mathsf{g \, a}$&#10;&#10;&#10;\end{document}"/>
  <p:tag name="IGUANATEXSIZE" val="28"/>
  <p:tag name="IGUANATEXCURSOR" val="174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950.8811"/>
  <p:tag name="LATEXADDIN" val="\documentclass{article}&#10;\usepackage{amsmath}&#10;\usepackage{amssymb}&#10;\usepackage{color}&#10;\pagestyle{empty}&#10;\begin{document}&#10;&#10;\color{white}&#10;&#10;$\mathsf{f} \approx \mathsf{g} \qquad \mathsf{f \, a} \not\approx \mathsf{g \, a}$&#10;&#10;&#10;\end{document}"/>
  <p:tag name="IGUANATEXSIZE" val="28"/>
  <p:tag name="IGUANATEXCURSOR" val="174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011.249"/>
  <p:tag name="LATEXADDIN" val="\documentclass{article}&#10;\usepackage{amsmath}&#10;\usepackage{amssymb}&#10;\usepackage{color}&#10;\pagestyle{empty}&#10;\begin{document}&#10;&#10;\color{white}&#10;&#10;$t \succ t' \implies C\{x \rightarrow t\}\theta \succ C\{x \rightarrow t'\}\theta$&#10;&#10;&#10;\end{document}"/>
  <p:tag name="IGUANATEXSIZE" val="28"/>
  <p:tag name="IGUANATEXCURSOR" val="218"/>
  <p:tag name="TRANSPARENCY" val="True"/>
  <p:tag name="FILENAME" val=""/>
  <p:tag name="LATEXENGINEID" val="0"/>
  <p:tag name="TEMPFOLDER" val="C:\Users\Ahmed\Documents\Iguana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4237</TotalTime>
  <Words>525</Words>
  <Application>Microsoft Office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Superposition with Combinators</vt:lpstr>
      <vt:lpstr>Higher-order Logic as a First-order Theory</vt:lpstr>
      <vt:lpstr>Problems with the Approach</vt:lpstr>
      <vt:lpstr>Lambda-free HOL (Bentkamp et. al. 2018)</vt:lpstr>
      <vt:lpstr>Lambda-free HOL - Challenges</vt:lpstr>
      <vt:lpstr>Lambda-free HOL - Solutions</vt:lpstr>
      <vt:lpstr>Lambda-free HOL – Modified Completeness Proof</vt:lpstr>
      <vt:lpstr>Back to Combinators</vt:lpstr>
      <vt:lpstr>The            Ordering </vt:lpstr>
      <vt:lpstr>Compatibility with Contexts</vt:lpstr>
      <vt:lpstr>The Challenges</vt:lpstr>
      <vt:lpstr>Solutions</vt:lpstr>
      <vt:lpstr>Modification to Floor Encoding</vt:lpstr>
      <vt:lpstr>Peculiar Difficulty in Completeness Proof</vt:lpstr>
      <vt:lpstr>Modification to Model Construction</vt:lpstr>
      <vt:lpstr>Example</vt:lpstr>
      <vt:lpstr>Current Status</vt:lpstr>
      <vt:lpstr>Further Work</vt:lpstr>
      <vt:lpstr>Further Work (2)</vt:lpstr>
      <vt:lpstr>Conclusion &amp; Bigger Picture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Higher-order Reasoning</dc:title>
  <dc:creator>Ahmed</dc:creator>
  <cp:lastModifiedBy>Ahmed</cp:lastModifiedBy>
  <cp:revision>69</cp:revision>
  <dcterms:created xsi:type="dcterms:W3CDTF">2019-03-04T11:46:33Z</dcterms:created>
  <dcterms:modified xsi:type="dcterms:W3CDTF">2019-06-14T12:35:39Z</dcterms:modified>
</cp:coreProperties>
</file>