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5AAEE3-5FE0-45C6-B5F5-BB5A7A023342}">
          <p14:sldIdLst>
            <p14:sldId id="263"/>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6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811" y="-12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B5441-A0D0-4D1B-A82A-0C14CC2DB04F}" type="datetimeFigureOut">
              <a:rPr lang="en-US" smtClean="0"/>
              <a:t>3/30/2023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3552A-02C1-4413-BD15-4138ED5D5200}" type="slidenum">
              <a:rPr lang="en-US" smtClean="0"/>
              <a:t>‹#›</a:t>
            </a:fld>
            <a:endParaRPr lang="en-US"/>
          </a:p>
        </p:txBody>
      </p:sp>
    </p:spTree>
    <p:extLst>
      <p:ext uri="{BB962C8B-B14F-4D97-AF65-F5344CB8AC3E}">
        <p14:creationId xmlns:p14="http://schemas.microsoft.com/office/powerpoint/2010/main" val="379252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1E2A2-D37B-41F8-8271-47D7BD75F0F9}"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302363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1E2A2-D37B-41F8-8271-47D7BD75F0F9}"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371049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1E2A2-D37B-41F8-8271-47D7BD75F0F9}"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69868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1E2A2-D37B-41F8-8271-47D7BD75F0F9}"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89939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1E2A2-D37B-41F8-8271-47D7BD75F0F9}"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44717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1E2A2-D37B-41F8-8271-47D7BD75F0F9}"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73424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1E2A2-D37B-41F8-8271-47D7BD75F0F9}"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214448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1E2A2-D37B-41F8-8271-47D7BD75F0F9}"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03084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1E2A2-D37B-41F8-8271-47D7BD75F0F9}"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416082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1E2A2-D37B-41F8-8271-47D7BD75F0F9}"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334874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1E2A2-D37B-41F8-8271-47D7BD75F0F9}"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6CFA0-F7A0-471E-AFA8-898C17C5BAF2}" type="slidenum">
              <a:rPr lang="en-US" smtClean="0"/>
              <a:t>‹#›</a:t>
            </a:fld>
            <a:endParaRPr lang="en-US"/>
          </a:p>
        </p:txBody>
      </p:sp>
    </p:spTree>
    <p:extLst>
      <p:ext uri="{BB962C8B-B14F-4D97-AF65-F5344CB8AC3E}">
        <p14:creationId xmlns:p14="http://schemas.microsoft.com/office/powerpoint/2010/main" val="120733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1E2A2-D37B-41F8-8271-47D7BD75F0F9}" type="datetimeFigureOut">
              <a:rPr lang="en-US" smtClean="0"/>
              <a:t>3/29/2023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6CFA0-F7A0-471E-AFA8-898C17C5BAF2}" type="slidenum">
              <a:rPr lang="en-US" smtClean="0"/>
              <a:t>‹#›</a:t>
            </a:fld>
            <a:endParaRPr lang="en-US"/>
          </a:p>
        </p:txBody>
      </p:sp>
    </p:spTree>
    <p:extLst>
      <p:ext uri="{BB962C8B-B14F-4D97-AF65-F5344CB8AC3E}">
        <p14:creationId xmlns:p14="http://schemas.microsoft.com/office/powerpoint/2010/main" val="396254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33" y="-6874"/>
            <a:ext cx="7122411" cy="6907403"/>
          </a:xfrm>
          <a:prstGeom prst="rect">
            <a:avLst/>
          </a:prstGeom>
          <a:solidFill>
            <a:srgbClr val="FF0000"/>
          </a:solidFill>
          <a:ln>
            <a:noFill/>
          </a:ln>
          <a:effectLst/>
        </p:spPr>
      </p:pic>
      <p:sp>
        <p:nvSpPr>
          <p:cNvPr id="10" name="Rectangle 4"/>
          <p:cNvSpPr/>
          <p:nvPr/>
        </p:nvSpPr>
        <p:spPr>
          <a:xfrm>
            <a:off x="460375" y="50466"/>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50466"/>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Image result for bird on tree bran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ird on tree bran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bird on tree branc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4"/>
          <p:cNvSpPr/>
          <p:nvPr/>
        </p:nvSpPr>
        <p:spPr>
          <a:xfrm>
            <a:off x="-167315" y="7937"/>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4"/>
          <p:cNvSpPr/>
          <p:nvPr/>
        </p:nvSpPr>
        <p:spPr>
          <a:xfrm>
            <a:off x="155575" y="-1"/>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4"/>
          <p:cNvSpPr/>
          <p:nvPr/>
        </p:nvSpPr>
        <p:spPr>
          <a:xfrm>
            <a:off x="1" y="-2"/>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4"/>
          <p:cNvSpPr/>
          <p:nvPr/>
        </p:nvSpPr>
        <p:spPr>
          <a:xfrm>
            <a:off x="1" y="-3"/>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p:nvPr/>
        </p:nvSpPr>
        <p:spPr>
          <a:xfrm>
            <a:off x="460375" y="-1"/>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4"/>
          <p:cNvSpPr/>
          <p:nvPr/>
        </p:nvSpPr>
        <p:spPr>
          <a:xfrm>
            <a:off x="196457" y="69959"/>
            <a:ext cx="0" cy="6850063"/>
          </a:xfrm>
          <a:custGeom>
            <a:avLst/>
            <a:gdLst>
              <a:gd name="connsiteX0" fmla="*/ 0 w 4191000"/>
              <a:gd name="connsiteY0" fmla="*/ 0 h 6850063"/>
              <a:gd name="connsiteX1" fmla="*/ 4191000 w 4191000"/>
              <a:gd name="connsiteY1" fmla="*/ 0 h 6850063"/>
              <a:gd name="connsiteX2" fmla="*/ 4191000 w 4191000"/>
              <a:gd name="connsiteY2" fmla="*/ 6850063 h 6850063"/>
              <a:gd name="connsiteX3" fmla="*/ 0 w 4191000"/>
              <a:gd name="connsiteY3" fmla="*/ 6850063 h 6850063"/>
              <a:gd name="connsiteX4" fmla="*/ 0 w 4191000"/>
              <a:gd name="connsiteY4" fmla="*/ 0 h 6850063"/>
              <a:gd name="connsiteX0" fmla="*/ 0 w 4212265"/>
              <a:gd name="connsiteY0" fmla="*/ 0 h 6850063"/>
              <a:gd name="connsiteX1" fmla="*/ 4191000 w 4212265"/>
              <a:gd name="connsiteY1" fmla="*/ 0 h 6850063"/>
              <a:gd name="connsiteX2" fmla="*/ 4212265 w 4212265"/>
              <a:gd name="connsiteY2" fmla="*/ 6839431 h 6850063"/>
              <a:gd name="connsiteX3" fmla="*/ 0 w 4212265"/>
              <a:gd name="connsiteY3" fmla="*/ 6850063 h 6850063"/>
              <a:gd name="connsiteX4" fmla="*/ 0 w 4212265"/>
              <a:gd name="connsiteY4" fmla="*/ 0 h 6850063"/>
              <a:gd name="connsiteX0" fmla="*/ 0 w 4191000"/>
              <a:gd name="connsiteY0" fmla="*/ 0 h 6850063"/>
              <a:gd name="connsiteX1" fmla="*/ 4191000 w 4191000"/>
              <a:gd name="connsiteY1" fmla="*/ 0 h 6850063"/>
              <a:gd name="connsiteX2" fmla="*/ 0 w 4191000"/>
              <a:gd name="connsiteY2" fmla="*/ 6850063 h 6850063"/>
              <a:gd name="connsiteX3" fmla="*/ 0 w 4191000"/>
              <a:gd name="connsiteY3" fmla="*/ 0 h 6850063"/>
              <a:gd name="connsiteX0" fmla="*/ 0 w 0"/>
              <a:gd name="connsiteY0" fmla="*/ 0 h 6850063"/>
              <a:gd name="connsiteX1" fmla="*/ 0 w 0"/>
              <a:gd name="connsiteY1" fmla="*/ 6850063 h 6850063"/>
              <a:gd name="connsiteX2" fmla="*/ 0 w 0"/>
              <a:gd name="connsiteY2" fmla="*/ 0 h 6850063"/>
              <a:gd name="connsiteX0" fmla="*/ 0 w 0"/>
              <a:gd name="connsiteY0" fmla="*/ 0 h 10000"/>
              <a:gd name="connsiteX1" fmla="*/ 0 w 0"/>
              <a:gd name="connsiteY1" fmla="*/ 10000 h 10000"/>
              <a:gd name="connsiteX2" fmla="*/ 0 w 0"/>
              <a:gd name="connsiteY2" fmla="*/ 0 h 10000"/>
            </a:gdLst>
            <a:ahLst/>
            <a:cxnLst>
              <a:cxn ang="0">
                <a:pos x="connsiteX0" y="connsiteY0"/>
              </a:cxn>
              <a:cxn ang="0">
                <a:pos x="connsiteX1" y="connsiteY1"/>
              </a:cxn>
              <a:cxn ang="0">
                <a:pos x="connsiteX2" y="connsiteY2"/>
              </a:cxn>
            </a:cxnLst>
            <a:rect l="l" t="t" r="r" b="b"/>
            <a:pathLst>
              <a:path h="10000">
                <a:moveTo>
                  <a:pt x="0" y="0"/>
                </a:moveTo>
                <a:cubicBezTo>
                  <a:pt x="-3333" y="-3"/>
                  <a:pt x="0" y="6667"/>
                  <a:pt x="0" y="10000"/>
                </a:cubicBezTo>
                <a:cubicBezTo>
                  <a:pt x="0" y="6667"/>
                  <a:pt x="7549116" y="7695"/>
                  <a:pt x="0" y="0"/>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rgbClr val="FFFF00"/>
              </a:solidFill>
            </a:endParaRPr>
          </a:p>
        </p:txBody>
      </p:sp>
      <p:sp>
        <p:nvSpPr>
          <p:cNvPr id="6" name="Rectangle 5"/>
          <p:cNvSpPr/>
          <p:nvPr/>
        </p:nvSpPr>
        <p:spPr>
          <a:xfrm>
            <a:off x="9144001" y="25232"/>
            <a:ext cx="0" cy="6824828"/>
          </a:xfrm>
          <a:custGeom>
            <a:avLst/>
            <a:gdLst>
              <a:gd name="connsiteX0" fmla="*/ 0 w 2243470"/>
              <a:gd name="connsiteY0" fmla="*/ 0 h 6824828"/>
              <a:gd name="connsiteX1" fmla="*/ 2243470 w 2243470"/>
              <a:gd name="connsiteY1" fmla="*/ 0 h 6824828"/>
              <a:gd name="connsiteX2" fmla="*/ 2243470 w 2243470"/>
              <a:gd name="connsiteY2" fmla="*/ 6824828 h 6824828"/>
              <a:gd name="connsiteX3" fmla="*/ 0 w 2243470"/>
              <a:gd name="connsiteY3" fmla="*/ 6824828 h 6824828"/>
              <a:gd name="connsiteX4" fmla="*/ 0 w 2243470"/>
              <a:gd name="connsiteY4" fmla="*/ 0 h 6824828"/>
              <a:gd name="connsiteX0" fmla="*/ 0 w 2243470"/>
              <a:gd name="connsiteY0" fmla="*/ 6824828 h 6824828"/>
              <a:gd name="connsiteX1" fmla="*/ 2243470 w 2243470"/>
              <a:gd name="connsiteY1" fmla="*/ 0 h 6824828"/>
              <a:gd name="connsiteX2" fmla="*/ 2243470 w 2243470"/>
              <a:gd name="connsiteY2" fmla="*/ 6824828 h 6824828"/>
              <a:gd name="connsiteX3" fmla="*/ 0 w 2243470"/>
              <a:gd name="connsiteY3" fmla="*/ 6824828 h 6824828"/>
              <a:gd name="connsiteX0" fmla="*/ 0 w 2243470"/>
              <a:gd name="connsiteY0" fmla="*/ 6824828 h 6824828"/>
              <a:gd name="connsiteX1" fmla="*/ 10633 w 2243470"/>
              <a:gd name="connsiteY1" fmla="*/ 6758340 h 6824828"/>
              <a:gd name="connsiteX2" fmla="*/ 2243470 w 2243470"/>
              <a:gd name="connsiteY2" fmla="*/ 0 h 6824828"/>
              <a:gd name="connsiteX3" fmla="*/ 2243470 w 2243470"/>
              <a:gd name="connsiteY3" fmla="*/ 6824828 h 6824828"/>
              <a:gd name="connsiteX4" fmla="*/ 0 w 2243470"/>
              <a:gd name="connsiteY4" fmla="*/ 6824828 h 6824828"/>
              <a:gd name="connsiteX0" fmla="*/ 2232837 w 2232837"/>
              <a:gd name="connsiteY0" fmla="*/ 6824828 h 6824828"/>
              <a:gd name="connsiteX1" fmla="*/ 0 w 2232837"/>
              <a:gd name="connsiteY1" fmla="*/ 6758340 h 6824828"/>
              <a:gd name="connsiteX2" fmla="*/ 2232837 w 2232837"/>
              <a:gd name="connsiteY2" fmla="*/ 0 h 6824828"/>
              <a:gd name="connsiteX3" fmla="*/ 2232837 w 2232837"/>
              <a:gd name="connsiteY3" fmla="*/ 6824828 h 6824828"/>
              <a:gd name="connsiteX0" fmla="*/ 0 w 0"/>
              <a:gd name="connsiteY0" fmla="*/ 6824828 h 6824828"/>
              <a:gd name="connsiteX1" fmla="*/ 0 w 0"/>
              <a:gd name="connsiteY1" fmla="*/ 0 h 6824828"/>
              <a:gd name="connsiteX2" fmla="*/ 0 w 0"/>
              <a:gd name="connsiteY2" fmla="*/ 6824828 h 6824828"/>
              <a:gd name="connsiteX0" fmla="*/ 0 w 0"/>
              <a:gd name="connsiteY0" fmla="*/ 10000 h 10000"/>
              <a:gd name="connsiteX1" fmla="*/ 0 w 0"/>
              <a:gd name="connsiteY1" fmla="*/ 0 h 10000"/>
              <a:gd name="connsiteX2" fmla="*/ 0 w 0"/>
              <a:gd name="connsiteY2" fmla="*/ 10000 h 10000"/>
              <a:gd name="connsiteX0" fmla="*/ 0 w 0"/>
              <a:gd name="connsiteY0" fmla="*/ 10000 h 10000"/>
              <a:gd name="connsiteX1" fmla="*/ 0 w 0"/>
              <a:gd name="connsiteY1" fmla="*/ 0 h 10000"/>
              <a:gd name="connsiteX2" fmla="*/ 0 w 0"/>
              <a:gd name="connsiteY2" fmla="*/ 10000 h 10000"/>
              <a:gd name="connsiteX0" fmla="*/ 0 w 0"/>
              <a:gd name="connsiteY0" fmla="*/ 10000 h 10000"/>
              <a:gd name="connsiteX1" fmla="*/ 0 w 0"/>
              <a:gd name="connsiteY1" fmla="*/ 0 h 10000"/>
              <a:gd name="connsiteX2" fmla="*/ 0 w 0"/>
              <a:gd name="connsiteY2" fmla="*/ 10000 h 10000"/>
            </a:gdLst>
            <a:ahLst/>
            <a:cxnLst>
              <a:cxn ang="0">
                <a:pos x="connsiteX0" y="connsiteY0"/>
              </a:cxn>
              <a:cxn ang="0">
                <a:pos x="connsiteX1" y="connsiteY1"/>
              </a:cxn>
              <a:cxn ang="0">
                <a:pos x="connsiteX2" y="connsiteY2"/>
              </a:cxn>
            </a:cxnLst>
            <a:rect l="l" t="t" r="r" b="b"/>
            <a:pathLst>
              <a:path h="10000">
                <a:moveTo>
                  <a:pt x="0" y="10000"/>
                </a:moveTo>
                <a:cubicBezTo>
                  <a:pt x="0" y="6667"/>
                  <a:pt x="-10633" y="9924"/>
                  <a:pt x="0" y="0"/>
                </a:cubicBezTo>
                <a:lnTo>
                  <a:pt x="0" y="1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73948" y="58553"/>
            <a:ext cx="2243470" cy="6847290"/>
          </a:xfrm>
          <a:custGeom>
            <a:avLst/>
            <a:gdLst>
              <a:gd name="connsiteX0" fmla="*/ 0 w 2243470"/>
              <a:gd name="connsiteY0" fmla="*/ 0 h 6832768"/>
              <a:gd name="connsiteX1" fmla="*/ 2243470 w 2243470"/>
              <a:gd name="connsiteY1" fmla="*/ 0 h 6832768"/>
              <a:gd name="connsiteX2" fmla="*/ 2243470 w 2243470"/>
              <a:gd name="connsiteY2" fmla="*/ 6832768 h 6832768"/>
              <a:gd name="connsiteX3" fmla="*/ 0 w 2243470"/>
              <a:gd name="connsiteY3" fmla="*/ 6832768 h 6832768"/>
              <a:gd name="connsiteX4" fmla="*/ 0 w 2243470"/>
              <a:gd name="connsiteY4" fmla="*/ 0 h 6832768"/>
              <a:gd name="connsiteX0" fmla="*/ 0 w 2243470"/>
              <a:gd name="connsiteY0" fmla="*/ 0 h 6832768"/>
              <a:gd name="connsiteX1" fmla="*/ 2243470 w 2243470"/>
              <a:gd name="connsiteY1" fmla="*/ 0 h 6832768"/>
              <a:gd name="connsiteX2" fmla="*/ 2243470 w 2243470"/>
              <a:gd name="connsiteY2" fmla="*/ 6832768 h 6832768"/>
              <a:gd name="connsiteX3" fmla="*/ 0 w 2243470"/>
              <a:gd name="connsiteY3" fmla="*/ 6811503 h 6832768"/>
              <a:gd name="connsiteX4" fmla="*/ 0 w 2243470"/>
              <a:gd name="connsiteY4" fmla="*/ 0 h 6832768"/>
              <a:gd name="connsiteX0" fmla="*/ 0 w 2275367"/>
              <a:gd name="connsiteY0" fmla="*/ 0 h 6853956"/>
              <a:gd name="connsiteX1" fmla="*/ 2275367 w 2275367"/>
              <a:gd name="connsiteY1" fmla="*/ 21188 h 6853956"/>
              <a:gd name="connsiteX2" fmla="*/ 2275367 w 2275367"/>
              <a:gd name="connsiteY2" fmla="*/ 6853956 h 6853956"/>
              <a:gd name="connsiteX3" fmla="*/ 31897 w 2275367"/>
              <a:gd name="connsiteY3" fmla="*/ 6832691 h 6853956"/>
              <a:gd name="connsiteX4" fmla="*/ 0 w 2275367"/>
              <a:gd name="connsiteY4" fmla="*/ 0 h 6853956"/>
              <a:gd name="connsiteX0" fmla="*/ 0 w 2275367"/>
              <a:gd name="connsiteY0" fmla="*/ 0 h 6853956"/>
              <a:gd name="connsiteX1" fmla="*/ 2275367 w 2275367"/>
              <a:gd name="connsiteY1" fmla="*/ 10594 h 6853956"/>
              <a:gd name="connsiteX2" fmla="*/ 2275367 w 2275367"/>
              <a:gd name="connsiteY2" fmla="*/ 6853956 h 6853956"/>
              <a:gd name="connsiteX3" fmla="*/ 31897 w 2275367"/>
              <a:gd name="connsiteY3" fmla="*/ 6832691 h 6853956"/>
              <a:gd name="connsiteX4" fmla="*/ 0 w 2275367"/>
              <a:gd name="connsiteY4" fmla="*/ 0 h 6853956"/>
              <a:gd name="connsiteX0" fmla="*/ 0 w 2243470"/>
              <a:gd name="connsiteY0" fmla="*/ 6822097 h 6843362"/>
              <a:gd name="connsiteX1" fmla="*/ 2243470 w 2243470"/>
              <a:gd name="connsiteY1" fmla="*/ 0 h 6843362"/>
              <a:gd name="connsiteX2" fmla="*/ 2243470 w 2243470"/>
              <a:gd name="connsiteY2" fmla="*/ 6843362 h 6843362"/>
              <a:gd name="connsiteX3" fmla="*/ 0 w 2243470"/>
              <a:gd name="connsiteY3" fmla="*/ 6822097 h 6843362"/>
              <a:gd name="connsiteX0" fmla="*/ 0 w 2243470"/>
              <a:gd name="connsiteY0" fmla="*/ 6822097 h 6843362"/>
              <a:gd name="connsiteX1" fmla="*/ 2243470 w 2243470"/>
              <a:gd name="connsiteY1" fmla="*/ 0 h 6843362"/>
              <a:gd name="connsiteX2" fmla="*/ 2232837 w 2243470"/>
              <a:gd name="connsiteY2" fmla="*/ 6769206 h 6843362"/>
              <a:gd name="connsiteX3" fmla="*/ 2243470 w 2243470"/>
              <a:gd name="connsiteY3" fmla="*/ 6843362 h 6843362"/>
              <a:gd name="connsiteX4" fmla="*/ 0 w 2243470"/>
              <a:gd name="connsiteY4" fmla="*/ 6822097 h 6843362"/>
              <a:gd name="connsiteX0" fmla="*/ 0 w 2243470"/>
              <a:gd name="connsiteY0" fmla="*/ 6822097 h 6822097"/>
              <a:gd name="connsiteX1" fmla="*/ 2243470 w 2243470"/>
              <a:gd name="connsiteY1" fmla="*/ 0 h 6822097"/>
              <a:gd name="connsiteX2" fmla="*/ 2232837 w 2243470"/>
              <a:gd name="connsiteY2" fmla="*/ 6769206 h 6822097"/>
              <a:gd name="connsiteX3" fmla="*/ 0 w 2243470"/>
              <a:gd name="connsiteY3" fmla="*/ 6822097 h 6822097"/>
            </a:gdLst>
            <a:ahLst/>
            <a:cxnLst>
              <a:cxn ang="0">
                <a:pos x="connsiteX0" y="connsiteY0"/>
              </a:cxn>
              <a:cxn ang="0">
                <a:pos x="connsiteX1" y="connsiteY1"/>
              </a:cxn>
              <a:cxn ang="0">
                <a:pos x="connsiteX2" y="connsiteY2"/>
              </a:cxn>
              <a:cxn ang="0">
                <a:pos x="connsiteX3" y="connsiteY3"/>
              </a:cxn>
            </a:cxnLst>
            <a:rect l="l" t="t" r="r" b="b"/>
            <a:pathLst>
              <a:path w="2243470" h="6822097">
                <a:moveTo>
                  <a:pt x="0" y="6822097"/>
                </a:moveTo>
                <a:lnTo>
                  <a:pt x="2243470" y="0"/>
                </a:lnTo>
                <a:cubicBezTo>
                  <a:pt x="2239926" y="2256402"/>
                  <a:pt x="2236381" y="4512804"/>
                  <a:pt x="2232837" y="6769206"/>
                </a:cubicBezTo>
                <a:lnTo>
                  <a:pt x="0" y="6822097"/>
                </a:lnTo>
                <a:close/>
              </a:path>
            </a:pathLst>
          </a:custGeom>
          <a:solidFill>
            <a:srgbClr val="C64661"/>
          </a:solidFill>
          <a:ln>
            <a:solidFill>
              <a:srgbClr val="00B0F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erge 20"/>
          <p:cNvSpPr/>
          <p:nvPr/>
        </p:nvSpPr>
        <p:spPr>
          <a:xfrm>
            <a:off x="6863315" y="2198"/>
            <a:ext cx="2243470" cy="6880611"/>
          </a:xfrm>
          <a:prstGeom prst="flowChartMerg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9638497">
            <a:off x="502140" y="3583380"/>
            <a:ext cx="2122200" cy="1754326"/>
          </a:xfrm>
          <a:prstGeom prst="rect">
            <a:avLst/>
          </a:prstGeom>
          <a:noFill/>
        </p:spPr>
        <p:txBody>
          <a:bodyPr wrap="square" rtlCol="0">
            <a:spAutoFit/>
          </a:bodyPr>
          <a:lstStyle/>
          <a:p>
            <a:r>
              <a:rPr lang="en-US" b="1" i="1" dirty="0" smtClean="0">
                <a:solidFill>
                  <a:srgbClr val="FFFF00"/>
                </a:solidFill>
                <a:latin typeface="Agency FB" pitchFamily="34" charset="0"/>
              </a:rPr>
              <a:t>Power </a:t>
            </a:r>
            <a:r>
              <a:rPr lang="en-US" b="1" i="1" dirty="0">
                <a:solidFill>
                  <a:srgbClr val="FFFF00"/>
                </a:solidFill>
                <a:latin typeface="Agency FB" pitchFamily="34" charset="0"/>
              </a:rPr>
              <a:t>BI which I understand to be </a:t>
            </a:r>
            <a:r>
              <a:rPr lang="en-US" b="1" i="1" dirty="0" smtClean="0">
                <a:solidFill>
                  <a:srgbClr val="FFFF00"/>
                </a:solidFill>
                <a:latin typeface="Agency FB" pitchFamily="34" charset="0"/>
              </a:rPr>
              <a:t>a give </a:t>
            </a:r>
            <a:r>
              <a:rPr lang="en-US" b="1" i="1" dirty="0">
                <a:solidFill>
                  <a:srgbClr val="FFFF00"/>
                </a:solidFill>
                <a:latin typeface="Agency FB" pitchFamily="34" charset="0"/>
              </a:rPr>
              <a:t>and take data visualization software makes business easier in data insights.</a:t>
            </a:r>
          </a:p>
        </p:txBody>
      </p:sp>
      <p:sp>
        <p:nvSpPr>
          <p:cNvPr id="30" name="TextBox 29"/>
          <p:cNvSpPr txBox="1"/>
          <p:nvPr/>
        </p:nvSpPr>
        <p:spPr>
          <a:xfrm rot="705508">
            <a:off x="5332065" y="907674"/>
            <a:ext cx="4096645" cy="646331"/>
          </a:xfrm>
          <a:prstGeom prst="rect">
            <a:avLst/>
          </a:prstGeom>
          <a:noFill/>
        </p:spPr>
        <p:txBody>
          <a:bodyPr wrap="square" rtlCol="0">
            <a:spAutoFit/>
          </a:bodyPr>
          <a:lstStyle/>
          <a:p>
            <a:r>
              <a:rPr lang="en-US" b="1" i="1" dirty="0" smtClean="0">
                <a:solidFill>
                  <a:srgbClr val="002060"/>
                </a:solidFill>
                <a:latin typeface="Bradley Hand ITC" pitchFamily="66" charset="0"/>
              </a:rPr>
              <a:t>CURIOUS IQ  DATA ANALYTICS  FINAL PROJECT</a:t>
            </a:r>
            <a:endParaRPr lang="en-US" b="1" i="1" dirty="0">
              <a:solidFill>
                <a:srgbClr val="002060"/>
              </a:solidFill>
              <a:latin typeface="Bradley Hand ITC" pitchFamily="66" charset="0"/>
            </a:endParaRPr>
          </a:p>
        </p:txBody>
      </p:sp>
    </p:spTree>
    <p:extLst>
      <p:ext uri="{BB962C8B-B14F-4D97-AF65-F5344CB8AC3E}">
        <p14:creationId xmlns:p14="http://schemas.microsoft.com/office/powerpoint/2010/main" val="1622571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086600" cy="1142999"/>
          </a:xfrm>
        </p:spPr>
        <p:txBody>
          <a:bodyPr/>
          <a:lstStyle/>
          <a:p>
            <a:r>
              <a:rPr lang="en-US" dirty="0" smtClean="0"/>
              <a:t> General</a:t>
            </a:r>
            <a:endParaRPr lang="en-US" dirty="0"/>
          </a:p>
        </p:txBody>
      </p:sp>
      <p:sp>
        <p:nvSpPr>
          <p:cNvPr id="3" name="Subtitle 2"/>
          <p:cNvSpPr>
            <a:spLocks noGrp="1"/>
          </p:cNvSpPr>
          <p:nvPr>
            <p:ph type="subTitle" idx="1"/>
          </p:nvPr>
        </p:nvSpPr>
        <p:spPr>
          <a:xfrm>
            <a:off x="762000" y="2362200"/>
            <a:ext cx="8001000" cy="3276600"/>
          </a:xfrm>
        </p:spPr>
        <p:txBody>
          <a:bodyPr>
            <a:normAutofit fontScale="62500" lnSpcReduction="20000"/>
          </a:bodyPr>
          <a:lstStyle/>
          <a:p>
            <a:r>
              <a:rPr lang="en-US" dirty="0" smtClean="0"/>
              <a:t>Listing name was dragged to table rows while count of listings  placed on values  to give total number of listing .</a:t>
            </a:r>
          </a:p>
          <a:p>
            <a:r>
              <a:rPr lang="en-US" dirty="0" smtClean="0"/>
              <a:t>In similar method used to find listing in Instant bookable.</a:t>
            </a:r>
          </a:p>
          <a:p>
            <a:r>
              <a:rPr lang="en-US" dirty="0" smtClean="0"/>
              <a:t>In Longitude and Latitude</a:t>
            </a:r>
          </a:p>
          <a:p>
            <a:r>
              <a:rPr lang="en-US" dirty="0" smtClean="0"/>
              <a:t>Longitude was dragged into x-axis , count of listing  on column y-axis while latitude is placed on column legend.</a:t>
            </a:r>
          </a:p>
          <a:p>
            <a:r>
              <a:rPr lang="en-US" dirty="0" smtClean="0"/>
              <a:t>The last one is count of reviews and by accommodates in a clustered column chart. </a:t>
            </a:r>
          </a:p>
          <a:p>
            <a:r>
              <a:rPr lang="en-US" dirty="0" smtClean="0"/>
              <a:t>Accommodates on X-axis while count of reviews on y-axis. Labels are places by turning on the data labels icon from visual format while on the same format colors of chart are customized under </a:t>
            </a:r>
            <a:r>
              <a:rPr lang="en-US" dirty="0" err="1" smtClean="0"/>
              <a:t>effects,column</a:t>
            </a:r>
            <a:r>
              <a:rPr lang="en-US" dirty="0" smtClean="0"/>
              <a:t> color.</a:t>
            </a:r>
            <a:endParaRPr lang="en-US" dirty="0"/>
          </a:p>
        </p:txBody>
      </p:sp>
    </p:spTree>
    <p:extLst>
      <p:ext uri="{BB962C8B-B14F-4D97-AF65-F5344CB8AC3E}">
        <p14:creationId xmlns:p14="http://schemas.microsoft.com/office/powerpoint/2010/main" val="43577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lstStyle/>
          <a:p>
            <a:r>
              <a:rPr lang="en-US" dirty="0" smtClean="0"/>
              <a:t>Listing</a:t>
            </a:r>
            <a:endParaRPr lang="en-US" dirty="0"/>
          </a:p>
        </p:txBody>
      </p:sp>
      <p:sp>
        <p:nvSpPr>
          <p:cNvPr id="3" name="Subtitle 2"/>
          <p:cNvSpPr>
            <a:spLocks noGrp="1"/>
          </p:cNvSpPr>
          <p:nvPr>
            <p:ph type="subTitle" idx="1"/>
          </p:nvPr>
        </p:nvSpPr>
        <p:spPr>
          <a:xfrm>
            <a:off x="533400" y="2438400"/>
            <a:ext cx="8153400" cy="3200400"/>
          </a:xfrm>
        </p:spPr>
        <p:txBody>
          <a:bodyPr>
            <a:normAutofit fontScale="55000" lnSpcReduction="20000"/>
          </a:bodyPr>
          <a:lstStyle/>
          <a:p>
            <a:r>
              <a:rPr lang="en-US" dirty="0" smtClean="0"/>
              <a:t>I displayed minimum and maximum nights in a single visual as seen by simply counting the values of both listing. </a:t>
            </a:r>
          </a:p>
          <a:p>
            <a:r>
              <a:rPr lang="en-US" dirty="0" smtClean="0"/>
              <a:t>I also counted Listing by name and property type as displayed accordingly, I added filter from TOP N by first top 10 names from the listing name.</a:t>
            </a:r>
          </a:p>
          <a:p>
            <a:endParaRPr lang="en-US" dirty="0"/>
          </a:p>
          <a:p>
            <a:r>
              <a:rPr lang="en-US" dirty="0" smtClean="0"/>
              <a:t>The display of all the column by Name, </a:t>
            </a:r>
            <a:r>
              <a:rPr lang="en-US" dirty="0" err="1" smtClean="0"/>
              <a:t>Neighbourhood</a:t>
            </a:r>
            <a:r>
              <a:rPr lang="en-US" dirty="0" smtClean="0"/>
              <a:t>, District, City, Property Type, Room Type, Accommodates, bedrooms, price and review scores rating, this is achieved by placing all names column in  the visual table to show information of every column.</a:t>
            </a:r>
          </a:p>
          <a:p>
            <a:r>
              <a:rPr lang="en-US" dirty="0" smtClean="0"/>
              <a:t>The display of host location longitude and latitude is achieved by placing all listings column and maintain  don’t summarize icon to get accurate of longitude and latitude per hosting location</a:t>
            </a:r>
          </a:p>
          <a:p>
            <a:endParaRPr lang="en-US" dirty="0"/>
          </a:p>
        </p:txBody>
      </p:sp>
    </p:spTree>
    <p:extLst>
      <p:ext uri="{BB962C8B-B14F-4D97-AF65-F5344CB8AC3E}">
        <p14:creationId xmlns:p14="http://schemas.microsoft.com/office/powerpoint/2010/main" val="3056298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066799"/>
          </a:xfrm>
        </p:spPr>
        <p:txBody>
          <a:bodyPr/>
          <a:lstStyle/>
          <a:p>
            <a:r>
              <a:rPr lang="en-US" dirty="0" smtClean="0"/>
              <a:t>Property Type</a:t>
            </a:r>
            <a:endParaRPr lang="en-US" dirty="0"/>
          </a:p>
        </p:txBody>
      </p:sp>
      <p:sp>
        <p:nvSpPr>
          <p:cNvPr id="3" name="Subtitle 2"/>
          <p:cNvSpPr>
            <a:spLocks noGrp="1"/>
          </p:cNvSpPr>
          <p:nvPr>
            <p:ph type="subTitle" idx="1"/>
          </p:nvPr>
        </p:nvSpPr>
        <p:spPr>
          <a:xfrm>
            <a:off x="533400" y="2590800"/>
            <a:ext cx="7924800" cy="3505200"/>
          </a:xfrm>
        </p:spPr>
        <p:txBody>
          <a:bodyPr>
            <a:normAutofit fontScale="70000" lnSpcReduction="20000"/>
          </a:bodyPr>
          <a:lstStyle/>
          <a:p>
            <a:r>
              <a:rPr lang="en-US" dirty="0" smtClean="0"/>
              <a:t>A substantial count was made by count of listing by property type in a clustered bar chart as shown, all listing labels counted by turning on data labels icon. Property type lies on y-axis while count of listings on x-axis</a:t>
            </a:r>
          </a:p>
          <a:p>
            <a:r>
              <a:rPr lang="en-US" dirty="0" smtClean="0"/>
              <a:t>Count of listing by room type also shown in a column chart in the same format, color of this chart was changed from default in the format visual under column color</a:t>
            </a:r>
          </a:p>
          <a:p>
            <a:endParaRPr lang="en-US" dirty="0"/>
          </a:p>
          <a:p>
            <a:r>
              <a:rPr lang="en-US" dirty="0" smtClean="0"/>
              <a:t>Count of bedrooms in a gauge chart displayed while property type is displayed in column chart  with number of accommodates label  through data labels icon</a:t>
            </a:r>
          </a:p>
          <a:p>
            <a:endParaRPr lang="en-US" dirty="0"/>
          </a:p>
        </p:txBody>
      </p:sp>
    </p:spTree>
    <p:extLst>
      <p:ext uri="{BB962C8B-B14F-4D97-AF65-F5344CB8AC3E}">
        <p14:creationId xmlns:p14="http://schemas.microsoft.com/office/powerpoint/2010/main" val="930083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467600" cy="1066799"/>
          </a:xfrm>
        </p:spPr>
        <p:txBody>
          <a:bodyPr/>
          <a:lstStyle/>
          <a:p>
            <a:r>
              <a:rPr lang="en-US" dirty="0" smtClean="0"/>
              <a:t>Reviews</a:t>
            </a:r>
            <a:endParaRPr lang="en-US" dirty="0"/>
          </a:p>
        </p:txBody>
      </p:sp>
      <p:sp>
        <p:nvSpPr>
          <p:cNvPr id="3" name="Subtitle 2"/>
          <p:cNvSpPr>
            <a:spLocks noGrp="1"/>
          </p:cNvSpPr>
          <p:nvPr>
            <p:ph type="subTitle" idx="1"/>
          </p:nvPr>
        </p:nvSpPr>
        <p:spPr>
          <a:xfrm>
            <a:off x="762000" y="2209800"/>
            <a:ext cx="7696200" cy="3429000"/>
          </a:xfrm>
        </p:spPr>
        <p:txBody>
          <a:bodyPr>
            <a:normAutofit fontScale="55000" lnSpcReduction="20000"/>
          </a:bodyPr>
          <a:lstStyle/>
          <a:p>
            <a:r>
              <a:rPr lang="en-US" dirty="0"/>
              <a:t>R</a:t>
            </a:r>
            <a:r>
              <a:rPr lang="en-US" dirty="0" smtClean="0"/>
              <a:t>eviews per Year/Quarter was achieved by count of reviews per year and quarter from the listing host since. This chart is created in a column chart with numbers label on every review, the background color adjusted from format visual general then effects, turn on background icon – color change and adjust transparency icon.</a:t>
            </a:r>
          </a:p>
          <a:p>
            <a:endParaRPr lang="en-US" dirty="0"/>
          </a:p>
          <a:p>
            <a:r>
              <a:rPr lang="en-US" dirty="0" smtClean="0"/>
              <a:t>Below it is a stacked area chart of all the listing names  to show number of reviews for every listing from lowest to highest</a:t>
            </a:r>
          </a:p>
          <a:p>
            <a:endParaRPr lang="en-US" dirty="0"/>
          </a:p>
          <a:p>
            <a:r>
              <a:rPr lang="en-US" dirty="0"/>
              <a:t>R</a:t>
            </a:r>
            <a:r>
              <a:rPr lang="en-US" dirty="0" smtClean="0"/>
              <a:t>eviews per Reviewer  is counted </a:t>
            </a:r>
            <a:r>
              <a:rPr lang="en-US" dirty="0"/>
              <a:t> </a:t>
            </a:r>
            <a:r>
              <a:rPr lang="en-US" dirty="0" smtClean="0"/>
              <a:t>by  reviewer id with the highest review as shown in the bar chart., labeling of review count was done  from data labels icon while background adjusted from  format visual – general , effects  turn on background  add color and  adjust transparency icon</a:t>
            </a:r>
          </a:p>
          <a:p>
            <a:endParaRPr lang="en-US" dirty="0"/>
          </a:p>
        </p:txBody>
      </p:sp>
    </p:spTree>
    <p:extLst>
      <p:ext uri="{BB962C8B-B14F-4D97-AF65-F5344CB8AC3E}">
        <p14:creationId xmlns:p14="http://schemas.microsoft.com/office/powerpoint/2010/main" val="245242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315200" cy="1447799"/>
          </a:xfrm>
        </p:spPr>
        <p:txBody>
          <a:bodyPr/>
          <a:lstStyle/>
          <a:p>
            <a:r>
              <a:rPr lang="en-US" dirty="0" smtClean="0"/>
              <a:t>Prices</a:t>
            </a:r>
            <a:endParaRPr lang="en-US" dirty="0"/>
          </a:p>
        </p:txBody>
      </p:sp>
      <p:sp>
        <p:nvSpPr>
          <p:cNvPr id="3" name="Subtitle 2"/>
          <p:cNvSpPr>
            <a:spLocks noGrp="1"/>
          </p:cNvSpPr>
          <p:nvPr>
            <p:ph type="subTitle" idx="1"/>
          </p:nvPr>
        </p:nvSpPr>
        <p:spPr>
          <a:xfrm>
            <a:off x="762000" y="2209800"/>
            <a:ext cx="7620000" cy="4038600"/>
          </a:xfrm>
        </p:spPr>
        <p:txBody>
          <a:bodyPr>
            <a:normAutofit fontScale="55000" lnSpcReduction="20000"/>
          </a:bodyPr>
          <a:lstStyle/>
          <a:p>
            <a:r>
              <a:rPr lang="en-US" dirty="0" smtClean="0"/>
              <a:t>Finding the average listing price was done by simply dropping listing price in a column chart and then click on value field under build visual table to trace average count. </a:t>
            </a:r>
          </a:p>
          <a:p>
            <a:r>
              <a:rPr lang="en-US" dirty="0" smtClean="0"/>
              <a:t>Average price by city also displayed on column chart with no adjustment to color but labeled with average price per city seeing Mexico city with highest average price and Rome the lowest.</a:t>
            </a:r>
          </a:p>
          <a:p>
            <a:r>
              <a:rPr lang="en-US" dirty="0" smtClean="0"/>
              <a:t>In this chart City is on x-axis while average of price on y-axis.</a:t>
            </a:r>
          </a:p>
          <a:p>
            <a:endParaRPr lang="en-US" dirty="0"/>
          </a:p>
          <a:p>
            <a:r>
              <a:rPr lang="en-US" dirty="0" smtClean="0"/>
              <a:t>Each listing name with price is also displayed in a visual table chart in descending order as shown.</a:t>
            </a:r>
          </a:p>
          <a:p>
            <a:endParaRPr lang="en-US" dirty="0"/>
          </a:p>
          <a:p>
            <a:r>
              <a:rPr lang="en-US" dirty="0" smtClean="0"/>
              <a:t>Finding the average price per Year/Month achieved by placing host since, year and , month in x-axis and average of price in y-axis. Labels of price by year and month turned on while changes was made from visual columns color then turn on show all icon  adjust the colors by ticking each box</a:t>
            </a:r>
            <a:endParaRPr lang="en-US" dirty="0"/>
          </a:p>
        </p:txBody>
      </p:sp>
    </p:spTree>
    <p:extLst>
      <p:ext uri="{BB962C8B-B14F-4D97-AF65-F5344CB8AC3E}">
        <p14:creationId xmlns:p14="http://schemas.microsoft.com/office/powerpoint/2010/main" val="2683169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95399"/>
          </a:xfrm>
        </p:spPr>
        <p:txBody>
          <a:bodyPr/>
          <a:lstStyle/>
          <a:p>
            <a:r>
              <a:rPr lang="en-US" dirty="0" smtClean="0"/>
              <a:t>Hosts</a:t>
            </a:r>
            <a:endParaRPr lang="en-US" dirty="0"/>
          </a:p>
        </p:txBody>
      </p:sp>
      <p:sp>
        <p:nvSpPr>
          <p:cNvPr id="3" name="Subtitle 2"/>
          <p:cNvSpPr>
            <a:spLocks noGrp="1"/>
          </p:cNvSpPr>
          <p:nvPr>
            <p:ph type="subTitle" idx="1"/>
          </p:nvPr>
        </p:nvSpPr>
        <p:spPr>
          <a:xfrm>
            <a:off x="762000" y="2438400"/>
            <a:ext cx="7620000" cy="3657600"/>
          </a:xfrm>
        </p:spPr>
        <p:txBody>
          <a:bodyPr>
            <a:normAutofit fontScale="85000" lnSpcReduction="20000"/>
          </a:bodyPr>
          <a:lstStyle/>
          <a:p>
            <a:r>
              <a:rPr lang="en-US" dirty="0" smtClean="0"/>
              <a:t>Drag listing host is super host to card chart to count the number of super host.</a:t>
            </a:r>
          </a:p>
          <a:p>
            <a:r>
              <a:rPr lang="en-US" dirty="0" smtClean="0"/>
              <a:t>Count of listing by host location is solved with host location on x-axis and count of listing on y-axis. This chart shows on column chart how many listing from each hosting location with number of listing labeled on every host location</a:t>
            </a:r>
          </a:p>
          <a:p>
            <a:endParaRPr lang="en-US" dirty="0"/>
          </a:p>
          <a:p>
            <a:r>
              <a:rPr lang="en-US" dirty="0" smtClean="0"/>
              <a:t>The last table shows host response rate for every host id in a matrix table arranged in descending order</a:t>
            </a:r>
            <a:endParaRPr lang="en-US" dirty="0"/>
          </a:p>
        </p:txBody>
      </p:sp>
    </p:spTree>
    <p:extLst>
      <p:ext uri="{BB962C8B-B14F-4D97-AF65-F5344CB8AC3E}">
        <p14:creationId xmlns:p14="http://schemas.microsoft.com/office/powerpoint/2010/main" val="40016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2489</TotalTime>
  <Words>732</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 General</vt:lpstr>
      <vt:lpstr>Listing</vt:lpstr>
      <vt:lpstr>Property Type</vt:lpstr>
      <vt:lpstr>Reviews</vt:lpstr>
      <vt:lpstr>Prices</vt:lpstr>
      <vt:lpstr>Hosts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General</dc:title>
  <dc:creator>mas ali</dc:creator>
  <cp:lastModifiedBy>mas ali</cp:lastModifiedBy>
  <cp:revision>32</cp:revision>
  <dcterms:created xsi:type="dcterms:W3CDTF">2023-03-28T22:25:14Z</dcterms:created>
  <dcterms:modified xsi:type="dcterms:W3CDTF">2023-03-30T15:54:53Z</dcterms:modified>
</cp:coreProperties>
</file>