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63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43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60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53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74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63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28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8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452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1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6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6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11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8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5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7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BEF228-D13F-4693-9206-6719F08B9806}" type="datetimeFigureOut">
              <a:rPr lang="pl-PL" smtClean="0"/>
              <a:t>03.01.2025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D390-9403-4E44-92E6-F3755A0EF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246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9.svg"/><Relationship Id="rId12" Type="http://schemas.openxmlformats.org/officeDocument/2006/relationships/image" Target="../media/image28.png"/><Relationship Id="rId17" Type="http://schemas.openxmlformats.org/officeDocument/2006/relationships/image" Target="../media/image15.svg"/><Relationship Id="rId2" Type="http://schemas.openxmlformats.org/officeDocument/2006/relationships/image" Target="../media/image2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5" Type="http://schemas.openxmlformats.org/officeDocument/2006/relationships/image" Target="../media/image1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4.png"/><Relationship Id="rId3" Type="http://schemas.openxmlformats.org/officeDocument/2006/relationships/image" Target="../media/image31.svg"/><Relationship Id="rId21" Type="http://schemas.openxmlformats.org/officeDocument/2006/relationships/image" Target="../media/image13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3.sv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11.svg"/><Relationship Id="rId10" Type="http://schemas.openxmlformats.org/officeDocument/2006/relationships/image" Target="../media/image38.png"/><Relationship Id="rId19" Type="http://schemas.openxmlformats.org/officeDocument/2006/relationships/image" Target="../media/image45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641F946-FB7C-BB6E-CFCC-21EEE5410C05}"/>
              </a:ext>
            </a:extLst>
          </p:cNvPr>
          <p:cNvSpPr txBox="1"/>
          <p:nvPr/>
        </p:nvSpPr>
        <p:spPr>
          <a:xfrm>
            <a:off x="2000250" y="1771650"/>
            <a:ext cx="7956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latin typeface="Arial" panose="020B0604020202020204" pitchFamily="34" charset="0"/>
                <a:cs typeface="Arial" panose="020B0604020202020204" pitchFamily="34" charset="0"/>
              </a:rPr>
              <a:t>Prezentacja systemu agentowego AI do analizy działań i ofert konkurencji dla firmy </a:t>
            </a:r>
            <a:r>
              <a:rPr lang="pl-PL" sz="4800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endParaRPr lang="pl-P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7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CD55C-2730-52F0-A4E2-7C9453FA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„on </a:t>
            </a: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l-PL" sz="36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C9FA5C-A6AA-E708-3691-48050365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Użytkownik z poziomu UI zleca wykonanie określonego raportu podając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z wytycznymi</a:t>
            </a:r>
          </a:p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jest analizowany pod kątem możliwości realizacji zlecenia i możliwości systemu 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Następuje weryfikacja czy podobny raport nie był już wykonywany w przeszłości. Jeśli tak, użytkownik otrzymuje taką informację wraz z listą podobnych raportów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Jeżeli nie było w przeszłości wykonywanych podobnych raportów, lub użytkownik mimo wszystko chce by wykonać nowy raport, rozpoczyna się proces jego przygotowania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 do analizy danych sprawdza czy posiada w bazie dane wystarczające do wykonania raportu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Jeśli nie, zleca pobranie danych agentowi zbierającemu dane pobranie brakujących informacji</a:t>
            </a:r>
          </a:p>
        </p:txBody>
      </p:sp>
    </p:spTree>
    <p:extLst>
      <p:ext uri="{BB962C8B-B14F-4D97-AF65-F5344CB8AC3E}">
        <p14:creationId xmlns:p14="http://schemas.microsoft.com/office/powerpoint/2010/main" val="36628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404BC0-DEA9-A5EE-1B8F-3F6778E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„on </a:t>
            </a: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387375-CF81-2D0C-4D89-7787B873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79282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zebraniu danych agent analizujący dane przystępuje do przygotowania analizy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przygotowaniu analizy agent raportujący przygotowuje raport dla użytkownika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A24F717-0028-1073-81F8-FA383886757B}"/>
              </a:ext>
            </a:extLst>
          </p:cNvPr>
          <p:cNvSpPr txBox="1"/>
          <p:nvPr/>
        </p:nvSpPr>
        <p:spPr>
          <a:xfrm>
            <a:off x="1225550" y="4305300"/>
            <a:ext cx="906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każdym etapie procesu, w przypadku wystąpienia problemów (niezrozumiały lub niejasno sformułowany </a:t>
            </a:r>
            <a:r>
              <a:rPr lang="pl-PL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l-PL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brak możliwości pobrania wymaganych danych, niedostępność danych z systemów zewnętrznych itp.) użytkownik jest na bieżąco informowany przez alerty widoczne w UI</a:t>
            </a:r>
          </a:p>
        </p:txBody>
      </p:sp>
    </p:spTree>
    <p:extLst>
      <p:ext uri="{BB962C8B-B14F-4D97-AF65-F5344CB8AC3E}">
        <p14:creationId xmlns:p14="http://schemas.microsoft.com/office/powerpoint/2010/main" val="381368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3589E-0986-1893-AB43-850AF5CB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„on </a:t>
            </a: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l-PL" dirty="0"/>
          </a:p>
        </p:txBody>
      </p:sp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9D592B58-416F-8737-0AB7-F6AED0F0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0" y="1853248"/>
            <a:ext cx="10770241" cy="357743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5973949-16AB-2DFA-F00D-A83AE2FBA255}"/>
              </a:ext>
            </a:extLst>
          </p:cNvPr>
          <p:cNvSpPr txBox="1"/>
          <p:nvPr/>
        </p:nvSpPr>
        <p:spPr>
          <a:xfrm>
            <a:off x="2481634" y="6405282"/>
            <a:ext cx="90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przedstawiony schemat jest dostępny w załącznikach dodanych do prezentacji</a:t>
            </a:r>
          </a:p>
        </p:txBody>
      </p:sp>
    </p:spTree>
    <p:extLst>
      <p:ext uri="{BB962C8B-B14F-4D97-AF65-F5344CB8AC3E}">
        <p14:creationId xmlns:p14="http://schemas.microsoft.com/office/powerpoint/2010/main" val="3145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6F5DB-914D-11DA-5107-8B4923D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raportów cyklicznych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3F6CF1-FDEE-D63C-4F67-D2218DB2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78032"/>
          </a:xfrm>
        </p:spPr>
        <p:txBody>
          <a:bodyPr>
            <a:norm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Raporty cykliczne wykonywane są wg harmonogramu ustawianego z poziomu UI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bazy pobierana jest lista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promptów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do wykonania poszczególnych raportów</a:t>
            </a:r>
          </a:p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przekazywane są po kolei do kolejnych instancji systemu w celu realizacji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 do analizy danych sprawdza czy posiada w bazie dane wystarczające do wykonania raportu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Jeśli nie, zleca pobranie danych agentowi zbierającemu dane pobranie brakujących informacji</a:t>
            </a:r>
          </a:p>
        </p:txBody>
      </p:sp>
    </p:spTree>
    <p:extLst>
      <p:ext uri="{BB962C8B-B14F-4D97-AF65-F5344CB8AC3E}">
        <p14:creationId xmlns:p14="http://schemas.microsoft.com/office/powerpoint/2010/main" val="347242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89B3EF-FF73-A4E9-20E9-3B45FB69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raportów cyklicznych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D58C3-4811-122A-6DF1-CE60BB66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zebraniu danych agent analizujący dane przystępuje do przygotowania analizy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przygotowaniu analizy agent raportujący przygotowuje raport dla użytkownika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AA39D25-112F-2E1B-FBE0-988C8EDB282E}"/>
              </a:ext>
            </a:extLst>
          </p:cNvPr>
          <p:cNvSpPr txBox="1"/>
          <p:nvPr/>
        </p:nvSpPr>
        <p:spPr>
          <a:xfrm>
            <a:off x="1225550" y="4305300"/>
            <a:ext cx="906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każdym etapie procesu, w przypadku wystąpienia problemów (niezrozumiały lub niejasno sformułowany </a:t>
            </a:r>
            <a:r>
              <a:rPr lang="pl-PL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l-PL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brak możliwości pobrania wymaganych danych, niedostępność danych z systemów zewnętrznych itp.) użytkownik jest na bieżąco informowany przez alerty widoczne w UI</a:t>
            </a:r>
          </a:p>
        </p:txBody>
      </p:sp>
    </p:spTree>
    <p:extLst>
      <p:ext uri="{BB962C8B-B14F-4D97-AF65-F5344CB8AC3E}">
        <p14:creationId xmlns:p14="http://schemas.microsoft.com/office/powerpoint/2010/main" val="333326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D974-9ECA-FEAE-856C-51C2CB7C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Proces raportów cyklicznych</a:t>
            </a:r>
            <a:endParaRPr lang="pl-PL" dirty="0"/>
          </a:p>
        </p:txBody>
      </p:sp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492FF910-BA3D-A5D2-2EA3-62B3E9A0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1853248"/>
            <a:ext cx="10663451" cy="348215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95649A1-D3EB-5D59-BD28-CA024BCB3716}"/>
              </a:ext>
            </a:extLst>
          </p:cNvPr>
          <p:cNvSpPr txBox="1"/>
          <p:nvPr/>
        </p:nvSpPr>
        <p:spPr>
          <a:xfrm>
            <a:off x="2481634" y="6405282"/>
            <a:ext cx="90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przedstawiony schemat jest dostępny w załącznikach dodanych do prezentacji</a:t>
            </a:r>
          </a:p>
        </p:txBody>
      </p:sp>
    </p:spTree>
    <p:extLst>
      <p:ext uri="{BB962C8B-B14F-4D97-AF65-F5344CB8AC3E}">
        <p14:creationId xmlns:p14="http://schemas.microsoft.com/office/powerpoint/2010/main" val="208210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BBDE6-32AB-CF9A-49CD-E4A7E59C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Powiadomienia mailowe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A2EE2E-6F95-AC99-45F1-B7CC9F1D8018}"/>
              </a:ext>
            </a:extLst>
          </p:cNvPr>
          <p:cNvSpPr txBox="1"/>
          <p:nvPr/>
        </p:nvSpPr>
        <p:spPr>
          <a:xfrm>
            <a:off x="646111" y="3206750"/>
            <a:ext cx="10485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ramach systemu podłączony będzie serwis do wysyłania wiadomości mailowych. Nie jest to osobny agent (serwis napisany jest w C#). Każdy z agentów posiada narzędzie do wysyłania wiadomości mailowych poprzez ten serwis.</a:t>
            </a:r>
          </a:p>
          <a:p>
            <a:pPr algn="just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on stworzony do wysyłania wiadomości, w przypadku gdy z analizy wynika, że nastąpiła jakaś nagła zmiana w ofertach konkurencji.</a:t>
            </a:r>
          </a:p>
          <a:p>
            <a:pPr algn="just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Niemniej jednak może być także wykorzystany do wysyłania powiadomień mailowych o problemach lub niepowodzeniach w procesie na każdym jego etapie. Ustawienie tych opcji wraz z listą adresów na które mają być wysyłane powiadomienia można zrealizować z poziomu UI</a:t>
            </a:r>
          </a:p>
        </p:txBody>
      </p:sp>
      <p:pic>
        <p:nvPicPr>
          <p:cNvPr id="6" name="Grafika 5" descr="Adres e-mail z wypełnieniem pełnym">
            <a:extLst>
              <a:ext uri="{FF2B5EF4-FFF2-40B4-BE49-F238E27FC236}">
                <a16:creationId xmlns:a16="http://schemas.microsoft.com/office/drawing/2014/main" id="{21091D03-92F1-7A36-9975-9FCCC22B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8995" y="1853248"/>
            <a:ext cx="1159670" cy="11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4A0B9-02CF-F731-702B-5633FE3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400B017-AF80-7AF9-1E9F-3234B029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Interfejs składa się z trzech zakładek – raporty, ustawienia i alerty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Zostanie on napisany jako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frontendowa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aplikacja typu SPA z wykorzystaniem biblioteki REACT JS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Zawartość zakładek będzie różna w zależności od uprawnień jakie użytkownik posiada w systemie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Zaprezentowany tutaj wygląd UI jest jedynie poglądowy. Docelowy wygląd zostanie ustalony z klientem po zatwierdzeniu decyzji o współpracy. 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Pozwala on jednak zorientować się jak wyglądać będą udostępnione użytkownikowi funkcjonalności systemu i możliwości jego wykorzystania</a:t>
            </a:r>
          </a:p>
        </p:txBody>
      </p:sp>
    </p:spTree>
    <p:extLst>
      <p:ext uri="{BB962C8B-B14F-4D97-AF65-F5344CB8AC3E}">
        <p14:creationId xmlns:p14="http://schemas.microsoft.com/office/powerpoint/2010/main" val="88736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27">
            <a:extLst>
              <a:ext uri="{FF2B5EF4-FFF2-40B4-BE49-F238E27FC236}">
                <a16:creationId xmlns:a16="http://schemas.microsoft.com/office/drawing/2014/main" id="{09FB5827-403E-CF14-8006-1F1C792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9" y="3208808"/>
            <a:ext cx="8008658" cy="276244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7E578C9-3BA3-26F7-4CBC-411C4EB6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raporty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E298C7A-C8D5-B270-4A64-B89B31453752}"/>
              </a:ext>
            </a:extLst>
          </p:cNvPr>
          <p:cNvSpPr/>
          <p:nvPr/>
        </p:nvSpPr>
        <p:spPr>
          <a:xfrm>
            <a:off x="103909" y="2725025"/>
            <a:ext cx="1522800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Pole do wpisania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z wymaganiami dla raportu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6E84A6A-F661-65E5-24F2-C04BC8256F4D}"/>
              </a:ext>
            </a:extLst>
          </p:cNvPr>
          <p:cNvSpPr/>
          <p:nvPr/>
        </p:nvSpPr>
        <p:spPr>
          <a:xfrm>
            <a:off x="10281266" y="2655112"/>
            <a:ext cx="1600763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Przycisk rozpoczynający generowanie raportu na podstawie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endParaRPr lang="pl-PL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6784466-7F5E-6977-A11B-E9D7B1271E71}"/>
              </a:ext>
            </a:extLst>
          </p:cNvPr>
          <p:cNvSpPr/>
          <p:nvPr/>
        </p:nvSpPr>
        <p:spPr>
          <a:xfrm>
            <a:off x="10496019" y="3760646"/>
            <a:ext cx="1383645" cy="718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Lista wygenerowanych wcześniej raportów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5853D1B1-1464-0CCB-7F1C-512D7DC4B852}"/>
              </a:ext>
            </a:extLst>
          </p:cNvPr>
          <p:cNvSpPr/>
          <p:nvPr/>
        </p:nvSpPr>
        <p:spPr>
          <a:xfrm>
            <a:off x="10071132" y="4918356"/>
            <a:ext cx="1808532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Dostępne akcje – przejście do okna szczegółów raportu lub zlecenie jego usunięcia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3ABD8A87-D9C0-B720-8EF6-0E5C2FD982BC}"/>
              </a:ext>
            </a:extLst>
          </p:cNvPr>
          <p:cNvSpPr/>
          <p:nvPr/>
        </p:nvSpPr>
        <p:spPr>
          <a:xfrm>
            <a:off x="243064" y="3848777"/>
            <a:ext cx="1383645" cy="718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Możliwość wyszukiwania dostępna w każdej kolumnie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809B009-CE92-3370-B8C2-014949830D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455728" y="3077734"/>
            <a:ext cx="825538" cy="671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1D979B02-3952-CC32-901C-99F3F20466CB}"/>
              </a:ext>
            </a:extLst>
          </p:cNvPr>
          <p:cNvCxnSpPr>
            <a:stCxn id="10" idx="1"/>
          </p:cNvCxnSpPr>
          <p:nvPr/>
        </p:nvCxnSpPr>
        <p:spPr>
          <a:xfrm flipH="1">
            <a:off x="8146456" y="4119864"/>
            <a:ext cx="2349563" cy="7373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46F1F95C-C298-95F1-51F8-BB775182C9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566564" y="4813726"/>
            <a:ext cx="504568" cy="527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CF19A5FF-36C3-6C03-BDCA-88DA4AFBCFE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321237" y="4813726"/>
            <a:ext cx="749895" cy="527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D8252AA0-7881-5507-2BBE-4CCAF1CE0BFC}"/>
              </a:ext>
            </a:extLst>
          </p:cNvPr>
          <p:cNvCxnSpPr>
            <a:cxnSpLocks/>
          </p:cNvCxnSpPr>
          <p:nvPr/>
        </p:nvCxnSpPr>
        <p:spPr>
          <a:xfrm>
            <a:off x="1626709" y="3147647"/>
            <a:ext cx="1413178" cy="733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A842E8B-FAEE-9C62-F26F-DC654B564F90}"/>
              </a:ext>
            </a:extLst>
          </p:cNvPr>
          <p:cNvCxnSpPr>
            <a:cxnSpLocks/>
          </p:cNvCxnSpPr>
          <p:nvPr/>
        </p:nvCxnSpPr>
        <p:spPr>
          <a:xfrm>
            <a:off x="1626709" y="4207994"/>
            <a:ext cx="1719164" cy="359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D7C3203-5803-D033-2DC1-39FE6FB3DE03}"/>
              </a:ext>
            </a:extLst>
          </p:cNvPr>
          <p:cNvSpPr txBox="1"/>
          <p:nvPr/>
        </p:nvSpPr>
        <p:spPr>
          <a:xfrm>
            <a:off x="2481634" y="6405282"/>
            <a:ext cx="90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projekt zakładki w formie </a:t>
            </a:r>
            <a:r>
              <a:rPr lang="pl-PL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dostępny w załącznikach dodanych do prezentacji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A5B0BF14-CD33-FA48-B316-2C16A3FF3DFE}"/>
              </a:ext>
            </a:extLst>
          </p:cNvPr>
          <p:cNvSpPr txBox="1"/>
          <p:nvPr/>
        </p:nvSpPr>
        <p:spPr>
          <a:xfrm>
            <a:off x="646111" y="1861350"/>
            <a:ext cx="1006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Zakładka pozwala na zlecenie wygenerowania raportu na podstawie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oraz na przeglądanie listy dotychczas wygenerowanych raportów („on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” oraz cyklicznych”)</a:t>
            </a:r>
          </a:p>
        </p:txBody>
      </p:sp>
    </p:spTree>
    <p:extLst>
      <p:ext uri="{BB962C8B-B14F-4D97-AF65-F5344CB8AC3E}">
        <p14:creationId xmlns:p14="http://schemas.microsoft.com/office/powerpoint/2010/main" val="194146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85D6D2-EF0F-6CCB-58EA-0D23DB81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raporty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A9E88B-18A5-8C98-7B16-F2333C1D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„Nazwa raportu” zawiera nazwę raportu stworzoną automatycznie przez agenta, utworzoną na podstawie zawartości raportu, okresu którego dotyczy i treści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przekazanego do wykonania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„Data raportu” zawiera datę utworzenia raportu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zawiera treść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przekazaną w celu wykonania raportu</a:t>
            </a:r>
          </a:p>
        </p:txBody>
      </p:sp>
    </p:spTree>
    <p:extLst>
      <p:ext uri="{BB962C8B-B14F-4D97-AF65-F5344CB8AC3E}">
        <p14:creationId xmlns:p14="http://schemas.microsoft.com/office/powerpoint/2010/main" val="13817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9AE2FE-1290-8C04-6B93-29E73F72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332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8965FE-5222-B62E-DE6D-B5EAFBF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0500"/>
            <a:ext cx="9404723" cy="47878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Wstęp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Opis agentów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Obsługa błędów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Szkolenia i testy powdrożeniowe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Wydajność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rozwoju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9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A92D1-33B8-3544-475F-79548D23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ustawienia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C030A8-8176-F077-B635-33203CDE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76" y="2366749"/>
            <a:ext cx="8294499" cy="3226344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EDBA37F-2D53-B6E5-77AD-7BA5DB25C2F0}"/>
              </a:ext>
            </a:extLst>
          </p:cNvPr>
          <p:cNvSpPr/>
          <p:nvPr/>
        </p:nvSpPr>
        <p:spPr>
          <a:xfrm>
            <a:off x="100202" y="2902411"/>
            <a:ext cx="1522800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Kafelek wyświetlający okno uprawnień użytkowników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C1B5D9A-A44D-735C-879A-8222F9D03EE9}"/>
              </a:ext>
            </a:extLst>
          </p:cNvPr>
          <p:cNvCxnSpPr>
            <a:cxnSpLocks/>
          </p:cNvCxnSpPr>
          <p:nvPr/>
        </p:nvCxnSpPr>
        <p:spPr>
          <a:xfrm>
            <a:off x="1623002" y="3325033"/>
            <a:ext cx="2245636" cy="800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113105D-D4F9-156F-391E-863F574BA995}"/>
              </a:ext>
            </a:extLst>
          </p:cNvPr>
          <p:cNvSpPr/>
          <p:nvPr/>
        </p:nvSpPr>
        <p:spPr>
          <a:xfrm>
            <a:off x="10428188" y="5262463"/>
            <a:ext cx="1522800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Kafelek pozwalający przejść do ustawień systemowych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8C0F49C4-982F-7427-661E-E5CB5A3D36F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578600" y="4892675"/>
            <a:ext cx="3849588" cy="792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E0548715-23E3-E15E-5326-9EC14A433BF9}"/>
              </a:ext>
            </a:extLst>
          </p:cNvPr>
          <p:cNvSpPr/>
          <p:nvPr/>
        </p:nvSpPr>
        <p:spPr>
          <a:xfrm>
            <a:off x="10428188" y="2711530"/>
            <a:ext cx="1522800" cy="84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Kafelek pozwalający przejść do ustawień indywidualnych dla każdego użytkownika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D7F5126D-EEBB-B03A-EA59-A05C07358F0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82000" y="3134152"/>
            <a:ext cx="2046188" cy="479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69FFE2A-274B-DCBA-F775-CFE08D0279DD}"/>
              </a:ext>
            </a:extLst>
          </p:cNvPr>
          <p:cNvSpPr txBox="1"/>
          <p:nvPr/>
        </p:nvSpPr>
        <p:spPr>
          <a:xfrm>
            <a:off x="646111" y="1792957"/>
            <a:ext cx="100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Zakładka pozwala na zarządzanie uprawnieniami użytkowników, ustawieniami systemu i ustawieniami personalnymi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EB4D688-4EAD-C760-E0D4-666E3217F0AB}"/>
              </a:ext>
            </a:extLst>
          </p:cNvPr>
          <p:cNvSpPr txBox="1"/>
          <p:nvPr/>
        </p:nvSpPr>
        <p:spPr>
          <a:xfrm>
            <a:off x="2481634" y="6405282"/>
            <a:ext cx="90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projekt zakładki w formie </a:t>
            </a:r>
            <a:r>
              <a:rPr lang="pl-PL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dostępny w załącznikach dodanych do prezentacji</a:t>
            </a:r>
          </a:p>
        </p:txBody>
      </p:sp>
    </p:spTree>
    <p:extLst>
      <p:ext uri="{BB962C8B-B14F-4D97-AF65-F5344CB8AC3E}">
        <p14:creationId xmlns:p14="http://schemas.microsoft.com/office/powerpoint/2010/main" val="146467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FA920-73C2-3449-5C2F-CC7FB26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ustawienia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AF118B-6E98-38D9-8B6B-6CBE0F9E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Kafelek „Uprawnienia dla użytkowników” przechodzi do formularza zarządzania użytkownikami. Administrator systemu z jego poziomu dodaje, usuwa lub blokuje użytkowników, przypisuje użytkownikom role w systemie i zarządza uprawnieniami przypisanymi do ról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Kafelek „Ustawienia systemowe” przechodzi do widoku ustawień potrzebnych do prawidłowego działania systemu, w tym np. liczby pętli wykonywanych w procesie recenzowania raportu (patrz slajd „Agent tworzący raporty”, zarządzania adresami list mailingowych do których będą wysyłane raporty lub alerty o błędach itp.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Kafelek „Ustawienia personalne” widoczny dla każdego użytkownika systemu pozwala na dostosowanie wyglądu UI do indywidualnych preferencji użytkownika, w tym schematu kolorów, rozmiaru czcionki itp.</a:t>
            </a:r>
          </a:p>
        </p:txBody>
      </p:sp>
    </p:spTree>
    <p:extLst>
      <p:ext uri="{BB962C8B-B14F-4D97-AF65-F5344CB8AC3E}">
        <p14:creationId xmlns:p14="http://schemas.microsoft.com/office/powerpoint/2010/main" val="984572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BD15F9-CE47-E958-3D33-3D78B0E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alerty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6047EA4-69CA-0ED7-62E3-55B996E13BB8}"/>
              </a:ext>
            </a:extLst>
          </p:cNvPr>
          <p:cNvSpPr txBox="1"/>
          <p:nvPr/>
        </p:nvSpPr>
        <p:spPr>
          <a:xfrm>
            <a:off x="646111" y="1792957"/>
            <a:ext cx="100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Wyświetla listę alertów jakie pojawiły się w systemie podczas procesów tworzenia raportów („on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” oraz cyklicznych”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B870C3B-BAA4-EAA6-02E4-7DBDE980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2" y="2604685"/>
            <a:ext cx="8686800" cy="311227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FDB8750-3FDA-7A18-1790-C8C0E3679099}"/>
              </a:ext>
            </a:extLst>
          </p:cNvPr>
          <p:cNvSpPr/>
          <p:nvPr/>
        </p:nvSpPr>
        <p:spPr>
          <a:xfrm>
            <a:off x="138545" y="3940119"/>
            <a:ext cx="1263627" cy="662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Lista alertów jakie pojawiły się w systemie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D55614F1-EC7B-FFF7-2314-8FDE3578D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02172" y="4271132"/>
            <a:ext cx="544392" cy="3310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BCD8E261-0325-5826-530A-F7DACF1567F6}"/>
              </a:ext>
            </a:extLst>
          </p:cNvPr>
          <p:cNvSpPr/>
          <p:nvPr/>
        </p:nvSpPr>
        <p:spPr>
          <a:xfrm>
            <a:off x="10669810" y="3329231"/>
            <a:ext cx="1383645" cy="718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Możliwość wyszukiwania dostępna w każdej kolumnie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04E0449-DBD2-4B6C-BC7F-029D06EDE58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050834" y="3688449"/>
            <a:ext cx="618976" cy="6618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CD160055-A7F3-3C44-2818-B1E6D4E3658C}"/>
              </a:ext>
            </a:extLst>
          </p:cNvPr>
          <p:cNvSpPr/>
          <p:nvPr/>
        </p:nvSpPr>
        <p:spPr>
          <a:xfrm>
            <a:off x="10612583" y="1996547"/>
            <a:ext cx="1483846" cy="8910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Ikona z ostrzeżeniem pokazującym że w systemie znajdują się nieobsłużone alerty</a:t>
            </a:r>
          </a:p>
        </p:txBody>
      </p: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A28EF440-D8F2-A153-5C24-DED54F15BEA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123218" y="2442050"/>
            <a:ext cx="1489365" cy="445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7E14728D-EE97-D3D4-36A9-4750FC4B0C67}"/>
              </a:ext>
            </a:extLst>
          </p:cNvPr>
          <p:cNvSpPr/>
          <p:nvPr/>
        </p:nvSpPr>
        <p:spPr>
          <a:xfrm>
            <a:off x="10612583" y="4725892"/>
            <a:ext cx="1483846" cy="8910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Ikona z ostrzeżeniem pokazującym że alert nie został obsłużony</a:t>
            </a:r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88787923-B4F9-722D-EB98-68F5B26EC03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511145" y="4709545"/>
            <a:ext cx="1101438" cy="461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8BCEA8FB-CEB9-926B-6AAC-B7AA91A47624}"/>
              </a:ext>
            </a:extLst>
          </p:cNvPr>
          <p:cNvSpPr txBox="1"/>
          <p:nvPr/>
        </p:nvSpPr>
        <p:spPr>
          <a:xfrm>
            <a:off x="2481634" y="6405282"/>
            <a:ext cx="90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projekt zakładki w formie </a:t>
            </a:r>
            <a:r>
              <a:rPr lang="pl-PL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l-PL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dostępny w załącznikach dodanych do prezentacji</a:t>
            </a:r>
          </a:p>
        </p:txBody>
      </p:sp>
    </p:spTree>
    <p:extLst>
      <p:ext uri="{BB962C8B-B14F-4D97-AF65-F5344CB8AC3E}">
        <p14:creationId xmlns:p14="http://schemas.microsoft.com/office/powerpoint/2010/main" val="3527596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21335B-750E-C0A2-CAC2-9DBBA60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Przykładowy interfejs użytkownika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Zakładka alerty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F0B589-43FB-C2B1-25E4-998FE8E0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„Treść” zawiera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zunitikowany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komunikat określający rodzaj alertu który wystąpił w systemie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„Data” zawiera datę wystąpienia alertu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Kolumna „Status” wyświetla ikonę ostrzeżenia przy alertach które nie zostały obsłużone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Wiersz z nieobsłużonym powiadomieniem jest wyższy a tekst w nim jest pogrubiony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Dopóki w systemie występują nieobsłużone alerty na pasku zakładek będzie wyświetlana ikona ostrzeżenia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Administrator systemu może zlecić wysyłkę informacji mailowej z informacją o wystąpieniu alertu. Listę adresów mailowych ustawia się w zakładce „Ustawienia” w widoku „Ustawienia systemowe”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6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0A72FA-DFC1-5F26-30D9-DFF3D98B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Obsługa błędów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Zapis rezultatów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575699-C1AB-2BFA-1A7C-EAAC6CBA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35250"/>
            <a:ext cx="8946541" cy="3613149"/>
          </a:xfrm>
        </p:spPr>
        <p:txBody>
          <a:bodyPr>
            <a:normAutofit fontScale="92500"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Każdy z agentów w przypadku niemożliwości kontynuowania procesu (np. z powodu niedostępności innego agenta) ma możliwość zapisania dotychczasowych rezultatów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Użytkownik otrzymuje alert z informacją o wystąpieniu błędu, jego przyczynie i dacie wystąpienia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Dzięki zapisaniu rezultatu wcześniejszych etapów procesu możliwe jest jego wznowienie, bez konieczności ponownego wykonywania etapów już zakończonych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Użytkownik może zdecydować czy chce kontynuować realizację przerwanego procesu czy chce rozpocząć go od początku (na przykład gdy uzna że dane mogły się zdezaktualizować i trzeba pobrać je ponownie)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a 8" descr="Ostrzeżenie z wypełnieniem pełnym">
            <a:extLst>
              <a:ext uri="{FF2B5EF4-FFF2-40B4-BE49-F238E27FC236}">
                <a16:creationId xmlns:a16="http://schemas.microsoft.com/office/drawing/2014/main" id="{081C626A-A7AF-B671-C6A4-000B3D9B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567" y="1720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BF21C0-7C97-7DE0-2E52-6116C6C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Obsługa błędów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Logi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3B116D-7FFE-2660-9418-203400D3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76550"/>
            <a:ext cx="8946541" cy="33718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Każdy z agentów 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subagentów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loguje wykonywane czynności w oparciu 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Python’owski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mechanizm logowania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przypadku wystąpienia problemu, możliwe jest na podstawie logów, odtworzenie stosu kolejnych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wywołań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funkcji, przekazanych do nich parametrów i problemów jakie wystąpiły w trakcie realizacji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Logi odkładane są w plikach tekstowych (jeden plik na każdy dzień) i przechowywane przez okres 60 dni</a:t>
            </a:r>
          </a:p>
        </p:txBody>
      </p:sp>
      <p:pic>
        <p:nvPicPr>
          <p:cNvPr id="4" name="Grafika 3" descr="Ostrzeżenie z wypełnieniem pełnym">
            <a:extLst>
              <a:ext uri="{FF2B5EF4-FFF2-40B4-BE49-F238E27FC236}">
                <a16:creationId xmlns:a16="http://schemas.microsoft.com/office/drawing/2014/main" id="{C3316B64-6243-CB09-FDDE-EA6BB909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8532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A827EF-75F6-8969-A975-05EB0336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Opis błędów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Współpraca z dostawcą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2C0F9F-FD1F-CB20-2D11-E43FE4A8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1448"/>
            <a:ext cx="8946541" cy="3556951"/>
          </a:xfrm>
        </p:spPr>
        <p:txBody>
          <a:bodyPr>
            <a:normAutofit fontScale="85000"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przypadku niemożliwości rozwiązania problemu, firma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może zgłosić problem do dostawcy systemu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Dostawca podejmie próbę rozwiązania problemu w czasie zgodnym z SLA właściwym dla konkretnej kategorii problemu, określonym w umowie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Firma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zadeklarowała, że wskaże grupę pracowników, która będzie odpowiedzialna za diagnozę problemu, kontakt z dostawcą i współpracę z działem technicznym dostawcy w trakcie rozwiązywania problemów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Grupa ta zostanie przeszkolona przez dostawcę z zakresu diagnostyki problemów, możliwości ich naprawy we własnym zakresie oraz czynności koniecznych do zgłoszenia problemu dostawcy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uzasadnionych przypadkach firma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udzieli dostawcy dostępu do środowiska testowego (w celu wgrania ewentualnych poprawek) lub logów produkcyjnych systemu</a:t>
            </a:r>
          </a:p>
        </p:txBody>
      </p:sp>
      <p:pic>
        <p:nvPicPr>
          <p:cNvPr id="4" name="Grafika 3" descr="Ostrzeżenie z wypełnieniem pełnym">
            <a:extLst>
              <a:ext uri="{FF2B5EF4-FFF2-40B4-BE49-F238E27FC236}">
                <a16:creationId xmlns:a16="http://schemas.microsoft.com/office/drawing/2014/main" id="{5FA344EC-57C4-72FA-592F-E4DCB896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77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9DDA69-D087-2177-E601-42330D96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Szkolenia i testy powdrożeniowe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FC7901-CFCC-79AE-C0ED-CD8BFB22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11400"/>
            <a:ext cx="8946541" cy="39369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Dostawca zobowiązuje się do przeszkolenia wskazanych przez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pracowników z zakresu działania systemu, obsługi UI oraz wszelkich niezbędnych elementów potrzebnych do obsługi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przeszkoleniu pracowników rozpocznie się 3-miesięczny okres testów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tym czasie część pracowników odpowiedzialnych za tworzenie raportów w firmie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będzie delegowana do testowania systemu. Grupa testująca będzie się zmieniać co jakiś czas, aby każdy z pracowników działu raportowego miał możliwość przetestowania systemu i zgłoszenia uwag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Dostawca będzie na bieżąco analizował zgłoszone uwagi i, w razie potrzeby, korygował działanie systemu</a:t>
            </a:r>
          </a:p>
        </p:txBody>
      </p:sp>
      <p:pic>
        <p:nvPicPr>
          <p:cNvPr id="5" name="Grafika 4" descr="Zlewka z wypełnieniem pełnym">
            <a:extLst>
              <a:ext uri="{FF2B5EF4-FFF2-40B4-BE49-F238E27FC236}">
                <a16:creationId xmlns:a16="http://schemas.microsoft.com/office/drawing/2014/main" id="{DB8538B6-9918-4F1C-D2C5-93918264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382" y="1167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8EB365-ABD7-E326-B966-9F062D77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Szkolenia i testy powdrożeniowe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04BF7-5C02-860A-F4A8-8E988484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68550"/>
            <a:ext cx="8946541" cy="38798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Jednym z elementów procesu testów będzie dostrajanie parametrów systemu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Parametry wymagające dostrojenia to parametry konfiguracyjne m.in. temperatura czy maksymalna liczba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tokenów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 dostrajania jest standardowym procesem dostosowywania systemu do wymagań klienta i nie wynika z błędów projektowych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 dostrajania pozwala na dostosowanie systemu do indywidualnych wymagań klienta</a:t>
            </a:r>
          </a:p>
        </p:txBody>
      </p:sp>
      <p:pic>
        <p:nvPicPr>
          <p:cNvPr id="4" name="Grafika 3" descr="Zlewka z wypełnieniem pełnym">
            <a:extLst>
              <a:ext uri="{FF2B5EF4-FFF2-40B4-BE49-F238E27FC236}">
                <a16:creationId xmlns:a16="http://schemas.microsoft.com/office/drawing/2014/main" id="{5D6CA337-D8E5-DFF0-DCC7-42C987C19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382" y="1167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8E8C04-87E2-7CB7-9E13-5FF70B6D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09D73E-3304-7A1D-A3F7-9B260303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93950"/>
            <a:ext cx="8946541" cy="38544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dla systemu obejmują: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napisania systemu przez dostawcę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związane z wdrożeniem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szkolenia z działania systemu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związane z testami po stronie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infrastruktury potrzebnej do działania systemu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licencji na oprogramowanie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bieżącego działania i generowania raportów</a:t>
            </a:r>
          </a:p>
          <a:p>
            <a:pPr marL="0" indent="0"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a 4" descr="Monety kontur">
            <a:extLst>
              <a:ext uri="{FF2B5EF4-FFF2-40B4-BE49-F238E27FC236}">
                <a16:creationId xmlns:a16="http://schemas.microsoft.com/office/drawing/2014/main" id="{ACC3C4F1-98D7-760C-40AA-1FA18143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225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2B526-DDB6-86A6-89BA-FD6C9BE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70BA83-5529-8C17-588D-94C07E49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8600"/>
            <a:ext cx="8946541" cy="4749799"/>
          </a:xfrm>
        </p:spPr>
        <p:txBody>
          <a:bodyPr/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System zaprojektowany dla firmy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ma za zadanie usprawnić proces monitorowania działań konkurencji.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Swoje zadanie realizuje poprzez wykorzystanie możliwości sztucznej inteligencji.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Stanowi w pełni niezależny system oparty o agentów AI,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mikroserwisy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napisane z wykorzystaniem .NET oraz UI stworzone w oparciu o REACT JS.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Dzięki wykorzystaniu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jest elastyczny, skalowalny i przede wszystkim wydajny.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Jasny i przejrzysty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użytkownika pozwala w łatwy sposób zarządzać pracą agenta, monitorować jego działanie i korzystać z rezultatów jego działania.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5717C-6685-44BE-1D8E-6F7028F4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 napisania systemu przez dostawcę</a:t>
            </a:r>
            <a:b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8D20C1-0C70-EE94-F4E2-C4C9EB74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2550"/>
            <a:ext cx="8946541" cy="3625849"/>
          </a:xfrm>
        </p:spPr>
        <p:txBody>
          <a:bodyPr/>
          <a:lstStyle/>
          <a:p>
            <a:r>
              <a:rPr lang="pl-PL" dirty="0"/>
              <a:t>Czas potrzebny na napisanie i przetestowanie po stronie dostawcy systemu w formie gotowej do wdrożenia jest szacowany na 90 dni (około 3 miesiące)</a:t>
            </a:r>
          </a:p>
          <a:p>
            <a:r>
              <a:rPr lang="pl-PL" dirty="0"/>
              <a:t>Zespół programistów składa się z 3 osób</a:t>
            </a:r>
          </a:p>
          <a:p>
            <a:r>
              <a:rPr lang="pl-PL" dirty="0"/>
              <a:t>Stawka jednej osoby wyliczona została na poziomie 1440 PLN netto/dzień (180 PLN netto/godzinę)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D897A089-39C7-B1BE-6C27-680B4A86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6754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0E79E1-A234-16BE-B53A-497EBF08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 związane z wdrożeniem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78B15D-DA0B-EEAA-1497-E0632C3C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43200"/>
            <a:ext cx="8946541" cy="35051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Wdrożenie systemu u klienta szacowane jest na 2 dni robocze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Realizowane jest przez jedną osobę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Stawka osoby wyliczona została na poziomie 1440 PLN netto/dzień (180 PLN netto/godzinę) 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D4F9B022-B67B-9183-72D4-5BC20DA3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52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20498-5CEB-1A62-CFE5-B150F012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 szkolenia z działania systemu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19E4CD-E440-889D-1CF3-2DBDB30A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17800"/>
            <a:ext cx="8946541" cy="3530599"/>
          </a:xfrm>
        </p:spPr>
        <p:txBody>
          <a:bodyPr/>
          <a:lstStyle/>
          <a:p>
            <a:r>
              <a:rPr lang="pl-PL" dirty="0"/>
              <a:t>Szkolenie pracowników po wdrożeniu systemu przewidziane jest łącznie na 3 dni</a:t>
            </a:r>
          </a:p>
          <a:p>
            <a:r>
              <a:rPr lang="pl-PL" dirty="0"/>
              <a:t>Szkolenie będzie prowadzone łącznie przez 1 osobę i obejmuje 2 obszary</a:t>
            </a:r>
          </a:p>
          <a:p>
            <a:pPr lvl="1"/>
            <a:r>
              <a:rPr lang="pl-PL" dirty="0"/>
              <a:t>Szkolenie ogólne z działania systemu dla wszystkich pracowników, którzy będą z niego korzystać (2 dni)</a:t>
            </a:r>
          </a:p>
          <a:p>
            <a:pPr lvl="1"/>
            <a:r>
              <a:rPr lang="pl-PL" dirty="0"/>
              <a:t>Szkolenie dla administratorów systemu (1 dzień)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Stawka osoby wyliczona została na poziomie 1440 PLN netto/dzień (180 PLN netto/godzinę) 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2ECF9AA1-5B47-CC65-FDE1-7BB03C60B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52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926B6-9793-039B-0853-56424BD0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 związane z testami po stronie </a:t>
            </a:r>
            <a:r>
              <a:rPr lang="pl-PL" sz="3600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10AAE3-D233-F397-32DE-D2C565C7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66524"/>
            <a:ext cx="8946541" cy="3581875"/>
          </a:xfrm>
        </p:spPr>
        <p:txBody>
          <a:bodyPr>
            <a:normAutofit fontScale="85000" lnSpcReduction="2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 testów związane są z koniecznością przeprowadzania testów systemu przez pracowników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w godzinach pracy firmy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Ich dokładne oszacowanie wymagałoby znajomości danych do których dostawca nie ma dostępu (dane związane z wynagrodzeniami)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związku z tym jesteśmy w stanie podać jedynie szacunkowy koszt testów po stronie klienta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naszej analizy wynika że średnia stawka godzinowa osoby na podobnym stanowisku wynosi 960 PLN/netto za dzień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Zakładamy że w danym momencie 3 osoby z zespołu biorą udział w testach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Zgodnie z harmonogramem testy trwają przez okres 3 miesięcy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 naprawę ewentualnych błędów w działaniu systemu dostawca nie pobiera żadnych opłat (również po zakończeniu 3-miesięcznego okresu testów po stronie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4D499B52-56F1-0A84-EA3F-B52B5DEF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52124"/>
            <a:ext cx="914400" cy="9144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F2B7D7B-94B1-67A6-9DBC-FA2242B48ADD}"/>
              </a:ext>
            </a:extLst>
          </p:cNvPr>
          <p:cNvSpPr txBox="1"/>
          <p:nvPr/>
        </p:nvSpPr>
        <p:spPr>
          <a:xfrm>
            <a:off x="1371600" y="6304002"/>
            <a:ext cx="8914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*za błąd traktowana jest każda niezgodność pomiędzy działaniem systemu a specyfikacją i wymaganiami dostarczonymi do projektu. Wszelkie zmiany wynikające z nieuwzględnienia przez klienta określonych wymagań w specyfikacji, bądź zmiany w specyfikacji traktowane są jako rozwój a ich koszt jest określony wg stawek zawartych w umowie</a:t>
            </a:r>
          </a:p>
        </p:txBody>
      </p:sp>
    </p:spTree>
    <p:extLst>
      <p:ext uri="{BB962C8B-B14F-4D97-AF65-F5344CB8AC3E}">
        <p14:creationId xmlns:p14="http://schemas.microsoft.com/office/powerpoint/2010/main" val="2491417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6F00E-DAF3-D7F3-9EC6-95E81675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07589" cy="1400530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Koszty infrastruktury, oprogramowania i licencji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4BA40-6B8D-1CE3-3F24-79DB49DF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43200"/>
            <a:ext cx="8946541" cy="35051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Wg ustaleń z firmą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poniesie ona wszelkie koszty związane z zakupem i utrzymaniem infrastruktury, oprogramowania i licencji potrzebnych do prawidłowego działania środowisk na których działać będzie system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Dostawca przekaże do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listę potrzebnego oprogramowania oraz wymagania sprzętowe niezbędne do prawidłowego działania systemu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4B99978B-CBB6-0108-5330-328FD1D8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52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85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4CE4C-E4E6-C9F0-8652-96FDB087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Podsumowanie dotychczasowych kosztów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4B5E187-42BC-976B-0582-6182AD7DA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979204"/>
              </p:ext>
            </p:extLst>
          </p:nvPr>
        </p:nvGraphicFramePr>
        <p:xfrm>
          <a:off x="1279526" y="2998788"/>
          <a:ext cx="93503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91">
                  <a:extLst>
                    <a:ext uri="{9D8B030D-6E8A-4147-A177-3AD203B41FA5}">
                      <a16:colId xmlns:a16="http://schemas.microsoft.com/office/drawing/2014/main" val="428067921"/>
                    </a:ext>
                  </a:extLst>
                </a:gridCol>
                <a:gridCol w="3116791">
                  <a:extLst>
                    <a:ext uri="{9D8B030D-6E8A-4147-A177-3AD203B41FA5}">
                      <a16:colId xmlns:a16="http://schemas.microsoft.com/office/drawing/2014/main" val="3060079194"/>
                    </a:ext>
                  </a:extLst>
                </a:gridCol>
                <a:gridCol w="3116791">
                  <a:extLst>
                    <a:ext uri="{9D8B030D-6E8A-4147-A177-3AD203B41FA5}">
                      <a16:colId xmlns:a16="http://schemas.microsoft.com/office/drawing/2014/main" val="153698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 – rodzaj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 – wartość (PLN)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Uwagi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45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 napisania systemu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388 800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 wdrożenia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Koszty szkoleń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Koszty testów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259 200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 szacunkowy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5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Koszty infrastruktury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nieznane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Zależne od </a:t>
                      </a:r>
                      <a:r>
                        <a:rPr lang="pl-PL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Qpik</a:t>
                      </a:r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Łącznie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655 200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l-PL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6517752"/>
                  </a:ext>
                </a:extLst>
              </a:tr>
            </a:tbl>
          </a:graphicData>
        </a:graphic>
      </p:graphicFrame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5FC2D7BC-A8B3-CFE5-865F-9D3BD0ED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92" y="1853248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DACB9AF-58E6-0097-029F-F814399960A1}"/>
              </a:ext>
            </a:extLst>
          </p:cNvPr>
          <p:cNvSpPr txBox="1"/>
          <p:nvPr/>
        </p:nvSpPr>
        <p:spPr>
          <a:xfrm>
            <a:off x="1136650" y="6381631"/>
            <a:ext cx="891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*podane wartości są wartościami netto</a:t>
            </a:r>
          </a:p>
        </p:txBody>
      </p:sp>
    </p:spTree>
    <p:extLst>
      <p:ext uri="{BB962C8B-B14F-4D97-AF65-F5344CB8AC3E}">
        <p14:creationId xmlns:p14="http://schemas.microsoft.com/office/powerpoint/2010/main" val="199869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C1A00-E0A5-DED1-5345-D0E298D4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1689" cy="1400530"/>
          </a:xfrm>
        </p:spPr>
        <p:txBody>
          <a:bodyPr/>
          <a:lstStyle/>
          <a:p>
            <a:r>
              <a:rPr lang="pl-PL" dirty="0"/>
              <a:t>Koszty</a:t>
            </a:r>
            <a:br>
              <a:rPr lang="pl-PL" dirty="0"/>
            </a:br>
            <a:r>
              <a:rPr lang="pl-PL" sz="3600" dirty="0" err="1"/>
              <a:t>Koszty</a:t>
            </a:r>
            <a:r>
              <a:rPr lang="pl-PL" sz="3600" dirty="0"/>
              <a:t> działania systemu i generowania raportów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B030A-C70F-BBA4-ACAE-63D8B7C5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16250"/>
            <a:ext cx="8946541" cy="32321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Działanie systemów Agentowych oparte jest 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LLM’y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działania systemu zależy od kosztów użytego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LLM’a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wzrasta wraz z ilością treści i obrazów zawartych w raporcie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198E6B6F-FF38-40AF-E9BC-D04BFEFB0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450" y="2101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DC217-5B10-9851-F29B-CEE79B30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</a:t>
            </a:r>
            <a:br>
              <a:rPr lang="pl-PL" dirty="0"/>
            </a:br>
            <a:r>
              <a:rPr lang="pl-PL" dirty="0"/>
              <a:t>Wybrany model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FAC9E2-6DB9-07B0-F577-882CB636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71800"/>
            <a:ext cx="8946541" cy="3276599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Agenci zastosowani w systemie będą używać modelu o1 od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Wybór tego modelu wynika z jego wysokiej dokładności oraz akceptowalnego kosztu działania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Stanowi on bardzo dobry kompromis pomiędzy jakością a kosztem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Modele od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bardzo dobrze radzą sobie w pracy w systemach agentowych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Kolejnym atutem użytego modelu jest bardzo dobre działanie związane z generowaniem treści w języku polskim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Dane które będą przetwarzane w procesie są danymi publicznie dostępnymi na stronach www, nie ma zatem ryzyka związanego z wysłaniem ich do zewnętrznego API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12E98FF8-E6F0-BFD0-74CD-1313AA13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72" y="1917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6DA52E-C502-8253-E399-25E01E22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przykładowego raportu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E4E7B-C189-B9E0-8499-2F18C71B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41650"/>
            <a:ext cx="8946541" cy="3206749"/>
          </a:xfrm>
        </p:spPr>
        <p:txBody>
          <a:bodyPr>
            <a:normAutofit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Zgodnie z cennikiem udostępnionym przez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koszt wygenerowania 1 miliona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tokenów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wynosi 60$* (dolarów USA)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 współpracy 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ustalono, że przeciętny raport to około 1000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tokenów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Wygenerowanie obrazu (w tym wykresu) o rozmiarze 300 x 800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to koszt 0.0562$* (dolara USA)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Przeciętny raport zawiera około 4 wykresów o zbliżonym rozmiarze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Zakłada się, że agent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recenzet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trzykrotnie zleci poprawę utworzonego raportu, za każdym razem zmianie ulegnie około 10% treści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CCF36037-44E6-2E2D-6A29-43DDF07B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72" y="1917700"/>
            <a:ext cx="914400" cy="9144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405A7C1-D0BD-8066-D2B7-9B0691C09129}"/>
              </a:ext>
            </a:extLst>
          </p:cNvPr>
          <p:cNvSpPr txBox="1"/>
          <p:nvPr/>
        </p:nvSpPr>
        <p:spPr>
          <a:xfrm>
            <a:off x="1136650" y="6381631"/>
            <a:ext cx="891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*stan na dzień 2 stycznia 2025</a:t>
            </a:r>
          </a:p>
        </p:txBody>
      </p:sp>
    </p:spTree>
    <p:extLst>
      <p:ext uri="{BB962C8B-B14F-4D97-AF65-F5344CB8AC3E}">
        <p14:creationId xmlns:p14="http://schemas.microsoft.com/office/powerpoint/2010/main" val="103953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26DCDF-03E1-E47C-3440-CC736D89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przykładowego raportu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6C45A-917E-7D3A-C5DC-F59DD50B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96553"/>
            <a:ext cx="8946541" cy="2367598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 powyższych założeniach koszt pojedynczego raportu wyniesie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treści: 1000 x 0,00006$* = 0,06$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wykresów i obrazów: 4 * 0,0562$** = 0,2248$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korekty: 3 * 100 * 0,00006$* = 0,018$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 łączny: 0,3028$ (około 1,26 PLN***)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5C280718-76DC-6156-650B-541CCA0F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72" y="1917700"/>
            <a:ext cx="914400" cy="9144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6435D7F-04D4-DA75-7013-36C34CDCAE0C}"/>
              </a:ext>
            </a:extLst>
          </p:cNvPr>
          <p:cNvSpPr txBox="1"/>
          <p:nvPr/>
        </p:nvSpPr>
        <p:spPr>
          <a:xfrm>
            <a:off x="1638908" y="6105200"/>
            <a:ext cx="8914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* koszt pojedynczego </a:t>
            </a:r>
            <a:r>
              <a:rPr lang="pl-PL" sz="1100" dirty="0" err="1">
                <a:latin typeface="Arial" panose="020B0604020202020204" pitchFamily="34" charset="0"/>
                <a:cs typeface="Arial" panose="020B0604020202020204" pitchFamily="34" charset="0"/>
              </a:rPr>
              <a:t>tokenu</a:t>
            </a: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 - stan na dzień 2 stycznia 2025 </a:t>
            </a:r>
          </a:p>
          <a:p>
            <a:pPr algn="just"/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** koszt pojedynczego obrazu 300 </a:t>
            </a:r>
            <a:r>
              <a:rPr lang="pl-PL" sz="11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 * 800 </a:t>
            </a:r>
            <a:r>
              <a:rPr lang="pl-PL" sz="11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 – stan na dzień 2 stycznia 2025</a:t>
            </a:r>
          </a:p>
          <a:p>
            <a:pPr algn="just"/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*** wg kursu NBP z dnia 2 stycznia 2025</a:t>
            </a:r>
          </a:p>
        </p:txBody>
      </p:sp>
    </p:spTree>
    <p:extLst>
      <p:ext uri="{BB962C8B-B14F-4D97-AF65-F5344CB8AC3E}">
        <p14:creationId xmlns:p14="http://schemas.microsoft.com/office/powerpoint/2010/main" val="124033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43664B-DD4D-5F09-DC29-BA2ECE4F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37C678-EAED-7F47-4031-2971DC3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Przeszukiwanie stron internetowych konkurencji, ich profili w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mediach oraz kont na platformach sprzedażowych pod kątem ofert.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Zbieranie danych o cenach, promocjach, działaniach rynkowych konkurencji.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Analiza pozyskanych danych, wyłapywanie trendów, nowości w ofercie, akcjach promocyjnych.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Tworzenie raportów z działań konkurencji, ze szczególnym uwzględnieniem nagłych zmian w ofertach (np. nagłych obniżek cen)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Wysyłka wygenerowanych raportów drogą mailową.</a:t>
            </a:r>
          </a:p>
        </p:txBody>
      </p:sp>
    </p:spTree>
    <p:extLst>
      <p:ext uri="{BB962C8B-B14F-4D97-AF65-F5344CB8AC3E}">
        <p14:creationId xmlns:p14="http://schemas.microsoft.com/office/powerpoint/2010/main" val="1060406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4B495-1A8F-06EF-BE66-164E060E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Koszty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Porównanie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0F50AC-0657-A552-7C44-B53960DB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96553"/>
            <a:ext cx="8946541" cy="1726248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Wg informacji przekazanych przez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obecnie przygotowanie pojedynczego raportu wymaga 1 men-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day’a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(jedna osoba przez 8 godzin)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 zastosowaniu wcześniejszego założenia, odnośnie przeciętnej stawki na tym stanowisku, koszt takiego raportu wynosi obecnie 960 PLN</a:t>
            </a:r>
          </a:p>
        </p:txBody>
      </p:sp>
      <p:pic>
        <p:nvPicPr>
          <p:cNvPr id="4" name="Grafika 3" descr="Monety kontur">
            <a:extLst>
              <a:ext uri="{FF2B5EF4-FFF2-40B4-BE49-F238E27FC236}">
                <a16:creationId xmlns:a16="http://schemas.microsoft.com/office/drawing/2014/main" id="{4B49B564-D00E-6673-1EBF-5378A8EE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72" y="1917700"/>
            <a:ext cx="914400" cy="9144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59A2626-52DA-4863-AFAC-F6A2AA510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6965"/>
              </p:ext>
            </p:extLst>
          </p:nvPr>
        </p:nvGraphicFramePr>
        <p:xfrm>
          <a:off x="1921853" y="4929506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59897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833353"/>
                    </a:ext>
                  </a:extLst>
                </a:gridCol>
              </a:tblGrid>
              <a:tr h="341206">
                <a:tc>
                  <a:txBody>
                    <a:bodyPr/>
                    <a:lstStyle/>
                    <a:p>
                      <a:r>
                        <a:rPr lang="pl-PL" dirty="0"/>
                        <a:t>Obecnie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 wdrożeniu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960 PLN/raport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1,26 PLN/raport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82306"/>
                  </a:ext>
                </a:extLst>
              </a:tr>
            </a:tbl>
          </a:graphicData>
        </a:graphic>
      </p:graphicFrame>
      <p:pic>
        <p:nvPicPr>
          <p:cNvPr id="9" name="Grafika 8" descr="Świnka-skarbonka z wypełnieniem pełnym">
            <a:extLst>
              <a:ext uri="{FF2B5EF4-FFF2-40B4-BE49-F238E27FC236}">
                <a16:creationId xmlns:a16="http://schemas.microsoft.com/office/drawing/2014/main" id="{87B4764A-097D-C6A4-273F-A5B5A6E62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950" y="4840606"/>
            <a:ext cx="914400" cy="914400"/>
          </a:xfrm>
          <a:prstGeom prst="rect">
            <a:avLst/>
          </a:prstGeom>
        </p:spPr>
      </p:pic>
      <p:pic>
        <p:nvPicPr>
          <p:cNvPr id="10" name="Grafika 9" descr="Świnka-skarbonka z wypełnieniem pełnym">
            <a:extLst>
              <a:ext uri="{FF2B5EF4-FFF2-40B4-BE49-F238E27FC236}">
                <a16:creationId xmlns:a16="http://schemas.microsoft.com/office/drawing/2014/main" id="{AB9DDE95-0AB8-BDEA-BB63-C117A3BF3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356" y="484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48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4627E-E6E0-D4DF-C856-34C31E33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Wydajność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Stan obecny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E1046-C22E-F888-27C7-45671CD4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2400"/>
            <a:ext cx="8946541" cy="35559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oparciu o informacje dostarczone przez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(przedstawione na poprzednim slajdzie) jeden pracownik działu raportowego przygotowuje jeden raport dziennie</a:t>
            </a:r>
          </a:p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informuje, że obecnie przy raportach z działań konkurencji pracuje 10 osób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Aktualne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jest w stanie stworzyć 10 tego typu raportów na dobę</a:t>
            </a:r>
          </a:p>
        </p:txBody>
      </p:sp>
      <p:pic>
        <p:nvPicPr>
          <p:cNvPr id="5" name="Grafika 4" descr="Inwentarz z wypełnieniem pełnym">
            <a:extLst>
              <a:ext uri="{FF2B5EF4-FFF2-40B4-BE49-F238E27FC236}">
                <a16:creationId xmlns:a16="http://schemas.microsoft.com/office/drawing/2014/main" id="{CD0DEC7F-198D-A7B6-297B-F68409DC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50" y="1778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63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2B91A7-4677-CE95-C82D-01EA171C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Wydajność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EEC497-B0B3-FA17-CB83-550BDA2B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27350"/>
            <a:ext cx="8946541" cy="33210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Czas przygotowania pojedynczego raportu przez system to około 20 minut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Dzięki zastosowaniu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możliwe będzie jednoczesne uruchomienie wielu instancji systemu, które mogą pracować równolegle (plan zakłada uruchomienie 10 instancji)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System może pracować przez 24h/dobę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Powyższa konfiguracja pozwala na wygenerowanie do: 3 x 24 x 10 = 720 raportów/dobę</a:t>
            </a:r>
          </a:p>
        </p:txBody>
      </p:sp>
      <p:pic>
        <p:nvPicPr>
          <p:cNvPr id="4" name="Grafika 3" descr="Inwentarz z wypełnieniem pełnym">
            <a:extLst>
              <a:ext uri="{FF2B5EF4-FFF2-40B4-BE49-F238E27FC236}">
                <a16:creationId xmlns:a16="http://schemas.microsoft.com/office/drawing/2014/main" id="{1DFA6584-A297-1D62-56BC-05E087C1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6582" y="1933099"/>
            <a:ext cx="914400" cy="9144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5E2833A-3DCF-7345-D832-E8BE7B51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95162"/>
              </p:ext>
            </p:extLst>
          </p:nvPr>
        </p:nvGraphicFramePr>
        <p:xfrm>
          <a:off x="1839967" y="576202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59897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833353"/>
                    </a:ext>
                  </a:extLst>
                </a:gridCol>
              </a:tblGrid>
              <a:tr h="341206">
                <a:tc>
                  <a:txBody>
                    <a:bodyPr/>
                    <a:lstStyle/>
                    <a:p>
                      <a:r>
                        <a:rPr lang="pl-PL" dirty="0"/>
                        <a:t>Obecnie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 wdrożeniu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 raportów/dobę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720 raportów/dobę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82306"/>
                  </a:ext>
                </a:extLst>
              </a:tr>
            </a:tbl>
          </a:graphicData>
        </a:graphic>
      </p:graphicFrame>
      <p:pic>
        <p:nvPicPr>
          <p:cNvPr id="11" name="Grafika 10" descr="Wykres wykładniczy z wypełnieniem pełnym">
            <a:extLst>
              <a:ext uri="{FF2B5EF4-FFF2-40B4-BE49-F238E27FC236}">
                <a16:creationId xmlns:a16="http://schemas.microsoft.com/office/drawing/2014/main" id="{E5A499B0-5DCD-914D-E650-383998AF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9853" y="5673120"/>
            <a:ext cx="914400" cy="914400"/>
          </a:xfrm>
          <a:prstGeom prst="rect">
            <a:avLst/>
          </a:prstGeom>
        </p:spPr>
      </p:pic>
      <p:pic>
        <p:nvPicPr>
          <p:cNvPr id="12" name="Grafika 11" descr="Wykres wykładniczy z wypełnieniem pełnym">
            <a:extLst>
              <a:ext uri="{FF2B5EF4-FFF2-40B4-BE49-F238E27FC236}">
                <a16:creationId xmlns:a16="http://schemas.microsoft.com/office/drawing/2014/main" id="{80149708-53C6-6F26-F539-79041155B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81" y="5693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9B945-887E-7FAB-ED2F-F7098AD5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rozwoju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18B36-A4FB-6D3E-2FF7-D13AC804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3800"/>
            <a:ext cx="8946541" cy="37845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Zaprezentowane funkcjonalności nie wyczerpują możliwości systemu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Zaprezentujemy teraz propozycje dalszego rozwoju systemu, na który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Qpik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może zdecydować się w przyszłości</a:t>
            </a:r>
          </a:p>
        </p:txBody>
      </p:sp>
      <p:pic>
        <p:nvPicPr>
          <p:cNvPr id="5" name="Grafika 4" descr="Rozwój biznesu z wypełnieniem pełnym">
            <a:extLst>
              <a:ext uri="{FF2B5EF4-FFF2-40B4-BE49-F238E27FC236}">
                <a16:creationId xmlns:a16="http://schemas.microsoft.com/office/drawing/2014/main" id="{EFED92D3-F825-0227-C644-EF7B5928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726" y="1396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0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92131-74A9-550E-5BC9-85D68E0C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rozwoju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Wyszukiwanie nowych konkurentów na rynku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343495-5FCB-2220-F16C-EBC8938D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43200"/>
            <a:ext cx="8946541" cy="3505199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System wykorzystałby wyszukiwarkę internetową do wyszukiwania nowych ofert i stron internetowych, na których sprzedawane są analogiczne produkty, jak te oferowane przez klienta, które nie znajdują się na liście dotychczas monitorowanych stron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Wyszukiwanie odbywałoby się na podstawie nazwy produktu, jego opisu a nawet zdjęć (pobierane byłyby one z bazy danych CRM u klienta)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Użytkownik dostawałby informację o nowo odnalezionych ofertach i mógłby zdecydować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 dodaniu ich do listy ofert lub stron które od teraz będą weryfikowane w procesie analizy konkurencji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 odrzuceniu propozycji dodania (na przykład gdyby uznał że oferta pochodzi od osoby prywatnej i dotyczy niewielkiej ilości sztuk)</a:t>
            </a:r>
          </a:p>
        </p:txBody>
      </p:sp>
      <p:pic>
        <p:nvPicPr>
          <p:cNvPr id="4" name="Grafika 3" descr="Rozwój biznesu z wypełnieniem pełnym">
            <a:extLst>
              <a:ext uri="{FF2B5EF4-FFF2-40B4-BE49-F238E27FC236}">
                <a16:creationId xmlns:a16="http://schemas.microsoft.com/office/drawing/2014/main" id="{29979A01-9CAD-1014-BC1A-5A694761E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50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92FA7-1C22-12AA-CD03-DDBBBAB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rozwoju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Możliwość wyszukiwania nowości w ofertach konkurencji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5208F-F4EA-AA8E-A793-0A50941F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59150"/>
            <a:ext cx="8946541" cy="288924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Ponownie system wykorzystałby wyszukiwarkę internetową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pobraniu danych o nazwach produktów i ich opisów, strony konkurencji przeszukiwane byłyby pod kątem produktów podobnych (produktów o podobnej nazwie lub zbliżonych opisach)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Użytkownik otrzymywałby raport końcowy o tego typu ofertach</a:t>
            </a:r>
          </a:p>
        </p:txBody>
      </p:sp>
      <p:pic>
        <p:nvPicPr>
          <p:cNvPr id="4" name="Grafika 3" descr="Rozwój biznesu z wypełnieniem pełnym">
            <a:extLst>
              <a:ext uri="{FF2B5EF4-FFF2-40B4-BE49-F238E27FC236}">
                <a16:creationId xmlns:a16="http://schemas.microsoft.com/office/drawing/2014/main" id="{F9777B21-2783-F6EB-A573-E0832B44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682" y="231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6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15952-6B53-B48A-72AD-BBB9B28F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6939" cy="1400530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Możliwości rozwoju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Analizowanie akcji promocyjnych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4F197-334E-FC3E-BC62-89269262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2250"/>
            <a:ext cx="8946541" cy="3486149"/>
          </a:xfrm>
        </p:spPr>
        <p:txBody>
          <a:bodyPr>
            <a:normAutofit fontScale="85000"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Wykorzystując dane historyczne system mógłby określić, czy akcja promocyjna w ofercie konkurencji występowała już w podobnym okresie w latach poprzednich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ten sposób możliwe byłoby sklasyfikowanie czy promocyjna oferta jest nagłą obniżką ceny, czy ma związek z cyklicznymi obniżkami na rynku, charakterystycznymi dla pewnych okresów (Black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okres bożonarodzeniowy, posezonowa wyprzedaż kolekcji)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Byłaby to dodatkowa informacja dla procesu analizy danych zawartego w obecnie prezentowanej wersji systemu, która zwraca uwagę na sytuację nagłych obniżek (informacje na ten temat znajdują się na wcześniejszych slajdach)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Wadą rozwiązania jest to, że funkcjonalność można wdrożyć dopiero po zebraniu danych analitycznych z odpowiednio długiego okresu (sugeruje się okres kilku lat)</a:t>
            </a:r>
          </a:p>
        </p:txBody>
      </p:sp>
      <p:pic>
        <p:nvPicPr>
          <p:cNvPr id="4" name="Grafika 3" descr="Rozwój biznesu z wypełnieniem pełnym">
            <a:extLst>
              <a:ext uri="{FF2B5EF4-FFF2-40B4-BE49-F238E27FC236}">
                <a16:creationId xmlns:a16="http://schemas.microsoft.com/office/drawing/2014/main" id="{81D99C65-A81F-D0D4-918B-F56E27F4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382" y="1803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1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F221B-B069-F2E9-7EA1-08B415DC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Lista załączników dodanych do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874626-8662-9EF8-CFF6-F2D8283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60700"/>
            <a:ext cx="8946541" cy="31876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Pliki HTML z prezentowanymi projektami UI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Schematy kolejnych kroków przy procesach raportów „on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i raportów cyklicznych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Schemat prezentujący przepływ danych w procesie</a:t>
            </a:r>
          </a:p>
        </p:txBody>
      </p:sp>
      <p:pic>
        <p:nvPicPr>
          <p:cNvPr id="5" name="Grafika 4" descr="Spinacz z wypełnieniem pełnym">
            <a:extLst>
              <a:ext uri="{FF2B5EF4-FFF2-40B4-BE49-F238E27FC236}">
                <a16:creationId xmlns:a16="http://schemas.microsoft.com/office/drawing/2014/main" id="{907F52CD-8808-083C-9C68-C65E17C3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6050" y="19997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7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FBAF9E-AA98-527B-234D-B68A3AAC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1671918"/>
            <a:ext cx="9404723" cy="1400530"/>
          </a:xfrm>
        </p:spPr>
        <p:txBody>
          <a:bodyPr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Dziękujemy za uwagę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zapraszamy do współpracy</a:t>
            </a:r>
          </a:p>
        </p:txBody>
      </p:sp>
      <p:pic>
        <p:nvPicPr>
          <p:cNvPr id="5" name="Grafika 4" descr="Mrugająca twarz z wypełnieniem z wypełnieniem pełnym">
            <a:extLst>
              <a:ext uri="{FF2B5EF4-FFF2-40B4-BE49-F238E27FC236}">
                <a16:creationId xmlns:a16="http://schemas.microsoft.com/office/drawing/2014/main" id="{89AB7B58-4B4C-1C2D-2FC9-0221F4B0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248" y="2412882"/>
            <a:ext cx="1683224" cy="16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64050F-E244-AC3C-7B83-CB794F61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agentów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22010B-E987-0A71-B487-83B364B0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1" cy="4195481"/>
          </a:xfrm>
        </p:spPr>
        <p:txBody>
          <a:bodyPr/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System agentów składa się z trzech agentów:</a:t>
            </a:r>
          </a:p>
          <a:p>
            <a:pPr lvl="1"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Agenta zbierającego dane z sieci i profili w mediach społecznościowych</a:t>
            </a:r>
          </a:p>
          <a:p>
            <a:pPr lvl="1"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Agenta analizującego zebrane dane i wyłapującego trendy</a:t>
            </a:r>
          </a:p>
          <a:p>
            <a:pPr lvl="1"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Agenta raportującego, budującego raporty na podstawie zebranych i przeanalizowanych danych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Część agentów posiada swoich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subagentów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wyspecjalizowanych w określonych działaniach, 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Każdy z agentów posiada zestaw narzędzi potrzebnych do realizacji powierzonych zadań.</a:t>
            </a:r>
          </a:p>
        </p:txBody>
      </p:sp>
    </p:spTree>
    <p:extLst>
      <p:ext uri="{BB962C8B-B14F-4D97-AF65-F5344CB8AC3E}">
        <p14:creationId xmlns:p14="http://schemas.microsoft.com/office/powerpoint/2010/main" val="30421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B06973DB-0DB1-A6AF-B6BB-690E9FEAAB13}"/>
              </a:ext>
            </a:extLst>
          </p:cNvPr>
          <p:cNvSpPr/>
          <p:nvPr/>
        </p:nvSpPr>
        <p:spPr>
          <a:xfrm>
            <a:off x="8312424" y="1853248"/>
            <a:ext cx="3793331" cy="2178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7F4866-ADEA-EE5A-7133-F9CB0010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Opis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agentów</a:t>
            </a:r>
            <a:b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Agent zbierający dane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EB7B73-929A-1193-3715-3BD1F0A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63" y="2236237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353145-AF4E-93DF-C046-830F6918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87" y="2374768"/>
            <a:ext cx="1377666" cy="13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a 10" descr="Szkło powiększające z wypełnieniem pełnym">
            <a:extLst>
              <a:ext uri="{FF2B5EF4-FFF2-40B4-BE49-F238E27FC236}">
                <a16:creationId xmlns:a16="http://schemas.microsoft.com/office/drawing/2014/main" id="{2B68B383-B891-3AE6-E494-48BE5BB8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3013" y="2206792"/>
            <a:ext cx="2032165" cy="2032165"/>
          </a:xfrm>
          <a:prstGeom prst="rect">
            <a:avLst/>
          </a:prstGeom>
        </p:spPr>
      </p:pic>
      <p:pic>
        <p:nvPicPr>
          <p:cNvPr id="12" name="Grafika 11" descr="Szkło powiększające z wypełnieniem pełnym">
            <a:extLst>
              <a:ext uri="{FF2B5EF4-FFF2-40B4-BE49-F238E27FC236}">
                <a16:creationId xmlns:a16="http://schemas.microsoft.com/office/drawing/2014/main" id="{B5D45DFD-DCB2-A068-68FA-C688580B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133182">
            <a:off x="3903828" y="1608273"/>
            <a:ext cx="2007447" cy="2007447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7ED0273-A989-C312-47A4-5EE655D7D948}"/>
              </a:ext>
            </a:extLst>
          </p:cNvPr>
          <p:cNvSpPr txBox="1"/>
          <p:nvPr/>
        </p:nvSpPr>
        <p:spPr>
          <a:xfrm>
            <a:off x="6714209" y="1144607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Wyspecjalizowany w wyszukiwaniu danych w ofertach konkurencji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1722CCC-2043-5BDF-441C-80EC7C962A35}"/>
              </a:ext>
            </a:extLst>
          </p:cNvPr>
          <p:cNvSpPr txBox="1"/>
          <p:nvPr/>
        </p:nvSpPr>
        <p:spPr>
          <a:xfrm>
            <a:off x="3019237" y="3209226"/>
            <a:ext cx="337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Możliwość zbierania danych z profili w mediach społecznościowych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97629A1-88EA-F3DD-2290-DC94192C93AF}"/>
              </a:ext>
            </a:extLst>
          </p:cNvPr>
          <p:cNvSpPr txBox="1"/>
          <p:nvPr/>
        </p:nvSpPr>
        <p:spPr>
          <a:xfrm>
            <a:off x="5655109" y="4123277"/>
            <a:ext cx="359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Możliwość zbierania danych ze stron www konkurencji oraz z platform sprzedażowych</a:t>
            </a:r>
          </a:p>
        </p:txBody>
      </p:sp>
      <p:pic>
        <p:nvPicPr>
          <p:cNvPr id="17" name="Grafika 16" descr="Robot z wypełnieniem pełnym">
            <a:extLst>
              <a:ext uri="{FF2B5EF4-FFF2-40B4-BE49-F238E27FC236}">
                <a16:creationId xmlns:a16="http://schemas.microsoft.com/office/drawing/2014/main" id="{996A4FA9-8C52-AD1F-B6D1-AFAEA5FEC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764" y="1867997"/>
            <a:ext cx="914400" cy="91440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725B724-A066-1F9F-734F-D6B902502F43}"/>
              </a:ext>
            </a:extLst>
          </p:cNvPr>
          <p:cNvSpPr txBox="1"/>
          <p:nvPr/>
        </p:nvSpPr>
        <p:spPr>
          <a:xfrm>
            <a:off x="8393211" y="2685522"/>
            <a:ext cx="341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Agent wyspecjalizowany w przeszukiwaniu wskazanych profili w mediach społecznościowych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Agent wyspecjalizowany w przeszukiwaniu stron internetowych</a:t>
            </a:r>
          </a:p>
          <a:p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4AA00D0-4C8D-2C13-BF37-8E41C1F4E83D}"/>
              </a:ext>
            </a:extLst>
          </p:cNvPr>
          <p:cNvSpPr txBox="1"/>
          <p:nvPr/>
        </p:nvSpPr>
        <p:spPr>
          <a:xfrm>
            <a:off x="8393211" y="2068620"/>
            <a:ext cx="22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SUBAGENCI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AC3D324D-6D6A-01E8-0A13-99EE75CECD4A}"/>
              </a:ext>
            </a:extLst>
          </p:cNvPr>
          <p:cNvSpPr/>
          <p:nvPr/>
        </p:nvSpPr>
        <p:spPr>
          <a:xfrm>
            <a:off x="116399" y="2714264"/>
            <a:ext cx="2834753" cy="355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a 22" descr="Narzędzia z wypełnieniem pełnym">
            <a:extLst>
              <a:ext uri="{FF2B5EF4-FFF2-40B4-BE49-F238E27FC236}">
                <a16:creationId xmlns:a16="http://schemas.microsoft.com/office/drawing/2014/main" id="{48D56602-5A13-04E7-8412-1490FE0C7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2403" y="2772501"/>
            <a:ext cx="664445" cy="664445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CFBFE32-0752-130E-D147-B37DCB8DF5AC}"/>
              </a:ext>
            </a:extLst>
          </p:cNvPr>
          <p:cNvSpPr txBox="1"/>
          <p:nvPr/>
        </p:nvSpPr>
        <p:spPr>
          <a:xfrm>
            <a:off x="3232148" y="5024303"/>
            <a:ext cx="3740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Zebrane dane są wstępnie weryfikowane pod kątem ich przydatności w dalszym procesie. Dane uznane za nieistotne są odrzucana. Pozostałe dane są przekazywane do agenta analizującego.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2292DAE-FA87-095F-D4F2-D2118E320081}"/>
              </a:ext>
            </a:extLst>
          </p:cNvPr>
          <p:cNvSpPr txBox="1"/>
          <p:nvPr/>
        </p:nvSpPr>
        <p:spPr>
          <a:xfrm>
            <a:off x="7871399" y="5492649"/>
            <a:ext cx="349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Zebrane dane są zapisywane w bazie danych systemu. Dzięki temu mogą w przyszłości posłużyć do celów porównawczych lub statystycznych</a:t>
            </a:r>
          </a:p>
        </p:txBody>
      </p:sp>
      <p:pic>
        <p:nvPicPr>
          <p:cNvPr id="28" name="Grafika 27" descr="Baza danych z wypełnieniem pełnym">
            <a:extLst>
              <a:ext uri="{FF2B5EF4-FFF2-40B4-BE49-F238E27FC236}">
                <a16:creationId xmlns:a16="http://schemas.microsoft.com/office/drawing/2014/main" id="{355BC8CC-176A-46A0-A8D2-8E0138197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1250" y="5490882"/>
            <a:ext cx="914400" cy="914400"/>
          </a:xfrm>
          <a:prstGeom prst="rect">
            <a:avLst/>
          </a:prstGeom>
        </p:spPr>
      </p:pic>
      <p:pic>
        <p:nvPicPr>
          <p:cNvPr id="30" name="Grafika 29" descr="Filtruj z wypełnieniem pełnym">
            <a:extLst>
              <a:ext uri="{FF2B5EF4-FFF2-40B4-BE49-F238E27FC236}">
                <a16:creationId xmlns:a16="http://schemas.microsoft.com/office/drawing/2014/main" id="{AA1A6E48-F0FC-CF92-0171-4749FF158A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0358" y="5024303"/>
            <a:ext cx="914400" cy="914400"/>
          </a:xfrm>
          <a:prstGeom prst="rect">
            <a:avLst/>
          </a:prstGeom>
        </p:spPr>
      </p:pic>
      <p:pic>
        <p:nvPicPr>
          <p:cNvPr id="32" name="Grafika 31" descr="Przeszukiwanie inwentarza kontur">
            <a:extLst>
              <a:ext uri="{FF2B5EF4-FFF2-40B4-BE49-F238E27FC236}">
                <a16:creationId xmlns:a16="http://schemas.microsoft.com/office/drawing/2014/main" id="{1631A983-AB20-62CC-73EE-CD59671521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03186" y="1044058"/>
            <a:ext cx="685405" cy="685405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7AACE34E-4706-764F-1233-9A0EF0DFF640}"/>
              </a:ext>
            </a:extLst>
          </p:cNvPr>
          <p:cNvSpPr txBox="1"/>
          <p:nvPr/>
        </p:nvSpPr>
        <p:spPr>
          <a:xfrm>
            <a:off x="201862" y="2862814"/>
            <a:ext cx="22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NARZĘDZIA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1E92CAF-FBDF-C22E-0F46-59EBA35ADA19}"/>
              </a:ext>
            </a:extLst>
          </p:cNvPr>
          <p:cNvSpPr txBox="1"/>
          <p:nvPr/>
        </p:nvSpPr>
        <p:spPr>
          <a:xfrm>
            <a:off x="113293" y="3474856"/>
            <a:ext cx="2675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scrapowania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profili w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mediach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scrapowania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stron www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komunikacji z zewnętrznymi API w celu pobierania i zapisywania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wstępnej weryfikacji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przygotowujące dane do dalszej analizy</a:t>
            </a:r>
          </a:p>
        </p:txBody>
      </p:sp>
    </p:spTree>
    <p:extLst>
      <p:ext uri="{BB962C8B-B14F-4D97-AF65-F5344CB8AC3E}">
        <p14:creationId xmlns:p14="http://schemas.microsoft.com/office/powerpoint/2010/main" val="34626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C98D8B-342C-72D1-E242-3AE9C9E3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Opis agentów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Agent analizujący dane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AF50A84-83DB-FC57-25CA-41F96FDE8CDB}"/>
              </a:ext>
            </a:extLst>
          </p:cNvPr>
          <p:cNvSpPr txBox="1"/>
          <p:nvPr/>
        </p:nvSpPr>
        <p:spPr>
          <a:xfrm>
            <a:off x="6544704" y="1516397"/>
            <a:ext cx="49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Wyspecjalizowany w analizie zebranych danych i wskazywaniu trendów</a:t>
            </a:r>
          </a:p>
        </p:txBody>
      </p:sp>
      <p:pic>
        <p:nvPicPr>
          <p:cNvPr id="6" name="Grafika 5" descr="Badanie z wypełnieniem pełnym">
            <a:extLst>
              <a:ext uri="{FF2B5EF4-FFF2-40B4-BE49-F238E27FC236}">
                <a16:creationId xmlns:a16="http://schemas.microsoft.com/office/drawing/2014/main" id="{8D07DAF0-C712-8350-E066-7345768B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1489" y="1248447"/>
            <a:ext cx="914400" cy="9144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3BAB8E-D89B-6108-82EE-BC474006ACFA}"/>
              </a:ext>
            </a:extLst>
          </p:cNvPr>
          <p:cNvSpPr txBox="1"/>
          <p:nvPr/>
        </p:nvSpPr>
        <p:spPr>
          <a:xfrm>
            <a:off x="3357406" y="4813092"/>
            <a:ext cx="51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Analizuje dane zebrane w procesie jak i dane zebrane w procesach wcześniejszych</a:t>
            </a:r>
          </a:p>
        </p:txBody>
      </p:sp>
      <p:pic>
        <p:nvPicPr>
          <p:cNvPr id="11" name="Grafika 10" descr="Statystyki z wypełnieniem pełnym">
            <a:extLst>
              <a:ext uri="{FF2B5EF4-FFF2-40B4-BE49-F238E27FC236}">
                <a16:creationId xmlns:a16="http://schemas.microsoft.com/office/drawing/2014/main" id="{85614F02-81C7-1538-0E9A-74F9643DF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833" y="3243094"/>
            <a:ext cx="914400" cy="914400"/>
          </a:xfrm>
          <a:prstGeom prst="rect">
            <a:avLst/>
          </a:prstGeom>
        </p:spPr>
      </p:pic>
      <p:pic>
        <p:nvPicPr>
          <p:cNvPr id="13" name="Grafika 12" descr="Szkło powiększające z wypełnieniem pełnym">
            <a:extLst>
              <a:ext uri="{FF2B5EF4-FFF2-40B4-BE49-F238E27FC236}">
                <a16:creationId xmlns:a16="http://schemas.microsoft.com/office/drawing/2014/main" id="{266CE4E8-2538-9CF8-B1AA-06DC8AD5C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799068">
            <a:off x="5683876" y="2278487"/>
            <a:ext cx="2301026" cy="2301026"/>
          </a:xfrm>
          <a:prstGeom prst="rect">
            <a:avLst/>
          </a:prstGeom>
        </p:spPr>
      </p:pic>
      <p:pic>
        <p:nvPicPr>
          <p:cNvPr id="15" name="Grafika 14" descr="Wykres słupkowy kontur">
            <a:extLst>
              <a:ext uri="{FF2B5EF4-FFF2-40B4-BE49-F238E27FC236}">
                <a16:creationId xmlns:a16="http://schemas.microsoft.com/office/drawing/2014/main" id="{00327F84-A826-3D86-5721-EBDF128C9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9166" y="3139226"/>
            <a:ext cx="914400" cy="914400"/>
          </a:xfrm>
          <a:prstGeom prst="rect">
            <a:avLst/>
          </a:prstGeom>
        </p:spPr>
      </p:pic>
      <p:pic>
        <p:nvPicPr>
          <p:cNvPr id="16" name="Grafika 15" descr="Szkło powiększające z wypełnieniem pełnym">
            <a:extLst>
              <a:ext uri="{FF2B5EF4-FFF2-40B4-BE49-F238E27FC236}">
                <a16:creationId xmlns:a16="http://schemas.microsoft.com/office/drawing/2014/main" id="{44CD51FB-E806-CBA8-191E-590E93261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7622" y="2657831"/>
            <a:ext cx="2301026" cy="230102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1772E48-A989-DFB5-1142-B49B90283157}"/>
              </a:ext>
            </a:extLst>
          </p:cNvPr>
          <p:cNvSpPr txBox="1"/>
          <p:nvPr/>
        </p:nvSpPr>
        <p:spPr>
          <a:xfrm>
            <a:off x="8719981" y="2602468"/>
            <a:ext cx="255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Analizuje występowanie zależności i trendów w zbiorach danych</a:t>
            </a:r>
          </a:p>
        </p:txBody>
      </p:sp>
      <p:pic>
        <p:nvPicPr>
          <p:cNvPr id="19" name="Grafika 18" descr="Trend wzrostowy kontur">
            <a:extLst>
              <a:ext uri="{FF2B5EF4-FFF2-40B4-BE49-F238E27FC236}">
                <a16:creationId xmlns:a16="http://schemas.microsoft.com/office/drawing/2014/main" id="{E510E419-C00F-9FEC-4916-EEE358869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5930" y="2514600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817E94A-A410-A870-0ED0-3716C051D902}"/>
              </a:ext>
            </a:extLst>
          </p:cNvPr>
          <p:cNvSpPr txBox="1"/>
          <p:nvPr/>
        </p:nvSpPr>
        <p:spPr>
          <a:xfrm>
            <a:off x="8578671" y="4157494"/>
            <a:ext cx="2981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Przygotowuje podsumowanie wykonanej analizy i przekazuje wnioski do agenta raportującego</a:t>
            </a:r>
          </a:p>
        </p:txBody>
      </p:sp>
      <p:pic>
        <p:nvPicPr>
          <p:cNvPr id="22" name="Grafika 21" descr="Schowek z wypełnieniem pełnym">
            <a:extLst>
              <a:ext uri="{FF2B5EF4-FFF2-40B4-BE49-F238E27FC236}">
                <a16:creationId xmlns:a16="http://schemas.microsoft.com/office/drawing/2014/main" id="{2442190B-C9DB-16F8-7F8A-27CA8173B4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40986" y="4053569"/>
            <a:ext cx="914400" cy="914400"/>
          </a:xfrm>
          <a:prstGeom prst="rect">
            <a:avLst/>
          </a:prstGeom>
        </p:spPr>
      </p:pic>
      <p:sp>
        <p:nvSpPr>
          <p:cNvPr id="23" name="Prostokąt 22">
            <a:extLst>
              <a:ext uri="{FF2B5EF4-FFF2-40B4-BE49-F238E27FC236}">
                <a16:creationId xmlns:a16="http://schemas.microsoft.com/office/drawing/2014/main" id="{3B968348-F13C-6D92-C5D6-5577CE8E53B2}"/>
              </a:ext>
            </a:extLst>
          </p:cNvPr>
          <p:cNvSpPr/>
          <p:nvPr/>
        </p:nvSpPr>
        <p:spPr>
          <a:xfrm>
            <a:off x="263483" y="2275419"/>
            <a:ext cx="2834753" cy="435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a 23" descr="Narzędzia z wypełnieniem pełnym">
            <a:extLst>
              <a:ext uri="{FF2B5EF4-FFF2-40B4-BE49-F238E27FC236}">
                <a16:creationId xmlns:a16="http://schemas.microsoft.com/office/drawing/2014/main" id="{F226260D-D475-67FE-999C-11DB08D041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2593" y="2333656"/>
            <a:ext cx="664445" cy="664445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EA75185-EA3D-7E18-32CD-95FB2C589202}"/>
              </a:ext>
            </a:extLst>
          </p:cNvPr>
          <p:cNvSpPr txBox="1"/>
          <p:nvPr/>
        </p:nvSpPr>
        <p:spPr>
          <a:xfrm>
            <a:off x="352052" y="2423969"/>
            <a:ext cx="22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NARZĘDZIA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AC14593-935C-D006-E6DD-D2C41D5A2F3D}"/>
              </a:ext>
            </a:extLst>
          </p:cNvPr>
          <p:cNvSpPr txBox="1"/>
          <p:nvPr/>
        </p:nvSpPr>
        <p:spPr>
          <a:xfrm>
            <a:off x="263483" y="3036011"/>
            <a:ext cx="267532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analizy danych i porównania z danymi  z okresów wcześniejszych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analizy trendów i zależności w całym zbiorze analizowanych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pisania podsumowań i generowania wniosków na podstawie przeprowadzonej analizy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komunikacji z zewnętrznymi API w celu i zapisania przygotowanej analizy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01AF0E7-B71A-8F42-A828-45B4843E2996}"/>
              </a:ext>
            </a:extLst>
          </p:cNvPr>
          <p:cNvSpPr txBox="1"/>
          <p:nvPr/>
        </p:nvSpPr>
        <p:spPr>
          <a:xfrm>
            <a:off x="5172766" y="5891040"/>
            <a:ext cx="478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Zebrane dane są zapisywane w bazie danych systemu. Dzięki temu mogą w przyszłości posłużyć do celów porównawczych lub statystycznych</a:t>
            </a:r>
          </a:p>
        </p:txBody>
      </p:sp>
      <p:pic>
        <p:nvPicPr>
          <p:cNvPr id="28" name="Grafika 27" descr="Baza danych z wypełnieniem pełnym">
            <a:extLst>
              <a:ext uri="{FF2B5EF4-FFF2-40B4-BE49-F238E27FC236}">
                <a16:creationId xmlns:a16="http://schemas.microsoft.com/office/drawing/2014/main" id="{D91C5E3E-C5EC-8026-5433-694E9BBD29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43496" y="5715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wal 16">
            <a:extLst>
              <a:ext uri="{FF2B5EF4-FFF2-40B4-BE49-F238E27FC236}">
                <a16:creationId xmlns:a16="http://schemas.microsoft.com/office/drawing/2014/main" id="{1B6BB136-055E-14E9-9E5E-4187E642C816}"/>
              </a:ext>
            </a:extLst>
          </p:cNvPr>
          <p:cNvSpPr/>
          <p:nvPr/>
        </p:nvSpPr>
        <p:spPr>
          <a:xfrm>
            <a:off x="3340100" y="2618720"/>
            <a:ext cx="2546042" cy="25460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4CB23D-B972-2F0D-4F5A-15A1B691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Opis agentów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Agent tworzący raporty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43A3F0-C85F-AE22-1A82-A9D0EE044B83}"/>
              </a:ext>
            </a:extLst>
          </p:cNvPr>
          <p:cNvSpPr txBox="1"/>
          <p:nvPr/>
        </p:nvSpPr>
        <p:spPr>
          <a:xfrm>
            <a:off x="7237411" y="2048838"/>
            <a:ext cx="365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Wyspecjalizowany w tworzeniu zwięzłych, czytelnych i treściwych raportów</a:t>
            </a:r>
          </a:p>
        </p:txBody>
      </p:sp>
      <p:pic>
        <p:nvPicPr>
          <p:cNvPr id="6" name="Grafika 5" descr="Dokument z wypełnieniem pełnym">
            <a:extLst>
              <a:ext uri="{FF2B5EF4-FFF2-40B4-BE49-F238E27FC236}">
                <a16:creationId xmlns:a16="http://schemas.microsoft.com/office/drawing/2014/main" id="{2E1DEB6C-8ED6-7FA3-C23D-8AAA6583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1489" y="1853248"/>
            <a:ext cx="914400" cy="914400"/>
          </a:xfrm>
          <a:prstGeom prst="rect">
            <a:avLst/>
          </a:prstGeom>
        </p:spPr>
      </p:pic>
      <p:pic>
        <p:nvPicPr>
          <p:cNvPr id="8" name="Grafika 7" descr="Papier z wypełnieniem pełnym">
            <a:extLst>
              <a:ext uri="{FF2B5EF4-FFF2-40B4-BE49-F238E27FC236}">
                <a16:creationId xmlns:a16="http://schemas.microsoft.com/office/drawing/2014/main" id="{1437E392-E5C2-3F40-0711-2F901765E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3950" y="1853248"/>
            <a:ext cx="914400" cy="914400"/>
          </a:xfrm>
          <a:prstGeom prst="rect">
            <a:avLst/>
          </a:prstGeom>
        </p:spPr>
      </p:pic>
      <p:pic>
        <p:nvPicPr>
          <p:cNvPr id="10" name="Grafika 9" descr="Wykres kołowy z wypełnieniem pełnym">
            <a:extLst>
              <a:ext uri="{FF2B5EF4-FFF2-40B4-BE49-F238E27FC236}">
                <a16:creationId xmlns:a16="http://schemas.microsoft.com/office/drawing/2014/main" id="{C4281BE6-A533-CF85-590A-FC3E114C4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300" y="2225020"/>
            <a:ext cx="393700" cy="393700"/>
          </a:xfrm>
          <a:prstGeom prst="rect">
            <a:avLst/>
          </a:prstGeom>
        </p:spPr>
      </p:pic>
      <p:pic>
        <p:nvPicPr>
          <p:cNvPr id="12" name="Grafika 11" descr="Statystyki kontur">
            <a:extLst>
              <a:ext uri="{FF2B5EF4-FFF2-40B4-BE49-F238E27FC236}">
                <a16:creationId xmlns:a16="http://schemas.microsoft.com/office/drawing/2014/main" id="{BAB28EEC-55E1-978C-EF98-E773E645F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9650" y="3327400"/>
            <a:ext cx="914400" cy="914400"/>
          </a:xfrm>
          <a:prstGeom prst="rect">
            <a:avLst/>
          </a:prstGeom>
        </p:spPr>
      </p:pic>
      <p:pic>
        <p:nvPicPr>
          <p:cNvPr id="14" name="Grafika 13" descr="Prezentacja z wykresem kołowym z wypełnieniem pełnym">
            <a:extLst>
              <a:ext uri="{FF2B5EF4-FFF2-40B4-BE49-F238E27FC236}">
                <a16:creationId xmlns:a16="http://schemas.microsoft.com/office/drawing/2014/main" id="{D27B780F-13E2-458B-F554-62DB5021F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3450" y="2971800"/>
            <a:ext cx="914400" cy="914400"/>
          </a:xfrm>
          <a:prstGeom prst="rect">
            <a:avLst/>
          </a:prstGeom>
        </p:spPr>
      </p:pic>
      <p:pic>
        <p:nvPicPr>
          <p:cNvPr id="16" name="Grafika 15" descr="Wykres kołowy z wypełnieniem pełnym">
            <a:extLst>
              <a:ext uri="{FF2B5EF4-FFF2-40B4-BE49-F238E27FC236}">
                <a16:creationId xmlns:a16="http://schemas.microsoft.com/office/drawing/2014/main" id="{FEA548FA-B53F-8148-1BD5-358B792C08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3450" y="3841392"/>
            <a:ext cx="914400" cy="914400"/>
          </a:xfrm>
          <a:prstGeom prst="rect">
            <a:avLst/>
          </a:prstGeom>
        </p:spPr>
      </p:pic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128DE955-D2FC-659F-4F85-B18FF80E7434}"/>
              </a:ext>
            </a:extLst>
          </p:cNvPr>
          <p:cNvSpPr/>
          <p:nvPr/>
        </p:nvSpPr>
        <p:spPr>
          <a:xfrm>
            <a:off x="6096000" y="3508017"/>
            <a:ext cx="857250" cy="666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Grafika 19" descr="Dokument z wypełnieniem pełnym">
            <a:extLst>
              <a:ext uri="{FF2B5EF4-FFF2-40B4-BE49-F238E27FC236}">
                <a16:creationId xmlns:a16="http://schemas.microsoft.com/office/drawing/2014/main" id="{874CC57F-0C30-0907-CD05-D96A4E342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3400" y="3146067"/>
            <a:ext cx="1390650" cy="1390650"/>
          </a:xfrm>
          <a:prstGeom prst="rect">
            <a:avLst/>
          </a:prstGeom>
        </p:spPr>
      </p:pic>
      <p:pic>
        <p:nvPicPr>
          <p:cNvPr id="21" name="Grafika 20" descr="Robot z wypełnieniem pełnym">
            <a:extLst>
              <a:ext uri="{FF2B5EF4-FFF2-40B4-BE49-F238E27FC236}">
                <a16:creationId xmlns:a16="http://schemas.microsoft.com/office/drawing/2014/main" id="{47164240-A891-4A3F-8273-386820F3FC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84214" y="3172420"/>
            <a:ext cx="914400" cy="914400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9D9DACE6-479E-1E46-14F9-D136880DDB8D}"/>
              </a:ext>
            </a:extLst>
          </p:cNvPr>
          <p:cNvSpPr txBox="1"/>
          <p:nvPr/>
        </p:nvSpPr>
        <p:spPr>
          <a:xfrm>
            <a:off x="8458201" y="3852782"/>
            <a:ext cx="28257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Agent wyspecjalizowany w pisaniu raportów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Agent wyspecjalizowany w recenzowaniu utworzonego raportu pod kątem czytelności i przejrzystości</a:t>
            </a:r>
          </a:p>
          <a:p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2D51D36-B609-E591-29F0-4560C2D88F45}"/>
              </a:ext>
            </a:extLst>
          </p:cNvPr>
          <p:cNvSpPr txBox="1"/>
          <p:nvPr/>
        </p:nvSpPr>
        <p:spPr>
          <a:xfrm>
            <a:off x="8583101" y="3383192"/>
            <a:ext cx="22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SUBAGENCI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C623E645-FFCB-3FBB-1FC9-8796E42B77C6}"/>
              </a:ext>
            </a:extLst>
          </p:cNvPr>
          <p:cNvSpPr/>
          <p:nvPr/>
        </p:nvSpPr>
        <p:spPr>
          <a:xfrm>
            <a:off x="8444186" y="3172420"/>
            <a:ext cx="3654428" cy="2251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FE06B53-EF75-5ACE-866A-33A4D84EFEF7}"/>
              </a:ext>
            </a:extLst>
          </p:cNvPr>
          <p:cNvSpPr txBox="1"/>
          <p:nvPr/>
        </p:nvSpPr>
        <p:spPr>
          <a:xfrm>
            <a:off x="291825" y="5989369"/>
            <a:ext cx="10798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Subagent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do pisania raportów przesyła raport do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subagenta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recenzenta. Ten z kolei weryfikuje raport pod katem czytelności i przejrzystości i odsyła do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subagenta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raportującego celem naniesienia poprawek. Cykl ten może odbywać się wielokrotnie w celu uzyskania jak najlepszej jakości raportu końcowego. Ilość cykli ustawiana jest przez administratora systemu w UI.</a:t>
            </a:r>
          </a:p>
        </p:txBody>
      </p:sp>
      <p:pic>
        <p:nvPicPr>
          <p:cNvPr id="27" name="Grafika 26" descr="Strzałka okrężna z wypełnieniem pełnym">
            <a:extLst>
              <a:ext uri="{FF2B5EF4-FFF2-40B4-BE49-F238E27FC236}">
                <a16:creationId xmlns:a16="http://schemas.microsoft.com/office/drawing/2014/main" id="{7901E8E7-749A-4674-B2FA-9880E8FF4E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58681" y="5694915"/>
            <a:ext cx="1282733" cy="1282733"/>
          </a:xfrm>
          <a:prstGeom prst="rect">
            <a:avLst/>
          </a:prstGeom>
        </p:spPr>
      </p:pic>
      <p:pic>
        <p:nvPicPr>
          <p:cNvPr id="29" name="Grafika 28" descr="Podkładka — zaznaczone z wypełnieniem pełnym">
            <a:extLst>
              <a:ext uri="{FF2B5EF4-FFF2-40B4-BE49-F238E27FC236}">
                <a16:creationId xmlns:a16="http://schemas.microsoft.com/office/drawing/2014/main" id="{7BB2089D-6602-3F75-3E80-A64F87FF1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43663" y="6042410"/>
            <a:ext cx="540287" cy="540287"/>
          </a:xfrm>
          <a:prstGeom prst="rect">
            <a:avLst/>
          </a:prstGeom>
        </p:spPr>
      </p:pic>
      <p:sp>
        <p:nvSpPr>
          <p:cNvPr id="30" name="Prostokąt 29">
            <a:extLst>
              <a:ext uri="{FF2B5EF4-FFF2-40B4-BE49-F238E27FC236}">
                <a16:creationId xmlns:a16="http://schemas.microsoft.com/office/drawing/2014/main" id="{05C12115-C93E-34E7-1206-6E4715E65B4A}"/>
              </a:ext>
            </a:extLst>
          </p:cNvPr>
          <p:cNvSpPr/>
          <p:nvPr/>
        </p:nvSpPr>
        <p:spPr>
          <a:xfrm>
            <a:off x="113236" y="1899910"/>
            <a:ext cx="2834753" cy="384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fika 30" descr="Narzędzia z wypełnieniem pełnym">
            <a:extLst>
              <a:ext uri="{FF2B5EF4-FFF2-40B4-BE49-F238E27FC236}">
                <a16:creationId xmlns:a16="http://schemas.microsoft.com/office/drawing/2014/main" id="{1C025926-1F35-A69F-0E6C-29206F5944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6973" y="1907613"/>
            <a:ext cx="664445" cy="664445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7224A09-0FEC-DDA2-D9DC-5C2F5F3F7BE9}"/>
              </a:ext>
            </a:extLst>
          </p:cNvPr>
          <p:cNvSpPr txBox="1"/>
          <p:nvPr/>
        </p:nvSpPr>
        <p:spPr>
          <a:xfrm>
            <a:off x="254000" y="2066438"/>
            <a:ext cx="22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NARZĘDZIA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9A7F4E3-807F-08CB-6315-70A2278B9684}"/>
              </a:ext>
            </a:extLst>
          </p:cNvPr>
          <p:cNvSpPr txBox="1"/>
          <p:nvPr/>
        </p:nvSpPr>
        <p:spPr>
          <a:xfrm>
            <a:off x="96251" y="2618720"/>
            <a:ext cx="29178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tworzenia raportów na postawie otrzymanych analiz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recenzowania przygotowywanych raportów celem poprawy ich jakości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generowania plików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Narzędzie do komunikacji z zewnętrznymi API w celu i zapisania przygotowanych plików na dysku oraz informacji o raportach w bazie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3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2A8118-EBA0-E16E-4FBE-ECFD0C89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Procesy realizowane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E058B4-1149-1A95-B5FF-7A6F51E5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ramach systemu realizowane są dwa procesy przygotowywania raportów o działaniach konkurencji:</a:t>
            </a:r>
          </a:p>
          <a:p>
            <a:pPr lvl="1"/>
            <a:r>
              <a:rPr lang="pl-PL" dirty="0"/>
              <a:t>Proces „on </a:t>
            </a:r>
            <a:r>
              <a:rPr lang="pl-PL" dirty="0" err="1"/>
              <a:t>demand</a:t>
            </a:r>
            <a:r>
              <a:rPr lang="pl-PL" dirty="0"/>
              <a:t>” przygotowywany po zleceniu przez użytkownika, na podstawie podanego </a:t>
            </a:r>
            <a:r>
              <a:rPr lang="pl-PL" dirty="0" err="1"/>
              <a:t>promptu</a:t>
            </a:r>
            <a:endParaRPr lang="pl-PL" dirty="0"/>
          </a:p>
          <a:p>
            <a:pPr lvl="1"/>
            <a:r>
              <a:rPr lang="pl-PL" dirty="0"/>
              <a:t>Proces cyklicznego przygotowywania raportów na podstawie zapisanych wcześniej </a:t>
            </a:r>
            <a:r>
              <a:rPr lang="pl-PL" dirty="0" err="1"/>
              <a:t>promptów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8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</TotalTime>
  <Words>3398</Words>
  <Application>Microsoft Office PowerPoint</Application>
  <PresentationFormat>Panoramiczny</PresentationFormat>
  <Paragraphs>294</Paragraphs>
  <Slides>48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2" baseType="lpstr">
      <vt:lpstr>Arial</vt:lpstr>
      <vt:lpstr>Century Gothic</vt:lpstr>
      <vt:lpstr>Wingdings 3</vt:lpstr>
      <vt:lpstr>Jon</vt:lpstr>
      <vt:lpstr>Prezentacja programu PowerPoint</vt:lpstr>
      <vt:lpstr>Agenda</vt:lpstr>
      <vt:lpstr>Wstęp</vt:lpstr>
      <vt:lpstr>Możliwości systemu</vt:lpstr>
      <vt:lpstr>Opis agentów</vt:lpstr>
      <vt:lpstr>Opis agentów Agent zbierający dane</vt:lpstr>
      <vt:lpstr>Opis agentów Agent analizujący dane</vt:lpstr>
      <vt:lpstr>Opis agentów Agent tworzący raporty</vt:lpstr>
      <vt:lpstr>Procesy realizowane w systemie</vt:lpstr>
      <vt:lpstr>Procesy realizowane w systemie Proces „on demand”</vt:lpstr>
      <vt:lpstr>Procesy realizowane w systemie Proces „on demand”</vt:lpstr>
      <vt:lpstr>Procesy realizowane w systemie Proces „on demand”</vt:lpstr>
      <vt:lpstr>Procesy realizowane w systemie Proces raportów cyklicznych</vt:lpstr>
      <vt:lpstr>Procesy realizowane w systemie Proces raportów cyklicznych</vt:lpstr>
      <vt:lpstr>Procesy realizowane w systemie Proces raportów cyklicznych</vt:lpstr>
      <vt:lpstr>Procesy realizowane w systemie Powiadomienia mailowe</vt:lpstr>
      <vt:lpstr>Przykładowy interfejs użytkownika </vt:lpstr>
      <vt:lpstr>Przykładowy interfejs użytkownika Zakładka raporty</vt:lpstr>
      <vt:lpstr>Przykładowy interfejs użytkownika Zakładka raporty</vt:lpstr>
      <vt:lpstr>Przykładowy interfejs użytkownika Zakładka ustawienia</vt:lpstr>
      <vt:lpstr>Przykładowy interfejs użytkownika Zakładka ustawienia</vt:lpstr>
      <vt:lpstr>Przykładowy interfejs użytkownika Zakładka alerty</vt:lpstr>
      <vt:lpstr>Przykładowy interfejs użytkownika Zakładka alerty</vt:lpstr>
      <vt:lpstr>Obsługa błędów Zapis rezultatów</vt:lpstr>
      <vt:lpstr>Obsługa błędów Logi</vt:lpstr>
      <vt:lpstr>Opis błędów Współpraca z dostawcą</vt:lpstr>
      <vt:lpstr>Szkolenia i testy powdrożeniowe</vt:lpstr>
      <vt:lpstr>Szkolenia i testy powdrożeniowe</vt:lpstr>
      <vt:lpstr>Koszty</vt:lpstr>
      <vt:lpstr>Koszty Koszty napisania systemu przez dostawcę </vt:lpstr>
      <vt:lpstr>Koszty Koszty związane z wdrożeniem </vt:lpstr>
      <vt:lpstr>Koszty Koszty szkolenia z działania systemu </vt:lpstr>
      <vt:lpstr>Koszty Koszty związane z testami po stronie Qpik </vt:lpstr>
      <vt:lpstr>Koszty Koszty infrastruktury, oprogramowania i licencji</vt:lpstr>
      <vt:lpstr>Koszty Podsumowanie dotychczasowych kosztów</vt:lpstr>
      <vt:lpstr>Koszty Koszty działania systemu i generowania raportów</vt:lpstr>
      <vt:lpstr>Koszty Wybrany model</vt:lpstr>
      <vt:lpstr>Koszty Koszt przykładowego raportu</vt:lpstr>
      <vt:lpstr>Koszty Koszt przykładowego raportu</vt:lpstr>
      <vt:lpstr>Koszty Porównanie</vt:lpstr>
      <vt:lpstr>Wydajność Stan obecny</vt:lpstr>
      <vt:lpstr>Wydajność Możliwości systemu</vt:lpstr>
      <vt:lpstr>Możliwości rozwoju</vt:lpstr>
      <vt:lpstr>Możliwości rozwoju Wyszukiwanie nowych konkurentów na rynku</vt:lpstr>
      <vt:lpstr>Możliwości rozwoju Możliwość wyszukiwania nowości w ofertach konkurencji</vt:lpstr>
      <vt:lpstr>Możliwości rozwoju Analizowanie akcji promocyjnych</vt:lpstr>
      <vt:lpstr>Lista załączników dodanych do prezentacji</vt:lpstr>
      <vt:lpstr>Dziękujemy za uwagę    i zapraszamy do współpracy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Skalski Mateusz</dc:creator>
  <cp:lastModifiedBy>Skalski Mateusz</cp:lastModifiedBy>
  <cp:revision>88</cp:revision>
  <dcterms:created xsi:type="dcterms:W3CDTF">2025-01-01T11:33:29Z</dcterms:created>
  <dcterms:modified xsi:type="dcterms:W3CDTF">2025-01-03T12:17:52Z</dcterms:modified>
</cp:coreProperties>
</file>