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63" r:id="rId10"/>
    <p:sldId id="265" r:id="rId11"/>
    <p:sldId id="266" r:id="rId12"/>
    <p:sldId id="273" r:id="rId13"/>
    <p:sldId id="268" r:id="rId14"/>
    <p:sldId id="269" r:id="rId15"/>
    <p:sldId id="270" r:id="rId16"/>
    <p:sldId id="277" r:id="rId17"/>
    <p:sldId id="272" r:id="rId18"/>
    <p:sldId id="271" r:id="rId19"/>
    <p:sldId id="274" r:id="rId20"/>
    <p:sldId id="278" r:id="rId21"/>
    <p:sldId id="275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ACFC"/>
    <a:srgbClr val="0C1C59"/>
    <a:srgbClr val="54EAF7"/>
    <a:srgbClr val="F3AFAF"/>
    <a:srgbClr val="F7CB8B"/>
    <a:srgbClr val="D1E78C"/>
    <a:srgbClr val="99E5FE"/>
    <a:srgbClr val="07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13/05/2023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874254"/>
            <a:ext cx="7178351" cy="2687217"/>
          </a:xfrm>
        </p:spPr>
        <p:txBody>
          <a:bodyPr>
            <a:normAutofit fontScale="90000"/>
          </a:bodyPr>
          <a:lstStyle/>
          <a:p>
            <a:r>
              <a:rPr lang="pt-BR" dirty="0"/>
              <a:t>Detecção de motores a combustão por meio de análise sonora através de uma rede neural.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633462"/>
            <a:ext cx="7178351" cy="74178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Matheus Felipe Sozza</a:t>
            </a:r>
          </a:p>
          <a:p>
            <a:r>
              <a:rPr lang="pt-BR" dirty="0"/>
              <a:t>Maurício Eloy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Segmentação e Balanceamento de Classes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aumento dos dados originais foi feito através 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particionamento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cada amostra original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com tamanho padrão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preparando os dados para alimentar a rede neural a ser treinada.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caso da categoria minoritária,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foi realizada conjuntamente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sobreposição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amostras, de maneira a aumentar o número de segmentos finais e auxiliar no balanceamento. Os segmentos sobrepostos provenientes de uma mesma amostra foram complementados com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adição de ruído branco e compressão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tempo (fatores aleatórios), gerando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segmentos sintéticos.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5.png">
            <a:extLst>
              <a:ext uri="{FF2B5EF4-FFF2-40B4-BE49-F238E27FC236}">
                <a16:creationId xmlns:a16="http://schemas.microsoft.com/office/drawing/2014/main" id="{34D1F85D-7324-E458-235B-3CADB03F0D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12720" y="3573937"/>
            <a:ext cx="6766560" cy="2377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FC1AF9-4491-CD53-0D39-3ECCF6A70365}"/>
              </a:ext>
            </a:extLst>
          </p:cNvPr>
          <p:cNvSpPr txBox="1"/>
          <p:nvPr/>
        </p:nvSpPr>
        <p:spPr>
          <a:xfrm>
            <a:off x="2712720" y="5972272"/>
            <a:ext cx="6766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Demonstração gráfica do processo de </a:t>
            </a:r>
            <a:r>
              <a:rPr lang="pt-BR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sobreamostragem</a:t>
            </a: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ou "</a:t>
            </a:r>
            <a:r>
              <a:rPr lang="pt-BR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oversampling</a:t>
            </a: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" [OS] com sobreposição ou "</a:t>
            </a:r>
            <a:r>
              <a:rPr lang="pt-BR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overlapping</a:t>
            </a: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"</a:t>
            </a:r>
            <a:b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099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69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Extração de informações ou ‘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’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redes neurais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convolucionais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[CNN]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são muito utilizadas tanto em problemas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reconhecimento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imagens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áudio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Assim sendo, o primeiro passo é transformar um recorte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áudio unidimensional (intensidade sonora vs. tempo)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uma imagem conhecida como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espectrograma (intensidade sonora por banda de frequência vs. tempo). 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Desse modo, podemos adotar diversas premissas utilizadas no problema de reconhecimento de imagem, outro ramo muito explorado neste tipo de rede neural.</a:t>
            </a:r>
            <a:endParaRPr lang="pt-BR" sz="105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76C2E6-8758-861B-E466-08B88B2A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2415239"/>
            <a:ext cx="6705600" cy="2489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CC451-EA43-48A8-57BC-58DBC3551F65}"/>
              </a:ext>
            </a:extLst>
          </p:cNvPr>
          <p:cNvSpPr txBox="1"/>
          <p:nvPr/>
        </p:nvSpPr>
        <p:spPr>
          <a:xfrm>
            <a:off x="5438278" y="4803521"/>
            <a:ext cx="6512421" cy="60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Representação de um mesmo sinal no domínio do tempo (esq.) e por meio de um espectrograma tempo-frequência (dir.)</a:t>
            </a:r>
            <a:b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7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0997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Divisão em pastas (K-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Fold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 Cross-</a:t>
            </a:r>
            <a:r>
              <a:rPr lang="pt-BR" sz="1800" b="1" i="1" dirty="0" err="1">
                <a:solidFill>
                  <a:schemeClr val="accent1">
                    <a:lumMod val="50000"/>
                  </a:schemeClr>
                </a:solidFill>
              </a:rPr>
              <a:t>Validation</a:t>
            </a:r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espectrogramas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pt-BR" sz="1200" b="1" i="1" dirty="0" err="1">
                <a:solidFill>
                  <a:schemeClr val="accent1">
                    <a:lumMod val="50000"/>
                  </a:schemeClr>
                </a:solidFill>
              </a:rPr>
              <a:t>features</a:t>
            </a:r>
            <a:r>
              <a:rPr lang="pt-BR" sz="1200" i="1" dirty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resultantes foram divididos em dez pastas, de modo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treinar o modelo com 90%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das amostras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validá-lo com os 10%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restantes.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Assim sendo, executamos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dez rodadas de treino-teste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cada experimento executado no modelo.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Durante essa divisão em pastas, foram tomadas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precauções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necessárias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não separar em pastas diferentes os segmentos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originados de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mesmo recorte de áudio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o que acabaria por enviesar o modelo e potencializar erroneamente sua performance.</a:t>
            </a:r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147E03-0BE3-C066-ADF1-1A86C4F7987E}"/>
              </a:ext>
            </a:extLst>
          </p:cNvPr>
          <p:cNvGrpSpPr/>
          <p:nvPr/>
        </p:nvGrpSpPr>
        <p:grpSpPr>
          <a:xfrm>
            <a:off x="7397736" y="1981953"/>
            <a:ext cx="556944" cy="614065"/>
            <a:chOff x="8330626" y="3638025"/>
            <a:chExt cx="369631" cy="4347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1867E2-9741-4576-E78E-3505EE85B1C1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A058CE-499F-F19E-5014-DFCEF5FBCE2F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B511B8-368E-4A19-EEA3-5D5577D31699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7391CD-FA90-04AE-0818-8A990F4AB9DD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E30BD2-F01C-F13D-3201-362681A3513E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0E96D9-960A-58DA-AEDD-E7C4F316F4F4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E0E05C-2295-73B7-F463-68A6D1CEB468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17C201-40BE-CBB9-36A2-AA0ECC8D3815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E4DB4D-827F-22AF-C5F3-88CB2ED27D81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1B92A6-CDE6-2C39-3E83-D516BA8CA4F4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C6632C-4833-F9DF-1C4A-CF14D0B27020}"/>
              </a:ext>
            </a:extLst>
          </p:cNvPr>
          <p:cNvGrpSpPr/>
          <p:nvPr/>
        </p:nvGrpSpPr>
        <p:grpSpPr>
          <a:xfrm rot="5400000">
            <a:off x="8943140" y="1996708"/>
            <a:ext cx="522067" cy="655088"/>
            <a:chOff x="8330626" y="3638025"/>
            <a:chExt cx="369631" cy="4347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F9B1DE-6008-7045-59AC-38C32B290912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63C708-2055-1486-AB1B-D2F8BCD59D5F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BB3AF0-FFB8-F6C4-9550-7B49E16B79AA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9B9720-1119-F4E4-5EE6-3C325FCC1AD7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B00A32-D266-AEBD-D4E1-3B3363631610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E93F1C-FA83-5031-A24E-446270E0CD36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4EA90E-20A3-7F87-8B12-267A88E25FCA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989912-BB63-9196-CE6F-6C179622BF2C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B4D6E9C-A50B-722B-7285-E3235DFA0EC6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5D41A4-CCC0-6291-1DD5-2FD1B9B69ECE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FFB449-5F14-52BD-D73D-B549DD7B4872}"/>
              </a:ext>
            </a:extLst>
          </p:cNvPr>
          <p:cNvGrpSpPr/>
          <p:nvPr/>
        </p:nvGrpSpPr>
        <p:grpSpPr>
          <a:xfrm rot="10800000">
            <a:off x="8945519" y="2823558"/>
            <a:ext cx="556944" cy="614065"/>
            <a:chOff x="8330626" y="3638025"/>
            <a:chExt cx="369631" cy="4347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63C470-1AF9-9B9D-748A-FB7B49D56C7F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5CDEC5-30B5-DF40-E9D7-9D44EEF978BC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7BFC0-8C4E-805D-BEC4-431AB01866A0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D1FAB0-0928-3B48-A87A-DC7B6982635F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1482BB-97C0-130B-97F1-EF8358F9BA19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FEB3D1-60C5-5480-8E18-04CC021598E6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89D764-D1E3-7248-0C93-B989C153A624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A44196-E4E9-FD4B-3E17-E1D90EFBCCF1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F54DA9-5615-D2FE-D265-1476B14AB8ED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04BFBD3-9D09-04D0-3FA7-7B55C7250C90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E1819E-1B81-8266-8369-7F5A74FA5BC1}"/>
              </a:ext>
            </a:extLst>
          </p:cNvPr>
          <p:cNvGrpSpPr/>
          <p:nvPr/>
        </p:nvGrpSpPr>
        <p:grpSpPr>
          <a:xfrm rot="16200000">
            <a:off x="7395127" y="2826957"/>
            <a:ext cx="522067" cy="655088"/>
            <a:chOff x="8330626" y="3638025"/>
            <a:chExt cx="369631" cy="43476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751AEB-FCD1-D54D-B2DB-8F88D66D805E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3F87431-4248-20FD-860A-3A16739D81F0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5BEF475-252A-E42F-C5EE-B342153E1061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60227B-3ED7-4B5B-8A3E-0C6BE6421DD9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B81856-DF50-4A2A-258C-C4DADD575E3F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361053-9F51-8638-595D-8ED6AE4360A4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B67DE9-5DB2-2A68-CCAE-EAB1F1F0A938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1851C06-72B3-0197-1538-F9BF07718FC4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8668CE-53BE-2067-DABB-144FC4FA7894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9F389C-F59D-D986-2A5A-1018F58BD3D7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A8BFA3-0255-2A6A-652E-4F2AB4E48644}"/>
              </a:ext>
            </a:extLst>
          </p:cNvPr>
          <p:cNvGrpSpPr/>
          <p:nvPr/>
        </p:nvGrpSpPr>
        <p:grpSpPr>
          <a:xfrm>
            <a:off x="7356909" y="3595146"/>
            <a:ext cx="556944" cy="614065"/>
            <a:chOff x="8330626" y="3638025"/>
            <a:chExt cx="369631" cy="43476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2D01BE-F017-481A-94B8-93FBA463D5FD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F95BDA-68B9-A34D-F889-A8D299B1FAC6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8773D3-555F-58DF-4EB1-B299456495DF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CF89968-EC42-C89B-CEF1-3C062DB136C6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BD5A17-9161-39C3-4A06-6A970C933373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37096A-4A12-F77B-16CF-39DFB5B37C52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5FC4EC4-6990-F350-2181-38603B0A517D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409EF6F-AC66-A929-C605-76AEC0837D3C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8F0719-1D35-D910-2282-C7DB6D512DEE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4D774DC-9398-DC0E-5878-ABB9962C8CBF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27DF23-CAB1-FDDD-6A87-00C5D6A5C608}"/>
              </a:ext>
            </a:extLst>
          </p:cNvPr>
          <p:cNvGrpSpPr/>
          <p:nvPr/>
        </p:nvGrpSpPr>
        <p:grpSpPr>
          <a:xfrm rot="5400000">
            <a:off x="8921363" y="3619426"/>
            <a:ext cx="522067" cy="655088"/>
            <a:chOff x="8330626" y="3638025"/>
            <a:chExt cx="369631" cy="43476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CEF2911-D25A-13E0-9F70-DED340FDF6AE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EE7F663-C4B9-442F-D512-B2D081B6B6BE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719B61-8412-E38C-2190-0ED02BA49AA5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AC31667-4EAE-8DF8-D8F8-DBC0FBD4EBA1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B2B18E-689D-FD2B-D2C9-FC6599CA7002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B7ED43-221B-848F-DFA5-3712EB21C457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7CC921-1F59-3898-B1CB-E863EA677860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2B83DC-F3CE-C3E1-2380-E701BACDA8E5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3D8CFD-C7F6-6764-223D-1087CC626595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09D322-AB4D-57EC-8EEA-B13E2AC7FAC4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24001F2-CF66-D0D1-A6B5-79209EE8C96F}"/>
              </a:ext>
            </a:extLst>
          </p:cNvPr>
          <p:cNvGrpSpPr/>
          <p:nvPr/>
        </p:nvGrpSpPr>
        <p:grpSpPr>
          <a:xfrm rot="10800000">
            <a:off x="8890615" y="4403696"/>
            <a:ext cx="556944" cy="614065"/>
            <a:chOff x="8330626" y="3638025"/>
            <a:chExt cx="369631" cy="43476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5A0BC0-1831-31A0-D2D5-E01698E2F46C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5593F1-907A-5705-B5AE-1F24A95ADC37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E4C9509-0692-A3BF-9361-F130F6A24A10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57BD668-A828-BE97-F2AC-C52128B17C29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04E222-EE3B-CAC9-BFCA-4990CCA33A7C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70BE62-F0AE-40E9-42AC-550A4DA26704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2B452D-DC15-B2D8-CAE0-E6D049D51527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7E2E75-5465-8CA6-3A69-EA5EA3617057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BE75E4-0C71-7702-3B9E-747D74EF5DE3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624CCC-E227-6D6B-AF1C-6082E6C14116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8683EE4-AFEC-4009-5AF5-366BFE6E60F3}"/>
              </a:ext>
            </a:extLst>
          </p:cNvPr>
          <p:cNvGrpSpPr/>
          <p:nvPr/>
        </p:nvGrpSpPr>
        <p:grpSpPr>
          <a:xfrm rot="16200000">
            <a:off x="7340224" y="4354520"/>
            <a:ext cx="522067" cy="655088"/>
            <a:chOff x="8330626" y="3638025"/>
            <a:chExt cx="369631" cy="43476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3501A0D-4A0B-BFD9-132F-B7F8345B3D29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5484FF-BCC9-C1D4-C8C8-B2B4F743F68A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D5963B-A2D6-19D4-98AE-4BE9FD8C45BF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B9D045B-AA41-0DBD-8070-373BCDE941A9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F34DFE-1C94-C7F1-AAAF-5DFFFE3C2856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FC3728A-C0AF-559E-D425-D5528B9D3230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970F39-52CA-DE64-ACB1-5EEB79598CC7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530A340-4122-C91A-D203-4C26C11255AC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07D1645-E373-FCD1-6A40-45FF0A88C021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7EE97B-D65A-6419-7EA8-3353813FBB58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EBC1DE-EAEF-6AE2-BC59-C9509DA3A9BD}"/>
              </a:ext>
            </a:extLst>
          </p:cNvPr>
          <p:cNvGrpSpPr/>
          <p:nvPr/>
        </p:nvGrpSpPr>
        <p:grpSpPr>
          <a:xfrm>
            <a:off x="7371857" y="5103741"/>
            <a:ext cx="556944" cy="614065"/>
            <a:chOff x="8330626" y="3638025"/>
            <a:chExt cx="369631" cy="43476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332CCD-9C07-6708-FC3E-ADFFE394378E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3042081-1575-45D2-A349-246808D2E3E6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F21DF4D-F2DF-98E8-B883-5BEBDCCA9AF5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BCA71B-2EDA-FA38-BAD6-DD4027F03BFC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3C54E16-1193-CA73-2B72-C1FA14DF9979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C7629AE-DADD-3F70-1F59-18E36DFFE30B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1C5583-3A0B-144A-7431-231D3B154E58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7728477-B748-CA02-C1A1-56E9E742C393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37D2E5-4013-8657-5D72-A38F2C8CA890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CCF6A8F-ED47-5A4D-E6DD-18A435ABBFC2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DFD79C2-8BB7-67C4-00F8-FF8E2F9770B0}"/>
              </a:ext>
            </a:extLst>
          </p:cNvPr>
          <p:cNvGrpSpPr/>
          <p:nvPr/>
        </p:nvGrpSpPr>
        <p:grpSpPr>
          <a:xfrm rot="5400000">
            <a:off x="8917262" y="5188884"/>
            <a:ext cx="522067" cy="655088"/>
            <a:chOff x="8330626" y="3638025"/>
            <a:chExt cx="369631" cy="43476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91AB35-9B40-430F-3AF8-66F33C7B49FF}"/>
                </a:ext>
              </a:extLst>
            </p:cNvPr>
            <p:cNvSpPr>
              <a:spLocks/>
            </p:cNvSpPr>
            <p:nvPr/>
          </p:nvSpPr>
          <p:spPr>
            <a:xfrm>
              <a:off x="8456417" y="36380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3CC69AB-62A9-5FC8-32BA-A7DA9585C5AB}"/>
                </a:ext>
              </a:extLst>
            </p:cNvPr>
            <p:cNvSpPr/>
            <p:nvPr/>
          </p:nvSpPr>
          <p:spPr>
            <a:xfrm>
              <a:off x="8479216" y="377518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3C9247B-8532-E1D5-55BE-36F39AE9A747}"/>
                </a:ext>
              </a:extLst>
            </p:cNvPr>
            <p:cNvSpPr/>
            <p:nvPr/>
          </p:nvSpPr>
          <p:spPr>
            <a:xfrm>
              <a:off x="8570656" y="37294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27B66A6-3DA8-03AC-8416-5483D9F6B634}"/>
                </a:ext>
              </a:extLst>
            </p:cNvPr>
            <p:cNvSpPr/>
            <p:nvPr/>
          </p:nvSpPr>
          <p:spPr>
            <a:xfrm>
              <a:off x="8342056" y="368374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68FE6C-B9BC-6595-9F6B-E36CB8AF3ED9}"/>
                </a:ext>
              </a:extLst>
            </p:cNvPr>
            <p:cNvSpPr/>
            <p:nvPr/>
          </p:nvSpPr>
          <p:spPr>
            <a:xfrm>
              <a:off x="8479216" y="3881865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874248F-8F9F-6BC3-F512-9795EB4E869E}"/>
                </a:ext>
              </a:extLst>
            </p:cNvPr>
            <p:cNvSpPr>
              <a:spLocks/>
            </p:cNvSpPr>
            <p:nvPr/>
          </p:nvSpPr>
          <p:spPr>
            <a:xfrm>
              <a:off x="8608817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6BB615-DFCE-B34F-B1FD-426E1C710486}"/>
                </a:ext>
              </a:extLst>
            </p:cNvPr>
            <p:cNvSpPr>
              <a:spLocks/>
            </p:cNvSpPr>
            <p:nvPr/>
          </p:nvSpPr>
          <p:spPr>
            <a:xfrm>
              <a:off x="8364916" y="379042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1215126-9C06-27F0-81C4-E5DA038A382E}"/>
                </a:ext>
              </a:extLst>
            </p:cNvPr>
            <p:cNvSpPr>
              <a:spLocks/>
            </p:cNvSpPr>
            <p:nvPr/>
          </p:nvSpPr>
          <p:spPr>
            <a:xfrm>
              <a:off x="8570656" y="3927585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262B6D7-3C13-331A-6A72-D6091F900E84}"/>
                </a:ext>
              </a:extLst>
            </p:cNvPr>
            <p:cNvSpPr>
              <a:spLocks/>
            </p:cNvSpPr>
            <p:nvPr/>
          </p:nvSpPr>
          <p:spPr>
            <a:xfrm>
              <a:off x="8330626" y="3905152"/>
              <a:ext cx="91440" cy="91440"/>
            </a:xfrm>
            <a:prstGeom prst="rect">
              <a:avLst/>
            </a:prstGeom>
            <a:solidFill>
              <a:srgbClr val="0C1C59"/>
            </a:solidFill>
            <a:ln>
              <a:solidFill>
                <a:srgbClr val="54EAF7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F2C4C6C-B648-DC12-DFFC-1B6D25874A8E}"/>
                </a:ext>
              </a:extLst>
            </p:cNvPr>
            <p:cNvSpPr/>
            <p:nvPr/>
          </p:nvSpPr>
          <p:spPr>
            <a:xfrm>
              <a:off x="8433496" y="3981352"/>
              <a:ext cx="91440" cy="914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D9ACF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23E40AC-D8DE-77D5-F4D0-E9EA402DC649}"/>
              </a:ext>
            </a:extLst>
          </p:cNvPr>
          <p:cNvCxnSpPr/>
          <p:nvPr/>
        </p:nvCxnSpPr>
        <p:spPr>
          <a:xfrm>
            <a:off x="6760697" y="2738061"/>
            <a:ext cx="31574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9B2ED21-D554-DD22-FE07-8CC3451DAC3A}"/>
              </a:ext>
            </a:extLst>
          </p:cNvPr>
          <p:cNvCxnSpPr/>
          <p:nvPr/>
        </p:nvCxnSpPr>
        <p:spPr>
          <a:xfrm>
            <a:off x="6760697" y="3531566"/>
            <a:ext cx="31574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9DD2CB-B3AE-FEA8-0C27-6F5879980F17}"/>
              </a:ext>
            </a:extLst>
          </p:cNvPr>
          <p:cNvCxnSpPr/>
          <p:nvPr/>
        </p:nvCxnSpPr>
        <p:spPr>
          <a:xfrm>
            <a:off x="6760697" y="4343277"/>
            <a:ext cx="31574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7C6EC55-4A91-D5E5-631A-3A1B923D94FE}"/>
              </a:ext>
            </a:extLst>
          </p:cNvPr>
          <p:cNvCxnSpPr/>
          <p:nvPr/>
        </p:nvCxnSpPr>
        <p:spPr>
          <a:xfrm>
            <a:off x="6760697" y="5074373"/>
            <a:ext cx="31574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ABA5F02-ABE6-A404-B3E9-F029807984E3}"/>
              </a:ext>
            </a:extLst>
          </p:cNvPr>
          <p:cNvCxnSpPr/>
          <p:nvPr/>
        </p:nvCxnSpPr>
        <p:spPr>
          <a:xfrm>
            <a:off x="6760697" y="5894488"/>
            <a:ext cx="315740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23A89E8-2216-BA9B-DBE7-6638903E6B08}"/>
              </a:ext>
            </a:extLst>
          </p:cNvPr>
          <p:cNvCxnSpPr>
            <a:cxnSpLocks/>
          </p:cNvCxnSpPr>
          <p:nvPr/>
        </p:nvCxnSpPr>
        <p:spPr>
          <a:xfrm flipH="1">
            <a:off x="8310690" y="1900133"/>
            <a:ext cx="9015" cy="39943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0D23B42-C671-7878-C90C-517286D2FC34}"/>
              </a:ext>
            </a:extLst>
          </p:cNvPr>
          <p:cNvSpPr txBox="1"/>
          <p:nvPr/>
        </p:nvSpPr>
        <p:spPr>
          <a:xfrm>
            <a:off x="6760697" y="198195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#1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6665DB1-17F8-84CA-B292-622C876D8007}"/>
              </a:ext>
            </a:extLst>
          </p:cNvPr>
          <p:cNvSpPr txBox="1"/>
          <p:nvPr/>
        </p:nvSpPr>
        <p:spPr>
          <a:xfrm>
            <a:off x="8324762" y="1969109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#2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4AD8CD-22B4-AA82-EF33-4FA9103C3C70}"/>
              </a:ext>
            </a:extLst>
          </p:cNvPr>
          <p:cNvSpPr txBox="1"/>
          <p:nvPr/>
        </p:nvSpPr>
        <p:spPr>
          <a:xfrm>
            <a:off x="6755640" y="277227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#3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B3ACB1B-4ADB-01D0-6031-02EB272144FE}"/>
              </a:ext>
            </a:extLst>
          </p:cNvPr>
          <p:cNvSpPr txBox="1"/>
          <p:nvPr/>
        </p:nvSpPr>
        <p:spPr>
          <a:xfrm>
            <a:off x="8319705" y="275943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#4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CD49129-8456-B22A-595E-BFF7EA3A797F}"/>
              </a:ext>
            </a:extLst>
          </p:cNvPr>
          <p:cNvSpPr txBox="1"/>
          <p:nvPr/>
        </p:nvSpPr>
        <p:spPr>
          <a:xfrm>
            <a:off x="6746626" y="3533932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#5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6FAD2C-C54B-8E43-02B6-82B036EC11D0}"/>
              </a:ext>
            </a:extLst>
          </p:cNvPr>
          <p:cNvSpPr txBox="1"/>
          <p:nvPr/>
        </p:nvSpPr>
        <p:spPr>
          <a:xfrm>
            <a:off x="8310690" y="352108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#6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35527EE-425C-A773-4945-3307939A9C67}"/>
              </a:ext>
            </a:extLst>
          </p:cNvPr>
          <p:cNvSpPr txBox="1"/>
          <p:nvPr/>
        </p:nvSpPr>
        <p:spPr>
          <a:xfrm>
            <a:off x="6702806" y="432381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#7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B16AC2A-927D-121B-7A80-9A614BDC4A56}"/>
              </a:ext>
            </a:extLst>
          </p:cNvPr>
          <p:cNvSpPr txBox="1"/>
          <p:nvPr/>
        </p:nvSpPr>
        <p:spPr>
          <a:xfrm>
            <a:off x="8285922" y="4310967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#8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558B81-70BE-56B6-4F72-E8EC6E1DDEA6}"/>
              </a:ext>
            </a:extLst>
          </p:cNvPr>
          <p:cNvSpPr txBox="1"/>
          <p:nvPr/>
        </p:nvSpPr>
        <p:spPr>
          <a:xfrm>
            <a:off x="6706543" y="509321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#9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945CC0-6885-0D8A-9085-2DF8F6B7613B}"/>
              </a:ext>
            </a:extLst>
          </p:cNvPr>
          <p:cNvSpPr txBox="1"/>
          <p:nvPr/>
        </p:nvSpPr>
        <p:spPr>
          <a:xfrm>
            <a:off x="8270608" y="5080369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#10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E4C7A84-EBFB-AAA2-A8E0-16DC1BA9F5C4}"/>
              </a:ext>
            </a:extLst>
          </p:cNvPr>
          <p:cNvCxnSpPr>
            <a:cxnSpLocks/>
          </p:cNvCxnSpPr>
          <p:nvPr/>
        </p:nvCxnSpPr>
        <p:spPr>
          <a:xfrm>
            <a:off x="6755640" y="1900133"/>
            <a:ext cx="316246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6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 topologia da Rede Neural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processamento dos dados foi feito por meio da topologia de rede neural ilustrada abaixo, dividido majoritariamente em três etapas. 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entrada,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é utilizado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espectrograma.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saída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temos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 classificação binária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motor à combustão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[MC]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não-motor à combustão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[NMC]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7.png">
            <a:extLst>
              <a:ext uri="{FF2B5EF4-FFF2-40B4-BE49-F238E27FC236}">
                <a16:creationId xmlns:a16="http://schemas.microsoft.com/office/drawing/2014/main" id="{ED11B892-830C-CF22-E004-6898F885E81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9821" y="3054036"/>
            <a:ext cx="9144000" cy="2914962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938D3-B7F3-7DA0-C04E-FCEC26890928}"/>
              </a:ext>
            </a:extLst>
          </p:cNvPr>
          <p:cNvSpPr txBox="1"/>
          <p:nvPr/>
        </p:nvSpPr>
        <p:spPr>
          <a:xfrm>
            <a:off x="1578179" y="5675152"/>
            <a:ext cx="6096000" cy="431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Representação simplificada da topologia da CNN utilizada para classificação dos sinais sonoros</a:t>
            </a:r>
            <a:b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Fonte: Dados originais da pesquisa</a:t>
            </a:r>
            <a:endParaRPr lang="en-US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9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Funções de ativação e diferentes tamanhos de segmentos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18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Fixada a topologia da rede, foram exploradas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quatro diferentes parametrizações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 problema de maneira a verificar se alguma 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apresenta ganho real.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consistem em variar o tamanho do segmento de entrada da rede neural (segmentos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952ms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) e a função de ativação utilizada (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ou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4.png">
            <a:extLst>
              <a:ext uri="{FF2B5EF4-FFF2-40B4-BE49-F238E27FC236}">
                <a16:creationId xmlns:a16="http://schemas.microsoft.com/office/drawing/2014/main" id="{13151F51-B441-D63B-8909-561D442DE5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92400" y="3225798"/>
            <a:ext cx="7315200" cy="2743200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A7C26-C4B0-DA69-1C88-C3778334D7DF}"/>
              </a:ext>
            </a:extLst>
          </p:cNvPr>
          <p:cNvSpPr txBox="1"/>
          <p:nvPr/>
        </p:nvSpPr>
        <p:spPr>
          <a:xfrm>
            <a:off x="2692400" y="596544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Comparativo gráfico das funções </a:t>
            </a:r>
            <a:r>
              <a:rPr lang="pt-BR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ReLU</a:t>
            </a: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</a:t>
            </a:r>
            <a:r>
              <a:rPr lang="pt-BR" sz="1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LeakyReLU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115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Métrica de comparação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mensurar a performance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classificação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comparar os resultados dos 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realizados, utilizou-se a representação da classificação por meio de uma matriz de confusão.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Dos parâmetros da matriz de confusão podemos extrair as métricas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ambas direcionadas a quantificar o quão bom ou útil é o classificador gerado.</a:t>
            </a:r>
            <a:endParaRPr lang="pt-BR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9.png">
            <a:extLst>
              <a:ext uri="{FF2B5EF4-FFF2-40B4-BE49-F238E27FC236}">
                <a16:creationId xmlns:a16="http://schemas.microsoft.com/office/drawing/2014/main" id="{55BACE86-14C7-733C-263E-CE0ABAB7B6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2582226"/>
            <a:ext cx="4333240" cy="2256472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26095-32FA-610C-5F33-1B0195AEF432}"/>
              </a:ext>
            </a:extLst>
          </p:cNvPr>
          <p:cNvSpPr txBox="1"/>
          <p:nvPr/>
        </p:nvSpPr>
        <p:spPr>
          <a:xfrm>
            <a:off x="6041821" y="483869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Ilustrativo de uma matri</a:t>
            </a: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z de confusão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7690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410845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Resultados e Discussão</a:t>
            </a:r>
          </a:p>
        </p:txBody>
      </p:sp>
    </p:spTree>
    <p:extLst>
      <p:ext uri="{BB962C8B-B14F-4D97-AF65-F5344CB8AC3E}">
        <p14:creationId xmlns:p14="http://schemas.microsoft.com/office/powerpoint/2010/main" val="355053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Resultados dos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cada um dos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quatro experimentos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propostos, foi possível gerar uma série de gráficos e métricas que mostram não apenas o resultado final da classificação mas também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histórico do aprendizado do modelo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figura abaixo ilustra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progressão do treinamento para 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– 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função de ativação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3.jpg">
            <a:extLst>
              <a:ext uri="{FF2B5EF4-FFF2-40B4-BE49-F238E27FC236}">
                <a16:creationId xmlns:a16="http://schemas.microsoft.com/office/drawing/2014/main" id="{27F0B625-A527-4D2A-45D1-2B0D6568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9" t="7751" b="6993"/>
          <a:stretch>
            <a:fillRect/>
          </a:stretch>
        </p:blipFill>
        <p:spPr>
          <a:xfrm>
            <a:off x="1621981" y="3133154"/>
            <a:ext cx="8839679" cy="310377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074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Resultados dos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Cada uma das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validações cruzadas (k-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fold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) foi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retornada para a época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que apresentou 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melhor precisão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 os dados de validação, buscando um compromisso ótimo entre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melhor aprendizado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mínimo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sobreajuste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ou ‘</a:t>
            </a:r>
            <a:r>
              <a:rPr lang="pt-BR" sz="1200" i="1" dirty="0" err="1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’.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figura abaixo ilustra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matrizes de confusão finais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para o Experimento #1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– Segmentos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476ms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função de ativação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pt-BR" sz="1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br>
              <a:rPr lang="pt-BR" sz="14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4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6.jpg">
            <a:extLst>
              <a:ext uri="{FF2B5EF4-FFF2-40B4-BE49-F238E27FC236}">
                <a16:creationId xmlns:a16="http://schemas.microsoft.com/office/drawing/2014/main" id="{25B537A1-6F33-AFE2-C8E5-61205E8D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" t="10232" r="3424" b="5493"/>
          <a:stretch>
            <a:fillRect/>
          </a:stretch>
        </p:blipFill>
        <p:spPr>
          <a:xfrm>
            <a:off x="1958022" y="3273742"/>
            <a:ext cx="7999142" cy="29270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3953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143373"/>
          </a:xfrm>
        </p:spPr>
        <p:txBody>
          <a:bodyPr>
            <a:normAutofit fontScale="92500" lnSpcReduction="10000"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Comparação entre os quatro experimentos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#01: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segmentos de 476ms.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#02: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(0.1) e segmentos de 476ms.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#03: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segmentos de 952ms.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Experimento #04: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Modelo treinado com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LeakyReLU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(0.1) e segmentos de 952ms.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Por meio de uma análise do tipo ANOVA, os quatro experimentos podem ser qualificados como estatisticamente indiferentes para um intervalo de confiança de 99%.</a:t>
            </a: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Ou seja, as diferentes parametrizações propostas entre os experimentos não resultaram diferenças estatisticamente relevantes.</a:t>
            </a: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800" dirty="0">
                <a:solidFill>
                  <a:schemeClr val="accent1">
                    <a:lumMod val="50000"/>
                  </a:schemeClr>
                </a:solidFill>
              </a:rPr>
            </a:b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8B03E6-4A09-9EED-EE51-C1B7DEB04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" t="10382"/>
          <a:stretch/>
        </p:blipFill>
        <p:spPr bwMode="auto">
          <a:xfrm>
            <a:off x="4324350" y="2362201"/>
            <a:ext cx="7399898" cy="3121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50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77558D-677E-8F6E-3DB5-75E72E5E1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r="880"/>
          <a:stretch/>
        </p:blipFill>
        <p:spPr>
          <a:xfrm>
            <a:off x="3240957" y="1775888"/>
            <a:ext cx="5646480" cy="4490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BA8242A-F7F9-43A3-ABA4-D848E1DA2018}"/>
              </a:ext>
            </a:extLst>
          </p:cNvPr>
          <p:cNvGrpSpPr/>
          <p:nvPr/>
        </p:nvGrpSpPr>
        <p:grpSpPr>
          <a:xfrm>
            <a:off x="3739538" y="2036226"/>
            <a:ext cx="4725863" cy="3923668"/>
            <a:chOff x="6281402" y="1767779"/>
            <a:chExt cx="4725863" cy="392366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0F5AB7-D112-1B69-21B2-3A8959AD5F4A}"/>
                </a:ext>
              </a:extLst>
            </p:cNvPr>
            <p:cNvCxnSpPr>
              <a:stCxn id="8" idx="3"/>
              <a:endCxn id="10" idx="6"/>
            </p:cNvCxnSpPr>
            <p:nvPr/>
          </p:nvCxnSpPr>
          <p:spPr>
            <a:xfrm flipH="1">
              <a:off x="7709483" y="4798874"/>
              <a:ext cx="284600" cy="343933"/>
            </a:xfrm>
            <a:prstGeom prst="line">
              <a:avLst/>
            </a:prstGeom>
            <a:ln w="38100">
              <a:solidFill>
                <a:srgbClr val="54EAF7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F0BA69-71CE-AC1E-C86F-C89CD211555E}"/>
                </a:ext>
              </a:extLst>
            </p:cNvPr>
            <p:cNvCxnSpPr>
              <a:stCxn id="8" idx="5"/>
              <a:endCxn id="11" idx="2"/>
            </p:cNvCxnSpPr>
            <p:nvPr/>
          </p:nvCxnSpPr>
          <p:spPr>
            <a:xfrm>
              <a:off x="9287239" y="4798874"/>
              <a:ext cx="301378" cy="343933"/>
            </a:xfrm>
            <a:prstGeom prst="line">
              <a:avLst/>
            </a:prstGeom>
            <a:ln w="38100">
              <a:solidFill>
                <a:srgbClr val="54EAF7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93176F-3586-149C-2B20-202899C4318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9487949" y="3469923"/>
              <a:ext cx="422036" cy="285702"/>
            </a:xfrm>
            <a:prstGeom prst="line">
              <a:avLst/>
            </a:prstGeom>
            <a:ln w="38100">
              <a:solidFill>
                <a:srgbClr val="54EAF7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A5757B-A57E-51DD-41A5-07C9444D31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9726" y="3471042"/>
              <a:ext cx="420624" cy="283464"/>
            </a:xfrm>
            <a:prstGeom prst="line">
              <a:avLst/>
            </a:prstGeom>
            <a:ln w="38100">
              <a:solidFill>
                <a:srgbClr val="54EAF7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00E133-0DA3-ED5C-CEAA-17642A80545E}"/>
                </a:ext>
              </a:extLst>
            </p:cNvPr>
            <p:cNvCxnSpPr>
              <a:cxnSpLocks/>
              <a:stCxn id="13" idx="4"/>
              <a:endCxn id="8" idx="0"/>
            </p:cNvCxnSpPr>
            <p:nvPr/>
          </p:nvCxnSpPr>
          <p:spPr>
            <a:xfrm>
              <a:off x="8637421" y="2865059"/>
              <a:ext cx="3240" cy="372837"/>
            </a:xfrm>
            <a:prstGeom prst="line">
              <a:avLst/>
            </a:prstGeom>
            <a:ln w="38100">
              <a:solidFill>
                <a:srgbClr val="54EAF7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6E6A62-A2D1-BF62-5B13-05210E5FFD9E}"/>
                </a:ext>
              </a:extLst>
            </p:cNvPr>
            <p:cNvSpPr/>
            <p:nvPr/>
          </p:nvSpPr>
          <p:spPr>
            <a:xfrm>
              <a:off x="6281402" y="2921283"/>
              <a:ext cx="1097280" cy="1097280"/>
            </a:xfrm>
            <a:prstGeom prst="ellipse">
              <a:avLst/>
            </a:prstGeom>
            <a:solidFill>
              <a:srgbClr val="071651"/>
            </a:solidFill>
            <a:ln>
              <a:solidFill>
                <a:srgbClr val="54EAF7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i="1" dirty="0">
                  <a:solidFill>
                    <a:srgbClr val="54EAF7"/>
                  </a:solidFill>
                </a:rPr>
                <a:t>VOLUME</a:t>
              </a:r>
              <a:endParaRPr lang="en-US" sz="1200" b="1" i="1" dirty="0">
                <a:solidFill>
                  <a:srgbClr val="54EAF7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6417C5-B538-350F-1932-EF716BAFA433}"/>
                </a:ext>
              </a:extLst>
            </p:cNvPr>
            <p:cNvSpPr/>
            <p:nvPr/>
          </p:nvSpPr>
          <p:spPr>
            <a:xfrm>
              <a:off x="7726261" y="3237896"/>
              <a:ext cx="1828800" cy="1828800"/>
            </a:xfrm>
            <a:prstGeom prst="ellipse">
              <a:avLst/>
            </a:prstGeom>
            <a:solidFill>
              <a:srgbClr val="071651"/>
            </a:solidFill>
            <a:ln>
              <a:solidFill>
                <a:srgbClr val="54EAF7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i="1" dirty="0">
                  <a:solidFill>
                    <a:srgbClr val="54EAF7"/>
                  </a:solidFill>
                </a:rPr>
                <a:t>BIG DATA</a:t>
              </a:r>
              <a:endParaRPr lang="en-US" sz="2800" b="1" i="1" dirty="0">
                <a:solidFill>
                  <a:srgbClr val="54EAF7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3A0F37-0398-10F5-BD5D-9D868E9A2452}"/>
                </a:ext>
              </a:extLst>
            </p:cNvPr>
            <p:cNvSpPr/>
            <p:nvPr/>
          </p:nvSpPr>
          <p:spPr>
            <a:xfrm>
              <a:off x="8088781" y="1767779"/>
              <a:ext cx="1097280" cy="1097280"/>
            </a:xfrm>
            <a:prstGeom prst="ellipse">
              <a:avLst/>
            </a:prstGeom>
            <a:solidFill>
              <a:srgbClr val="071651"/>
            </a:solidFill>
            <a:ln>
              <a:solidFill>
                <a:srgbClr val="54EAF7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i="1" dirty="0">
                  <a:solidFill>
                    <a:srgbClr val="54EAF7"/>
                  </a:solidFill>
                </a:rPr>
                <a:t>VELOCIDADE</a:t>
              </a:r>
              <a:endParaRPr lang="en-US" sz="800" b="1" i="1" dirty="0">
                <a:solidFill>
                  <a:srgbClr val="54EAF7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1F9E1-35E5-8F0C-640E-288106CB484F}"/>
                </a:ext>
              </a:extLst>
            </p:cNvPr>
            <p:cNvSpPr/>
            <p:nvPr/>
          </p:nvSpPr>
          <p:spPr>
            <a:xfrm>
              <a:off x="9909985" y="2921283"/>
              <a:ext cx="1097280" cy="1097280"/>
            </a:xfrm>
            <a:prstGeom prst="ellipse">
              <a:avLst/>
            </a:prstGeom>
            <a:solidFill>
              <a:srgbClr val="071651"/>
            </a:solidFill>
            <a:ln>
              <a:solidFill>
                <a:srgbClr val="54EAF7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i="1" dirty="0">
                  <a:solidFill>
                    <a:srgbClr val="54EAF7"/>
                  </a:solidFill>
                </a:rPr>
                <a:t>VARIEDADE</a:t>
              </a:r>
              <a:endParaRPr lang="en-US" sz="800" b="1" i="1" dirty="0">
                <a:solidFill>
                  <a:srgbClr val="54EAF7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8ABCE9-850F-E6B2-A112-835E1AC0CC3E}"/>
                </a:ext>
              </a:extLst>
            </p:cNvPr>
            <p:cNvSpPr/>
            <p:nvPr/>
          </p:nvSpPr>
          <p:spPr>
            <a:xfrm>
              <a:off x="9588617" y="4594167"/>
              <a:ext cx="1097280" cy="1097280"/>
            </a:xfrm>
            <a:prstGeom prst="ellipse">
              <a:avLst/>
            </a:prstGeom>
            <a:solidFill>
              <a:srgbClr val="071651"/>
            </a:solidFill>
            <a:ln>
              <a:solidFill>
                <a:srgbClr val="54EAF7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i="1" dirty="0">
                  <a:solidFill>
                    <a:srgbClr val="54EAF7"/>
                  </a:solidFill>
                </a:rPr>
                <a:t>VERACIDADE</a:t>
              </a:r>
              <a:endParaRPr lang="en-US" sz="800" b="1" i="1" dirty="0">
                <a:solidFill>
                  <a:srgbClr val="54EAF7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E3E31C-D7FD-FEB6-A838-C6C055DDCB4B}"/>
                </a:ext>
              </a:extLst>
            </p:cNvPr>
            <p:cNvSpPr/>
            <p:nvPr/>
          </p:nvSpPr>
          <p:spPr>
            <a:xfrm>
              <a:off x="6612203" y="4594167"/>
              <a:ext cx="1097280" cy="1097280"/>
            </a:xfrm>
            <a:prstGeom prst="ellipse">
              <a:avLst/>
            </a:prstGeom>
            <a:solidFill>
              <a:srgbClr val="071651"/>
            </a:solidFill>
            <a:ln>
              <a:solidFill>
                <a:srgbClr val="54EAF7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i="1" dirty="0">
                  <a:solidFill>
                    <a:srgbClr val="54EAF7"/>
                  </a:solidFill>
                </a:rPr>
                <a:t>VALOR</a:t>
              </a:r>
              <a:endParaRPr lang="en-US" sz="1200" b="1" i="1" dirty="0">
                <a:solidFill>
                  <a:srgbClr val="54EAF7"/>
                </a:solidFill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F8C955C-326D-DE97-9CB5-CC9FB810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4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  <a:t>Os 5 pilares do Big-Data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4108450" cy="54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89898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Avaliação global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termos globais, os experimentos apresentaram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performance interessante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dos quatro experimentos estiverem sempre em torno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86%,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que é significativo;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Já 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permaneceram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próximos de 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(num intervalo possível de -1 a +1);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As métricas indicam a efetividade do classificador, e abrem caminho para posteriores adaptações do classificador em linha com o que foi a motivação inicial do trabalho.</a:t>
            </a: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68B03E6-4A09-9EED-EE51-C1B7DEB04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" t="9288"/>
          <a:stretch/>
        </p:blipFill>
        <p:spPr bwMode="auto">
          <a:xfrm>
            <a:off x="4324350" y="2324101"/>
            <a:ext cx="7399898" cy="3159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276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4675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Avaliação global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Em termos globais, os experimentos apresentaram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performance interessante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F1-Score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dos quatro experimentos estiverem sempre em torno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86%,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que é significativo;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Já os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J de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Youden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permaneceram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próximos de 1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(num intervalo possível de -1 a +1);</a:t>
            </a: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As métricas indicam a efetividade do classificador, e abrem caminho para posteriores adaptações do classificador em linha com o que foi a motivação inicial do trabalho.</a:t>
            </a:r>
            <a:endParaRPr lang="pt-BR" sz="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574" cy="4351338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VOLUME</a:t>
            </a: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advento tecnológico e da computação nos provê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grande capacidade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coleta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armazenamento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dados.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VELOCIDADE</a:t>
            </a: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Mais do que nunca, a evolução contínua das capacidades de software e hardware possibilitam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processar grandes volumes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dados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pequeno tempo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VARIEDADE</a:t>
            </a: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Arquiteturas de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</a:rPr>
              <a:t>microserviços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Internet das Coisas, armazenamento em nuvem e democratização do acesso. Nunca foi tão fácil ter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fontes tão diversas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dados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acesso à informação.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77558D-677E-8F6E-3DB5-75E72E5E1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r="880"/>
          <a:stretch/>
        </p:blipFill>
        <p:spPr>
          <a:xfrm>
            <a:off x="5740876" y="1490663"/>
            <a:ext cx="5646480" cy="4490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F5AB7-D112-1B69-21B2-3A8959AD5F4A}"/>
              </a:ext>
            </a:extLst>
          </p:cNvPr>
          <p:cNvCxnSpPr>
            <a:stCxn id="8" idx="3"/>
            <a:endCxn id="10" idx="6"/>
          </p:cNvCxnSpPr>
          <p:nvPr/>
        </p:nvCxnSpPr>
        <p:spPr>
          <a:xfrm flipH="1">
            <a:off x="7709483" y="4798874"/>
            <a:ext cx="284600" cy="343933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F0BA69-71CE-AC1E-C86F-C89CD211555E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9287239" y="4798874"/>
            <a:ext cx="301378" cy="343933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3176F-3586-149C-2B20-202899C4318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487949" y="3469923"/>
            <a:ext cx="422036" cy="285702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A5757B-A57E-51DD-41A5-07C9444D31C6}"/>
              </a:ext>
            </a:extLst>
          </p:cNvPr>
          <p:cNvCxnSpPr>
            <a:cxnSpLocks/>
          </p:cNvCxnSpPr>
          <p:nvPr/>
        </p:nvCxnSpPr>
        <p:spPr>
          <a:xfrm flipH="1" flipV="1">
            <a:off x="7379726" y="3471042"/>
            <a:ext cx="420624" cy="283464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0E133-0DA3-ED5C-CEAA-17642A80545E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8637421" y="2865059"/>
            <a:ext cx="3240" cy="372837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6E6A62-A2D1-BF62-5B13-05210E5FFD9E}"/>
              </a:ext>
            </a:extLst>
          </p:cNvPr>
          <p:cNvSpPr/>
          <p:nvPr/>
        </p:nvSpPr>
        <p:spPr>
          <a:xfrm>
            <a:off x="6281402" y="2921283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i="1" dirty="0">
                <a:solidFill>
                  <a:srgbClr val="FFFF00"/>
                </a:solidFill>
              </a:rPr>
              <a:t>VOLUME</a:t>
            </a:r>
            <a:endParaRPr lang="en-US" sz="1200" b="1" i="1" dirty="0">
              <a:solidFill>
                <a:srgbClr val="FFFF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417C5-B538-350F-1932-EF716BAFA433}"/>
              </a:ext>
            </a:extLst>
          </p:cNvPr>
          <p:cNvSpPr/>
          <p:nvPr/>
        </p:nvSpPr>
        <p:spPr>
          <a:xfrm>
            <a:off x="7726261" y="3237896"/>
            <a:ext cx="1828800" cy="182880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>
                <a:solidFill>
                  <a:srgbClr val="54EAF7"/>
                </a:solidFill>
              </a:rPr>
              <a:t>BIG DATA</a:t>
            </a:r>
            <a:endParaRPr lang="en-US" sz="2800" b="1" i="1" dirty="0">
              <a:solidFill>
                <a:srgbClr val="54EAF7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A0F37-0398-10F5-BD5D-9D868E9A2452}"/>
              </a:ext>
            </a:extLst>
          </p:cNvPr>
          <p:cNvSpPr/>
          <p:nvPr/>
        </p:nvSpPr>
        <p:spPr>
          <a:xfrm>
            <a:off x="8088781" y="1767779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rgbClr val="FFFF00"/>
                </a:solidFill>
              </a:rPr>
              <a:t>VELOCIDADE</a:t>
            </a:r>
            <a:endParaRPr lang="en-US" sz="800" b="1" i="1" dirty="0">
              <a:solidFill>
                <a:srgbClr val="FFFF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21F9E1-35E5-8F0C-640E-288106CB484F}"/>
              </a:ext>
            </a:extLst>
          </p:cNvPr>
          <p:cNvSpPr/>
          <p:nvPr/>
        </p:nvSpPr>
        <p:spPr>
          <a:xfrm>
            <a:off x="9909985" y="2921283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rgbClr val="FFFF00"/>
                </a:solidFill>
              </a:rPr>
              <a:t>VARIEDADE</a:t>
            </a:r>
            <a:endParaRPr lang="en-US" sz="800" b="1" i="1" dirty="0">
              <a:solidFill>
                <a:srgbClr val="FFFF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ABCE9-850F-E6B2-A112-835E1AC0CC3E}"/>
              </a:ext>
            </a:extLst>
          </p:cNvPr>
          <p:cNvSpPr/>
          <p:nvPr/>
        </p:nvSpPr>
        <p:spPr>
          <a:xfrm>
            <a:off x="9588617" y="4594167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rgbClr val="54EAF7"/>
                </a:solidFill>
              </a:rPr>
              <a:t>VERACIDADE</a:t>
            </a:r>
            <a:endParaRPr lang="en-US" sz="800" b="1" i="1" dirty="0">
              <a:solidFill>
                <a:srgbClr val="54EAF7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E3E31C-D7FD-FEB6-A838-C6C055DDCB4B}"/>
              </a:ext>
            </a:extLst>
          </p:cNvPr>
          <p:cNvSpPr/>
          <p:nvPr/>
        </p:nvSpPr>
        <p:spPr>
          <a:xfrm>
            <a:off x="6612203" y="4594167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i="1" dirty="0">
                <a:solidFill>
                  <a:srgbClr val="54EAF7"/>
                </a:solidFill>
              </a:rPr>
              <a:t>VALOR</a:t>
            </a:r>
            <a:endParaRPr lang="en-US" sz="1200" b="1" i="1" dirty="0">
              <a:solidFill>
                <a:srgbClr val="54EA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1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574" cy="4351338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VALOR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coleta de dados sem um pós processamento aplicado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não agrega valor ao processo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Por outro lado,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métodos muito simplificados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de processamento como simples </a:t>
            </a:r>
            <a: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  <a:t>dashboards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omitem muitas informações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valorosas que passam despercebidas ao olho humano.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 relação aos dados, uma vez coletados e armazenados, se não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processados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imediatamente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dificilmente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serão revisitados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77558D-677E-8F6E-3DB5-75E72E5E1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 r="880"/>
          <a:stretch/>
        </p:blipFill>
        <p:spPr>
          <a:xfrm>
            <a:off x="5740876" y="1490663"/>
            <a:ext cx="5646480" cy="4490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F5AB7-D112-1B69-21B2-3A8959AD5F4A}"/>
              </a:ext>
            </a:extLst>
          </p:cNvPr>
          <p:cNvCxnSpPr>
            <a:stCxn id="8" idx="3"/>
            <a:endCxn id="10" idx="6"/>
          </p:cNvCxnSpPr>
          <p:nvPr/>
        </p:nvCxnSpPr>
        <p:spPr>
          <a:xfrm flipH="1">
            <a:off x="7709483" y="4798874"/>
            <a:ext cx="284600" cy="343933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F0BA69-71CE-AC1E-C86F-C89CD211555E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9287239" y="4798874"/>
            <a:ext cx="301378" cy="343933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3176F-3586-149C-2B20-202899C43187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487949" y="3469923"/>
            <a:ext cx="422036" cy="285702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A5757B-A57E-51DD-41A5-07C9444D31C6}"/>
              </a:ext>
            </a:extLst>
          </p:cNvPr>
          <p:cNvCxnSpPr>
            <a:cxnSpLocks/>
          </p:cNvCxnSpPr>
          <p:nvPr/>
        </p:nvCxnSpPr>
        <p:spPr>
          <a:xfrm flipH="1" flipV="1">
            <a:off x="7379726" y="3471042"/>
            <a:ext cx="420624" cy="283464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0E133-0DA3-ED5C-CEAA-17642A80545E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8637421" y="2865059"/>
            <a:ext cx="3240" cy="372837"/>
          </a:xfrm>
          <a:prstGeom prst="line">
            <a:avLst/>
          </a:prstGeom>
          <a:ln w="38100">
            <a:solidFill>
              <a:srgbClr val="54EAF7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96E6A62-A2D1-BF62-5B13-05210E5FFD9E}"/>
              </a:ext>
            </a:extLst>
          </p:cNvPr>
          <p:cNvSpPr/>
          <p:nvPr/>
        </p:nvSpPr>
        <p:spPr>
          <a:xfrm>
            <a:off x="6281402" y="2921283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i="1" dirty="0">
                <a:solidFill>
                  <a:srgbClr val="54EAF7"/>
                </a:solidFill>
              </a:rPr>
              <a:t>VOLUME</a:t>
            </a:r>
            <a:endParaRPr lang="en-US" sz="1200" b="1" i="1" dirty="0">
              <a:solidFill>
                <a:srgbClr val="54EAF7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417C5-B538-350F-1932-EF716BAFA433}"/>
              </a:ext>
            </a:extLst>
          </p:cNvPr>
          <p:cNvSpPr/>
          <p:nvPr/>
        </p:nvSpPr>
        <p:spPr>
          <a:xfrm>
            <a:off x="7726261" y="3237896"/>
            <a:ext cx="1828800" cy="182880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i="1" dirty="0">
                <a:solidFill>
                  <a:srgbClr val="54EAF7"/>
                </a:solidFill>
              </a:rPr>
              <a:t>BIG DATA</a:t>
            </a:r>
            <a:endParaRPr lang="en-US" sz="2800" b="1" i="1" dirty="0">
              <a:solidFill>
                <a:srgbClr val="54EAF7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A0F37-0398-10F5-BD5D-9D868E9A2452}"/>
              </a:ext>
            </a:extLst>
          </p:cNvPr>
          <p:cNvSpPr/>
          <p:nvPr/>
        </p:nvSpPr>
        <p:spPr>
          <a:xfrm>
            <a:off x="8088781" y="1767779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rgbClr val="54EAF7"/>
                </a:solidFill>
              </a:rPr>
              <a:t>VELOCIDADE</a:t>
            </a:r>
            <a:endParaRPr lang="en-US" sz="800" b="1" i="1" dirty="0">
              <a:solidFill>
                <a:srgbClr val="54EAF7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21F9E1-35E5-8F0C-640E-288106CB484F}"/>
              </a:ext>
            </a:extLst>
          </p:cNvPr>
          <p:cNvSpPr/>
          <p:nvPr/>
        </p:nvSpPr>
        <p:spPr>
          <a:xfrm>
            <a:off x="9909985" y="2921283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rgbClr val="54EAF7"/>
                </a:solidFill>
              </a:rPr>
              <a:t>VARIEDADE</a:t>
            </a:r>
            <a:endParaRPr lang="en-US" sz="800" b="1" i="1" dirty="0">
              <a:solidFill>
                <a:srgbClr val="54EAF7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ABCE9-850F-E6B2-A112-835E1AC0CC3E}"/>
              </a:ext>
            </a:extLst>
          </p:cNvPr>
          <p:cNvSpPr/>
          <p:nvPr/>
        </p:nvSpPr>
        <p:spPr>
          <a:xfrm>
            <a:off x="9588617" y="4594167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54EA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i="1" dirty="0">
                <a:solidFill>
                  <a:srgbClr val="54EAF7"/>
                </a:solidFill>
              </a:rPr>
              <a:t>VERACIDADE</a:t>
            </a:r>
            <a:endParaRPr lang="en-US" sz="800" b="1" i="1" dirty="0">
              <a:solidFill>
                <a:srgbClr val="54EAF7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E3E31C-D7FD-FEB6-A838-C6C055DDCB4B}"/>
              </a:ext>
            </a:extLst>
          </p:cNvPr>
          <p:cNvSpPr/>
          <p:nvPr/>
        </p:nvSpPr>
        <p:spPr>
          <a:xfrm>
            <a:off x="6612203" y="4594167"/>
            <a:ext cx="1097280" cy="1097280"/>
          </a:xfrm>
          <a:prstGeom prst="ellipse">
            <a:avLst/>
          </a:prstGeom>
          <a:solidFill>
            <a:srgbClr val="071651"/>
          </a:solidFill>
          <a:ln>
            <a:solidFill>
              <a:srgbClr val="FFFF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i="1" dirty="0">
                <a:solidFill>
                  <a:srgbClr val="FFFF00"/>
                </a:solidFill>
              </a:rPr>
              <a:t>VALOR</a:t>
            </a:r>
            <a:endParaRPr lang="en-US" sz="12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9492" cy="1084167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VALOR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ato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agregar valor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por meio de um modelo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é parte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indissociável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da cadeia ou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ciclo de vida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dos dados em questão.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283502A-AEBC-C7A4-A091-BF2573031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9736"/>
          <a:stretch/>
        </p:blipFill>
        <p:spPr>
          <a:xfrm>
            <a:off x="458519" y="3585104"/>
            <a:ext cx="11274962" cy="14472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CB2E012-4B4F-8524-5740-3323B11A74C9}"/>
              </a:ext>
            </a:extLst>
          </p:cNvPr>
          <p:cNvSpPr txBox="1"/>
          <p:nvPr/>
        </p:nvSpPr>
        <p:spPr>
          <a:xfrm>
            <a:off x="1088324" y="3861350"/>
            <a:ext cx="16433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i="1" dirty="0">
                <a:latin typeface="Amasis MT Pro Black" panose="02040A04050005020304" pitchFamily="18" charset="0"/>
              </a:rPr>
              <a:t>Coleta </a:t>
            </a:r>
            <a:br>
              <a:rPr lang="pt-BR" sz="1400" b="1" i="1" dirty="0">
                <a:latin typeface="Amasis MT Pro Black" panose="02040A04050005020304" pitchFamily="18" charset="0"/>
              </a:rPr>
            </a:br>
            <a:r>
              <a:rPr lang="pt-BR" sz="1400" b="1" i="1" dirty="0">
                <a:latin typeface="Amasis MT Pro Black" panose="02040A04050005020304" pitchFamily="18" charset="0"/>
              </a:rPr>
              <a:t>e</a:t>
            </a:r>
            <a:br>
              <a:rPr lang="pt-BR" sz="1400" b="1" i="1" dirty="0">
                <a:latin typeface="Amasis MT Pro Black" panose="02040A04050005020304" pitchFamily="18" charset="0"/>
              </a:rPr>
            </a:br>
            <a:r>
              <a:rPr lang="pt-BR" sz="1400" b="1" i="1" dirty="0">
                <a:latin typeface="Amasis MT Pro Black" panose="02040A04050005020304" pitchFamily="18" charset="0"/>
              </a:rPr>
              <a:t> Armazenamento</a:t>
            </a:r>
            <a:endParaRPr lang="en-US" sz="1400" b="1" i="1" dirty="0">
              <a:latin typeface="Amasis MT Pro Black" panose="02040A040500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4DAF8-CF75-E608-ACCC-9381BEE30FF0}"/>
              </a:ext>
            </a:extLst>
          </p:cNvPr>
          <p:cNvSpPr txBox="1"/>
          <p:nvPr/>
        </p:nvSpPr>
        <p:spPr>
          <a:xfrm>
            <a:off x="3361528" y="407177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i="1" dirty="0">
                <a:latin typeface="Amasis MT Pro Black" panose="02040A04050005020304" pitchFamily="18" charset="0"/>
              </a:rPr>
              <a:t>Limpeza</a:t>
            </a:r>
            <a:endParaRPr lang="en-US" sz="1400" b="1" i="1" dirty="0">
              <a:latin typeface="Amasis MT Pro Black" panose="02040A040500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B5CDB6-6184-6FC6-AE50-51E9F3D585D9}"/>
              </a:ext>
            </a:extLst>
          </p:cNvPr>
          <p:cNvSpPr txBox="1"/>
          <p:nvPr/>
        </p:nvSpPr>
        <p:spPr>
          <a:xfrm>
            <a:off x="4973431" y="4049278"/>
            <a:ext cx="196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i="1" dirty="0">
                <a:latin typeface="Amasis MT Pro Black" panose="02040A04050005020304" pitchFamily="18" charset="0"/>
              </a:rPr>
              <a:t>Análise Exploratória</a:t>
            </a:r>
            <a:endParaRPr lang="en-US" sz="1400" b="1" i="1" dirty="0">
              <a:latin typeface="Amasis MT Pro Black" panose="02040A040500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49A4B-ACBC-42A6-C798-A5B9D0478922}"/>
              </a:ext>
            </a:extLst>
          </p:cNvPr>
          <p:cNvSpPr txBox="1"/>
          <p:nvPr/>
        </p:nvSpPr>
        <p:spPr>
          <a:xfrm>
            <a:off x="7414345" y="3969072"/>
            <a:ext cx="144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i="1" dirty="0">
                <a:latin typeface="Amasis MT Pro Black" panose="02040A04050005020304" pitchFamily="18" charset="0"/>
              </a:rPr>
              <a:t>Criação de um</a:t>
            </a:r>
            <a:br>
              <a:rPr lang="pt-BR" sz="1400" b="1" i="1" dirty="0">
                <a:latin typeface="Amasis MT Pro Black" panose="02040A04050005020304" pitchFamily="18" charset="0"/>
              </a:rPr>
            </a:br>
            <a:r>
              <a:rPr lang="pt-BR" sz="1400" b="1" i="1" dirty="0">
                <a:latin typeface="Amasis MT Pro Black" panose="02040A04050005020304" pitchFamily="18" charset="0"/>
              </a:rPr>
              <a:t> Modelo</a:t>
            </a:r>
            <a:endParaRPr lang="en-US" sz="1400" b="1" i="1" dirty="0">
              <a:latin typeface="Amasis MT Pro Black" panose="02040A040500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53B2C6-1F6A-5A6B-C380-70FEEC7D3E1A}"/>
              </a:ext>
            </a:extLst>
          </p:cNvPr>
          <p:cNvSpPr txBox="1"/>
          <p:nvPr/>
        </p:nvSpPr>
        <p:spPr>
          <a:xfrm>
            <a:off x="9401880" y="3969072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i="1" dirty="0">
                <a:latin typeface="Amasis MT Pro Black" panose="02040A04050005020304" pitchFamily="18" charset="0"/>
              </a:rPr>
              <a:t>Implementação do</a:t>
            </a:r>
            <a:br>
              <a:rPr lang="pt-BR" sz="1400" b="1" i="1" dirty="0">
                <a:latin typeface="Amasis MT Pro Black" panose="02040A04050005020304" pitchFamily="18" charset="0"/>
              </a:rPr>
            </a:br>
            <a:r>
              <a:rPr lang="pt-BR" sz="1400" b="1" i="1" dirty="0">
                <a:latin typeface="Amasis MT Pro Black" panose="02040A04050005020304" pitchFamily="18" charset="0"/>
              </a:rPr>
              <a:t> Modelo</a:t>
            </a:r>
            <a:endParaRPr lang="en-US" sz="1400" b="1" i="1" dirty="0">
              <a:latin typeface="Amasis MT Pro Black" panose="02040A040500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745C08-095B-2DA8-0991-4A281920D702}"/>
              </a:ext>
            </a:extLst>
          </p:cNvPr>
          <p:cNvCxnSpPr>
            <a:cxnSpLocks/>
          </p:cNvCxnSpPr>
          <p:nvPr/>
        </p:nvCxnSpPr>
        <p:spPr>
          <a:xfrm>
            <a:off x="6849997" y="3294689"/>
            <a:ext cx="0" cy="323848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B7C216C-DFCA-32D8-4A49-4ECF076E2DF2}"/>
              </a:ext>
            </a:extLst>
          </p:cNvPr>
          <p:cNvSpPr txBox="1"/>
          <p:nvPr/>
        </p:nvSpPr>
        <p:spPr>
          <a:xfrm>
            <a:off x="6853806" y="3325540"/>
            <a:ext cx="427138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b="1" i="1" dirty="0">
                <a:latin typeface="Amasis MT Pro Black" panose="02040A04050005020304" pitchFamily="18" charset="0"/>
              </a:rPr>
              <a:t>Processamento autônomo</a:t>
            </a:r>
            <a:endParaRPr lang="en-US" sz="1400" b="1" i="1" dirty="0">
              <a:latin typeface="Amasis MT Pro Black" panose="02040A040500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8CD62D-CDD5-ACA9-BA2E-51B8DFB80DEF}"/>
              </a:ext>
            </a:extLst>
          </p:cNvPr>
          <p:cNvCxnSpPr>
            <a:cxnSpLocks/>
          </p:cNvCxnSpPr>
          <p:nvPr/>
        </p:nvCxnSpPr>
        <p:spPr>
          <a:xfrm>
            <a:off x="6830945" y="3323265"/>
            <a:ext cx="713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9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500" cy="4143373"/>
          </a:xfrm>
        </p:spPr>
        <p:txBody>
          <a:bodyPr>
            <a:normAutofit lnSpcReduction="10000"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O Escopo do trabalho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mundo de hoje é movido por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máquinas a combustão,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sejam automóveis, trens, navios ou aviões.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 combustão é um fenômeno há muito dominado com robustez pela indústria, com seus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prós e contras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Além disso, no atual movimento da sociedade em direção às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cidades inteligentes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ou </a:t>
            </a:r>
            <a:r>
              <a:rPr lang="pt-BR" sz="1200" b="1" i="1" dirty="0" err="1">
                <a:solidFill>
                  <a:schemeClr val="accent1">
                    <a:lumMod val="50000"/>
                  </a:schemeClr>
                </a:solidFill>
              </a:rPr>
              <a:t>smart-cities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é interessante que hajam meios de planejar a demanda de tráfego por região, calibração de semáforos e até direcionamento de anúncios com base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padrões sonoros dos veículos.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Assim sendo, métodos automatizados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classificação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tomada de decisão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 base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dados sonoros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são de extrema utilidade e relativamente acessíveis.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No caso do presente trabalho, o processamento e classificação se dá com base no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som de motores a combustão.</a:t>
            </a:r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F0C9C5-6BDE-4B75-31BC-22DE2A96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96" y="1825625"/>
            <a:ext cx="5889204" cy="388978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0" y="3157537"/>
            <a:ext cx="3873500" cy="54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i="1" dirty="0">
                <a:solidFill>
                  <a:schemeClr val="accent1">
                    <a:lumMod val="50000"/>
                  </a:schemeClr>
                </a:solidFill>
              </a:rPr>
              <a:t>Materiais e Métodos</a:t>
            </a:r>
          </a:p>
        </p:txBody>
      </p:sp>
    </p:spTree>
    <p:extLst>
      <p:ext uri="{BB962C8B-B14F-4D97-AF65-F5344CB8AC3E}">
        <p14:creationId xmlns:p14="http://schemas.microsoft.com/office/powerpoint/2010/main" val="113467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500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Processamento de áudio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processamento de áudio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por meio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redes neurais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reconhecimento de padrões é uma vertente bastante popular no universo de aprendizado de máquina.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o trabalho em questão, utilizou-se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banco de sons (UrbanSound8k)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com mais de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8.000 amostras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sons urbanos de até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4 segundos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de duração, classificados em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10 categorias distintas.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Como o intuito do estudo aqui apresentado foi classificar apenas se uma amostra contém um motor a combustão em funcionamento ou não,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10 categorias originais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foram reduzidas 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2 categorias de estudo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, as quais servem como entrada para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classificador binário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baseado em uma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rede neural </a:t>
            </a:r>
            <a:r>
              <a:rPr lang="pt-BR" sz="1200" b="1" dirty="0" err="1">
                <a:solidFill>
                  <a:schemeClr val="accent1">
                    <a:lumMod val="50000"/>
                  </a:schemeClr>
                </a:solidFill>
              </a:rPr>
              <a:t>convolucional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535439-248B-C0BB-A857-DA9B7ACAA952}"/>
              </a:ext>
            </a:extLst>
          </p:cNvPr>
          <p:cNvSpPr/>
          <p:nvPr/>
        </p:nvSpPr>
        <p:spPr>
          <a:xfrm>
            <a:off x="6702804" y="163585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 Condicionado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A15F4-4A50-6E68-BA25-34BFFF99B2C9}"/>
              </a:ext>
            </a:extLst>
          </p:cNvPr>
          <p:cNvSpPr/>
          <p:nvPr/>
        </p:nvSpPr>
        <p:spPr>
          <a:xfrm>
            <a:off x="6702804" y="207347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Buzina de Veículo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A7224-80AE-6DA2-8FC9-53A61C1FD0DD}"/>
              </a:ext>
            </a:extLst>
          </p:cNvPr>
          <p:cNvSpPr/>
          <p:nvPr/>
        </p:nvSpPr>
        <p:spPr>
          <a:xfrm>
            <a:off x="6702804" y="2518095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Crianças brincando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33753-408F-D1D6-3ED9-6640CB356D3C}"/>
              </a:ext>
            </a:extLst>
          </p:cNvPr>
          <p:cNvSpPr/>
          <p:nvPr/>
        </p:nvSpPr>
        <p:spPr>
          <a:xfrm>
            <a:off x="6702804" y="2955721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Cães Latindo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1B97E-7E9B-8CBF-1F2C-24112DB2CE31}"/>
              </a:ext>
            </a:extLst>
          </p:cNvPr>
          <p:cNvSpPr/>
          <p:nvPr/>
        </p:nvSpPr>
        <p:spPr>
          <a:xfrm>
            <a:off x="6702804" y="3401736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Perfuração / Perfuratriz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BA01-1CEF-A389-2955-AFA4613F7D06}"/>
              </a:ext>
            </a:extLst>
          </p:cNvPr>
          <p:cNvSpPr/>
          <p:nvPr/>
        </p:nvSpPr>
        <p:spPr>
          <a:xfrm>
            <a:off x="6702804" y="3839362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Tiro de arma de fogo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D33C3-5B3A-4F9E-C438-91431058704F}"/>
              </a:ext>
            </a:extLst>
          </p:cNvPr>
          <p:cNvSpPr/>
          <p:nvPr/>
        </p:nvSpPr>
        <p:spPr>
          <a:xfrm>
            <a:off x="6702804" y="4292367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Britadeira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C14FA-2D8D-F650-E4AB-5CE62206241D}"/>
              </a:ext>
            </a:extLst>
          </p:cNvPr>
          <p:cNvSpPr/>
          <p:nvPr/>
        </p:nvSpPr>
        <p:spPr>
          <a:xfrm>
            <a:off x="6702804" y="472999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Sirene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67E2-9741-4576-E78E-3505EE85B1C1}"/>
              </a:ext>
            </a:extLst>
          </p:cNvPr>
          <p:cNvSpPr/>
          <p:nvPr/>
        </p:nvSpPr>
        <p:spPr>
          <a:xfrm>
            <a:off x="6702804" y="516761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Música Urbana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58CE-499F-F19E-5014-DFCEF5FBCE2F}"/>
              </a:ext>
            </a:extLst>
          </p:cNvPr>
          <p:cNvSpPr/>
          <p:nvPr/>
        </p:nvSpPr>
        <p:spPr>
          <a:xfrm>
            <a:off x="6702804" y="5605245"/>
            <a:ext cx="3322040" cy="377504"/>
          </a:xfrm>
          <a:prstGeom prst="rect">
            <a:avLst/>
          </a:prstGeom>
          <a:solidFill>
            <a:srgbClr val="7030A0"/>
          </a:solidFill>
          <a:ln>
            <a:solidFill>
              <a:srgbClr val="D9ACF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a combustão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68E52C5-1EE2-D7C5-88A6-6F23CDF65D8F}"/>
              </a:ext>
            </a:extLst>
          </p:cNvPr>
          <p:cNvSpPr/>
          <p:nvPr/>
        </p:nvSpPr>
        <p:spPr>
          <a:xfrm>
            <a:off x="6375632" y="5605245"/>
            <a:ext cx="228600" cy="3774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74EF1F2-608D-C5F7-F52D-24E981EEB21C}"/>
              </a:ext>
            </a:extLst>
          </p:cNvPr>
          <p:cNvSpPr/>
          <p:nvPr/>
        </p:nvSpPr>
        <p:spPr>
          <a:xfrm flipH="1">
            <a:off x="10202409" y="1635853"/>
            <a:ext cx="228600" cy="39092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5F27C-EEEF-9386-57FC-59938E183945}"/>
              </a:ext>
            </a:extLst>
          </p:cNvPr>
          <p:cNvSpPr txBox="1"/>
          <p:nvPr/>
        </p:nvSpPr>
        <p:spPr>
          <a:xfrm>
            <a:off x="5550252" y="5587141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C1C59"/>
                </a:solidFill>
              </a:rPr>
              <a:t>Categoria </a:t>
            </a:r>
            <a:br>
              <a:rPr lang="pt-BR" sz="1100" b="1" dirty="0">
                <a:solidFill>
                  <a:srgbClr val="0C1C59"/>
                </a:solidFill>
              </a:rPr>
            </a:br>
            <a:r>
              <a:rPr lang="pt-BR" sz="1100" b="1" dirty="0">
                <a:solidFill>
                  <a:srgbClr val="0C1C59"/>
                </a:solidFill>
              </a:rPr>
              <a:t>de Estudo 2</a:t>
            </a:r>
            <a:endParaRPr lang="en-US" sz="1100" b="1" dirty="0">
              <a:solidFill>
                <a:srgbClr val="0C1C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7AF9B-2672-2108-5AB7-4DC46481EF41}"/>
              </a:ext>
            </a:extLst>
          </p:cNvPr>
          <p:cNvSpPr txBox="1"/>
          <p:nvPr/>
        </p:nvSpPr>
        <p:spPr>
          <a:xfrm>
            <a:off x="10431009" y="3375039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C1C59"/>
                </a:solidFill>
              </a:rPr>
              <a:t>Categoria </a:t>
            </a:r>
            <a:br>
              <a:rPr lang="pt-BR" sz="1100" b="1" dirty="0">
                <a:solidFill>
                  <a:srgbClr val="0C1C59"/>
                </a:solidFill>
              </a:rPr>
            </a:br>
            <a:r>
              <a:rPr lang="pt-BR" sz="1100" b="1" dirty="0">
                <a:solidFill>
                  <a:srgbClr val="0C1C59"/>
                </a:solidFill>
              </a:rPr>
              <a:t>de Estudo 1</a:t>
            </a:r>
            <a:endParaRPr lang="en-US" sz="1100" b="1" dirty="0">
              <a:solidFill>
                <a:srgbClr val="0C1C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r>
              <a:rPr lang="pt-BR" b="1" dirty="0"/>
              <a:t>Materiais 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0997" cy="4143373"/>
          </a:xfrm>
        </p:spPr>
        <p:txBody>
          <a:bodyPr>
            <a:normAutofit/>
          </a:bodyPr>
          <a:lstStyle/>
          <a:p>
            <a: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  <a:t>Segmentação e Balanceamento de Classes</a:t>
            </a: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800" b="1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Dado que as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9 primeiras categorias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originais foram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agrupadas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em uma única categoria de estudo, um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desbalanceamento no número de amostras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foi criado.</a:t>
            </a: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pt-BR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Para </a:t>
            </a:r>
            <a:r>
              <a:rPr lang="pt-BR" sz="1200" b="1" dirty="0">
                <a:solidFill>
                  <a:schemeClr val="accent1">
                    <a:lumMod val="50000"/>
                  </a:schemeClr>
                </a:solidFill>
              </a:rPr>
              <a:t>balancear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 o banco de dados utilizado, foram efetuados dois procedimentos:</a:t>
            </a:r>
          </a:p>
          <a:p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Segmentação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 dos áudios em tamanhos padrão, com sobreposição.</a:t>
            </a:r>
          </a:p>
          <a:p>
            <a:pPr lvl="1"/>
            <a:endParaRPr lang="pt-BR" sz="105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Criação de </a:t>
            </a:r>
            <a:r>
              <a:rPr lang="pt-BR" sz="1050" b="1" dirty="0">
                <a:solidFill>
                  <a:schemeClr val="accent1">
                    <a:lumMod val="50000"/>
                  </a:schemeClr>
                </a:solidFill>
              </a:rPr>
              <a:t>amostras artificiais 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(adição de ruído branco e compressão no tempo – </a:t>
            </a:r>
            <a:r>
              <a:rPr lang="pt-BR" sz="1050" b="1" i="1" dirty="0">
                <a:solidFill>
                  <a:schemeClr val="accent1">
                    <a:lumMod val="50000"/>
                  </a:schemeClr>
                </a:solidFill>
              </a:rPr>
              <a:t>data-</a:t>
            </a:r>
            <a:r>
              <a:rPr lang="pt-BR" sz="1050" b="1" i="1" dirty="0" err="1">
                <a:solidFill>
                  <a:schemeClr val="accent1">
                    <a:lumMod val="50000"/>
                  </a:schemeClr>
                </a:solidFill>
              </a:rPr>
              <a:t>augmentation</a:t>
            </a:r>
            <a:r>
              <a:rPr lang="pt-BR" sz="1050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1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6260DF-61C0-FD8B-8DC2-809895F97746}"/>
              </a:ext>
            </a:extLst>
          </p:cNvPr>
          <p:cNvCxnSpPr/>
          <p:nvPr/>
        </p:nvCxnSpPr>
        <p:spPr>
          <a:xfrm>
            <a:off x="729842" y="1182848"/>
            <a:ext cx="10623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535439-248B-C0BB-A857-DA9B7ACAA952}"/>
              </a:ext>
            </a:extLst>
          </p:cNvPr>
          <p:cNvSpPr/>
          <p:nvPr/>
        </p:nvSpPr>
        <p:spPr>
          <a:xfrm>
            <a:off x="6702804" y="163585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 Condicionado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A15F4-4A50-6E68-BA25-34BFFF99B2C9}"/>
              </a:ext>
            </a:extLst>
          </p:cNvPr>
          <p:cNvSpPr/>
          <p:nvPr/>
        </p:nvSpPr>
        <p:spPr>
          <a:xfrm>
            <a:off x="6702804" y="207347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Buzina de Veículo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A7224-80AE-6DA2-8FC9-53A61C1FD0DD}"/>
              </a:ext>
            </a:extLst>
          </p:cNvPr>
          <p:cNvSpPr/>
          <p:nvPr/>
        </p:nvSpPr>
        <p:spPr>
          <a:xfrm>
            <a:off x="6702804" y="2518095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Crianças brincando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33753-408F-D1D6-3ED9-6640CB356D3C}"/>
              </a:ext>
            </a:extLst>
          </p:cNvPr>
          <p:cNvSpPr/>
          <p:nvPr/>
        </p:nvSpPr>
        <p:spPr>
          <a:xfrm>
            <a:off x="6702804" y="2955721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Cães Latindo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1B97E-7E9B-8CBF-1F2C-24112DB2CE31}"/>
              </a:ext>
            </a:extLst>
          </p:cNvPr>
          <p:cNvSpPr/>
          <p:nvPr/>
        </p:nvSpPr>
        <p:spPr>
          <a:xfrm>
            <a:off x="6702804" y="3401736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Perfuração / Perfuratriz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1BA01-1CEF-A389-2955-AFA4613F7D06}"/>
              </a:ext>
            </a:extLst>
          </p:cNvPr>
          <p:cNvSpPr/>
          <p:nvPr/>
        </p:nvSpPr>
        <p:spPr>
          <a:xfrm>
            <a:off x="6702804" y="3839362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Tiro de arma de fogo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D33C3-5B3A-4F9E-C438-91431058704F}"/>
              </a:ext>
            </a:extLst>
          </p:cNvPr>
          <p:cNvSpPr/>
          <p:nvPr/>
        </p:nvSpPr>
        <p:spPr>
          <a:xfrm>
            <a:off x="6702804" y="4292367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Britadeira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C14FA-2D8D-F650-E4AB-5CE62206241D}"/>
              </a:ext>
            </a:extLst>
          </p:cNvPr>
          <p:cNvSpPr/>
          <p:nvPr/>
        </p:nvSpPr>
        <p:spPr>
          <a:xfrm>
            <a:off x="6702804" y="4729993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Sirene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1867E2-9741-4576-E78E-3505EE85B1C1}"/>
              </a:ext>
            </a:extLst>
          </p:cNvPr>
          <p:cNvSpPr/>
          <p:nvPr/>
        </p:nvSpPr>
        <p:spPr>
          <a:xfrm>
            <a:off x="6702804" y="5167619"/>
            <a:ext cx="3322040" cy="377504"/>
          </a:xfrm>
          <a:prstGeom prst="rect">
            <a:avLst/>
          </a:prstGeom>
          <a:solidFill>
            <a:srgbClr val="0C1C59"/>
          </a:solidFill>
          <a:ln>
            <a:solidFill>
              <a:srgbClr val="54EA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Música Urbana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58CE-499F-F19E-5014-DFCEF5FBCE2F}"/>
              </a:ext>
            </a:extLst>
          </p:cNvPr>
          <p:cNvSpPr/>
          <p:nvPr/>
        </p:nvSpPr>
        <p:spPr>
          <a:xfrm>
            <a:off x="6702804" y="5605245"/>
            <a:ext cx="3322040" cy="377504"/>
          </a:xfrm>
          <a:prstGeom prst="rect">
            <a:avLst/>
          </a:prstGeom>
          <a:solidFill>
            <a:srgbClr val="7030A0"/>
          </a:solidFill>
          <a:ln>
            <a:solidFill>
              <a:srgbClr val="D9ACFC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 a combustão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4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1746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Amasis MT Pro Black</vt:lpstr>
      <vt:lpstr>Arial</vt:lpstr>
      <vt:lpstr>Calibri</vt:lpstr>
      <vt:lpstr>Calibri Light</vt:lpstr>
      <vt:lpstr>Tema do Office</vt:lpstr>
      <vt:lpstr>Detecção de motores a combustão por meio de análise sonora através de uma rede neural.</vt:lpstr>
      <vt:lpstr>Introdução</vt:lpstr>
      <vt:lpstr>Introdução</vt:lpstr>
      <vt:lpstr>Introdução</vt:lpstr>
      <vt:lpstr>Introdução</vt:lpstr>
      <vt:lpstr>Introdução</vt:lpstr>
      <vt:lpstr>PowerPoint Presentation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Materiais e Métodos</vt:lpstr>
      <vt:lpstr>PowerPoint Presentation</vt:lpstr>
      <vt:lpstr>Resultados e Discussão</vt:lpstr>
      <vt:lpstr>Resultados e Discussão</vt:lpstr>
      <vt:lpstr>Resultados e Discussão</vt:lpstr>
      <vt:lpstr>PowerPoint Presentation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Sozza Matheus (SO/OPM71-BR)</cp:lastModifiedBy>
  <cp:revision>20</cp:revision>
  <dcterms:created xsi:type="dcterms:W3CDTF">2018-01-31T14:12:27Z</dcterms:created>
  <dcterms:modified xsi:type="dcterms:W3CDTF">2023-05-14T16:05:24Z</dcterms:modified>
</cp:coreProperties>
</file>