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0" r:id="rId4"/>
    <p:sldId id="276" r:id="rId5"/>
    <p:sldId id="262" r:id="rId6"/>
    <p:sldId id="263" r:id="rId7"/>
    <p:sldId id="265" r:id="rId8"/>
    <p:sldId id="266" r:id="rId9"/>
    <p:sldId id="273" r:id="rId10"/>
    <p:sldId id="268" r:id="rId11"/>
    <p:sldId id="269" r:id="rId12"/>
    <p:sldId id="270" r:id="rId13"/>
    <p:sldId id="277" r:id="rId14"/>
    <p:sldId id="272" r:id="rId15"/>
    <p:sldId id="271" r:id="rId16"/>
    <p:sldId id="274" r:id="rId17"/>
    <p:sldId id="278" r:id="rId18"/>
    <p:sldId id="275" r:id="rId19"/>
    <p:sldId id="27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5FE"/>
    <a:srgbClr val="D9ACFC"/>
    <a:srgbClr val="0C1C59"/>
    <a:srgbClr val="54EAF7"/>
    <a:srgbClr val="F3AFAF"/>
    <a:srgbClr val="F7CB8B"/>
    <a:srgbClr val="D1E78C"/>
    <a:srgbClr val="07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261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C8EE8-4ED2-4344-A4B4-1350212664E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A337-D327-4878-82F7-89D283F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aumento dos dados originais foi feito através 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particionamento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cada amostra original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com tamanho padrão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preparando os dados para alimentar a rede neural a ser treinada.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caso da categoria minoritária,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foi realizada conjuntamente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sobreposição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amostras, de maneira a aumentar o número de segmentos finais e auxiliar no balanceamento. Os segmentos sobrepostos provenientes de uma mesma amostra foram complementados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adição de ruído branco e compressão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tempo (fatores aleatórios), gerando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sintéticos.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874254"/>
            <a:ext cx="7178351" cy="2687217"/>
          </a:xfrm>
        </p:spPr>
        <p:txBody>
          <a:bodyPr>
            <a:normAutofit fontScale="90000"/>
          </a:bodyPr>
          <a:lstStyle/>
          <a:p>
            <a:r>
              <a:rPr lang="pt-BR" dirty="0"/>
              <a:t>Detecção de motores a combustão por meio de análise sonora através de uma rede neural.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633462"/>
            <a:ext cx="7178351" cy="74178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Matheus Felipe Sozza</a:t>
            </a:r>
          </a:p>
          <a:p>
            <a:r>
              <a:rPr lang="pt-BR" dirty="0"/>
              <a:t>Maurício Eloy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 topologia da Rede Neural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processamento dos dados foi feito por meio da topologia de rede neural ilustrada abaixo, dividido majoritariamente em três etapas. 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entrada,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é utilizado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espectrograma.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saída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temos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 classificação binária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motor à combustão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[MC]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não-motor à combustão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[NMC]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7.png">
            <a:extLst>
              <a:ext uri="{FF2B5EF4-FFF2-40B4-BE49-F238E27FC236}">
                <a16:creationId xmlns:a16="http://schemas.microsoft.com/office/drawing/2014/main" id="{ED11B892-830C-CF22-E004-6898F885E81A}"/>
              </a:ext>
            </a:extLst>
          </p:cNvPr>
          <p:cNvPicPr/>
          <p:nvPr/>
        </p:nvPicPr>
        <p:blipFill rotWithShape="1">
          <a:blip r:embed="rId2"/>
          <a:srcRect b="18516"/>
          <a:stretch/>
        </p:blipFill>
        <p:spPr>
          <a:xfrm>
            <a:off x="1469821" y="3482661"/>
            <a:ext cx="9144000" cy="23752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B2D5F-CE52-545D-0F41-143C53BA8ED4}"/>
              </a:ext>
            </a:extLst>
          </p:cNvPr>
          <p:cNvSpPr txBox="1"/>
          <p:nvPr/>
        </p:nvSpPr>
        <p:spPr>
          <a:xfrm>
            <a:off x="3207544" y="3249856"/>
            <a:ext cx="6284912" cy="2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6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Representação simplificada da topologia da CNN utilizada para classificação dos sinais sonoros</a:t>
            </a:r>
            <a:endParaRPr lang="en-US" sz="1000" dirty="0">
              <a:effectLst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162B2-F9E7-2359-1A3C-EBA8D58C095F}"/>
              </a:ext>
            </a:extLst>
          </p:cNvPr>
          <p:cNvSpPr txBox="1"/>
          <p:nvPr/>
        </p:nvSpPr>
        <p:spPr>
          <a:xfrm>
            <a:off x="3849688" y="5876925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680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Funções de ativação e diferentes tamanhos de segmentos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Fixada a topologia da rede, foram exploradas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quatro diferentes parametrizações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 problema de maneira a verificar se alguma 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apresenta ganho real.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consistem em variar o tamanho do segmento de entrada da rede neural (segmentos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952ms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) e a função de ativação utilizada (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4.png">
            <a:extLst>
              <a:ext uri="{FF2B5EF4-FFF2-40B4-BE49-F238E27FC236}">
                <a16:creationId xmlns:a16="http://schemas.microsoft.com/office/drawing/2014/main" id="{13151F51-B441-D63B-8909-561D442D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2760" y="3602444"/>
            <a:ext cx="6126480" cy="2297430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4F3299-2FED-DDF4-E70B-A850AE301776}"/>
              </a:ext>
            </a:extLst>
          </p:cNvPr>
          <p:cNvSpPr txBox="1"/>
          <p:nvPr/>
        </p:nvSpPr>
        <p:spPr>
          <a:xfrm>
            <a:off x="3207544" y="3354631"/>
            <a:ext cx="6284912" cy="2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7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Comparativo gráfico das funções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ReLU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e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LeakyReLU</a:t>
            </a:r>
            <a:endParaRPr lang="en-US" sz="1000" dirty="0">
              <a:effectLst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CB77C-7AFB-4467-1B3F-A23E8758D4B9}"/>
              </a:ext>
            </a:extLst>
          </p:cNvPr>
          <p:cNvSpPr txBox="1"/>
          <p:nvPr/>
        </p:nvSpPr>
        <p:spPr>
          <a:xfrm>
            <a:off x="3849688" y="5876925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98115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Métrica de comparação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mensurar a performance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classificação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comparar os resultados dos 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realizados, utilizou-se a representação da classificação por meio de uma matriz de confusão.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Dos parâmetros da matriz de confusão podemos extrair as métricas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ambas direcionadas a quantificar o quão bom ou útil é o classificador gerado.</a:t>
            </a:r>
            <a:endParaRPr lang="pt-BR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9.png">
            <a:extLst>
              <a:ext uri="{FF2B5EF4-FFF2-40B4-BE49-F238E27FC236}">
                <a16:creationId xmlns:a16="http://schemas.microsoft.com/office/drawing/2014/main" id="{55BACE86-14C7-733C-263E-CE0ABAB7B6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2582226"/>
            <a:ext cx="4333240" cy="2256472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8770C-C5F6-EC69-FC33-D9CBB67DC7F0}"/>
              </a:ext>
            </a:extLst>
          </p:cNvPr>
          <p:cNvSpPr txBox="1"/>
          <p:nvPr/>
        </p:nvSpPr>
        <p:spPr>
          <a:xfrm>
            <a:off x="5379244" y="2287829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8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Ilustrativo de uma matriz de confusão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D61B-2811-B652-25E3-A2CC2F452674}"/>
              </a:ext>
            </a:extLst>
          </p:cNvPr>
          <p:cNvSpPr txBox="1"/>
          <p:nvPr/>
        </p:nvSpPr>
        <p:spPr>
          <a:xfrm>
            <a:off x="6203746" y="4883703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8769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410845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355053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Resultados dos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cada um 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quatro 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propostos, foi possível gerar uma série de gráficos e métricas que mostram não apenas o resultado final da classificação mas também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histórico do aprendizado do modelo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figura abaixo ilustra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progressão do treinamento para 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– 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função de ativação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3.jpg">
            <a:extLst>
              <a:ext uri="{FF2B5EF4-FFF2-40B4-BE49-F238E27FC236}">
                <a16:creationId xmlns:a16="http://schemas.microsoft.com/office/drawing/2014/main" id="{27F0B625-A527-4D2A-45D1-2B0D6568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9" t="7751" b="6993"/>
          <a:stretch>
            <a:fillRect/>
          </a:stretch>
        </p:blipFill>
        <p:spPr>
          <a:xfrm>
            <a:off x="2736407" y="3657600"/>
            <a:ext cx="7031468" cy="2468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C623F-5DDB-DBEF-0197-DBF8F393CC18}"/>
              </a:ext>
            </a:extLst>
          </p:cNvPr>
          <p:cNvSpPr txBox="1"/>
          <p:nvPr/>
        </p:nvSpPr>
        <p:spPr>
          <a:xfrm>
            <a:off x="3061290" y="3380107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9 </a:t>
            </a:r>
            <a:r>
              <a:rPr lang="pt-BR" sz="1000" dirty="0"/>
              <a:t>– Histórico treino-teste para o Experimento #01</a:t>
            </a:r>
            <a:r>
              <a:rPr lang="pt-BR" sz="1000" dirty="0">
                <a:solidFill>
                  <a:srgbClr val="000000"/>
                </a:solidFill>
                <a:ea typeface="Arial" panose="020B0604020202020204" pitchFamily="34" charset="0"/>
              </a:rPr>
              <a:t> , dez validações cruzadas, métrica de precisão</a:t>
            </a:r>
            <a:endParaRPr lang="pt-BR" sz="10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58497-7380-E293-E0C3-4ECD0C6C9290}"/>
              </a:ext>
            </a:extLst>
          </p:cNvPr>
          <p:cNvSpPr txBox="1"/>
          <p:nvPr/>
        </p:nvSpPr>
        <p:spPr>
          <a:xfrm>
            <a:off x="3936796" y="6145056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7074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Resultados dos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Cada uma das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validações cruzadas (k-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fold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) foi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retornada para a época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que apresentou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melhor precisão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 os dados de validação, buscando um compromisso ótimo entre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melhor aprendizado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mínimo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sobreajuste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ou ‘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’.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figura abaixo ilustra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matrizes de confusão finais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para o Experimento #1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– 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função de ativação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pt-BR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6.jpg">
            <a:extLst>
              <a:ext uri="{FF2B5EF4-FFF2-40B4-BE49-F238E27FC236}">
                <a16:creationId xmlns:a16="http://schemas.microsoft.com/office/drawing/2014/main" id="{25B537A1-6F33-AFE2-C8E5-61205E8D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" t="10232" r="3424" b="5493"/>
          <a:stretch>
            <a:fillRect/>
          </a:stretch>
        </p:blipFill>
        <p:spPr>
          <a:xfrm>
            <a:off x="2741510" y="3651726"/>
            <a:ext cx="6747079" cy="2468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98ECF-0267-AB53-8DF2-2A1DBA161D89}"/>
              </a:ext>
            </a:extLst>
          </p:cNvPr>
          <p:cNvSpPr txBox="1"/>
          <p:nvPr/>
        </p:nvSpPr>
        <p:spPr>
          <a:xfrm>
            <a:off x="2815137" y="3376775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10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Matrizes de confusã</a:t>
            </a:r>
            <a:r>
              <a:rPr lang="pt-BR" sz="1000" dirty="0">
                <a:solidFill>
                  <a:srgbClr val="000000"/>
                </a:solidFill>
                <a:ea typeface="Arial" panose="020B0604020202020204" pitchFamily="34" charset="0"/>
              </a:rPr>
              <a:t>o para o Experimento #01, dez validações cruzadas, métrica de precisão</a:t>
            </a:r>
            <a:endParaRPr lang="pt-BR" sz="10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EE8C8-F0D1-F209-FA6F-531E50D275A5}"/>
              </a:ext>
            </a:extLst>
          </p:cNvPr>
          <p:cNvSpPr txBox="1"/>
          <p:nvPr/>
        </p:nvSpPr>
        <p:spPr>
          <a:xfrm>
            <a:off x="3641521" y="6211212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13953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143373"/>
          </a:xfrm>
        </p:spPr>
        <p:txBody>
          <a:bodyPr>
            <a:normAutofit fontScale="92500" lnSpcReduction="10000"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Comparação entre os quatro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#01: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segmentos de 476ms.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#02: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(0.1) e segmentos de 476ms.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#03: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segmentos de 952ms.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#04: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(0.1) e segmentos de 952ms.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Por meio de uma análise do tipo ANOVA, os quatro experimentos podem ser qualificados como estatisticamente indiferentes para um intervalo de confiança de 99%.</a:t>
            </a: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Ou seja, as diferentes parametrizações propostas entre os experimentos não resultaram diferenças estatisticamente relevantes.</a:t>
            </a: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8B03E6-4A09-9EED-EE51-C1B7DEB04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" t="10382"/>
          <a:stretch/>
        </p:blipFill>
        <p:spPr bwMode="auto">
          <a:xfrm>
            <a:off x="5486980" y="2617151"/>
            <a:ext cx="6069440" cy="256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3330A-FAEF-82AD-2A17-DD4038C645C0}"/>
              </a:ext>
            </a:extLst>
          </p:cNvPr>
          <p:cNvSpPr txBox="1"/>
          <p:nvPr/>
        </p:nvSpPr>
        <p:spPr>
          <a:xfrm>
            <a:off x="5379244" y="2316404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11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Box-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para as métricas ‘F1-Score’ e ‘J de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Youden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A403-DD0A-22DF-EFE6-7B4B2840992E}"/>
              </a:ext>
            </a:extLst>
          </p:cNvPr>
          <p:cNvSpPr txBox="1"/>
          <p:nvPr/>
        </p:nvSpPr>
        <p:spPr>
          <a:xfrm>
            <a:off x="6203746" y="5217078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8507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410845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89898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2375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Avaliação global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termos globais, os experimentos apresentaram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performance interessante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dos quatro experimentos estiverem sempre em torno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86%,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que é significativo;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Já 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permaneceram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próximos de 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(num intervalo possível de -1 a +1);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As métricas indicam a efetividade do classificador, e abrem caminho para posteriores adaptações do classificador em linha com o que foi a motivação inicial do trabalho.</a:t>
            </a: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1E1AB2-CE0E-BAAA-9CEA-6D2A4980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" t="10382"/>
          <a:stretch/>
        </p:blipFill>
        <p:spPr bwMode="auto">
          <a:xfrm>
            <a:off x="5486980" y="2617151"/>
            <a:ext cx="6069440" cy="256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73CEF-7549-4ED2-8A5A-7EC96491FB97}"/>
              </a:ext>
            </a:extLst>
          </p:cNvPr>
          <p:cNvSpPr txBox="1"/>
          <p:nvPr/>
        </p:nvSpPr>
        <p:spPr>
          <a:xfrm>
            <a:off x="5379244" y="2316404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11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Box-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para as métricas ‘F1-Score’ e ‘J de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Youden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22592-B355-84AE-229D-BC60BEDE1ABF}"/>
              </a:ext>
            </a:extLst>
          </p:cNvPr>
          <p:cNvSpPr txBox="1"/>
          <p:nvPr/>
        </p:nvSpPr>
        <p:spPr>
          <a:xfrm>
            <a:off x="6203746" y="5217078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7027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734675" cy="41433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Ciric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D;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Peric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Z;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Nikolic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J;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Vucic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N. 2021.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Signal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Mapping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Spectrogram-Based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Images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for Deep Learning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 2021 20th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International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Symposium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INFOTEH-JAHORINA (INFOTEH), 2021, Sarajevo,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Bosnia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Herzegovina: 1-6.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Mohammadi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M.; Al-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Fuqaha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A. 2018.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Enabling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Cognitive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Smart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Cities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Big Data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Learning: Approaches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Challenges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 IEEE Communications Magazine, vol. 56, no. 2: 94-101.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Song, X; Cong, Y; Song, Y. 2021. A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bearing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fault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diagnosis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based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CNN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wide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convolution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kernels.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Journal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Ambient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Intelligence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Humanized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Computing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13: 4041–4056.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Zhao, Y; Zhang, H;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L; et al. 2018.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Improving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approaches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traffic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demand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forecasting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big data era.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Cities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Volume 82: 19-26.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44989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O Escopo do trabalho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mundo de hoje é movido por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máquinas a combustão -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automóveis, trens, navios ou aviões.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combustão é um fenômeno há muito dominado com robustez pela indústria, com seus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prós e contras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atual movimento da sociedade em direção às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cidades inteligentes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é interessante que hajam meios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planejar a demanda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tráfego por região, seja na zona rural ou urbana, apoiando-se em pilares de </a:t>
            </a: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big-data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(Zhao, Y. et al., 2018).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Métodos automatizados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tomada de decisão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 base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dados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são úteis e acessíveis.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presente trabalho, o processamento se dá com base no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som de motores a combustão.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F0C9C5-6BDE-4B75-31BC-22DE2A96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812" y="2254250"/>
            <a:ext cx="4792588" cy="31654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024A5-9705-3EFD-679A-3FAE119432FF}"/>
              </a:ext>
            </a:extLst>
          </p:cNvPr>
          <p:cNvSpPr txBox="1"/>
          <p:nvPr/>
        </p:nvSpPr>
        <p:spPr>
          <a:xfrm>
            <a:off x="6753225" y="2000571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Figura 1 </a:t>
            </a:r>
            <a:r>
              <a:rPr lang="pt-BR" sz="1000" dirty="0"/>
              <a:t>– Big Data e Cidades Inteligentes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600DF-4D2B-CBE2-EF6D-C3586563545C}"/>
              </a:ext>
            </a:extLst>
          </p:cNvPr>
          <p:cNvSpPr txBox="1"/>
          <p:nvPr/>
        </p:nvSpPr>
        <p:spPr>
          <a:xfrm>
            <a:off x="6753224" y="5444245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Fonte: </a:t>
            </a:r>
            <a:r>
              <a:rPr lang="pt-BR" sz="1000" dirty="0"/>
              <a:t>Banco BV ¹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0DAD2-1E26-EEFE-C05D-BA727521AE8F}"/>
              </a:ext>
            </a:extLst>
          </p:cNvPr>
          <p:cNvSpPr txBox="1"/>
          <p:nvPr/>
        </p:nvSpPr>
        <p:spPr>
          <a:xfrm>
            <a:off x="6134099" y="6437786"/>
            <a:ext cx="450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¹ Disponível em: &lt;https://www.bv.com.br/</a:t>
            </a:r>
            <a:r>
              <a:rPr lang="pt-BR" sz="800" dirty="0" err="1"/>
              <a:t>bv</a:t>
            </a:r>
            <a:r>
              <a:rPr lang="pt-BR" sz="800" dirty="0"/>
              <a:t>-inspira/</a:t>
            </a:r>
            <a:r>
              <a:rPr lang="pt-BR" sz="800" dirty="0" err="1"/>
              <a:t>inovacao</a:t>
            </a:r>
            <a:r>
              <a:rPr lang="pt-BR" sz="800" dirty="0"/>
              <a:t>/</a:t>
            </a:r>
            <a:r>
              <a:rPr lang="pt-BR" sz="800" dirty="0" err="1"/>
              <a:t>smart-cities</a:t>
            </a:r>
            <a:r>
              <a:rPr lang="pt-BR" sz="800" dirty="0"/>
              <a:t>&gt;. Acesso em 16. mai. 2023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7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492" cy="1579638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Agregando valor aos dados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ato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agregar valor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por meio de um modelo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é parte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indissociável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cadeia ou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ciclo de vida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dos dados em questão.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acordo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Mohammadi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Al-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Fuqaha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(2018), têm-se que uma vez que os dados são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coletados e armazenados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se não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processados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imediatamente,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é improvável que venham a ser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reutilizados no futuro.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283502A-AEBC-C7A4-A091-BF2573031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9736"/>
          <a:stretch/>
        </p:blipFill>
        <p:spPr>
          <a:xfrm>
            <a:off x="458519" y="4366154"/>
            <a:ext cx="11274962" cy="14472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D84D49-7C45-0EC6-9EB7-30FFAD2270ED}"/>
              </a:ext>
            </a:extLst>
          </p:cNvPr>
          <p:cNvGrpSpPr/>
          <p:nvPr/>
        </p:nvGrpSpPr>
        <p:grpSpPr>
          <a:xfrm>
            <a:off x="1088324" y="4075739"/>
            <a:ext cx="10099622" cy="1305325"/>
            <a:chOff x="1088324" y="4075739"/>
            <a:chExt cx="10099622" cy="1305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B2E012-4B4F-8524-5740-3323B11A74C9}"/>
                </a:ext>
              </a:extLst>
            </p:cNvPr>
            <p:cNvSpPr txBox="1"/>
            <p:nvPr/>
          </p:nvSpPr>
          <p:spPr>
            <a:xfrm>
              <a:off x="1088324" y="4642400"/>
              <a:ext cx="16433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Coleta 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e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 Armazenamento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84DAF8-CF75-E608-ACCC-9381BEE30FF0}"/>
                </a:ext>
              </a:extLst>
            </p:cNvPr>
            <p:cNvSpPr txBox="1"/>
            <p:nvPr/>
          </p:nvSpPr>
          <p:spPr>
            <a:xfrm>
              <a:off x="3361528" y="485282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Limpeza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B5CDB6-6184-6FC6-AE50-51E9F3D585D9}"/>
                </a:ext>
              </a:extLst>
            </p:cNvPr>
            <p:cNvSpPr txBox="1"/>
            <p:nvPr/>
          </p:nvSpPr>
          <p:spPr>
            <a:xfrm>
              <a:off x="5546543" y="4851187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Análise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F49A4B-ACBC-42A6-C798-A5B9D0478922}"/>
                </a:ext>
              </a:extLst>
            </p:cNvPr>
            <p:cNvSpPr txBox="1"/>
            <p:nvPr/>
          </p:nvSpPr>
          <p:spPr>
            <a:xfrm>
              <a:off x="7414345" y="4750122"/>
              <a:ext cx="1441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Criação de um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 Modelo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53B2C6-1F6A-5A6B-C380-70FEEC7D3E1A}"/>
                </a:ext>
              </a:extLst>
            </p:cNvPr>
            <p:cNvSpPr txBox="1"/>
            <p:nvPr/>
          </p:nvSpPr>
          <p:spPr>
            <a:xfrm>
              <a:off x="9401880" y="4750122"/>
              <a:ext cx="1786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Implementação do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 Modelo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745C08-095B-2DA8-0991-4A281920D7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9997" y="4075739"/>
              <a:ext cx="0" cy="32384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7C216C-DFCA-32D8-4A49-4ECF076E2DF2}"/>
                </a:ext>
              </a:extLst>
            </p:cNvPr>
            <p:cNvSpPr txBox="1"/>
            <p:nvPr/>
          </p:nvSpPr>
          <p:spPr>
            <a:xfrm>
              <a:off x="6853806" y="4106590"/>
              <a:ext cx="427138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Processamento autônomo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8CD62D-CDD5-ACA9-BA2E-51B8DFB80DE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945" y="4104315"/>
              <a:ext cx="71306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DA9EFB-9F0F-A550-4AE2-A177E947494C}"/>
              </a:ext>
            </a:extLst>
          </p:cNvPr>
          <p:cNvSpPr txBox="1"/>
          <p:nvPr/>
        </p:nvSpPr>
        <p:spPr>
          <a:xfrm>
            <a:off x="3948112" y="3629025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Figura 2 </a:t>
            </a:r>
            <a:r>
              <a:rPr lang="pt-BR" sz="1000" dirty="0"/>
              <a:t>– Ciclo de vida dos dados tratados.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2DD23-774B-2044-A441-B18ABF7BE13C}"/>
              </a:ext>
            </a:extLst>
          </p:cNvPr>
          <p:cNvSpPr txBox="1"/>
          <p:nvPr/>
        </p:nvSpPr>
        <p:spPr>
          <a:xfrm>
            <a:off x="3807030" y="5737516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Fonte: </a:t>
            </a:r>
            <a:r>
              <a:rPr lang="pt-BR" sz="1000" dirty="0"/>
              <a:t>Dados originais da pesquisa.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809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3873500" cy="54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Materiais e Métodos</a:t>
            </a:r>
          </a:p>
        </p:txBody>
      </p:sp>
    </p:spTree>
    <p:extLst>
      <p:ext uri="{BB962C8B-B14F-4D97-AF65-F5344CB8AC3E}">
        <p14:creationId xmlns:p14="http://schemas.microsoft.com/office/powerpoint/2010/main" val="11346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35F27C-EEEF-9386-57FC-59938E183945}"/>
              </a:ext>
            </a:extLst>
          </p:cNvPr>
          <p:cNvSpPr txBox="1"/>
          <p:nvPr/>
        </p:nvSpPr>
        <p:spPr>
          <a:xfrm>
            <a:off x="5239270" y="5363105"/>
            <a:ext cx="1250662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0C1C59"/>
                </a:solidFill>
              </a:rPr>
              <a:t>Categoria 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de Estudo 2</a:t>
            </a:r>
            <a:br>
              <a:rPr lang="pt-BR" sz="1000" b="1" dirty="0">
                <a:solidFill>
                  <a:srgbClr val="0C1C59"/>
                </a:solidFill>
              </a:rPr>
            </a:b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Motor a Combustão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[MC]</a:t>
            </a:r>
            <a:endParaRPr lang="en-US" sz="1000" b="1" dirty="0">
              <a:solidFill>
                <a:srgbClr val="0C1C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7AF9B-2672-2108-5AB7-4DC46481EF41}"/>
              </a:ext>
            </a:extLst>
          </p:cNvPr>
          <p:cNvSpPr txBox="1"/>
          <p:nvPr/>
        </p:nvSpPr>
        <p:spPr>
          <a:xfrm>
            <a:off x="10385638" y="3099952"/>
            <a:ext cx="147298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rgbClr val="0C1C59"/>
                </a:solidFill>
              </a:rPr>
              <a:t>Categoria 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de Estudo 1.</a:t>
            </a:r>
            <a:br>
              <a:rPr lang="pt-BR" sz="1000" b="1" dirty="0">
                <a:solidFill>
                  <a:srgbClr val="0C1C59"/>
                </a:solidFill>
              </a:rPr>
            </a:b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‘Não motor a Combustão’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[NMC]</a:t>
            </a:r>
            <a:endParaRPr lang="en-US" sz="1000" b="1" dirty="0">
              <a:solidFill>
                <a:srgbClr val="0C1C5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5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Processamento de áudio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de áudio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por meio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redes neurais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reconhecimento de padrões é uma vertente bastante popular no universo de aprendizado de máquina.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o trabalho em questão, utilizou-se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banco de sons (UrbanSound8k)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 mais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8.000 amostras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sons urbanos de até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 segundos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duração, classificados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10 categorias distintas.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o intuito do estudo aqui apresentado foi classificar apenas se uma amostra contém um motor a combustão em funcionamento ou não,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10 categorias originais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foram reduzidas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2 categorias de estudo.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Temos então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classificador binário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baseado em uma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 neural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convolucional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535439-248B-C0BB-A857-DA9B7ACAA952}"/>
              </a:ext>
            </a:extLst>
          </p:cNvPr>
          <p:cNvSpPr/>
          <p:nvPr/>
        </p:nvSpPr>
        <p:spPr>
          <a:xfrm>
            <a:off x="6702804" y="163585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 Condicionado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A15F4-4A50-6E68-BA25-34BFFF99B2C9}"/>
              </a:ext>
            </a:extLst>
          </p:cNvPr>
          <p:cNvSpPr/>
          <p:nvPr/>
        </p:nvSpPr>
        <p:spPr>
          <a:xfrm>
            <a:off x="6702804" y="207347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Buzina de Veículo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A7224-80AE-6DA2-8FC9-53A61C1FD0DD}"/>
              </a:ext>
            </a:extLst>
          </p:cNvPr>
          <p:cNvSpPr/>
          <p:nvPr/>
        </p:nvSpPr>
        <p:spPr>
          <a:xfrm>
            <a:off x="6702804" y="2518095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Crianças brincando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33753-408F-D1D6-3ED9-6640CB356D3C}"/>
              </a:ext>
            </a:extLst>
          </p:cNvPr>
          <p:cNvSpPr/>
          <p:nvPr/>
        </p:nvSpPr>
        <p:spPr>
          <a:xfrm>
            <a:off x="6702804" y="2955721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Cães Latindo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1B97E-7E9B-8CBF-1F2C-24112DB2CE31}"/>
              </a:ext>
            </a:extLst>
          </p:cNvPr>
          <p:cNvSpPr/>
          <p:nvPr/>
        </p:nvSpPr>
        <p:spPr>
          <a:xfrm>
            <a:off x="6702804" y="3401736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Perfuração / Perfuratriz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BA01-1CEF-A389-2955-AFA4613F7D06}"/>
              </a:ext>
            </a:extLst>
          </p:cNvPr>
          <p:cNvSpPr/>
          <p:nvPr/>
        </p:nvSpPr>
        <p:spPr>
          <a:xfrm>
            <a:off x="6702804" y="3839362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Tiro de arma de fogo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D33C3-5B3A-4F9E-C438-91431058704F}"/>
              </a:ext>
            </a:extLst>
          </p:cNvPr>
          <p:cNvSpPr/>
          <p:nvPr/>
        </p:nvSpPr>
        <p:spPr>
          <a:xfrm>
            <a:off x="6702804" y="4292367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Britadeira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C14FA-2D8D-F650-E4AB-5CE62206241D}"/>
              </a:ext>
            </a:extLst>
          </p:cNvPr>
          <p:cNvSpPr/>
          <p:nvPr/>
        </p:nvSpPr>
        <p:spPr>
          <a:xfrm>
            <a:off x="6702804" y="472999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Sirene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67E2-9741-4576-E78E-3505EE85B1C1}"/>
              </a:ext>
            </a:extLst>
          </p:cNvPr>
          <p:cNvSpPr/>
          <p:nvPr/>
        </p:nvSpPr>
        <p:spPr>
          <a:xfrm>
            <a:off x="6702804" y="516761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Música Urbana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58CE-499F-F19E-5014-DFCEF5FBCE2F}"/>
              </a:ext>
            </a:extLst>
          </p:cNvPr>
          <p:cNvSpPr/>
          <p:nvPr/>
        </p:nvSpPr>
        <p:spPr>
          <a:xfrm>
            <a:off x="6702804" y="5605245"/>
            <a:ext cx="3322040" cy="377504"/>
          </a:xfrm>
          <a:prstGeom prst="rect">
            <a:avLst/>
          </a:prstGeom>
          <a:solidFill>
            <a:srgbClr val="7030A0"/>
          </a:solidFill>
          <a:ln>
            <a:solidFill>
              <a:srgbClr val="D9ACF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a combustão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68E52C5-1EE2-D7C5-88A6-6F23CDF65D8F}"/>
              </a:ext>
            </a:extLst>
          </p:cNvPr>
          <p:cNvSpPr/>
          <p:nvPr/>
        </p:nvSpPr>
        <p:spPr>
          <a:xfrm>
            <a:off x="6375632" y="5605245"/>
            <a:ext cx="228600" cy="3774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74EF1F2-608D-C5F7-F52D-24E981EEB21C}"/>
              </a:ext>
            </a:extLst>
          </p:cNvPr>
          <p:cNvSpPr/>
          <p:nvPr/>
        </p:nvSpPr>
        <p:spPr>
          <a:xfrm flipH="1">
            <a:off x="10202409" y="1635853"/>
            <a:ext cx="228600" cy="3909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0997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Segmentação e Balanceamento de Classes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Dado que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9 primeiras categorias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originais foram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agrupadas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em uma única categoria de estudo,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desbalanceamento no número de amostras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foi criado.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balancear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 banco de dados utilizado, foram efetuados dois procedimentos: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pt-BR" sz="11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 dos áudios em tamanhos padrão, com sobreposição.</a:t>
            </a:r>
          </a:p>
          <a:p>
            <a:pPr lvl="1"/>
            <a:endParaRPr lang="pt-BR" sz="11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Criação de </a:t>
            </a:r>
            <a:r>
              <a:rPr lang="pt-BR" sz="1100" b="1" dirty="0">
                <a:solidFill>
                  <a:schemeClr val="accent1">
                    <a:lumMod val="50000"/>
                  </a:schemeClr>
                </a:solidFill>
              </a:rPr>
              <a:t>amostras artificiais </a:t>
            </a: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(adição de ruído branco e compressão no tempo – </a:t>
            </a:r>
            <a:r>
              <a:rPr lang="pt-BR" sz="1100" b="1" i="1" dirty="0">
                <a:solidFill>
                  <a:schemeClr val="accent1">
                    <a:lumMod val="50000"/>
                  </a:schemeClr>
                </a:solidFill>
              </a:rPr>
              <a:t>data-</a:t>
            </a:r>
            <a:r>
              <a:rPr lang="pt-BR" sz="1100" b="1" i="1" dirty="0" err="1">
                <a:solidFill>
                  <a:schemeClr val="accent1">
                    <a:lumMod val="50000"/>
                  </a:schemeClr>
                </a:solidFill>
              </a:rPr>
              <a:t>augmentation</a:t>
            </a: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535439-248B-C0BB-A857-DA9B7ACAA952}"/>
              </a:ext>
            </a:extLst>
          </p:cNvPr>
          <p:cNvSpPr/>
          <p:nvPr/>
        </p:nvSpPr>
        <p:spPr>
          <a:xfrm>
            <a:off x="6702804" y="1635853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 Condicionado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A15F4-4A50-6E68-BA25-34BFFF99B2C9}"/>
              </a:ext>
            </a:extLst>
          </p:cNvPr>
          <p:cNvSpPr/>
          <p:nvPr/>
        </p:nvSpPr>
        <p:spPr>
          <a:xfrm>
            <a:off x="6702804" y="2073479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Buzina de Veículo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A7224-80AE-6DA2-8FC9-53A61C1FD0DD}"/>
              </a:ext>
            </a:extLst>
          </p:cNvPr>
          <p:cNvSpPr/>
          <p:nvPr/>
        </p:nvSpPr>
        <p:spPr>
          <a:xfrm>
            <a:off x="6702804" y="2518095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Crianças brincando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33753-408F-D1D6-3ED9-6640CB356D3C}"/>
              </a:ext>
            </a:extLst>
          </p:cNvPr>
          <p:cNvSpPr/>
          <p:nvPr/>
        </p:nvSpPr>
        <p:spPr>
          <a:xfrm>
            <a:off x="6702804" y="2955721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Cães Latindo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1B97E-7E9B-8CBF-1F2C-24112DB2CE31}"/>
              </a:ext>
            </a:extLst>
          </p:cNvPr>
          <p:cNvSpPr/>
          <p:nvPr/>
        </p:nvSpPr>
        <p:spPr>
          <a:xfrm>
            <a:off x="6702804" y="3401736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Perfuração / Perfuratriz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BA01-1CEF-A389-2955-AFA4613F7D06}"/>
              </a:ext>
            </a:extLst>
          </p:cNvPr>
          <p:cNvSpPr/>
          <p:nvPr/>
        </p:nvSpPr>
        <p:spPr>
          <a:xfrm>
            <a:off x="6702804" y="3839362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Tiro de arma de fogo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D33C3-5B3A-4F9E-C438-91431058704F}"/>
              </a:ext>
            </a:extLst>
          </p:cNvPr>
          <p:cNvSpPr/>
          <p:nvPr/>
        </p:nvSpPr>
        <p:spPr>
          <a:xfrm>
            <a:off x="6702804" y="4292367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Britadeira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C14FA-2D8D-F650-E4AB-5CE62206241D}"/>
              </a:ext>
            </a:extLst>
          </p:cNvPr>
          <p:cNvSpPr/>
          <p:nvPr/>
        </p:nvSpPr>
        <p:spPr>
          <a:xfrm>
            <a:off x="6702804" y="4729993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Sirene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67E2-9741-4576-E78E-3505EE85B1C1}"/>
              </a:ext>
            </a:extLst>
          </p:cNvPr>
          <p:cNvSpPr/>
          <p:nvPr/>
        </p:nvSpPr>
        <p:spPr>
          <a:xfrm>
            <a:off x="6702804" y="5167619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Música Urbana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58CE-499F-F19E-5014-DFCEF5FBCE2F}"/>
              </a:ext>
            </a:extLst>
          </p:cNvPr>
          <p:cNvSpPr/>
          <p:nvPr/>
        </p:nvSpPr>
        <p:spPr>
          <a:xfrm>
            <a:off x="6702804" y="5605245"/>
            <a:ext cx="2012571" cy="377504"/>
          </a:xfrm>
          <a:prstGeom prst="rect">
            <a:avLst/>
          </a:prstGeom>
          <a:solidFill>
            <a:srgbClr val="7030A0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Motor a combustão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BAA29-93A4-BD10-E533-3AE7DA6C0BEE}"/>
              </a:ext>
            </a:extLst>
          </p:cNvPr>
          <p:cNvSpPr/>
          <p:nvPr/>
        </p:nvSpPr>
        <p:spPr>
          <a:xfrm>
            <a:off x="8582026" y="1630637"/>
            <a:ext cx="1440050" cy="3914485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[NMC]    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8FFBE-D39D-F526-EEFE-3D113CC965EA}"/>
              </a:ext>
            </a:extLst>
          </p:cNvPr>
          <p:cNvSpPr/>
          <p:nvPr/>
        </p:nvSpPr>
        <p:spPr>
          <a:xfrm>
            <a:off x="8582025" y="5601573"/>
            <a:ext cx="1440050" cy="377504"/>
          </a:xfrm>
          <a:prstGeom prst="rect">
            <a:avLst/>
          </a:prstGeom>
          <a:solidFill>
            <a:srgbClr val="7030A0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[MC]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97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Segmentação e Balanceamento de Classes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aumento dos dados originais foi feito através 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particionamento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cada amostra original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com tamanho padrão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caso da categoria minoritária,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foi realizada conjuntamente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sobreposição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amostras,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aumentando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 número de segmentos obtidos /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balanceando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segmentos sobrepostos provenientes de uma mesma amostra foram complementados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adição de ruído branco e compressão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tempo (fatores aleatórios), gerando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sintéticos.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5.png">
            <a:extLst>
              <a:ext uri="{FF2B5EF4-FFF2-40B4-BE49-F238E27FC236}">
                <a16:creationId xmlns:a16="http://schemas.microsoft.com/office/drawing/2014/main" id="{34D1F85D-7324-E458-235B-3CADB03F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03097" y="3865878"/>
            <a:ext cx="5985804" cy="2103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728A6-3456-0139-1F6F-7137DF541F93}"/>
              </a:ext>
            </a:extLst>
          </p:cNvPr>
          <p:cNvSpPr txBox="1"/>
          <p:nvPr/>
        </p:nvSpPr>
        <p:spPr>
          <a:xfrm>
            <a:off x="4012406" y="3588879"/>
            <a:ext cx="4586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Figura 3 </a:t>
            </a:r>
            <a:r>
              <a:rPr lang="pt-BR" sz="1000" dirty="0"/>
              <a:t>– Ilustração do processo de segmentação com sobreposição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9E0DC-E5A8-84A9-71C8-45E17DF2A53A}"/>
              </a:ext>
            </a:extLst>
          </p:cNvPr>
          <p:cNvSpPr txBox="1"/>
          <p:nvPr/>
        </p:nvSpPr>
        <p:spPr>
          <a:xfrm>
            <a:off x="3948111" y="5968998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Fonte: </a:t>
            </a:r>
            <a:r>
              <a:rPr lang="pt-BR" sz="1000" dirty="0"/>
              <a:t>Song (2021) – traduzido e adaptado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99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Extração de informações ou ‘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’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redes neurais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convolucionais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[CNN]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são muito utilizadas tanto em problemas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reconhecimento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imagens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áudio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Na análise efetuada, o primeiro passo é transformar um recorte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áudio unidimensional (intensidade sonora vs. tempo)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uma imagem conhecida como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espectrograma (intensidade sonora por banda de frequência vs. tempo). 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Desse modo, podemos comunizar diversas premissas utilizadas nos problemas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reconhecimento de imagem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76C2E6-8758-861B-E466-08B88B2A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757105"/>
            <a:ext cx="6309360" cy="2342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CC451-EA43-48A8-57BC-58DBC3551F65}"/>
              </a:ext>
            </a:extLst>
          </p:cNvPr>
          <p:cNvSpPr txBox="1"/>
          <p:nvPr/>
        </p:nvSpPr>
        <p:spPr>
          <a:xfrm>
            <a:off x="5895975" y="2295846"/>
            <a:ext cx="5934075" cy="60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4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Representação de um mesmo sinal no domínio do tempo (esq.) e por meio de um espectrograma tempo-frequência (dir.)</a:t>
            </a:r>
            <a:b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D3783-DCC8-1844-366C-F794C77E975A}"/>
              </a:ext>
            </a:extLst>
          </p:cNvPr>
          <p:cNvSpPr txBox="1"/>
          <p:nvPr/>
        </p:nvSpPr>
        <p:spPr>
          <a:xfrm>
            <a:off x="6353175" y="5247433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 err="1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Ciric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, et al. (2021) – traduzido e adaptado.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189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0997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Divisão em pastas (K-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Fold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 Cross-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Validation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espectrogramas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pt-BR" sz="1200" b="1" i="1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resultantes foram divididos em dez pastas, de modo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treinar o modelo com 90%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validá-lo com os 10%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restantes.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Assim sendo, executamos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dez rodadas de treino-teste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cada experimento executado no modelo.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Durante essa divisão em pastas, foram tomadas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precauções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necessárias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não separar em pastas diferentes os segmentos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originados de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mesmo recorte de áudio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o que acabaria por enviesar o modelo e potencializar erroneamente sua performance.</a:t>
            </a:r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3A7061D-02FA-2FAB-51CF-C554EAD53501}"/>
              </a:ext>
            </a:extLst>
          </p:cNvPr>
          <p:cNvGrpSpPr/>
          <p:nvPr/>
        </p:nvGrpSpPr>
        <p:grpSpPr>
          <a:xfrm>
            <a:off x="6096000" y="7157933"/>
            <a:ext cx="3215300" cy="3994355"/>
            <a:chOff x="6702806" y="1900133"/>
            <a:chExt cx="3215300" cy="399435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147E03-0BE3-C066-ADF1-1A86C4F7987E}"/>
                </a:ext>
              </a:extLst>
            </p:cNvPr>
            <p:cNvGrpSpPr/>
            <p:nvPr/>
          </p:nvGrpSpPr>
          <p:grpSpPr>
            <a:xfrm>
              <a:off x="7397736" y="1981953"/>
              <a:ext cx="556944" cy="614065"/>
              <a:chOff x="8330626" y="3638025"/>
              <a:chExt cx="369631" cy="43476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F1867E2-9741-4576-E78E-3505EE85B1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A058CE-499F-F19E-5014-DFCEF5FBCE2F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B511B8-368E-4A19-EEA3-5D5577D31699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391CD-FA90-04AE-0818-8A990F4AB9DD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E30BD2-F01C-F13D-3201-362681A3513E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0E96D9-960A-58DA-AEDD-E7C4F316F4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E0E05C-2295-73B7-F463-68A6D1CEB4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17C201-40BE-CBB9-36A2-AA0ECC8D38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E4DB4D-827F-22AF-C5F3-88CB2ED27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1B92A6-CDE6-2C39-3E83-D516BA8CA4F4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C6632C-4833-F9DF-1C4A-CF14D0B27020}"/>
                </a:ext>
              </a:extLst>
            </p:cNvPr>
            <p:cNvGrpSpPr/>
            <p:nvPr/>
          </p:nvGrpSpPr>
          <p:grpSpPr>
            <a:xfrm rot="5400000">
              <a:off x="8943140" y="1996708"/>
              <a:ext cx="522067" cy="655088"/>
              <a:chOff x="8330626" y="3638025"/>
              <a:chExt cx="369631" cy="43476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F9B1DE-6008-7045-59AC-38C32B2909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63C708-2055-1486-AB1B-D2F8BCD59D5F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BB3AF0-FFB8-F6C4-9550-7B49E16B79AA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9B9720-1119-F4E4-5EE6-3C325FCC1AD7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00A32-D266-AEBD-D4E1-3B3363631610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BE93F1C-FA83-5031-A24E-446270E0CD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4EA90E-20A3-7F87-8B12-267A88E25F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989912-BB63-9196-CE6F-6C179622BF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B4D6E9C-A50B-722B-7285-E3235DFA0E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5D41A4-CCC0-6291-1DD5-2FD1B9B69ECE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FFB449-5F14-52BD-D73D-B549DD7B4872}"/>
                </a:ext>
              </a:extLst>
            </p:cNvPr>
            <p:cNvGrpSpPr/>
            <p:nvPr/>
          </p:nvGrpSpPr>
          <p:grpSpPr>
            <a:xfrm rot="10800000">
              <a:off x="8945519" y="2823558"/>
              <a:ext cx="556944" cy="614065"/>
              <a:chOff x="8330626" y="3638025"/>
              <a:chExt cx="369631" cy="4347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63C470-1AF9-9B9D-748A-FB7B49D56C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5CDEC5-30B5-DF40-E9D7-9D44EEF978BC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87BFC0-8C4E-805D-BEC4-431AB01866A0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8D1FAB0-0928-3B48-A87A-DC7B6982635F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D1482BB-97C0-130B-97F1-EF8358F9BA19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7FEB3D1-60C5-5480-8E18-04CC021598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89D764-D1E3-7248-0C93-B989C153A6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BA44196-E4E9-FD4B-3E17-E1D90EFBCC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F54DA9-5615-D2FE-D265-1476B14AB8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04BFBD3-9D09-04D0-3FA7-7B55C7250C90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E1819E-1B81-8266-8369-7F5A74FA5BC1}"/>
                </a:ext>
              </a:extLst>
            </p:cNvPr>
            <p:cNvGrpSpPr/>
            <p:nvPr/>
          </p:nvGrpSpPr>
          <p:grpSpPr>
            <a:xfrm rot="16200000">
              <a:off x="7395127" y="2826957"/>
              <a:ext cx="522067" cy="655088"/>
              <a:chOff x="8330626" y="3638025"/>
              <a:chExt cx="369631" cy="43476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751AEB-FCD1-D54D-B2DB-8F88D66D80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F87431-4248-20FD-860A-3A16739D81F0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5BEF475-252A-E42F-C5EE-B342153E1061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660227B-3ED7-4B5B-8A3E-0C6BE6421DD9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DB81856-DF50-4A2A-258C-C4DADD575E3F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361053-9F51-8638-595D-8ED6AE4360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B67DE9-5DB2-2A68-CCAE-EAB1F1F0A9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1851C06-72B3-0197-1538-F9BF07718F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8668CE-53BE-2067-DABB-144FC4FA7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99F389C-F59D-D986-2A5A-1018F58BD3D7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AA8BFA3-0255-2A6A-652E-4F2AB4E48644}"/>
                </a:ext>
              </a:extLst>
            </p:cNvPr>
            <p:cNvGrpSpPr/>
            <p:nvPr/>
          </p:nvGrpSpPr>
          <p:grpSpPr>
            <a:xfrm>
              <a:off x="7356909" y="3595146"/>
              <a:ext cx="556944" cy="614065"/>
              <a:chOff x="8330626" y="3638025"/>
              <a:chExt cx="369631" cy="43476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52D01BE-F017-481A-94B8-93FBA463D5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F95BDA-68B9-A34D-F889-A8D299B1FAC6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8773D3-555F-58DF-4EB1-B299456495DF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CF89968-EC42-C89B-CEF1-3C062DB136C6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BD5A17-9161-39C3-4A06-6A970C933373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637096A-4A12-F77B-16CF-39DFB5B37C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5FC4EC4-6990-F350-2181-38603B0A51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409EF6F-AC66-A929-C605-76AEC0837D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8F0719-1D35-D910-2282-C7DB6D512D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4D774DC-9398-DC0E-5878-ABB9962C8CBF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A27DF23-CAB1-FDDD-6A87-00C5D6A5C608}"/>
                </a:ext>
              </a:extLst>
            </p:cNvPr>
            <p:cNvGrpSpPr/>
            <p:nvPr/>
          </p:nvGrpSpPr>
          <p:grpSpPr>
            <a:xfrm rot="5400000">
              <a:off x="8921363" y="3619426"/>
              <a:ext cx="522067" cy="655088"/>
              <a:chOff x="8330626" y="3638025"/>
              <a:chExt cx="369631" cy="43476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CEF2911-D25A-13E0-9F70-DED340FDF6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EE7F663-C4B9-442F-D512-B2D081B6B6BE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B719B61-8412-E38C-2190-0ED02BA49AA5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AC31667-4EAE-8DF8-D8F8-DBC0FBD4EBA1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0B2B18E-689D-FD2B-D2C9-FC6599CA7002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BB7ED43-221B-848F-DFA5-3712EB21C4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C7CC921-1F59-3898-B1CB-E863EA6778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72B83DC-F3CE-C3E1-2380-E701BACDA8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A3D8CFD-C7F6-6764-223D-1087CC6265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609D322-AB4D-57EC-8EEA-B13E2AC7FAC4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24001F2-CF66-D0D1-A6B5-79209EE8C96F}"/>
                </a:ext>
              </a:extLst>
            </p:cNvPr>
            <p:cNvGrpSpPr/>
            <p:nvPr/>
          </p:nvGrpSpPr>
          <p:grpSpPr>
            <a:xfrm rot="10800000">
              <a:off x="8890615" y="4403696"/>
              <a:ext cx="556944" cy="614065"/>
              <a:chOff x="8330626" y="3638025"/>
              <a:chExt cx="369631" cy="434767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5A0BC0-1831-31A0-D2D5-E01698E2F4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95593F1-907A-5705-B5AE-1F24A95ADC37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4C9509-0692-A3BF-9361-F130F6A24A10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7BD668-A828-BE97-F2AC-C52128B17C29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04E222-EE3B-CAC9-BFCA-4990CCA33A7C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70BE62-F0AE-40E9-42AC-550A4DA267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72B452D-DC15-B2D8-CAE0-E6D049D515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07E2E75-5465-8CA6-3A69-EA5EA36170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2BE75E4-0C71-7702-3B9E-747D74EF5D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624CCC-E227-6D6B-AF1C-6082E6C14116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8683EE4-AFEC-4009-5AF5-366BFE6E60F3}"/>
                </a:ext>
              </a:extLst>
            </p:cNvPr>
            <p:cNvGrpSpPr/>
            <p:nvPr/>
          </p:nvGrpSpPr>
          <p:grpSpPr>
            <a:xfrm rot="16200000">
              <a:off x="7340224" y="4354520"/>
              <a:ext cx="522067" cy="655088"/>
              <a:chOff x="8330626" y="3638025"/>
              <a:chExt cx="369631" cy="434767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501A0D-4A0B-BFD9-132F-B7F8345B3D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F5484FF-BCC9-C1D4-C8C8-B2B4F743F68A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3D5963B-A2D6-19D4-98AE-4BE9FD8C45BF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B9D045B-AA41-0DBD-8070-373BCDE941A9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6F34DFE-1C94-C7F1-AAAF-5DFFFE3C2856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C3728A-C0AF-559E-D425-D5528B9D32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B970F39-52CA-DE64-ACB1-5EEB79598C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530A340-4122-C91A-D203-4C26C11255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07D1645-E373-FCD1-6A40-45FF0A88C0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27EE97B-D65A-6419-7EA8-3353813FBB58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0EBC1DE-EAEF-6AE2-BC59-C9509DA3A9BD}"/>
                </a:ext>
              </a:extLst>
            </p:cNvPr>
            <p:cNvGrpSpPr/>
            <p:nvPr/>
          </p:nvGrpSpPr>
          <p:grpSpPr>
            <a:xfrm>
              <a:off x="7371857" y="5103741"/>
              <a:ext cx="556944" cy="614065"/>
              <a:chOff x="8330626" y="3638025"/>
              <a:chExt cx="369631" cy="43476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7332CCD-9C07-6708-FC3E-ADFFE39437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3042081-1575-45D2-A349-246808D2E3E6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F21DF4D-F2DF-98E8-B883-5BEBDCCA9AF5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6BCA71B-2EDA-FA38-BAD6-DD4027F03BFC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3C54E16-1193-CA73-2B72-C1FA14DF9979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7629AE-DADD-3F70-1F59-18E36DFFE3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01C5583-3A0B-144A-7431-231D3B154E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7728477-B748-CA02-C1A1-56E9E742C3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D37D2E5-4013-8657-5D72-A38F2C8CA8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CCF6A8F-ED47-5A4D-E6DD-18A435ABBFC2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FD79C2-8BB7-67C4-00F8-FF8E2F9770B0}"/>
                </a:ext>
              </a:extLst>
            </p:cNvPr>
            <p:cNvGrpSpPr/>
            <p:nvPr/>
          </p:nvGrpSpPr>
          <p:grpSpPr>
            <a:xfrm rot="5400000">
              <a:off x="8917262" y="5188884"/>
              <a:ext cx="522067" cy="655088"/>
              <a:chOff x="8330626" y="3638025"/>
              <a:chExt cx="369631" cy="43476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A91AB35-9B40-430F-3AF8-66F33C7B49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3CC69AB-62A9-5FC8-32BA-A7DA9585C5AB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3C9247B-8532-E1D5-55BE-36F39AE9A747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27B66A6-3DA8-03AC-8416-5483D9F6B634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368FE6C-B9BC-6595-9F6B-E36CB8AF3ED9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874248F-8F9F-6BC3-F512-9795EB4E86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76BB615-DFCE-B34F-B1FD-426E1C7104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1215126-9C06-27F0-81C4-E5DA038A38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262B6D7-3C13-331A-6A72-D6091F900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F2C4C6C-B648-DC12-DFFC-1B6D25874A8E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23E40AC-D8DE-77D5-F4D0-E9EA402DC649}"/>
                </a:ext>
              </a:extLst>
            </p:cNvPr>
            <p:cNvCxnSpPr/>
            <p:nvPr/>
          </p:nvCxnSpPr>
          <p:spPr>
            <a:xfrm>
              <a:off x="6760697" y="2738061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9B2ED21-D554-DD22-FE07-8CC3451DAC3A}"/>
                </a:ext>
              </a:extLst>
            </p:cNvPr>
            <p:cNvCxnSpPr/>
            <p:nvPr/>
          </p:nvCxnSpPr>
          <p:spPr>
            <a:xfrm>
              <a:off x="6760697" y="3531566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A9DD2CB-B3AE-FEA8-0C27-6F5879980F17}"/>
                </a:ext>
              </a:extLst>
            </p:cNvPr>
            <p:cNvCxnSpPr/>
            <p:nvPr/>
          </p:nvCxnSpPr>
          <p:spPr>
            <a:xfrm>
              <a:off x="6760697" y="4343277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C6EC55-4A91-D5E5-631A-3A1B923D94FE}"/>
                </a:ext>
              </a:extLst>
            </p:cNvPr>
            <p:cNvCxnSpPr/>
            <p:nvPr/>
          </p:nvCxnSpPr>
          <p:spPr>
            <a:xfrm>
              <a:off x="6760697" y="5074373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BA5F02-ABE6-A404-B3E9-F029807984E3}"/>
                </a:ext>
              </a:extLst>
            </p:cNvPr>
            <p:cNvCxnSpPr/>
            <p:nvPr/>
          </p:nvCxnSpPr>
          <p:spPr>
            <a:xfrm>
              <a:off x="6760697" y="5894488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23A89E8-2216-BA9B-DBE7-6638903E6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9265" y="1900133"/>
              <a:ext cx="9015" cy="3994355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0D23B42-C671-7878-C90C-517286D2FC34}"/>
                </a:ext>
              </a:extLst>
            </p:cNvPr>
            <p:cNvSpPr txBox="1"/>
            <p:nvPr/>
          </p:nvSpPr>
          <p:spPr>
            <a:xfrm>
              <a:off x="6760697" y="198195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#1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6665DB1-17F8-84CA-B292-622C876D8007}"/>
                </a:ext>
              </a:extLst>
            </p:cNvPr>
            <p:cNvSpPr txBox="1"/>
            <p:nvPr/>
          </p:nvSpPr>
          <p:spPr>
            <a:xfrm>
              <a:off x="8353337" y="1969109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#2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E4AD8CD-22B4-AA82-EF33-4FA9103C3C70}"/>
                </a:ext>
              </a:extLst>
            </p:cNvPr>
            <p:cNvSpPr txBox="1"/>
            <p:nvPr/>
          </p:nvSpPr>
          <p:spPr>
            <a:xfrm>
              <a:off x="6755640" y="276275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#3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B3ACB1B-4ADB-01D0-6031-02EB272144FE}"/>
                </a:ext>
              </a:extLst>
            </p:cNvPr>
            <p:cNvSpPr txBox="1"/>
            <p:nvPr/>
          </p:nvSpPr>
          <p:spPr>
            <a:xfrm>
              <a:off x="8348280" y="275943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#4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CD49129-8456-B22A-595E-BFF7EA3A797F}"/>
                </a:ext>
              </a:extLst>
            </p:cNvPr>
            <p:cNvSpPr txBox="1"/>
            <p:nvPr/>
          </p:nvSpPr>
          <p:spPr>
            <a:xfrm>
              <a:off x="6746626" y="3552982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#5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56FAD2C-C54B-8E43-02B6-82B036EC11D0}"/>
                </a:ext>
              </a:extLst>
            </p:cNvPr>
            <p:cNvSpPr txBox="1"/>
            <p:nvPr/>
          </p:nvSpPr>
          <p:spPr>
            <a:xfrm>
              <a:off x="8339265" y="3540137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#6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35527EE-425C-A773-4945-3307939A9C67}"/>
                </a:ext>
              </a:extLst>
            </p:cNvPr>
            <p:cNvSpPr txBox="1"/>
            <p:nvPr/>
          </p:nvSpPr>
          <p:spPr>
            <a:xfrm>
              <a:off x="6702806" y="4361911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#7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B16AC2A-927D-121B-7A80-9A614BDC4A56}"/>
                </a:ext>
              </a:extLst>
            </p:cNvPr>
            <p:cNvSpPr txBox="1"/>
            <p:nvPr/>
          </p:nvSpPr>
          <p:spPr>
            <a:xfrm>
              <a:off x="8324022" y="4368117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#8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8558B81-70BE-56B6-4F72-E8EC6E1DDEA6}"/>
                </a:ext>
              </a:extLst>
            </p:cNvPr>
            <p:cNvSpPr txBox="1"/>
            <p:nvPr/>
          </p:nvSpPr>
          <p:spPr>
            <a:xfrm>
              <a:off x="6706543" y="509321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#9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4945CC0-6885-0D8A-9085-2DF8F6B7613B}"/>
                </a:ext>
              </a:extLst>
            </p:cNvPr>
            <p:cNvSpPr txBox="1"/>
            <p:nvPr/>
          </p:nvSpPr>
          <p:spPr>
            <a:xfrm>
              <a:off x="8318233" y="5080369"/>
              <a:ext cx="49564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#10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E4C7A84-EBFB-AAA2-A8E0-16DC1BA9F5C4}"/>
                </a:ext>
              </a:extLst>
            </p:cNvPr>
            <p:cNvCxnSpPr>
              <a:cxnSpLocks/>
            </p:cNvCxnSpPr>
            <p:nvPr/>
          </p:nvCxnSpPr>
          <p:spPr>
            <a:xfrm>
              <a:off x="6755640" y="1900133"/>
              <a:ext cx="3162466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825A985-D8F7-010D-DF55-AA018B64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473" y="1976352"/>
            <a:ext cx="2944877" cy="369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4617F-2F4A-65B0-829D-BFF4B65F828D}"/>
              </a:ext>
            </a:extLst>
          </p:cNvPr>
          <p:cNvSpPr txBox="1"/>
          <p:nvPr/>
        </p:nvSpPr>
        <p:spPr>
          <a:xfrm>
            <a:off x="7543801" y="1781028"/>
            <a:ext cx="2944778" cy="2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5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Dados mesclados e divididos em 10 pastas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3A908-47A0-5F54-C884-C43A8AB68F3C}"/>
              </a:ext>
            </a:extLst>
          </p:cNvPr>
          <p:cNvSpPr txBox="1"/>
          <p:nvPr/>
        </p:nvSpPr>
        <p:spPr>
          <a:xfrm>
            <a:off x="6524611" y="5485970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007763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1978</Words>
  <Application>Microsoft Office PowerPoint</Application>
  <PresentationFormat>Widescreen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Amasis MT Pro Black</vt:lpstr>
      <vt:lpstr>Arial</vt:lpstr>
      <vt:lpstr>Calibri</vt:lpstr>
      <vt:lpstr>Calibri </vt:lpstr>
      <vt:lpstr>Calibri Light</vt:lpstr>
      <vt:lpstr>Tema do Office</vt:lpstr>
      <vt:lpstr>Detecção de motores a combustão por meio de análise sonora através de uma rede neural.</vt:lpstr>
      <vt:lpstr>Introdução</vt:lpstr>
      <vt:lpstr>Introdução</vt:lpstr>
      <vt:lpstr>PowerPoint Presentation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PowerPoint Presentation</vt:lpstr>
      <vt:lpstr>Resultados e Discussão</vt:lpstr>
      <vt:lpstr>Resultados e Discussão</vt:lpstr>
      <vt:lpstr>Resultados e Discussão</vt:lpstr>
      <vt:lpstr>PowerPoint Presentation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Sozza Matheus (SO/OPM-TS11-BR)</cp:lastModifiedBy>
  <cp:revision>31</cp:revision>
  <dcterms:created xsi:type="dcterms:W3CDTF">2018-01-31T14:12:27Z</dcterms:created>
  <dcterms:modified xsi:type="dcterms:W3CDTF">2023-05-24T00:12:06Z</dcterms:modified>
</cp:coreProperties>
</file>