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347" r:id="rId2"/>
    <p:sldId id="421" r:id="rId3"/>
    <p:sldId id="425" r:id="rId4"/>
    <p:sldId id="426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</p:sldIdLst>
  <p:sldSz cx="9144000" cy="6858000" type="screen4x3"/>
  <p:notesSz cx="6769100" cy="9906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0EC"/>
    <a:srgbClr val="FFCC99"/>
    <a:srgbClr val="FF9966"/>
    <a:srgbClr val="99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81582" autoAdjust="0"/>
  </p:normalViewPr>
  <p:slideViewPr>
    <p:cSldViewPr>
      <p:cViewPr varScale="1">
        <p:scale>
          <a:sx n="87" d="100"/>
          <a:sy n="87" d="100"/>
        </p:scale>
        <p:origin x="1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8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IPA Pゴシック" pitchFamily="49" charset="-128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34257" y="2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52CA28FB-344C-4FC4-BB33-C235646B02C1}" type="datetimeFigureOut">
              <a:rPr kumimoji="1" lang="ja-JP" altLang="en-US" smtClean="0">
                <a:ea typeface="IPA Pゴシック" pitchFamily="49" charset="-128"/>
              </a:rPr>
              <a:pPr/>
              <a:t>2019/8/23</a:t>
            </a:fld>
            <a:endParaRPr kumimoji="1" lang="ja-JP" altLang="en-US" dirty="0">
              <a:ea typeface="IPA Pゴシック" pitchFamily="49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IPA Pゴシック" pitchFamily="49" charset="-128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17271A95-0F00-4CAD-B06C-BBA2A4ED4C5E}" type="slidenum">
              <a:rPr kumimoji="1" lang="ja-JP" altLang="en-US" smtClean="0">
                <a:ea typeface="IPA Pゴシック" pitchFamily="49" charset="-128"/>
              </a:rPr>
              <a:pPr/>
              <a:t>‹#›</a:t>
            </a:fld>
            <a:endParaRPr kumimoji="1" lang="ja-JP" altLang="en-US" dirty="0">
              <a:ea typeface="IPA P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900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>
                <a:ea typeface="IPA Pゴシック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34257" y="2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>
                <a:ea typeface="IPA Pゴシック" pitchFamily="49" charset="-128"/>
              </a:defRPr>
            </a:lvl1pPr>
          </a:lstStyle>
          <a:p>
            <a:fld id="{E2094852-A027-4139-B289-A5BF7E5EFCF8}" type="datetimeFigureOut">
              <a:rPr lang="ja-JP" altLang="en-US" smtClean="0"/>
              <a:pPr/>
              <a:t>2019/8/23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>
                <a:ea typeface="IPA Pゴシック" pitchFamily="49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>
                <a:ea typeface="IPA Pゴシック" pitchFamily="49" charset="-128"/>
              </a:defRPr>
            </a:lvl1pPr>
          </a:lstStyle>
          <a:p>
            <a:fld id="{6D20B832-45C5-44B0-AC38-6DB5879D2D6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62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IPA Pゴシック" pitchFamily="49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IPA Pゴシック" pitchFamily="49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IPA Pゴシック" pitchFamily="49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IPA Pゴシック" pitchFamily="49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IPA Pゴシック" pitchFamily="49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B832-45C5-44B0-AC38-6DB5879D2D6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69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B832-45C5-44B0-AC38-6DB5879D2D6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3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0B832-45C5-44B0-AC38-6DB5879D2D6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79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571612"/>
            <a:ext cx="8501090" cy="2071702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1571612"/>
            <a:ext cx="7643866" cy="207170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1670" y="4357694"/>
            <a:ext cx="6400800" cy="113823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FDDA-7EE2-44B6-B8D3-889752D6DBFD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1072-493F-45D8-9175-A854F05BF100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63D-9647-45A1-9F17-4607330E3FCA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9A83-9FC6-4BB6-BAC8-3E36C6CC0946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4429132"/>
            <a:ext cx="8501090" cy="1357322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l">
              <a:defRPr sz="4000" b="0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15E-D276-4064-8503-3253D98214E6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38E3-6210-4DF6-8EC5-D8A472AC3EAE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F2F-D826-4817-BF62-F44B21E095FC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44000" cy="1142984"/>
          </a:xfrm>
          <a:prstGeom prst="rect">
            <a:avLst/>
          </a:prstGeom>
          <a:gradFill flip="none" rotWithShape="1">
            <a:gsLst>
              <a:gs pos="0">
                <a:srgbClr val="29323F">
                  <a:shade val="30000"/>
                  <a:satMod val="115000"/>
                </a:srgbClr>
              </a:gs>
              <a:gs pos="50000">
                <a:srgbClr val="29323F">
                  <a:shade val="67500"/>
                  <a:satMod val="115000"/>
                </a:srgbClr>
              </a:gs>
              <a:gs pos="100000">
                <a:srgbClr val="2932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dist="25400" dir="5400000" algn="t" rotWithShape="0">
              <a:prstClr val="black">
                <a:alpha val="25000"/>
              </a:prst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contourClr>
              <a:schemeClr val="dk1"/>
            </a:contourClr>
          </a:sp3d>
        </p:spPr>
        <p:style>
          <a:lnRef idx="0">
            <a:schemeClr val="dk1"/>
          </a:lnRef>
          <a:fillRef idx="1001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2FBF-09D0-4DCA-ADFD-D6D07EE55A54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1FAF-00AF-44FD-8FF0-43FA0189B840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E22-34CE-4A74-8C7C-CE98A6828949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11-8C37-45B9-B9A6-9E00A29DE095}" type="datetime1">
              <a:rPr kumimoji="1" lang="ja-JP" altLang="en-US" smtClean="0"/>
              <a:pPr/>
              <a:t>2019/8/23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152B-373E-45A4-97BE-D76D8E60C995}" type="datetime1">
              <a:rPr lang="ja-JP" altLang="en-US" smtClean="0"/>
              <a:pPr/>
              <a:t>2019/8/23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5847-247B-4E6D-966C-A0FCE8D0E53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Myriad Pro Light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Myriad Pro Light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Myriad Pro Ligh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Myriad Pro Light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Myriad Pro Light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1571612"/>
            <a:ext cx="7887820" cy="2071702"/>
          </a:xfrm>
        </p:spPr>
        <p:txBody>
          <a:bodyPr/>
          <a:lstStyle/>
          <a:p>
            <a:r>
              <a:rPr lang="en-US" altLang="ja-JP" dirty="0" smtClean="0"/>
              <a:t>Google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Colab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Deep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1720" y="4077072"/>
            <a:ext cx="6400800" cy="1138230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九州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大学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システム情報科学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研究院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備瀬　竜馬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3864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 </a:t>
            </a:r>
            <a:r>
              <a:rPr kumimoji="1" lang="ja-JP" altLang="en-US" dirty="0" smtClean="0"/>
              <a:t>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モデルの学習</a:t>
            </a:r>
          </a:p>
          <a:p>
            <a:pPr marL="0" indent="0">
              <a:buNone/>
            </a:pPr>
            <a:r>
              <a:rPr lang="en-US" altLang="ja-JP" dirty="0" err="1"/>
              <a:t>model.fit</a:t>
            </a:r>
            <a:r>
              <a:rPr lang="en-US" altLang="ja-JP" dirty="0"/>
              <a:t>(</a:t>
            </a:r>
            <a:r>
              <a:rPr lang="en-US" altLang="ja-JP" dirty="0" err="1"/>
              <a:t>x_train</a:t>
            </a:r>
            <a:r>
              <a:rPr lang="en-US" altLang="ja-JP" dirty="0"/>
              <a:t>, </a:t>
            </a:r>
            <a:r>
              <a:rPr lang="en-US" altLang="ja-JP" dirty="0" err="1"/>
              <a:t>y_train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   </a:t>
            </a:r>
            <a:r>
              <a:rPr lang="en-US" altLang="ja-JP" dirty="0" err="1"/>
              <a:t>batch_size</a:t>
            </a:r>
            <a:r>
              <a:rPr lang="en-US" altLang="ja-JP" dirty="0"/>
              <a:t>=</a:t>
            </a:r>
            <a:r>
              <a:rPr lang="en-US" altLang="ja-JP" dirty="0" err="1"/>
              <a:t>batch_size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   epochs=epochs,</a:t>
            </a:r>
          </a:p>
          <a:p>
            <a:pPr marL="0" indent="0">
              <a:buNone/>
            </a:pPr>
            <a:r>
              <a:rPr lang="en-US" altLang="ja-JP" dirty="0"/>
              <a:t>         verbose=1,</a:t>
            </a:r>
          </a:p>
          <a:p>
            <a:pPr marL="0" indent="0">
              <a:buNone/>
            </a:pPr>
            <a:r>
              <a:rPr lang="en-US" altLang="ja-JP" dirty="0"/>
              <a:t>         </a:t>
            </a:r>
            <a:r>
              <a:rPr lang="en-US" altLang="ja-JP" dirty="0" err="1"/>
              <a:t>validation_data</a:t>
            </a:r>
            <a:r>
              <a:rPr lang="en-US" altLang="ja-JP" dirty="0"/>
              <a:t>=(</a:t>
            </a:r>
            <a:r>
              <a:rPr lang="en-US" altLang="ja-JP" dirty="0" err="1"/>
              <a:t>x_test</a:t>
            </a:r>
            <a:r>
              <a:rPr lang="en-US" altLang="ja-JP" dirty="0"/>
              <a:t>, </a:t>
            </a:r>
            <a:r>
              <a:rPr lang="en-US" altLang="ja-JP" dirty="0" err="1"/>
              <a:t>y_test</a:t>
            </a:r>
            <a:r>
              <a:rPr lang="en-US" altLang="ja-JP" dirty="0"/>
              <a:t>))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596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モデルの概要を表示</a:t>
            </a:r>
          </a:p>
          <a:p>
            <a:pPr marL="0" indent="0">
              <a:buNone/>
            </a:pPr>
            <a:r>
              <a:rPr lang="en-US" altLang="ja-JP" dirty="0" err="1"/>
              <a:t>model.summary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78088"/>
            <a:ext cx="6847032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16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 </a:t>
            </a:r>
            <a:r>
              <a:rPr lang="ja-JP" altLang="en-US" dirty="0"/>
              <a:t>モデルの</a:t>
            </a:r>
            <a:r>
              <a:rPr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# </a:t>
            </a:r>
            <a:r>
              <a:rPr lang="ja-JP" altLang="en-US" sz="2000" dirty="0"/>
              <a:t>モデルの評価</a:t>
            </a:r>
          </a:p>
          <a:p>
            <a:pPr marL="0" indent="0">
              <a:buNone/>
            </a:pPr>
            <a:r>
              <a:rPr lang="en-US" altLang="ja-JP" sz="2000" dirty="0"/>
              <a:t>score = </a:t>
            </a:r>
            <a:r>
              <a:rPr lang="en-US" altLang="ja-JP" sz="2000" dirty="0" err="1"/>
              <a:t>model.evaluate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x_test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y_test</a:t>
            </a:r>
            <a:r>
              <a:rPr lang="en-US" altLang="ja-JP" sz="2000" dirty="0"/>
              <a:t>, verbose=0)</a:t>
            </a:r>
          </a:p>
          <a:p>
            <a:pPr marL="0" indent="0">
              <a:buNone/>
            </a:pPr>
            <a:r>
              <a:rPr lang="en-US" altLang="ja-JP" sz="2000" dirty="0"/>
              <a:t>print('Test loss:', score[0])</a:t>
            </a:r>
          </a:p>
          <a:p>
            <a:pPr marL="0" indent="0">
              <a:buNone/>
            </a:pPr>
            <a:r>
              <a:rPr lang="en-US" altLang="ja-JP" sz="2000" dirty="0"/>
              <a:t>print('Test accuracy:', score[1])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import </a:t>
            </a:r>
            <a:r>
              <a:rPr lang="en-US" altLang="ja-JP" sz="2000" dirty="0" err="1"/>
              <a:t>matplotlib.pyplot</a:t>
            </a:r>
            <a:r>
              <a:rPr lang="en-US" altLang="ja-JP" sz="2000" dirty="0"/>
              <a:t> as </a:t>
            </a:r>
            <a:r>
              <a:rPr lang="en-US" altLang="ja-JP" sz="2000" dirty="0" err="1"/>
              <a:t>plt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# </a:t>
            </a:r>
            <a:r>
              <a:rPr lang="ja-JP" altLang="en-US" sz="2000" dirty="0"/>
              <a:t>学習をグラフ化（正解率）</a:t>
            </a:r>
          </a:p>
          <a:p>
            <a:pPr marL="0" indent="0">
              <a:buNone/>
            </a:pPr>
            <a:r>
              <a:rPr lang="en-US" altLang="ja-JP" sz="2000" dirty="0" err="1"/>
              <a:t>acc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model.history.history</a:t>
            </a:r>
            <a:r>
              <a:rPr lang="en-US" altLang="ja-JP" sz="2000" dirty="0"/>
              <a:t>['</a:t>
            </a:r>
            <a:r>
              <a:rPr lang="en-US" altLang="ja-JP" sz="2000" dirty="0" err="1"/>
              <a:t>acc</a:t>
            </a:r>
            <a:r>
              <a:rPr lang="en-US" altLang="ja-JP" sz="2000" dirty="0"/>
              <a:t>']</a:t>
            </a:r>
          </a:p>
          <a:p>
            <a:pPr marL="0" indent="0">
              <a:buNone/>
            </a:pPr>
            <a:r>
              <a:rPr lang="en-US" altLang="ja-JP" sz="2000" dirty="0" err="1"/>
              <a:t>val_acc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model.history.history</a:t>
            </a:r>
            <a:r>
              <a:rPr lang="en-US" altLang="ja-JP" sz="2000" dirty="0"/>
              <a:t>['</a:t>
            </a:r>
            <a:r>
              <a:rPr lang="en-US" altLang="ja-JP" sz="2000" dirty="0" err="1"/>
              <a:t>val_acc</a:t>
            </a:r>
            <a:r>
              <a:rPr lang="en-US" altLang="ja-JP" sz="2000" dirty="0" smtClean="0"/>
              <a:t>']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dirty="0"/>
              <a:t>Test loss: </a:t>
            </a:r>
            <a:r>
              <a:rPr lang="en-US" altLang="ja-JP" dirty="0" smtClean="0"/>
              <a:t>0.2760849190503359</a:t>
            </a:r>
          </a:p>
          <a:p>
            <a:pPr marL="0" indent="0">
              <a:buNone/>
            </a:pPr>
            <a:r>
              <a:rPr lang="en-US" altLang="ja-JP" dirty="0" smtClean="0"/>
              <a:t>Test </a:t>
            </a:r>
            <a:r>
              <a:rPr lang="en-US" altLang="ja-JP" dirty="0"/>
              <a:t>accuracy: 0.9158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76872"/>
            <a:ext cx="381056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02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 </a:t>
            </a:r>
            <a:r>
              <a:rPr lang="ja-JP" altLang="en-US" dirty="0"/>
              <a:t>モデルの</a:t>
            </a:r>
            <a:r>
              <a:rPr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# Loss Plot</a:t>
            </a:r>
          </a:p>
          <a:p>
            <a:pPr marL="0" indent="0">
              <a:buNone/>
            </a:pPr>
            <a:r>
              <a:rPr lang="en-US" altLang="ja-JP" sz="2000" dirty="0"/>
              <a:t>loss = </a:t>
            </a:r>
            <a:r>
              <a:rPr lang="en-US" altLang="ja-JP" sz="2000" dirty="0" err="1"/>
              <a:t>model.history.history</a:t>
            </a:r>
            <a:r>
              <a:rPr lang="en-US" altLang="ja-JP" sz="2000" dirty="0"/>
              <a:t>['loss']</a:t>
            </a:r>
          </a:p>
          <a:p>
            <a:pPr marL="0" indent="0">
              <a:buNone/>
            </a:pPr>
            <a:r>
              <a:rPr lang="en-US" altLang="ja-JP" sz="2000" dirty="0" err="1"/>
              <a:t>val_loss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model.history.history</a:t>
            </a:r>
            <a:r>
              <a:rPr lang="en-US" altLang="ja-JP" sz="2000" dirty="0"/>
              <a:t>['</a:t>
            </a:r>
            <a:r>
              <a:rPr lang="en-US" altLang="ja-JP" sz="2000" dirty="0" err="1"/>
              <a:t>val_loss</a:t>
            </a:r>
            <a:r>
              <a:rPr lang="en-US" altLang="ja-JP" sz="2000" dirty="0"/>
              <a:t>']</a:t>
            </a:r>
          </a:p>
          <a:p>
            <a:pPr marL="0" indent="0">
              <a:buNone/>
            </a:pPr>
            <a:r>
              <a:rPr lang="en-US" altLang="ja-JP" sz="2000" dirty="0" err="1"/>
              <a:t>plt.plot</a:t>
            </a:r>
            <a:r>
              <a:rPr lang="en-US" altLang="ja-JP" sz="2000" dirty="0"/>
              <a:t>(loss ,label = 'training loss')</a:t>
            </a:r>
          </a:p>
          <a:p>
            <a:pPr marL="0" indent="0">
              <a:buNone/>
            </a:pPr>
            <a:r>
              <a:rPr lang="en-US" altLang="ja-JP" sz="2000" dirty="0" err="1"/>
              <a:t>plt.plot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val_loss</a:t>
            </a:r>
            <a:r>
              <a:rPr lang="en-US" altLang="ja-JP" sz="2000" dirty="0"/>
              <a:t>, label= 'validation loss')</a:t>
            </a:r>
          </a:p>
          <a:p>
            <a:pPr marL="0" indent="0">
              <a:buNone/>
            </a:pPr>
            <a:r>
              <a:rPr lang="en-US" altLang="ja-JP" sz="2000" dirty="0" err="1"/>
              <a:t>plt.title</a:t>
            </a:r>
            <a:r>
              <a:rPr lang="en-US" altLang="ja-JP" sz="2000" dirty="0"/>
              <a:t>('Training and Validation loss')</a:t>
            </a:r>
          </a:p>
          <a:p>
            <a:pPr marL="0" indent="0">
              <a:buNone/>
            </a:pPr>
            <a:r>
              <a:rPr lang="en-US" altLang="ja-JP" sz="2000" dirty="0" err="1"/>
              <a:t>plt.legend</a:t>
            </a:r>
            <a:r>
              <a:rPr lang="en-US" altLang="ja-JP" sz="2000" dirty="0"/>
              <a:t>()</a:t>
            </a:r>
          </a:p>
          <a:p>
            <a:pPr marL="0" indent="0">
              <a:buNone/>
            </a:pPr>
            <a:r>
              <a:rPr lang="en-US" altLang="ja-JP" sz="2000" dirty="0" err="1"/>
              <a:t>plt.show</a:t>
            </a:r>
            <a:r>
              <a:rPr lang="en-US" altLang="ja-JP" sz="2000" dirty="0" smtClean="0"/>
              <a:t>()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789040"/>
            <a:ext cx="3960440" cy="27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29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サンプルごとにクラス予測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# 1</a:t>
            </a:r>
            <a:r>
              <a:rPr lang="ja-JP" altLang="en-US" dirty="0" err="1"/>
              <a:t>つの</a:t>
            </a:r>
            <a:r>
              <a:rPr lang="ja-JP" altLang="en-US" dirty="0"/>
              <a:t>サンプルデータを用いてテスト</a:t>
            </a:r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skimage</a:t>
            </a:r>
            <a:r>
              <a:rPr lang="en-US" altLang="ja-JP" dirty="0"/>
              <a:t> import </a:t>
            </a:r>
            <a:r>
              <a:rPr lang="en-US" altLang="ja-JP" dirty="0" err="1"/>
              <a:t>io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0" indent="0">
              <a:buNone/>
            </a:pPr>
            <a:r>
              <a:rPr lang="en-US" altLang="ja-JP" dirty="0"/>
              <a:t>import random</a:t>
            </a:r>
          </a:p>
          <a:p>
            <a:pPr marL="0" indent="0">
              <a:buNone/>
            </a:pPr>
            <a:r>
              <a:rPr lang="en-US" altLang="ja-JP" dirty="0"/>
              <a:t># test data</a:t>
            </a:r>
            <a:r>
              <a:rPr lang="ja-JP" altLang="en-US" dirty="0"/>
              <a:t>をランダムに取得</a:t>
            </a:r>
          </a:p>
          <a:p>
            <a:pPr marL="0" indent="0">
              <a:buNone/>
            </a:pPr>
            <a:r>
              <a:rPr lang="en-US" altLang="ja-JP" dirty="0" err="1"/>
              <a:t>ind</a:t>
            </a:r>
            <a:r>
              <a:rPr lang="en-US" altLang="ja-JP" dirty="0"/>
              <a:t> = np.int16(</a:t>
            </a:r>
            <a:r>
              <a:rPr lang="en-US" altLang="ja-JP" dirty="0" err="1"/>
              <a:t>np.round</a:t>
            </a:r>
            <a:r>
              <a:rPr lang="en-US" altLang="ja-JP" dirty="0"/>
              <a:t>(</a:t>
            </a:r>
            <a:r>
              <a:rPr lang="en-US" altLang="ja-JP" dirty="0" err="1"/>
              <a:t>random.random</a:t>
            </a:r>
            <a:r>
              <a:rPr lang="en-US" altLang="ja-JP" dirty="0"/>
              <a:t>()*</a:t>
            </a:r>
            <a:r>
              <a:rPr lang="en-US" altLang="ja-JP" dirty="0" err="1"/>
              <a:t>x_test.shape</a:t>
            </a:r>
            <a:r>
              <a:rPr lang="en-US" altLang="ja-JP" dirty="0"/>
              <a:t>[0]))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ind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x_sample</a:t>
            </a:r>
            <a:r>
              <a:rPr lang="en-US" altLang="ja-JP" dirty="0"/>
              <a:t> = </a:t>
            </a:r>
            <a:r>
              <a:rPr lang="en-US" altLang="ja-JP" dirty="0" err="1"/>
              <a:t>x_test</a:t>
            </a:r>
            <a:r>
              <a:rPr lang="en-US" altLang="ja-JP" dirty="0"/>
              <a:t>[</a:t>
            </a:r>
            <a:r>
              <a:rPr lang="en-US" altLang="ja-JP" dirty="0" err="1"/>
              <a:t>ind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 err="1"/>
              <a:t>y_sample</a:t>
            </a:r>
            <a:r>
              <a:rPr lang="en-US" altLang="ja-JP" dirty="0"/>
              <a:t> = </a:t>
            </a:r>
            <a:r>
              <a:rPr lang="en-US" altLang="ja-JP" dirty="0" err="1"/>
              <a:t>y_test</a:t>
            </a:r>
            <a:r>
              <a:rPr lang="en-US" altLang="ja-JP" dirty="0"/>
              <a:t>[</a:t>
            </a:r>
            <a:r>
              <a:rPr lang="en-US" altLang="ja-JP" dirty="0" err="1"/>
              <a:t>ind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画像を可視化</a:t>
            </a:r>
          </a:p>
          <a:p>
            <a:pPr marL="0" indent="0">
              <a:buNone/>
            </a:pPr>
            <a:r>
              <a:rPr lang="en-US" altLang="ja-JP" dirty="0"/>
              <a:t>x_sample2 = </a:t>
            </a:r>
            <a:r>
              <a:rPr lang="en-US" altLang="ja-JP" dirty="0" err="1"/>
              <a:t>x_sample.reshape</a:t>
            </a:r>
            <a:r>
              <a:rPr lang="en-US" altLang="ja-JP" dirty="0"/>
              <a:t>(</a:t>
            </a:r>
            <a:r>
              <a:rPr lang="en-US" altLang="ja-JP" dirty="0" err="1"/>
              <a:t>x_sample.shape</a:t>
            </a:r>
            <a:r>
              <a:rPr lang="en-US" altLang="ja-JP" dirty="0"/>
              <a:t>[0], </a:t>
            </a:r>
            <a:r>
              <a:rPr lang="en-US" altLang="ja-JP" dirty="0" err="1"/>
              <a:t>x_sample.shape</a:t>
            </a:r>
            <a:r>
              <a:rPr lang="en-US" altLang="ja-JP" dirty="0"/>
              <a:t>[1])</a:t>
            </a:r>
          </a:p>
          <a:p>
            <a:pPr marL="0" indent="0">
              <a:buNone/>
            </a:pPr>
            <a:r>
              <a:rPr lang="en-US" altLang="ja-JP" dirty="0" smtClean="0"/>
              <a:t>print(</a:t>
            </a:r>
            <a:r>
              <a:rPr lang="en-US" altLang="ja-JP" dirty="0" err="1" smtClean="0"/>
              <a:t>y_sample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io.imshow</a:t>
            </a:r>
            <a:r>
              <a:rPr lang="en-US" altLang="ja-JP" dirty="0"/>
              <a:t>(x_sample2)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予測関数入力用に変形</a:t>
            </a:r>
          </a:p>
          <a:p>
            <a:pPr marL="0" indent="0">
              <a:buNone/>
            </a:pPr>
            <a:r>
              <a:rPr lang="en-US" altLang="ja-JP" dirty="0" err="1"/>
              <a:t>x_sample</a:t>
            </a:r>
            <a:r>
              <a:rPr lang="en-US" altLang="ja-JP" dirty="0"/>
              <a:t> = </a:t>
            </a:r>
            <a:r>
              <a:rPr lang="en-US" altLang="ja-JP" dirty="0" err="1"/>
              <a:t>x_sample.reshape</a:t>
            </a:r>
            <a:r>
              <a:rPr lang="en-US" altLang="ja-JP" dirty="0"/>
              <a:t>(1,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, 1)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ネットワークによる予測</a:t>
            </a:r>
          </a:p>
          <a:p>
            <a:pPr marL="0" indent="0">
              <a:buNone/>
            </a:pPr>
            <a:r>
              <a:rPr lang="en-US" altLang="ja-JP" dirty="0"/>
              <a:t>expect = </a:t>
            </a:r>
            <a:r>
              <a:rPr lang="en-US" altLang="ja-JP" dirty="0" err="1"/>
              <a:t>model.predict</a:t>
            </a:r>
            <a:r>
              <a:rPr lang="en-US" altLang="ja-JP" dirty="0"/>
              <a:t>(</a:t>
            </a:r>
            <a:r>
              <a:rPr lang="en-US" altLang="ja-JP" dirty="0" err="1"/>
              <a:t>x_sample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np.round</a:t>
            </a:r>
            <a:r>
              <a:rPr lang="en-US" altLang="ja-JP" dirty="0"/>
              <a:t>(expect))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969" y="1604602"/>
            <a:ext cx="3106688" cy="348709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716016" y="1475541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ランダム</a:t>
            </a:r>
            <a:r>
              <a:rPr lang="en-US" altLang="ja-JP" dirty="0" smtClean="0"/>
              <a:t>ID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47561" y="16922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正解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246607" y="19325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予測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4509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演習問題１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層を一つずつ変えて、精度の違いを比べよ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層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Conv</a:t>
            </a:r>
            <a:r>
              <a:rPr lang="ja-JP" altLang="en-US" dirty="0" smtClean="0"/>
              <a:t>層：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層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層：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層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Conv</a:t>
            </a:r>
            <a:r>
              <a:rPr lang="ja-JP" altLang="en-US" dirty="0" smtClean="0"/>
              <a:t>層：</a:t>
            </a:r>
            <a:r>
              <a:rPr lang="en-US" altLang="ja-JP" dirty="0" smtClean="0"/>
              <a:t>4</a:t>
            </a:r>
            <a:r>
              <a:rPr lang="ja-JP" altLang="en-US" dirty="0" smtClean="0"/>
              <a:t>層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層：</a:t>
            </a:r>
            <a:r>
              <a:rPr lang="en-US" altLang="ja-JP" dirty="0" smtClean="0"/>
              <a:t>5</a:t>
            </a:r>
            <a:r>
              <a:rPr lang="ja-JP" altLang="en-US" dirty="0" smtClean="0"/>
              <a:t>層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Conv</a:t>
            </a:r>
            <a:r>
              <a:rPr kumimoji="1" lang="ja-JP" altLang="en-US" dirty="0" smtClean="0"/>
              <a:t>層：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8416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演習問題２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クラスを奇数・偶数の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ラベル認識問題として学習し、精度評価を行え。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クラス１：１、３、５</a:t>
            </a:r>
            <a:endParaRPr lang="en-US" altLang="ja-JP" dirty="0" smtClean="0"/>
          </a:p>
          <a:p>
            <a:r>
              <a:rPr kumimoji="1" lang="ja-JP" altLang="en-US" dirty="0" smtClean="0"/>
              <a:t>クラス２：２，４、</a:t>
            </a:r>
            <a:r>
              <a:rPr lang="ja-JP" altLang="en-US" dirty="0"/>
              <a:t>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609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keras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7298"/>
            <a:ext cx="7859216" cy="4768865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Python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で書かれた高水準のニューラルネットワークライブラリ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クラスタリング処理を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sklearn.cluster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Kmeans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で簡単にできるように、処理を全部自分書くことなく、簡単にライブラリを使って利用できる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162800" y="6381750"/>
            <a:ext cx="1981200" cy="476250"/>
          </a:xfrm>
          <a:prstGeom prst="rect">
            <a:avLst/>
          </a:prstGeom>
        </p:spPr>
        <p:txBody>
          <a:bodyPr/>
          <a:lstStyle/>
          <a:p>
            <a:fld id="{C660E720-10A8-4EF9-B0CD-152DC1B16610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878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MNIST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：タスク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7298"/>
            <a:ext cx="8579296" cy="1783669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の手書き文字の画像を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クラスに分類する課題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入力：画像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/>
              <a:t>28×28 </a:t>
            </a:r>
            <a:r>
              <a:rPr lang="en-US" altLang="ja-JP" dirty="0" smtClean="0"/>
              <a:t>pixel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出力：クラス（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162800" y="6381750"/>
            <a:ext cx="1981200" cy="476250"/>
          </a:xfrm>
          <a:prstGeom prst="rect">
            <a:avLst/>
          </a:prstGeom>
        </p:spPr>
        <p:txBody>
          <a:bodyPr/>
          <a:lstStyle/>
          <a:p>
            <a:fld id="{C660E720-10A8-4EF9-B0CD-152DC1B16610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3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20" y="3645902"/>
            <a:ext cx="1032574" cy="10325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4" y="3646186"/>
            <a:ext cx="1032290" cy="10322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47" y="3645902"/>
            <a:ext cx="1032574" cy="1032574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BF79DD3-D6EE-4A4F-9F6F-DAB5DF2C5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46" y="3645902"/>
            <a:ext cx="1032574" cy="1032574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A55BBDAF-832D-8745-89B3-095DA0C2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17" y="3645903"/>
            <a:ext cx="1032574" cy="10325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593144" y="40296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3693" y="3891144"/>
            <a:ext cx="92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4502" y="5025950"/>
            <a:ext cx="994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14" name="直線コネクタ 13"/>
          <p:cNvCxnSpPr>
            <a:stCxn id="5" idx="2"/>
          </p:cNvCxnSpPr>
          <p:nvPr/>
        </p:nvCxnSpPr>
        <p:spPr>
          <a:xfrm>
            <a:off x="1702207" y="4678476"/>
            <a:ext cx="0" cy="42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406928" y="5100340"/>
            <a:ext cx="590557" cy="452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709355" y="5100340"/>
            <a:ext cx="590557" cy="452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011498" y="5100340"/>
            <a:ext cx="590557" cy="452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313925" y="5100340"/>
            <a:ext cx="590557" cy="452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616352" y="5100340"/>
            <a:ext cx="590557" cy="452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/>
          <p:cNvCxnSpPr>
            <a:stCxn id="7" idx="2"/>
            <a:endCxn id="16" idx="0"/>
          </p:cNvCxnSpPr>
          <p:nvPr/>
        </p:nvCxnSpPr>
        <p:spPr>
          <a:xfrm>
            <a:off x="3004634" y="4678476"/>
            <a:ext cx="0" cy="4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6" idx="2"/>
            <a:endCxn id="17" idx="0"/>
          </p:cNvCxnSpPr>
          <p:nvPr/>
        </p:nvCxnSpPr>
        <p:spPr>
          <a:xfrm flipH="1">
            <a:off x="4306777" y="4678476"/>
            <a:ext cx="142" cy="4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9" idx="2"/>
            <a:endCxn id="18" idx="0"/>
          </p:cNvCxnSpPr>
          <p:nvPr/>
        </p:nvCxnSpPr>
        <p:spPr>
          <a:xfrm>
            <a:off x="5609204" y="4678477"/>
            <a:ext cx="0" cy="42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8" idx="2"/>
            <a:endCxn id="19" idx="0"/>
          </p:cNvCxnSpPr>
          <p:nvPr/>
        </p:nvCxnSpPr>
        <p:spPr>
          <a:xfrm flipH="1">
            <a:off x="6911631" y="4678476"/>
            <a:ext cx="2" cy="4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604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MNIST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：ネットワーク構造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7299"/>
            <a:ext cx="8579296" cy="53561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7162800" y="6381750"/>
            <a:ext cx="1981200" cy="476250"/>
          </a:xfrm>
          <a:prstGeom prst="rect">
            <a:avLst/>
          </a:prstGeom>
        </p:spPr>
        <p:txBody>
          <a:bodyPr/>
          <a:lstStyle/>
          <a:p>
            <a:fld id="{C660E720-10A8-4EF9-B0CD-152DC1B16610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4</a:t>
            </a:fld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3" y="3468757"/>
            <a:ext cx="1032574" cy="1032574"/>
          </a:xfrm>
          <a:prstGeom prst="rect">
            <a:avLst/>
          </a:prstGeom>
        </p:spPr>
      </p:pic>
      <p:sp>
        <p:nvSpPr>
          <p:cNvPr id="21" name="右中かっこ 20"/>
          <p:cNvSpPr/>
          <p:nvPr/>
        </p:nvSpPr>
        <p:spPr>
          <a:xfrm rot="5400000">
            <a:off x="2769065" y="4146346"/>
            <a:ext cx="124333" cy="1609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 rot="5400000">
            <a:off x="4281983" y="4440301"/>
            <a:ext cx="125068" cy="1020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333960" y="5140662"/>
            <a:ext cx="994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特徴量抽出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17641" y="5140662"/>
            <a:ext cx="85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クラス分類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61804"/>
              </p:ext>
            </p:extLst>
          </p:nvPr>
        </p:nvGraphicFramePr>
        <p:xfrm>
          <a:off x="5790623" y="2111998"/>
          <a:ext cx="3837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400399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BF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1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9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1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7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4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22538"/>
                  </a:ext>
                </a:extLst>
              </a:tr>
            </a:tbl>
          </a:graphicData>
        </a:graphic>
      </p:graphicFrame>
      <p:cxnSp>
        <p:nvCxnSpPr>
          <p:cNvPr id="35" name="直線矢印コネクタ 34"/>
          <p:cNvCxnSpPr>
            <a:stCxn id="29" idx="3"/>
            <a:endCxn id="22" idx="1"/>
          </p:cNvCxnSpPr>
          <p:nvPr/>
        </p:nvCxnSpPr>
        <p:spPr>
          <a:xfrm flipV="1">
            <a:off x="1507687" y="3966198"/>
            <a:ext cx="4282936" cy="1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051720" y="3105174"/>
            <a:ext cx="43204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Conv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27784" y="3105174"/>
            <a:ext cx="43204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Conv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03848" y="3090675"/>
            <a:ext cx="43204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Conv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862264" y="3114302"/>
            <a:ext cx="43204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FC</a:t>
            </a:r>
            <a:r>
              <a:rPr kumimoji="1" lang="ja-JP" altLang="en-US" dirty="0" smtClean="0">
                <a:solidFill>
                  <a:schemeClr val="tx1"/>
                </a:solidFill>
              </a:rPr>
              <a:t>（全結合）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422812" y="3105174"/>
            <a:ext cx="432048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FC</a:t>
            </a:r>
            <a:r>
              <a:rPr kumimoji="1" lang="ja-JP" altLang="en-US" dirty="0" smtClean="0">
                <a:solidFill>
                  <a:schemeClr val="tx1"/>
                </a:solidFill>
              </a:rPr>
              <a:t>（全結合）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365899" y="2144137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の尤度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65899" y="2513334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365898" y="2861938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365897" y="3243312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357974" y="3619658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357974" y="3988855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357973" y="4337459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357972" y="4718833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365898" y="5051448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365897" y="5432822"/>
            <a:ext cx="123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990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Keras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のコーディングの流れ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データを用意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画像とそのクラスラベル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ネットワークモデルを構築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モデルにデータを学習させる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モデルを評価す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5758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データの用意（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mtClean="0"/>
              <a:t>import keras</a:t>
            </a:r>
          </a:p>
          <a:p>
            <a:pPr marL="0" indent="0">
              <a:buNone/>
            </a:pPr>
            <a:r>
              <a:rPr lang="en-US" altLang="ja-JP" smtClean="0"/>
              <a:t>from keras.datasets import mnist</a:t>
            </a:r>
          </a:p>
          <a:p>
            <a:pPr marL="0" indent="0">
              <a:buNone/>
            </a:pPr>
            <a:r>
              <a:rPr lang="en-US" altLang="ja-JP" smtClean="0"/>
              <a:t>from keras.models import Sequential</a:t>
            </a:r>
          </a:p>
          <a:p>
            <a:pPr marL="0" indent="0">
              <a:buNone/>
            </a:pPr>
            <a:r>
              <a:rPr lang="en-US" altLang="ja-JP" smtClean="0"/>
              <a:t>from keras.layers import Dense, Dropout, Flatten</a:t>
            </a:r>
          </a:p>
          <a:p>
            <a:pPr marL="0" indent="0">
              <a:buNone/>
            </a:pPr>
            <a:r>
              <a:rPr lang="en-US" altLang="ja-JP" smtClean="0"/>
              <a:t>from keras.layers import Conv2D, MaxPooling2D</a:t>
            </a:r>
          </a:p>
          <a:p>
            <a:pPr marL="0" indent="0">
              <a:buNone/>
            </a:pPr>
            <a:r>
              <a:rPr lang="en-US" altLang="ja-JP" smtClean="0"/>
              <a:t>from keras import backend as K</a:t>
            </a:r>
          </a:p>
          <a:p>
            <a:pPr marL="0" indent="0">
              <a:buNone/>
            </a:pPr>
            <a:r>
              <a:rPr lang="en-US" altLang="ja-JP" smtClean="0"/>
              <a:t>batch_size = 128</a:t>
            </a:r>
          </a:p>
          <a:p>
            <a:pPr marL="0" indent="0">
              <a:buNone/>
            </a:pPr>
            <a:r>
              <a:rPr lang="en-US" altLang="ja-JP" smtClean="0"/>
              <a:t>num_classes = 10 # 0</a:t>
            </a:r>
            <a:r>
              <a:rPr lang="ja-JP" altLang="en-US" smtClean="0"/>
              <a:t>～</a:t>
            </a:r>
            <a:r>
              <a:rPr lang="en-US" altLang="ja-JP" smtClean="0"/>
              <a:t>9</a:t>
            </a:r>
            <a:r>
              <a:rPr lang="ja-JP" altLang="en-US" smtClean="0"/>
              <a:t>までの手書き文字</a:t>
            </a:r>
          </a:p>
          <a:p>
            <a:pPr marL="0" indent="0">
              <a:buNone/>
            </a:pPr>
            <a:r>
              <a:rPr lang="en-US" altLang="ja-JP" smtClean="0"/>
              <a:t>epochs = 8 # </a:t>
            </a:r>
            <a:r>
              <a:rPr lang="ja-JP" altLang="en-US" smtClean="0"/>
              <a:t>訓練データを何回繰り返して学習させるのか</a:t>
            </a:r>
          </a:p>
          <a:p>
            <a:pPr marL="0" indent="0">
              <a:buNone/>
            </a:pPr>
            <a:endParaRPr lang="ja-JP" altLang="en-US" smtClean="0"/>
          </a:p>
          <a:p>
            <a:pPr marL="0" indent="0">
              <a:buNone/>
            </a:pPr>
            <a:r>
              <a:rPr lang="en-US" altLang="ja-JP" smtClean="0"/>
              <a:t>img_rows, img_cols = 28, 28 # image size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# </a:t>
            </a:r>
            <a:r>
              <a:rPr lang="ja-JP" altLang="en-US" smtClean="0"/>
              <a:t>学習データとテストデータに分割したデータ</a:t>
            </a:r>
          </a:p>
          <a:p>
            <a:pPr marL="0" indent="0">
              <a:buNone/>
            </a:pPr>
            <a:r>
              <a:rPr lang="en-US" altLang="ja-JP" smtClean="0"/>
              <a:t>(x_train, y_train), (x_test, y_test) = mnist.load_data()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右中かっこ 4"/>
          <p:cNvSpPr/>
          <p:nvPr/>
        </p:nvSpPr>
        <p:spPr>
          <a:xfrm>
            <a:off x="6228184" y="1357298"/>
            <a:ext cx="432048" cy="1999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81291" y="2172479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必要なライブラリ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685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データの用意（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# backend</a:t>
            </a:r>
            <a:r>
              <a:rPr lang="ja-JP" altLang="en-US" dirty="0"/>
              <a:t>が</a:t>
            </a:r>
            <a:r>
              <a:rPr lang="en-US" altLang="ja-JP" dirty="0" err="1"/>
              <a:t>Tensorflow</a:t>
            </a:r>
            <a:r>
              <a:rPr lang="ja-JP" altLang="en-US" dirty="0"/>
              <a:t>と</a:t>
            </a:r>
            <a:r>
              <a:rPr lang="en-US" altLang="ja-JP" dirty="0" err="1"/>
              <a:t>Theano</a:t>
            </a:r>
            <a:r>
              <a:rPr lang="ja-JP" altLang="en-US" dirty="0"/>
              <a:t>で配列の</a:t>
            </a:r>
            <a:r>
              <a:rPr lang="en-US" altLang="ja-JP" dirty="0"/>
              <a:t>shape</a:t>
            </a:r>
            <a:r>
              <a:rPr lang="ja-JP" altLang="en-US" dirty="0"/>
              <a:t>が異なるために</a:t>
            </a:r>
            <a:r>
              <a:rPr lang="en-US" altLang="ja-JP" dirty="0"/>
              <a:t>2</a:t>
            </a:r>
            <a:r>
              <a:rPr lang="ja-JP" altLang="en-US" dirty="0"/>
              <a:t>パターン記述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K.image_data_format</a:t>
            </a:r>
            <a:r>
              <a:rPr lang="en-US" altLang="ja-JP" dirty="0"/>
              <a:t>())</a:t>
            </a:r>
          </a:p>
          <a:p>
            <a:pPr marL="0" indent="0">
              <a:buNone/>
            </a:pPr>
            <a:r>
              <a:rPr lang="en-US" altLang="ja-JP" dirty="0"/>
              <a:t>if </a:t>
            </a:r>
            <a:r>
              <a:rPr lang="en-US" altLang="ja-JP" dirty="0" err="1"/>
              <a:t>K.image_data_format</a:t>
            </a:r>
            <a:r>
              <a:rPr lang="en-US" altLang="ja-JP" dirty="0"/>
              <a:t>() == '</a:t>
            </a:r>
            <a:r>
              <a:rPr lang="en-US" altLang="ja-JP" dirty="0" err="1"/>
              <a:t>channels_first</a:t>
            </a:r>
            <a:r>
              <a:rPr lang="en-US" altLang="ja-JP" dirty="0"/>
              <a:t>':</a:t>
            </a:r>
          </a:p>
          <a:p>
            <a:pPr marL="0" indent="0">
              <a:buNone/>
            </a:pPr>
            <a:r>
              <a:rPr lang="en-US" altLang="ja-JP" dirty="0"/>
              <a:t>  # 1</a:t>
            </a:r>
            <a:r>
              <a:rPr lang="ja-JP" altLang="en-US" dirty="0"/>
              <a:t>次元配列に変換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x_train.reshape</a:t>
            </a:r>
            <a:r>
              <a:rPr lang="en-US" altLang="ja-JP" dirty="0"/>
              <a:t>(</a:t>
            </a:r>
            <a:r>
              <a:rPr lang="en-US" altLang="ja-JP" dirty="0" err="1"/>
              <a:t>s_train.shape</a:t>
            </a:r>
            <a:r>
              <a:rPr lang="en-US" altLang="ja-JP" dirty="0"/>
              <a:t>[0], 1,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x_test</a:t>
            </a:r>
            <a:r>
              <a:rPr lang="en-US" altLang="ja-JP" dirty="0"/>
              <a:t> = </a:t>
            </a:r>
            <a:r>
              <a:rPr lang="en-US" altLang="ja-JP" dirty="0" err="1"/>
              <a:t>x_test.reshape</a:t>
            </a:r>
            <a:r>
              <a:rPr lang="en-US" altLang="ja-JP" dirty="0"/>
              <a:t>(</a:t>
            </a:r>
            <a:r>
              <a:rPr lang="en-US" altLang="ja-JP" dirty="0" err="1"/>
              <a:t>x_test.shape</a:t>
            </a:r>
            <a:r>
              <a:rPr lang="en-US" altLang="ja-JP" dirty="0"/>
              <a:t>[0], 1,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input_shape</a:t>
            </a:r>
            <a:r>
              <a:rPr lang="en-US" altLang="ja-JP" dirty="0"/>
              <a:t> = (1,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else:</a:t>
            </a:r>
          </a:p>
          <a:p>
            <a:pPr marL="0" indent="0">
              <a:buNone/>
            </a:pPr>
            <a:r>
              <a:rPr lang="en-US" altLang="ja-JP" dirty="0"/>
              <a:t>  # 1</a:t>
            </a:r>
            <a:r>
              <a:rPr lang="ja-JP" altLang="en-US" dirty="0"/>
              <a:t>次元配列に変換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x_train.reshape</a:t>
            </a:r>
            <a:r>
              <a:rPr lang="en-US" altLang="ja-JP" dirty="0"/>
              <a:t>(</a:t>
            </a:r>
            <a:r>
              <a:rPr lang="en-US" altLang="ja-JP" dirty="0" err="1"/>
              <a:t>x_train.shape</a:t>
            </a:r>
            <a:r>
              <a:rPr lang="en-US" altLang="ja-JP" dirty="0"/>
              <a:t>[0],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, 1)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x_test</a:t>
            </a:r>
            <a:r>
              <a:rPr lang="en-US" altLang="ja-JP" dirty="0"/>
              <a:t> = </a:t>
            </a:r>
            <a:r>
              <a:rPr lang="en-US" altLang="ja-JP" dirty="0" err="1"/>
              <a:t>x_test.reshape</a:t>
            </a:r>
            <a:r>
              <a:rPr lang="en-US" altLang="ja-JP" dirty="0"/>
              <a:t>(</a:t>
            </a:r>
            <a:r>
              <a:rPr lang="en-US" altLang="ja-JP" dirty="0" err="1"/>
              <a:t>x_test.shape</a:t>
            </a:r>
            <a:r>
              <a:rPr lang="en-US" altLang="ja-JP" dirty="0"/>
              <a:t>[0], 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, 1)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input_shape</a:t>
            </a:r>
            <a:r>
              <a:rPr lang="en-US" altLang="ja-JP" dirty="0"/>
              <a:t> = (</a:t>
            </a:r>
            <a:r>
              <a:rPr lang="en-US" altLang="ja-JP" dirty="0" err="1"/>
              <a:t>img_rows</a:t>
            </a:r>
            <a:r>
              <a:rPr lang="en-US" altLang="ja-JP" dirty="0"/>
              <a:t>, </a:t>
            </a:r>
            <a:r>
              <a:rPr lang="en-US" altLang="ja-JP" dirty="0" err="1"/>
              <a:t>img_cols</a:t>
            </a:r>
            <a:r>
              <a:rPr lang="en-US" altLang="ja-JP" dirty="0"/>
              <a:t>, 1)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入力データ</a:t>
            </a:r>
            <a:r>
              <a:rPr lang="en-US" altLang="ja-JP" dirty="0"/>
              <a:t>[0, 1]</a:t>
            </a:r>
            <a:r>
              <a:rPr lang="ja-JP" altLang="en-US" dirty="0"/>
              <a:t>の範囲に正規化</a:t>
            </a:r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x_train.astype</a:t>
            </a:r>
            <a:r>
              <a:rPr lang="en-US" altLang="ja-JP" dirty="0"/>
              <a:t>('float32')</a:t>
            </a:r>
          </a:p>
          <a:p>
            <a:pPr marL="0" indent="0">
              <a:buNone/>
            </a:pPr>
            <a:r>
              <a:rPr lang="en-US" altLang="ja-JP" dirty="0" err="1"/>
              <a:t>x_test</a:t>
            </a:r>
            <a:r>
              <a:rPr lang="en-US" altLang="ja-JP" dirty="0"/>
              <a:t> = </a:t>
            </a:r>
            <a:r>
              <a:rPr lang="en-US" altLang="ja-JP" dirty="0" err="1"/>
              <a:t>x_test.astype</a:t>
            </a:r>
            <a:r>
              <a:rPr lang="en-US" altLang="ja-JP" dirty="0"/>
              <a:t>('float32')</a:t>
            </a:r>
          </a:p>
          <a:p>
            <a:pPr marL="0" indent="0">
              <a:buNone/>
            </a:pPr>
            <a:r>
              <a:rPr lang="en-US" altLang="ja-JP" dirty="0"/>
              <a:t># 255</a:t>
            </a:r>
            <a:r>
              <a:rPr lang="ja-JP" altLang="en-US" dirty="0"/>
              <a:t>で割ったものを新たに変数とする</a:t>
            </a:r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/= 255</a:t>
            </a:r>
          </a:p>
          <a:p>
            <a:pPr marL="0" indent="0">
              <a:buNone/>
            </a:pPr>
            <a:r>
              <a:rPr lang="en-US" altLang="ja-JP" dirty="0" err="1"/>
              <a:t>x_test</a:t>
            </a:r>
            <a:r>
              <a:rPr lang="en-US" altLang="ja-JP" dirty="0"/>
              <a:t> /= 255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932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データの用意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print('</a:t>
            </a:r>
            <a:r>
              <a:rPr lang="en-US" altLang="ja-JP" dirty="0" err="1"/>
              <a:t>x_train</a:t>
            </a:r>
            <a:r>
              <a:rPr lang="en-US" altLang="ja-JP" dirty="0"/>
              <a:t> shape : ', </a:t>
            </a:r>
            <a:r>
              <a:rPr lang="en-US" altLang="ja-JP" dirty="0" err="1"/>
              <a:t>x_train.shape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x_train.shape</a:t>
            </a:r>
            <a:r>
              <a:rPr lang="en-US" altLang="ja-JP" dirty="0"/>
              <a:t>[0], 'train samples')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x_test.shape</a:t>
            </a:r>
            <a:r>
              <a:rPr lang="en-US" altLang="ja-JP" dirty="0"/>
              <a:t>[0], 'test samples')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ラベルを</a:t>
            </a:r>
            <a:r>
              <a:rPr lang="en-US" altLang="ja-JP" dirty="0"/>
              <a:t>One-Hot</a:t>
            </a:r>
            <a:r>
              <a:rPr lang="ja-JP" altLang="en-US" dirty="0"/>
              <a:t>ベクトルで表現</a:t>
            </a:r>
          </a:p>
          <a:p>
            <a:pPr marL="0" indent="0">
              <a:buNone/>
            </a:pPr>
            <a:r>
              <a:rPr lang="en-US" altLang="ja-JP" dirty="0"/>
              <a:t>"""</a:t>
            </a:r>
          </a:p>
          <a:p>
            <a:pPr marL="0" indent="0">
              <a:buNone/>
            </a:pPr>
            <a:r>
              <a:rPr lang="ja-JP" altLang="en-US" dirty="0"/>
              <a:t>例えば、サンプルに対するターゲットが「</a:t>
            </a:r>
            <a:r>
              <a:rPr lang="en-US" altLang="ja-JP" dirty="0"/>
              <a:t>5</a:t>
            </a:r>
            <a:r>
              <a:rPr lang="ja-JP" altLang="en-US" dirty="0"/>
              <a:t>」の場合次のような形になります。</a:t>
            </a:r>
          </a:p>
          <a:p>
            <a:pPr marL="0" indent="0">
              <a:buNone/>
            </a:pPr>
            <a:r>
              <a:rPr lang="en-US" altLang="ja-JP" dirty="0"/>
              <a:t>[0, 1, 2, 3, 4, 5, 6, 7, 8, 9]</a:t>
            </a:r>
          </a:p>
          <a:p>
            <a:pPr marL="0" indent="0">
              <a:buNone/>
            </a:pPr>
            <a:r>
              <a:rPr lang="en-US" altLang="ja-JP" dirty="0"/>
              <a:t>[0, 0, 0, 0, 0, 1, 0, 0, 0, 0]</a:t>
            </a:r>
          </a:p>
          <a:p>
            <a:pPr marL="0" indent="0">
              <a:buNone/>
            </a:pPr>
            <a:r>
              <a:rPr lang="en-US" altLang="ja-JP" dirty="0"/>
              <a:t>"""</a:t>
            </a:r>
          </a:p>
          <a:p>
            <a:pPr marL="0" indent="0">
              <a:buNone/>
            </a:pPr>
            <a:r>
              <a:rPr lang="en-US" altLang="ja-JP" dirty="0" err="1"/>
              <a:t>y_train</a:t>
            </a:r>
            <a:r>
              <a:rPr lang="en-US" altLang="ja-JP" dirty="0"/>
              <a:t> = </a:t>
            </a:r>
            <a:r>
              <a:rPr lang="en-US" altLang="ja-JP" dirty="0" err="1"/>
              <a:t>keras.utils.to_categorical</a:t>
            </a:r>
            <a:r>
              <a:rPr lang="en-US" altLang="ja-JP" dirty="0"/>
              <a:t>(</a:t>
            </a:r>
            <a:r>
              <a:rPr lang="en-US" altLang="ja-JP" dirty="0" err="1"/>
              <a:t>y_train</a:t>
            </a:r>
            <a:r>
              <a:rPr lang="en-US" altLang="ja-JP" dirty="0"/>
              <a:t>, </a:t>
            </a:r>
            <a:r>
              <a:rPr lang="en-US" altLang="ja-JP" dirty="0" err="1"/>
              <a:t>num_classes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y_test</a:t>
            </a:r>
            <a:r>
              <a:rPr lang="en-US" altLang="ja-JP" dirty="0"/>
              <a:t> = </a:t>
            </a:r>
            <a:r>
              <a:rPr lang="en-US" altLang="ja-JP" dirty="0" err="1"/>
              <a:t>keras.utils.to_categorical</a:t>
            </a:r>
            <a:r>
              <a:rPr lang="en-US" altLang="ja-JP" dirty="0"/>
              <a:t>(</a:t>
            </a:r>
            <a:r>
              <a:rPr lang="en-US" altLang="ja-JP" dirty="0" err="1"/>
              <a:t>y_test</a:t>
            </a:r>
            <a:r>
              <a:rPr lang="en-US" altLang="ja-JP" dirty="0"/>
              <a:t>, </a:t>
            </a:r>
            <a:r>
              <a:rPr lang="en-US" altLang="ja-JP" dirty="0" err="1"/>
              <a:t>num_classes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#</a:t>
            </a:r>
            <a:r>
              <a:rPr lang="ja-JP" altLang="en-US" dirty="0" smtClean="0"/>
              <a:t> 学習時間を短くするため、講義用に小さいデータを作成（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サンプル）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y_train_org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y_train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x_train_org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err="1"/>
              <a:t>x_train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 = 1000</a:t>
            </a:r>
          </a:p>
          <a:p>
            <a:pPr marL="0" indent="0">
              <a:buNone/>
            </a:pPr>
            <a:r>
              <a:rPr lang="en-US" altLang="ja-JP" dirty="0" err="1"/>
              <a:t>inds</a:t>
            </a:r>
            <a:r>
              <a:rPr lang="en-US" altLang="ja-JP" dirty="0"/>
              <a:t> = range(N)</a:t>
            </a:r>
          </a:p>
          <a:p>
            <a:pPr marL="0" indent="0">
              <a:buNone/>
            </a:pPr>
            <a:r>
              <a:rPr lang="en-US" altLang="ja-JP" dirty="0" err="1"/>
              <a:t>y_train</a:t>
            </a:r>
            <a:r>
              <a:rPr lang="en-US" altLang="ja-JP" dirty="0"/>
              <a:t> = </a:t>
            </a:r>
            <a:r>
              <a:rPr lang="en-US" altLang="ja-JP" dirty="0" err="1"/>
              <a:t>y_train</a:t>
            </a:r>
            <a:r>
              <a:rPr lang="en-US" altLang="ja-JP" dirty="0"/>
              <a:t>[</a:t>
            </a:r>
            <a:r>
              <a:rPr lang="en-US" altLang="ja-JP" dirty="0" err="1"/>
              <a:t>inds</a:t>
            </a:r>
            <a:r>
              <a:rPr lang="en-US" altLang="ja-JP" dirty="0"/>
              <a:t>][:]</a:t>
            </a:r>
          </a:p>
          <a:p>
            <a:pPr marL="0" indent="0">
              <a:buNone/>
            </a:pPr>
            <a:r>
              <a:rPr lang="en-US" altLang="ja-JP" dirty="0" err="1"/>
              <a:t>x_train</a:t>
            </a:r>
            <a:r>
              <a:rPr lang="en-US" altLang="ja-JP" dirty="0"/>
              <a:t> = </a:t>
            </a:r>
            <a:r>
              <a:rPr lang="en-US" altLang="ja-JP" dirty="0" err="1"/>
              <a:t>x_train</a:t>
            </a:r>
            <a:r>
              <a:rPr lang="en-US" altLang="ja-JP" dirty="0"/>
              <a:t>[</a:t>
            </a:r>
            <a:r>
              <a:rPr lang="en-US" altLang="ja-JP" dirty="0" err="1"/>
              <a:t>inds</a:t>
            </a:r>
            <a:r>
              <a:rPr lang="en-US" altLang="ja-JP" dirty="0"/>
              <a:t>][:]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y_train.shape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43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641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/>
              <a:t># CNN</a:t>
            </a:r>
            <a:r>
              <a:rPr lang="ja-JP" altLang="en-US" dirty="0"/>
              <a:t>ネットワークの構築</a:t>
            </a:r>
          </a:p>
          <a:p>
            <a:pPr marL="0" indent="0">
              <a:buNone/>
            </a:pPr>
            <a:r>
              <a:rPr lang="en-US" altLang="ja-JP" dirty="0"/>
              <a:t>model = Sequential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3×3</a:t>
            </a:r>
            <a:r>
              <a:rPr lang="ja-JP" altLang="en-US" dirty="0"/>
              <a:t>のカーネルサイズの</a:t>
            </a:r>
            <a:r>
              <a:rPr lang="en-US" altLang="ja-JP" dirty="0"/>
              <a:t>2D Convolution layer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(Conv2D(32, </a:t>
            </a:r>
            <a:r>
              <a:rPr lang="en-US" altLang="ja-JP" dirty="0" err="1"/>
              <a:t>kernel_size</a:t>
            </a:r>
            <a:r>
              <a:rPr lang="en-US" altLang="ja-JP" dirty="0"/>
              <a:t>=(3, 3),</a:t>
            </a:r>
          </a:p>
          <a:p>
            <a:pPr marL="0" indent="0">
              <a:buNone/>
            </a:pPr>
            <a:r>
              <a:rPr lang="en-US" altLang="ja-JP" dirty="0"/>
              <a:t>                activation='</a:t>
            </a:r>
            <a:r>
              <a:rPr lang="en-US" altLang="ja-JP" dirty="0" err="1"/>
              <a:t>relu</a:t>
            </a:r>
            <a:r>
              <a:rPr lang="en-US" altLang="ja-JP" dirty="0"/>
              <a:t>',</a:t>
            </a:r>
          </a:p>
          <a:p>
            <a:pPr marL="0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/>
              <a:t>input_shape</a:t>
            </a:r>
            <a:r>
              <a:rPr lang="en-US" altLang="ja-JP" dirty="0"/>
              <a:t>=</a:t>
            </a:r>
            <a:r>
              <a:rPr lang="en-US" altLang="ja-JP" dirty="0" err="1"/>
              <a:t>input_shape</a:t>
            </a:r>
            <a:r>
              <a:rPr lang="en-US" altLang="ja-JP" dirty="0"/>
              <a:t>)) </a:t>
            </a:r>
            <a:r>
              <a:rPr lang="en-US" altLang="ja-JP" dirty="0" err="1" smtClean="0"/>
              <a:t>model.add</a:t>
            </a:r>
            <a:r>
              <a:rPr lang="en-US" altLang="ja-JP" dirty="0" smtClean="0"/>
              <a:t>(Conv2D(64</a:t>
            </a:r>
            <a:r>
              <a:rPr lang="en-US" altLang="ja-JP" dirty="0"/>
              <a:t>, (3, 3), activation='</a:t>
            </a:r>
            <a:r>
              <a:rPr lang="en-US" altLang="ja-JP" dirty="0" err="1"/>
              <a:t>relu</a:t>
            </a:r>
            <a:r>
              <a:rPr lang="en-US" altLang="ja-JP" dirty="0"/>
              <a:t>'))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(Conv2D(64, (3, 3), activation='</a:t>
            </a:r>
            <a:r>
              <a:rPr lang="en-US" altLang="ja-JP" dirty="0" err="1"/>
              <a:t>relu</a:t>
            </a:r>
            <a:r>
              <a:rPr lang="en-US" altLang="ja-JP" dirty="0"/>
              <a:t>'))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(Conv2D(64, (3, 3), activation='</a:t>
            </a:r>
            <a:r>
              <a:rPr lang="en-US" altLang="ja-JP" dirty="0" err="1"/>
              <a:t>relu</a:t>
            </a:r>
            <a:r>
              <a:rPr lang="en-US" altLang="ja-JP" dirty="0"/>
              <a:t>'))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(MaxPooling2D(</a:t>
            </a:r>
            <a:r>
              <a:rPr lang="en-US" altLang="ja-JP" dirty="0" err="1"/>
              <a:t>pool_size</a:t>
            </a:r>
            <a:r>
              <a:rPr lang="en-US" altLang="ja-JP" dirty="0"/>
              <a:t>=(2, 2))) # max pooling layer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(Flatten())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(Dense(128, activation='</a:t>
            </a:r>
            <a:r>
              <a:rPr lang="en-US" altLang="ja-JP" dirty="0" err="1"/>
              <a:t>relu</a:t>
            </a:r>
            <a:r>
              <a:rPr lang="en-US" altLang="ja-JP" dirty="0"/>
              <a:t>')) # </a:t>
            </a:r>
            <a:r>
              <a:rPr lang="ja-JP" altLang="en-US" dirty="0"/>
              <a:t>全結合層</a:t>
            </a:r>
          </a:p>
          <a:p>
            <a:pPr marL="0" indent="0">
              <a:buNone/>
            </a:pPr>
            <a:r>
              <a:rPr lang="en-US" altLang="ja-JP" dirty="0" err="1"/>
              <a:t>model.add</a:t>
            </a:r>
            <a:r>
              <a:rPr lang="en-US" altLang="ja-JP" dirty="0"/>
              <a:t>(Dense(</a:t>
            </a:r>
            <a:r>
              <a:rPr lang="en-US" altLang="ja-JP" dirty="0" err="1"/>
              <a:t>num_classes</a:t>
            </a:r>
            <a:r>
              <a:rPr lang="en-US" altLang="ja-JP" dirty="0"/>
              <a:t>, activation='</a:t>
            </a:r>
            <a:r>
              <a:rPr lang="en-US" altLang="ja-JP" dirty="0" err="1"/>
              <a:t>softmax</a:t>
            </a:r>
            <a:r>
              <a:rPr lang="en-US" altLang="ja-JP" dirty="0"/>
              <a:t>'))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損失関数</a:t>
            </a:r>
            <a:r>
              <a:rPr lang="en-US" altLang="ja-JP" dirty="0"/>
              <a:t>,</a:t>
            </a:r>
            <a:r>
              <a:rPr lang="ja-JP" altLang="en-US" dirty="0"/>
              <a:t>最適化関数</a:t>
            </a:r>
            <a:r>
              <a:rPr lang="en-US" altLang="ja-JP" dirty="0"/>
              <a:t>,</a:t>
            </a:r>
            <a:r>
              <a:rPr lang="ja-JP" altLang="en-US" dirty="0"/>
              <a:t>評価指標を指定してモデルをコンパイル</a:t>
            </a:r>
          </a:p>
          <a:p>
            <a:pPr marL="0" indent="0">
              <a:buNone/>
            </a:pPr>
            <a:r>
              <a:rPr lang="en-US" altLang="ja-JP" dirty="0" err="1"/>
              <a:t>model.compile</a:t>
            </a:r>
            <a:r>
              <a:rPr lang="en-US" altLang="ja-JP" dirty="0"/>
              <a:t>(loss=</a:t>
            </a:r>
            <a:r>
              <a:rPr lang="en-US" altLang="ja-JP" dirty="0" err="1"/>
              <a:t>keras.losses.categorical_crossentropy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       optimizer=</a:t>
            </a:r>
            <a:r>
              <a:rPr lang="en-US" altLang="ja-JP" dirty="0" err="1"/>
              <a:t>keras.optimizers.Adadelta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metrics=['accuracy</a:t>
            </a:r>
            <a:r>
              <a:rPr lang="en-US" altLang="ja-JP" dirty="0" smtClean="0"/>
              <a:t>'])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5847-247B-4E6D-966C-A0FCE8D0E53A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770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IPA Go + Frutiger">
      <a:majorFont>
        <a:latin typeface="Humnst777 Lt BT"/>
        <a:ea typeface="IPA Pゴシック"/>
        <a:cs typeface=""/>
      </a:majorFont>
      <a:minorFont>
        <a:latin typeface="Humnst777 Lt BT"/>
        <a:ea typeface="IPA Pゴシック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28961</TotalTime>
  <Words>1027</Words>
  <Application>Microsoft Office PowerPoint</Application>
  <PresentationFormat>画面に合わせる (4:3)</PresentationFormat>
  <Paragraphs>212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Humnst777 Lt BT</vt:lpstr>
      <vt:lpstr>IPA Pゴシック</vt:lpstr>
      <vt:lpstr>Meiryo UI</vt:lpstr>
      <vt:lpstr>Myriad Pro Light</vt:lpstr>
      <vt:lpstr>Arial</vt:lpstr>
      <vt:lpstr>Calibri</vt:lpstr>
      <vt:lpstr>test</vt:lpstr>
      <vt:lpstr>Google ColabでDeep Learning</vt:lpstr>
      <vt:lpstr>keras</vt:lpstr>
      <vt:lpstr>MNIST：タスク</vt:lpstr>
      <vt:lpstr>MNIST：ネットワーク構造</vt:lpstr>
      <vt:lpstr>Keras のコーディングの流れ</vt:lpstr>
      <vt:lpstr>データの用意（1）</vt:lpstr>
      <vt:lpstr>データの用意（2）</vt:lpstr>
      <vt:lpstr>データの用意（3）</vt:lpstr>
      <vt:lpstr>ネットワークの構築</vt:lpstr>
      <vt:lpstr>Model の学習</vt:lpstr>
      <vt:lpstr>Modelの概要</vt:lpstr>
      <vt:lpstr># モデルの評価</vt:lpstr>
      <vt:lpstr># モデルの評価</vt:lpstr>
      <vt:lpstr>1サンプルごとにクラス予測</vt:lpstr>
      <vt:lpstr>演習問題１</vt:lpstr>
      <vt:lpstr>演習問題２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sugano</dc:creator>
  <cp:lastModifiedBy>備瀬　竜馬 備瀬　竜馬</cp:lastModifiedBy>
  <cp:revision>936</cp:revision>
  <cp:lastPrinted>2013-11-28T00:57:18Z</cp:lastPrinted>
  <dcterms:created xsi:type="dcterms:W3CDTF">2009-07-14T04:47:25Z</dcterms:created>
  <dcterms:modified xsi:type="dcterms:W3CDTF">2019-08-23T07:18:17Z</dcterms:modified>
</cp:coreProperties>
</file>