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9" r:id="rId5"/>
    <p:sldId id="260" r:id="rId6"/>
    <p:sldId id="270" r:id="rId7"/>
    <p:sldId id="273" r:id="rId8"/>
    <p:sldId id="271" r:id="rId9"/>
    <p:sldId id="274" r:id="rId10"/>
    <p:sldId id="275" r:id="rId11"/>
    <p:sldId id="272" r:id="rId12"/>
    <p:sldId id="268"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09"/>
    <p:restoredTop sz="94674"/>
  </p:normalViewPr>
  <p:slideViewPr>
    <p:cSldViewPr snapToGrid="0" snapToObjects="1">
      <p:cViewPr varScale="1">
        <p:scale>
          <a:sx n="117" d="100"/>
          <a:sy n="117" d="100"/>
        </p:scale>
        <p:origin x="1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
        <p:nvSpPr>
          <p:cNvPr id="8" name="テキスト ボックス 7">
            <a:extLst>
              <a:ext uri="{FF2B5EF4-FFF2-40B4-BE49-F238E27FC236}">
                <a16:creationId xmlns:a16="http://schemas.microsoft.com/office/drawing/2014/main" id="{A52158DD-F37A-3F4F-8F62-46E28EAE2D79}"/>
              </a:ext>
            </a:extLst>
          </p:cNvPr>
          <p:cNvSpPr txBox="1"/>
          <p:nvPr userDrawn="1"/>
        </p:nvSpPr>
        <p:spPr>
          <a:xfrm>
            <a:off x="9202994" y="567321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366005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79357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284646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8" name="図 7">
            <a:extLst>
              <a:ext uri="{FF2B5EF4-FFF2-40B4-BE49-F238E27FC236}">
                <a16:creationId xmlns:a16="http://schemas.microsoft.com/office/drawing/2014/main" id="{E6387178-E935-3443-BD13-EBEA5648D0CB}"/>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255599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391159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74338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160954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6" name="図 5">
            <a:extLst>
              <a:ext uri="{FF2B5EF4-FFF2-40B4-BE49-F238E27FC236}">
                <a16:creationId xmlns:a16="http://schemas.microsoft.com/office/drawing/2014/main" id="{832185E5-9CE7-6B47-93C2-D00EB4512D86}"/>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318897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5" name="図 4">
            <a:extLst>
              <a:ext uri="{FF2B5EF4-FFF2-40B4-BE49-F238E27FC236}">
                <a16:creationId xmlns:a16="http://schemas.microsoft.com/office/drawing/2014/main" id="{449F23E4-69A9-FA4E-A0A2-C3D7464DD1D3}"/>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23244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408345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415759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2324421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FBF751F-14E4-904E-8CEA-B104FB4FB1B7}"/>
              </a:ext>
            </a:extLst>
          </p:cNvPr>
          <p:cNvPicPr>
            <a:picLocks noChangeAspect="1"/>
          </p:cNvPicPr>
          <p:nvPr/>
        </p:nvPicPr>
        <p:blipFill>
          <a:blip r:embed="rId2"/>
          <a:stretch>
            <a:fillRect/>
          </a:stretch>
        </p:blipFill>
        <p:spPr>
          <a:xfrm>
            <a:off x="5318233" y="-323280"/>
            <a:ext cx="5478791" cy="5478791"/>
          </a:xfrm>
          <a:prstGeom prst="rect">
            <a:avLst/>
          </a:prstGeom>
        </p:spPr>
      </p:pic>
      <p:sp>
        <p:nvSpPr>
          <p:cNvPr id="4" name="タイトル 1">
            <a:extLst>
              <a:ext uri="{FF2B5EF4-FFF2-40B4-BE49-F238E27FC236}">
                <a16:creationId xmlns:a16="http://schemas.microsoft.com/office/drawing/2014/main" id="{6E9B5426-2F2E-AC4B-8F22-1BA064704013}"/>
              </a:ext>
            </a:extLst>
          </p:cNvPr>
          <p:cNvSpPr txBox="1">
            <a:spLocks/>
          </p:cNvSpPr>
          <p:nvPr/>
        </p:nvSpPr>
        <p:spPr>
          <a:xfrm>
            <a:off x="350619" y="1723697"/>
            <a:ext cx="7886700" cy="48452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lnSpc>
                <a:spcPct val="100000"/>
              </a:lnSpc>
            </a:pPr>
            <a:r>
              <a:rPr lang="ja-JP" altLang="en-US" sz="8000" b="1">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すごい</a:t>
            </a:r>
            <a:r>
              <a:rPr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 </a:t>
            </a:r>
            <a:r>
              <a:rPr lang="en-US" altLang="ja-JP" sz="11500" b="1" dirty="0">
                <a:solidFill>
                  <a:schemeClr val="accent1"/>
                </a:solidFill>
                <a:latin typeface="Gen Shin Gothic" panose="020B0402020203020207" pitchFamily="34" charset="-128"/>
                <a:ea typeface="Gen Shin Gothic" panose="020B0402020203020207" pitchFamily="34" charset="-128"/>
                <a:cs typeface="Gen Shin Gothic" panose="020B0402020203020207" pitchFamily="34" charset="-128"/>
              </a:rPr>
              <a:t>git</a:t>
            </a:r>
            <a:br>
              <a:rPr lang="en-US" altLang="ja-JP" sz="8000" b="1" dirty="0">
                <a:latin typeface="Gen Shin Gothic" panose="020B0402020203020207" pitchFamily="34" charset="-128"/>
                <a:ea typeface="Gen Shin Gothic" panose="020B0402020203020207" pitchFamily="34" charset="-128"/>
                <a:cs typeface="Gen Shin Gothic" panose="020B0402020203020207" pitchFamily="34" charset="-128"/>
              </a:rPr>
            </a:br>
            <a:r>
              <a:rPr lang="ja-JP" altLang="en-US" sz="8000" b="1">
                <a:latin typeface="Gen Shin Gothic" panose="020B0402020203020207" pitchFamily="34" charset="-128"/>
                <a:ea typeface="Gen Shin Gothic" panose="020B0402020203020207" pitchFamily="34" charset="-128"/>
                <a:cs typeface="Gen Shin Gothic" panose="020B0402020203020207" pitchFamily="34" charset="-128"/>
              </a:rPr>
              <a:t>たのしく学ぼう</a:t>
            </a:r>
          </a:p>
        </p:txBody>
      </p:sp>
      <p:sp>
        <p:nvSpPr>
          <p:cNvPr id="5" name="タイトル 1">
            <a:extLst>
              <a:ext uri="{FF2B5EF4-FFF2-40B4-BE49-F238E27FC236}">
                <a16:creationId xmlns:a16="http://schemas.microsoft.com/office/drawing/2014/main" id="{5103EF7C-B769-8142-BB02-826D34727DD6}"/>
              </a:ext>
            </a:extLst>
          </p:cNvPr>
          <p:cNvSpPr txBox="1">
            <a:spLocks/>
          </p:cNvSpPr>
          <p:nvPr/>
        </p:nvSpPr>
        <p:spPr>
          <a:xfrm rot="1111528">
            <a:off x="7250340" y="4835257"/>
            <a:ext cx="1299886" cy="18645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nSpc>
                <a:spcPct val="100000"/>
              </a:lnSpc>
            </a:pPr>
            <a:r>
              <a:rPr lang="ja-JP" altLang="en-US" sz="9600" b="1">
                <a:solidFill>
                  <a:schemeClr val="accent2"/>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t>
            </a:r>
            <a:endParaRPr lang="ja-JP" altLang="en-US" sz="9600" b="1">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388906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パラレルワールド</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8" name="テキスト ボックス 7"/>
          <p:cNvSpPr txBox="1"/>
          <p:nvPr/>
        </p:nvSpPr>
        <p:spPr>
          <a:xfrm>
            <a:off x="2567534" y="4657245"/>
            <a:ext cx="829073" cy="369332"/>
          </a:xfrm>
          <a:prstGeom prst="rect">
            <a:avLst/>
          </a:prstGeom>
          <a:noFill/>
        </p:spPr>
        <p:txBody>
          <a:bodyPr wrap="none" rtlCol="0">
            <a:spAutoFit/>
          </a:bodyPr>
          <a:lstStyle/>
          <a:p>
            <a:r>
              <a:rPr kumimoji="1" lang="en-US" altLang="ja-JP"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9" name="テキスト ボックス 8"/>
          <p:cNvSpPr txBox="1"/>
          <p:nvPr/>
        </p:nvSpPr>
        <p:spPr>
          <a:xfrm>
            <a:off x="1394223" y="3240337"/>
            <a:ext cx="829073" cy="369332"/>
          </a:xfrm>
          <a:prstGeom prst="rect">
            <a:avLst/>
          </a:prstGeom>
          <a:noFill/>
        </p:spPr>
        <p:txBody>
          <a:bodyPr wrap="none" rtlCol="0">
            <a:spAutoFit/>
          </a:bodyPr>
          <a:lstStyle/>
          <a:p>
            <a:r>
              <a:rPr kumimoji="1" lang="en-US" altLang="ja-JP"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0" name="右矢印 9"/>
          <p:cNvSpPr/>
          <p:nvPr/>
        </p:nvSpPr>
        <p:spPr>
          <a:xfrm rot="2966908" flipV="1">
            <a:off x="2037808" y="3940497"/>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2" name="楕円 11"/>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 name="楕円 12"/>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楕円 13"/>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 name="楕円 14"/>
          <p:cNvSpPr/>
          <p:nvPr/>
        </p:nvSpPr>
        <p:spPr>
          <a:xfrm>
            <a:off x="1868107"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1074183" y="3420901"/>
            <a:ext cx="1113964" cy="1421010"/>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7" name="コンテンツ プレースホルダー 2">
            <a:extLst>
              <a:ext uri="{FF2B5EF4-FFF2-40B4-BE49-F238E27FC236}">
                <a16:creationId xmlns:a16="http://schemas.microsoft.com/office/drawing/2014/main" id="{8E958CB8-3AFB-2340-B042-A22ED1ECA2B8}"/>
              </a:ext>
            </a:extLst>
          </p:cNvPr>
          <p:cNvSpPr txBox="1">
            <a:spLocks/>
          </p:cNvSpPr>
          <p:nvPr/>
        </p:nvSpPr>
        <p:spPr>
          <a:xfrm>
            <a:off x="2543331" y="1825060"/>
            <a:ext cx="5972019" cy="711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コミットの履歴を可視化してみる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18" name="コンテンツ プレースホルダー 2">
            <a:extLst>
              <a:ext uri="{FF2B5EF4-FFF2-40B4-BE49-F238E27FC236}">
                <a16:creationId xmlns:a16="http://schemas.microsoft.com/office/drawing/2014/main" id="{6A40AF0F-286C-E746-8AE9-78DC51F6FDAA}"/>
              </a:ext>
            </a:extLst>
          </p:cNvPr>
          <p:cNvSpPr txBox="1">
            <a:spLocks/>
          </p:cNvSpPr>
          <p:nvPr/>
        </p:nvSpPr>
        <p:spPr>
          <a:xfrm>
            <a:off x="3622153" y="4315264"/>
            <a:ext cx="4594387" cy="711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ちゃんと枝分かれしている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5" name="正方形/長方形 4">
            <a:extLst>
              <a:ext uri="{FF2B5EF4-FFF2-40B4-BE49-F238E27FC236}">
                <a16:creationId xmlns:a16="http://schemas.microsoft.com/office/drawing/2014/main" id="{857BEE00-4F91-1A4C-A7B9-798493996784}"/>
              </a:ext>
            </a:extLst>
          </p:cNvPr>
          <p:cNvSpPr/>
          <p:nvPr/>
        </p:nvSpPr>
        <p:spPr>
          <a:xfrm>
            <a:off x="206828" y="2554130"/>
            <a:ext cx="8730344" cy="1354217"/>
          </a:xfrm>
          <a:prstGeom prst="rect">
            <a:avLst/>
          </a:prstGeom>
          <a:solidFill>
            <a:schemeClr val="tx1"/>
          </a:solidFill>
        </p:spPr>
        <p:txBody>
          <a:bodyPr wrap="square">
            <a:spAutoFit/>
          </a:bodyPr>
          <a:lstStyle/>
          <a:p>
            <a:r>
              <a:rPr lang="en" altLang="ja-JP" sz="1600" dirty="0">
                <a:solidFill>
                  <a:srgbClr val="28FE14"/>
                </a:solidFill>
                <a:latin typeface="Andale Mono" panose="020B0509000000000004" pitchFamily="49" charset="0"/>
              </a:rPr>
              <a:t>$ git </a:t>
            </a:r>
            <a:r>
              <a:rPr lang="en" altLang="ja-JP" sz="1600" dirty="0" err="1">
                <a:solidFill>
                  <a:srgbClr val="28FE14"/>
                </a:solidFill>
                <a:latin typeface="Andale Mono" panose="020B0509000000000004" pitchFamily="49" charset="0"/>
              </a:rPr>
              <a:t>tr</a:t>
            </a:r>
            <a:r>
              <a:rPr lang="en" altLang="ja-JP" sz="1600" dirty="0">
                <a:solidFill>
                  <a:srgbClr val="28FE14"/>
                </a:solidFill>
                <a:latin typeface="Andale Mono" panose="020B0509000000000004" pitchFamily="49" charset="0"/>
              </a:rPr>
              <a:t> --all</a:t>
            </a:r>
          </a:p>
          <a:p>
            <a:r>
              <a:rPr lang="en" altLang="ja-JP" sz="1600" dirty="0">
                <a:solidFill>
                  <a:srgbClr val="28FE14"/>
                </a:solidFill>
                <a:latin typeface="Andale Mono" panose="020B0509000000000004" pitchFamily="49" charset="0"/>
              </a:rPr>
              <a:t>* </a:t>
            </a:r>
            <a:r>
              <a:rPr lang="en" altLang="ja-JP" sz="1600" dirty="0">
                <a:solidFill>
                  <a:srgbClr val="AFAD24"/>
                </a:solidFill>
                <a:latin typeface="Andale Mono" panose="020B0509000000000004" pitchFamily="49" charset="0"/>
              </a:rPr>
              <a:t>e9fbd47</a:t>
            </a:r>
            <a:r>
              <a:rPr lang="en" altLang="ja-JP" sz="1600" dirty="0">
                <a:solidFill>
                  <a:srgbClr val="28FE14"/>
                </a:solidFill>
                <a:latin typeface="Andale Mono" panose="020B0509000000000004" pitchFamily="49" charset="0"/>
              </a:rPr>
              <a:t> Change sample </a:t>
            </a:r>
            <a:r>
              <a:rPr lang="en" altLang="ja-JP" sz="1600" dirty="0">
                <a:solidFill>
                  <a:srgbClr val="34BC26"/>
                </a:solidFill>
                <a:latin typeface="Andale Mono" panose="020B0509000000000004" pitchFamily="49" charset="0"/>
              </a:rPr>
              <a:t>(MATSUBARA </a:t>
            </a:r>
            <a:r>
              <a:rPr lang="en" altLang="ja-JP" sz="1600" dirty="0" err="1">
                <a:solidFill>
                  <a:srgbClr val="34BC26"/>
                </a:solidFill>
                <a:latin typeface="Andale Mono" panose="020B0509000000000004" pitchFamily="49" charset="0"/>
              </a:rPr>
              <a:t>Nobutada</a:t>
            </a:r>
            <a:r>
              <a:rPr lang="en" altLang="ja-JP" sz="1600" dirty="0">
                <a:solidFill>
                  <a:srgbClr val="34BC26"/>
                </a:solidFill>
                <a:latin typeface="Andale Mono" panose="020B0509000000000004" pitchFamily="49" charset="0"/>
              </a:rPr>
              <a:t>)</a:t>
            </a:r>
            <a:r>
              <a:rPr lang="en" altLang="ja-JP" sz="1600" dirty="0">
                <a:solidFill>
                  <a:srgbClr val="28FE14"/>
                </a:solidFill>
                <a:latin typeface="Andale Mono" panose="020B0509000000000004" pitchFamily="49" charset="0"/>
              </a:rPr>
              <a:t> </a:t>
            </a:r>
            <a:r>
              <a:rPr lang="en" altLang="ja-JP" sz="1600" dirty="0">
                <a:solidFill>
                  <a:srgbClr val="C33720"/>
                </a:solidFill>
                <a:latin typeface="Andale Mono" panose="020B0509000000000004" pitchFamily="49" charset="0"/>
              </a:rPr>
              <a:t> (HEAD -&gt; </a:t>
            </a:r>
            <a:r>
              <a:rPr lang="en" altLang="ja-JP" sz="1600" dirty="0" err="1">
                <a:solidFill>
                  <a:srgbClr val="C33720"/>
                </a:solidFill>
                <a:latin typeface="Andale Mono" panose="020B0509000000000004" pitchFamily="49" charset="0"/>
              </a:rPr>
              <a:t>update_sample</a:t>
            </a:r>
            <a:r>
              <a:rPr lang="en" altLang="ja-JP" sz="1600" dirty="0">
                <a:solidFill>
                  <a:srgbClr val="C33720"/>
                </a:solidFill>
                <a:latin typeface="Andale Mono" panose="020B0509000000000004" pitchFamily="49" charset="0"/>
              </a:rPr>
              <a:t>)</a:t>
            </a:r>
          </a:p>
          <a:p>
            <a:r>
              <a:rPr lang="en" altLang="ja-JP" sz="1600" dirty="0">
                <a:solidFill>
                  <a:srgbClr val="C33720"/>
                </a:solidFill>
                <a:latin typeface="Andale Mono" panose="020B0509000000000004" pitchFamily="49" charset="0"/>
              </a:rPr>
              <a:t>|</a:t>
            </a:r>
            <a:r>
              <a:rPr lang="en" altLang="ja-JP" sz="1600" dirty="0">
                <a:solidFill>
                  <a:srgbClr val="28FE14"/>
                </a:solidFill>
                <a:latin typeface="Andale Mono" panose="020B0509000000000004" pitchFamily="49" charset="0"/>
              </a:rPr>
              <a:t> * </a:t>
            </a:r>
            <a:r>
              <a:rPr lang="en" altLang="ja-JP" sz="1600" dirty="0">
                <a:solidFill>
                  <a:srgbClr val="AFAD24"/>
                </a:solidFill>
                <a:latin typeface="Andale Mono" panose="020B0509000000000004" pitchFamily="49" charset="0"/>
              </a:rPr>
              <a:t>0757244</a:t>
            </a:r>
            <a:r>
              <a:rPr lang="en" altLang="ja-JP" sz="1600" dirty="0">
                <a:solidFill>
                  <a:srgbClr val="28FE14"/>
                </a:solidFill>
                <a:latin typeface="Andale Mono" panose="020B0509000000000004" pitchFamily="49" charset="0"/>
              </a:rPr>
              <a:t> Change </a:t>
            </a:r>
            <a:r>
              <a:rPr lang="en" altLang="ja-JP" sz="1600" dirty="0" err="1">
                <a:solidFill>
                  <a:srgbClr val="28FE14"/>
                </a:solidFill>
                <a:latin typeface="Andale Mono" panose="020B0509000000000004" pitchFamily="49" charset="0"/>
              </a:rPr>
              <a:t>sample.csv</a:t>
            </a:r>
            <a:r>
              <a:rPr lang="en" altLang="ja-JP" sz="1600" dirty="0">
                <a:solidFill>
                  <a:srgbClr val="28FE14"/>
                </a:solidFill>
                <a:latin typeface="Andale Mono" panose="020B0509000000000004" pitchFamily="49" charset="0"/>
              </a:rPr>
              <a:t> </a:t>
            </a:r>
            <a:r>
              <a:rPr lang="en" altLang="ja-JP" sz="1600" dirty="0">
                <a:solidFill>
                  <a:srgbClr val="34BC26"/>
                </a:solidFill>
                <a:latin typeface="Andale Mono" panose="020B0509000000000004" pitchFamily="49" charset="0"/>
              </a:rPr>
              <a:t>(MATSUBARA </a:t>
            </a:r>
            <a:r>
              <a:rPr lang="en" altLang="ja-JP" sz="1600" dirty="0" err="1">
                <a:solidFill>
                  <a:srgbClr val="34BC26"/>
                </a:solidFill>
                <a:latin typeface="Andale Mono" panose="020B0509000000000004" pitchFamily="49" charset="0"/>
              </a:rPr>
              <a:t>Nobutada</a:t>
            </a:r>
            <a:r>
              <a:rPr lang="en" altLang="ja-JP" sz="1600" dirty="0">
                <a:solidFill>
                  <a:srgbClr val="34BC26"/>
                </a:solidFill>
                <a:latin typeface="Andale Mono" panose="020B0509000000000004" pitchFamily="49" charset="0"/>
              </a:rPr>
              <a:t>)</a:t>
            </a:r>
            <a:r>
              <a:rPr lang="en" altLang="ja-JP" sz="1600" dirty="0">
                <a:solidFill>
                  <a:srgbClr val="28FE14"/>
                </a:solidFill>
                <a:latin typeface="Andale Mono" panose="020B0509000000000004" pitchFamily="49" charset="0"/>
              </a:rPr>
              <a:t> </a:t>
            </a:r>
            <a:r>
              <a:rPr lang="en" altLang="ja-JP" sz="1600" dirty="0">
                <a:solidFill>
                  <a:srgbClr val="C33720"/>
                </a:solidFill>
                <a:latin typeface="Andale Mono" panose="020B0509000000000004" pitchFamily="49" charset="0"/>
              </a:rPr>
              <a:t> (master)</a:t>
            </a:r>
            <a:endParaRPr lang="en" altLang="ja-JP" sz="1600" dirty="0">
              <a:solidFill>
                <a:srgbClr val="28FE14"/>
              </a:solidFill>
              <a:latin typeface="Andale Mono" panose="020B0509000000000004" pitchFamily="49" charset="0"/>
            </a:endParaRPr>
          </a:p>
          <a:p>
            <a:r>
              <a:rPr lang="en" altLang="ja-JP" sz="1600" dirty="0">
                <a:solidFill>
                  <a:srgbClr val="C33720"/>
                </a:solidFill>
                <a:latin typeface="Andale Mono" panose="020B0509000000000004" pitchFamily="49" charset="0"/>
              </a:rPr>
              <a:t>|/</a:t>
            </a:r>
            <a:r>
              <a:rPr lang="en" altLang="ja-JP" sz="1600" dirty="0">
                <a:solidFill>
                  <a:srgbClr val="28FE14"/>
                </a:solidFill>
                <a:latin typeface="Andale Mono" panose="020B0509000000000004" pitchFamily="49" charset="0"/>
              </a:rPr>
              <a:t>  </a:t>
            </a:r>
          </a:p>
          <a:p>
            <a:r>
              <a:rPr lang="en" altLang="ja-JP" sz="1600" dirty="0">
                <a:solidFill>
                  <a:srgbClr val="28FE14"/>
                </a:solidFill>
                <a:latin typeface="Andale Mono" panose="020B0509000000000004" pitchFamily="49" charset="0"/>
              </a:rPr>
              <a:t>* </a:t>
            </a:r>
            <a:r>
              <a:rPr lang="en" altLang="ja-JP" sz="1600" dirty="0">
                <a:solidFill>
                  <a:srgbClr val="AFAD24"/>
                </a:solidFill>
                <a:latin typeface="Andale Mono" panose="020B0509000000000004" pitchFamily="49" charset="0"/>
              </a:rPr>
              <a:t>a117493</a:t>
            </a:r>
            <a:r>
              <a:rPr lang="en" altLang="ja-JP" sz="1600" dirty="0">
                <a:solidFill>
                  <a:srgbClr val="28FE14"/>
                </a:solidFill>
                <a:latin typeface="Andale Mono" panose="020B0509000000000004" pitchFamily="49" charset="0"/>
              </a:rPr>
              <a:t> First commit </a:t>
            </a:r>
            <a:r>
              <a:rPr lang="en" altLang="ja-JP" sz="1600" dirty="0">
                <a:solidFill>
                  <a:srgbClr val="34BC26"/>
                </a:solidFill>
                <a:latin typeface="Andale Mono" panose="020B0509000000000004" pitchFamily="49" charset="0"/>
              </a:rPr>
              <a:t>(MATSUBARA </a:t>
            </a:r>
            <a:r>
              <a:rPr lang="en" altLang="ja-JP" sz="1600" dirty="0" err="1">
                <a:solidFill>
                  <a:srgbClr val="34BC26"/>
                </a:solidFill>
                <a:latin typeface="Andale Mono" panose="020B0509000000000004" pitchFamily="49" charset="0"/>
              </a:rPr>
              <a:t>Nobutada</a:t>
            </a:r>
            <a:r>
              <a:rPr lang="en" altLang="ja-JP" sz="1600" dirty="0">
                <a:solidFill>
                  <a:srgbClr val="34BC26"/>
                </a:solidFill>
                <a:latin typeface="Andale Mono" panose="020B0509000000000004" pitchFamily="49" charset="0"/>
              </a:rPr>
              <a:t>)</a:t>
            </a:r>
            <a:r>
              <a:rPr lang="en" altLang="ja-JP" sz="1600" dirty="0">
                <a:solidFill>
                  <a:srgbClr val="28FE14"/>
                </a:solidFill>
                <a:latin typeface="Andale Mono" panose="020B0509000000000004" pitchFamily="49" charset="0"/>
              </a:rPr>
              <a:t> </a:t>
            </a:r>
            <a:endParaRPr lang="en" altLang="ja-JP" sz="1600" dirty="0">
              <a:solidFill>
                <a:srgbClr val="34BC26"/>
              </a:solidFill>
              <a:effectLst/>
              <a:latin typeface="Andale Mono" panose="020B0509000000000004" pitchFamily="49" charset="0"/>
            </a:endParaRPr>
          </a:p>
        </p:txBody>
      </p:sp>
    </p:spTree>
    <p:extLst>
      <p:ext uri="{BB962C8B-B14F-4D97-AF65-F5344CB8AC3E}">
        <p14:creationId xmlns:p14="http://schemas.microsoft.com/office/powerpoint/2010/main" val="2456393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収束する歴史</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マージ</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14" name="テキスト ボックス 13"/>
          <p:cNvSpPr txBox="1"/>
          <p:nvPr/>
        </p:nvSpPr>
        <p:spPr>
          <a:xfrm>
            <a:off x="1402674" y="6078255"/>
            <a:ext cx="829073" cy="369332"/>
          </a:xfrm>
          <a:prstGeom prst="rect">
            <a:avLst/>
          </a:prstGeom>
          <a:noFill/>
        </p:spPr>
        <p:txBody>
          <a:bodyPr wrap="none" rtlCol="0">
            <a:spAutoFit/>
          </a:bodyPr>
          <a:lstStyle/>
          <a:p>
            <a:r>
              <a:rPr kumimoji="1" lang="en-US" altLang="ja-JP"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cxnSp>
        <p:nvCxnSpPr>
          <p:cNvPr id="16" name="直線コネクタ 15"/>
          <p:cNvCxnSpPr/>
          <p:nvPr/>
        </p:nvCxnSpPr>
        <p:spPr>
          <a:xfrm>
            <a:off x="1074183" y="2010729"/>
            <a:ext cx="0" cy="4245388"/>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7" name="楕円 16"/>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楕円 17"/>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楕円 18"/>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0" name="楕円 19"/>
          <p:cNvSpPr/>
          <p:nvPr/>
        </p:nvSpPr>
        <p:spPr>
          <a:xfrm>
            <a:off x="1868107"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1" name="直線コネクタ 20"/>
          <p:cNvCxnSpPr/>
          <p:nvPr/>
        </p:nvCxnSpPr>
        <p:spPr>
          <a:xfrm>
            <a:off x="1074183" y="3420901"/>
            <a:ext cx="1113964" cy="1421010"/>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22" name="楕円 21"/>
          <p:cNvSpPr/>
          <p:nvPr/>
        </p:nvSpPr>
        <p:spPr>
          <a:xfrm>
            <a:off x="754143" y="5936077"/>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3" name="直線コネクタ 22"/>
          <p:cNvCxnSpPr/>
          <p:nvPr/>
        </p:nvCxnSpPr>
        <p:spPr>
          <a:xfrm flipV="1">
            <a:off x="1065732" y="4841911"/>
            <a:ext cx="1122415" cy="1414206"/>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2" name="正方形/長方形 1">
            <a:extLst>
              <a:ext uri="{FF2B5EF4-FFF2-40B4-BE49-F238E27FC236}">
                <a16:creationId xmlns:a16="http://schemas.microsoft.com/office/drawing/2014/main" id="{1999F383-5555-6249-AD20-250E0999CB04}"/>
              </a:ext>
            </a:extLst>
          </p:cNvPr>
          <p:cNvSpPr/>
          <p:nvPr/>
        </p:nvSpPr>
        <p:spPr>
          <a:xfrm>
            <a:off x="2887611" y="3307646"/>
            <a:ext cx="5627739" cy="2031325"/>
          </a:xfrm>
          <a:prstGeom prst="rect">
            <a:avLst/>
          </a:prstGeom>
          <a:solidFill>
            <a:schemeClr val="tx1"/>
          </a:solidFill>
        </p:spPr>
        <p:txBody>
          <a:bodyPr wrap="square">
            <a:spAutoFit/>
          </a:bodyPr>
          <a:lstStyle/>
          <a:p>
            <a:r>
              <a:rPr lang="en" altLang="ja-JP" dirty="0">
                <a:solidFill>
                  <a:srgbClr val="28FE14"/>
                </a:solidFill>
                <a:latin typeface="Andale Mono" panose="020B0509000000000004" pitchFamily="49" charset="0"/>
              </a:rPr>
              <a:t>$ git checkout master</a:t>
            </a:r>
          </a:p>
          <a:p>
            <a:r>
              <a:rPr lang="en" altLang="ja-JP" dirty="0">
                <a:solidFill>
                  <a:srgbClr val="28FE14"/>
                </a:solidFill>
                <a:latin typeface="Andale Mono" panose="020B0509000000000004" pitchFamily="49" charset="0"/>
              </a:rPr>
              <a:t>Switched to branch 'master'</a:t>
            </a:r>
          </a:p>
          <a:p>
            <a:r>
              <a:rPr lang="en" altLang="ja-JP" dirty="0">
                <a:solidFill>
                  <a:srgbClr val="28FE14"/>
                </a:solidFill>
                <a:latin typeface="Andale Mono" panose="020B0509000000000004" pitchFamily="49" charset="0"/>
              </a:rPr>
              <a:t>$ git merge </a:t>
            </a:r>
            <a:r>
              <a:rPr lang="en" altLang="ja-JP" dirty="0" err="1">
                <a:solidFill>
                  <a:srgbClr val="28FE14"/>
                </a:solidFill>
                <a:latin typeface="Andale Mono" panose="020B0509000000000004" pitchFamily="49" charset="0"/>
              </a:rPr>
              <a:t>update_sample</a:t>
            </a:r>
            <a:r>
              <a:rPr lang="en" altLang="ja-JP" dirty="0">
                <a:solidFill>
                  <a:srgbClr val="28FE14"/>
                </a:solidFill>
                <a:latin typeface="Andale Mono" panose="020B0509000000000004" pitchFamily="49" charset="0"/>
              </a:rPr>
              <a:t> </a:t>
            </a:r>
          </a:p>
          <a:p>
            <a:r>
              <a:rPr lang="en" altLang="ja-JP" dirty="0">
                <a:solidFill>
                  <a:srgbClr val="28FE14"/>
                </a:solidFill>
                <a:latin typeface="Andale Mono" panose="020B0509000000000004" pitchFamily="49" charset="0"/>
              </a:rPr>
              <a:t>Auto-merging </a:t>
            </a:r>
            <a:r>
              <a:rPr lang="en" altLang="ja-JP" dirty="0" err="1">
                <a:solidFill>
                  <a:srgbClr val="28FE14"/>
                </a:solidFill>
                <a:latin typeface="Andale Mono" panose="020B0509000000000004" pitchFamily="49" charset="0"/>
              </a:rPr>
              <a:t>sample.csv</a:t>
            </a:r>
            <a:endParaRPr lang="en" altLang="ja-JP" dirty="0">
              <a:solidFill>
                <a:srgbClr val="28FE14"/>
              </a:solidFill>
              <a:latin typeface="Andale Mono" panose="020B0509000000000004" pitchFamily="49" charset="0"/>
            </a:endParaRPr>
          </a:p>
          <a:p>
            <a:r>
              <a:rPr lang="en" altLang="ja-JP" dirty="0">
                <a:solidFill>
                  <a:srgbClr val="28FE14"/>
                </a:solidFill>
                <a:latin typeface="Andale Mono" panose="020B0509000000000004" pitchFamily="49" charset="0"/>
              </a:rPr>
              <a:t>Merge made by the 'recursive' strategy.</a:t>
            </a:r>
          </a:p>
          <a:p>
            <a:r>
              <a:rPr lang="en" altLang="ja-JP" dirty="0">
                <a:solidFill>
                  <a:srgbClr val="28FE14"/>
                </a:solidFill>
                <a:latin typeface="Andale Mono" panose="020B0509000000000004" pitchFamily="49" charset="0"/>
              </a:rPr>
              <a:t> </a:t>
            </a:r>
            <a:r>
              <a:rPr lang="en" altLang="ja-JP" dirty="0" err="1">
                <a:solidFill>
                  <a:srgbClr val="28FE14"/>
                </a:solidFill>
                <a:latin typeface="Andale Mono" panose="020B0509000000000004" pitchFamily="49" charset="0"/>
              </a:rPr>
              <a:t>sample.csv</a:t>
            </a:r>
            <a:r>
              <a:rPr lang="en" altLang="ja-JP" dirty="0">
                <a:solidFill>
                  <a:srgbClr val="28FE14"/>
                </a:solidFill>
                <a:latin typeface="Andale Mono" panose="020B0509000000000004" pitchFamily="49" charset="0"/>
              </a:rPr>
              <a:t> | 1 </a:t>
            </a:r>
            <a:r>
              <a:rPr lang="en" altLang="ja-JP" dirty="0">
                <a:solidFill>
                  <a:srgbClr val="34BC26"/>
                </a:solidFill>
                <a:latin typeface="Andale Mono" panose="020B0509000000000004" pitchFamily="49" charset="0"/>
              </a:rPr>
              <a:t>+</a:t>
            </a:r>
            <a:endParaRPr lang="en" altLang="ja-JP" dirty="0">
              <a:solidFill>
                <a:srgbClr val="28FE14"/>
              </a:solidFill>
              <a:latin typeface="Andale Mono" panose="020B0509000000000004" pitchFamily="49" charset="0"/>
            </a:endParaRPr>
          </a:p>
          <a:p>
            <a:r>
              <a:rPr lang="en" altLang="ja-JP" dirty="0">
                <a:solidFill>
                  <a:srgbClr val="28FE14"/>
                </a:solidFill>
                <a:latin typeface="Andale Mono" panose="020B0509000000000004" pitchFamily="49" charset="0"/>
              </a:rPr>
              <a:t> 1 file changed, 1 insertion(+)</a:t>
            </a:r>
            <a:endParaRPr lang="en" altLang="ja-JP" dirty="0">
              <a:solidFill>
                <a:srgbClr val="28FE14"/>
              </a:solidFill>
              <a:effectLst/>
              <a:latin typeface="Andale Mono" panose="020B0509000000000004" pitchFamily="49" charset="0"/>
            </a:endParaRPr>
          </a:p>
        </p:txBody>
      </p:sp>
    </p:spTree>
    <p:extLst>
      <p:ext uri="{BB962C8B-B14F-4D97-AF65-F5344CB8AC3E}">
        <p14:creationId xmlns:p14="http://schemas.microsoft.com/office/powerpoint/2010/main" val="2244540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DA9EE778-DCC5-3040-9087-5B00F4C1F6EB}"/>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まとめ</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4" name="コンテンツ プレースホルダー 2">
            <a:extLst>
              <a:ext uri="{FF2B5EF4-FFF2-40B4-BE49-F238E27FC236}">
                <a16:creationId xmlns:a16="http://schemas.microsoft.com/office/drawing/2014/main" id="{DF3958B9-2478-D94E-B34E-1ACF8A3EB15B}"/>
              </a:ext>
            </a:extLst>
          </p:cNvPr>
          <p:cNvSpPr txBox="1">
            <a:spLocks/>
          </p:cNvSpPr>
          <p:nvPr/>
        </p:nvSpPr>
        <p:spPr>
          <a:xfrm>
            <a:off x="628650" y="1825625"/>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コミットなどを可視化する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status</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log</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diff</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コミットを作る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add</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commit</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古いコミット・ブロブに行き来できる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checkout</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複数のコミットを並列管理する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checkout -b</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branch</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２つのコミットを合体させる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merge</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marL="0" indent="0">
              <a:lnSpc>
                <a:spcPct val="150000"/>
              </a:lnSpc>
              <a:buNone/>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というコマンドが</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git </a:t>
            </a: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にはある</a:t>
            </a:r>
            <a:endPar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208748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4C7DA-3A60-194A-83A4-0E6F8DE713A6}"/>
              </a:ext>
            </a:extLst>
          </p:cNvPr>
          <p:cNvSpPr>
            <a:spLocks noGrp="1"/>
          </p:cNvSpPr>
          <p:nvPr>
            <p:ph type="title"/>
          </p:nvPr>
        </p:nvSpPr>
        <p:spPr>
          <a:xfrm>
            <a:off x="350619" y="1723697"/>
            <a:ext cx="7886700" cy="4845269"/>
          </a:xfrm>
        </p:spPr>
        <p:txBody>
          <a:bodyPr>
            <a:normAutofit/>
          </a:bodyPr>
          <a:lstStyle/>
          <a:p>
            <a:pPr>
              <a:lnSpc>
                <a:spcPct val="100000"/>
              </a:lnSpc>
            </a:pPr>
            <a:r>
              <a:rPr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P</a:t>
            </a:r>
            <a:r>
              <a:rPr kumimoji="1"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art 2</a:t>
            </a:r>
            <a:br>
              <a:rPr kumimoji="1" lang="en-US" altLang="ja-JP" sz="8000" b="1" dirty="0">
                <a:latin typeface="Gen Shin Gothic" panose="020B0402020203020207" pitchFamily="34" charset="-128"/>
                <a:ea typeface="Gen Shin Gothic" panose="020B0402020203020207" pitchFamily="34" charset="-128"/>
                <a:cs typeface="Gen Shin Gothic" panose="020B0402020203020207" pitchFamily="34" charset="-128"/>
              </a:rPr>
            </a:br>
            <a:r>
              <a:rPr lang="en" altLang="ja-JP" sz="8000" b="1" dirty="0">
                <a:solidFill>
                  <a:schemeClr val="accent1"/>
                </a:solidFill>
                <a:latin typeface="Gen Shin Gothic" panose="020B0402020203020207" pitchFamily="34" charset="-128"/>
                <a:ea typeface="Gen Shin Gothic" panose="020B0402020203020207" pitchFamily="34" charset="-128"/>
                <a:cs typeface="Gen Shin Gothic" panose="020B0402020203020207" pitchFamily="34" charset="-128"/>
              </a:rPr>
              <a:t>git </a:t>
            </a:r>
            <a:r>
              <a:rPr lang="ja-JP" altLang="en-US" sz="8000" b="1">
                <a:latin typeface="Gen Shin Gothic" panose="020B0402020203020207" pitchFamily="34" charset="-128"/>
                <a:ea typeface="Gen Shin Gothic" panose="020B0402020203020207" pitchFamily="34" charset="-128"/>
                <a:cs typeface="Gen Shin Gothic" panose="020B0402020203020207" pitchFamily="34" charset="-128"/>
              </a:rPr>
              <a:t>あれこれ</a:t>
            </a:r>
            <a:endParaRPr kumimoji="1" lang="ja-JP" altLang="en-US" sz="8000" b="1">
              <a:latin typeface="Gen Shin Gothic" panose="020B0402020203020207" pitchFamily="34" charset="-128"/>
              <a:ea typeface="Gen Shin Gothic" panose="020B0402020203020207" pitchFamily="34" charset="-128"/>
              <a:cs typeface="Gen Shin Gothic" panose="020B0402020203020207" pitchFamily="34" charset="-128"/>
            </a:endParaRPr>
          </a:p>
        </p:txBody>
      </p:sp>
      <p:pic>
        <p:nvPicPr>
          <p:cNvPr id="4" name="図 3">
            <a:extLst>
              <a:ext uri="{FF2B5EF4-FFF2-40B4-BE49-F238E27FC236}">
                <a16:creationId xmlns:a16="http://schemas.microsoft.com/office/drawing/2014/main" id="{3725809F-44D0-0A4D-9713-80266283FE89}"/>
              </a:ext>
            </a:extLst>
          </p:cNvPr>
          <p:cNvPicPr>
            <a:picLocks noChangeAspect="1"/>
          </p:cNvPicPr>
          <p:nvPr/>
        </p:nvPicPr>
        <p:blipFill>
          <a:blip r:embed="rId2"/>
          <a:stretch>
            <a:fillRect/>
          </a:stretch>
        </p:blipFill>
        <p:spPr>
          <a:xfrm>
            <a:off x="5318233" y="-323280"/>
            <a:ext cx="5478791" cy="5478791"/>
          </a:xfrm>
          <a:prstGeom prst="rect">
            <a:avLst/>
          </a:prstGeom>
        </p:spPr>
      </p:pic>
    </p:spTree>
    <p:extLst>
      <p:ext uri="{BB962C8B-B14F-4D97-AF65-F5344CB8AC3E}">
        <p14:creationId xmlns:p14="http://schemas.microsoft.com/office/powerpoint/2010/main" val="194098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7A6E3-3051-B14C-BDE7-8B728AA504EA}"/>
              </a:ext>
            </a:extLst>
          </p:cNvPr>
          <p:cNvSpPr>
            <a:spLocks noGrp="1"/>
          </p:cNvSpPr>
          <p:nvPr>
            <p:ph type="title"/>
          </p:nvPr>
        </p:nvSpPr>
        <p:spPr/>
        <p:txBody>
          <a:bodyPr/>
          <a:lstStyle/>
          <a:p>
            <a:r>
              <a:rPr lang="ja-JP" altLang="en-US" sz="5400">
                <a:latin typeface="Gen Shin Gothic Medium" panose="020B0402020203020207" pitchFamily="34" charset="-128"/>
                <a:ea typeface="Gen Shin Gothic Medium" panose="020B0402020203020207" pitchFamily="34" charset="-128"/>
                <a:cs typeface="Gen Shin Gothic Medium" panose="020B0402020203020207" pitchFamily="34" charset="-128"/>
              </a:rPr>
              <a:t>可視化するために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3" name="コンテンツ プレースホルダー 2">
            <a:extLst>
              <a:ext uri="{FF2B5EF4-FFF2-40B4-BE49-F238E27FC236}">
                <a16:creationId xmlns:a16="http://schemas.microsoft.com/office/drawing/2014/main" id="{912F3FB3-057B-F14F-85DC-4D861A9F395F}"/>
              </a:ext>
            </a:extLst>
          </p:cNvPr>
          <p:cNvSpPr>
            <a:spLocks noGrp="1"/>
          </p:cNvSpPr>
          <p:nvPr>
            <p:ph idx="1"/>
          </p:nvPr>
        </p:nvSpPr>
        <p:spPr>
          <a:xfrm>
            <a:off x="628650" y="1825625"/>
            <a:ext cx="7886700" cy="941326"/>
          </a:xfrm>
        </p:spPr>
        <p:txBody>
          <a:bodyPr/>
          <a:lstStyle/>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コミットなどの情報を確認するためのコマンドを覚えておくと良い</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5" name="コンテンツ プレースホルダー 2">
            <a:extLst>
              <a:ext uri="{FF2B5EF4-FFF2-40B4-BE49-F238E27FC236}">
                <a16:creationId xmlns:a16="http://schemas.microsoft.com/office/drawing/2014/main" id="{5C6F0D51-5718-9944-A3CB-1B23F8BA5091}"/>
              </a:ext>
            </a:extLst>
          </p:cNvPr>
          <p:cNvSpPr txBox="1">
            <a:spLocks/>
          </p:cNvSpPr>
          <p:nvPr/>
        </p:nvSpPr>
        <p:spPr>
          <a:xfrm>
            <a:off x="628650" y="2901887"/>
            <a:ext cx="7886700" cy="3275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status</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ワークツリーやインデックスの状態を確認</a:t>
            </a:r>
          </a:p>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log</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 </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積み上げて来たコミットの一覧を確認</a:t>
            </a:r>
          </a:p>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diff </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コミット間の差分</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変更箇所</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を確認</a:t>
            </a:r>
          </a:p>
          <a:p>
            <a:pPr marL="0" indent="0">
              <a:lnSpc>
                <a:spcPct val="100000"/>
              </a:lnSpc>
              <a:buClr>
                <a:schemeClr val="tx1"/>
              </a:buClr>
              <a:buNone/>
            </a:pPr>
            <a:endPar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15284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7A6E3-3051-B14C-BDE7-8B728AA504EA}"/>
              </a:ext>
            </a:extLst>
          </p:cNvPr>
          <p:cNvSpPr>
            <a:spLocks noGrp="1"/>
          </p:cNvSpPr>
          <p:nvPr>
            <p:ph type="title"/>
          </p:nvPr>
        </p:nvSpPr>
        <p:spPr/>
        <p:txBody>
          <a:bodyPr>
            <a:normAutofit/>
          </a:bodyPr>
          <a:lstStyle/>
          <a:p>
            <a:r>
              <a:rPr lang="ja-JP" altLang="en-US" sz="5400">
                <a:latin typeface="Gen Shin Gothic Medium" panose="020B0402020203020207" pitchFamily="34" charset="-128"/>
                <a:ea typeface="Gen Shin Gothic Medium" panose="020B0402020203020207" pitchFamily="34" charset="-128"/>
                <a:cs typeface="Gen Shin Gothic Medium" panose="020B0402020203020207" pitchFamily="34" charset="-128"/>
              </a:rPr>
              <a:t>さらに可視化するために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3" name="コンテンツ プレースホルダー 2">
            <a:extLst>
              <a:ext uri="{FF2B5EF4-FFF2-40B4-BE49-F238E27FC236}">
                <a16:creationId xmlns:a16="http://schemas.microsoft.com/office/drawing/2014/main" id="{912F3FB3-057B-F14F-85DC-4D861A9F395F}"/>
              </a:ext>
            </a:extLst>
          </p:cNvPr>
          <p:cNvSpPr>
            <a:spLocks noGrp="1"/>
          </p:cNvSpPr>
          <p:nvPr>
            <p:ph idx="1"/>
          </p:nvPr>
        </p:nvSpPr>
        <p:spPr>
          <a:xfrm>
            <a:off x="628650" y="1825625"/>
            <a:ext cx="7886700" cy="1033189"/>
          </a:xfrm>
        </p:spPr>
        <p:txBody>
          <a:bodyPr>
            <a:normAutofit/>
          </a:bodyPr>
          <a:lstStyle/>
          <a:p>
            <a:pPr marL="0" indent="0">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log</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にはログを綺麗にするオプションがある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それを駆使すると次のようなのも表示できる。</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pic>
        <p:nvPicPr>
          <p:cNvPr id="7" name="図 6">
            <a:extLst>
              <a:ext uri="{FF2B5EF4-FFF2-40B4-BE49-F238E27FC236}">
                <a16:creationId xmlns:a16="http://schemas.microsoft.com/office/drawing/2014/main" id="{99DB42E3-B3BE-D845-85F1-1DDA34779E84}"/>
              </a:ext>
            </a:extLst>
          </p:cNvPr>
          <p:cNvPicPr>
            <a:picLocks noChangeAspect="1"/>
          </p:cNvPicPr>
          <p:nvPr/>
        </p:nvPicPr>
        <p:blipFill>
          <a:blip r:embed="rId2"/>
          <a:stretch>
            <a:fillRect/>
          </a:stretch>
        </p:blipFill>
        <p:spPr>
          <a:xfrm>
            <a:off x="466725" y="3109364"/>
            <a:ext cx="8210550" cy="1899196"/>
          </a:xfrm>
          <a:prstGeom prst="rect">
            <a:avLst/>
          </a:prstGeom>
        </p:spPr>
      </p:pic>
      <p:sp>
        <p:nvSpPr>
          <p:cNvPr id="8" name="コンテンツ プレースホルダー 2">
            <a:extLst>
              <a:ext uri="{FF2B5EF4-FFF2-40B4-BE49-F238E27FC236}">
                <a16:creationId xmlns:a16="http://schemas.microsoft.com/office/drawing/2014/main" id="{4B86434A-3741-AA41-BA27-59BF7FB4E6F3}"/>
              </a:ext>
            </a:extLst>
          </p:cNvPr>
          <p:cNvSpPr txBox="1">
            <a:spLocks/>
          </p:cNvSpPr>
          <p:nvPr/>
        </p:nvSpPr>
        <p:spPr>
          <a:xfrm>
            <a:off x="628650" y="5394046"/>
            <a:ext cx="7886700" cy="1033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別名として設定しておくと楽に呼び出せる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config --global </a:t>
            </a:r>
            <a:r>
              <a:rPr lang="en-US" altLang="ja-JP" dirty="0" err="1">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alias.tr</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 “…” </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endPar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29990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歴史を重ねる</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cxnSp>
        <p:nvCxnSpPr>
          <p:cNvPr id="7" name="直線コネクタ 6"/>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2" name="楕円 1"/>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 name="楕円 3"/>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 name="楕円 4"/>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1394223" y="4657245"/>
            <a:ext cx="829073" cy="369332"/>
          </a:xfrm>
          <a:prstGeom prst="rect">
            <a:avLst/>
          </a:prstGeom>
          <a:noFill/>
        </p:spPr>
        <p:txBody>
          <a:bodyPr wrap="none" rtlCol="0">
            <a:spAutoFit/>
          </a:bodyPr>
          <a:lstStyle/>
          <a:p>
            <a:r>
              <a:rPr kumimoji="1" lang="en-US" altLang="ja-JP"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4" name="テキスト ボックス 13"/>
          <p:cNvSpPr txBox="1"/>
          <p:nvPr/>
        </p:nvSpPr>
        <p:spPr>
          <a:xfrm>
            <a:off x="1394223" y="3240337"/>
            <a:ext cx="829073" cy="369332"/>
          </a:xfrm>
          <a:prstGeom prst="rect">
            <a:avLst/>
          </a:prstGeom>
          <a:noFill/>
        </p:spPr>
        <p:txBody>
          <a:bodyPr wrap="none" rtlCol="0">
            <a:spAutoFit/>
          </a:bodyPr>
          <a:lstStyle/>
          <a:p>
            <a:r>
              <a:rPr kumimoji="1" lang="en-US" altLang="ja-JP"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5" name="右矢印 14"/>
          <p:cNvSpPr/>
          <p:nvPr/>
        </p:nvSpPr>
        <p:spPr>
          <a:xfrm rot="5400000">
            <a:off x="1498397" y="4008185"/>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B2CAA91E-EA08-D14A-8C30-C65F6FEFD6A7}"/>
              </a:ext>
            </a:extLst>
          </p:cNvPr>
          <p:cNvSpPr txBox="1">
            <a:spLocks/>
          </p:cNvSpPr>
          <p:nvPr/>
        </p:nvSpPr>
        <p:spPr>
          <a:xfrm>
            <a:off x="2543331" y="1825060"/>
            <a:ext cx="5972019" cy="20937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git add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と</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git commit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を使って</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Font typeface="Arial" panose="020B0604020202020204" pitchFamily="34" charse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何かコミットを作ってみよう</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Font typeface="Arial" panose="020B0604020202020204" pitchFamily="34" charset="0"/>
              <a:buNone/>
            </a:pP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Font typeface="Arial" panose="020B0604020202020204" pitchFamily="34" charset="0"/>
              <a:buNone/>
            </a:pP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(Part1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の復習</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p:txBody>
      </p:sp>
    </p:spTree>
    <p:extLst>
      <p:ext uri="{BB962C8B-B14F-4D97-AF65-F5344CB8AC3E}">
        <p14:creationId xmlns:p14="http://schemas.microsoft.com/office/powerpoint/2010/main" val="331177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タイムトラベル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8" name="テキスト ボックス 7"/>
          <p:cNvSpPr txBox="1"/>
          <p:nvPr/>
        </p:nvSpPr>
        <p:spPr>
          <a:xfrm>
            <a:off x="1394223" y="4657245"/>
            <a:ext cx="829073" cy="369332"/>
          </a:xfrm>
          <a:prstGeom prst="rect">
            <a:avLst/>
          </a:prstGeom>
          <a:noFill/>
        </p:spPr>
        <p:txBody>
          <a:bodyPr wrap="none" rtlCol="0">
            <a:spAutoFit/>
          </a:bodyPr>
          <a:lstStyle/>
          <a:p>
            <a:r>
              <a:rPr kumimoji="1" lang="en-US" altLang="ja-JP"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9" name="テキスト ボックス 8"/>
          <p:cNvSpPr txBox="1"/>
          <p:nvPr/>
        </p:nvSpPr>
        <p:spPr>
          <a:xfrm>
            <a:off x="1394223" y="3240337"/>
            <a:ext cx="829073" cy="369332"/>
          </a:xfrm>
          <a:prstGeom prst="rect">
            <a:avLst/>
          </a:prstGeom>
          <a:noFill/>
        </p:spPr>
        <p:txBody>
          <a:bodyPr wrap="none" rtlCol="0">
            <a:spAutoFit/>
          </a:bodyPr>
          <a:lstStyle/>
          <a:p>
            <a:r>
              <a:rPr kumimoji="1" lang="en-US" altLang="ja-JP"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0" name="右矢印 9"/>
          <p:cNvSpPr/>
          <p:nvPr/>
        </p:nvSpPr>
        <p:spPr>
          <a:xfrm rot="16200000" flipV="1">
            <a:off x="1498397" y="4008185"/>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6" name="楕円 15"/>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楕円 16"/>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楕円 17"/>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58098C82-53E5-2349-A13F-AC78A2DDDAEE}"/>
              </a:ext>
            </a:extLst>
          </p:cNvPr>
          <p:cNvSpPr txBox="1">
            <a:spLocks/>
          </p:cNvSpPr>
          <p:nvPr/>
        </p:nvSpPr>
        <p:spPr>
          <a:xfrm>
            <a:off x="2543331" y="1825060"/>
            <a:ext cx="5972019" cy="14152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git checkout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を使うと</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Font typeface="Arial" panose="020B0604020202020204" pitchFamily="34" charse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好きなバージョンのファイルをとってこれる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4" name="正方形/長方形 3">
            <a:extLst>
              <a:ext uri="{FF2B5EF4-FFF2-40B4-BE49-F238E27FC236}">
                <a16:creationId xmlns:a16="http://schemas.microsoft.com/office/drawing/2014/main" id="{CDB7DDBB-A0D4-9749-9FF9-C1A137A814C8}"/>
              </a:ext>
            </a:extLst>
          </p:cNvPr>
          <p:cNvSpPr/>
          <p:nvPr/>
        </p:nvSpPr>
        <p:spPr>
          <a:xfrm>
            <a:off x="2543331" y="3549249"/>
            <a:ext cx="6339412" cy="2585323"/>
          </a:xfrm>
          <a:prstGeom prst="rect">
            <a:avLst/>
          </a:prstGeom>
          <a:solidFill>
            <a:schemeClr val="tx1"/>
          </a:solidFill>
        </p:spPr>
        <p:txBody>
          <a:bodyPr wrap="square">
            <a:spAutoFit/>
          </a:bodyPr>
          <a:lstStyle/>
          <a:p>
            <a:r>
              <a:rPr lang="en" altLang="ja-JP" dirty="0">
                <a:solidFill>
                  <a:srgbClr val="28FE14"/>
                </a:solidFill>
                <a:latin typeface="Andale Mono" panose="020B0509000000000004" pitchFamily="49" charset="0"/>
              </a:rPr>
              <a:t>$ git checkout HEAD~1 </a:t>
            </a:r>
            <a:r>
              <a:rPr lang="en" altLang="ja-JP" dirty="0" err="1">
                <a:solidFill>
                  <a:srgbClr val="28FE14"/>
                </a:solidFill>
                <a:latin typeface="Andale Mono" panose="020B0509000000000004" pitchFamily="49" charset="0"/>
              </a:rPr>
              <a:t>sample.csv</a:t>
            </a:r>
            <a:endParaRPr lang="en" altLang="ja-JP" dirty="0">
              <a:solidFill>
                <a:srgbClr val="28FE14"/>
              </a:solidFill>
              <a:latin typeface="Andale Mono" panose="020B0509000000000004" pitchFamily="49" charset="0"/>
            </a:endParaRPr>
          </a:p>
          <a:p>
            <a:r>
              <a:rPr lang="en" altLang="ja-JP" dirty="0">
                <a:solidFill>
                  <a:srgbClr val="28FE14"/>
                </a:solidFill>
                <a:latin typeface="Andale Mono" panose="020B0509000000000004" pitchFamily="49" charset="0"/>
              </a:rPr>
              <a:t>$ git status</a:t>
            </a:r>
          </a:p>
          <a:p>
            <a:r>
              <a:rPr lang="en" altLang="ja-JP" dirty="0">
                <a:solidFill>
                  <a:srgbClr val="28FE14"/>
                </a:solidFill>
                <a:latin typeface="Andale Mono" panose="020B0509000000000004" pitchFamily="49" charset="0"/>
              </a:rPr>
              <a:t>On branch master</a:t>
            </a:r>
          </a:p>
          <a:p>
            <a:r>
              <a:rPr lang="en" altLang="ja-JP" dirty="0">
                <a:solidFill>
                  <a:srgbClr val="28FE14"/>
                </a:solidFill>
                <a:latin typeface="Andale Mono" panose="020B0509000000000004" pitchFamily="49" charset="0"/>
              </a:rPr>
              <a:t>Changes to be committed:</a:t>
            </a:r>
          </a:p>
          <a:p>
            <a:r>
              <a:rPr lang="en" altLang="ja-JP" dirty="0">
                <a:solidFill>
                  <a:srgbClr val="28FE14"/>
                </a:solidFill>
                <a:latin typeface="Andale Mono" panose="020B0509000000000004" pitchFamily="49" charset="0"/>
              </a:rPr>
              <a:t>  (use "git reset HEAD &lt;file&gt;..." to </a:t>
            </a:r>
            <a:r>
              <a:rPr lang="en" altLang="ja-JP" dirty="0" err="1">
                <a:solidFill>
                  <a:srgbClr val="28FE14"/>
                </a:solidFill>
                <a:latin typeface="Andale Mono" panose="020B0509000000000004" pitchFamily="49" charset="0"/>
              </a:rPr>
              <a:t>unstage</a:t>
            </a:r>
            <a:r>
              <a:rPr lang="en" altLang="ja-JP" dirty="0">
                <a:solidFill>
                  <a:srgbClr val="28FE14"/>
                </a:solidFill>
                <a:latin typeface="Andale Mono" panose="020B0509000000000004" pitchFamily="49" charset="0"/>
              </a:rPr>
              <a:t>)</a:t>
            </a:r>
          </a:p>
          <a:p>
            <a:br>
              <a:rPr lang="en" altLang="ja-JP" dirty="0">
                <a:solidFill>
                  <a:srgbClr val="28FE14"/>
                </a:solidFill>
                <a:latin typeface="Andale Mono" panose="020B0509000000000004" pitchFamily="49" charset="0"/>
              </a:rPr>
            </a:br>
            <a:endParaRPr lang="en" altLang="ja-JP" dirty="0">
              <a:solidFill>
                <a:srgbClr val="28FE14"/>
              </a:solidFill>
              <a:latin typeface="Andale Mono" panose="020B0509000000000004" pitchFamily="49" charset="0"/>
            </a:endParaRPr>
          </a:p>
          <a:p>
            <a:r>
              <a:rPr lang="en" altLang="ja-JP" dirty="0">
                <a:solidFill>
                  <a:srgbClr val="34BC26"/>
                </a:solidFill>
                <a:latin typeface="Andale Mono" panose="020B0509000000000004" pitchFamily="49" charset="0"/>
              </a:rPr>
              <a:t>modified:   </a:t>
            </a:r>
            <a:r>
              <a:rPr lang="en" altLang="ja-JP" dirty="0" err="1">
                <a:solidFill>
                  <a:srgbClr val="34BC26"/>
                </a:solidFill>
                <a:latin typeface="Andale Mono" panose="020B0509000000000004" pitchFamily="49" charset="0"/>
              </a:rPr>
              <a:t>sample.csv</a:t>
            </a:r>
            <a:endParaRPr lang="en" altLang="ja-JP" dirty="0">
              <a:solidFill>
                <a:srgbClr val="34BC26"/>
              </a:solidFill>
              <a:latin typeface="Andale Mono" panose="020B0509000000000004" pitchFamily="49" charset="0"/>
            </a:endParaRPr>
          </a:p>
          <a:p>
            <a:endParaRPr lang="en" altLang="ja-JP" dirty="0">
              <a:solidFill>
                <a:srgbClr val="34BC26"/>
              </a:solidFill>
              <a:effectLst/>
              <a:latin typeface="Andale Mono" panose="020B0509000000000004" pitchFamily="49" charset="0"/>
            </a:endParaRPr>
          </a:p>
        </p:txBody>
      </p:sp>
    </p:spTree>
    <p:extLst>
      <p:ext uri="{BB962C8B-B14F-4D97-AF65-F5344CB8AC3E}">
        <p14:creationId xmlns:p14="http://schemas.microsoft.com/office/powerpoint/2010/main" val="279779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タイムトラベル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8" name="テキスト ボックス 7"/>
          <p:cNvSpPr txBox="1"/>
          <p:nvPr/>
        </p:nvSpPr>
        <p:spPr>
          <a:xfrm>
            <a:off x="1394223" y="4657245"/>
            <a:ext cx="829073" cy="369332"/>
          </a:xfrm>
          <a:prstGeom prst="rect">
            <a:avLst/>
          </a:prstGeom>
          <a:noFill/>
        </p:spPr>
        <p:txBody>
          <a:bodyPr wrap="none" rtlCol="0">
            <a:spAutoFit/>
          </a:bodyPr>
          <a:lstStyle/>
          <a:p>
            <a:r>
              <a:rPr kumimoji="1" lang="en-US" altLang="ja-JP"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9" name="テキスト ボックス 8"/>
          <p:cNvSpPr txBox="1"/>
          <p:nvPr/>
        </p:nvSpPr>
        <p:spPr>
          <a:xfrm>
            <a:off x="1394223" y="3240337"/>
            <a:ext cx="829073" cy="369332"/>
          </a:xfrm>
          <a:prstGeom prst="rect">
            <a:avLst/>
          </a:prstGeom>
          <a:noFill/>
        </p:spPr>
        <p:txBody>
          <a:bodyPr wrap="none" rtlCol="0">
            <a:spAutoFit/>
          </a:bodyPr>
          <a:lstStyle/>
          <a:p>
            <a:r>
              <a:rPr kumimoji="1" lang="en-US" altLang="ja-JP"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0" name="右矢印 9"/>
          <p:cNvSpPr/>
          <p:nvPr/>
        </p:nvSpPr>
        <p:spPr>
          <a:xfrm rot="16200000" flipV="1">
            <a:off x="1498397" y="4008185"/>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6" name="楕円 15"/>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楕円 16"/>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楕円 17"/>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35DFD2C8-7D61-C146-B1D7-18FD5FE317E0}"/>
              </a:ext>
            </a:extLst>
          </p:cNvPr>
          <p:cNvSpPr/>
          <p:nvPr/>
        </p:nvSpPr>
        <p:spPr>
          <a:xfrm>
            <a:off x="2543331" y="3425003"/>
            <a:ext cx="6147400" cy="1754326"/>
          </a:xfrm>
          <a:prstGeom prst="rect">
            <a:avLst/>
          </a:prstGeom>
          <a:solidFill>
            <a:schemeClr val="tx1"/>
          </a:solidFill>
        </p:spPr>
        <p:txBody>
          <a:bodyPr wrap="square">
            <a:spAutoFit/>
          </a:bodyPr>
          <a:lstStyle/>
          <a:p>
            <a:r>
              <a:rPr lang="en" altLang="ja-JP" dirty="0">
                <a:solidFill>
                  <a:srgbClr val="28FE14"/>
                </a:solidFill>
                <a:latin typeface="Andale Mono" panose="020B0509000000000004" pitchFamily="49" charset="0"/>
              </a:rPr>
              <a:t>$ git checkout HEAD~1</a:t>
            </a:r>
          </a:p>
          <a:p>
            <a:r>
              <a:rPr lang="en" altLang="ja-JP" dirty="0">
                <a:solidFill>
                  <a:srgbClr val="28FE14"/>
                </a:solidFill>
                <a:latin typeface="Andale Mono" panose="020B0509000000000004" pitchFamily="49" charset="0"/>
              </a:rPr>
              <a:t>Note: checking out 'HEAD~1’.</a:t>
            </a:r>
          </a:p>
          <a:p>
            <a:endParaRPr lang="en" altLang="ja-JP" dirty="0">
              <a:solidFill>
                <a:srgbClr val="28FE14"/>
              </a:solidFill>
              <a:latin typeface="Andale Mono" panose="020B0509000000000004" pitchFamily="49" charset="0"/>
            </a:endParaRPr>
          </a:p>
          <a:p>
            <a:r>
              <a:rPr lang="en" altLang="ja-JP" dirty="0">
                <a:solidFill>
                  <a:srgbClr val="28FE14"/>
                </a:solidFill>
                <a:latin typeface="Andale Mono" panose="020B0509000000000004" pitchFamily="49" charset="0"/>
              </a:rPr>
              <a:t>. . .</a:t>
            </a:r>
          </a:p>
          <a:p>
            <a:br>
              <a:rPr lang="en" altLang="ja-JP" dirty="0">
                <a:solidFill>
                  <a:srgbClr val="28FE14"/>
                </a:solidFill>
                <a:latin typeface="Andale Mono" panose="020B0509000000000004" pitchFamily="49" charset="0"/>
              </a:rPr>
            </a:br>
            <a:r>
              <a:rPr lang="en" altLang="ja-JP" dirty="0">
                <a:solidFill>
                  <a:srgbClr val="28FE14"/>
                </a:solidFill>
                <a:latin typeface="Andale Mono" panose="020B0509000000000004" pitchFamily="49" charset="0"/>
              </a:rPr>
              <a:t>HEAD is now at a117493... First commit</a:t>
            </a:r>
            <a:endParaRPr lang="en" altLang="ja-JP" dirty="0">
              <a:solidFill>
                <a:srgbClr val="28FE14"/>
              </a:solidFill>
              <a:effectLst/>
              <a:latin typeface="Andale Mono" panose="020B0509000000000004" pitchFamily="49" charset="0"/>
            </a:endParaRPr>
          </a:p>
        </p:txBody>
      </p:sp>
      <p:sp>
        <p:nvSpPr>
          <p:cNvPr id="14" name="コンテンツ プレースホルダー 2">
            <a:extLst>
              <a:ext uri="{FF2B5EF4-FFF2-40B4-BE49-F238E27FC236}">
                <a16:creationId xmlns:a16="http://schemas.microsoft.com/office/drawing/2014/main" id="{79C7C281-1A40-5248-9F9A-F16D5D4BB58A}"/>
              </a:ext>
            </a:extLst>
          </p:cNvPr>
          <p:cNvSpPr txBox="1">
            <a:spLocks/>
          </p:cNvSpPr>
          <p:nvPr/>
        </p:nvSpPr>
        <p:spPr>
          <a:xfrm>
            <a:off x="2543331" y="1825060"/>
            <a:ext cx="5972019" cy="11793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さらに好きなコミットに飛んだりできる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175695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パラレルワールド</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8" name="テキスト ボックス 7"/>
          <p:cNvSpPr txBox="1"/>
          <p:nvPr/>
        </p:nvSpPr>
        <p:spPr>
          <a:xfrm>
            <a:off x="2567534" y="4657245"/>
            <a:ext cx="829073" cy="369332"/>
          </a:xfrm>
          <a:prstGeom prst="rect">
            <a:avLst/>
          </a:prstGeom>
          <a:noFill/>
        </p:spPr>
        <p:txBody>
          <a:bodyPr wrap="none" rtlCol="0">
            <a:spAutoFit/>
          </a:bodyPr>
          <a:lstStyle/>
          <a:p>
            <a:r>
              <a:rPr kumimoji="1" lang="en-US" altLang="ja-JP"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9" name="テキスト ボックス 8"/>
          <p:cNvSpPr txBox="1"/>
          <p:nvPr/>
        </p:nvSpPr>
        <p:spPr>
          <a:xfrm>
            <a:off x="1394223" y="3240337"/>
            <a:ext cx="829073" cy="369332"/>
          </a:xfrm>
          <a:prstGeom prst="rect">
            <a:avLst/>
          </a:prstGeom>
          <a:noFill/>
        </p:spPr>
        <p:txBody>
          <a:bodyPr wrap="none" rtlCol="0">
            <a:spAutoFit/>
          </a:bodyPr>
          <a:lstStyle/>
          <a:p>
            <a:r>
              <a:rPr kumimoji="1" lang="en-US" altLang="ja-JP"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0" name="右矢印 9"/>
          <p:cNvSpPr/>
          <p:nvPr/>
        </p:nvSpPr>
        <p:spPr>
          <a:xfrm rot="2966908" flipV="1">
            <a:off x="2037808" y="3940497"/>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2" name="楕円 11"/>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 name="楕円 12"/>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楕円 13"/>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 name="楕円 14"/>
          <p:cNvSpPr/>
          <p:nvPr/>
        </p:nvSpPr>
        <p:spPr>
          <a:xfrm>
            <a:off x="1868107"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1074183" y="3420901"/>
            <a:ext cx="1113964" cy="1421010"/>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7" name="コンテンツ プレースホルダー 2">
            <a:extLst>
              <a:ext uri="{FF2B5EF4-FFF2-40B4-BE49-F238E27FC236}">
                <a16:creationId xmlns:a16="http://schemas.microsoft.com/office/drawing/2014/main" id="{8E958CB8-3AFB-2340-B042-A22ED1ECA2B8}"/>
              </a:ext>
            </a:extLst>
          </p:cNvPr>
          <p:cNvSpPr txBox="1">
            <a:spLocks/>
          </p:cNvSpPr>
          <p:nvPr/>
        </p:nvSpPr>
        <p:spPr>
          <a:xfrm>
            <a:off x="2543331" y="1825060"/>
            <a:ext cx="5972019" cy="11793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checkout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に</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–b</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 オプションをつけると新しくブランチを作れる</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p>
        </p:txBody>
      </p:sp>
      <p:sp>
        <p:nvSpPr>
          <p:cNvPr id="2" name="正方形/長方形 1">
            <a:extLst>
              <a:ext uri="{FF2B5EF4-FFF2-40B4-BE49-F238E27FC236}">
                <a16:creationId xmlns:a16="http://schemas.microsoft.com/office/drawing/2014/main" id="{3A46D391-F9C9-E248-9DA8-385EB31B206B}"/>
              </a:ext>
            </a:extLst>
          </p:cNvPr>
          <p:cNvSpPr/>
          <p:nvPr/>
        </p:nvSpPr>
        <p:spPr>
          <a:xfrm>
            <a:off x="2982070" y="2929483"/>
            <a:ext cx="5780314" cy="1477328"/>
          </a:xfrm>
          <a:prstGeom prst="rect">
            <a:avLst/>
          </a:prstGeom>
          <a:solidFill>
            <a:schemeClr val="tx1"/>
          </a:solidFill>
        </p:spPr>
        <p:txBody>
          <a:bodyPr wrap="square">
            <a:spAutoFit/>
          </a:bodyPr>
          <a:lstStyle/>
          <a:p>
            <a:r>
              <a:rPr lang="en" altLang="ja-JP" dirty="0">
                <a:solidFill>
                  <a:srgbClr val="28FE14"/>
                </a:solidFill>
                <a:latin typeface="Andale Mono" panose="020B0509000000000004" pitchFamily="49" charset="0"/>
              </a:rPr>
              <a:t>$ git checkout -b </a:t>
            </a:r>
            <a:r>
              <a:rPr lang="en" altLang="ja-JP" dirty="0" err="1">
                <a:solidFill>
                  <a:srgbClr val="28FE14"/>
                </a:solidFill>
                <a:latin typeface="Andale Mono" panose="020B0509000000000004" pitchFamily="49" charset="0"/>
              </a:rPr>
              <a:t>update_sample</a:t>
            </a:r>
            <a:endParaRPr lang="en" altLang="ja-JP" dirty="0">
              <a:solidFill>
                <a:srgbClr val="28FE14"/>
              </a:solidFill>
              <a:latin typeface="Andale Mono" panose="020B0509000000000004" pitchFamily="49" charset="0"/>
            </a:endParaRPr>
          </a:p>
          <a:p>
            <a:r>
              <a:rPr lang="en" altLang="ja-JP" dirty="0">
                <a:solidFill>
                  <a:srgbClr val="28FE14"/>
                </a:solidFill>
                <a:latin typeface="Andale Mono" panose="020B0509000000000004" pitchFamily="49" charset="0"/>
              </a:rPr>
              <a:t>Switched to a new branch '</a:t>
            </a:r>
            <a:r>
              <a:rPr lang="en" altLang="ja-JP" dirty="0" err="1">
                <a:solidFill>
                  <a:srgbClr val="28FE14"/>
                </a:solidFill>
                <a:latin typeface="Andale Mono" panose="020B0509000000000004" pitchFamily="49" charset="0"/>
              </a:rPr>
              <a:t>update_sample</a:t>
            </a:r>
            <a:r>
              <a:rPr lang="en" altLang="ja-JP" dirty="0">
                <a:solidFill>
                  <a:srgbClr val="28FE14"/>
                </a:solidFill>
                <a:latin typeface="Andale Mono" panose="020B0509000000000004" pitchFamily="49" charset="0"/>
              </a:rPr>
              <a:t>'</a:t>
            </a:r>
          </a:p>
          <a:p>
            <a:r>
              <a:rPr lang="en" altLang="ja-JP" dirty="0">
                <a:solidFill>
                  <a:srgbClr val="28FE14"/>
                </a:solidFill>
                <a:latin typeface="Andale Mono" panose="020B0509000000000004" pitchFamily="49" charset="0"/>
              </a:rPr>
              <a:t>$ git branch</a:t>
            </a:r>
          </a:p>
          <a:p>
            <a:r>
              <a:rPr lang="en" altLang="ja-JP" dirty="0">
                <a:solidFill>
                  <a:srgbClr val="28FE14"/>
                </a:solidFill>
                <a:latin typeface="Andale Mono" panose="020B0509000000000004" pitchFamily="49" charset="0"/>
              </a:rPr>
              <a:t>  master</a:t>
            </a:r>
          </a:p>
          <a:p>
            <a:r>
              <a:rPr lang="en" altLang="ja-JP" dirty="0">
                <a:solidFill>
                  <a:srgbClr val="28FE14"/>
                </a:solidFill>
                <a:latin typeface="Andale Mono" panose="020B0509000000000004" pitchFamily="49" charset="0"/>
              </a:rPr>
              <a:t>* </a:t>
            </a:r>
            <a:r>
              <a:rPr lang="en" altLang="ja-JP" dirty="0" err="1">
                <a:solidFill>
                  <a:srgbClr val="34BC26"/>
                </a:solidFill>
                <a:latin typeface="Andale Mono" panose="020B0509000000000004" pitchFamily="49" charset="0"/>
              </a:rPr>
              <a:t>update_sample</a:t>
            </a:r>
            <a:endParaRPr lang="en" altLang="ja-JP" dirty="0">
              <a:solidFill>
                <a:srgbClr val="34BC26"/>
              </a:solidFill>
              <a:effectLst/>
              <a:latin typeface="Andale Mono" panose="020B0509000000000004" pitchFamily="49" charset="0"/>
            </a:endParaRPr>
          </a:p>
        </p:txBody>
      </p:sp>
      <p:sp>
        <p:nvSpPr>
          <p:cNvPr id="18" name="コンテンツ プレースホルダー 2">
            <a:extLst>
              <a:ext uri="{FF2B5EF4-FFF2-40B4-BE49-F238E27FC236}">
                <a16:creationId xmlns:a16="http://schemas.microsoft.com/office/drawing/2014/main" id="{A844FFAE-7002-AA42-96E1-1471FA55C9BE}"/>
              </a:ext>
            </a:extLst>
          </p:cNvPr>
          <p:cNvSpPr txBox="1">
            <a:spLocks/>
          </p:cNvSpPr>
          <p:nvPr/>
        </p:nvSpPr>
        <p:spPr>
          <a:xfrm>
            <a:off x="3741218" y="4685409"/>
            <a:ext cx="4262017" cy="9530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git branch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はブランチを可視化する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146987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パラレルワールド</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8" name="テキスト ボックス 7"/>
          <p:cNvSpPr txBox="1"/>
          <p:nvPr/>
        </p:nvSpPr>
        <p:spPr>
          <a:xfrm>
            <a:off x="2567534" y="4657245"/>
            <a:ext cx="829073" cy="369332"/>
          </a:xfrm>
          <a:prstGeom prst="rect">
            <a:avLst/>
          </a:prstGeom>
          <a:noFill/>
        </p:spPr>
        <p:txBody>
          <a:bodyPr wrap="none" rtlCol="0">
            <a:spAutoFit/>
          </a:bodyPr>
          <a:lstStyle/>
          <a:p>
            <a:r>
              <a:rPr kumimoji="1" lang="en-US" altLang="ja-JP"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9" name="テキスト ボックス 8"/>
          <p:cNvSpPr txBox="1"/>
          <p:nvPr/>
        </p:nvSpPr>
        <p:spPr>
          <a:xfrm>
            <a:off x="1394223" y="3240337"/>
            <a:ext cx="829073" cy="369332"/>
          </a:xfrm>
          <a:prstGeom prst="rect">
            <a:avLst/>
          </a:prstGeom>
          <a:noFill/>
        </p:spPr>
        <p:txBody>
          <a:bodyPr wrap="none" rtlCol="0">
            <a:spAutoFit/>
          </a:bodyPr>
          <a:lstStyle/>
          <a:p>
            <a:r>
              <a:rPr kumimoji="1" lang="en-US" altLang="ja-JP"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0" name="右矢印 9"/>
          <p:cNvSpPr/>
          <p:nvPr/>
        </p:nvSpPr>
        <p:spPr>
          <a:xfrm rot="2966908" flipV="1">
            <a:off x="2037808" y="3940497"/>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2" name="楕円 11"/>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 name="楕円 12"/>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楕円 13"/>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 name="楕円 14"/>
          <p:cNvSpPr/>
          <p:nvPr/>
        </p:nvSpPr>
        <p:spPr>
          <a:xfrm>
            <a:off x="1868107"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1074183" y="3420901"/>
            <a:ext cx="1113964" cy="1421010"/>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7" name="コンテンツ プレースホルダー 2">
            <a:extLst>
              <a:ext uri="{FF2B5EF4-FFF2-40B4-BE49-F238E27FC236}">
                <a16:creationId xmlns:a16="http://schemas.microsoft.com/office/drawing/2014/main" id="{8E958CB8-3AFB-2340-B042-A22ED1ECA2B8}"/>
              </a:ext>
            </a:extLst>
          </p:cNvPr>
          <p:cNvSpPr txBox="1">
            <a:spLocks/>
          </p:cNvSpPr>
          <p:nvPr/>
        </p:nvSpPr>
        <p:spPr>
          <a:xfrm>
            <a:off x="2543331" y="1825060"/>
            <a:ext cx="5972019" cy="711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試しに適当にコミットして</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5" name="正方形/長方形 4">
            <a:extLst>
              <a:ext uri="{FF2B5EF4-FFF2-40B4-BE49-F238E27FC236}">
                <a16:creationId xmlns:a16="http://schemas.microsoft.com/office/drawing/2014/main" id="{34B6976F-0BAA-514B-9FF6-9E596CD890C3}"/>
              </a:ext>
            </a:extLst>
          </p:cNvPr>
          <p:cNvSpPr/>
          <p:nvPr/>
        </p:nvSpPr>
        <p:spPr>
          <a:xfrm>
            <a:off x="1631165" y="2536373"/>
            <a:ext cx="7108371" cy="3693319"/>
          </a:xfrm>
          <a:prstGeom prst="rect">
            <a:avLst/>
          </a:prstGeom>
          <a:solidFill>
            <a:schemeClr val="tx1"/>
          </a:solidFill>
        </p:spPr>
        <p:txBody>
          <a:bodyPr wrap="square">
            <a:spAutoFit/>
          </a:bodyPr>
          <a:lstStyle/>
          <a:p>
            <a:r>
              <a:rPr lang="en" altLang="ja-JP" dirty="0">
                <a:solidFill>
                  <a:srgbClr val="28FE14"/>
                </a:solidFill>
                <a:latin typeface="Andale Mono" panose="020B0509000000000004" pitchFamily="49" charset="0"/>
              </a:rPr>
              <a:t>$ git diff</a:t>
            </a:r>
          </a:p>
          <a:p>
            <a:r>
              <a:rPr lang="en" altLang="ja-JP" dirty="0">
                <a:solidFill>
                  <a:srgbClr val="00F900"/>
                </a:solidFill>
                <a:latin typeface="Andale Mono" panose="020B0509000000000004" pitchFamily="49" charset="0"/>
              </a:rPr>
              <a:t>diff --git a/</a:t>
            </a:r>
            <a:r>
              <a:rPr lang="en" altLang="ja-JP" dirty="0" err="1">
                <a:solidFill>
                  <a:srgbClr val="00F900"/>
                </a:solidFill>
                <a:latin typeface="Andale Mono" panose="020B0509000000000004" pitchFamily="49" charset="0"/>
              </a:rPr>
              <a:t>sample.csv</a:t>
            </a:r>
            <a:r>
              <a:rPr lang="en" altLang="ja-JP" dirty="0">
                <a:solidFill>
                  <a:srgbClr val="00F900"/>
                </a:solidFill>
                <a:latin typeface="Andale Mono" panose="020B0509000000000004" pitchFamily="49" charset="0"/>
              </a:rPr>
              <a:t> b/</a:t>
            </a:r>
            <a:r>
              <a:rPr lang="en" altLang="ja-JP" dirty="0" err="1">
                <a:solidFill>
                  <a:srgbClr val="00F900"/>
                </a:solidFill>
                <a:latin typeface="Andale Mono" panose="020B0509000000000004" pitchFamily="49" charset="0"/>
              </a:rPr>
              <a:t>sample.csv</a:t>
            </a:r>
            <a:endParaRPr lang="en" altLang="ja-JP" dirty="0">
              <a:solidFill>
                <a:srgbClr val="00F900"/>
              </a:solidFill>
              <a:latin typeface="Andale Mono" panose="020B0509000000000004" pitchFamily="49" charset="0"/>
            </a:endParaRPr>
          </a:p>
          <a:p>
            <a:r>
              <a:rPr lang="en" altLang="ja-JP" dirty="0">
                <a:solidFill>
                  <a:srgbClr val="00F900"/>
                </a:solidFill>
                <a:latin typeface="Andale Mono" panose="020B0509000000000004" pitchFamily="49" charset="0"/>
              </a:rPr>
              <a:t>index 35f79c2..2993642 100644</a:t>
            </a:r>
          </a:p>
          <a:p>
            <a:r>
              <a:rPr lang="en" altLang="ja-JP" dirty="0">
                <a:solidFill>
                  <a:srgbClr val="00F900"/>
                </a:solidFill>
                <a:latin typeface="Andale Mono" panose="020B0509000000000004" pitchFamily="49" charset="0"/>
              </a:rPr>
              <a:t>--- a/</a:t>
            </a:r>
            <a:r>
              <a:rPr lang="en" altLang="ja-JP" dirty="0" err="1">
                <a:solidFill>
                  <a:srgbClr val="00F900"/>
                </a:solidFill>
                <a:latin typeface="Andale Mono" panose="020B0509000000000004" pitchFamily="49" charset="0"/>
              </a:rPr>
              <a:t>sample.csv</a:t>
            </a:r>
            <a:endParaRPr lang="en" altLang="ja-JP" dirty="0">
              <a:solidFill>
                <a:srgbClr val="00F900"/>
              </a:solidFill>
              <a:latin typeface="Andale Mono" panose="020B0509000000000004" pitchFamily="49" charset="0"/>
            </a:endParaRPr>
          </a:p>
          <a:p>
            <a:r>
              <a:rPr lang="en" altLang="ja-JP" dirty="0">
                <a:solidFill>
                  <a:srgbClr val="00F900"/>
                </a:solidFill>
                <a:latin typeface="Andale Mono" panose="020B0509000000000004" pitchFamily="49" charset="0"/>
              </a:rPr>
              <a:t>+++ b/</a:t>
            </a:r>
            <a:r>
              <a:rPr lang="en" altLang="ja-JP" dirty="0" err="1">
                <a:solidFill>
                  <a:srgbClr val="00F900"/>
                </a:solidFill>
                <a:latin typeface="Andale Mono" panose="020B0509000000000004" pitchFamily="49" charset="0"/>
              </a:rPr>
              <a:t>sample.csv</a:t>
            </a:r>
            <a:endParaRPr lang="en" altLang="ja-JP" dirty="0">
              <a:solidFill>
                <a:srgbClr val="00F900"/>
              </a:solidFill>
              <a:latin typeface="Andale Mono" panose="020B0509000000000004" pitchFamily="49" charset="0"/>
            </a:endParaRPr>
          </a:p>
          <a:p>
            <a:r>
              <a:rPr lang="en" altLang="ja-JP" dirty="0">
                <a:solidFill>
                  <a:srgbClr val="34BBC8"/>
                </a:solidFill>
                <a:latin typeface="Andale Mono" panose="020B0509000000000004" pitchFamily="49" charset="0"/>
              </a:rPr>
              <a:t>@@ -1,3 +1,4 @@</a:t>
            </a:r>
          </a:p>
          <a:p>
            <a:r>
              <a:rPr lang="en" altLang="ja-JP" dirty="0">
                <a:solidFill>
                  <a:srgbClr val="28FE14"/>
                </a:solidFill>
                <a:latin typeface="Andale Mono" panose="020B0509000000000004" pitchFamily="49" charset="0"/>
              </a:rPr>
              <a:t> 71,fb2735f5-88f3-48ec-8b7a-109c1cfea7f0,</a:t>
            </a:r>
            <a:r>
              <a:rPr lang="ja-JP" altLang="en-US">
                <a:solidFill>
                  <a:srgbClr val="28FE14"/>
                </a:solidFill>
                <a:latin typeface="Andale Mono" panose="020B0509000000000004" pitchFamily="49" charset="0"/>
              </a:rPr>
              <a:t>田中 愛菜</a:t>
            </a:r>
          </a:p>
          <a:p>
            <a:r>
              <a:rPr lang="ja-JP" altLang="en-US">
                <a:solidFill>
                  <a:srgbClr val="28FE14"/>
                </a:solidFill>
                <a:latin typeface="Andale Mono" panose="020B0509000000000004" pitchFamily="49" charset="0"/>
              </a:rPr>
              <a:t> </a:t>
            </a:r>
            <a:r>
              <a:rPr lang="en-US" altLang="ja-JP" dirty="0">
                <a:solidFill>
                  <a:srgbClr val="28FE14"/>
                </a:solidFill>
                <a:latin typeface="Andale Mono" panose="020B0509000000000004" pitchFamily="49" charset="0"/>
              </a:rPr>
              <a:t>83,</a:t>
            </a:r>
            <a:r>
              <a:rPr lang="en" altLang="ja-JP" dirty="0">
                <a:solidFill>
                  <a:srgbClr val="28FE14"/>
                </a:solidFill>
                <a:latin typeface="Andale Mono" panose="020B0509000000000004" pitchFamily="49" charset="0"/>
              </a:rPr>
              <a:t>bd3f7e8f-99c4-4882-b0be-5cc26670f92a,</a:t>
            </a:r>
            <a:r>
              <a:rPr lang="ja-JP" altLang="en-US">
                <a:solidFill>
                  <a:srgbClr val="28FE14"/>
                </a:solidFill>
                <a:latin typeface="Andale Mono" panose="020B0509000000000004" pitchFamily="49" charset="0"/>
              </a:rPr>
              <a:t>山本 美咲</a:t>
            </a:r>
          </a:p>
          <a:p>
            <a:r>
              <a:rPr lang="ja-JP" altLang="en-US">
                <a:solidFill>
                  <a:srgbClr val="28FE14"/>
                </a:solidFill>
                <a:latin typeface="Andale Mono" panose="020B0509000000000004" pitchFamily="49" charset="0"/>
              </a:rPr>
              <a:t> </a:t>
            </a:r>
            <a:r>
              <a:rPr lang="en-US" altLang="ja-JP" dirty="0">
                <a:solidFill>
                  <a:srgbClr val="28FE14"/>
                </a:solidFill>
                <a:latin typeface="Andale Mono" panose="020B0509000000000004" pitchFamily="49" charset="0"/>
              </a:rPr>
              <a:t>51,</a:t>
            </a:r>
            <a:r>
              <a:rPr lang="en" altLang="ja-JP" dirty="0">
                <a:solidFill>
                  <a:srgbClr val="28FE14"/>
                </a:solidFill>
                <a:latin typeface="Andale Mono" panose="020B0509000000000004" pitchFamily="49" charset="0"/>
              </a:rPr>
              <a:t>ccf3a690-d087-4c69-b843-ccf7b1f393ed,</a:t>
            </a:r>
            <a:r>
              <a:rPr lang="ja-JP" altLang="en-US">
                <a:solidFill>
                  <a:srgbClr val="28FE14"/>
                </a:solidFill>
                <a:latin typeface="Andale Mono" panose="020B0509000000000004" pitchFamily="49" charset="0"/>
              </a:rPr>
              <a:t>鈴木 大翔</a:t>
            </a:r>
          </a:p>
          <a:p>
            <a:r>
              <a:rPr lang="en-US" altLang="ja-JP" dirty="0">
                <a:solidFill>
                  <a:srgbClr val="34BC26"/>
                </a:solidFill>
                <a:latin typeface="Andale Mono" panose="020B0509000000000004" pitchFamily="49" charset="0"/>
              </a:rPr>
              <a:t>+52,</a:t>
            </a:r>
            <a:r>
              <a:rPr lang="en" altLang="ja-JP" dirty="0">
                <a:solidFill>
                  <a:srgbClr val="34BC26"/>
                </a:solidFill>
                <a:latin typeface="Andale Mono" panose="020B0509000000000004" pitchFamily="49" charset="0"/>
              </a:rPr>
              <a:t>ecf3a690-d087-4c69-b843-ccf7b1f393ed,</a:t>
            </a:r>
            <a:r>
              <a:rPr lang="ja-JP" altLang="en-US">
                <a:solidFill>
                  <a:srgbClr val="34BC26"/>
                </a:solidFill>
                <a:latin typeface="Andale Mono" panose="020B0509000000000004" pitchFamily="49" charset="0"/>
              </a:rPr>
              <a:t>鈴木 小翔</a:t>
            </a:r>
          </a:p>
          <a:p>
            <a:r>
              <a:rPr lang="en" altLang="ja-JP" dirty="0">
                <a:solidFill>
                  <a:srgbClr val="28FE14"/>
                </a:solidFill>
                <a:latin typeface="Andale Mono" panose="020B0509000000000004" pitchFamily="49" charset="0"/>
              </a:rPr>
              <a:t>$ git commit -a -m "Change sample"</a:t>
            </a:r>
          </a:p>
          <a:p>
            <a:r>
              <a:rPr lang="en" altLang="ja-JP" dirty="0">
                <a:solidFill>
                  <a:srgbClr val="28FE14"/>
                </a:solidFill>
                <a:latin typeface="Andale Mono" panose="020B0509000000000004" pitchFamily="49" charset="0"/>
              </a:rPr>
              <a:t>[</a:t>
            </a:r>
            <a:r>
              <a:rPr lang="en" altLang="ja-JP" dirty="0" err="1">
                <a:solidFill>
                  <a:srgbClr val="28FE14"/>
                </a:solidFill>
                <a:latin typeface="Andale Mono" panose="020B0509000000000004" pitchFamily="49" charset="0"/>
              </a:rPr>
              <a:t>update_sample</a:t>
            </a:r>
            <a:r>
              <a:rPr lang="en" altLang="ja-JP" dirty="0">
                <a:solidFill>
                  <a:srgbClr val="28FE14"/>
                </a:solidFill>
                <a:latin typeface="Andale Mono" panose="020B0509000000000004" pitchFamily="49" charset="0"/>
              </a:rPr>
              <a:t> e9fbd47] Change sample</a:t>
            </a:r>
          </a:p>
          <a:p>
            <a:r>
              <a:rPr lang="en" altLang="ja-JP" dirty="0">
                <a:solidFill>
                  <a:srgbClr val="28FE14"/>
                </a:solidFill>
                <a:latin typeface="Andale Mono" panose="020B0509000000000004" pitchFamily="49" charset="0"/>
              </a:rPr>
              <a:t> 1 file changed, 1 insertion(+)</a:t>
            </a:r>
            <a:endParaRPr lang="en" altLang="ja-JP" dirty="0">
              <a:solidFill>
                <a:srgbClr val="28FE14"/>
              </a:solidFill>
              <a:effectLst/>
              <a:latin typeface="Andale Mono" panose="020B0509000000000004" pitchFamily="49" charset="0"/>
            </a:endParaRPr>
          </a:p>
        </p:txBody>
      </p:sp>
    </p:spTree>
    <p:extLst>
      <p:ext uri="{BB962C8B-B14F-4D97-AF65-F5344CB8AC3E}">
        <p14:creationId xmlns:p14="http://schemas.microsoft.com/office/powerpoint/2010/main" val="382842191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828</TotalTime>
  <Words>365</Words>
  <Application>Microsoft Macintosh PowerPoint</Application>
  <PresentationFormat>画面に合わせる (4:3)</PresentationFormat>
  <Paragraphs>94</Paragraphs>
  <Slides>12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12</vt:i4>
      </vt:variant>
    </vt:vector>
  </HeadingPairs>
  <TitlesOfParts>
    <vt:vector size="22" baseType="lpstr">
      <vt:lpstr>Gen Shin Gothic</vt:lpstr>
      <vt:lpstr>Gen Shin Gothic Medium</vt:lpstr>
      <vt:lpstr>源真ゴシック Heavy</vt:lpstr>
      <vt:lpstr>游ゴシック</vt:lpstr>
      <vt:lpstr>游ゴシック Light</vt:lpstr>
      <vt:lpstr>Andale Mono</vt:lpstr>
      <vt:lpstr>Arial</vt:lpstr>
      <vt:lpstr>Calibri</vt:lpstr>
      <vt:lpstr>Calibri Light</vt:lpstr>
      <vt:lpstr>Office テーマ</vt:lpstr>
      <vt:lpstr>PowerPoint プレゼンテーション</vt:lpstr>
      <vt:lpstr>Part 2 git あれこれ</vt:lpstr>
      <vt:lpstr>可視化するために</vt:lpstr>
      <vt:lpstr>さらに可視化するために</vt:lpstr>
      <vt:lpstr>歴史を重ねる</vt:lpstr>
      <vt:lpstr>タイムトラベル</vt:lpstr>
      <vt:lpstr>タイムトラベル</vt:lpstr>
      <vt:lpstr>パラレルワールド</vt:lpstr>
      <vt:lpstr>パラレルワールド</vt:lpstr>
      <vt:lpstr>パラレルワールド</vt:lpstr>
      <vt:lpstr>収束する歴史 (マージ)</vt:lpstr>
      <vt:lpstr>まとめ</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松原 信忠</dc:creator>
  <cp:lastModifiedBy>nobutada.matsubara</cp:lastModifiedBy>
  <cp:revision>45</cp:revision>
  <dcterms:created xsi:type="dcterms:W3CDTF">2018-07-09T18:09:33Z</dcterms:created>
  <dcterms:modified xsi:type="dcterms:W3CDTF">2018-07-12T10:39:17Z</dcterms:modified>
</cp:coreProperties>
</file>