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9" r:id="rId5"/>
    <p:sldId id="260" r:id="rId6"/>
    <p:sldId id="270" r:id="rId7"/>
    <p:sldId id="271" r:id="rId8"/>
    <p:sldId id="272" r:id="rId9"/>
    <p:sldId id="268"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25"/>
    <p:restoredTop sz="94654"/>
  </p:normalViewPr>
  <p:slideViewPr>
    <p:cSldViewPr snapToGrid="0" snapToObjects="1">
      <p:cViewPr varScale="1">
        <p:scale>
          <a:sx n="108" d="100"/>
          <a:sy n="108" d="100"/>
        </p:scale>
        <p:origin x="20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6E431DA-83A9-BA4B-A104-448117B2FB99}" type="datetimeFigureOut">
              <a:rPr kumimoji="1" lang="ja-JP" altLang="en-US" smtClean="0"/>
              <a:t>2018/7/12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
        <p:nvSpPr>
          <p:cNvPr id="8" name="テキスト ボックス 7">
            <a:extLst>
              <a:ext uri="{FF2B5EF4-FFF2-40B4-BE49-F238E27FC236}">
                <a16:creationId xmlns:a16="http://schemas.microsoft.com/office/drawing/2014/main" id="{A52158DD-F37A-3F4F-8F62-46E28EAE2D79}"/>
              </a:ext>
            </a:extLst>
          </p:cNvPr>
          <p:cNvSpPr txBox="1"/>
          <p:nvPr userDrawn="1"/>
        </p:nvSpPr>
        <p:spPr>
          <a:xfrm>
            <a:off x="9202994" y="5673213"/>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3660053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E431DA-83A9-BA4B-A104-448117B2FB99}" type="datetimeFigureOut">
              <a:rPr kumimoji="1" lang="ja-JP" altLang="en-US" smtClean="0"/>
              <a:t>2018/7/12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79357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E431DA-83A9-BA4B-A104-448117B2FB99}" type="datetimeFigureOut">
              <a:rPr kumimoji="1" lang="ja-JP" altLang="en-US" smtClean="0"/>
              <a:t>2018/7/12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284646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E431DA-83A9-BA4B-A104-448117B2FB99}" type="datetimeFigureOut">
              <a:rPr kumimoji="1" lang="ja-JP" altLang="en-US" smtClean="0"/>
              <a:t>2018/7/12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pic>
        <p:nvPicPr>
          <p:cNvPr id="8" name="図 7">
            <a:extLst>
              <a:ext uri="{FF2B5EF4-FFF2-40B4-BE49-F238E27FC236}">
                <a16:creationId xmlns:a16="http://schemas.microsoft.com/office/drawing/2014/main" id="{E6387178-E935-3443-BD13-EBEA5648D0CB}"/>
              </a:ext>
            </a:extLst>
          </p:cNvPr>
          <p:cNvPicPr>
            <a:picLocks noChangeAspect="1"/>
          </p:cNvPicPr>
          <p:nvPr userDrawn="1"/>
        </p:nvPicPr>
        <p:blipFill>
          <a:blip r:embed="rId2"/>
          <a:stretch>
            <a:fillRect/>
          </a:stretch>
        </p:blipFill>
        <p:spPr>
          <a:xfrm>
            <a:off x="6864263" y="4684354"/>
            <a:ext cx="2985218" cy="2985218"/>
          </a:xfrm>
          <a:prstGeom prst="rect">
            <a:avLst/>
          </a:prstGeom>
        </p:spPr>
      </p:pic>
    </p:spTree>
    <p:extLst>
      <p:ext uri="{BB962C8B-B14F-4D97-AF65-F5344CB8AC3E}">
        <p14:creationId xmlns:p14="http://schemas.microsoft.com/office/powerpoint/2010/main" val="2555993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E431DA-83A9-BA4B-A104-448117B2FB99}" type="datetimeFigureOut">
              <a:rPr kumimoji="1" lang="ja-JP" altLang="en-US" smtClean="0"/>
              <a:t>2018/7/12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391159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6E431DA-83A9-BA4B-A104-448117B2FB99}" type="datetimeFigureOut">
              <a:rPr kumimoji="1" lang="ja-JP" altLang="en-US" smtClean="0"/>
              <a:t>2018/7/12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74338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6E431DA-83A9-BA4B-A104-448117B2FB99}" type="datetimeFigureOut">
              <a:rPr kumimoji="1" lang="ja-JP" altLang="en-US" smtClean="0"/>
              <a:t>2018/7/12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160954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6E431DA-83A9-BA4B-A104-448117B2FB99}" type="datetimeFigureOut">
              <a:rPr kumimoji="1" lang="ja-JP" altLang="en-US" smtClean="0"/>
              <a:t>2018/7/12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pic>
        <p:nvPicPr>
          <p:cNvPr id="6" name="図 5">
            <a:extLst>
              <a:ext uri="{FF2B5EF4-FFF2-40B4-BE49-F238E27FC236}">
                <a16:creationId xmlns:a16="http://schemas.microsoft.com/office/drawing/2014/main" id="{832185E5-9CE7-6B47-93C2-D00EB4512D86}"/>
              </a:ext>
            </a:extLst>
          </p:cNvPr>
          <p:cNvPicPr>
            <a:picLocks noChangeAspect="1"/>
          </p:cNvPicPr>
          <p:nvPr userDrawn="1"/>
        </p:nvPicPr>
        <p:blipFill>
          <a:blip r:embed="rId2"/>
          <a:stretch>
            <a:fillRect/>
          </a:stretch>
        </p:blipFill>
        <p:spPr>
          <a:xfrm>
            <a:off x="6864263" y="4684354"/>
            <a:ext cx="2985218" cy="2985218"/>
          </a:xfrm>
          <a:prstGeom prst="rect">
            <a:avLst/>
          </a:prstGeom>
        </p:spPr>
      </p:pic>
    </p:spTree>
    <p:extLst>
      <p:ext uri="{BB962C8B-B14F-4D97-AF65-F5344CB8AC3E}">
        <p14:creationId xmlns:p14="http://schemas.microsoft.com/office/powerpoint/2010/main" val="318897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431DA-83A9-BA4B-A104-448117B2FB99}" type="datetimeFigureOut">
              <a:rPr kumimoji="1" lang="ja-JP" altLang="en-US" smtClean="0"/>
              <a:t>2018/7/12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pic>
        <p:nvPicPr>
          <p:cNvPr id="5" name="図 4">
            <a:extLst>
              <a:ext uri="{FF2B5EF4-FFF2-40B4-BE49-F238E27FC236}">
                <a16:creationId xmlns:a16="http://schemas.microsoft.com/office/drawing/2014/main" id="{449F23E4-69A9-FA4E-A0A2-C3D7464DD1D3}"/>
              </a:ext>
            </a:extLst>
          </p:cNvPr>
          <p:cNvPicPr>
            <a:picLocks noChangeAspect="1"/>
          </p:cNvPicPr>
          <p:nvPr userDrawn="1"/>
        </p:nvPicPr>
        <p:blipFill>
          <a:blip r:embed="rId2"/>
          <a:stretch>
            <a:fillRect/>
          </a:stretch>
        </p:blipFill>
        <p:spPr>
          <a:xfrm>
            <a:off x="6864263" y="4684354"/>
            <a:ext cx="2985218" cy="2985218"/>
          </a:xfrm>
          <a:prstGeom prst="rect">
            <a:avLst/>
          </a:prstGeom>
        </p:spPr>
      </p:pic>
    </p:spTree>
    <p:extLst>
      <p:ext uri="{BB962C8B-B14F-4D97-AF65-F5344CB8AC3E}">
        <p14:creationId xmlns:p14="http://schemas.microsoft.com/office/powerpoint/2010/main" val="232447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6E431DA-83A9-BA4B-A104-448117B2FB99}" type="datetimeFigureOut">
              <a:rPr kumimoji="1" lang="ja-JP" altLang="en-US" smtClean="0"/>
              <a:t>2018/7/12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4083451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6E431DA-83A9-BA4B-A104-448117B2FB99}" type="datetimeFigureOut">
              <a:rPr kumimoji="1" lang="ja-JP" altLang="en-US" smtClean="0"/>
              <a:t>2018/7/12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4157595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431DA-83A9-BA4B-A104-448117B2FB99}" type="datetimeFigureOut">
              <a:rPr kumimoji="1" lang="ja-JP" altLang="en-US" smtClean="0"/>
              <a:t>2018/7/12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23244215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FBF751F-14E4-904E-8CEA-B104FB4FB1B7}"/>
              </a:ext>
            </a:extLst>
          </p:cNvPr>
          <p:cNvPicPr>
            <a:picLocks noChangeAspect="1"/>
          </p:cNvPicPr>
          <p:nvPr/>
        </p:nvPicPr>
        <p:blipFill>
          <a:blip r:embed="rId2"/>
          <a:stretch>
            <a:fillRect/>
          </a:stretch>
        </p:blipFill>
        <p:spPr>
          <a:xfrm>
            <a:off x="5318233" y="-323280"/>
            <a:ext cx="5478791" cy="5478791"/>
          </a:xfrm>
          <a:prstGeom prst="rect">
            <a:avLst/>
          </a:prstGeom>
        </p:spPr>
      </p:pic>
      <p:sp>
        <p:nvSpPr>
          <p:cNvPr id="4" name="タイトル 1">
            <a:extLst>
              <a:ext uri="{FF2B5EF4-FFF2-40B4-BE49-F238E27FC236}">
                <a16:creationId xmlns:a16="http://schemas.microsoft.com/office/drawing/2014/main" id="{6E9B5426-2F2E-AC4B-8F22-1BA064704013}"/>
              </a:ext>
            </a:extLst>
          </p:cNvPr>
          <p:cNvSpPr txBox="1">
            <a:spLocks/>
          </p:cNvSpPr>
          <p:nvPr/>
        </p:nvSpPr>
        <p:spPr>
          <a:xfrm>
            <a:off x="350619" y="1723697"/>
            <a:ext cx="7886700" cy="48452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lnSpc>
                <a:spcPct val="100000"/>
              </a:lnSpc>
            </a:pPr>
            <a:r>
              <a:rPr lang="ja-JP" altLang="en-US" sz="8000" b="1">
                <a:solidFill>
                  <a:schemeClr val="accent2"/>
                </a:solidFill>
                <a:latin typeface="Gen Shin Gothic" panose="020B0402020203020207" pitchFamily="34" charset="-128"/>
                <a:ea typeface="Gen Shin Gothic" panose="020B0402020203020207" pitchFamily="34" charset="-128"/>
                <a:cs typeface="Gen Shin Gothic" panose="020B0402020203020207" pitchFamily="34" charset="-128"/>
              </a:rPr>
              <a:t>すごい</a:t>
            </a:r>
            <a:r>
              <a:rPr lang="en-US" altLang="ja-JP" sz="8000" b="1" dirty="0">
                <a:solidFill>
                  <a:schemeClr val="accent2"/>
                </a:solidFill>
                <a:latin typeface="Gen Shin Gothic" panose="020B0402020203020207" pitchFamily="34" charset="-128"/>
                <a:ea typeface="Gen Shin Gothic" panose="020B0402020203020207" pitchFamily="34" charset="-128"/>
                <a:cs typeface="Gen Shin Gothic" panose="020B0402020203020207" pitchFamily="34" charset="-128"/>
              </a:rPr>
              <a:t> </a:t>
            </a:r>
            <a:r>
              <a:rPr lang="en-US" altLang="ja-JP" sz="11500" b="1" dirty="0">
                <a:solidFill>
                  <a:schemeClr val="accent1"/>
                </a:solidFill>
                <a:latin typeface="Gen Shin Gothic" panose="020B0402020203020207" pitchFamily="34" charset="-128"/>
                <a:ea typeface="Gen Shin Gothic" panose="020B0402020203020207" pitchFamily="34" charset="-128"/>
                <a:cs typeface="Gen Shin Gothic" panose="020B0402020203020207" pitchFamily="34" charset="-128"/>
              </a:rPr>
              <a:t>git</a:t>
            </a:r>
            <a:br>
              <a:rPr lang="en-US" altLang="ja-JP" sz="8000" b="1" dirty="0">
                <a:latin typeface="Gen Shin Gothic" panose="020B0402020203020207" pitchFamily="34" charset="-128"/>
                <a:ea typeface="Gen Shin Gothic" panose="020B0402020203020207" pitchFamily="34" charset="-128"/>
                <a:cs typeface="Gen Shin Gothic" panose="020B0402020203020207" pitchFamily="34" charset="-128"/>
              </a:rPr>
            </a:br>
            <a:r>
              <a:rPr lang="ja-JP" altLang="en-US" sz="8000" b="1">
                <a:latin typeface="Gen Shin Gothic" panose="020B0402020203020207" pitchFamily="34" charset="-128"/>
                <a:ea typeface="Gen Shin Gothic" panose="020B0402020203020207" pitchFamily="34" charset="-128"/>
                <a:cs typeface="Gen Shin Gothic" panose="020B0402020203020207" pitchFamily="34" charset="-128"/>
              </a:rPr>
              <a:t>たのしく学ぼう</a:t>
            </a:r>
          </a:p>
        </p:txBody>
      </p:sp>
      <p:sp>
        <p:nvSpPr>
          <p:cNvPr id="5" name="タイトル 1">
            <a:extLst>
              <a:ext uri="{FF2B5EF4-FFF2-40B4-BE49-F238E27FC236}">
                <a16:creationId xmlns:a16="http://schemas.microsoft.com/office/drawing/2014/main" id="{5103EF7C-B769-8142-BB02-826D34727DD6}"/>
              </a:ext>
            </a:extLst>
          </p:cNvPr>
          <p:cNvSpPr txBox="1">
            <a:spLocks/>
          </p:cNvSpPr>
          <p:nvPr/>
        </p:nvSpPr>
        <p:spPr>
          <a:xfrm rot="1111528">
            <a:off x="7250340" y="4835257"/>
            <a:ext cx="1299886" cy="18645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nSpc>
                <a:spcPct val="100000"/>
              </a:lnSpc>
            </a:pPr>
            <a:r>
              <a:rPr lang="ja-JP" altLang="en-US" sz="9600" b="1">
                <a:solidFill>
                  <a:schemeClr val="accent2"/>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a:t>
            </a:r>
            <a:endParaRPr lang="ja-JP" altLang="en-US" sz="9600" b="1">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Tree>
    <p:extLst>
      <p:ext uri="{BB962C8B-B14F-4D97-AF65-F5344CB8AC3E}">
        <p14:creationId xmlns:p14="http://schemas.microsoft.com/office/powerpoint/2010/main" val="388906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4C7DA-3A60-194A-83A4-0E6F8DE713A6}"/>
              </a:ext>
            </a:extLst>
          </p:cNvPr>
          <p:cNvSpPr>
            <a:spLocks noGrp="1"/>
          </p:cNvSpPr>
          <p:nvPr>
            <p:ph type="title"/>
          </p:nvPr>
        </p:nvSpPr>
        <p:spPr>
          <a:xfrm>
            <a:off x="350619" y="1723697"/>
            <a:ext cx="7886700" cy="4845269"/>
          </a:xfrm>
        </p:spPr>
        <p:txBody>
          <a:bodyPr>
            <a:normAutofit/>
          </a:bodyPr>
          <a:lstStyle/>
          <a:p>
            <a:pPr>
              <a:lnSpc>
                <a:spcPct val="100000"/>
              </a:lnSpc>
            </a:pPr>
            <a:r>
              <a:rPr lang="en-US" altLang="ja-JP" sz="8000" b="1" dirty="0">
                <a:solidFill>
                  <a:schemeClr val="accent2"/>
                </a:solidFill>
                <a:latin typeface="Gen Shin Gothic" panose="020B0402020203020207" pitchFamily="34" charset="-128"/>
                <a:ea typeface="Gen Shin Gothic" panose="020B0402020203020207" pitchFamily="34" charset="-128"/>
                <a:cs typeface="Gen Shin Gothic" panose="020B0402020203020207" pitchFamily="34" charset="-128"/>
              </a:rPr>
              <a:t>P</a:t>
            </a:r>
            <a:r>
              <a:rPr kumimoji="1" lang="en-US" altLang="ja-JP" sz="8000" b="1" dirty="0">
                <a:solidFill>
                  <a:schemeClr val="accent2"/>
                </a:solidFill>
                <a:latin typeface="Gen Shin Gothic" panose="020B0402020203020207" pitchFamily="34" charset="-128"/>
                <a:ea typeface="Gen Shin Gothic" panose="020B0402020203020207" pitchFamily="34" charset="-128"/>
                <a:cs typeface="Gen Shin Gothic" panose="020B0402020203020207" pitchFamily="34" charset="-128"/>
              </a:rPr>
              <a:t>art 2</a:t>
            </a:r>
            <a:br>
              <a:rPr kumimoji="1" lang="en-US" altLang="ja-JP" sz="8000" b="1" dirty="0">
                <a:latin typeface="Gen Shin Gothic" panose="020B0402020203020207" pitchFamily="34" charset="-128"/>
                <a:ea typeface="Gen Shin Gothic" panose="020B0402020203020207" pitchFamily="34" charset="-128"/>
                <a:cs typeface="Gen Shin Gothic" panose="020B0402020203020207" pitchFamily="34" charset="-128"/>
              </a:rPr>
            </a:br>
            <a:r>
              <a:rPr lang="en" altLang="ja-JP" sz="8000" b="1" dirty="0">
                <a:solidFill>
                  <a:schemeClr val="accent1"/>
                </a:solidFill>
                <a:latin typeface="Gen Shin Gothic" panose="020B0402020203020207" pitchFamily="34" charset="-128"/>
                <a:ea typeface="Gen Shin Gothic" panose="020B0402020203020207" pitchFamily="34" charset="-128"/>
                <a:cs typeface="Gen Shin Gothic" panose="020B0402020203020207" pitchFamily="34" charset="-128"/>
              </a:rPr>
              <a:t>git </a:t>
            </a:r>
            <a:r>
              <a:rPr lang="ja-JP" altLang="en-US" sz="8000" b="1">
                <a:latin typeface="Gen Shin Gothic" panose="020B0402020203020207" pitchFamily="34" charset="-128"/>
                <a:ea typeface="Gen Shin Gothic" panose="020B0402020203020207" pitchFamily="34" charset="-128"/>
                <a:cs typeface="Gen Shin Gothic" panose="020B0402020203020207" pitchFamily="34" charset="-128"/>
              </a:rPr>
              <a:t>あれこれ</a:t>
            </a:r>
            <a:endParaRPr kumimoji="1" lang="ja-JP" altLang="en-US" sz="8000" b="1">
              <a:latin typeface="Gen Shin Gothic" panose="020B0402020203020207" pitchFamily="34" charset="-128"/>
              <a:ea typeface="Gen Shin Gothic" panose="020B0402020203020207" pitchFamily="34" charset="-128"/>
              <a:cs typeface="Gen Shin Gothic" panose="020B0402020203020207" pitchFamily="34" charset="-128"/>
            </a:endParaRPr>
          </a:p>
        </p:txBody>
      </p:sp>
      <p:pic>
        <p:nvPicPr>
          <p:cNvPr id="4" name="図 3">
            <a:extLst>
              <a:ext uri="{FF2B5EF4-FFF2-40B4-BE49-F238E27FC236}">
                <a16:creationId xmlns:a16="http://schemas.microsoft.com/office/drawing/2014/main" id="{3725809F-44D0-0A4D-9713-80266283FE89}"/>
              </a:ext>
            </a:extLst>
          </p:cNvPr>
          <p:cNvPicPr>
            <a:picLocks noChangeAspect="1"/>
          </p:cNvPicPr>
          <p:nvPr/>
        </p:nvPicPr>
        <p:blipFill>
          <a:blip r:embed="rId2"/>
          <a:stretch>
            <a:fillRect/>
          </a:stretch>
        </p:blipFill>
        <p:spPr>
          <a:xfrm>
            <a:off x="5318233" y="-323280"/>
            <a:ext cx="5478791" cy="5478791"/>
          </a:xfrm>
          <a:prstGeom prst="rect">
            <a:avLst/>
          </a:prstGeom>
        </p:spPr>
      </p:pic>
    </p:spTree>
    <p:extLst>
      <p:ext uri="{BB962C8B-B14F-4D97-AF65-F5344CB8AC3E}">
        <p14:creationId xmlns:p14="http://schemas.microsoft.com/office/powerpoint/2010/main" val="1940984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97A6E3-3051-B14C-BDE7-8B728AA504EA}"/>
              </a:ext>
            </a:extLst>
          </p:cNvPr>
          <p:cNvSpPr>
            <a:spLocks noGrp="1"/>
          </p:cNvSpPr>
          <p:nvPr>
            <p:ph type="title"/>
          </p:nvPr>
        </p:nvSpPr>
        <p:spPr/>
        <p:txBody>
          <a:bodyPr/>
          <a:lstStyle/>
          <a:p>
            <a:r>
              <a:rPr lang="ja-JP" altLang="en-US" sz="5400">
                <a:latin typeface="Gen Shin Gothic Medium" panose="020B0402020203020207" pitchFamily="34" charset="-128"/>
                <a:ea typeface="Gen Shin Gothic Medium" panose="020B0402020203020207" pitchFamily="34" charset="-128"/>
                <a:cs typeface="Gen Shin Gothic Medium" panose="020B0402020203020207" pitchFamily="34" charset="-128"/>
              </a:rPr>
              <a:t>可視化するために</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3" name="コンテンツ プレースホルダー 2">
            <a:extLst>
              <a:ext uri="{FF2B5EF4-FFF2-40B4-BE49-F238E27FC236}">
                <a16:creationId xmlns:a16="http://schemas.microsoft.com/office/drawing/2014/main" id="{912F3FB3-057B-F14F-85DC-4D861A9F395F}"/>
              </a:ext>
            </a:extLst>
          </p:cNvPr>
          <p:cNvSpPr>
            <a:spLocks noGrp="1"/>
          </p:cNvSpPr>
          <p:nvPr>
            <p:ph idx="1"/>
          </p:nvPr>
        </p:nvSpPr>
        <p:spPr>
          <a:xfrm>
            <a:off x="628650" y="1825625"/>
            <a:ext cx="7886700" cy="941326"/>
          </a:xfrm>
        </p:spPr>
        <p:txBody>
          <a:bodyPr/>
          <a:lstStyle/>
          <a:p>
            <a:pPr marL="0" indent="0">
              <a:buNone/>
            </a:pP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コミットなどの情報を確認するためのコマンドを覚えておくと良い</a:t>
            </a:r>
            <a:endPar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a:p>
            <a:pPr marL="0" indent="0">
              <a:buNone/>
            </a:pP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5" name="コンテンツ プレースホルダー 2">
            <a:extLst>
              <a:ext uri="{FF2B5EF4-FFF2-40B4-BE49-F238E27FC236}">
                <a16:creationId xmlns:a16="http://schemas.microsoft.com/office/drawing/2014/main" id="{5C6F0D51-5718-9944-A3CB-1B23F8BA5091}"/>
              </a:ext>
            </a:extLst>
          </p:cNvPr>
          <p:cNvSpPr txBox="1">
            <a:spLocks/>
          </p:cNvSpPr>
          <p:nvPr/>
        </p:nvSpPr>
        <p:spPr>
          <a:xfrm>
            <a:off x="628650" y="2901887"/>
            <a:ext cx="7886700" cy="3275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Clr>
                <a:schemeClr val="tx1"/>
              </a:buClr>
              <a:buNone/>
            </a:pPr>
            <a:r>
              <a:rPr lang="en"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git status</a:t>
            </a:r>
            <a:r>
              <a:rPr lang="en-US"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b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b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r>
              <a:rPr lang="ja-JP" altLang="en-US" dirty="0">
                <a:latin typeface="Gen Shin Gothic Medium" panose="020B0402020203020207" pitchFamily="34" charset="-128"/>
                <a:ea typeface="Gen Shin Gothic Medium" panose="020B0402020203020207" pitchFamily="34" charset="-128"/>
                <a:cs typeface="Gen Shin Gothic Medium" panose="020B0402020203020207" pitchFamily="34" charset="-128"/>
              </a:rPr>
              <a:t>ワークツリーやインデックスの状態を確認</a:t>
            </a:r>
          </a:p>
          <a:p>
            <a:pPr marL="0" indent="0">
              <a:lnSpc>
                <a:spcPct val="100000"/>
              </a:lnSpc>
              <a:buClr>
                <a:schemeClr val="tx1"/>
              </a:buClr>
              <a:buNone/>
            </a:pPr>
            <a:r>
              <a:rPr lang="en"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git log</a:t>
            </a: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 </a:t>
            </a:r>
            <a:b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b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r>
              <a:rPr lang="ja-JP" altLang="en-US" dirty="0">
                <a:latin typeface="Gen Shin Gothic Medium" panose="020B0402020203020207" pitchFamily="34" charset="-128"/>
                <a:ea typeface="Gen Shin Gothic Medium" panose="020B0402020203020207" pitchFamily="34" charset="-128"/>
                <a:cs typeface="Gen Shin Gothic Medium" panose="020B0402020203020207" pitchFamily="34" charset="-128"/>
              </a:rPr>
              <a:t>積み上げて来たコミットの一覧を確認</a:t>
            </a:r>
          </a:p>
          <a:p>
            <a:pPr marL="0" indent="0">
              <a:lnSpc>
                <a:spcPct val="100000"/>
              </a:lnSpc>
              <a:buClr>
                <a:schemeClr val="tx1"/>
              </a:buClr>
              <a:buNone/>
            </a:pPr>
            <a:r>
              <a:rPr lang="en"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git diff </a:t>
            </a: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b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b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r>
              <a:rPr lang="ja-JP" altLang="en-US" dirty="0">
                <a:latin typeface="Gen Shin Gothic Medium" panose="020B0402020203020207" pitchFamily="34" charset="-128"/>
                <a:ea typeface="Gen Shin Gothic Medium" panose="020B0402020203020207" pitchFamily="34" charset="-128"/>
                <a:cs typeface="Gen Shin Gothic Medium" panose="020B0402020203020207" pitchFamily="34" charset="-128"/>
              </a:rPr>
              <a:t>コミット間の差分</a:t>
            </a: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ja-JP" altLang="en-US" dirty="0">
                <a:latin typeface="Gen Shin Gothic Medium" panose="020B0402020203020207" pitchFamily="34" charset="-128"/>
                <a:ea typeface="Gen Shin Gothic Medium" panose="020B0402020203020207" pitchFamily="34" charset="-128"/>
                <a:cs typeface="Gen Shin Gothic Medium" panose="020B0402020203020207" pitchFamily="34" charset="-128"/>
              </a:rPr>
              <a:t>変更箇所</a:t>
            </a: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ja-JP" altLang="en-US" dirty="0">
                <a:latin typeface="Gen Shin Gothic Medium" panose="020B0402020203020207" pitchFamily="34" charset="-128"/>
                <a:ea typeface="Gen Shin Gothic Medium" panose="020B0402020203020207" pitchFamily="34" charset="-128"/>
                <a:cs typeface="Gen Shin Gothic Medium" panose="020B0402020203020207" pitchFamily="34" charset="-128"/>
              </a:rPr>
              <a:t>を確認</a:t>
            </a:r>
          </a:p>
          <a:p>
            <a:pPr marL="0" indent="0">
              <a:lnSpc>
                <a:spcPct val="100000"/>
              </a:lnSpc>
              <a:buClr>
                <a:schemeClr val="tx1"/>
              </a:buClr>
              <a:buNone/>
            </a:pPr>
            <a:endParaRPr lang="ja-JP" altLang="en-US"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Tree>
    <p:extLst>
      <p:ext uri="{BB962C8B-B14F-4D97-AF65-F5344CB8AC3E}">
        <p14:creationId xmlns:p14="http://schemas.microsoft.com/office/powerpoint/2010/main" val="15284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97A6E3-3051-B14C-BDE7-8B728AA504EA}"/>
              </a:ext>
            </a:extLst>
          </p:cNvPr>
          <p:cNvSpPr>
            <a:spLocks noGrp="1"/>
          </p:cNvSpPr>
          <p:nvPr>
            <p:ph type="title"/>
          </p:nvPr>
        </p:nvSpPr>
        <p:spPr/>
        <p:txBody>
          <a:bodyPr>
            <a:normAutofit/>
          </a:bodyPr>
          <a:lstStyle/>
          <a:p>
            <a:r>
              <a:rPr lang="ja-JP" altLang="en-US" sz="5400">
                <a:latin typeface="Gen Shin Gothic Medium" panose="020B0402020203020207" pitchFamily="34" charset="-128"/>
                <a:ea typeface="Gen Shin Gothic Medium" panose="020B0402020203020207" pitchFamily="34" charset="-128"/>
                <a:cs typeface="Gen Shin Gothic Medium" panose="020B0402020203020207" pitchFamily="34" charset="-128"/>
              </a:rPr>
              <a:t>さらに可視化するために</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3" name="コンテンツ プレースホルダー 2">
            <a:extLst>
              <a:ext uri="{FF2B5EF4-FFF2-40B4-BE49-F238E27FC236}">
                <a16:creationId xmlns:a16="http://schemas.microsoft.com/office/drawing/2014/main" id="{912F3FB3-057B-F14F-85DC-4D861A9F395F}"/>
              </a:ext>
            </a:extLst>
          </p:cNvPr>
          <p:cNvSpPr>
            <a:spLocks noGrp="1"/>
          </p:cNvSpPr>
          <p:nvPr>
            <p:ph idx="1"/>
          </p:nvPr>
        </p:nvSpPr>
        <p:spPr>
          <a:xfrm>
            <a:off x="628650" y="1825625"/>
            <a:ext cx="7886700" cy="1033189"/>
          </a:xfrm>
        </p:spPr>
        <p:txBody>
          <a:bodyPr>
            <a:normAutofit/>
          </a:bodyPr>
          <a:lstStyle/>
          <a:p>
            <a:pPr marL="0" indent="0">
              <a:buNone/>
            </a:pPr>
            <a:r>
              <a:rPr lang="en"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git log</a:t>
            </a: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にはログを綺麗にするオプションがある</a:t>
            </a:r>
            <a:endPar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a:p>
            <a:pPr marL="0" indent="0">
              <a:buNone/>
            </a:pP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それを駆使すると次のようなのも表示できる。</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pic>
        <p:nvPicPr>
          <p:cNvPr id="7" name="図 6">
            <a:extLst>
              <a:ext uri="{FF2B5EF4-FFF2-40B4-BE49-F238E27FC236}">
                <a16:creationId xmlns:a16="http://schemas.microsoft.com/office/drawing/2014/main" id="{99DB42E3-B3BE-D845-85F1-1DDA34779E84}"/>
              </a:ext>
            </a:extLst>
          </p:cNvPr>
          <p:cNvPicPr>
            <a:picLocks noChangeAspect="1"/>
          </p:cNvPicPr>
          <p:nvPr/>
        </p:nvPicPr>
        <p:blipFill>
          <a:blip r:embed="rId2"/>
          <a:stretch>
            <a:fillRect/>
          </a:stretch>
        </p:blipFill>
        <p:spPr>
          <a:xfrm>
            <a:off x="466725" y="3109364"/>
            <a:ext cx="8210550" cy="1899196"/>
          </a:xfrm>
          <a:prstGeom prst="rect">
            <a:avLst/>
          </a:prstGeom>
        </p:spPr>
      </p:pic>
      <p:sp>
        <p:nvSpPr>
          <p:cNvPr id="8" name="コンテンツ プレースホルダー 2">
            <a:extLst>
              <a:ext uri="{FF2B5EF4-FFF2-40B4-BE49-F238E27FC236}">
                <a16:creationId xmlns:a16="http://schemas.microsoft.com/office/drawing/2014/main" id="{4B86434A-3741-AA41-BA27-59BF7FB4E6F3}"/>
              </a:ext>
            </a:extLst>
          </p:cNvPr>
          <p:cNvSpPr txBox="1">
            <a:spLocks/>
          </p:cNvSpPr>
          <p:nvPr/>
        </p:nvSpPr>
        <p:spPr>
          <a:xfrm>
            <a:off x="628650" y="5394046"/>
            <a:ext cx="7886700" cy="10331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別名として設定しておくと楽に呼び出せる</a:t>
            </a:r>
            <a:endPar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a:p>
            <a:pPr marL="0" indent="0">
              <a:buNone/>
            </a:pP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US"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git config --global </a:t>
            </a:r>
            <a:r>
              <a:rPr lang="en-US" altLang="ja-JP" dirty="0" err="1">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alias.tr</a:t>
            </a:r>
            <a:r>
              <a:rPr lang="en-US"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 “…” </a:t>
            </a: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endPar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Tree>
    <p:extLst>
      <p:ext uri="{BB962C8B-B14F-4D97-AF65-F5344CB8AC3E}">
        <p14:creationId xmlns:p14="http://schemas.microsoft.com/office/powerpoint/2010/main" val="29990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C42FD8D5-0E8E-5E41-8BF1-95C92D30AA3A}"/>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歴史を重ねる</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cxnSp>
        <p:nvCxnSpPr>
          <p:cNvPr id="7" name="直線コネクタ 6"/>
          <p:cNvCxnSpPr/>
          <p:nvPr/>
        </p:nvCxnSpPr>
        <p:spPr>
          <a:xfrm>
            <a:off x="1074183" y="2010729"/>
            <a:ext cx="0" cy="2831182"/>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
        <p:nvSpPr>
          <p:cNvPr id="2" name="楕円 1"/>
          <p:cNvSpPr/>
          <p:nvPr/>
        </p:nvSpPr>
        <p:spPr>
          <a:xfrm>
            <a:off x="754143" y="1690689"/>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4" name="楕円 3"/>
          <p:cNvSpPr/>
          <p:nvPr/>
        </p:nvSpPr>
        <p:spPr>
          <a:xfrm>
            <a:off x="754143" y="3106280"/>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 name="楕円 4"/>
          <p:cNvSpPr/>
          <p:nvPr/>
        </p:nvSpPr>
        <p:spPr>
          <a:xfrm>
            <a:off x="754143"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1394223" y="4657245"/>
            <a:ext cx="829073" cy="369332"/>
          </a:xfrm>
          <a:prstGeom prst="rect">
            <a:avLst/>
          </a:prstGeom>
          <a:noFill/>
        </p:spPr>
        <p:txBody>
          <a:bodyPr wrap="none" rtlCol="0">
            <a:spAutoFit/>
          </a:bodyPr>
          <a:lstStyle/>
          <a:p>
            <a:r>
              <a:rPr kumimoji="1" lang="en-US" altLang="ja-JP"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14" name="テキスト ボックス 13"/>
          <p:cNvSpPr txBox="1"/>
          <p:nvPr/>
        </p:nvSpPr>
        <p:spPr>
          <a:xfrm>
            <a:off x="1394223" y="3240337"/>
            <a:ext cx="829073" cy="369332"/>
          </a:xfrm>
          <a:prstGeom prst="rect">
            <a:avLst/>
          </a:prstGeom>
          <a:noFill/>
        </p:spPr>
        <p:txBody>
          <a:bodyPr wrap="none" rtlCol="0">
            <a:spAutoFit/>
          </a:bodyPr>
          <a:lstStyle/>
          <a:p>
            <a:r>
              <a:rPr kumimoji="1" lang="en-US" altLang="ja-JP" dirty="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15" name="右矢印 14"/>
          <p:cNvSpPr/>
          <p:nvPr/>
        </p:nvSpPr>
        <p:spPr>
          <a:xfrm rot="5400000">
            <a:off x="1498397" y="4008185"/>
            <a:ext cx="620721" cy="250546"/>
          </a:xfrm>
          <a:prstGeom prst="rightArrow">
            <a:avLst>
              <a:gd name="adj1" fmla="val 50000"/>
              <a:gd name="adj2" fmla="val 80099"/>
            </a:avLst>
          </a:prstGeom>
          <a:gradFill flip="none" rotWithShape="1">
            <a:gsLst>
              <a:gs pos="0">
                <a:schemeClr val="tx1"/>
              </a:gs>
              <a:gs pos="38000">
                <a:schemeClr val="tx1">
                  <a:lumMod val="75000"/>
                  <a:lumOff val="25000"/>
                </a:schemeClr>
              </a:gs>
              <a:gs pos="100000">
                <a:schemeClr val="bg1">
                  <a:lumMod val="9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177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C42FD8D5-0E8E-5E41-8BF1-95C92D30AA3A}"/>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タイムトラベル</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8" name="テキスト ボックス 7"/>
          <p:cNvSpPr txBox="1"/>
          <p:nvPr/>
        </p:nvSpPr>
        <p:spPr>
          <a:xfrm>
            <a:off x="1394223" y="4657245"/>
            <a:ext cx="829073" cy="369332"/>
          </a:xfrm>
          <a:prstGeom prst="rect">
            <a:avLst/>
          </a:prstGeom>
          <a:noFill/>
        </p:spPr>
        <p:txBody>
          <a:bodyPr wrap="none" rtlCol="0">
            <a:spAutoFit/>
          </a:bodyPr>
          <a:lstStyle/>
          <a:p>
            <a:r>
              <a:rPr kumimoji="1" lang="en-US" altLang="ja-JP" dirty="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9" name="テキスト ボックス 8"/>
          <p:cNvSpPr txBox="1"/>
          <p:nvPr/>
        </p:nvSpPr>
        <p:spPr>
          <a:xfrm>
            <a:off x="1394223" y="3240337"/>
            <a:ext cx="829073" cy="369332"/>
          </a:xfrm>
          <a:prstGeom prst="rect">
            <a:avLst/>
          </a:prstGeom>
          <a:noFill/>
        </p:spPr>
        <p:txBody>
          <a:bodyPr wrap="none" rtlCol="0">
            <a:spAutoFit/>
          </a:bodyPr>
          <a:lstStyle/>
          <a:p>
            <a:r>
              <a:rPr kumimoji="1" lang="en-US" altLang="ja-JP"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10" name="右矢印 9"/>
          <p:cNvSpPr/>
          <p:nvPr/>
        </p:nvSpPr>
        <p:spPr>
          <a:xfrm rot="16200000" flipV="1">
            <a:off x="1498397" y="4008185"/>
            <a:ext cx="620721" cy="250546"/>
          </a:xfrm>
          <a:prstGeom prst="rightArrow">
            <a:avLst>
              <a:gd name="adj1" fmla="val 50000"/>
              <a:gd name="adj2" fmla="val 80099"/>
            </a:avLst>
          </a:prstGeom>
          <a:gradFill flip="none" rotWithShape="1">
            <a:gsLst>
              <a:gs pos="0">
                <a:schemeClr val="tx1"/>
              </a:gs>
              <a:gs pos="38000">
                <a:schemeClr val="tx1">
                  <a:lumMod val="75000"/>
                  <a:lumOff val="25000"/>
                </a:schemeClr>
              </a:gs>
              <a:gs pos="100000">
                <a:schemeClr val="bg1">
                  <a:lumMod val="9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a:off x="1074183" y="2010729"/>
            <a:ext cx="0" cy="2831182"/>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
        <p:nvSpPr>
          <p:cNvPr id="16" name="楕円 15"/>
          <p:cNvSpPr/>
          <p:nvPr/>
        </p:nvSpPr>
        <p:spPr>
          <a:xfrm>
            <a:off x="754143" y="1690689"/>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7" name="楕円 16"/>
          <p:cNvSpPr/>
          <p:nvPr/>
        </p:nvSpPr>
        <p:spPr>
          <a:xfrm>
            <a:off x="754143" y="3106280"/>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8" name="楕円 17"/>
          <p:cNvSpPr/>
          <p:nvPr/>
        </p:nvSpPr>
        <p:spPr>
          <a:xfrm>
            <a:off x="754143"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9779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C42FD8D5-0E8E-5E41-8BF1-95C92D30AA3A}"/>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パラレルワールド</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8" name="テキスト ボックス 7"/>
          <p:cNvSpPr txBox="1"/>
          <p:nvPr/>
        </p:nvSpPr>
        <p:spPr>
          <a:xfrm>
            <a:off x="2567534" y="4657245"/>
            <a:ext cx="829073" cy="369332"/>
          </a:xfrm>
          <a:prstGeom prst="rect">
            <a:avLst/>
          </a:prstGeom>
          <a:noFill/>
        </p:spPr>
        <p:txBody>
          <a:bodyPr wrap="none" rtlCol="0">
            <a:spAutoFit/>
          </a:bodyPr>
          <a:lstStyle/>
          <a:p>
            <a:r>
              <a:rPr kumimoji="1" lang="en-US" altLang="ja-JP"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9" name="テキスト ボックス 8"/>
          <p:cNvSpPr txBox="1"/>
          <p:nvPr/>
        </p:nvSpPr>
        <p:spPr>
          <a:xfrm>
            <a:off x="1394223" y="3240337"/>
            <a:ext cx="829073" cy="369332"/>
          </a:xfrm>
          <a:prstGeom prst="rect">
            <a:avLst/>
          </a:prstGeom>
          <a:noFill/>
        </p:spPr>
        <p:txBody>
          <a:bodyPr wrap="none" rtlCol="0">
            <a:spAutoFit/>
          </a:bodyPr>
          <a:lstStyle/>
          <a:p>
            <a:r>
              <a:rPr kumimoji="1" lang="en-US" altLang="ja-JP" dirty="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10" name="右矢印 9"/>
          <p:cNvSpPr/>
          <p:nvPr/>
        </p:nvSpPr>
        <p:spPr>
          <a:xfrm rot="2966908" flipV="1">
            <a:off x="2037808" y="3940497"/>
            <a:ext cx="620721" cy="250546"/>
          </a:xfrm>
          <a:prstGeom prst="rightArrow">
            <a:avLst>
              <a:gd name="adj1" fmla="val 50000"/>
              <a:gd name="adj2" fmla="val 80099"/>
            </a:avLst>
          </a:prstGeom>
          <a:gradFill flip="none" rotWithShape="1">
            <a:gsLst>
              <a:gs pos="0">
                <a:schemeClr val="tx1"/>
              </a:gs>
              <a:gs pos="38000">
                <a:schemeClr val="tx1">
                  <a:lumMod val="75000"/>
                  <a:lumOff val="25000"/>
                </a:schemeClr>
              </a:gs>
              <a:gs pos="100000">
                <a:schemeClr val="bg1">
                  <a:lumMod val="9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a:off x="1074183" y="2010729"/>
            <a:ext cx="0" cy="2831182"/>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
        <p:nvSpPr>
          <p:cNvPr id="12" name="楕円 11"/>
          <p:cNvSpPr/>
          <p:nvPr/>
        </p:nvSpPr>
        <p:spPr>
          <a:xfrm>
            <a:off x="754143" y="1690689"/>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 name="楕円 12"/>
          <p:cNvSpPr/>
          <p:nvPr/>
        </p:nvSpPr>
        <p:spPr>
          <a:xfrm>
            <a:off x="754143" y="3106280"/>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4" name="楕円 13"/>
          <p:cNvSpPr/>
          <p:nvPr/>
        </p:nvSpPr>
        <p:spPr>
          <a:xfrm>
            <a:off x="754143"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5" name="楕円 14"/>
          <p:cNvSpPr/>
          <p:nvPr/>
        </p:nvSpPr>
        <p:spPr>
          <a:xfrm>
            <a:off x="1868107"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16" name="直線コネクタ 15"/>
          <p:cNvCxnSpPr/>
          <p:nvPr/>
        </p:nvCxnSpPr>
        <p:spPr>
          <a:xfrm>
            <a:off x="1074183" y="3420901"/>
            <a:ext cx="1113964" cy="1421010"/>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46987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C42FD8D5-0E8E-5E41-8BF1-95C92D30AA3A}"/>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収束する歴史</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14" name="テキスト ボックス 13"/>
          <p:cNvSpPr txBox="1"/>
          <p:nvPr/>
        </p:nvSpPr>
        <p:spPr>
          <a:xfrm>
            <a:off x="1402674" y="6078255"/>
            <a:ext cx="829073" cy="369332"/>
          </a:xfrm>
          <a:prstGeom prst="rect">
            <a:avLst/>
          </a:prstGeom>
          <a:noFill/>
        </p:spPr>
        <p:txBody>
          <a:bodyPr wrap="none" rtlCol="0">
            <a:spAutoFit/>
          </a:bodyPr>
          <a:lstStyle/>
          <a:p>
            <a:r>
              <a:rPr kumimoji="1" lang="en-US" altLang="ja-JP"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cxnSp>
        <p:nvCxnSpPr>
          <p:cNvPr id="16" name="直線コネクタ 15"/>
          <p:cNvCxnSpPr/>
          <p:nvPr/>
        </p:nvCxnSpPr>
        <p:spPr>
          <a:xfrm>
            <a:off x="1074183" y="2010729"/>
            <a:ext cx="0" cy="4245388"/>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
        <p:nvSpPr>
          <p:cNvPr id="17" name="楕円 16"/>
          <p:cNvSpPr/>
          <p:nvPr/>
        </p:nvSpPr>
        <p:spPr>
          <a:xfrm>
            <a:off x="754143" y="1690689"/>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8" name="楕円 17"/>
          <p:cNvSpPr/>
          <p:nvPr/>
        </p:nvSpPr>
        <p:spPr>
          <a:xfrm>
            <a:off x="754143" y="3106280"/>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9" name="楕円 18"/>
          <p:cNvSpPr/>
          <p:nvPr/>
        </p:nvSpPr>
        <p:spPr>
          <a:xfrm>
            <a:off x="754143"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0" name="楕円 19"/>
          <p:cNvSpPr/>
          <p:nvPr/>
        </p:nvSpPr>
        <p:spPr>
          <a:xfrm>
            <a:off x="1868107"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21" name="直線コネクタ 20"/>
          <p:cNvCxnSpPr/>
          <p:nvPr/>
        </p:nvCxnSpPr>
        <p:spPr>
          <a:xfrm>
            <a:off x="1074183" y="3420901"/>
            <a:ext cx="1113964" cy="1421010"/>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
        <p:nvSpPr>
          <p:cNvPr id="22" name="楕円 21"/>
          <p:cNvSpPr/>
          <p:nvPr/>
        </p:nvSpPr>
        <p:spPr>
          <a:xfrm>
            <a:off x="754143" y="5936077"/>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23" name="直線コネクタ 22"/>
          <p:cNvCxnSpPr/>
          <p:nvPr/>
        </p:nvCxnSpPr>
        <p:spPr>
          <a:xfrm flipV="1">
            <a:off x="1065732" y="4841911"/>
            <a:ext cx="1122415" cy="1414206"/>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24454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DA9EE778-DCC5-3040-9087-5B00F4C1F6EB}"/>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まとめ</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4" name="コンテンツ プレースホルダー 2">
            <a:extLst>
              <a:ext uri="{FF2B5EF4-FFF2-40B4-BE49-F238E27FC236}">
                <a16:creationId xmlns:a16="http://schemas.microsoft.com/office/drawing/2014/main" id="{DF3958B9-2478-D94E-B34E-1ACF8A3EB15B}"/>
              </a:ext>
            </a:extLst>
          </p:cNvPr>
          <p:cNvSpPr txBox="1">
            <a:spLocks/>
          </p:cNvSpPr>
          <p:nvPr/>
        </p:nvSpPr>
        <p:spPr>
          <a:xfrm>
            <a:off x="628650" y="1825625"/>
            <a:ext cx="78867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コミットなどを可視化する </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status</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log</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diff</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p>
          <a:p>
            <a:pPr>
              <a:lnSpc>
                <a:spcPct val="150000"/>
              </a:lnSpc>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コミットを作る </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add</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commit</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p>
          <a:p>
            <a:pPr>
              <a:lnSpc>
                <a:spcPct val="150000"/>
              </a:lnSpc>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古いコミット・ブロブに行き来できる </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checkout</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p>
          <a:p>
            <a:pPr>
              <a:lnSpc>
                <a:spcPct val="150000"/>
              </a:lnSpc>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複数のコミットを並列管理する </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checkout -b</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branch</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p>
          <a:p>
            <a:pPr>
              <a:lnSpc>
                <a:spcPct val="150000"/>
              </a:lnSpc>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２つのコミットを合体させる </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merge</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p>
          <a:p>
            <a:pPr marL="0" indent="0">
              <a:lnSpc>
                <a:spcPct val="150000"/>
              </a:lnSpc>
              <a:buNone/>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というコマンドが</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git </a:t>
            </a: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にはある</a:t>
            </a:r>
            <a:endPar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Tree>
    <p:extLst>
      <p:ext uri="{BB962C8B-B14F-4D97-AF65-F5344CB8AC3E}">
        <p14:creationId xmlns:p14="http://schemas.microsoft.com/office/powerpoint/2010/main" val="208748266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786</TotalTime>
  <Words>154</Words>
  <Application>Microsoft Macintosh PowerPoint</Application>
  <PresentationFormat>画面に合わせる (4:3)</PresentationFormat>
  <Paragraphs>31</Paragraphs>
  <Slides>9</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9</vt:i4>
      </vt:variant>
    </vt:vector>
  </HeadingPairs>
  <TitlesOfParts>
    <vt:vector size="18" baseType="lpstr">
      <vt:lpstr>Gen Shin Gothic</vt:lpstr>
      <vt:lpstr>Gen Shin Gothic Medium</vt:lpstr>
      <vt:lpstr>源真ゴシック Heavy</vt:lpstr>
      <vt:lpstr>游ゴシック</vt:lpstr>
      <vt:lpstr>游ゴシック Light</vt:lpstr>
      <vt:lpstr>Arial</vt:lpstr>
      <vt:lpstr>Calibri</vt:lpstr>
      <vt:lpstr>Calibri Light</vt:lpstr>
      <vt:lpstr>Office テーマ</vt:lpstr>
      <vt:lpstr>PowerPoint プレゼンテーション</vt:lpstr>
      <vt:lpstr>Part 2 git あれこれ</vt:lpstr>
      <vt:lpstr>可視化するために</vt:lpstr>
      <vt:lpstr>さらに可視化するために</vt:lpstr>
      <vt:lpstr>歴史を重ねる</vt:lpstr>
      <vt:lpstr>タイムトラベル</vt:lpstr>
      <vt:lpstr>パラレルワールド</vt:lpstr>
      <vt:lpstr>収束する歴史</vt:lpstr>
      <vt:lpstr>まとめ</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松原 信忠</dc:creator>
  <cp:lastModifiedBy>nobutada.matsubara</cp:lastModifiedBy>
  <cp:revision>32</cp:revision>
  <dcterms:created xsi:type="dcterms:W3CDTF">2018-07-09T18:09:33Z</dcterms:created>
  <dcterms:modified xsi:type="dcterms:W3CDTF">2018-07-12T04:00:29Z</dcterms:modified>
</cp:coreProperties>
</file>