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9" r:id="rId5"/>
    <p:sldId id="260" r:id="rId6"/>
    <p:sldId id="270" r:id="rId7"/>
    <p:sldId id="271" r:id="rId8"/>
    <p:sldId id="272" r:id="rId9"/>
    <p:sldId id="268"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19"/>
    <p:restoredTop sz="94654"/>
  </p:normalViewPr>
  <p:slideViewPr>
    <p:cSldViewPr snapToGrid="0" snapToObjects="1">
      <p:cViewPr varScale="1">
        <p:scale>
          <a:sx n="81" d="100"/>
          <a:sy n="81" d="100"/>
        </p:scale>
        <p:origin x="9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6E431DA-83A9-BA4B-A104-448117B2FB99}" type="datetimeFigureOut">
              <a:rPr kumimoji="1" lang="ja-JP" altLang="en-US" smtClean="0"/>
              <a:t>2018/7/11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sp>
        <p:nvSpPr>
          <p:cNvPr id="8" name="テキスト ボックス 7">
            <a:extLst>
              <a:ext uri="{FF2B5EF4-FFF2-40B4-BE49-F238E27FC236}">
                <a16:creationId xmlns:a16="http://schemas.microsoft.com/office/drawing/2014/main" id="{A52158DD-F37A-3F4F-8F62-46E28EAE2D79}"/>
              </a:ext>
            </a:extLst>
          </p:cNvPr>
          <p:cNvSpPr txBox="1"/>
          <p:nvPr userDrawn="1"/>
        </p:nvSpPr>
        <p:spPr>
          <a:xfrm>
            <a:off x="9202994" y="5673213"/>
            <a:ext cx="184731"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3660053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6E431DA-83A9-BA4B-A104-448117B2FB99}" type="datetimeFigureOut">
              <a:rPr kumimoji="1" lang="ja-JP" altLang="en-US" smtClean="0"/>
              <a:t>2018/7/11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spTree>
    <p:extLst>
      <p:ext uri="{BB962C8B-B14F-4D97-AF65-F5344CB8AC3E}">
        <p14:creationId xmlns:p14="http://schemas.microsoft.com/office/powerpoint/2010/main" val="793579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6E431DA-83A9-BA4B-A104-448117B2FB99}" type="datetimeFigureOut">
              <a:rPr kumimoji="1" lang="ja-JP" altLang="en-US" smtClean="0"/>
              <a:t>2018/7/11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spTree>
    <p:extLst>
      <p:ext uri="{BB962C8B-B14F-4D97-AF65-F5344CB8AC3E}">
        <p14:creationId xmlns:p14="http://schemas.microsoft.com/office/powerpoint/2010/main" val="2846466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6E431DA-83A9-BA4B-A104-448117B2FB99}" type="datetimeFigureOut">
              <a:rPr kumimoji="1" lang="ja-JP" altLang="en-US" smtClean="0"/>
              <a:t>2018/7/11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pic>
        <p:nvPicPr>
          <p:cNvPr id="8" name="図 7">
            <a:extLst>
              <a:ext uri="{FF2B5EF4-FFF2-40B4-BE49-F238E27FC236}">
                <a16:creationId xmlns:a16="http://schemas.microsoft.com/office/drawing/2014/main" id="{E6387178-E935-3443-BD13-EBEA5648D0CB}"/>
              </a:ext>
            </a:extLst>
          </p:cNvPr>
          <p:cNvPicPr>
            <a:picLocks noChangeAspect="1"/>
          </p:cNvPicPr>
          <p:nvPr userDrawn="1"/>
        </p:nvPicPr>
        <p:blipFill>
          <a:blip r:embed="rId2"/>
          <a:stretch>
            <a:fillRect/>
          </a:stretch>
        </p:blipFill>
        <p:spPr>
          <a:xfrm>
            <a:off x="6864263" y="4684354"/>
            <a:ext cx="2985218" cy="2985218"/>
          </a:xfrm>
          <a:prstGeom prst="rect">
            <a:avLst/>
          </a:prstGeom>
        </p:spPr>
      </p:pic>
    </p:spTree>
    <p:extLst>
      <p:ext uri="{BB962C8B-B14F-4D97-AF65-F5344CB8AC3E}">
        <p14:creationId xmlns:p14="http://schemas.microsoft.com/office/powerpoint/2010/main" val="2555993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6E431DA-83A9-BA4B-A104-448117B2FB99}" type="datetimeFigureOut">
              <a:rPr kumimoji="1" lang="ja-JP" altLang="en-US" smtClean="0"/>
              <a:t>2018/7/11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spTree>
    <p:extLst>
      <p:ext uri="{BB962C8B-B14F-4D97-AF65-F5344CB8AC3E}">
        <p14:creationId xmlns:p14="http://schemas.microsoft.com/office/powerpoint/2010/main" val="391159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6E431DA-83A9-BA4B-A104-448117B2FB99}" type="datetimeFigureOut">
              <a:rPr kumimoji="1" lang="ja-JP" altLang="en-US" smtClean="0"/>
              <a:t>2018/7/11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spTree>
    <p:extLst>
      <p:ext uri="{BB962C8B-B14F-4D97-AF65-F5344CB8AC3E}">
        <p14:creationId xmlns:p14="http://schemas.microsoft.com/office/powerpoint/2010/main" val="743383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6E431DA-83A9-BA4B-A104-448117B2FB99}" type="datetimeFigureOut">
              <a:rPr kumimoji="1" lang="ja-JP" altLang="en-US" smtClean="0"/>
              <a:t>2018/7/11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spTree>
    <p:extLst>
      <p:ext uri="{BB962C8B-B14F-4D97-AF65-F5344CB8AC3E}">
        <p14:creationId xmlns:p14="http://schemas.microsoft.com/office/powerpoint/2010/main" val="1609544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6E431DA-83A9-BA4B-A104-448117B2FB99}" type="datetimeFigureOut">
              <a:rPr kumimoji="1" lang="ja-JP" altLang="en-US" smtClean="0"/>
              <a:t>2018/7/11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pic>
        <p:nvPicPr>
          <p:cNvPr id="6" name="図 5">
            <a:extLst>
              <a:ext uri="{FF2B5EF4-FFF2-40B4-BE49-F238E27FC236}">
                <a16:creationId xmlns:a16="http://schemas.microsoft.com/office/drawing/2014/main" id="{832185E5-9CE7-6B47-93C2-D00EB4512D86}"/>
              </a:ext>
            </a:extLst>
          </p:cNvPr>
          <p:cNvPicPr>
            <a:picLocks noChangeAspect="1"/>
          </p:cNvPicPr>
          <p:nvPr userDrawn="1"/>
        </p:nvPicPr>
        <p:blipFill>
          <a:blip r:embed="rId2"/>
          <a:stretch>
            <a:fillRect/>
          </a:stretch>
        </p:blipFill>
        <p:spPr>
          <a:xfrm>
            <a:off x="6864263" y="4684354"/>
            <a:ext cx="2985218" cy="2985218"/>
          </a:xfrm>
          <a:prstGeom prst="rect">
            <a:avLst/>
          </a:prstGeom>
        </p:spPr>
      </p:pic>
    </p:spTree>
    <p:extLst>
      <p:ext uri="{BB962C8B-B14F-4D97-AF65-F5344CB8AC3E}">
        <p14:creationId xmlns:p14="http://schemas.microsoft.com/office/powerpoint/2010/main" val="318897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E431DA-83A9-BA4B-A104-448117B2FB99}" type="datetimeFigureOut">
              <a:rPr kumimoji="1" lang="ja-JP" altLang="en-US" smtClean="0"/>
              <a:t>2018/7/11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pic>
        <p:nvPicPr>
          <p:cNvPr id="5" name="図 4">
            <a:extLst>
              <a:ext uri="{FF2B5EF4-FFF2-40B4-BE49-F238E27FC236}">
                <a16:creationId xmlns:a16="http://schemas.microsoft.com/office/drawing/2014/main" id="{449F23E4-69A9-FA4E-A0A2-C3D7464DD1D3}"/>
              </a:ext>
            </a:extLst>
          </p:cNvPr>
          <p:cNvPicPr>
            <a:picLocks noChangeAspect="1"/>
          </p:cNvPicPr>
          <p:nvPr userDrawn="1"/>
        </p:nvPicPr>
        <p:blipFill>
          <a:blip r:embed="rId2"/>
          <a:stretch>
            <a:fillRect/>
          </a:stretch>
        </p:blipFill>
        <p:spPr>
          <a:xfrm>
            <a:off x="6864263" y="4684354"/>
            <a:ext cx="2985218" cy="2985218"/>
          </a:xfrm>
          <a:prstGeom prst="rect">
            <a:avLst/>
          </a:prstGeom>
        </p:spPr>
      </p:pic>
    </p:spTree>
    <p:extLst>
      <p:ext uri="{BB962C8B-B14F-4D97-AF65-F5344CB8AC3E}">
        <p14:creationId xmlns:p14="http://schemas.microsoft.com/office/powerpoint/2010/main" val="232447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6E431DA-83A9-BA4B-A104-448117B2FB99}" type="datetimeFigureOut">
              <a:rPr kumimoji="1" lang="ja-JP" altLang="en-US" smtClean="0"/>
              <a:t>2018/7/11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spTree>
    <p:extLst>
      <p:ext uri="{BB962C8B-B14F-4D97-AF65-F5344CB8AC3E}">
        <p14:creationId xmlns:p14="http://schemas.microsoft.com/office/powerpoint/2010/main" val="4083451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6E431DA-83A9-BA4B-A104-448117B2FB99}" type="datetimeFigureOut">
              <a:rPr kumimoji="1" lang="ja-JP" altLang="en-US" smtClean="0"/>
              <a:t>2018/7/11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7540632-F72A-054B-92A1-52470927834F}" type="slidenum">
              <a:rPr kumimoji="1" lang="ja-JP" altLang="en-US" smtClean="0"/>
              <a:t>‹#›</a:t>
            </a:fld>
            <a:endParaRPr kumimoji="1" lang="ja-JP" altLang="en-US"/>
          </a:p>
        </p:txBody>
      </p:sp>
    </p:spTree>
    <p:extLst>
      <p:ext uri="{BB962C8B-B14F-4D97-AF65-F5344CB8AC3E}">
        <p14:creationId xmlns:p14="http://schemas.microsoft.com/office/powerpoint/2010/main" val="4157595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431DA-83A9-BA4B-A104-448117B2FB99}" type="datetimeFigureOut">
              <a:rPr kumimoji="1" lang="ja-JP" altLang="en-US" smtClean="0"/>
              <a:t>2018/7/11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40632-F72A-054B-92A1-52470927834F}" type="slidenum">
              <a:rPr kumimoji="1" lang="ja-JP" altLang="en-US" smtClean="0"/>
              <a:t>‹#›</a:t>
            </a:fld>
            <a:endParaRPr kumimoji="1" lang="ja-JP" altLang="en-US"/>
          </a:p>
        </p:txBody>
      </p:sp>
    </p:spTree>
    <p:extLst>
      <p:ext uri="{BB962C8B-B14F-4D97-AF65-F5344CB8AC3E}">
        <p14:creationId xmlns:p14="http://schemas.microsoft.com/office/powerpoint/2010/main" val="23244215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FBF751F-14E4-904E-8CEA-B104FB4FB1B7}"/>
              </a:ext>
            </a:extLst>
          </p:cNvPr>
          <p:cNvPicPr>
            <a:picLocks noChangeAspect="1"/>
          </p:cNvPicPr>
          <p:nvPr/>
        </p:nvPicPr>
        <p:blipFill>
          <a:blip r:embed="rId2"/>
          <a:stretch>
            <a:fillRect/>
          </a:stretch>
        </p:blipFill>
        <p:spPr>
          <a:xfrm>
            <a:off x="5318233" y="-323280"/>
            <a:ext cx="5478791" cy="5478791"/>
          </a:xfrm>
          <a:prstGeom prst="rect">
            <a:avLst/>
          </a:prstGeom>
        </p:spPr>
      </p:pic>
      <p:sp>
        <p:nvSpPr>
          <p:cNvPr id="4" name="タイトル 1">
            <a:extLst>
              <a:ext uri="{FF2B5EF4-FFF2-40B4-BE49-F238E27FC236}">
                <a16:creationId xmlns:a16="http://schemas.microsoft.com/office/drawing/2014/main" id="{6E9B5426-2F2E-AC4B-8F22-1BA064704013}"/>
              </a:ext>
            </a:extLst>
          </p:cNvPr>
          <p:cNvSpPr txBox="1">
            <a:spLocks/>
          </p:cNvSpPr>
          <p:nvPr/>
        </p:nvSpPr>
        <p:spPr>
          <a:xfrm>
            <a:off x="350619" y="1723697"/>
            <a:ext cx="7886700" cy="484526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lnSpc>
                <a:spcPct val="100000"/>
              </a:lnSpc>
            </a:pPr>
            <a:r>
              <a:rPr lang="ja-JP" altLang="en-US" sz="8000" b="1">
                <a:solidFill>
                  <a:schemeClr val="accent2"/>
                </a:solidFill>
                <a:latin typeface="Gen Shin Gothic" panose="020B0402020203020207" pitchFamily="34" charset="-128"/>
                <a:ea typeface="Gen Shin Gothic" panose="020B0402020203020207" pitchFamily="34" charset="-128"/>
                <a:cs typeface="Gen Shin Gothic" panose="020B0402020203020207" pitchFamily="34" charset="-128"/>
              </a:rPr>
              <a:t>すごい</a:t>
            </a:r>
            <a:r>
              <a:rPr lang="en-US" altLang="ja-JP" sz="8000" b="1" dirty="0">
                <a:solidFill>
                  <a:schemeClr val="accent2"/>
                </a:solidFill>
                <a:latin typeface="Gen Shin Gothic" panose="020B0402020203020207" pitchFamily="34" charset="-128"/>
                <a:ea typeface="Gen Shin Gothic" panose="020B0402020203020207" pitchFamily="34" charset="-128"/>
                <a:cs typeface="Gen Shin Gothic" panose="020B0402020203020207" pitchFamily="34" charset="-128"/>
              </a:rPr>
              <a:t> </a:t>
            </a:r>
            <a:r>
              <a:rPr lang="en-US" altLang="ja-JP" sz="11500" b="1" dirty="0">
                <a:solidFill>
                  <a:schemeClr val="accent1"/>
                </a:solidFill>
                <a:latin typeface="Gen Shin Gothic" panose="020B0402020203020207" pitchFamily="34" charset="-128"/>
                <a:ea typeface="Gen Shin Gothic" panose="020B0402020203020207" pitchFamily="34" charset="-128"/>
                <a:cs typeface="Gen Shin Gothic" panose="020B0402020203020207" pitchFamily="34" charset="-128"/>
              </a:rPr>
              <a:t>git</a:t>
            </a:r>
            <a:r>
              <a:rPr lang="en-US" altLang="ja-JP" sz="8000" b="1" dirty="0">
                <a:latin typeface="Gen Shin Gothic" panose="020B0402020203020207" pitchFamily="34" charset="-128"/>
                <a:ea typeface="Gen Shin Gothic" panose="020B0402020203020207" pitchFamily="34" charset="-128"/>
                <a:cs typeface="Gen Shin Gothic" panose="020B0402020203020207" pitchFamily="34" charset="-128"/>
              </a:rPr>
              <a:t/>
            </a:r>
            <a:br>
              <a:rPr lang="en-US" altLang="ja-JP" sz="8000" b="1" dirty="0">
                <a:latin typeface="Gen Shin Gothic" panose="020B0402020203020207" pitchFamily="34" charset="-128"/>
                <a:ea typeface="Gen Shin Gothic" panose="020B0402020203020207" pitchFamily="34" charset="-128"/>
                <a:cs typeface="Gen Shin Gothic" panose="020B0402020203020207" pitchFamily="34" charset="-128"/>
              </a:rPr>
            </a:br>
            <a:r>
              <a:rPr lang="ja-JP" altLang="en-US" sz="8000" b="1">
                <a:latin typeface="Gen Shin Gothic" panose="020B0402020203020207" pitchFamily="34" charset="-128"/>
                <a:ea typeface="Gen Shin Gothic" panose="020B0402020203020207" pitchFamily="34" charset="-128"/>
                <a:cs typeface="Gen Shin Gothic" panose="020B0402020203020207" pitchFamily="34" charset="-128"/>
              </a:rPr>
              <a:t>たのしく学ぼう</a:t>
            </a:r>
          </a:p>
        </p:txBody>
      </p:sp>
      <p:sp>
        <p:nvSpPr>
          <p:cNvPr id="5" name="タイトル 1">
            <a:extLst>
              <a:ext uri="{FF2B5EF4-FFF2-40B4-BE49-F238E27FC236}">
                <a16:creationId xmlns:a16="http://schemas.microsoft.com/office/drawing/2014/main" id="{5103EF7C-B769-8142-BB02-826D34727DD6}"/>
              </a:ext>
            </a:extLst>
          </p:cNvPr>
          <p:cNvSpPr txBox="1">
            <a:spLocks/>
          </p:cNvSpPr>
          <p:nvPr/>
        </p:nvSpPr>
        <p:spPr>
          <a:xfrm rot="1111528">
            <a:off x="7250340" y="4835257"/>
            <a:ext cx="1299886" cy="186454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nSpc>
                <a:spcPct val="100000"/>
              </a:lnSpc>
            </a:pPr>
            <a:r>
              <a:rPr lang="ja-JP" altLang="en-US" sz="9600" b="1">
                <a:solidFill>
                  <a:schemeClr val="accent2"/>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a:t>
            </a:r>
            <a:endParaRPr lang="ja-JP" altLang="en-US" sz="9600" b="1">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Tree>
    <p:extLst>
      <p:ext uri="{BB962C8B-B14F-4D97-AF65-F5344CB8AC3E}">
        <p14:creationId xmlns:p14="http://schemas.microsoft.com/office/powerpoint/2010/main" val="3889066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F4C7DA-3A60-194A-83A4-0E6F8DE713A6}"/>
              </a:ext>
            </a:extLst>
          </p:cNvPr>
          <p:cNvSpPr>
            <a:spLocks noGrp="1"/>
          </p:cNvSpPr>
          <p:nvPr>
            <p:ph type="title"/>
          </p:nvPr>
        </p:nvSpPr>
        <p:spPr>
          <a:xfrm>
            <a:off x="350619" y="1723697"/>
            <a:ext cx="7886700" cy="4845269"/>
          </a:xfrm>
        </p:spPr>
        <p:txBody>
          <a:bodyPr>
            <a:normAutofit/>
          </a:bodyPr>
          <a:lstStyle/>
          <a:p>
            <a:pPr>
              <a:lnSpc>
                <a:spcPct val="100000"/>
              </a:lnSpc>
            </a:pPr>
            <a:r>
              <a:rPr lang="en-US" altLang="ja-JP" sz="8000" b="1" dirty="0">
                <a:solidFill>
                  <a:schemeClr val="accent2"/>
                </a:solidFill>
                <a:latin typeface="Gen Shin Gothic" panose="020B0402020203020207" pitchFamily="34" charset="-128"/>
                <a:ea typeface="Gen Shin Gothic" panose="020B0402020203020207" pitchFamily="34" charset="-128"/>
                <a:cs typeface="Gen Shin Gothic" panose="020B0402020203020207" pitchFamily="34" charset="-128"/>
              </a:rPr>
              <a:t>P</a:t>
            </a:r>
            <a:r>
              <a:rPr kumimoji="1" lang="en-US" altLang="ja-JP" sz="8000" b="1" dirty="0">
                <a:solidFill>
                  <a:schemeClr val="accent2"/>
                </a:solidFill>
                <a:latin typeface="Gen Shin Gothic" panose="020B0402020203020207" pitchFamily="34" charset="-128"/>
                <a:ea typeface="Gen Shin Gothic" panose="020B0402020203020207" pitchFamily="34" charset="-128"/>
                <a:cs typeface="Gen Shin Gothic" panose="020B0402020203020207" pitchFamily="34" charset="-128"/>
              </a:rPr>
              <a:t>art 2</a:t>
            </a:r>
            <a:r>
              <a:rPr kumimoji="1" lang="en-US" altLang="ja-JP" sz="8000" b="1" dirty="0">
                <a:latin typeface="Gen Shin Gothic" panose="020B0402020203020207" pitchFamily="34" charset="-128"/>
                <a:ea typeface="Gen Shin Gothic" panose="020B0402020203020207" pitchFamily="34" charset="-128"/>
                <a:cs typeface="Gen Shin Gothic" panose="020B0402020203020207" pitchFamily="34" charset="-128"/>
              </a:rPr>
              <a:t/>
            </a:r>
            <a:br>
              <a:rPr kumimoji="1" lang="en-US" altLang="ja-JP" sz="8000" b="1" dirty="0">
                <a:latin typeface="Gen Shin Gothic" panose="020B0402020203020207" pitchFamily="34" charset="-128"/>
                <a:ea typeface="Gen Shin Gothic" panose="020B0402020203020207" pitchFamily="34" charset="-128"/>
                <a:cs typeface="Gen Shin Gothic" panose="020B0402020203020207" pitchFamily="34" charset="-128"/>
              </a:rPr>
            </a:br>
            <a:r>
              <a:rPr lang="en" altLang="ja-JP" sz="8000" b="1" dirty="0">
                <a:latin typeface="Gen Shin Gothic" panose="020B0402020203020207" pitchFamily="34" charset="-128"/>
                <a:ea typeface="Gen Shin Gothic" panose="020B0402020203020207" pitchFamily="34" charset="-128"/>
                <a:cs typeface="Gen Shin Gothic" panose="020B0402020203020207" pitchFamily="34" charset="-128"/>
              </a:rPr>
              <a:t>git </a:t>
            </a:r>
            <a:r>
              <a:rPr lang="ja-JP" altLang="en-US" sz="8000" b="1">
                <a:latin typeface="Gen Shin Gothic" panose="020B0402020203020207" pitchFamily="34" charset="-128"/>
                <a:ea typeface="Gen Shin Gothic" panose="020B0402020203020207" pitchFamily="34" charset="-128"/>
                <a:cs typeface="Gen Shin Gothic" panose="020B0402020203020207" pitchFamily="34" charset="-128"/>
              </a:rPr>
              <a:t>あれこれ</a:t>
            </a:r>
            <a:endParaRPr kumimoji="1" lang="ja-JP" altLang="en-US" sz="8000" b="1">
              <a:latin typeface="Gen Shin Gothic" panose="020B0402020203020207" pitchFamily="34" charset="-128"/>
              <a:ea typeface="Gen Shin Gothic" panose="020B0402020203020207" pitchFamily="34" charset="-128"/>
              <a:cs typeface="Gen Shin Gothic" panose="020B0402020203020207" pitchFamily="34" charset="-128"/>
            </a:endParaRPr>
          </a:p>
        </p:txBody>
      </p:sp>
      <p:pic>
        <p:nvPicPr>
          <p:cNvPr id="4" name="図 3">
            <a:extLst>
              <a:ext uri="{FF2B5EF4-FFF2-40B4-BE49-F238E27FC236}">
                <a16:creationId xmlns:a16="http://schemas.microsoft.com/office/drawing/2014/main" id="{3725809F-44D0-0A4D-9713-80266283FE89}"/>
              </a:ext>
            </a:extLst>
          </p:cNvPr>
          <p:cNvPicPr>
            <a:picLocks noChangeAspect="1"/>
          </p:cNvPicPr>
          <p:nvPr/>
        </p:nvPicPr>
        <p:blipFill>
          <a:blip r:embed="rId2"/>
          <a:stretch>
            <a:fillRect/>
          </a:stretch>
        </p:blipFill>
        <p:spPr>
          <a:xfrm>
            <a:off x="5318233" y="-323280"/>
            <a:ext cx="5478791" cy="5478791"/>
          </a:xfrm>
          <a:prstGeom prst="rect">
            <a:avLst/>
          </a:prstGeom>
        </p:spPr>
      </p:pic>
    </p:spTree>
    <p:extLst>
      <p:ext uri="{BB962C8B-B14F-4D97-AF65-F5344CB8AC3E}">
        <p14:creationId xmlns:p14="http://schemas.microsoft.com/office/powerpoint/2010/main" val="1940984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97A6E3-3051-B14C-BDE7-8B728AA504EA}"/>
              </a:ext>
            </a:extLst>
          </p:cNvPr>
          <p:cNvSpPr>
            <a:spLocks noGrp="1"/>
          </p:cNvSpPr>
          <p:nvPr>
            <p:ph type="title"/>
          </p:nvPr>
        </p:nvSpPr>
        <p:spPr/>
        <p:txBody>
          <a:bodyPr/>
          <a:lstStyle/>
          <a:p>
            <a:r>
              <a:rPr lang="ja-JP" altLang="en-US" sz="5400">
                <a:latin typeface="Gen Shin Gothic Medium" panose="020B0402020203020207" pitchFamily="34" charset="-128"/>
                <a:ea typeface="Gen Shin Gothic Medium" panose="020B0402020203020207" pitchFamily="34" charset="-128"/>
                <a:cs typeface="Gen Shin Gothic Medium" panose="020B0402020203020207" pitchFamily="34" charset="-128"/>
              </a:rPr>
              <a:t>可視化するために</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
        <p:nvSpPr>
          <p:cNvPr id="3" name="コンテンツ プレースホルダー 2">
            <a:extLst>
              <a:ext uri="{FF2B5EF4-FFF2-40B4-BE49-F238E27FC236}">
                <a16:creationId xmlns:a16="http://schemas.microsoft.com/office/drawing/2014/main" id="{912F3FB3-057B-F14F-85DC-4D861A9F395F}"/>
              </a:ext>
            </a:extLst>
          </p:cNvPr>
          <p:cNvSpPr>
            <a:spLocks noGrp="1"/>
          </p:cNvSpPr>
          <p:nvPr>
            <p:ph idx="1"/>
          </p:nvPr>
        </p:nvSpPr>
        <p:spPr>
          <a:xfrm>
            <a:off x="628650" y="1825625"/>
            <a:ext cx="7886700" cy="941326"/>
          </a:xfrm>
        </p:spPr>
        <p:txBody>
          <a:bodyPr/>
          <a:lstStyle/>
          <a:p>
            <a:pPr marL="0" indent="0">
              <a:buNone/>
            </a:pP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コミットなどの情報を確認するためのコマンドを覚えておくと良い</a:t>
            </a:r>
            <a:endPar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a:p>
            <a:pPr marL="0" indent="0">
              <a:buNone/>
            </a:pP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
        <p:nvSpPr>
          <p:cNvPr id="5" name="コンテンツ プレースホルダー 2">
            <a:extLst>
              <a:ext uri="{FF2B5EF4-FFF2-40B4-BE49-F238E27FC236}">
                <a16:creationId xmlns:a16="http://schemas.microsoft.com/office/drawing/2014/main" id="{5C6F0D51-5718-9944-A3CB-1B23F8BA5091}"/>
              </a:ext>
            </a:extLst>
          </p:cNvPr>
          <p:cNvSpPr txBox="1">
            <a:spLocks/>
          </p:cNvSpPr>
          <p:nvPr/>
        </p:nvSpPr>
        <p:spPr>
          <a:xfrm>
            <a:off x="628650" y="2901887"/>
            <a:ext cx="7886700" cy="3275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Clr>
                <a:schemeClr val="tx1"/>
              </a:buClr>
              <a:buNone/>
            </a:pPr>
            <a:r>
              <a:rPr lang="en" altLang="ja-JP"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git status</a:t>
            </a:r>
            <a:r>
              <a:rPr lang="en-US" altLang="ja-JP"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 </a:t>
            </a:r>
            <a:r>
              <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 </a:t>
            </a:r>
            <a:b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br>
            <a: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	</a:t>
            </a:r>
            <a:r>
              <a:rPr lang="ja-JP" altLang="en-US" dirty="0">
                <a:latin typeface="Gen Shin Gothic Medium" panose="020B0402020203020207" pitchFamily="34" charset="-128"/>
                <a:ea typeface="Gen Shin Gothic Medium" panose="020B0402020203020207" pitchFamily="34" charset="-128"/>
                <a:cs typeface="Gen Shin Gothic Medium" panose="020B0402020203020207" pitchFamily="34" charset="-128"/>
              </a:rPr>
              <a:t>ワークツリーやインデックスの状態を確認</a:t>
            </a:r>
          </a:p>
          <a:p>
            <a:pPr marL="0" indent="0">
              <a:lnSpc>
                <a:spcPct val="100000"/>
              </a:lnSpc>
              <a:buClr>
                <a:schemeClr val="tx1"/>
              </a:buClr>
              <a:buNone/>
            </a:pPr>
            <a:r>
              <a:rPr lang="en" altLang="ja-JP"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git log</a:t>
            </a:r>
            <a: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 : </a:t>
            </a:r>
            <a:b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br>
            <a: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	</a:t>
            </a:r>
            <a:r>
              <a:rPr lang="ja-JP" altLang="en-US" dirty="0">
                <a:latin typeface="Gen Shin Gothic Medium" panose="020B0402020203020207" pitchFamily="34" charset="-128"/>
                <a:ea typeface="Gen Shin Gothic Medium" panose="020B0402020203020207" pitchFamily="34" charset="-128"/>
                <a:cs typeface="Gen Shin Gothic Medium" panose="020B0402020203020207" pitchFamily="34" charset="-128"/>
              </a:rPr>
              <a:t>積み上げて来たコミットの一覧を確認</a:t>
            </a:r>
          </a:p>
          <a:p>
            <a:pPr marL="0" indent="0">
              <a:lnSpc>
                <a:spcPct val="100000"/>
              </a:lnSpc>
              <a:buClr>
                <a:schemeClr val="tx1"/>
              </a:buClr>
              <a:buNone/>
            </a:pPr>
            <a:r>
              <a:rPr lang="en" altLang="ja-JP"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git diff </a:t>
            </a:r>
            <a: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b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br>
            <a: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	</a:t>
            </a:r>
            <a:r>
              <a:rPr lang="ja-JP" altLang="en-US" dirty="0">
                <a:latin typeface="Gen Shin Gothic Medium" panose="020B0402020203020207" pitchFamily="34" charset="-128"/>
                <a:ea typeface="Gen Shin Gothic Medium" panose="020B0402020203020207" pitchFamily="34" charset="-128"/>
                <a:cs typeface="Gen Shin Gothic Medium" panose="020B0402020203020207" pitchFamily="34" charset="-128"/>
              </a:rPr>
              <a:t>コミット間の差分</a:t>
            </a:r>
            <a:r>
              <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ja-JP" altLang="en-US" dirty="0">
                <a:latin typeface="Gen Shin Gothic Medium" panose="020B0402020203020207" pitchFamily="34" charset="-128"/>
                <a:ea typeface="Gen Shin Gothic Medium" panose="020B0402020203020207" pitchFamily="34" charset="-128"/>
                <a:cs typeface="Gen Shin Gothic Medium" panose="020B0402020203020207" pitchFamily="34" charset="-128"/>
              </a:rPr>
              <a:t>変更箇所</a:t>
            </a:r>
            <a:r>
              <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ja-JP" altLang="en-US" dirty="0">
                <a:latin typeface="Gen Shin Gothic Medium" panose="020B0402020203020207" pitchFamily="34" charset="-128"/>
                <a:ea typeface="Gen Shin Gothic Medium" panose="020B0402020203020207" pitchFamily="34" charset="-128"/>
                <a:cs typeface="Gen Shin Gothic Medium" panose="020B0402020203020207" pitchFamily="34" charset="-128"/>
              </a:rPr>
              <a:t>を確認</a:t>
            </a:r>
          </a:p>
          <a:p>
            <a:pPr marL="0" indent="0">
              <a:lnSpc>
                <a:spcPct val="100000"/>
              </a:lnSpc>
              <a:buClr>
                <a:schemeClr val="tx1"/>
              </a:buClr>
              <a:buNone/>
            </a:pPr>
            <a:endParaRPr lang="ja-JP" altLang="en-US" dirty="0">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Tree>
    <p:extLst>
      <p:ext uri="{BB962C8B-B14F-4D97-AF65-F5344CB8AC3E}">
        <p14:creationId xmlns:p14="http://schemas.microsoft.com/office/powerpoint/2010/main" val="152842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97A6E3-3051-B14C-BDE7-8B728AA504EA}"/>
              </a:ext>
            </a:extLst>
          </p:cNvPr>
          <p:cNvSpPr>
            <a:spLocks noGrp="1"/>
          </p:cNvSpPr>
          <p:nvPr>
            <p:ph type="title"/>
          </p:nvPr>
        </p:nvSpPr>
        <p:spPr/>
        <p:txBody>
          <a:bodyPr>
            <a:normAutofit/>
          </a:bodyPr>
          <a:lstStyle/>
          <a:p>
            <a:r>
              <a:rPr lang="ja-JP" altLang="en-US" sz="5400">
                <a:latin typeface="Gen Shin Gothic Medium" panose="020B0402020203020207" pitchFamily="34" charset="-128"/>
                <a:ea typeface="Gen Shin Gothic Medium" panose="020B0402020203020207" pitchFamily="34" charset="-128"/>
                <a:cs typeface="Gen Shin Gothic Medium" panose="020B0402020203020207" pitchFamily="34" charset="-128"/>
              </a:rPr>
              <a:t>さらに可視化するために</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
        <p:nvSpPr>
          <p:cNvPr id="3" name="コンテンツ プレースホルダー 2">
            <a:extLst>
              <a:ext uri="{FF2B5EF4-FFF2-40B4-BE49-F238E27FC236}">
                <a16:creationId xmlns:a16="http://schemas.microsoft.com/office/drawing/2014/main" id="{912F3FB3-057B-F14F-85DC-4D861A9F395F}"/>
              </a:ext>
            </a:extLst>
          </p:cNvPr>
          <p:cNvSpPr>
            <a:spLocks noGrp="1"/>
          </p:cNvSpPr>
          <p:nvPr>
            <p:ph idx="1"/>
          </p:nvPr>
        </p:nvSpPr>
        <p:spPr>
          <a:xfrm>
            <a:off x="628650" y="1825625"/>
            <a:ext cx="7886700" cy="1033189"/>
          </a:xfrm>
        </p:spPr>
        <p:txBody>
          <a:bodyPr>
            <a:normAutofit/>
          </a:bodyPr>
          <a:lstStyle/>
          <a:p>
            <a:pPr marL="0" indent="0">
              <a:buNone/>
            </a:pPr>
            <a:r>
              <a:rPr lang="en" altLang="ja-JP"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git log</a:t>
            </a:r>
            <a:r>
              <a:rPr lang="en"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 </a:t>
            </a: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にはログを綺麗にするオプションがある</a:t>
            </a:r>
            <a:endPar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a:p>
            <a:pPr marL="0" indent="0">
              <a:buNone/>
            </a:pP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それを駆使すると次のようなのも表示できる。</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pic>
        <p:nvPicPr>
          <p:cNvPr id="7" name="図 6">
            <a:extLst>
              <a:ext uri="{FF2B5EF4-FFF2-40B4-BE49-F238E27FC236}">
                <a16:creationId xmlns:a16="http://schemas.microsoft.com/office/drawing/2014/main" id="{99DB42E3-B3BE-D845-85F1-1DDA34779E84}"/>
              </a:ext>
            </a:extLst>
          </p:cNvPr>
          <p:cNvPicPr>
            <a:picLocks noChangeAspect="1"/>
          </p:cNvPicPr>
          <p:nvPr/>
        </p:nvPicPr>
        <p:blipFill>
          <a:blip r:embed="rId2"/>
          <a:stretch>
            <a:fillRect/>
          </a:stretch>
        </p:blipFill>
        <p:spPr>
          <a:xfrm>
            <a:off x="466725" y="3109364"/>
            <a:ext cx="8210550" cy="1899196"/>
          </a:xfrm>
          <a:prstGeom prst="rect">
            <a:avLst/>
          </a:prstGeom>
        </p:spPr>
      </p:pic>
      <p:sp>
        <p:nvSpPr>
          <p:cNvPr id="8" name="コンテンツ プレースホルダー 2">
            <a:extLst>
              <a:ext uri="{FF2B5EF4-FFF2-40B4-BE49-F238E27FC236}">
                <a16:creationId xmlns:a16="http://schemas.microsoft.com/office/drawing/2014/main" id="{4B86434A-3741-AA41-BA27-59BF7FB4E6F3}"/>
              </a:ext>
            </a:extLst>
          </p:cNvPr>
          <p:cNvSpPr txBox="1">
            <a:spLocks/>
          </p:cNvSpPr>
          <p:nvPr/>
        </p:nvSpPr>
        <p:spPr>
          <a:xfrm>
            <a:off x="628650" y="5394046"/>
            <a:ext cx="7886700" cy="10331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別名として設定しておくと楽に呼び出せる</a:t>
            </a:r>
            <a:endPar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a:p>
            <a:pPr marL="0" indent="0">
              <a:buNone/>
            </a:pPr>
            <a:r>
              <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US" altLang="ja-JP"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git config --global </a:t>
            </a:r>
            <a:r>
              <a:rPr lang="en-US" altLang="ja-JP" dirty="0" err="1">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alias.tr</a:t>
            </a:r>
            <a:r>
              <a:rPr lang="en-US" altLang="ja-JP"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 “…” </a:t>
            </a:r>
            <a:r>
              <a:rPr lang="en-US" altLang="ja-JP"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endPar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Tree>
    <p:extLst>
      <p:ext uri="{BB962C8B-B14F-4D97-AF65-F5344CB8AC3E}">
        <p14:creationId xmlns:p14="http://schemas.microsoft.com/office/powerpoint/2010/main" val="299906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C42FD8D5-0E8E-5E41-8BF1-95C92D30AA3A}"/>
              </a:ext>
            </a:extLst>
          </p:cNvPr>
          <p:cNvSpPr>
            <a:spLocks noGrp="1"/>
          </p:cNvSpPr>
          <p:nvPr>
            <p:ph type="title"/>
          </p:nvPr>
        </p:nvSpPr>
        <p:spPr>
          <a:xfrm>
            <a:off x="628650" y="365126"/>
            <a:ext cx="7886700" cy="1325563"/>
          </a:xfrm>
        </p:spPr>
        <p:txBody>
          <a:bodyPr/>
          <a:lstStyle/>
          <a:p>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歴史を重ねる</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cxnSp>
        <p:nvCxnSpPr>
          <p:cNvPr id="7" name="直線コネクタ 6"/>
          <p:cNvCxnSpPr/>
          <p:nvPr/>
        </p:nvCxnSpPr>
        <p:spPr>
          <a:xfrm>
            <a:off x="1074183" y="2010729"/>
            <a:ext cx="0" cy="2831182"/>
          </a:xfrm>
          <a:prstGeom prst="line">
            <a:avLst/>
          </a:prstGeom>
          <a:ln w="292100">
            <a:solidFill>
              <a:schemeClr val="accent1"/>
            </a:solidFill>
          </a:ln>
        </p:spPr>
        <p:style>
          <a:lnRef idx="3">
            <a:schemeClr val="accent5"/>
          </a:lnRef>
          <a:fillRef idx="0">
            <a:schemeClr val="accent5"/>
          </a:fillRef>
          <a:effectRef idx="2">
            <a:schemeClr val="accent5"/>
          </a:effectRef>
          <a:fontRef idx="minor">
            <a:schemeClr val="tx1"/>
          </a:fontRef>
        </p:style>
      </p:cxnSp>
      <p:sp>
        <p:nvSpPr>
          <p:cNvPr id="2" name="楕円 1"/>
          <p:cNvSpPr/>
          <p:nvPr/>
        </p:nvSpPr>
        <p:spPr>
          <a:xfrm>
            <a:off x="754143" y="1690689"/>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4" name="楕円 3"/>
          <p:cNvSpPr/>
          <p:nvPr/>
        </p:nvSpPr>
        <p:spPr>
          <a:xfrm>
            <a:off x="754143" y="3106280"/>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 name="楕円 4"/>
          <p:cNvSpPr/>
          <p:nvPr/>
        </p:nvSpPr>
        <p:spPr>
          <a:xfrm>
            <a:off x="754143" y="4521871"/>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1394223" y="4657245"/>
            <a:ext cx="829073" cy="369332"/>
          </a:xfrm>
          <a:prstGeom prst="rect">
            <a:avLst/>
          </a:prstGeom>
          <a:noFill/>
        </p:spPr>
        <p:txBody>
          <a:bodyPr wrap="none" rtlCol="0">
            <a:spAutoFit/>
          </a:bodyPr>
          <a:lstStyle/>
          <a:p>
            <a:r>
              <a:rPr kumimoji="1" lang="en-US" altLang="ja-JP" dirty="0" smtClean="0">
                <a:solidFill>
                  <a:schemeClr val="tx1">
                    <a:lumMod val="75000"/>
                    <a:lumOff val="2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rPr>
              <a:t>HEAD</a:t>
            </a:r>
            <a:endParaRPr kumimoji="1" lang="ja-JP" altLang="en-US" dirty="0">
              <a:solidFill>
                <a:schemeClr val="tx1">
                  <a:lumMod val="75000"/>
                  <a:lumOff val="2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endParaRPr>
          </a:p>
        </p:txBody>
      </p:sp>
      <p:sp>
        <p:nvSpPr>
          <p:cNvPr id="14" name="テキスト ボックス 13"/>
          <p:cNvSpPr txBox="1"/>
          <p:nvPr/>
        </p:nvSpPr>
        <p:spPr>
          <a:xfrm>
            <a:off x="1394223" y="3240337"/>
            <a:ext cx="829073" cy="369332"/>
          </a:xfrm>
          <a:prstGeom prst="rect">
            <a:avLst/>
          </a:prstGeom>
          <a:noFill/>
        </p:spPr>
        <p:txBody>
          <a:bodyPr wrap="none" rtlCol="0">
            <a:spAutoFit/>
          </a:bodyPr>
          <a:lstStyle/>
          <a:p>
            <a:r>
              <a:rPr kumimoji="1" lang="en-US" altLang="ja-JP" dirty="0" smtClean="0">
                <a:solidFill>
                  <a:schemeClr val="bg1">
                    <a:lumMod val="7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rPr>
              <a:t>HEAD</a:t>
            </a:r>
            <a:endParaRPr kumimoji="1" lang="ja-JP" altLang="en-US" dirty="0">
              <a:solidFill>
                <a:schemeClr val="bg1">
                  <a:lumMod val="7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endParaRPr>
          </a:p>
        </p:txBody>
      </p:sp>
      <p:sp>
        <p:nvSpPr>
          <p:cNvPr id="15" name="右矢印 14"/>
          <p:cNvSpPr/>
          <p:nvPr/>
        </p:nvSpPr>
        <p:spPr>
          <a:xfrm rot="5400000">
            <a:off x="1498397" y="4008185"/>
            <a:ext cx="620721" cy="250546"/>
          </a:xfrm>
          <a:prstGeom prst="rightArrow">
            <a:avLst>
              <a:gd name="adj1" fmla="val 50000"/>
              <a:gd name="adj2" fmla="val 80099"/>
            </a:avLst>
          </a:prstGeom>
          <a:gradFill flip="none" rotWithShape="1">
            <a:gsLst>
              <a:gs pos="0">
                <a:schemeClr val="tx1"/>
              </a:gs>
              <a:gs pos="38000">
                <a:schemeClr val="tx1">
                  <a:lumMod val="75000"/>
                  <a:lumOff val="25000"/>
                </a:schemeClr>
              </a:gs>
              <a:gs pos="100000">
                <a:schemeClr val="bg1">
                  <a:lumMod val="9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1773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C42FD8D5-0E8E-5E41-8BF1-95C92D30AA3A}"/>
              </a:ext>
            </a:extLst>
          </p:cNvPr>
          <p:cNvSpPr>
            <a:spLocks noGrp="1"/>
          </p:cNvSpPr>
          <p:nvPr>
            <p:ph type="title"/>
          </p:nvPr>
        </p:nvSpPr>
        <p:spPr>
          <a:xfrm>
            <a:off x="628650" y="365126"/>
            <a:ext cx="7886700" cy="1325563"/>
          </a:xfrm>
        </p:spPr>
        <p:txBody>
          <a:bodyPr/>
          <a:lstStyle/>
          <a:p>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タイムトラベル</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
        <p:nvSpPr>
          <p:cNvPr id="8" name="テキスト ボックス 7"/>
          <p:cNvSpPr txBox="1"/>
          <p:nvPr/>
        </p:nvSpPr>
        <p:spPr>
          <a:xfrm>
            <a:off x="1394223" y="4657245"/>
            <a:ext cx="829073" cy="369332"/>
          </a:xfrm>
          <a:prstGeom prst="rect">
            <a:avLst/>
          </a:prstGeom>
          <a:noFill/>
        </p:spPr>
        <p:txBody>
          <a:bodyPr wrap="none" rtlCol="0">
            <a:spAutoFit/>
          </a:bodyPr>
          <a:lstStyle/>
          <a:p>
            <a:r>
              <a:rPr kumimoji="1" lang="en-US" altLang="ja-JP" dirty="0" smtClean="0">
                <a:solidFill>
                  <a:schemeClr val="bg1">
                    <a:lumMod val="7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rPr>
              <a:t>HEAD</a:t>
            </a:r>
            <a:endParaRPr kumimoji="1" lang="ja-JP" altLang="en-US" dirty="0">
              <a:solidFill>
                <a:schemeClr val="bg1">
                  <a:lumMod val="7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endParaRPr>
          </a:p>
        </p:txBody>
      </p:sp>
      <p:sp>
        <p:nvSpPr>
          <p:cNvPr id="9" name="テキスト ボックス 8"/>
          <p:cNvSpPr txBox="1"/>
          <p:nvPr/>
        </p:nvSpPr>
        <p:spPr>
          <a:xfrm>
            <a:off x="1394223" y="3240337"/>
            <a:ext cx="829073" cy="369332"/>
          </a:xfrm>
          <a:prstGeom prst="rect">
            <a:avLst/>
          </a:prstGeom>
          <a:noFill/>
        </p:spPr>
        <p:txBody>
          <a:bodyPr wrap="none" rtlCol="0">
            <a:spAutoFit/>
          </a:bodyPr>
          <a:lstStyle/>
          <a:p>
            <a:r>
              <a:rPr kumimoji="1" lang="en-US" altLang="ja-JP" dirty="0" smtClean="0">
                <a:solidFill>
                  <a:schemeClr val="tx1">
                    <a:lumMod val="75000"/>
                    <a:lumOff val="2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rPr>
              <a:t>HEAD</a:t>
            </a:r>
            <a:endParaRPr kumimoji="1" lang="ja-JP" altLang="en-US" dirty="0">
              <a:solidFill>
                <a:schemeClr val="tx1">
                  <a:lumMod val="75000"/>
                  <a:lumOff val="2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endParaRPr>
          </a:p>
        </p:txBody>
      </p:sp>
      <p:sp>
        <p:nvSpPr>
          <p:cNvPr id="10" name="右矢印 9"/>
          <p:cNvSpPr/>
          <p:nvPr/>
        </p:nvSpPr>
        <p:spPr>
          <a:xfrm rot="16200000" flipV="1">
            <a:off x="1498397" y="4008185"/>
            <a:ext cx="620721" cy="250546"/>
          </a:xfrm>
          <a:prstGeom prst="rightArrow">
            <a:avLst>
              <a:gd name="adj1" fmla="val 50000"/>
              <a:gd name="adj2" fmla="val 80099"/>
            </a:avLst>
          </a:prstGeom>
          <a:gradFill flip="none" rotWithShape="1">
            <a:gsLst>
              <a:gs pos="0">
                <a:schemeClr val="tx1"/>
              </a:gs>
              <a:gs pos="38000">
                <a:schemeClr val="tx1">
                  <a:lumMod val="75000"/>
                  <a:lumOff val="25000"/>
                </a:schemeClr>
              </a:gs>
              <a:gs pos="100000">
                <a:schemeClr val="bg1">
                  <a:lumMod val="9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p:cNvCxnSpPr/>
          <p:nvPr/>
        </p:nvCxnSpPr>
        <p:spPr>
          <a:xfrm>
            <a:off x="1074183" y="2010729"/>
            <a:ext cx="0" cy="2831182"/>
          </a:xfrm>
          <a:prstGeom prst="line">
            <a:avLst/>
          </a:prstGeom>
          <a:ln w="292100">
            <a:solidFill>
              <a:schemeClr val="accent1"/>
            </a:solidFill>
          </a:ln>
        </p:spPr>
        <p:style>
          <a:lnRef idx="3">
            <a:schemeClr val="accent5"/>
          </a:lnRef>
          <a:fillRef idx="0">
            <a:schemeClr val="accent5"/>
          </a:fillRef>
          <a:effectRef idx="2">
            <a:schemeClr val="accent5"/>
          </a:effectRef>
          <a:fontRef idx="minor">
            <a:schemeClr val="tx1"/>
          </a:fontRef>
        </p:style>
      </p:cxnSp>
      <p:sp>
        <p:nvSpPr>
          <p:cNvPr id="16" name="楕円 15"/>
          <p:cNvSpPr/>
          <p:nvPr/>
        </p:nvSpPr>
        <p:spPr>
          <a:xfrm>
            <a:off x="754143" y="1690689"/>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7" name="楕円 16"/>
          <p:cNvSpPr/>
          <p:nvPr/>
        </p:nvSpPr>
        <p:spPr>
          <a:xfrm>
            <a:off x="754143" y="3106280"/>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8" name="楕円 17"/>
          <p:cNvSpPr/>
          <p:nvPr/>
        </p:nvSpPr>
        <p:spPr>
          <a:xfrm>
            <a:off x="754143" y="4521871"/>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97796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C42FD8D5-0E8E-5E41-8BF1-95C92D30AA3A}"/>
              </a:ext>
            </a:extLst>
          </p:cNvPr>
          <p:cNvSpPr>
            <a:spLocks noGrp="1"/>
          </p:cNvSpPr>
          <p:nvPr>
            <p:ph type="title"/>
          </p:nvPr>
        </p:nvSpPr>
        <p:spPr>
          <a:xfrm>
            <a:off x="628650" y="365126"/>
            <a:ext cx="7886700" cy="1325563"/>
          </a:xfrm>
        </p:spPr>
        <p:txBody>
          <a:bodyPr/>
          <a:lstStyle/>
          <a:p>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パラレルワールド</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
        <p:nvSpPr>
          <p:cNvPr id="8" name="テキスト ボックス 7"/>
          <p:cNvSpPr txBox="1"/>
          <p:nvPr/>
        </p:nvSpPr>
        <p:spPr>
          <a:xfrm>
            <a:off x="2567534" y="4657245"/>
            <a:ext cx="829073" cy="369332"/>
          </a:xfrm>
          <a:prstGeom prst="rect">
            <a:avLst/>
          </a:prstGeom>
          <a:noFill/>
        </p:spPr>
        <p:txBody>
          <a:bodyPr wrap="none" rtlCol="0">
            <a:spAutoFit/>
          </a:bodyPr>
          <a:lstStyle/>
          <a:p>
            <a:r>
              <a:rPr kumimoji="1" lang="en-US" altLang="ja-JP" dirty="0" smtClean="0">
                <a:solidFill>
                  <a:schemeClr val="tx1">
                    <a:lumMod val="75000"/>
                    <a:lumOff val="2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rPr>
              <a:t>HEAD</a:t>
            </a:r>
            <a:endParaRPr kumimoji="1" lang="ja-JP" altLang="en-US" dirty="0">
              <a:solidFill>
                <a:schemeClr val="tx1">
                  <a:lumMod val="75000"/>
                  <a:lumOff val="2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endParaRPr>
          </a:p>
        </p:txBody>
      </p:sp>
      <p:sp>
        <p:nvSpPr>
          <p:cNvPr id="9" name="テキスト ボックス 8"/>
          <p:cNvSpPr txBox="1"/>
          <p:nvPr/>
        </p:nvSpPr>
        <p:spPr>
          <a:xfrm>
            <a:off x="1394223" y="3240337"/>
            <a:ext cx="829073" cy="369332"/>
          </a:xfrm>
          <a:prstGeom prst="rect">
            <a:avLst/>
          </a:prstGeom>
          <a:noFill/>
        </p:spPr>
        <p:txBody>
          <a:bodyPr wrap="none" rtlCol="0">
            <a:spAutoFit/>
          </a:bodyPr>
          <a:lstStyle/>
          <a:p>
            <a:r>
              <a:rPr kumimoji="1" lang="en-US" altLang="ja-JP" dirty="0" smtClean="0">
                <a:solidFill>
                  <a:schemeClr val="bg1">
                    <a:lumMod val="7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rPr>
              <a:t>HEAD</a:t>
            </a:r>
            <a:endParaRPr kumimoji="1" lang="ja-JP" altLang="en-US" dirty="0">
              <a:solidFill>
                <a:schemeClr val="bg1">
                  <a:lumMod val="7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endParaRPr>
          </a:p>
        </p:txBody>
      </p:sp>
      <p:sp>
        <p:nvSpPr>
          <p:cNvPr id="10" name="右矢印 9"/>
          <p:cNvSpPr/>
          <p:nvPr/>
        </p:nvSpPr>
        <p:spPr>
          <a:xfrm rot="2966908" flipV="1">
            <a:off x="2037808" y="3940497"/>
            <a:ext cx="620721" cy="250546"/>
          </a:xfrm>
          <a:prstGeom prst="rightArrow">
            <a:avLst>
              <a:gd name="adj1" fmla="val 50000"/>
              <a:gd name="adj2" fmla="val 80099"/>
            </a:avLst>
          </a:prstGeom>
          <a:gradFill flip="none" rotWithShape="1">
            <a:gsLst>
              <a:gs pos="0">
                <a:schemeClr val="tx1"/>
              </a:gs>
              <a:gs pos="38000">
                <a:schemeClr val="tx1">
                  <a:lumMod val="75000"/>
                  <a:lumOff val="25000"/>
                </a:schemeClr>
              </a:gs>
              <a:gs pos="100000">
                <a:schemeClr val="bg1">
                  <a:lumMod val="95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p:nvCxnSpPr>
        <p:spPr>
          <a:xfrm>
            <a:off x="1074183" y="2010729"/>
            <a:ext cx="0" cy="2831182"/>
          </a:xfrm>
          <a:prstGeom prst="line">
            <a:avLst/>
          </a:prstGeom>
          <a:ln w="292100">
            <a:solidFill>
              <a:schemeClr val="accent1"/>
            </a:solidFill>
          </a:ln>
        </p:spPr>
        <p:style>
          <a:lnRef idx="3">
            <a:schemeClr val="accent5"/>
          </a:lnRef>
          <a:fillRef idx="0">
            <a:schemeClr val="accent5"/>
          </a:fillRef>
          <a:effectRef idx="2">
            <a:schemeClr val="accent5"/>
          </a:effectRef>
          <a:fontRef idx="minor">
            <a:schemeClr val="tx1"/>
          </a:fontRef>
        </p:style>
      </p:cxnSp>
      <p:sp>
        <p:nvSpPr>
          <p:cNvPr id="12" name="楕円 11"/>
          <p:cNvSpPr/>
          <p:nvPr/>
        </p:nvSpPr>
        <p:spPr>
          <a:xfrm>
            <a:off x="754143" y="1690689"/>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3" name="楕円 12"/>
          <p:cNvSpPr/>
          <p:nvPr/>
        </p:nvSpPr>
        <p:spPr>
          <a:xfrm>
            <a:off x="754143" y="3106280"/>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4" name="楕円 13"/>
          <p:cNvSpPr/>
          <p:nvPr/>
        </p:nvSpPr>
        <p:spPr>
          <a:xfrm>
            <a:off x="754143" y="4521871"/>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5" name="楕円 14"/>
          <p:cNvSpPr/>
          <p:nvPr/>
        </p:nvSpPr>
        <p:spPr>
          <a:xfrm>
            <a:off x="1868107" y="4521871"/>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16" name="直線コネクタ 15"/>
          <p:cNvCxnSpPr/>
          <p:nvPr/>
        </p:nvCxnSpPr>
        <p:spPr>
          <a:xfrm>
            <a:off x="1074183" y="3420901"/>
            <a:ext cx="1113964" cy="1421010"/>
          </a:xfrm>
          <a:prstGeom prst="line">
            <a:avLst/>
          </a:prstGeom>
          <a:ln w="292100">
            <a:solidFill>
              <a:schemeClr val="accent1"/>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469877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C42FD8D5-0E8E-5E41-8BF1-95C92D30AA3A}"/>
              </a:ext>
            </a:extLst>
          </p:cNvPr>
          <p:cNvSpPr>
            <a:spLocks noGrp="1"/>
          </p:cNvSpPr>
          <p:nvPr>
            <p:ph type="title"/>
          </p:nvPr>
        </p:nvSpPr>
        <p:spPr>
          <a:xfrm>
            <a:off x="628650" y="365126"/>
            <a:ext cx="7886700" cy="1325563"/>
          </a:xfrm>
        </p:spPr>
        <p:txBody>
          <a:bodyPr/>
          <a:lstStyle/>
          <a:p>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収束する歴史</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
        <p:nvSpPr>
          <p:cNvPr id="14" name="テキスト ボックス 13"/>
          <p:cNvSpPr txBox="1"/>
          <p:nvPr/>
        </p:nvSpPr>
        <p:spPr>
          <a:xfrm>
            <a:off x="1402674" y="6078255"/>
            <a:ext cx="829073" cy="369332"/>
          </a:xfrm>
          <a:prstGeom prst="rect">
            <a:avLst/>
          </a:prstGeom>
          <a:noFill/>
        </p:spPr>
        <p:txBody>
          <a:bodyPr wrap="none" rtlCol="0">
            <a:spAutoFit/>
          </a:bodyPr>
          <a:lstStyle/>
          <a:p>
            <a:r>
              <a:rPr kumimoji="1" lang="en-US" altLang="ja-JP" dirty="0" smtClean="0">
                <a:solidFill>
                  <a:schemeClr val="tx1">
                    <a:lumMod val="75000"/>
                    <a:lumOff val="2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rPr>
              <a:t>HEAD</a:t>
            </a:r>
            <a:endParaRPr kumimoji="1" lang="ja-JP" altLang="en-US" dirty="0">
              <a:solidFill>
                <a:schemeClr val="tx1">
                  <a:lumMod val="75000"/>
                  <a:lumOff val="25000"/>
                </a:schemeClr>
              </a:solidFill>
              <a:latin typeface="源真ゴシック Heavy" panose="020B0702020203020207" pitchFamily="50" charset="-128"/>
              <a:ea typeface="源真ゴシック Heavy" panose="020B0702020203020207" pitchFamily="50" charset="-128"/>
              <a:cs typeface="源真ゴシック Heavy" panose="020B0702020203020207" pitchFamily="50" charset="-128"/>
            </a:endParaRPr>
          </a:p>
        </p:txBody>
      </p:sp>
      <p:cxnSp>
        <p:nvCxnSpPr>
          <p:cNvPr id="16" name="直線コネクタ 15"/>
          <p:cNvCxnSpPr/>
          <p:nvPr/>
        </p:nvCxnSpPr>
        <p:spPr>
          <a:xfrm>
            <a:off x="1074183" y="2010729"/>
            <a:ext cx="0" cy="4245388"/>
          </a:xfrm>
          <a:prstGeom prst="line">
            <a:avLst/>
          </a:prstGeom>
          <a:ln w="292100">
            <a:solidFill>
              <a:schemeClr val="accent1"/>
            </a:solidFill>
          </a:ln>
        </p:spPr>
        <p:style>
          <a:lnRef idx="3">
            <a:schemeClr val="accent5"/>
          </a:lnRef>
          <a:fillRef idx="0">
            <a:schemeClr val="accent5"/>
          </a:fillRef>
          <a:effectRef idx="2">
            <a:schemeClr val="accent5"/>
          </a:effectRef>
          <a:fontRef idx="minor">
            <a:schemeClr val="tx1"/>
          </a:fontRef>
        </p:style>
      </p:cxnSp>
      <p:sp>
        <p:nvSpPr>
          <p:cNvPr id="17" name="楕円 16"/>
          <p:cNvSpPr/>
          <p:nvPr/>
        </p:nvSpPr>
        <p:spPr>
          <a:xfrm>
            <a:off x="754143" y="1690689"/>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8" name="楕円 17"/>
          <p:cNvSpPr/>
          <p:nvPr/>
        </p:nvSpPr>
        <p:spPr>
          <a:xfrm>
            <a:off x="754143" y="3106280"/>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9" name="楕円 18"/>
          <p:cNvSpPr/>
          <p:nvPr/>
        </p:nvSpPr>
        <p:spPr>
          <a:xfrm>
            <a:off x="754143" y="4521871"/>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0" name="楕円 19"/>
          <p:cNvSpPr/>
          <p:nvPr/>
        </p:nvSpPr>
        <p:spPr>
          <a:xfrm>
            <a:off x="1868107" y="4521871"/>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21" name="直線コネクタ 20"/>
          <p:cNvCxnSpPr/>
          <p:nvPr/>
        </p:nvCxnSpPr>
        <p:spPr>
          <a:xfrm>
            <a:off x="1074183" y="3420901"/>
            <a:ext cx="1113964" cy="1421010"/>
          </a:xfrm>
          <a:prstGeom prst="line">
            <a:avLst/>
          </a:prstGeom>
          <a:ln w="292100">
            <a:solidFill>
              <a:schemeClr val="accent1"/>
            </a:solidFill>
          </a:ln>
        </p:spPr>
        <p:style>
          <a:lnRef idx="3">
            <a:schemeClr val="accent5"/>
          </a:lnRef>
          <a:fillRef idx="0">
            <a:schemeClr val="accent5"/>
          </a:fillRef>
          <a:effectRef idx="2">
            <a:schemeClr val="accent5"/>
          </a:effectRef>
          <a:fontRef idx="minor">
            <a:schemeClr val="tx1"/>
          </a:fontRef>
        </p:style>
      </p:cxnSp>
      <p:sp>
        <p:nvSpPr>
          <p:cNvPr id="22" name="楕円 21"/>
          <p:cNvSpPr/>
          <p:nvPr/>
        </p:nvSpPr>
        <p:spPr>
          <a:xfrm>
            <a:off x="754143" y="5936077"/>
            <a:ext cx="640080" cy="640080"/>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23" name="直線コネクタ 22"/>
          <p:cNvCxnSpPr/>
          <p:nvPr/>
        </p:nvCxnSpPr>
        <p:spPr>
          <a:xfrm flipV="1">
            <a:off x="1065732" y="4841911"/>
            <a:ext cx="1122415" cy="1414206"/>
          </a:xfrm>
          <a:prstGeom prst="line">
            <a:avLst/>
          </a:prstGeom>
          <a:ln w="292100">
            <a:solidFill>
              <a:schemeClr val="accent1"/>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244540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DA9EE778-DCC5-3040-9087-5B00F4C1F6EB}"/>
              </a:ext>
            </a:extLst>
          </p:cNvPr>
          <p:cNvSpPr>
            <a:spLocks noGrp="1"/>
          </p:cNvSpPr>
          <p:nvPr>
            <p:ph type="title"/>
          </p:nvPr>
        </p:nvSpPr>
        <p:spPr>
          <a:xfrm>
            <a:off x="628650" y="365126"/>
            <a:ext cx="7886700" cy="1325563"/>
          </a:xfrm>
        </p:spPr>
        <p:txBody>
          <a:bodyPr/>
          <a:lstStyle/>
          <a:p>
            <a:r>
              <a:rPr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rPr>
              <a:t>まとめ</a:t>
            </a:r>
            <a:endParaRPr kumimoji="1" lang="ja-JP" altLang="en-US">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
        <p:nvSpPr>
          <p:cNvPr id="4" name="コンテンツ プレースホルダー 2">
            <a:extLst>
              <a:ext uri="{FF2B5EF4-FFF2-40B4-BE49-F238E27FC236}">
                <a16:creationId xmlns:a16="http://schemas.microsoft.com/office/drawing/2014/main" id="{DF3958B9-2478-D94E-B34E-1ACF8A3EB15B}"/>
              </a:ext>
            </a:extLst>
          </p:cNvPr>
          <p:cNvSpPr txBox="1">
            <a:spLocks/>
          </p:cNvSpPr>
          <p:nvPr/>
        </p:nvSpPr>
        <p:spPr>
          <a:xfrm>
            <a:off x="628650" y="1825625"/>
            <a:ext cx="78867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50000"/>
              </a:lnSpc>
            </a:pPr>
            <a:r>
              <a:rPr lang="ja-JP" altLang="en-US" sz="2400">
                <a:latin typeface="Gen Shin Gothic Medium" panose="020B0402020203020207" pitchFamily="34" charset="-128"/>
                <a:ea typeface="Gen Shin Gothic Medium" panose="020B0402020203020207" pitchFamily="34" charset="-128"/>
                <a:cs typeface="Gen Shin Gothic Medium" panose="020B0402020203020207" pitchFamily="34" charset="-128"/>
              </a:rPr>
              <a:t>コミットなどを可視化する </a:t>
            </a:r>
            <a:r>
              <a:rPr lang="en-US"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status</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log</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diff</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p>
          <a:p>
            <a:pPr>
              <a:lnSpc>
                <a:spcPct val="150000"/>
              </a:lnSpc>
            </a:pPr>
            <a:r>
              <a:rPr lang="ja-JP" altLang="en-US" sz="2400">
                <a:latin typeface="Gen Shin Gothic Medium" panose="020B0402020203020207" pitchFamily="34" charset="-128"/>
                <a:ea typeface="Gen Shin Gothic Medium" panose="020B0402020203020207" pitchFamily="34" charset="-128"/>
                <a:cs typeface="Gen Shin Gothic Medium" panose="020B0402020203020207" pitchFamily="34" charset="-128"/>
              </a:rPr>
              <a:t>コミットを作る </a:t>
            </a:r>
            <a:r>
              <a:rPr lang="en-US"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add</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commit</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p>
          <a:p>
            <a:pPr>
              <a:lnSpc>
                <a:spcPct val="150000"/>
              </a:lnSpc>
            </a:pPr>
            <a:r>
              <a:rPr lang="ja-JP" altLang="en-US" sz="2400">
                <a:latin typeface="Gen Shin Gothic Medium" panose="020B0402020203020207" pitchFamily="34" charset="-128"/>
                <a:ea typeface="Gen Shin Gothic Medium" panose="020B0402020203020207" pitchFamily="34" charset="-128"/>
                <a:cs typeface="Gen Shin Gothic Medium" panose="020B0402020203020207" pitchFamily="34" charset="-128"/>
              </a:rPr>
              <a:t>古いコミット・ブロブに行き来できる </a:t>
            </a:r>
            <a:r>
              <a:rPr lang="en-US"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checkout</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p>
          <a:p>
            <a:pPr>
              <a:lnSpc>
                <a:spcPct val="150000"/>
              </a:lnSpc>
            </a:pPr>
            <a:r>
              <a:rPr lang="ja-JP" altLang="en-US" sz="2400">
                <a:latin typeface="Gen Shin Gothic Medium" panose="020B0402020203020207" pitchFamily="34" charset="-128"/>
                <a:ea typeface="Gen Shin Gothic Medium" panose="020B0402020203020207" pitchFamily="34" charset="-128"/>
                <a:cs typeface="Gen Shin Gothic Medium" panose="020B0402020203020207" pitchFamily="34" charset="-128"/>
              </a:rPr>
              <a:t>複数のコミットを並列管理する </a:t>
            </a:r>
            <a:r>
              <a:rPr lang="en-US"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checkout -b</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branch</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p>
          <a:p>
            <a:pPr>
              <a:lnSpc>
                <a:spcPct val="150000"/>
              </a:lnSpc>
            </a:pPr>
            <a:r>
              <a:rPr lang="ja-JP" altLang="en-US" sz="2400">
                <a:latin typeface="Gen Shin Gothic Medium" panose="020B0402020203020207" pitchFamily="34" charset="-128"/>
                <a:ea typeface="Gen Shin Gothic Medium" panose="020B0402020203020207" pitchFamily="34" charset="-128"/>
                <a:cs typeface="Gen Shin Gothic Medium" panose="020B0402020203020207" pitchFamily="34" charset="-128"/>
              </a:rPr>
              <a:t>２つのコミットを合体させる </a:t>
            </a:r>
            <a:r>
              <a:rPr lang="en-US"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r>
              <a:rPr lang="en" altLang="ja-JP" sz="2400" dirty="0">
                <a:solidFill>
                  <a:schemeClr val="accent1"/>
                </a:solidFill>
                <a:latin typeface="Gen Shin Gothic Medium" panose="020B0402020203020207" pitchFamily="34" charset="-128"/>
                <a:ea typeface="Gen Shin Gothic Medium" panose="020B0402020203020207" pitchFamily="34" charset="-128"/>
                <a:cs typeface="Gen Shin Gothic Medium" panose="020B0402020203020207" pitchFamily="34" charset="-128"/>
              </a:rPr>
              <a:t>merge</a:t>
            </a:r>
            <a:r>
              <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a:t>
            </a:r>
          </a:p>
          <a:p>
            <a:pPr marL="0" indent="0">
              <a:lnSpc>
                <a:spcPct val="150000"/>
              </a:lnSpc>
              <a:buNone/>
            </a:pPr>
            <a:r>
              <a:rPr lang="ja-JP" altLang="en-US" sz="2400">
                <a:latin typeface="Gen Shin Gothic Medium" panose="020B0402020203020207" pitchFamily="34" charset="-128"/>
                <a:ea typeface="Gen Shin Gothic Medium" panose="020B0402020203020207" pitchFamily="34" charset="-128"/>
                <a:cs typeface="Gen Shin Gothic Medium" panose="020B0402020203020207" pitchFamily="34" charset="-128"/>
              </a:rPr>
              <a:t>というコマンドが</a:t>
            </a:r>
            <a:r>
              <a:rPr lang="en-US"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rPr>
              <a:t> git </a:t>
            </a:r>
            <a:r>
              <a:rPr lang="ja-JP" altLang="en-US" sz="2400">
                <a:latin typeface="Gen Shin Gothic Medium" panose="020B0402020203020207" pitchFamily="34" charset="-128"/>
                <a:ea typeface="Gen Shin Gothic Medium" panose="020B0402020203020207" pitchFamily="34" charset="-128"/>
                <a:cs typeface="Gen Shin Gothic Medium" panose="020B0402020203020207" pitchFamily="34" charset="-128"/>
              </a:rPr>
              <a:t>にはある</a:t>
            </a:r>
            <a:endParaRPr lang="en" altLang="ja-JP" sz="2400" dirty="0">
              <a:latin typeface="Gen Shin Gothic Medium" panose="020B0402020203020207" pitchFamily="34" charset="-128"/>
              <a:ea typeface="Gen Shin Gothic Medium" panose="020B0402020203020207" pitchFamily="34" charset="-128"/>
              <a:cs typeface="Gen Shin Gothic Medium" panose="020B0402020203020207" pitchFamily="34" charset="-128"/>
            </a:endParaRPr>
          </a:p>
        </p:txBody>
      </p:sp>
    </p:spTree>
    <p:extLst>
      <p:ext uri="{BB962C8B-B14F-4D97-AF65-F5344CB8AC3E}">
        <p14:creationId xmlns:p14="http://schemas.microsoft.com/office/powerpoint/2010/main" val="208748266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786</TotalTime>
  <Words>144</Words>
  <Application>Microsoft Office PowerPoint</Application>
  <PresentationFormat>画面に合わせる (4:3)</PresentationFormat>
  <Paragraphs>31</Paragraphs>
  <Slides>9</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9</vt:i4>
      </vt:variant>
    </vt:vector>
  </HeadingPairs>
  <TitlesOfParts>
    <vt:vector size="18" baseType="lpstr">
      <vt:lpstr>Gen Shin Gothic</vt:lpstr>
      <vt:lpstr>Gen Shin Gothic Medium</vt:lpstr>
      <vt:lpstr>游ゴシック</vt:lpstr>
      <vt:lpstr>游ゴシック Light</vt:lpstr>
      <vt:lpstr>源真ゴシック Heavy</vt:lpstr>
      <vt:lpstr>Arial</vt:lpstr>
      <vt:lpstr>Calibri</vt:lpstr>
      <vt:lpstr>Calibri Light</vt:lpstr>
      <vt:lpstr>Office テーマ</vt:lpstr>
      <vt:lpstr>PowerPoint プレゼンテーション</vt:lpstr>
      <vt:lpstr>Part 2 git あれこれ</vt:lpstr>
      <vt:lpstr>可視化するために</vt:lpstr>
      <vt:lpstr>さらに可視化するために</vt:lpstr>
      <vt:lpstr>歴史を重ねる</vt:lpstr>
      <vt:lpstr>タイムトラベル</vt:lpstr>
      <vt:lpstr>パラレルワールド</vt:lpstr>
      <vt:lpstr>収束する歴史</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松原 信忠</dc:creator>
  <cp:lastModifiedBy>noob</cp:lastModifiedBy>
  <cp:revision>31</cp:revision>
  <dcterms:created xsi:type="dcterms:W3CDTF">2018-07-09T18:09:33Z</dcterms:created>
  <dcterms:modified xsi:type="dcterms:W3CDTF">2018-07-12T00:51:17Z</dcterms:modified>
</cp:coreProperties>
</file>