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handoutMasterIdLst>
    <p:handoutMasterId r:id="rId35"/>
  </p:handoutMasterIdLst>
  <p:sldIdLst>
    <p:sldId id="256" r:id="rId2"/>
    <p:sldId id="297" r:id="rId3"/>
    <p:sldId id="321" r:id="rId4"/>
    <p:sldId id="322" r:id="rId5"/>
    <p:sldId id="323" r:id="rId6"/>
    <p:sldId id="327" r:id="rId7"/>
    <p:sldId id="260" r:id="rId8"/>
    <p:sldId id="305" r:id="rId9"/>
    <p:sldId id="306" r:id="rId10"/>
    <p:sldId id="339" r:id="rId11"/>
    <p:sldId id="304" r:id="rId12"/>
    <p:sldId id="309" r:id="rId13"/>
    <p:sldId id="328" r:id="rId14"/>
    <p:sldId id="329" r:id="rId15"/>
    <p:sldId id="330" r:id="rId16"/>
    <p:sldId id="331" r:id="rId17"/>
    <p:sldId id="332" r:id="rId18"/>
    <p:sldId id="262" r:id="rId19"/>
    <p:sldId id="279" r:id="rId20"/>
    <p:sldId id="289" r:id="rId21"/>
    <p:sldId id="291" r:id="rId22"/>
    <p:sldId id="293" r:id="rId23"/>
    <p:sldId id="295" r:id="rId24"/>
    <p:sldId id="296" r:id="rId25"/>
    <p:sldId id="286" r:id="rId26"/>
    <p:sldId id="287" r:id="rId27"/>
    <p:sldId id="284" r:id="rId28"/>
    <p:sldId id="282" r:id="rId29"/>
    <p:sldId id="276" r:id="rId30"/>
    <p:sldId id="340" r:id="rId31"/>
    <p:sldId id="277" r:id="rId32"/>
    <p:sldId id="283" r:id="rId33"/>
    <p:sldId id="298" r:id="rId34"/>
  </p:sldIdLst>
  <p:sldSz cx="9906000" cy="6858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00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4" autoAdjust="0"/>
    <p:restoredTop sz="94707" autoAdjust="0"/>
  </p:normalViewPr>
  <p:slideViewPr>
    <p:cSldViewPr>
      <p:cViewPr varScale="1">
        <p:scale>
          <a:sx n="145" d="100"/>
          <a:sy n="145" d="100"/>
        </p:scale>
        <p:origin x="-456" y="-104"/>
      </p:cViewPr>
      <p:guideLst>
        <p:guide orient="horz" pos="2160"/>
        <p:guide pos="3120"/>
      </p:guideLst>
    </p:cSldViewPr>
  </p:slideViewPr>
  <p:outlineViewPr>
    <p:cViewPr>
      <p:scale>
        <a:sx n="33" d="100"/>
        <a:sy n="33" d="100"/>
      </p:scale>
      <p:origin x="0" y="4368"/>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441976-C76D-164D-A85F-231CFC398A8D}" type="datetimeFigureOut">
              <a:rPr kumimoji="1" lang="ja-JP" altLang="en-US" smtClean="0"/>
              <a:t>12/25/13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C6A429-8AF3-7F4D-A359-46E7C2BC3AB6}" type="slidenum">
              <a:rPr kumimoji="1" lang="ja-JP" altLang="en-US" smtClean="0"/>
              <a:t>‹#›</a:t>
            </a:fld>
            <a:endParaRPr kumimoji="1" lang="ja-JP" altLang="en-US"/>
          </a:p>
        </p:txBody>
      </p:sp>
    </p:spTree>
    <p:extLst>
      <p:ext uri="{BB962C8B-B14F-4D97-AF65-F5344CB8AC3E}">
        <p14:creationId xmlns:p14="http://schemas.microsoft.com/office/powerpoint/2010/main" val="132852884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42950" y="2130432"/>
            <a:ext cx="8420100" cy="1470025"/>
          </a:xfrm>
        </p:spPr>
        <p:txBody>
          <a:body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 サブタイトルの書式設定</a:t>
            </a:r>
            <a:endParaRPr lang="ja-JP" altLang="en-US" dirty="0"/>
          </a:p>
        </p:txBody>
      </p:sp>
      <p:sp>
        <p:nvSpPr>
          <p:cNvPr id="4" name="日付プレースホルダ 3"/>
          <p:cNvSpPr>
            <a:spLocks noGrp="1"/>
          </p:cNvSpPr>
          <p:nvPr>
            <p:ph type="dt" sz="half" idx="10"/>
          </p:nvPr>
        </p:nvSpPr>
        <p:spPr/>
        <p:txBody>
          <a:bodyPr/>
          <a:lstStyle>
            <a:lvl1pPr>
              <a:defRPr/>
            </a:lvl1pPr>
          </a:lstStyle>
          <a:p>
            <a:pPr>
              <a:defRPr/>
            </a:pPr>
            <a:fld id="{3E0ADA2D-679D-3749-BB58-8B3A6B759F03}" type="datetime1">
              <a:rPr lang="ja-JP" altLang="en-US"/>
              <a:pPr>
                <a:defRPr/>
              </a:pPr>
              <a:t>12/25/13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BBF5F43-ACC3-6945-8511-F591AADC9CD1}" type="slidenum">
              <a:rPr lang="ja-JP" altLang="en-US"/>
              <a:pPr>
                <a:defRPr/>
              </a:pPr>
              <a:t>‹#›</a:t>
            </a:fld>
            <a:endParaRPr lang="ja-JP" altLang="en-US"/>
          </a:p>
        </p:txBody>
      </p:sp>
    </p:spTree>
    <p:extLst>
      <p:ext uri="{BB962C8B-B14F-4D97-AF65-F5344CB8AC3E}">
        <p14:creationId xmlns:p14="http://schemas.microsoft.com/office/powerpoint/2010/main" val="2302138275"/>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E346F9-0F5A-444B-8530-90DAE68C5B9B}" type="datetime1">
              <a:rPr lang="ja-JP" altLang="en-US"/>
              <a:pPr>
                <a:defRPr/>
              </a:pPr>
              <a:t>12/25/13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B98E5EA4-3755-6C4E-B18A-7F72782CCB5A}" type="slidenum">
              <a:rPr lang="ja-JP" altLang="en-US"/>
              <a:pPr>
                <a:defRPr/>
              </a:pPr>
              <a:t>‹#›</a:t>
            </a:fld>
            <a:endParaRPr lang="ja-JP" altLang="en-US"/>
          </a:p>
        </p:txBody>
      </p:sp>
    </p:spTree>
    <p:extLst>
      <p:ext uri="{BB962C8B-B14F-4D97-AF65-F5344CB8AC3E}">
        <p14:creationId xmlns:p14="http://schemas.microsoft.com/office/powerpoint/2010/main" val="2520375741"/>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43"/>
            <a:ext cx="222885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95300" y="274643"/>
            <a:ext cx="652145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D8DAEC45-7D5C-6C40-AA01-26C780B57922}" type="datetime1">
              <a:rPr lang="ja-JP" altLang="en-US"/>
              <a:pPr>
                <a:defRPr/>
              </a:pPr>
              <a:t>12/25/13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2F6A435-8DB5-E74E-B7CE-411FADF31EBE}" type="slidenum">
              <a:rPr lang="ja-JP" altLang="en-US"/>
              <a:pPr>
                <a:defRPr/>
              </a:pPr>
              <a:t>‹#›</a:t>
            </a:fld>
            <a:endParaRPr lang="ja-JP" altLang="en-US"/>
          </a:p>
        </p:txBody>
      </p:sp>
    </p:spTree>
    <p:extLst>
      <p:ext uri="{BB962C8B-B14F-4D97-AF65-F5344CB8AC3E}">
        <p14:creationId xmlns:p14="http://schemas.microsoft.com/office/powerpoint/2010/main" val="2516034134"/>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p:txBody>
          <a:bodyPr spcCol="144000"/>
          <a:lstStyle>
            <a:lvl1pPr>
              <a:buFont typeface="Arial" pitchFamily="34" charset="0"/>
              <a:buChar char="•"/>
              <a:defRPr sz="2800">
                <a:solidFill>
                  <a:schemeClr val="tx1"/>
                </a:solidFill>
              </a:defRPr>
            </a:lvl1pPr>
            <a:lvl2pPr>
              <a:defRPr sz="2000">
                <a:solidFill>
                  <a:schemeClr val="tx1"/>
                </a:solidFill>
              </a:defRPr>
            </a:lvl2pPr>
            <a:lvl3pPr>
              <a:defRPr sz="2000">
                <a:solidFill>
                  <a:schemeClr val="tx1"/>
                </a:solidFill>
              </a:defRPr>
            </a:lvl3pPr>
            <a:lvl4pPr>
              <a:defRPr sz="1600">
                <a:solidFill>
                  <a:schemeClr val="tx1"/>
                </a:solidFill>
              </a:defRPr>
            </a:lvl4pPr>
            <a:lvl5pPr>
              <a:defRPr sz="2000">
                <a:solidFill>
                  <a:schemeClr val="tx1"/>
                </a:solidFill>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a:p>
            <a:pPr lvl="4"/>
            <a:endParaRPr lang="en-US" altLang="ja-JP" dirty="0" smtClean="0"/>
          </a:p>
          <a:p>
            <a:pPr lvl="0"/>
            <a:endParaRPr lang="ja-JP" altLang="en-US" dirty="0"/>
          </a:p>
        </p:txBody>
      </p:sp>
      <p:sp>
        <p:nvSpPr>
          <p:cNvPr id="4" name="日付プレースホルダ 3"/>
          <p:cNvSpPr>
            <a:spLocks noGrp="1"/>
          </p:cNvSpPr>
          <p:nvPr>
            <p:ph type="dt" sz="half" idx="10"/>
          </p:nvPr>
        </p:nvSpPr>
        <p:spPr/>
        <p:txBody>
          <a:bodyPr/>
          <a:lstStyle>
            <a:lvl1pPr>
              <a:defRPr/>
            </a:lvl1pPr>
          </a:lstStyle>
          <a:p>
            <a:pPr>
              <a:defRPr/>
            </a:pPr>
            <a:fld id="{5B5856F4-9A82-CA40-BFF3-C45B023641BE}" type="datetime1">
              <a:rPr lang="ja-JP" altLang="en-US"/>
              <a:pPr>
                <a:defRPr/>
              </a:pPr>
              <a:t>12/25/13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1634B92-9C11-1846-9957-5B4D2D67061F}" type="slidenum">
              <a:rPr lang="ja-JP" altLang="en-US"/>
              <a:pPr>
                <a:defRPr/>
              </a:pPr>
              <a:t>‹#›</a:t>
            </a:fld>
            <a:endParaRPr lang="ja-JP" altLang="en-US"/>
          </a:p>
        </p:txBody>
      </p:sp>
    </p:spTree>
    <p:extLst>
      <p:ext uri="{BB962C8B-B14F-4D97-AF65-F5344CB8AC3E}">
        <p14:creationId xmlns:p14="http://schemas.microsoft.com/office/powerpoint/2010/main" val="2513103180"/>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7" name="タイトル 6"/>
          <p:cNvSpPr>
            <a:spLocks noGrp="1"/>
          </p:cNvSpPr>
          <p:nvPr>
            <p:ph type="title"/>
          </p:nvPr>
        </p:nvSpPr>
        <p:spPr/>
        <p:txBody>
          <a:bodyPr/>
          <a:lstStyle/>
          <a:p>
            <a:r>
              <a:rPr lang="ja-JP" altLang="en-US" smtClean="0"/>
              <a:t>マスタ 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13940C2-E661-DA4A-BFCE-D0F00454FAFC}" type="datetime1">
              <a:rPr lang="ja-JP" altLang="en-US"/>
              <a:pPr>
                <a:defRPr/>
              </a:pPr>
              <a:t>12/25/13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06B0640B-2C91-1047-A77A-4831C53A83FA}" type="slidenum">
              <a:rPr lang="ja-JP" altLang="en-US"/>
              <a:pPr>
                <a:defRPr/>
              </a:pPr>
              <a:t>‹#›</a:t>
            </a:fld>
            <a:endParaRPr lang="ja-JP" altLang="en-US"/>
          </a:p>
        </p:txBody>
      </p:sp>
    </p:spTree>
    <p:extLst>
      <p:ext uri="{BB962C8B-B14F-4D97-AF65-F5344CB8AC3E}">
        <p14:creationId xmlns:p14="http://schemas.microsoft.com/office/powerpoint/2010/main" val="1167665436"/>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95300" y="1600204"/>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5035550" y="1600204"/>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977F49A5-D330-1747-B352-E50F03269BD8}" type="datetime1">
              <a:rPr lang="ja-JP" altLang="en-US"/>
              <a:pPr>
                <a:defRPr/>
              </a:pPr>
              <a:t>12/25/13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DE9433A6-E572-9C46-8844-B30ABCBB83A5}" type="slidenum">
              <a:rPr lang="ja-JP" altLang="en-US"/>
              <a:pPr>
                <a:defRPr/>
              </a:pPr>
              <a:t>‹#›</a:t>
            </a:fld>
            <a:endParaRPr lang="ja-JP" altLang="en-US"/>
          </a:p>
        </p:txBody>
      </p:sp>
    </p:spTree>
    <p:extLst>
      <p:ext uri="{BB962C8B-B14F-4D97-AF65-F5344CB8AC3E}">
        <p14:creationId xmlns:p14="http://schemas.microsoft.com/office/powerpoint/2010/main" val="3729683764"/>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95300" y="1535116"/>
            <a:ext cx="4376870"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5032117" y="1535116"/>
            <a:ext cx="4378590"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5032117"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2C8FAAB6-FBD4-A641-AF8C-9EBBB16ACF90}" type="datetime1">
              <a:rPr lang="ja-JP" altLang="en-US"/>
              <a:pPr>
                <a:defRPr/>
              </a:pPr>
              <a:t>12/25/13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2B54FFE3-37AB-3A4A-A716-2F9BD3A49451}" type="slidenum">
              <a:rPr lang="ja-JP" altLang="en-US"/>
              <a:pPr>
                <a:defRPr/>
              </a:pPr>
              <a:t>‹#›</a:t>
            </a:fld>
            <a:endParaRPr lang="ja-JP" altLang="en-US"/>
          </a:p>
        </p:txBody>
      </p:sp>
    </p:spTree>
    <p:extLst>
      <p:ext uri="{BB962C8B-B14F-4D97-AF65-F5344CB8AC3E}">
        <p14:creationId xmlns:p14="http://schemas.microsoft.com/office/powerpoint/2010/main" val="1221401330"/>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78128D5F-2E97-0E42-8DD5-41C7EADD40E3}" type="datetime1">
              <a:rPr lang="ja-JP" altLang="en-US"/>
              <a:pPr>
                <a:defRPr/>
              </a:pPr>
              <a:t>12/25/13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2BC09754-ED7C-474D-BA90-B366B644E890}" type="slidenum">
              <a:rPr lang="ja-JP" altLang="en-US"/>
              <a:pPr>
                <a:defRPr/>
              </a:pPr>
              <a:t>‹#›</a:t>
            </a:fld>
            <a:endParaRPr lang="ja-JP" altLang="en-US"/>
          </a:p>
        </p:txBody>
      </p:sp>
    </p:spTree>
    <p:extLst>
      <p:ext uri="{BB962C8B-B14F-4D97-AF65-F5344CB8AC3E}">
        <p14:creationId xmlns:p14="http://schemas.microsoft.com/office/powerpoint/2010/main" val="909212786"/>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D211D743-B894-E541-B465-8716E6973925}" type="datetime1">
              <a:rPr lang="ja-JP" altLang="en-US"/>
              <a:pPr>
                <a:defRPr/>
              </a:pPr>
              <a:t>12/25/13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583AE85E-E81E-9B44-8F24-7B197928B35E}" type="slidenum">
              <a:rPr lang="ja-JP" altLang="en-US"/>
              <a:pPr>
                <a:defRPr/>
              </a:pPr>
              <a:t>‹#›</a:t>
            </a:fld>
            <a:endParaRPr lang="ja-JP" altLang="en-US"/>
          </a:p>
        </p:txBody>
      </p:sp>
    </p:spTree>
    <p:extLst>
      <p:ext uri="{BB962C8B-B14F-4D97-AF65-F5344CB8AC3E}">
        <p14:creationId xmlns:p14="http://schemas.microsoft.com/office/powerpoint/2010/main" val="3712740234"/>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8" y="273052"/>
            <a:ext cx="3259006" cy="1162051"/>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872972" y="273057"/>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95308" y="1435104"/>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A2746295-1BA4-F740-9475-3C6EC1521092}" type="datetime1">
              <a:rPr lang="ja-JP" altLang="en-US"/>
              <a:pPr>
                <a:defRPr/>
              </a:pPr>
              <a:t>12/25/13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5FFADE0-D3F3-8940-8043-390D59FA303C}" type="slidenum">
              <a:rPr lang="ja-JP" altLang="en-US"/>
              <a:pPr>
                <a:defRPr/>
              </a:pPr>
              <a:t>‹#›</a:t>
            </a:fld>
            <a:endParaRPr lang="ja-JP" altLang="en-US"/>
          </a:p>
        </p:txBody>
      </p:sp>
    </p:spTree>
    <p:extLst>
      <p:ext uri="{BB962C8B-B14F-4D97-AF65-F5344CB8AC3E}">
        <p14:creationId xmlns:p14="http://schemas.microsoft.com/office/powerpoint/2010/main" val="3866237736"/>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941645" y="4800604"/>
            <a:ext cx="5943600" cy="566739"/>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941645" y="5367344"/>
            <a:ext cx="59436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E378E4-8247-6C40-A517-ED4803D34BF6}" type="datetime1">
              <a:rPr lang="ja-JP" altLang="en-US"/>
              <a:pPr>
                <a:defRPr/>
              </a:pPr>
              <a:t>12/25/13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9906CE5C-4E35-C44C-AFC8-311ECAFFDDA7}" type="slidenum">
              <a:rPr lang="ja-JP" altLang="en-US"/>
              <a:pPr>
                <a:defRPr/>
              </a:pPr>
              <a:t>‹#›</a:t>
            </a:fld>
            <a:endParaRPr lang="ja-JP" altLang="en-US"/>
          </a:p>
        </p:txBody>
      </p:sp>
    </p:spTree>
    <p:extLst>
      <p:ext uri="{BB962C8B-B14F-4D97-AF65-F5344CB8AC3E}">
        <p14:creationId xmlns:p14="http://schemas.microsoft.com/office/powerpoint/2010/main" val="4270785459"/>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95300" y="150818"/>
            <a:ext cx="89154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1027" name="テキスト プレースホルダ 2"/>
          <p:cNvSpPr>
            <a:spLocks noGrp="1"/>
          </p:cNvSpPr>
          <p:nvPr>
            <p:ph type="body" idx="1"/>
          </p:nvPr>
        </p:nvSpPr>
        <p:spPr bwMode="auto">
          <a:xfrm>
            <a:off x="495300" y="928689"/>
            <a:ext cx="89154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2"/>
          </p:nvPr>
        </p:nvSpPr>
        <p:spPr>
          <a:xfrm>
            <a:off x="495300" y="6356355"/>
            <a:ext cx="23114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charset="0"/>
              </a:defRPr>
            </a:lvl1pPr>
          </a:lstStyle>
          <a:p>
            <a:pPr>
              <a:defRPr/>
            </a:pPr>
            <a:fld id="{5C0D92A0-4ED8-A64B-9ACA-A4D181A77B92}" type="datetime1">
              <a:rPr lang="ja-JP" altLang="en-US"/>
              <a:pPr>
                <a:defRPr/>
              </a:pPr>
              <a:t>12/25/13</a:t>
            </a:fld>
            <a:endParaRPr lang="ja-JP" altLang="en-US"/>
          </a:p>
        </p:txBody>
      </p:sp>
      <p:sp>
        <p:nvSpPr>
          <p:cNvPr id="5" name="フッター プレースホルダ 4"/>
          <p:cNvSpPr>
            <a:spLocks noGrp="1"/>
          </p:cNvSpPr>
          <p:nvPr>
            <p:ph type="ftr" sz="quarter" idx="3"/>
          </p:nvPr>
        </p:nvSpPr>
        <p:spPr>
          <a:xfrm>
            <a:off x="3384550" y="6356355"/>
            <a:ext cx="31369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ja-JP" altLang="en-US"/>
          </a:p>
        </p:txBody>
      </p:sp>
      <p:sp>
        <p:nvSpPr>
          <p:cNvPr id="6" name="スライド番号プレースホルダ 5"/>
          <p:cNvSpPr>
            <a:spLocks noGrp="1"/>
          </p:cNvSpPr>
          <p:nvPr>
            <p:ph type="sldNum" sz="quarter" idx="4"/>
          </p:nvPr>
        </p:nvSpPr>
        <p:spPr>
          <a:xfrm>
            <a:off x="7099300" y="6356355"/>
            <a:ext cx="23114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charset="0"/>
              </a:defRPr>
            </a:lvl1pPr>
          </a:lstStyle>
          <a:p>
            <a:pPr>
              <a:defRPr/>
            </a:pPr>
            <a:fld id="{DD5DBE5D-1CAD-6340-B106-2DEEB36F5D7B}" type="slidenum">
              <a:rPr lang="ja-JP" altLang="en-US"/>
              <a:pPr>
                <a:defRPr/>
              </a:pPr>
              <a:t>‹#›</a:t>
            </a:fld>
            <a:endParaRPr lang="ja-JP" altLang="en-US"/>
          </a:p>
        </p:txBody>
      </p:sp>
      <p:sp>
        <p:nvSpPr>
          <p:cNvPr id="8" name="正方形/長方形 7"/>
          <p:cNvSpPr/>
          <p:nvPr userDrawn="1"/>
        </p:nvSpPr>
        <p:spPr>
          <a:xfrm>
            <a:off x="0" y="677868"/>
            <a:ext cx="9906000" cy="1428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p>
        </p:txBody>
      </p:sp>
      <p:pic>
        <p:nvPicPr>
          <p:cNvPr id="1032"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8541400" y="4"/>
            <a:ext cx="1364607"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6098505"/>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xmlns:p14="http://schemas.microsoft.com/office/powerpoint/2010/main">
    <p:fade/>
  </p:transition>
  <p:hf hdr="0" ftr="0" dt="0"/>
  <p:txStyles>
    <p:titleStyle>
      <a:lvl1pPr algn="l" rtl="0" eaLnBrk="0" fontAlgn="base" hangingPunct="0">
        <a:spcBef>
          <a:spcPct val="0"/>
        </a:spcBef>
        <a:spcAft>
          <a:spcPct val="0"/>
        </a:spcAft>
        <a:defRPr kumimoji="1" sz="3200" kern="1200">
          <a:solidFill>
            <a:srgbClr val="000000"/>
          </a:solidFill>
          <a:latin typeface="+mj-lt"/>
          <a:ea typeface="+mj-ea"/>
          <a:cs typeface="ＭＳ Ｐゴシック" charset="0"/>
        </a:defRPr>
      </a:lvl1pPr>
      <a:lvl2pPr algn="l" rtl="0" eaLnBrk="0" fontAlgn="base" hangingPunct="0">
        <a:spcBef>
          <a:spcPct val="0"/>
        </a:spcBef>
        <a:spcAft>
          <a:spcPct val="0"/>
        </a:spcAft>
        <a:defRPr kumimoji="1" sz="3200">
          <a:solidFill>
            <a:srgbClr val="7F7F7F"/>
          </a:solidFill>
          <a:latin typeface="Calibri" pitchFamily="34" charset="0"/>
          <a:ea typeface="ＭＳ Ｐゴシック" charset="-128"/>
          <a:cs typeface="ＭＳ Ｐゴシック" charset="0"/>
        </a:defRPr>
      </a:lvl2pPr>
      <a:lvl3pPr algn="l" rtl="0" eaLnBrk="0" fontAlgn="base" hangingPunct="0">
        <a:spcBef>
          <a:spcPct val="0"/>
        </a:spcBef>
        <a:spcAft>
          <a:spcPct val="0"/>
        </a:spcAft>
        <a:defRPr kumimoji="1" sz="3200">
          <a:solidFill>
            <a:srgbClr val="7F7F7F"/>
          </a:solidFill>
          <a:latin typeface="Calibri" pitchFamily="34" charset="0"/>
          <a:ea typeface="ＭＳ Ｐゴシック" charset="-128"/>
          <a:cs typeface="ＭＳ Ｐゴシック" charset="0"/>
        </a:defRPr>
      </a:lvl3pPr>
      <a:lvl4pPr algn="l" rtl="0" eaLnBrk="0" fontAlgn="base" hangingPunct="0">
        <a:spcBef>
          <a:spcPct val="0"/>
        </a:spcBef>
        <a:spcAft>
          <a:spcPct val="0"/>
        </a:spcAft>
        <a:defRPr kumimoji="1" sz="3200">
          <a:solidFill>
            <a:srgbClr val="7F7F7F"/>
          </a:solidFill>
          <a:latin typeface="Calibri" pitchFamily="34" charset="0"/>
          <a:ea typeface="ＭＳ Ｐゴシック" charset="-128"/>
          <a:cs typeface="ＭＳ Ｐゴシック" charset="0"/>
        </a:defRPr>
      </a:lvl4pPr>
      <a:lvl5pPr algn="l" rtl="0" eaLnBrk="0" fontAlgn="base" hangingPunct="0">
        <a:spcBef>
          <a:spcPct val="0"/>
        </a:spcBef>
        <a:spcAft>
          <a:spcPct val="0"/>
        </a:spcAft>
        <a:defRPr kumimoji="1" sz="3200">
          <a:solidFill>
            <a:srgbClr val="7F7F7F"/>
          </a:solidFill>
          <a:latin typeface="Calibri" pitchFamily="34" charset="0"/>
          <a:ea typeface="ＭＳ Ｐゴシック" charset="-128"/>
          <a:cs typeface="ＭＳ Ｐゴシック" charset="0"/>
        </a:defRPr>
      </a:lvl5pPr>
      <a:lvl6pPr marL="457200" algn="l" rtl="0" fontAlgn="base">
        <a:spcBef>
          <a:spcPct val="0"/>
        </a:spcBef>
        <a:spcAft>
          <a:spcPct val="0"/>
        </a:spcAft>
        <a:defRPr kumimoji="1" sz="3200">
          <a:solidFill>
            <a:srgbClr val="7F7F7F"/>
          </a:solidFill>
          <a:latin typeface="Calibri" pitchFamily="34" charset="0"/>
          <a:ea typeface="ＭＳ Ｐゴシック" charset="-128"/>
        </a:defRPr>
      </a:lvl6pPr>
      <a:lvl7pPr marL="914400" algn="l" rtl="0" fontAlgn="base">
        <a:spcBef>
          <a:spcPct val="0"/>
        </a:spcBef>
        <a:spcAft>
          <a:spcPct val="0"/>
        </a:spcAft>
        <a:defRPr kumimoji="1" sz="3200">
          <a:solidFill>
            <a:srgbClr val="7F7F7F"/>
          </a:solidFill>
          <a:latin typeface="Calibri" pitchFamily="34" charset="0"/>
          <a:ea typeface="ＭＳ Ｐゴシック" charset="-128"/>
        </a:defRPr>
      </a:lvl7pPr>
      <a:lvl8pPr marL="1371600" algn="l" rtl="0" fontAlgn="base">
        <a:spcBef>
          <a:spcPct val="0"/>
        </a:spcBef>
        <a:spcAft>
          <a:spcPct val="0"/>
        </a:spcAft>
        <a:defRPr kumimoji="1" sz="3200">
          <a:solidFill>
            <a:srgbClr val="7F7F7F"/>
          </a:solidFill>
          <a:latin typeface="Calibri" pitchFamily="34" charset="0"/>
          <a:ea typeface="ＭＳ Ｐゴシック" charset="-128"/>
        </a:defRPr>
      </a:lvl8pPr>
      <a:lvl9pPr marL="1828800" algn="l" rtl="0" fontAlgn="base">
        <a:spcBef>
          <a:spcPct val="0"/>
        </a:spcBef>
        <a:spcAft>
          <a:spcPct val="0"/>
        </a:spcAft>
        <a:defRPr kumimoji="1" sz="3200">
          <a:solidFill>
            <a:srgbClr val="7F7F7F"/>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2400" kern="1200">
          <a:solidFill>
            <a:schemeClr val="tx1"/>
          </a:solidFill>
          <a:latin typeface="HGP明朝E" pitchFamily="18" charset="-128"/>
          <a:ea typeface="HGP明朝E" pitchFamily="18" charset="-128"/>
          <a:cs typeface="HGP明朝E" charset="0"/>
        </a:defRPr>
      </a:lvl1pPr>
      <a:lvl2pPr marL="742950" indent="-285750" algn="l" rtl="0" eaLnBrk="0" fontAlgn="base" hangingPunct="0">
        <a:spcBef>
          <a:spcPct val="20000"/>
        </a:spcBef>
        <a:spcAft>
          <a:spcPct val="0"/>
        </a:spcAft>
        <a:buFont typeface="Arial" charset="0"/>
        <a:buChar char="–"/>
        <a:defRPr kumimoji="1" sz="2000" kern="1200">
          <a:solidFill>
            <a:schemeClr val="tx1"/>
          </a:solidFill>
          <a:latin typeface="HGP明朝E" pitchFamily="18" charset="-128"/>
          <a:ea typeface="HGP明朝E" pitchFamily="18" charset="-128"/>
          <a:cs typeface="HGP明朝E" charset="0"/>
        </a:defRPr>
      </a:lvl2pPr>
      <a:lvl3pPr marL="1143000" indent="-228600" algn="l" rtl="0" eaLnBrk="0" fontAlgn="base" hangingPunct="0">
        <a:spcBef>
          <a:spcPct val="20000"/>
        </a:spcBef>
        <a:spcAft>
          <a:spcPct val="0"/>
        </a:spcAft>
        <a:buFont typeface="Arial" charset="0"/>
        <a:buChar char="•"/>
        <a:defRPr kumimoji="1" kern="1200">
          <a:solidFill>
            <a:schemeClr val="tx1"/>
          </a:solidFill>
          <a:latin typeface="HGP明朝E" pitchFamily="18" charset="-128"/>
          <a:ea typeface="HGP明朝E" pitchFamily="18" charset="-128"/>
          <a:cs typeface="HGP明朝E" charset="0"/>
        </a:defRPr>
      </a:lvl3pPr>
      <a:lvl4pPr marL="1600200" indent="-228600" algn="l" rtl="0" eaLnBrk="0" fontAlgn="base" hangingPunct="0">
        <a:spcBef>
          <a:spcPct val="20000"/>
        </a:spcBef>
        <a:spcAft>
          <a:spcPct val="0"/>
        </a:spcAft>
        <a:buFont typeface="Arial" charset="0"/>
        <a:buChar char="–"/>
        <a:defRPr kumimoji="1" sz="1600" kern="1200">
          <a:solidFill>
            <a:schemeClr val="tx1"/>
          </a:solidFill>
          <a:latin typeface="HGP明朝E" pitchFamily="18" charset="-128"/>
          <a:ea typeface="HGP明朝E" pitchFamily="18" charset="-128"/>
          <a:cs typeface="HGP明朝E" charset="0"/>
        </a:defRPr>
      </a:lvl4pPr>
      <a:lvl5pPr marL="2057400" indent="-228600" algn="l" rtl="0" eaLnBrk="0" fontAlgn="base" hangingPunct="0">
        <a:spcBef>
          <a:spcPct val="20000"/>
        </a:spcBef>
        <a:spcAft>
          <a:spcPct val="0"/>
        </a:spcAft>
        <a:buFont typeface="Arial" charset="0"/>
        <a:buChar char="»"/>
        <a:defRPr kumimoji="1" sz="1400" kern="1200">
          <a:solidFill>
            <a:schemeClr val="tx1"/>
          </a:solidFill>
          <a:latin typeface="HGP明朝E" pitchFamily="18" charset="-128"/>
          <a:ea typeface="HGP明朝E" pitchFamily="18" charset="-128"/>
          <a:cs typeface="HGP明朝E"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java.com/ja/download/" TargetMode="Externa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ptana.com/products/studio3/download" TargetMode="Externa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3000/" TargetMode="Externa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ubyinstaller.org/" TargetMode="Externa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dirty="0" smtClean="0"/>
              <a:t>BBT</a:t>
            </a:r>
            <a:r>
              <a:rPr lang="ja-JP" altLang="en-US" dirty="0" smtClean="0"/>
              <a:t>大学</a:t>
            </a:r>
            <a:r>
              <a:rPr lang="en-US" altLang="ja-JP" dirty="0" smtClean="0"/>
              <a:t/>
            </a:r>
            <a:br>
              <a:rPr lang="en-US" altLang="ja-JP" dirty="0" smtClean="0"/>
            </a:br>
            <a:r>
              <a:rPr lang="en-US" altLang="ja-JP" dirty="0" smtClean="0"/>
              <a:t>Ruby on Rails</a:t>
            </a:r>
            <a:r>
              <a:rPr kumimoji="1" lang="ja-JP" altLang="en-US" dirty="0" smtClean="0"/>
              <a:t>開発環境セットアップマニュアル</a:t>
            </a:r>
            <a:endParaRPr kumimoji="1" lang="ja-JP" altLang="en-US" dirty="0"/>
          </a:p>
        </p:txBody>
      </p:sp>
      <p:sp>
        <p:nvSpPr>
          <p:cNvPr id="3" name="サブタイトル 2"/>
          <p:cNvSpPr>
            <a:spLocks noGrp="1"/>
          </p:cNvSpPr>
          <p:nvPr>
            <p:ph type="subTitle" idx="1"/>
          </p:nvPr>
        </p:nvSpPr>
        <p:spPr/>
        <p:txBody>
          <a:bodyPr/>
          <a:lstStyle/>
          <a:p>
            <a:r>
              <a:rPr lang="en-US" altLang="ja-JP" dirty="0" smtClean="0"/>
              <a:t>Windows</a:t>
            </a:r>
            <a:r>
              <a:rPr lang="ja-JP" altLang="en-US" dirty="0" smtClean="0"/>
              <a:t>版</a:t>
            </a:r>
            <a:r>
              <a:rPr lang="en-US" altLang="ja-JP" dirty="0" smtClean="0"/>
              <a:t> </a:t>
            </a:r>
            <a:r>
              <a:rPr lang="en-US" altLang="ja-JP" dirty="0" smtClean="0"/>
              <a:t>1.2</a:t>
            </a:r>
            <a:endParaRPr kumimoji="1" lang="ja-JP" altLang="en-US" dirty="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Rails</a:t>
            </a:r>
            <a:r>
              <a:rPr lang="ja-JP" altLang="en-US" dirty="0"/>
              <a:t>のインストール</a:t>
            </a:r>
            <a:r>
              <a:rPr lang="ja-JP" altLang="en-US" dirty="0" smtClean="0"/>
              <a:t>（</a:t>
            </a:r>
            <a:r>
              <a:rPr lang="en-US" altLang="ja-JP" dirty="0" smtClean="0"/>
              <a:t>4</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err="1" smtClean="0"/>
              <a:t>Git</a:t>
            </a:r>
            <a:r>
              <a:rPr kumimoji="1" lang="ja-JP" altLang="en-US" dirty="0" smtClean="0"/>
              <a:t>というバージョン管理システムで利用する名前とメールアドレスを入力する必要があるので、それぞれアルファベットで入力して</a:t>
            </a:r>
            <a:r>
              <a:rPr kumimoji="1" lang="en-US" altLang="ja-JP" dirty="0" smtClean="0"/>
              <a:t>Enter</a:t>
            </a:r>
            <a:r>
              <a:rPr kumimoji="1" lang="ja-JP" altLang="en-US" dirty="0" smtClean="0"/>
              <a:t>を押します。</a:t>
            </a:r>
            <a:endParaRPr kumimoji="1" lang="en-US" altLang="ja-JP" dirty="0" smtClean="0"/>
          </a:p>
          <a:p>
            <a:r>
              <a:rPr lang="ja-JP" altLang="en-US" dirty="0" smtClean="0"/>
              <a:t>最後に、</a:t>
            </a:r>
            <a:r>
              <a:rPr lang="en-US" altLang="ja-JP" dirty="0" smtClean="0"/>
              <a:t>exit</a:t>
            </a:r>
            <a:r>
              <a:rPr lang="ja-JP" altLang="en-US" dirty="0" smtClean="0"/>
              <a:t>と入力してウィンドウを閉じます。</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10</a:t>
            </a:fld>
            <a:endParaRPr lang="ja-JP" altLang="en-US"/>
          </a:p>
        </p:txBody>
      </p:sp>
      <p:pic>
        <p:nvPicPr>
          <p:cNvPr id="6" name="図 5"/>
          <p:cNvPicPr>
            <a:picLocks noChangeAspect="1"/>
          </p:cNvPicPr>
          <p:nvPr/>
        </p:nvPicPr>
        <p:blipFill>
          <a:blip r:embed="rId2"/>
          <a:stretch>
            <a:fillRect/>
          </a:stretch>
        </p:blipFill>
        <p:spPr>
          <a:xfrm>
            <a:off x="1208584" y="3068960"/>
            <a:ext cx="7042927" cy="3240360"/>
          </a:xfrm>
          <a:prstGeom prst="rect">
            <a:avLst/>
          </a:prstGeom>
        </p:spPr>
      </p:pic>
      <p:cxnSp>
        <p:nvCxnSpPr>
          <p:cNvPr id="8" name="直線コネクタ 7"/>
          <p:cNvCxnSpPr/>
          <p:nvPr/>
        </p:nvCxnSpPr>
        <p:spPr>
          <a:xfrm>
            <a:off x="1784648" y="5085184"/>
            <a:ext cx="1656184" cy="0"/>
          </a:xfrm>
          <a:prstGeom prst="line">
            <a:avLst/>
          </a:prstGeom>
          <a:ln>
            <a:solidFill>
              <a:srgbClr val="ED00CE"/>
            </a:solidFill>
          </a:ln>
        </p:spPr>
        <p:style>
          <a:lnRef idx="2">
            <a:schemeClr val="accent1"/>
          </a:lnRef>
          <a:fillRef idx="0">
            <a:schemeClr val="accent1"/>
          </a:fillRef>
          <a:effectRef idx="1">
            <a:schemeClr val="accent1"/>
          </a:effectRef>
          <a:fontRef idx="minor">
            <a:schemeClr val="tx1"/>
          </a:fontRef>
        </p:style>
      </p:cxnSp>
      <p:cxnSp>
        <p:nvCxnSpPr>
          <p:cNvPr id="9" name="直線コネクタ 8"/>
          <p:cNvCxnSpPr/>
          <p:nvPr/>
        </p:nvCxnSpPr>
        <p:spPr>
          <a:xfrm>
            <a:off x="1928664" y="5805264"/>
            <a:ext cx="1944216" cy="0"/>
          </a:xfrm>
          <a:prstGeom prst="line">
            <a:avLst/>
          </a:prstGeom>
          <a:ln>
            <a:solidFill>
              <a:srgbClr val="ED00CE"/>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6379750"/>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Rails</a:t>
            </a:r>
            <a:r>
              <a:rPr kumimoji="1" lang="ja-JP" altLang="en-US" dirty="0" smtClean="0"/>
              <a:t>のインストール</a:t>
            </a:r>
            <a:r>
              <a:rPr lang="ja-JP" altLang="en-US" dirty="0" smtClean="0"/>
              <a:t>（</a:t>
            </a:r>
            <a:r>
              <a:rPr lang="en-US" altLang="ja-JP" dirty="0" smtClean="0"/>
              <a:t>5</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コマンドプロンプトから以下のコマンドを入力して</a:t>
            </a:r>
            <a:r>
              <a:rPr lang="en-US" altLang="ja-JP" dirty="0" smtClean="0"/>
              <a:t>Rails</a:t>
            </a:r>
            <a:r>
              <a:rPr lang="ja-JP" altLang="en-US" dirty="0" smtClean="0"/>
              <a:t>が利用できることを確認する</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11</a:t>
            </a:fld>
            <a:endParaRPr lang="ja-JP" altLang="en-US"/>
          </a:p>
        </p:txBody>
      </p:sp>
      <p:pic>
        <p:nvPicPr>
          <p:cNvPr id="7" name="図 6"/>
          <p:cNvPicPr>
            <a:picLocks noChangeAspect="1"/>
          </p:cNvPicPr>
          <p:nvPr/>
        </p:nvPicPr>
        <p:blipFill>
          <a:blip r:embed="rId2"/>
          <a:stretch>
            <a:fillRect/>
          </a:stretch>
        </p:blipFill>
        <p:spPr>
          <a:xfrm>
            <a:off x="632520" y="3140968"/>
            <a:ext cx="8724900" cy="1879600"/>
          </a:xfrm>
          <a:prstGeom prst="rect">
            <a:avLst/>
          </a:prstGeom>
        </p:spPr>
      </p:pic>
      <p:cxnSp>
        <p:nvCxnSpPr>
          <p:cNvPr id="8" name="直線コネクタ 7"/>
          <p:cNvCxnSpPr/>
          <p:nvPr/>
        </p:nvCxnSpPr>
        <p:spPr>
          <a:xfrm>
            <a:off x="1280592" y="4149080"/>
            <a:ext cx="936104" cy="0"/>
          </a:xfrm>
          <a:prstGeom prst="line">
            <a:avLst/>
          </a:prstGeom>
          <a:ln>
            <a:solidFill>
              <a:srgbClr val="ED00CE"/>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6182319"/>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err="1" smtClean="0"/>
              <a:t>Aptana</a:t>
            </a:r>
            <a:r>
              <a:rPr lang="en-US" altLang="ja-JP" dirty="0" smtClean="0"/>
              <a:t> Studio 3</a:t>
            </a:r>
            <a:r>
              <a:rPr kumimoji="1" lang="ja-JP" altLang="en-US" dirty="0" smtClean="0"/>
              <a:t>のインストール</a:t>
            </a:r>
            <a:endParaRPr kumimoji="1" lang="ja-JP" altLang="en-US" dirty="0"/>
          </a:p>
        </p:txBody>
      </p:sp>
      <p:sp>
        <p:nvSpPr>
          <p:cNvPr id="2" name="サブタイトル 1"/>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820339406"/>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Java</a:t>
            </a:r>
            <a:r>
              <a:rPr lang="ja-JP" altLang="en-US" dirty="0"/>
              <a:t>の有無の確認</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コマンドプロンプトを</a:t>
            </a:r>
            <a:r>
              <a:rPr lang="ja-JP" altLang="en-US" dirty="0"/>
              <a:t>開いて以下のコマンドを実行し、バージョン情報が表示され</a:t>
            </a:r>
            <a:r>
              <a:rPr lang="en-US" altLang="ja-JP" dirty="0"/>
              <a:t>Java</a:t>
            </a:r>
            <a:r>
              <a:rPr lang="ja-JP" altLang="en-US" dirty="0"/>
              <a:t>が利用できることを確認</a:t>
            </a:r>
            <a:r>
              <a:rPr lang="ja-JP" altLang="en-US" dirty="0" smtClean="0"/>
              <a:t>する</a:t>
            </a:r>
            <a:endParaRPr lang="en-US" altLang="ja-JP" dirty="0" smtClean="0"/>
          </a:p>
          <a:p>
            <a:pPr lvl="1"/>
            <a:r>
              <a:rPr lang="en-US" altLang="ja-JP" dirty="0"/>
              <a:t>j</a:t>
            </a:r>
            <a:r>
              <a:rPr lang="en-US" altLang="ja-JP" dirty="0" smtClean="0"/>
              <a:t>ava -version</a:t>
            </a:r>
            <a:endParaRPr lang="en-US" altLang="ja-JP"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13</a:t>
            </a:fld>
            <a:endParaRPr lang="ja-JP" altLang="en-US" dirty="0"/>
          </a:p>
        </p:txBody>
      </p:sp>
      <p:pic>
        <p:nvPicPr>
          <p:cNvPr id="5" name="図 4" descr="スクリーンショット 2013-01-05 1.34.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64" y="2780928"/>
            <a:ext cx="3049047" cy="3672408"/>
          </a:xfrm>
          <a:prstGeom prst="rect">
            <a:avLst/>
          </a:prstGeom>
        </p:spPr>
      </p:pic>
      <p:sp>
        <p:nvSpPr>
          <p:cNvPr id="10" name="正方形/長方形 9"/>
          <p:cNvSpPr/>
          <p:nvPr/>
        </p:nvSpPr>
        <p:spPr>
          <a:xfrm>
            <a:off x="4016896" y="5733256"/>
            <a:ext cx="4680520" cy="646331"/>
          </a:xfrm>
          <a:prstGeom prst="rect">
            <a:avLst/>
          </a:prstGeom>
        </p:spPr>
        <p:txBody>
          <a:bodyPr wrap="square">
            <a:spAutoFit/>
          </a:bodyPr>
          <a:lstStyle/>
          <a:p>
            <a:pPr lvl="1"/>
            <a:r>
              <a:rPr lang="ja-JP" altLang="en-US" dirty="0" smtClean="0">
                <a:solidFill>
                  <a:srgbClr val="FF0000"/>
                </a:solidFill>
              </a:rPr>
              <a:t>上記のように表示</a:t>
            </a:r>
            <a:r>
              <a:rPr lang="ja-JP" altLang="en-US" dirty="0">
                <a:solidFill>
                  <a:srgbClr val="FF0000"/>
                </a:solidFill>
              </a:rPr>
              <a:t>されなければ</a:t>
            </a:r>
            <a:r>
              <a:rPr lang="en-US" altLang="ja-JP" dirty="0">
                <a:solidFill>
                  <a:srgbClr val="FF0000"/>
                </a:solidFill>
              </a:rPr>
              <a:t>Java</a:t>
            </a:r>
            <a:r>
              <a:rPr lang="ja-JP" altLang="en-US" dirty="0">
                <a:solidFill>
                  <a:srgbClr val="FF0000"/>
                </a:solidFill>
              </a:rPr>
              <a:t>のインストールを続けて行う</a:t>
            </a:r>
            <a:endParaRPr lang="en-US" altLang="ja-JP" dirty="0">
              <a:solidFill>
                <a:srgbClr val="FF0000"/>
              </a:solidFill>
            </a:endParaRPr>
          </a:p>
        </p:txBody>
      </p:sp>
      <p:pic>
        <p:nvPicPr>
          <p:cNvPr id="11" name="図 10" descr="スクリーンショット 2013-01-05 1.36.4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6816" y="4797152"/>
            <a:ext cx="6449036" cy="726243"/>
          </a:xfrm>
          <a:prstGeom prst="rect">
            <a:avLst/>
          </a:prstGeom>
        </p:spPr>
      </p:pic>
      <p:pic>
        <p:nvPicPr>
          <p:cNvPr id="6" name="図 5" descr="スクリーンショット 2013-01-05 2.12.36.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8864" y="2780928"/>
            <a:ext cx="6020518" cy="1440160"/>
          </a:xfrm>
          <a:prstGeom prst="rect">
            <a:avLst/>
          </a:prstGeom>
        </p:spPr>
      </p:pic>
      <p:sp>
        <p:nvSpPr>
          <p:cNvPr id="12" name="右矢印 11"/>
          <p:cNvSpPr/>
          <p:nvPr/>
        </p:nvSpPr>
        <p:spPr>
          <a:xfrm>
            <a:off x="3224808" y="3429000"/>
            <a:ext cx="390043"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5400000">
            <a:off x="5730086" y="4380106"/>
            <a:ext cx="390043"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5529064" y="4653136"/>
            <a:ext cx="1584176"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37398358"/>
      </p:ext>
    </p:extLst>
  </p:cSld>
  <p:clrMapOvr>
    <a:masterClrMapping/>
  </p:clrMapOvr>
  <p:transition xmlns:p14="http://schemas.microsoft.com/office/powerpoint/2010/mai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Java</a:t>
            </a:r>
            <a:r>
              <a:rPr lang="ja-JP" altLang="en-US" dirty="0"/>
              <a:t>のインストール</a:t>
            </a:r>
            <a:r>
              <a:rPr lang="ja-JP" altLang="en-US" dirty="0" smtClean="0"/>
              <a:t>（１）</a:t>
            </a:r>
            <a:endParaRPr kumimoji="1" lang="ja-JP" altLang="en-US" dirty="0"/>
          </a:p>
        </p:txBody>
      </p:sp>
      <p:sp>
        <p:nvSpPr>
          <p:cNvPr id="3" name="コンテンツ プレースホルダー 2"/>
          <p:cNvSpPr>
            <a:spLocks noGrp="1"/>
          </p:cNvSpPr>
          <p:nvPr>
            <p:ph idx="1"/>
          </p:nvPr>
        </p:nvSpPr>
        <p:spPr/>
        <p:txBody>
          <a:bodyPr/>
          <a:lstStyle/>
          <a:p>
            <a:r>
              <a:rPr lang="en-US" altLang="ja-JP" dirty="0"/>
              <a:t>Java</a:t>
            </a:r>
            <a:r>
              <a:rPr lang="ja-JP" altLang="en-US" dirty="0"/>
              <a:t>がインストールされていなかった場合は</a:t>
            </a:r>
            <a:r>
              <a:rPr lang="ja-JP" altLang="en-US" dirty="0" smtClean="0"/>
              <a:t>ブラウザで</a:t>
            </a:r>
            <a:r>
              <a:rPr lang="ja-JP" altLang="en-US" dirty="0"/>
              <a:t>下記の</a:t>
            </a:r>
            <a:r>
              <a:rPr lang="en-US" altLang="ja-JP" dirty="0"/>
              <a:t>URL</a:t>
            </a:r>
            <a:r>
              <a:rPr lang="ja-JP" altLang="en-US" dirty="0"/>
              <a:t>を開く</a:t>
            </a:r>
            <a:endParaRPr lang="en-US" altLang="ja-JP" dirty="0"/>
          </a:p>
          <a:p>
            <a:pPr lvl="1"/>
            <a:r>
              <a:rPr lang="en-US" altLang="ja-JP" dirty="0">
                <a:hlinkClick r:id="rId2"/>
              </a:rPr>
              <a:t>http://java.com/ja/download</a:t>
            </a:r>
            <a:r>
              <a:rPr lang="en-US" altLang="ja-JP" dirty="0" smtClean="0">
                <a:hlinkClick r:id="rId2"/>
              </a:rPr>
              <a:t>/</a:t>
            </a:r>
            <a:endParaRPr lang="en-US" altLang="ja-JP" dirty="0" smtClean="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14</a:t>
            </a:fld>
            <a:endParaRPr lang="ja-JP" altLang="en-US"/>
          </a:p>
        </p:txBody>
      </p:sp>
      <p:pic>
        <p:nvPicPr>
          <p:cNvPr id="5" name="図 4" descr="スクリーンショット 2013-01-05 2.16.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44" y="2564904"/>
            <a:ext cx="8178910" cy="3384376"/>
          </a:xfrm>
          <a:prstGeom prst="rect">
            <a:avLst/>
          </a:prstGeom>
        </p:spPr>
      </p:pic>
      <p:sp>
        <p:nvSpPr>
          <p:cNvPr id="6" name="角丸四角形 5"/>
          <p:cNvSpPr/>
          <p:nvPr/>
        </p:nvSpPr>
        <p:spPr>
          <a:xfrm>
            <a:off x="4520952" y="4581128"/>
            <a:ext cx="2592288" cy="648072"/>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68268943"/>
      </p:ext>
    </p:extLst>
  </p:cSld>
  <p:clrMapOvr>
    <a:masterClrMapping/>
  </p:clrMapOvr>
  <p:transition xmlns:p14="http://schemas.microsoft.com/office/powerpoint/2010/mai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Java</a:t>
            </a:r>
            <a:r>
              <a:rPr kumimoji="1" lang="ja-JP" altLang="en-US" dirty="0" smtClean="0"/>
              <a:t>のインストール</a:t>
            </a:r>
            <a:r>
              <a:rPr lang="ja-JP" altLang="en-US" dirty="0" smtClean="0"/>
              <a:t>（２）</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「無料</a:t>
            </a:r>
            <a:r>
              <a:rPr kumimoji="1" lang="en-US" altLang="ja-JP" dirty="0" smtClean="0"/>
              <a:t>Java</a:t>
            </a:r>
            <a:r>
              <a:rPr kumimoji="1" lang="ja-JP" altLang="en-US" dirty="0" smtClean="0"/>
              <a:t>のダウンロード」ボタン</a:t>
            </a:r>
            <a:r>
              <a:rPr lang="ja-JP" altLang="en-US" dirty="0" smtClean="0"/>
              <a:t>、</a:t>
            </a:r>
            <a:r>
              <a:rPr kumimoji="1" lang="ja-JP" altLang="en-US" dirty="0" smtClean="0"/>
              <a:t>「同意して無料ダウンロードを開始」ボタンをクリックすると、ダウンロードが開始されるためデスクトップなどの適当な場所へファイルを保存する</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15</a:t>
            </a:fld>
            <a:endParaRPr lang="ja-JP" altLang="en-US"/>
          </a:p>
        </p:txBody>
      </p:sp>
      <p:pic>
        <p:nvPicPr>
          <p:cNvPr id="5" name="図 4" descr="スクリーンショット 2013-01-03 16.04.5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576" y="2636912"/>
            <a:ext cx="7670800" cy="3556000"/>
          </a:xfrm>
          <a:prstGeom prst="rect">
            <a:avLst/>
          </a:prstGeom>
        </p:spPr>
      </p:pic>
      <p:sp>
        <p:nvSpPr>
          <p:cNvPr id="6" name="角丸四角形 5"/>
          <p:cNvSpPr/>
          <p:nvPr/>
        </p:nvSpPr>
        <p:spPr>
          <a:xfrm>
            <a:off x="3440832" y="3645024"/>
            <a:ext cx="3096344" cy="1080120"/>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79137236"/>
      </p:ext>
    </p:extLst>
  </p:cSld>
  <p:clrMapOvr>
    <a:masterClrMapping/>
  </p:clrMapOvr>
  <p:transition xmlns:p14="http://schemas.microsoft.com/office/powerpoint/2010/mai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Java</a:t>
            </a:r>
            <a:r>
              <a:rPr kumimoji="1" lang="ja-JP" altLang="en-US" dirty="0" smtClean="0"/>
              <a:t>のインストール（３）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ダウンロードしたファイルを実行してインストールを</a:t>
            </a:r>
            <a:r>
              <a:rPr kumimoji="1" lang="ja-JP" altLang="en-US" dirty="0" smtClean="0"/>
              <a:t>進め</a:t>
            </a:r>
            <a:r>
              <a:rPr lang="ja-JP" altLang="en-US" dirty="0" smtClean="0"/>
              <a:t>る</a:t>
            </a:r>
            <a:endParaRPr lang="en-US" altLang="ja-JP" dirty="0" smtClean="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16</a:t>
            </a:fld>
            <a:endParaRPr lang="ja-JP" altLang="en-US"/>
          </a:p>
        </p:txBody>
      </p:sp>
      <p:pic>
        <p:nvPicPr>
          <p:cNvPr id="5" name="図 4" descr="スクリーンショット 2013-01-03 17.51.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615" y="3140966"/>
            <a:ext cx="1765300" cy="1358900"/>
          </a:xfrm>
          <a:prstGeom prst="rect">
            <a:avLst/>
          </a:prstGeom>
        </p:spPr>
      </p:pic>
      <p:pic>
        <p:nvPicPr>
          <p:cNvPr id="6" name="図 5" descr="スクリーンショット 2013-01-03 17.51.2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992" y="2780928"/>
            <a:ext cx="3583042" cy="2167339"/>
          </a:xfrm>
          <a:prstGeom prst="rect">
            <a:avLst/>
          </a:prstGeom>
        </p:spPr>
      </p:pic>
      <p:sp>
        <p:nvSpPr>
          <p:cNvPr id="7" name="右矢印 6"/>
          <p:cNvSpPr/>
          <p:nvPr/>
        </p:nvSpPr>
        <p:spPr>
          <a:xfrm>
            <a:off x="3872879" y="3645022"/>
            <a:ext cx="390043"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6753200" y="3789040"/>
            <a:ext cx="864096"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7659831"/>
      </p:ext>
    </p:extLst>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Java</a:t>
            </a:r>
            <a:r>
              <a:rPr kumimoji="1" lang="ja-JP" altLang="en-US" dirty="0" smtClean="0"/>
              <a:t>のインストール（４）</a:t>
            </a:r>
            <a:endParaRPr kumimoji="1" lang="ja-JP" altLang="en-US" dirty="0"/>
          </a:p>
        </p:txBody>
      </p:sp>
      <p:sp>
        <p:nvSpPr>
          <p:cNvPr id="3" name="コンテンツ プレースホルダー 2"/>
          <p:cNvSpPr>
            <a:spLocks noGrp="1"/>
          </p:cNvSpPr>
          <p:nvPr>
            <p:ph idx="1"/>
          </p:nvPr>
        </p:nvSpPr>
        <p:spPr/>
        <p:txBody>
          <a:bodyPr/>
          <a:lstStyle/>
          <a:p>
            <a:r>
              <a:rPr lang="ja-JP" altLang="en-US" dirty="0"/>
              <a:t>はじめに</a:t>
            </a:r>
            <a:r>
              <a:rPr lang="en-US" altLang="ja-JP" dirty="0"/>
              <a:t>”Java</a:t>
            </a:r>
            <a:r>
              <a:rPr lang="ja-JP" altLang="en-US" dirty="0"/>
              <a:t>の有無の確認</a:t>
            </a:r>
            <a:r>
              <a:rPr lang="en-US" altLang="ja-JP" dirty="0"/>
              <a:t>”</a:t>
            </a:r>
            <a:r>
              <a:rPr lang="ja-JP" altLang="en-US" dirty="0"/>
              <a:t>の手順で行った通り</a:t>
            </a:r>
            <a:r>
              <a:rPr lang="ja-JP" altLang="en-US" dirty="0" smtClean="0"/>
              <a:t>、</a:t>
            </a:r>
            <a:r>
              <a:rPr kumimoji="1" lang="ja-JP" altLang="en-US" dirty="0" smtClean="0"/>
              <a:t>コマンドプロンプトから以下のコマンドを入力してバージョン情報が表示され、</a:t>
            </a:r>
            <a:r>
              <a:rPr kumimoji="1" lang="en-US" altLang="ja-JP" dirty="0" smtClean="0"/>
              <a:t>java</a:t>
            </a:r>
            <a:r>
              <a:rPr kumimoji="1" lang="ja-JP" altLang="en-US" dirty="0" smtClean="0"/>
              <a:t>が利用できることを確認する</a:t>
            </a:r>
            <a:endParaRPr kumimoji="1" lang="en-US" altLang="ja-JP" dirty="0" smtClean="0"/>
          </a:p>
          <a:p>
            <a:pPr lvl="1"/>
            <a:r>
              <a:rPr lang="en-US" altLang="ja-JP" dirty="0"/>
              <a:t>j</a:t>
            </a:r>
            <a:r>
              <a:rPr lang="en-US" altLang="ja-JP" dirty="0" smtClean="0"/>
              <a:t>ava –version</a:t>
            </a:r>
          </a:p>
          <a:p>
            <a:pPr lvl="1"/>
            <a:r>
              <a:rPr kumimoji="1" lang="ja-JP" altLang="en-US" dirty="0" smtClean="0">
                <a:solidFill>
                  <a:srgbClr val="FF0000"/>
                </a:solidFill>
              </a:rPr>
              <a:t>確認できなかった場合は</a:t>
            </a:r>
            <a:r>
              <a:rPr kumimoji="1" lang="ja-JP" altLang="en-US" dirty="0" smtClean="0">
                <a:solidFill>
                  <a:srgbClr val="FF0000"/>
                </a:solidFill>
              </a:rPr>
              <a:t>、</a:t>
            </a:r>
            <a:r>
              <a:rPr lang="ja-JP" altLang="en-US" dirty="0" smtClean="0">
                <a:solidFill>
                  <a:srgbClr val="FF0000"/>
                </a:solidFill>
              </a:rPr>
              <a:t>再起動をしてみる。</a:t>
            </a:r>
            <a:endParaRPr lang="en-US" altLang="ja-JP" dirty="0" smtClean="0">
              <a:solidFill>
                <a:srgbClr val="FF0000"/>
              </a:solidFill>
            </a:endParaRPr>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17</a:t>
            </a:fld>
            <a:endParaRPr lang="ja-JP" altLang="en-US"/>
          </a:p>
        </p:txBody>
      </p:sp>
      <p:pic>
        <p:nvPicPr>
          <p:cNvPr id="6" name="図 5" descr="スクリーンショット 2013-01-05 1.36.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552" y="3717032"/>
            <a:ext cx="7673172" cy="864096"/>
          </a:xfrm>
          <a:prstGeom prst="rect">
            <a:avLst/>
          </a:prstGeom>
        </p:spPr>
      </p:pic>
      <p:sp>
        <p:nvSpPr>
          <p:cNvPr id="7" name="角丸四角形 6"/>
          <p:cNvSpPr/>
          <p:nvPr/>
        </p:nvSpPr>
        <p:spPr>
          <a:xfrm>
            <a:off x="3584848" y="3573016"/>
            <a:ext cx="1656184"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0781633"/>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Aptana</a:t>
            </a:r>
            <a:r>
              <a:rPr lang="ja-JP" altLang="en-US" dirty="0"/>
              <a:t> </a:t>
            </a:r>
            <a:r>
              <a:rPr lang="en-US" altLang="ja-JP" dirty="0" smtClean="0"/>
              <a:t>Studio 3</a:t>
            </a:r>
            <a:r>
              <a:rPr lang="ja-JP" altLang="en-US" dirty="0" smtClean="0"/>
              <a:t>のインストール</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ファイルの編集を行うためのエディタとして統合開発環境（</a:t>
            </a:r>
            <a:r>
              <a:rPr kumimoji="1" lang="en-US" altLang="ja-JP" dirty="0" smtClean="0"/>
              <a:t>IDE</a:t>
            </a:r>
            <a:r>
              <a:rPr kumimoji="1" lang="ja-JP" altLang="en-US" dirty="0" smtClean="0"/>
              <a:t>）の</a:t>
            </a:r>
            <a:r>
              <a:rPr kumimoji="1" lang="en-US" altLang="ja-JP" dirty="0" err="1" smtClean="0"/>
              <a:t>Aptana</a:t>
            </a:r>
            <a:r>
              <a:rPr kumimoji="1" lang="ja-JP" altLang="en-US" dirty="0" smtClean="0"/>
              <a:t> </a:t>
            </a:r>
            <a:r>
              <a:rPr kumimoji="1" lang="en-US" altLang="ja-JP" dirty="0" smtClean="0"/>
              <a:t>Studio 3</a:t>
            </a:r>
            <a:r>
              <a:rPr lang="ja-JP" altLang="en-US" dirty="0" smtClean="0"/>
              <a:t>をダウンロードする</a:t>
            </a:r>
            <a:endParaRPr lang="en-US" altLang="ja-JP" dirty="0" smtClean="0"/>
          </a:p>
          <a:p>
            <a:pPr lvl="1"/>
            <a:r>
              <a:rPr lang="en-US" altLang="ja-JP" dirty="0">
                <a:hlinkClick r:id="rId2"/>
              </a:rPr>
              <a:t>http://</a:t>
            </a:r>
            <a:r>
              <a:rPr lang="en-US" altLang="ja-JP" dirty="0" err="1">
                <a:hlinkClick r:id="rId2"/>
              </a:rPr>
              <a:t>www.aptana.com</a:t>
            </a:r>
            <a:r>
              <a:rPr lang="en-US" altLang="ja-JP" dirty="0">
                <a:hlinkClick r:id="rId2"/>
              </a:rPr>
              <a:t>/products/studio3/download</a:t>
            </a:r>
            <a:endParaRPr lang="ja-JP" altLang="en-US" dirty="0"/>
          </a:p>
        </p:txBody>
      </p:sp>
      <p:pic>
        <p:nvPicPr>
          <p:cNvPr id="4" name="図 3"/>
          <p:cNvPicPr>
            <a:picLocks noChangeAspect="1"/>
          </p:cNvPicPr>
          <p:nvPr/>
        </p:nvPicPr>
        <p:blipFill>
          <a:blip r:embed="rId3"/>
          <a:stretch>
            <a:fillRect/>
          </a:stretch>
        </p:blipFill>
        <p:spPr>
          <a:xfrm>
            <a:off x="1856656" y="2564903"/>
            <a:ext cx="5544616" cy="3696411"/>
          </a:xfrm>
          <a:prstGeom prst="rect">
            <a:avLst/>
          </a:prstGeom>
        </p:spPr>
      </p:pic>
      <p:sp>
        <p:nvSpPr>
          <p:cNvPr id="7" name="角丸四角形 6"/>
          <p:cNvSpPr/>
          <p:nvPr/>
        </p:nvSpPr>
        <p:spPr>
          <a:xfrm>
            <a:off x="1928664" y="5517232"/>
            <a:ext cx="1944216" cy="864096"/>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smtClean="0"/>
              <a:t>Aptana</a:t>
            </a:r>
            <a:r>
              <a:rPr lang="ja-JP" altLang="en-US" dirty="0" smtClean="0"/>
              <a:t> </a:t>
            </a:r>
            <a:r>
              <a:rPr lang="en-US" altLang="ja-JP" dirty="0" smtClean="0"/>
              <a:t>Studio 3</a:t>
            </a:r>
            <a:r>
              <a:rPr lang="ja-JP" altLang="en-US" dirty="0" smtClean="0"/>
              <a:t>のインストール（１）</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ダウンロードファイルを実行して</a:t>
            </a:r>
            <a:r>
              <a:rPr lang="ja-JP" altLang="en-US" dirty="0" smtClean="0"/>
              <a:t>インストールを進める</a:t>
            </a:r>
            <a:endParaRPr kumimoji="1" lang="ja-JP" altLang="en-US" dirty="0"/>
          </a:p>
        </p:txBody>
      </p:sp>
      <p:pic>
        <p:nvPicPr>
          <p:cNvPr id="1026" name="Picture 2"/>
          <p:cNvPicPr>
            <a:picLocks noChangeAspect="1" noChangeArrowheads="1"/>
          </p:cNvPicPr>
          <p:nvPr/>
        </p:nvPicPr>
        <p:blipFill>
          <a:blip r:embed="rId2" cstate="print"/>
          <a:srcRect/>
          <a:stretch>
            <a:fillRect/>
          </a:stretch>
        </p:blipFill>
        <p:spPr bwMode="auto">
          <a:xfrm>
            <a:off x="350490" y="4437115"/>
            <a:ext cx="3666407" cy="209076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4718976" y="2924947"/>
            <a:ext cx="4932762" cy="3596739"/>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364601" y="2780931"/>
            <a:ext cx="1170130" cy="1012613"/>
          </a:xfrm>
          <a:prstGeom prst="rect">
            <a:avLst/>
          </a:prstGeom>
          <a:noFill/>
          <a:ln w="9525">
            <a:noFill/>
            <a:miter lim="800000"/>
            <a:headEnd/>
            <a:tailEnd/>
          </a:ln>
        </p:spPr>
      </p:pic>
      <p:sp>
        <p:nvSpPr>
          <p:cNvPr id="7" name="右矢印 6"/>
          <p:cNvSpPr/>
          <p:nvPr/>
        </p:nvSpPr>
        <p:spPr>
          <a:xfrm>
            <a:off x="4250922" y="5301208"/>
            <a:ext cx="390043"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下矢印 7"/>
          <p:cNvSpPr/>
          <p:nvPr/>
        </p:nvSpPr>
        <p:spPr>
          <a:xfrm>
            <a:off x="1676636" y="3861048"/>
            <a:ext cx="46805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1856656" y="5445224"/>
            <a:ext cx="1656184"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7041232" y="5949280"/>
            <a:ext cx="1656184"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このマニュアルについて</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このドキュメントは </a:t>
            </a:r>
            <a:r>
              <a:rPr lang="en-US" altLang="ja-JP" dirty="0" smtClean="0"/>
              <a:t>BBT</a:t>
            </a:r>
            <a:r>
              <a:rPr lang="ja-JP" altLang="en-US" dirty="0" smtClean="0"/>
              <a:t>大学「ウェブサイトデザイン応用」で利用する</a:t>
            </a:r>
            <a:r>
              <a:rPr lang="en-US" altLang="ja-JP" dirty="0" smtClean="0"/>
              <a:t>Rails</a:t>
            </a:r>
            <a:r>
              <a:rPr lang="ja-JP" altLang="en-US" dirty="0" smtClean="0"/>
              <a:t>開発環境構築マニュアルです。</a:t>
            </a:r>
            <a:endParaRPr lang="en-US" altLang="ja-JP" dirty="0" smtClean="0"/>
          </a:p>
          <a:p>
            <a:pPr lvl="1"/>
            <a:r>
              <a:rPr lang="ja-JP" altLang="en-US" dirty="0" smtClean="0"/>
              <a:t>このドキュメントは</a:t>
            </a:r>
            <a:r>
              <a:rPr lang="en-US" altLang="ja-JP" dirty="0" smtClean="0"/>
              <a:t>Windows</a:t>
            </a:r>
            <a:r>
              <a:rPr lang="ja-JP" altLang="en-US" dirty="0" smtClean="0"/>
              <a:t>向けです。</a:t>
            </a:r>
            <a:r>
              <a:rPr lang="en-US" altLang="ja-JP" dirty="0" smtClean="0"/>
              <a:t>Mac</a:t>
            </a:r>
            <a:r>
              <a:rPr lang="ja-JP" altLang="en-US" dirty="0" smtClean="0"/>
              <a:t>向けドキュメントは別途ダウンロードできます。</a:t>
            </a:r>
            <a:endParaRPr lang="ja-JP" altLang="en-US" dirty="0"/>
          </a:p>
        </p:txBody>
      </p:sp>
    </p:spTree>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smtClean="0"/>
              <a:t>Aptana</a:t>
            </a:r>
            <a:r>
              <a:rPr lang="ja-JP" altLang="en-US" dirty="0" smtClean="0"/>
              <a:t> </a:t>
            </a:r>
            <a:r>
              <a:rPr lang="en-US" altLang="ja-JP" dirty="0" smtClean="0"/>
              <a:t>Studio 3</a:t>
            </a:r>
            <a:r>
              <a:rPr lang="ja-JP" altLang="en-US" dirty="0" smtClean="0"/>
              <a:t>のインストール（２）</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pic>
        <p:nvPicPr>
          <p:cNvPr id="3074" name="Picture 2"/>
          <p:cNvPicPr>
            <a:picLocks noChangeAspect="1" noChangeArrowheads="1"/>
          </p:cNvPicPr>
          <p:nvPr/>
        </p:nvPicPr>
        <p:blipFill>
          <a:blip r:embed="rId2" cstate="print"/>
          <a:srcRect/>
          <a:stretch>
            <a:fillRect/>
          </a:stretch>
        </p:blipFill>
        <p:spPr bwMode="auto">
          <a:xfrm>
            <a:off x="194471" y="2636912"/>
            <a:ext cx="4510006" cy="325150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5109017" y="2636915"/>
            <a:ext cx="4562957" cy="3301425"/>
          </a:xfrm>
          <a:prstGeom prst="rect">
            <a:avLst/>
          </a:prstGeom>
          <a:noFill/>
          <a:ln w="9525">
            <a:noFill/>
            <a:miter lim="800000"/>
            <a:headEnd/>
            <a:tailEnd/>
          </a:ln>
        </p:spPr>
      </p:pic>
      <p:sp>
        <p:nvSpPr>
          <p:cNvPr id="6" name="右矢印 5"/>
          <p:cNvSpPr/>
          <p:nvPr/>
        </p:nvSpPr>
        <p:spPr>
          <a:xfrm>
            <a:off x="4796983" y="4221088"/>
            <a:ext cx="23402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2576736" y="5373216"/>
            <a:ext cx="936104"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7545288" y="5445224"/>
            <a:ext cx="936104"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smtClean="0"/>
              <a:t>Aptana</a:t>
            </a:r>
            <a:r>
              <a:rPr lang="ja-JP" altLang="en-US" dirty="0" smtClean="0"/>
              <a:t> </a:t>
            </a:r>
            <a:r>
              <a:rPr lang="en-US" altLang="ja-JP" dirty="0" smtClean="0"/>
              <a:t>Studio 3</a:t>
            </a:r>
            <a:r>
              <a:rPr lang="ja-JP" altLang="en-US" dirty="0" smtClean="0"/>
              <a:t>のインストール（３）</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pic>
        <p:nvPicPr>
          <p:cNvPr id="5122" name="Picture 2"/>
          <p:cNvPicPr>
            <a:picLocks noChangeAspect="1" noChangeArrowheads="1"/>
          </p:cNvPicPr>
          <p:nvPr/>
        </p:nvPicPr>
        <p:blipFill>
          <a:blip r:embed="rId2" cstate="print"/>
          <a:srcRect/>
          <a:stretch>
            <a:fillRect/>
          </a:stretch>
        </p:blipFill>
        <p:spPr bwMode="auto">
          <a:xfrm>
            <a:off x="272481" y="2636912"/>
            <a:ext cx="4396191" cy="3196542"/>
          </a:xfrm>
          <a:prstGeom prst="rect">
            <a:avLst/>
          </a:prstGeom>
          <a:noFill/>
          <a:ln w="9525">
            <a:noFill/>
            <a:miter lim="800000"/>
            <a:headEnd/>
            <a:tailEnd/>
          </a:ln>
        </p:spPr>
      </p:pic>
      <p:pic>
        <p:nvPicPr>
          <p:cNvPr id="6" name="Picture 2"/>
          <p:cNvPicPr>
            <a:picLocks noChangeAspect="1" noChangeArrowheads="1"/>
          </p:cNvPicPr>
          <p:nvPr/>
        </p:nvPicPr>
        <p:blipFill>
          <a:blip r:embed="rId3" cstate="print"/>
          <a:srcRect/>
          <a:stretch>
            <a:fillRect/>
          </a:stretch>
        </p:blipFill>
        <p:spPr bwMode="auto">
          <a:xfrm>
            <a:off x="5187027" y="2636915"/>
            <a:ext cx="4524503" cy="3230959"/>
          </a:xfrm>
          <a:prstGeom prst="rect">
            <a:avLst/>
          </a:prstGeom>
          <a:noFill/>
          <a:ln w="9525">
            <a:noFill/>
            <a:miter lim="800000"/>
            <a:headEnd/>
            <a:tailEnd/>
          </a:ln>
        </p:spPr>
      </p:pic>
      <p:sp>
        <p:nvSpPr>
          <p:cNvPr id="7" name="右矢印 6"/>
          <p:cNvSpPr/>
          <p:nvPr/>
        </p:nvSpPr>
        <p:spPr>
          <a:xfrm>
            <a:off x="4796983" y="4221088"/>
            <a:ext cx="23402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2576736" y="5373216"/>
            <a:ext cx="936104"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7545288" y="5373216"/>
            <a:ext cx="936104"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smtClean="0"/>
              <a:t>Aptana</a:t>
            </a:r>
            <a:r>
              <a:rPr lang="ja-JP" altLang="en-US" dirty="0" smtClean="0"/>
              <a:t> </a:t>
            </a:r>
            <a:r>
              <a:rPr lang="en-US" altLang="ja-JP" dirty="0" smtClean="0"/>
              <a:t>Studio 3</a:t>
            </a:r>
            <a:r>
              <a:rPr lang="ja-JP" altLang="en-US" dirty="0" smtClean="0"/>
              <a:t>のインストール（４）</a:t>
            </a:r>
            <a:endParaRPr kumimoji="1" lang="ja-JP" altLang="en-US" dirty="0"/>
          </a:p>
        </p:txBody>
      </p:sp>
      <p:sp>
        <p:nvSpPr>
          <p:cNvPr id="3" name="コンテンツ プレースホルダ 2"/>
          <p:cNvSpPr>
            <a:spLocks noGrp="1"/>
          </p:cNvSpPr>
          <p:nvPr>
            <p:ph idx="1"/>
          </p:nvPr>
        </p:nvSpPr>
        <p:spPr/>
        <p:txBody>
          <a:bodyPr/>
          <a:lstStyle/>
          <a:p>
            <a:endParaRPr kumimoji="1" lang="ja-JP" altLang="en-US"/>
          </a:p>
        </p:txBody>
      </p:sp>
      <p:pic>
        <p:nvPicPr>
          <p:cNvPr id="7170" name="Picture 2"/>
          <p:cNvPicPr>
            <a:picLocks noChangeAspect="1" noChangeArrowheads="1"/>
          </p:cNvPicPr>
          <p:nvPr/>
        </p:nvPicPr>
        <p:blipFill>
          <a:blip r:embed="rId2" cstate="print"/>
          <a:srcRect/>
          <a:stretch>
            <a:fillRect/>
          </a:stretch>
        </p:blipFill>
        <p:spPr bwMode="auto">
          <a:xfrm>
            <a:off x="194473" y="2636912"/>
            <a:ext cx="4500822" cy="3240360"/>
          </a:xfrm>
          <a:prstGeom prst="rect">
            <a:avLst/>
          </a:prstGeom>
          <a:noFill/>
          <a:ln w="9525">
            <a:noFill/>
            <a:miter lim="800000"/>
            <a:headEnd/>
            <a:tailEnd/>
          </a:ln>
        </p:spPr>
      </p:pic>
      <p:pic>
        <p:nvPicPr>
          <p:cNvPr id="5" name="Picture 2"/>
          <p:cNvPicPr>
            <a:picLocks noChangeAspect="1" noChangeArrowheads="1"/>
          </p:cNvPicPr>
          <p:nvPr/>
        </p:nvPicPr>
        <p:blipFill>
          <a:blip r:embed="rId3" cstate="print"/>
          <a:srcRect/>
          <a:stretch>
            <a:fillRect/>
          </a:stretch>
        </p:blipFill>
        <p:spPr bwMode="auto">
          <a:xfrm>
            <a:off x="5187027" y="2636915"/>
            <a:ext cx="4529363" cy="3270017"/>
          </a:xfrm>
          <a:prstGeom prst="rect">
            <a:avLst/>
          </a:prstGeom>
          <a:noFill/>
          <a:ln w="9525">
            <a:noFill/>
            <a:miter lim="800000"/>
            <a:headEnd/>
            <a:tailEnd/>
          </a:ln>
        </p:spPr>
      </p:pic>
      <p:sp>
        <p:nvSpPr>
          <p:cNvPr id="6" name="右矢印 5"/>
          <p:cNvSpPr/>
          <p:nvPr/>
        </p:nvSpPr>
        <p:spPr>
          <a:xfrm>
            <a:off x="4796983" y="4221088"/>
            <a:ext cx="23402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p:nvSpPr>
        <p:spPr>
          <a:xfrm>
            <a:off x="2576736" y="5373216"/>
            <a:ext cx="936104"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7545288" y="5445224"/>
            <a:ext cx="936104"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smtClean="0"/>
              <a:t>Aptana</a:t>
            </a:r>
            <a:r>
              <a:rPr lang="ja-JP" altLang="en-US" dirty="0" smtClean="0"/>
              <a:t> </a:t>
            </a:r>
            <a:r>
              <a:rPr lang="en-US" altLang="ja-JP" dirty="0" smtClean="0"/>
              <a:t>Studio 3</a:t>
            </a:r>
            <a:r>
              <a:rPr lang="ja-JP" altLang="en-US" dirty="0" smtClean="0"/>
              <a:t>のインストール（５）</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Completed</a:t>
            </a:r>
            <a:r>
              <a:rPr lang="ja-JP" altLang="en-US" dirty="0" smtClean="0"/>
              <a:t>が表示されればインストール完了</a:t>
            </a:r>
            <a:endParaRPr kumimoji="1" lang="ja-JP" altLang="en-US" dirty="0"/>
          </a:p>
        </p:txBody>
      </p:sp>
      <p:pic>
        <p:nvPicPr>
          <p:cNvPr id="9218" name="Picture 2"/>
          <p:cNvPicPr>
            <a:picLocks noChangeAspect="1" noChangeArrowheads="1"/>
          </p:cNvPicPr>
          <p:nvPr/>
        </p:nvPicPr>
        <p:blipFill>
          <a:blip r:embed="rId2" cstate="print"/>
          <a:srcRect/>
          <a:stretch>
            <a:fillRect/>
          </a:stretch>
        </p:blipFill>
        <p:spPr bwMode="auto">
          <a:xfrm>
            <a:off x="2456724" y="2564907"/>
            <a:ext cx="4956337" cy="3578275"/>
          </a:xfrm>
          <a:prstGeom prst="rect">
            <a:avLst/>
          </a:prstGeom>
          <a:noFill/>
          <a:ln w="9525">
            <a:noFill/>
            <a:miter lim="800000"/>
            <a:headEnd/>
            <a:tailEnd/>
          </a:ln>
        </p:spPr>
      </p:pic>
      <p:sp>
        <p:nvSpPr>
          <p:cNvPr id="5" name="角丸四角形 4"/>
          <p:cNvSpPr/>
          <p:nvPr/>
        </p:nvSpPr>
        <p:spPr>
          <a:xfrm>
            <a:off x="5097016" y="5661248"/>
            <a:ext cx="936104"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err="1" smtClean="0"/>
              <a:t>Aptana</a:t>
            </a:r>
            <a:r>
              <a:rPr lang="en-US" altLang="ja-JP" dirty="0" smtClean="0"/>
              <a:t> Studio 3</a:t>
            </a:r>
            <a:r>
              <a:rPr kumimoji="1" lang="ja-JP" altLang="en-US" dirty="0" smtClean="0"/>
              <a:t>の起動と終了</a:t>
            </a:r>
            <a:endParaRPr kumimoji="1" lang="ja-JP" altLang="en-US" dirty="0"/>
          </a:p>
        </p:txBody>
      </p:sp>
      <p:sp>
        <p:nvSpPr>
          <p:cNvPr id="2" name="サブタイトル 1"/>
          <p:cNvSpPr>
            <a:spLocks noGrp="1"/>
          </p:cNvSpPr>
          <p:nvPr>
            <p:ph type="subTitle" idx="1"/>
          </p:nvPr>
        </p:nvSpPr>
        <p:spPr/>
        <p:txBody>
          <a:bodyPr/>
          <a:lstStyle/>
          <a:p>
            <a:endParaRPr kumimoji="1" lang="ja-JP" altLang="en-US"/>
          </a:p>
        </p:txBody>
      </p:sp>
    </p:spTree>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Aptana</a:t>
            </a:r>
            <a:r>
              <a:rPr lang="ja-JP" altLang="en-US" dirty="0" smtClean="0"/>
              <a:t> </a:t>
            </a:r>
            <a:r>
              <a:rPr lang="en-US" altLang="ja-JP" dirty="0" smtClean="0"/>
              <a:t>Studio 3</a:t>
            </a:r>
            <a:r>
              <a:rPr lang="ja-JP" altLang="en-US" dirty="0" smtClean="0"/>
              <a:t>の起動</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スタートメニューから</a:t>
            </a:r>
            <a:r>
              <a:rPr kumimoji="1" lang="en-US" altLang="ja-JP" dirty="0" err="1" smtClean="0"/>
              <a:t>Aptana</a:t>
            </a:r>
            <a:r>
              <a:rPr kumimoji="1" lang="en-US" altLang="ja-JP" dirty="0" smtClean="0"/>
              <a:t> Studio 3</a:t>
            </a:r>
            <a:r>
              <a:rPr kumimoji="1" lang="ja-JP" altLang="en-US" dirty="0" smtClean="0"/>
              <a:t>を起動する</a:t>
            </a:r>
            <a:endParaRPr kumimoji="1" lang="ja-JP" altLang="en-US" dirty="0"/>
          </a:p>
        </p:txBody>
      </p:sp>
      <p:pic>
        <p:nvPicPr>
          <p:cNvPr id="9218" name="Picture 2"/>
          <p:cNvPicPr>
            <a:picLocks noChangeAspect="1" noChangeArrowheads="1"/>
          </p:cNvPicPr>
          <p:nvPr/>
        </p:nvPicPr>
        <p:blipFill>
          <a:blip r:embed="rId2" cstate="print"/>
          <a:srcRect/>
          <a:stretch>
            <a:fillRect/>
          </a:stretch>
        </p:blipFill>
        <p:spPr bwMode="auto">
          <a:xfrm>
            <a:off x="3002785" y="2636912"/>
            <a:ext cx="3306874" cy="2736304"/>
          </a:xfrm>
          <a:prstGeom prst="rect">
            <a:avLst/>
          </a:prstGeom>
          <a:noFill/>
          <a:ln w="9525">
            <a:noFill/>
            <a:miter lim="800000"/>
            <a:headEnd/>
            <a:tailEnd/>
          </a:ln>
        </p:spPr>
      </p:pic>
      <p:sp>
        <p:nvSpPr>
          <p:cNvPr id="5" name="角丸四角形 4"/>
          <p:cNvSpPr/>
          <p:nvPr/>
        </p:nvSpPr>
        <p:spPr>
          <a:xfrm>
            <a:off x="3152800" y="3140968"/>
            <a:ext cx="2232248"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ransition xmlns:p14="http://schemas.microsoft.com/office/powerpoint/2010/mai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Aptana</a:t>
            </a:r>
            <a:r>
              <a:rPr kumimoji="1" lang="en-US" altLang="ja-JP" dirty="0" smtClean="0"/>
              <a:t> Studio 3</a:t>
            </a:r>
            <a:r>
              <a:rPr kumimoji="1" lang="ja-JP" altLang="en-US" dirty="0" smtClean="0"/>
              <a:t>の起動</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以下のようなウィンドウが表示される。</a:t>
            </a:r>
            <a:endParaRPr kumimoji="1" lang="ja-JP" altLang="en-US" dirty="0"/>
          </a:p>
        </p:txBody>
      </p:sp>
      <p:pic>
        <p:nvPicPr>
          <p:cNvPr id="1026" name="Picture 2"/>
          <p:cNvPicPr>
            <a:picLocks noChangeAspect="1" noChangeArrowheads="1"/>
          </p:cNvPicPr>
          <p:nvPr/>
        </p:nvPicPr>
        <p:blipFill>
          <a:blip r:embed="rId2" cstate="print"/>
          <a:srcRect/>
          <a:stretch>
            <a:fillRect/>
          </a:stretch>
        </p:blipFill>
        <p:spPr bwMode="auto">
          <a:xfrm>
            <a:off x="974558" y="1711334"/>
            <a:ext cx="8096914" cy="4742005"/>
          </a:xfrm>
          <a:prstGeom prst="rect">
            <a:avLst/>
          </a:prstGeom>
          <a:noFill/>
          <a:ln w="9525">
            <a:noFill/>
            <a:miter lim="800000"/>
            <a:headEnd/>
            <a:tailEnd/>
          </a:ln>
        </p:spPr>
      </p:pic>
    </p:spTree>
  </p:cSld>
  <p:clrMapOvr>
    <a:masterClrMapping/>
  </p:clrMapOvr>
  <p:transition xmlns:p14="http://schemas.microsoft.com/office/powerpoint/2010/mai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smtClean="0"/>
              <a:t>Rails</a:t>
            </a:r>
            <a:r>
              <a:rPr kumimoji="1" lang="ja-JP" altLang="en-US" dirty="0" smtClean="0"/>
              <a:t>プロジェクトの作成</a:t>
            </a:r>
            <a:endParaRPr kumimoji="1" lang="ja-JP" altLang="en-US" dirty="0"/>
          </a:p>
        </p:txBody>
      </p:sp>
      <p:sp>
        <p:nvSpPr>
          <p:cNvPr id="2" name="サブタイトル 1"/>
          <p:cNvSpPr>
            <a:spLocks noGrp="1"/>
          </p:cNvSpPr>
          <p:nvPr>
            <p:ph type="subTitle" idx="1"/>
          </p:nvPr>
        </p:nvSpPr>
        <p:spPr/>
        <p:txBody>
          <a:bodyPr/>
          <a:lstStyle/>
          <a:p>
            <a:endParaRPr kumimoji="1" lang="ja-JP" altLang="en-US"/>
          </a:p>
        </p:txBody>
      </p:sp>
    </p:spTree>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Rails</a:t>
            </a:r>
            <a:r>
              <a:rPr kumimoji="1" lang="ja-JP" altLang="en-US" dirty="0" smtClean="0"/>
              <a:t>プロジェクトの作成（１）</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File</a:t>
            </a:r>
            <a:r>
              <a:rPr lang="ja-JP" altLang="en-US" dirty="0" smtClean="0"/>
              <a:t> </a:t>
            </a:r>
            <a:r>
              <a:rPr lang="en-US" altLang="ja-JP" dirty="0" smtClean="0"/>
              <a:t>-&gt;</a:t>
            </a:r>
            <a:r>
              <a:rPr lang="ja-JP" altLang="en-US" dirty="0" smtClean="0"/>
              <a:t> </a:t>
            </a:r>
            <a:r>
              <a:rPr lang="en-US" altLang="ja-JP" dirty="0" smtClean="0"/>
              <a:t>New</a:t>
            </a:r>
            <a:r>
              <a:rPr lang="ja-JP" altLang="en-US" dirty="0" smtClean="0"/>
              <a:t> </a:t>
            </a:r>
            <a:r>
              <a:rPr lang="en-US" altLang="ja-JP" dirty="0" smtClean="0"/>
              <a:t>-&gt;</a:t>
            </a:r>
            <a:r>
              <a:rPr lang="ja-JP" altLang="en-US" dirty="0" smtClean="0"/>
              <a:t> </a:t>
            </a:r>
            <a:r>
              <a:rPr lang="en-US" altLang="ja-JP" dirty="0" smtClean="0"/>
              <a:t>Rails Project</a:t>
            </a:r>
            <a:r>
              <a:rPr lang="ja-JP" altLang="en-US" dirty="0" smtClean="0"/>
              <a:t>を選択する</a:t>
            </a:r>
            <a:endParaRPr kumimoji="1"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1364603" y="2708920"/>
            <a:ext cx="7432374" cy="3024336"/>
          </a:xfrm>
          <a:prstGeom prst="rect">
            <a:avLst/>
          </a:prstGeom>
          <a:noFill/>
          <a:ln w="9525">
            <a:noFill/>
            <a:miter lim="800000"/>
            <a:headEnd/>
            <a:tailEnd/>
          </a:ln>
        </p:spPr>
      </p:pic>
      <p:sp>
        <p:nvSpPr>
          <p:cNvPr id="5" name="角丸四角形 4"/>
          <p:cNvSpPr/>
          <p:nvPr/>
        </p:nvSpPr>
        <p:spPr>
          <a:xfrm>
            <a:off x="5889104" y="3789040"/>
            <a:ext cx="2160240"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Rails</a:t>
            </a:r>
            <a:r>
              <a:rPr kumimoji="1" lang="ja-JP" altLang="en-US" dirty="0" smtClean="0"/>
              <a:t>プロジェクト</a:t>
            </a:r>
            <a:r>
              <a:rPr lang="ja-JP" altLang="en-US" dirty="0" smtClean="0"/>
              <a:t>の作成（２）</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dirty="0" smtClean="0"/>
              <a:t>Name</a:t>
            </a:r>
            <a:r>
              <a:rPr kumimoji="1" lang="ja-JP" altLang="en-US" dirty="0" smtClean="0"/>
              <a:t>に任意のプロジェクト名（</a:t>
            </a:r>
            <a:r>
              <a:rPr kumimoji="1" lang="en-US" altLang="ja-JP" dirty="0" err="1" smtClean="0"/>
              <a:t>testapp</a:t>
            </a:r>
            <a:r>
              <a:rPr lang="ja-JP" altLang="en-US" dirty="0" smtClean="0"/>
              <a:t>など</a:t>
            </a:r>
            <a:r>
              <a:rPr lang="en-US" altLang="ja-JP" dirty="0" smtClean="0"/>
              <a:t>)</a:t>
            </a:r>
            <a:r>
              <a:rPr kumimoji="1" lang="ja-JP" altLang="en-US" dirty="0" smtClean="0"/>
              <a:t>を入力し</a:t>
            </a:r>
            <a:r>
              <a:rPr kumimoji="1" lang="en-US" altLang="ja-JP" dirty="0" smtClean="0"/>
              <a:t>Finish</a:t>
            </a:r>
            <a:r>
              <a:rPr lang="ja-JP" altLang="en-US" dirty="0" smtClean="0"/>
              <a:t>をクリックすると</a:t>
            </a:r>
            <a:r>
              <a:rPr kumimoji="1" lang="ja-JP" altLang="en-US" dirty="0" smtClean="0"/>
              <a:t>プロジェクトが</a:t>
            </a:r>
            <a:r>
              <a:rPr kumimoji="1" lang="ja-JP" altLang="en-US" dirty="0" smtClean="0"/>
              <a:t>作られる</a:t>
            </a:r>
            <a:endParaRPr kumimoji="1" lang="en-US" altLang="ja-JP" dirty="0" smtClean="0"/>
          </a:p>
          <a:p>
            <a:pPr lvl="1"/>
            <a:r>
              <a:rPr kumimoji="1" lang="ja-JP" altLang="en-US" dirty="0" smtClean="0"/>
              <a:t>「</a:t>
            </a:r>
            <a:r>
              <a:rPr kumimoji="1" lang="en-US" altLang="ja-JP" dirty="0" smtClean="0"/>
              <a:t>test</a:t>
            </a:r>
            <a:r>
              <a:rPr kumimoji="1" lang="ja-JP" altLang="en-US" dirty="0" smtClean="0"/>
              <a:t>」は予約語なので利用出来ません</a:t>
            </a:r>
            <a:endParaRPr kumimoji="1" lang="ja-JP" altLang="en-US" dirty="0"/>
          </a:p>
        </p:txBody>
      </p:sp>
      <p:pic>
        <p:nvPicPr>
          <p:cNvPr id="3074" name="Picture 2"/>
          <p:cNvPicPr>
            <a:picLocks noChangeAspect="1" noChangeArrowheads="1"/>
          </p:cNvPicPr>
          <p:nvPr/>
        </p:nvPicPr>
        <p:blipFill>
          <a:blip r:embed="rId2" cstate="print"/>
          <a:srcRect/>
          <a:stretch>
            <a:fillRect/>
          </a:stretch>
        </p:blipFill>
        <p:spPr bwMode="auto">
          <a:xfrm>
            <a:off x="2066679" y="3501011"/>
            <a:ext cx="5650903" cy="2723607"/>
          </a:xfrm>
          <a:prstGeom prst="rect">
            <a:avLst/>
          </a:prstGeom>
          <a:noFill/>
          <a:ln w="9525">
            <a:noFill/>
            <a:miter lim="800000"/>
            <a:headEnd/>
            <a:tailEnd/>
          </a:ln>
        </p:spPr>
      </p:pic>
      <p:sp>
        <p:nvSpPr>
          <p:cNvPr id="5" name="角丸四角形 4"/>
          <p:cNvSpPr/>
          <p:nvPr/>
        </p:nvSpPr>
        <p:spPr>
          <a:xfrm>
            <a:off x="2144688" y="4005064"/>
            <a:ext cx="1944216"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Ruby on Rails</a:t>
            </a:r>
            <a:r>
              <a:rPr kumimoji="1" lang="ja-JP" altLang="en-US" dirty="0" smtClean="0"/>
              <a:t>の</a:t>
            </a:r>
            <a:r>
              <a:rPr lang="ja-JP" altLang="en-US" dirty="0" smtClean="0"/>
              <a:t>インストール</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Ruby</a:t>
            </a:r>
          </a:p>
          <a:p>
            <a:pPr lvl="1"/>
            <a:r>
              <a:rPr kumimoji="1" lang="ja-JP" altLang="en-US" dirty="0" smtClean="0"/>
              <a:t>プログラムの実行環境</a:t>
            </a:r>
            <a:endParaRPr kumimoji="1" lang="en-US" altLang="ja-JP" dirty="0" smtClean="0"/>
          </a:p>
          <a:p>
            <a:pPr lvl="1"/>
            <a:endParaRPr kumimoji="1" lang="en-US" altLang="ja-JP" dirty="0" smtClean="0"/>
          </a:p>
          <a:p>
            <a:r>
              <a:rPr lang="en-US" altLang="ja-JP" dirty="0" err="1" smtClean="0"/>
              <a:t>RubyGems</a:t>
            </a:r>
            <a:endParaRPr lang="en-US" altLang="ja-JP" dirty="0" smtClean="0"/>
          </a:p>
          <a:p>
            <a:pPr lvl="1"/>
            <a:r>
              <a:rPr kumimoji="1" lang="en-US" altLang="ja-JP" dirty="0" smtClean="0"/>
              <a:t>Ruby</a:t>
            </a:r>
            <a:r>
              <a:rPr kumimoji="1" lang="ja-JP" altLang="en-US" dirty="0" smtClean="0"/>
              <a:t>のライブラリ管理プログラム</a:t>
            </a:r>
            <a:endParaRPr kumimoji="1" lang="en-US" altLang="ja-JP" dirty="0" smtClean="0"/>
          </a:p>
          <a:p>
            <a:pPr lvl="1"/>
            <a:endParaRPr kumimoji="1" lang="en-US" altLang="ja-JP" dirty="0" smtClean="0"/>
          </a:p>
          <a:p>
            <a:r>
              <a:rPr kumimoji="1" lang="en-US" altLang="ja-JP" dirty="0" smtClean="0"/>
              <a:t>Ruby on Rails</a:t>
            </a:r>
          </a:p>
          <a:p>
            <a:pPr lvl="1"/>
            <a:r>
              <a:rPr kumimoji="1" lang="en-US" altLang="ja-JP" dirty="0" smtClean="0"/>
              <a:t>Web</a:t>
            </a:r>
            <a:r>
              <a:rPr kumimoji="1" lang="ja-JP" altLang="en-US" dirty="0" smtClean="0"/>
              <a:t>アプリケーションフレームワーク</a:t>
            </a:r>
            <a:endParaRPr kumimoji="1" lang="en-US" altLang="ja-JP" dirty="0" smtClean="0"/>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3</a:t>
            </a:fld>
            <a:endParaRPr lang="ja-JP" altLang="en-US" dirty="0"/>
          </a:p>
        </p:txBody>
      </p:sp>
      <p:sp>
        <p:nvSpPr>
          <p:cNvPr id="5" name="正方形/長方形 4"/>
          <p:cNvSpPr/>
          <p:nvPr/>
        </p:nvSpPr>
        <p:spPr>
          <a:xfrm>
            <a:off x="6897216" y="3861048"/>
            <a:ext cx="2304257"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Ruby</a:t>
            </a:r>
            <a:endParaRPr kumimoji="1" lang="ja-JP" altLang="en-US" dirty="0"/>
          </a:p>
        </p:txBody>
      </p:sp>
      <p:sp>
        <p:nvSpPr>
          <p:cNvPr id="6" name="正方形/長方形 5"/>
          <p:cNvSpPr/>
          <p:nvPr/>
        </p:nvSpPr>
        <p:spPr>
          <a:xfrm>
            <a:off x="6897216" y="3284984"/>
            <a:ext cx="2304257"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t>RubyGems</a:t>
            </a:r>
            <a:endParaRPr kumimoji="1" lang="ja-JP" altLang="en-US" dirty="0"/>
          </a:p>
        </p:txBody>
      </p:sp>
      <p:sp>
        <p:nvSpPr>
          <p:cNvPr id="7" name="正方形/長方形 6"/>
          <p:cNvSpPr/>
          <p:nvPr/>
        </p:nvSpPr>
        <p:spPr>
          <a:xfrm>
            <a:off x="6897216" y="2708920"/>
            <a:ext cx="2304257"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Ruby on Rails</a:t>
            </a:r>
            <a:r>
              <a:rPr kumimoji="1" lang="ja-JP" altLang="en-US" dirty="0" smtClean="0"/>
              <a:t>など</a:t>
            </a:r>
            <a:endParaRPr kumimoji="1" lang="ja-JP" altLang="en-US" dirty="0"/>
          </a:p>
        </p:txBody>
      </p:sp>
      <p:sp>
        <p:nvSpPr>
          <p:cNvPr id="8" name="正方形/長方形 7"/>
          <p:cNvSpPr/>
          <p:nvPr/>
        </p:nvSpPr>
        <p:spPr>
          <a:xfrm>
            <a:off x="6897216" y="4509120"/>
            <a:ext cx="2304257" cy="369332"/>
          </a:xfrm>
          <a:prstGeom prst="rect">
            <a:avLst/>
          </a:prstGeom>
        </p:spPr>
        <p:txBody>
          <a:bodyPr wrap="square">
            <a:spAutoFit/>
          </a:bodyPr>
          <a:lstStyle/>
          <a:p>
            <a:pPr algn="ctr"/>
            <a:r>
              <a:rPr lang="ja-JP" altLang="en-US" dirty="0" smtClean="0"/>
              <a:t>図：構成概念</a:t>
            </a:r>
            <a:endParaRPr lang="ja-JP" altLang="en-US" dirty="0"/>
          </a:p>
        </p:txBody>
      </p:sp>
    </p:spTree>
    <p:extLst>
      <p:ext uri="{BB962C8B-B14F-4D97-AF65-F5344CB8AC3E}">
        <p14:creationId xmlns:p14="http://schemas.microsoft.com/office/powerpoint/2010/main" val="3731816783"/>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Rails</a:t>
            </a:r>
            <a:r>
              <a:rPr kumimoji="1" lang="ja-JP" altLang="en-US" dirty="0" smtClean="0"/>
              <a:t>プロジェクト</a:t>
            </a:r>
            <a:r>
              <a:rPr lang="ja-JP" altLang="en-US" dirty="0" smtClean="0"/>
              <a:t>の作成</a:t>
            </a:r>
            <a:r>
              <a:rPr lang="ja-JP" altLang="en-US" dirty="0" smtClean="0"/>
              <a:t>（</a:t>
            </a:r>
            <a:r>
              <a:rPr lang="en-US" altLang="ja-JP" dirty="0" smtClean="0"/>
              <a:t>3</a:t>
            </a:r>
            <a:r>
              <a:rPr lang="ja-JP" altLang="en-US"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画面下部にあるターミナルへ以下のように入力して</a:t>
            </a:r>
            <a:r>
              <a:rPr lang="en-US" altLang="ja-JP" dirty="0" smtClean="0"/>
              <a:t>Enter</a:t>
            </a:r>
            <a:r>
              <a:rPr lang="ja-JP" altLang="en-US" dirty="0" smtClean="0"/>
              <a:t>を押します。</a:t>
            </a:r>
            <a:endParaRPr lang="en-US" altLang="ja-JP" dirty="0" smtClean="0"/>
          </a:p>
          <a:p>
            <a:pPr marL="457200" lvl="1" indent="0">
              <a:buNone/>
            </a:pPr>
            <a:r>
              <a:rPr lang="en-US" altLang="ja-JP" dirty="0" err="1" smtClean="0"/>
              <a:t>cp</a:t>
            </a:r>
            <a:r>
              <a:rPr lang="en-US" altLang="ja-JP" dirty="0" smtClean="0"/>
              <a:t> -a bin script</a:t>
            </a:r>
            <a:endParaRPr kumimoji="1" lang="ja-JP" altLang="en-US" dirty="0"/>
          </a:p>
        </p:txBody>
      </p:sp>
      <p:pic>
        <p:nvPicPr>
          <p:cNvPr id="5" name="図 4"/>
          <p:cNvPicPr>
            <a:picLocks noChangeAspect="1"/>
          </p:cNvPicPr>
          <p:nvPr/>
        </p:nvPicPr>
        <p:blipFill>
          <a:blip r:embed="rId2"/>
          <a:stretch>
            <a:fillRect/>
          </a:stretch>
        </p:blipFill>
        <p:spPr>
          <a:xfrm>
            <a:off x="488504" y="2636912"/>
            <a:ext cx="8640960" cy="3365956"/>
          </a:xfrm>
          <a:prstGeom prst="rect">
            <a:avLst/>
          </a:prstGeom>
        </p:spPr>
      </p:pic>
      <p:sp>
        <p:nvSpPr>
          <p:cNvPr id="6" name="角丸四角形 5"/>
          <p:cNvSpPr/>
          <p:nvPr/>
        </p:nvSpPr>
        <p:spPr>
          <a:xfrm>
            <a:off x="848544" y="4293096"/>
            <a:ext cx="1944216"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4341211"/>
      </p:ext>
    </p:extLst>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Rails</a:t>
            </a:r>
            <a:r>
              <a:rPr kumimoji="1" lang="ja-JP" altLang="en-US" dirty="0" smtClean="0"/>
              <a:t>プロジェクトの作成</a:t>
            </a:r>
            <a:r>
              <a:rPr kumimoji="1" lang="ja-JP" altLang="en-US" dirty="0" smtClean="0"/>
              <a:t>（</a:t>
            </a:r>
            <a:r>
              <a:rPr kumimoji="1" lang="en-US" altLang="ja-JP" dirty="0" smtClean="0"/>
              <a:t>4</a:t>
            </a:r>
            <a:r>
              <a:rPr kumimoji="1" lang="ja-JP" altLang="en-US" dirty="0" smtClean="0"/>
              <a:t>）</a:t>
            </a:r>
            <a:endParaRPr kumimoji="1" lang="ja-JP" altLang="en-US" dirty="0"/>
          </a:p>
        </p:txBody>
      </p:sp>
      <p:sp>
        <p:nvSpPr>
          <p:cNvPr id="3" name="コンテンツ プレースホルダ 2"/>
          <p:cNvSpPr>
            <a:spLocks noGrp="1"/>
          </p:cNvSpPr>
          <p:nvPr>
            <p:ph idx="1"/>
          </p:nvPr>
        </p:nvSpPr>
        <p:spPr/>
        <p:txBody>
          <a:bodyPr/>
          <a:lstStyle/>
          <a:p>
            <a:r>
              <a:rPr lang="en-US" altLang="ja-JP" dirty="0"/>
              <a:t>App Explorer</a:t>
            </a:r>
            <a:r>
              <a:rPr lang="ja-JP" altLang="en-US" dirty="0"/>
              <a:t>のギアの形をしたアイコンから、</a:t>
            </a:r>
            <a:r>
              <a:rPr lang="en-US" altLang="ja-JP" dirty="0"/>
              <a:t>Run Server</a:t>
            </a:r>
            <a:r>
              <a:rPr lang="ja-JP" altLang="en-US" dirty="0"/>
              <a:t>を選択して、サーバを起動する</a:t>
            </a:r>
            <a:endParaRPr lang="en-US" altLang="ja-JP" dirty="0"/>
          </a:p>
          <a:p>
            <a:endParaRPr lang="en-US" altLang="ja-JP" dirty="0" smtClean="0"/>
          </a:p>
        </p:txBody>
      </p:sp>
      <p:pic>
        <p:nvPicPr>
          <p:cNvPr id="6" name="図 5" descr="run_serve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81" y="2132856"/>
            <a:ext cx="3354373" cy="2707534"/>
          </a:xfrm>
          <a:prstGeom prst="rect">
            <a:avLst/>
          </a:prstGeom>
        </p:spPr>
      </p:pic>
      <p:pic>
        <p:nvPicPr>
          <p:cNvPr id="7" name="図 6" descr="start_serv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4861" y="4797152"/>
            <a:ext cx="6084676" cy="1872208"/>
          </a:xfrm>
          <a:prstGeom prst="rect">
            <a:avLst/>
          </a:prstGeom>
        </p:spPr>
      </p:pic>
      <p:sp>
        <p:nvSpPr>
          <p:cNvPr id="8" name="屈折矢印 7"/>
          <p:cNvSpPr/>
          <p:nvPr/>
        </p:nvSpPr>
        <p:spPr>
          <a:xfrm rot="5400000">
            <a:off x="2267702" y="5046181"/>
            <a:ext cx="1080120" cy="1014113"/>
          </a:xfrm>
          <a:prstGeom prst="ben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1136576" y="3212976"/>
            <a:ext cx="2664296"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smtClean="0"/>
              <a:t>Rails</a:t>
            </a:r>
            <a:r>
              <a:rPr lang="ja-JP" altLang="en-US" dirty="0" smtClean="0"/>
              <a:t>プロジェクトの動作確認</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ブラウザで以下の</a:t>
            </a:r>
            <a:r>
              <a:rPr kumimoji="1" lang="en-US" altLang="ja-JP" dirty="0" smtClean="0"/>
              <a:t>URL</a:t>
            </a:r>
            <a:r>
              <a:rPr kumimoji="1" lang="ja-JP" altLang="en-US" dirty="0" smtClean="0"/>
              <a:t>にアクセスすると表示され</a:t>
            </a:r>
            <a:r>
              <a:rPr kumimoji="1" lang="en-US" altLang="ja-JP" dirty="0" smtClean="0"/>
              <a:t>Rails</a:t>
            </a:r>
            <a:r>
              <a:rPr kumimoji="1" lang="ja-JP" altLang="en-US" dirty="0" smtClean="0"/>
              <a:t>アプリが動作していることがわかる</a:t>
            </a:r>
            <a:endParaRPr kumimoji="1" lang="en-US" altLang="ja-JP" dirty="0" smtClean="0"/>
          </a:p>
          <a:p>
            <a:pPr lvl="1"/>
            <a:r>
              <a:rPr kumimoji="1" lang="en-US" altLang="ja-JP" dirty="0" smtClean="0">
                <a:hlinkClick r:id="rId2"/>
              </a:rPr>
              <a:t>http://localhost:3000/</a:t>
            </a:r>
            <a:endParaRPr kumimoji="1" lang="ja-JP" altLang="en-US" dirty="0"/>
          </a:p>
        </p:txBody>
      </p:sp>
      <p:pic>
        <p:nvPicPr>
          <p:cNvPr id="5122" name="Picture 2"/>
          <p:cNvPicPr>
            <a:picLocks noChangeAspect="1" noChangeArrowheads="1"/>
          </p:cNvPicPr>
          <p:nvPr/>
        </p:nvPicPr>
        <p:blipFill>
          <a:blip r:embed="rId3" cstate="print"/>
          <a:srcRect/>
          <a:stretch>
            <a:fillRect/>
          </a:stretch>
        </p:blipFill>
        <p:spPr bwMode="auto">
          <a:xfrm>
            <a:off x="2534733" y="3212976"/>
            <a:ext cx="3885890" cy="3429000"/>
          </a:xfrm>
          <a:prstGeom prst="rect">
            <a:avLst/>
          </a:prstGeom>
          <a:noFill/>
          <a:ln w="9525">
            <a:noFill/>
            <a:miter lim="800000"/>
            <a:headEnd/>
            <a:tailEnd/>
          </a:ln>
        </p:spPr>
      </p:pic>
    </p:spTree>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Aptana</a:t>
            </a:r>
            <a:r>
              <a:rPr kumimoji="1" lang="ja-JP" altLang="en-US" dirty="0" smtClean="0"/>
              <a:t> </a:t>
            </a:r>
            <a:r>
              <a:rPr kumimoji="1" lang="en-US" altLang="ja-JP" dirty="0" smtClean="0"/>
              <a:t>Studio 3</a:t>
            </a:r>
            <a:r>
              <a:rPr lang="ja-JP" altLang="en-US" dirty="0" smtClean="0"/>
              <a:t>の終了</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File</a:t>
            </a:r>
            <a:r>
              <a:rPr lang="ja-JP" altLang="en-US" dirty="0" smtClean="0"/>
              <a:t> </a:t>
            </a:r>
            <a:r>
              <a:rPr lang="en-US" altLang="ja-JP" dirty="0" smtClean="0"/>
              <a:t>-&gt; </a:t>
            </a:r>
            <a:r>
              <a:rPr lang="en-US" altLang="ja-JP" dirty="0" err="1" smtClean="0"/>
              <a:t>Exi</a:t>
            </a:r>
            <a:r>
              <a:rPr lang="ja-JP" altLang="en-US" dirty="0" err="1" smtClean="0"/>
              <a:t>ｔ</a:t>
            </a:r>
            <a:r>
              <a:rPr lang="ja-JP" altLang="en-US" dirty="0" smtClean="0"/>
              <a:t>を選択して</a:t>
            </a:r>
            <a:r>
              <a:rPr kumimoji="1" lang="ja-JP" altLang="en-US" dirty="0" smtClean="0"/>
              <a:t>終了する</a:t>
            </a:r>
            <a:endParaRPr kumimoji="1" lang="ja-JP" altLang="en-US" dirty="0"/>
          </a:p>
        </p:txBody>
      </p:sp>
      <p:pic>
        <p:nvPicPr>
          <p:cNvPr id="6147" name="Picture 3"/>
          <p:cNvPicPr>
            <a:picLocks noChangeAspect="1" noChangeArrowheads="1"/>
          </p:cNvPicPr>
          <p:nvPr/>
        </p:nvPicPr>
        <p:blipFill>
          <a:blip r:embed="rId2" cstate="print"/>
          <a:srcRect/>
          <a:stretch>
            <a:fillRect/>
          </a:stretch>
        </p:blipFill>
        <p:spPr bwMode="auto">
          <a:xfrm>
            <a:off x="3158802" y="2276875"/>
            <a:ext cx="3120347" cy="4261023"/>
          </a:xfrm>
          <a:prstGeom prst="rect">
            <a:avLst/>
          </a:prstGeom>
          <a:noFill/>
          <a:ln w="9525">
            <a:noFill/>
            <a:miter lim="800000"/>
            <a:headEnd/>
            <a:tailEnd/>
          </a:ln>
        </p:spPr>
      </p:pic>
      <p:sp>
        <p:nvSpPr>
          <p:cNvPr id="5" name="角丸四角形 4"/>
          <p:cNvSpPr/>
          <p:nvPr/>
        </p:nvSpPr>
        <p:spPr>
          <a:xfrm>
            <a:off x="3224808" y="6021288"/>
            <a:ext cx="2664296"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9259176"/>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Aptana</a:t>
            </a:r>
            <a:r>
              <a:rPr lang="en-US" altLang="ja-JP" dirty="0"/>
              <a:t>(</a:t>
            </a:r>
            <a:r>
              <a:rPr lang="ja-JP" altLang="en-US" dirty="0"/>
              <a:t>統合開発環境</a:t>
            </a:r>
            <a:r>
              <a:rPr lang="en-US" altLang="ja-JP" dirty="0"/>
              <a:t>)</a:t>
            </a:r>
            <a:r>
              <a:rPr lang="ja-JP" altLang="en-US" dirty="0"/>
              <a:t>のインストール</a:t>
            </a:r>
          </a:p>
        </p:txBody>
      </p:sp>
      <p:sp>
        <p:nvSpPr>
          <p:cNvPr id="3" name="コンテンツ プレースホルダー 2"/>
          <p:cNvSpPr>
            <a:spLocks noGrp="1"/>
          </p:cNvSpPr>
          <p:nvPr>
            <p:ph idx="1"/>
          </p:nvPr>
        </p:nvSpPr>
        <p:spPr/>
        <p:txBody>
          <a:bodyPr/>
          <a:lstStyle/>
          <a:p>
            <a:r>
              <a:rPr kumimoji="1" lang="en-US" altLang="ja-JP" dirty="0" smtClean="0"/>
              <a:t>Java</a:t>
            </a:r>
          </a:p>
          <a:p>
            <a:pPr lvl="1"/>
            <a:r>
              <a:rPr kumimoji="1" lang="ja-JP" altLang="en-US" dirty="0" smtClean="0"/>
              <a:t>プログラムの実行環境</a:t>
            </a:r>
            <a:endParaRPr kumimoji="1" lang="en-US" altLang="ja-JP" dirty="0" smtClean="0"/>
          </a:p>
          <a:p>
            <a:pPr lvl="1"/>
            <a:endParaRPr kumimoji="1" lang="en-US" altLang="ja-JP" dirty="0" smtClean="0"/>
          </a:p>
          <a:p>
            <a:r>
              <a:rPr kumimoji="1" lang="en-US" altLang="ja-JP" dirty="0" err="1" smtClean="0"/>
              <a:t>Aptana</a:t>
            </a:r>
            <a:endParaRPr kumimoji="1" lang="en-US" altLang="ja-JP" dirty="0" smtClean="0"/>
          </a:p>
          <a:p>
            <a:pPr lvl="1"/>
            <a:r>
              <a:rPr lang="ja-JP" altLang="en-US" dirty="0" smtClean="0"/>
              <a:t>統合開発環境</a:t>
            </a:r>
            <a:endParaRPr lang="en-US" altLang="ja-JP" dirty="0" smtClean="0"/>
          </a:p>
          <a:p>
            <a:pPr lvl="2"/>
            <a:r>
              <a:rPr kumimoji="1" lang="ja-JP" altLang="en-US" dirty="0" smtClean="0"/>
              <a:t>テキストエディタ</a:t>
            </a:r>
            <a:endParaRPr kumimoji="1" lang="en-US" altLang="ja-JP" dirty="0" smtClean="0"/>
          </a:p>
          <a:p>
            <a:pPr lvl="2"/>
            <a:r>
              <a:rPr kumimoji="1" lang="ja-JP" altLang="en-US" dirty="0" smtClean="0"/>
              <a:t>サーバ起動</a:t>
            </a:r>
            <a:r>
              <a:rPr kumimoji="1" lang="en-US" altLang="ja-JP" dirty="0" smtClean="0"/>
              <a:t>/</a:t>
            </a:r>
            <a:r>
              <a:rPr kumimoji="1" lang="ja-JP" altLang="en-US" dirty="0" smtClean="0"/>
              <a:t>停止</a:t>
            </a:r>
          </a:p>
          <a:p>
            <a:pPr lvl="2"/>
            <a:r>
              <a:rPr kumimoji="1" lang="ja-JP" altLang="en-US" dirty="0" smtClean="0"/>
              <a:t>本番環境への設置</a:t>
            </a: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4</a:t>
            </a:fld>
            <a:endParaRPr lang="ja-JP" altLang="en-US" dirty="0"/>
          </a:p>
        </p:txBody>
      </p:sp>
      <p:sp>
        <p:nvSpPr>
          <p:cNvPr id="5" name="正方形/長方形 4"/>
          <p:cNvSpPr/>
          <p:nvPr/>
        </p:nvSpPr>
        <p:spPr>
          <a:xfrm>
            <a:off x="6753200" y="3356992"/>
            <a:ext cx="2304257"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Java</a:t>
            </a:r>
            <a:endParaRPr kumimoji="1" lang="ja-JP" altLang="en-US" dirty="0"/>
          </a:p>
        </p:txBody>
      </p:sp>
      <p:sp>
        <p:nvSpPr>
          <p:cNvPr id="6" name="正方形/長方形 5"/>
          <p:cNvSpPr/>
          <p:nvPr/>
        </p:nvSpPr>
        <p:spPr>
          <a:xfrm>
            <a:off x="6753200" y="2780928"/>
            <a:ext cx="2304257"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t>Aptana</a:t>
            </a:r>
            <a:endParaRPr kumimoji="1" lang="ja-JP" altLang="en-US" dirty="0"/>
          </a:p>
        </p:txBody>
      </p:sp>
      <p:sp>
        <p:nvSpPr>
          <p:cNvPr id="8" name="正方形/長方形 7"/>
          <p:cNvSpPr/>
          <p:nvPr/>
        </p:nvSpPr>
        <p:spPr>
          <a:xfrm>
            <a:off x="6753200" y="4005064"/>
            <a:ext cx="2304257" cy="369332"/>
          </a:xfrm>
          <a:prstGeom prst="rect">
            <a:avLst/>
          </a:prstGeom>
        </p:spPr>
        <p:txBody>
          <a:bodyPr wrap="square">
            <a:spAutoFit/>
          </a:bodyPr>
          <a:lstStyle/>
          <a:p>
            <a:pPr algn="ctr"/>
            <a:r>
              <a:rPr lang="ja-JP" altLang="en-US" dirty="0" smtClean="0"/>
              <a:t>図：構成概念</a:t>
            </a:r>
            <a:endParaRPr lang="ja-JP" altLang="en-US" dirty="0"/>
          </a:p>
        </p:txBody>
      </p:sp>
    </p:spTree>
    <p:extLst>
      <p:ext uri="{BB962C8B-B14F-4D97-AF65-F5344CB8AC3E}">
        <p14:creationId xmlns:p14="http://schemas.microsoft.com/office/powerpoint/2010/main" val="2243154597"/>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目次</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Ruby on Rails</a:t>
            </a:r>
            <a:r>
              <a:rPr lang="ja-JP" altLang="en-US" dirty="0" smtClean="0"/>
              <a:t>のインストール</a:t>
            </a:r>
            <a:endParaRPr lang="en-US" altLang="ja-JP" dirty="0" smtClean="0"/>
          </a:p>
          <a:p>
            <a:r>
              <a:rPr lang="en-US" altLang="ja-JP" dirty="0" err="1" smtClean="0"/>
              <a:t>Aptana</a:t>
            </a:r>
            <a:r>
              <a:rPr lang="en-US" altLang="ja-JP" dirty="0" smtClean="0"/>
              <a:t>(</a:t>
            </a:r>
            <a:r>
              <a:rPr lang="ja-JP" altLang="en-US" dirty="0" smtClean="0"/>
              <a:t>統合開発環境</a:t>
            </a:r>
            <a:r>
              <a:rPr lang="en-US" altLang="ja-JP" dirty="0" smtClean="0"/>
              <a:t>)</a:t>
            </a:r>
            <a:r>
              <a:rPr lang="ja-JP" altLang="en-US" dirty="0" smtClean="0"/>
              <a:t>のインストール</a:t>
            </a:r>
            <a:endParaRPr lang="en-US" altLang="ja-JP" dirty="0"/>
          </a:p>
          <a:p>
            <a:pPr lvl="1"/>
            <a:r>
              <a:rPr lang="en-US" altLang="ja-JP" dirty="0" smtClean="0"/>
              <a:t>Java</a:t>
            </a:r>
            <a:r>
              <a:rPr lang="ja-JP" altLang="en-US" dirty="0"/>
              <a:t>の</a:t>
            </a:r>
            <a:r>
              <a:rPr lang="ja-JP" altLang="en-US" dirty="0" smtClean="0"/>
              <a:t>インストール</a:t>
            </a:r>
            <a:endParaRPr lang="en-US" altLang="ja-JP" dirty="0" smtClean="0"/>
          </a:p>
          <a:p>
            <a:pPr lvl="1"/>
            <a:r>
              <a:rPr lang="en-US" altLang="ja-JP" dirty="0" err="1" smtClean="0"/>
              <a:t>Aptana</a:t>
            </a:r>
            <a:r>
              <a:rPr lang="ja-JP" altLang="en-US" dirty="0" smtClean="0"/>
              <a:t> </a:t>
            </a:r>
            <a:r>
              <a:rPr lang="en-US" altLang="ja-JP" dirty="0" smtClean="0"/>
              <a:t>Studio 3</a:t>
            </a:r>
            <a:r>
              <a:rPr lang="ja-JP" altLang="en-US" dirty="0" smtClean="0"/>
              <a:t>のインストール</a:t>
            </a:r>
            <a:endParaRPr lang="en-US" altLang="ja-JP" dirty="0" smtClean="0"/>
          </a:p>
          <a:p>
            <a:pPr lvl="1"/>
            <a:r>
              <a:rPr lang="en-US" altLang="ja-JP" dirty="0" err="1" smtClean="0"/>
              <a:t>Aptana</a:t>
            </a:r>
            <a:r>
              <a:rPr lang="ja-JP" altLang="en-US" dirty="0" smtClean="0"/>
              <a:t> </a:t>
            </a:r>
            <a:r>
              <a:rPr lang="en-US" altLang="ja-JP" dirty="0" smtClean="0"/>
              <a:t>Studio 3</a:t>
            </a:r>
            <a:r>
              <a:rPr lang="ja-JP" altLang="en-US" dirty="0" smtClean="0"/>
              <a:t>の起動</a:t>
            </a:r>
            <a:endParaRPr lang="en-US" altLang="ja-JP" dirty="0" smtClean="0"/>
          </a:p>
          <a:p>
            <a:pPr lvl="1"/>
            <a:r>
              <a:rPr lang="en-US" altLang="ja-JP" dirty="0" smtClean="0"/>
              <a:t>Rails</a:t>
            </a:r>
            <a:r>
              <a:rPr lang="ja-JP" altLang="en-US" dirty="0" smtClean="0"/>
              <a:t>プロジェクトの作成</a:t>
            </a:r>
            <a:endParaRPr lang="en-US" altLang="ja-JP" dirty="0" smtClean="0"/>
          </a:p>
          <a:p>
            <a:pPr lvl="1"/>
            <a:endParaRPr lang="ja-JP" altLang="en-US" dirty="0" smtClean="0"/>
          </a:p>
          <a:p>
            <a:endParaRPr kumimoji="1" lang="ja-JP" altLang="en-US" dirty="0"/>
          </a:p>
        </p:txBody>
      </p:sp>
    </p:spTree>
    <p:extLst>
      <p:ext uri="{BB962C8B-B14F-4D97-AF65-F5344CB8AC3E}">
        <p14:creationId xmlns:p14="http://schemas.microsoft.com/office/powerpoint/2010/main" val="4025788799"/>
      </p:ext>
    </p:extLst>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dirty="0"/>
              <a:t>Ruby on Rails</a:t>
            </a:r>
            <a:r>
              <a:rPr lang="ja-JP" altLang="en-US" dirty="0"/>
              <a:t>の</a:t>
            </a:r>
            <a:r>
              <a:rPr lang="ja-JP" altLang="en-US" dirty="0" smtClean="0"/>
              <a:t>インストール</a:t>
            </a:r>
            <a:endParaRPr kumimoji="1" lang="ja-JP" altLang="en-US" dirty="0"/>
          </a:p>
        </p:txBody>
      </p:sp>
      <p:sp>
        <p:nvSpPr>
          <p:cNvPr id="2" name="サブタイトル 1"/>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3008581924"/>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p:cNvSpPr>
            <a:spLocks noGrp="1"/>
          </p:cNvSpPr>
          <p:nvPr>
            <p:ph type="title"/>
          </p:nvPr>
        </p:nvSpPr>
        <p:spPr/>
        <p:txBody>
          <a:bodyPr/>
          <a:lstStyle/>
          <a:p>
            <a:r>
              <a:rPr kumimoji="1" lang="en-US" altLang="ja-JP" dirty="0" smtClean="0"/>
              <a:t>Rails</a:t>
            </a:r>
            <a:r>
              <a:rPr kumimoji="1" lang="ja-JP" altLang="en-US" dirty="0" smtClean="0"/>
              <a:t>のインストール</a:t>
            </a:r>
            <a:r>
              <a:rPr kumimoji="1" lang="ja-JP" altLang="en-US" dirty="0" smtClean="0"/>
              <a:t>（</a:t>
            </a:r>
            <a:r>
              <a:rPr kumimoji="1" lang="en-US" altLang="ja-JP" dirty="0" smtClean="0"/>
              <a:t>1</a:t>
            </a:r>
            <a:r>
              <a:rPr kumimoji="1" lang="ja-JP" altLang="en-US"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下記のサイトへアクセスして</a:t>
            </a:r>
            <a:r>
              <a:rPr lang="ja-JP" altLang="en-US" dirty="0" smtClean="0"/>
              <a:t>「</a:t>
            </a:r>
            <a:r>
              <a:rPr lang="en-US" altLang="ja-JP" dirty="0" smtClean="0"/>
              <a:t>Windows Ruby 1.9</a:t>
            </a:r>
            <a:r>
              <a:rPr lang="ja-JP" altLang="en-US" dirty="0" smtClean="0"/>
              <a:t>」</a:t>
            </a:r>
            <a:r>
              <a:rPr lang="ja-JP" altLang="en-US" dirty="0" smtClean="0"/>
              <a:t>をクリックし、ファイルをダウンロードする</a:t>
            </a:r>
            <a:endParaRPr lang="en-US" altLang="ja-JP" dirty="0" smtClean="0"/>
          </a:p>
          <a:p>
            <a:pPr lvl="2"/>
            <a:r>
              <a:rPr lang="en-US" altLang="ja-JP" dirty="0" smtClean="0">
                <a:hlinkClick r:id="rId2"/>
              </a:rPr>
              <a:t>http://railsinstaller.org/</a:t>
            </a:r>
            <a:r>
              <a:rPr lang="en-US" altLang="ja-JP" dirty="0" smtClean="0"/>
              <a:t>	</a:t>
            </a:r>
          </a:p>
          <a:p>
            <a:endParaRPr lang="en-US" altLang="ja-JP" dirty="0" smtClean="0"/>
          </a:p>
          <a:p>
            <a:endParaRPr lang="en-US" altLang="ja-JP" dirty="0"/>
          </a:p>
        </p:txBody>
      </p:sp>
      <p:pic>
        <p:nvPicPr>
          <p:cNvPr id="2" name="図 1"/>
          <p:cNvPicPr>
            <a:picLocks noChangeAspect="1"/>
          </p:cNvPicPr>
          <p:nvPr/>
        </p:nvPicPr>
        <p:blipFill>
          <a:blip r:embed="rId3"/>
          <a:stretch>
            <a:fillRect/>
          </a:stretch>
        </p:blipFill>
        <p:spPr>
          <a:xfrm>
            <a:off x="1352600" y="2288755"/>
            <a:ext cx="6192688" cy="4440611"/>
          </a:xfrm>
          <a:prstGeom prst="rect">
            <a:avLst/>
          </a:prstGeom>
        </p:spPr>
      </p:pic>
      <p:sp>
        <p:nvSpPr>
          <p:cNvPr id="5" name="角丸四角形 4"/>
          <p:cNvSpPr/>
          <p:nvPr/>
        </p:nvSpPr>
        <p:spPr>
          <a:xfrm>
            <a:off x="1280592" y="3645024"/>
            <a:ext cx="1872208" cy="1008112"/>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Rails</a:t>
            </a:r>
            <a:r>
              <a:rPr kumimoji="1" lang="ja-JP" altLang="en-US" dirty="0" smtClean="0"/>
              <a:t>のインストール</a:t>
            </a:r>
            <a:r>
              <a:rPr kumimoji="1" lang="ja-JP" altLang="en-US" dirty="0" smtClean="0"/>
              <a:t>（</a:t>
            </a:r>
            <a:r>
              <a:rPr kumimoji="1" lang="en-US" altLang="ja-JP" dirty="0" smtClean="0"/>
              <a:t>2</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a:t>ファイルをデスクトップなどの適当な場所へ</a:t>
            </a:r>
            <a:r>
              <a:rPr lang="ja-JP" altLang="en-US" dirty="0" smtClean="0"/>
              <a:t>保存し、</a:t>
            </a:r>
            <a:r>
              <a:rPr kumimoji="1" lang="ja-JP" altLang="en-US" dirty="0" smtClean="0"/>
              <a:t>保存されたファイルを実行してインストールを進める</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8</a:t>
            </a:fld>
            <a:endParaRPr lang="ja-JP" altLang="en-US"/>
          </a:p>
        </p:txBody>
      </p:sp>
      <p:pic>
        <p:nvPicPr>
          <p:cNvPr id="5" name="図 4" descr="スクリーンショット 2013-01-03 14.47.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496" y="3429000"/>
            <a:ext cx="3966632" cy="3068960"/>
          </a:xfrm>
          <a:prstGeom prst="rect">
            <a:avLst/>
          </a:prstGeom>
        </p:spPr>
      </p:pic>
      <p:pic>
        <p:nvPicPr>
          <p:cNvPr id="6" name="図 5" descr="スクリーンショット 2013-01-03 14.48.0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024" y="3429000"/>
            <a:ext cx="3977842" cy="3100716"/>
          </a:xfrm>
          <a:prstGeom prst="rect">
            <a:avLst/>
          </a:prstGeom>
        </p:spPr>
      </p:pic>
      <p:sp>
        <p:nvSpPr>
          <p:cNvPr id="7" name="右矢印 6"/>
          <p:cNvSpPr/>
          <p:nvPr/>
        </p:nvSpPr>
        <p:spPr>
          <a:xfrm>
            <a:off x="4592961" y="4941168"/>
            <a:ext cx="390043"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descr="スクリーンショット 2013-01-03 15.58.3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608" y="1916832"/>
            <a:ext cx="1224136" cy="1118044"/>
          </a:xfrm>
          <a:prstGeom prst="rect">
            <a:avLst/>
          </a:prstGeom>
        </p:spPr>
      </p:pic>
      <p:sp>
        <p:nvSpPr>
          <p:cNvPr id="9" name="下矢印 8"/>
          <p:cNvSpPr/>
          <p:nvPr/>
        </p:nvSpPr>
        <p:spPr>
          <a:xfrm>
            <a:off x="1784648" y="3068960"/>
            <a:ext cx="468052"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2936776" y="6021288"/>
            <a:ext cx="864096"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7617296" y="6093296"/>
            <a:ext cx="864096"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1116775"/>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Rails</a:t>
            </a:r>
            <a:r>
              <a:rPr kumimoji="1" lang="ja-JP" altLang="en-US" dirty="0" smtClean="0"/>
              <a:t>のインストール</a:t>
            </a:r>
            <a:r>
              <a:rPr kumimoji="1" lang="ja-JP" altLang="en-US" dirty="0" smtClean="0"/>
              <a:t>（</a:t>
            </a:r>
            <a:r>
              <a:rPr kumimoji="1" lang="en-US" altLang="ja-JP" dirty="0" smtClean="0"/>
              <a:t>3</a:t>
            </a:r>
            <a:r>
              <a:rPr kumimoji="1"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a:t>
            </a:r>
            <a:r>
              <a:rPr kumimoji="1" lang="en-US" altLang="ja-JP" dirty="0" err="1" smtClean="0"/>
              <a:t>Completeing</a:t>
            </a:r>
            <a:r>
              <a:rPr kumimoji="1" lang="en-US" altLang="ja-JP" dirty="0" smtClean="0"/>
              <a:t> the </a:t>
            </a:r>
            <a:r>
              <a:rPr kumimoji="1" lang="en-US" altLang="ja-JP" dirty="0" err="1" smtClean="0"/>
              <a:t>RailsInstaller</a:t>
            </a:r>
            <a:r>
              <a:rPr kumimoji="1" lang="ja-JP" altLang="en-US" dirty="0" smtClean="0"/>
              <a:t>」という画面が表示されればインストール完了</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9</a:t>
            </a:fld>
            <a:endParaRPr lang="ja-JP" altLang="en-US"/>
          </a:p>
        </p:txBody>
      </p:sp>
      <p:pic>
        <p:nvPicPr>
          <p:cNvPr id="5" name="図 4" descr="スクリーンショット 2013-01-03 15.48.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024" y="2636912"/>
            <a:ext cx="4422061" cy="3425180"/>
          </a:xfrm>
          <a:prstGeom prst="rect">
            <a:avLst/>
          </a:prstGeom>
        </p:spPr>
      </p:pic>
      <p:pic>
        <p:nvPicPr>
          <p:cNvPr id="6" name="図 5" descr="スクリーンショット 2013-01-03 14.48.26.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73" y="2636912"/>
            <a:ext cx="4352544" cy="3384376"/>
          </a:xfrm>
          <a:prstGeom prst="rect">
            <a:avLst/>
          </a:prstGeom>
        </p:spPr>
      </p:pic>
      <p:sp>
        <p:nvSpPr>
          <p:cNvPr id="7" name="右矢印 6"/>
          <p:cNvSpPr/>
          <p:nvPr/>
        </p:nvSpPr>
        <p:spPr>
          <a:xfrm>
            <a:off x="4664969" y="4293096"/>
            <a:ext cx="390043"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p:nvSpPr>
        <p:spPr>
          <a:xfrm>
            <a:off x="2648744" y="5085184"/>
            <a:ext cx="864096"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7977336" y="5589240"/>
            <a:ext cx="864096" cy="432048"/>
          </a:xfrm>
          <a:prstGeom prst="roundRect">
            <a:avLst/>
          </a:prstGeom>
          <a:noFill/>
          <a:ln w="76200" cmpd="sng">
            <a:solidFill>
              <a:srgbClr val="ED00CE"/>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3883904"/>
      </p:ext>
    </p:extLst>
  </p:cSld>
  <p:clrMapOvr>
    <a:masterClrMapping/>
  </p:clrMapOvr>
  <p:transition xmlns:p14="http://schemas.microsoft.com/office/powerpoint/2010/main">
    <p:fade/>
  </p:transition>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13690</TotalTime>
  <Words>778</Words>
  <Application>Microsoft Macintosh PowerPoint</Application>
  <PresentationFormat>A4 210x297 mm</PresentationFormat>
  <Paragraphs>108</Paragraphs>
  <Slides>33</Slides>
  <Notes>0</Notes>
  <HiddenSlides>0</HiddenSlides>
  <MMClips>0</MMClips>
  <ScaleCrop>false</ScaleCrop>
  <HeadingPairs>
    <vt:vector size="4" baseType="variant">
      <vt:variant>
        <vt:lpstr>テーマ</vt:lpstr>
      </vt:variant>
      <vt:variant>
        <vt:i4>1</vt:i4>
      </vt:variant>
      <vt:variant>
        <vt:lpstr>スライド タイトル</vt:lpstr>
      </vt:variant>
      <vt:variant>
        <vt:i4>33</vt:i4>
      </vt:variant>
    </vt:vector>
  </HeadingPairs>
  <TitlesOfParts>
    <vt:vector size="34" baseType="lpstr">
      <vt:lpstr>1_Office テーマ</vt:lpstr>
      <vt:lpstr>BBT大学 Ruby on Rails開発環境セットアップマニュアル</vt:lpstr>
      <vt:lpstr>このマニュアルについて</vt:lpstr>
      <vt:lpstr>Ruby on Railsのインストール</vt:lpstr>
      <vt:lpstr>Aptana(統合開発環境)のインストール</vt:lpstr>
      <vt:lpstr>目次</vt:lpstr>
      <vt:lpstr>Ruby on Railsのインストール</vt:lpstr>
      <vt:lpstr>Railsのインストール（1）</vt:lpstr>
      <vt:lpstr>Railsのインストール（2）</vt:lpstr>
      <vt:lpstr>Railsのインストール（3）</vt:lpstr>
      <vt:lpstr>Railsのインストール（4）</vt:lpstr>
      <vt:lpstr>Railsのインストール（5）</vt:lpstr>
      <vt:lpstr>Aptana Studio 3のインストール</vt:lpstr>
      <vt:lpstr>Javaの有無の確認</vt:lpstr>
      <vt:lpstr>Javaのインストール（１）</vt:lpstr>
      <vt:lpstr>Javaのインストール（２）</vt:lpstr>
      <vt:lpstr>Javaのインストール（３）</vt:lpstr>
      <vt:lpstr>Javaのインストール（４）</vt:lpstr>
      <vt:lpstr>Aptana Studio 3のインストール</vt:lpstr>
      <vt:lpstr>Aptana Studio 3のインストール（１）</vt:lpstr>
      <vt:lpstr>Aptana Studio 3のインストール（２）</vt:lpstr>
      <vt:lpstr>Aptana Studio 3のインストール（３）</vt:lpstr>
      <vt:lpstr>Aptana Studio 3のインストール（４）</vt:lpstr>
      <vt:lpstr>Aptana Studio 3のインストール（５）</vt:lpstr>
      <vt:lpstr>Aptana Studio 3の起動と終了</vt:lpstr>
      <vt:lpstr>Aptana Studio 3の起動</vt:lpstr>
      <vt:lpstr>Aptana Studio 3の起動</vt:lpstr>
      <vt:lpstr>Railsプロジェクトの作成</vt:lpstr>
      <vt:lpstr>Railsプロジェクトの作成（１）</vt:lpstr>
      <vt:lpstr>Railsプロジェクトの作成（２）</vt:lpstr>
      <vt:lpstr>Railsプロジェクトの作成（3）</vt:lpstr>
      <vt:lpstr>Railsプロジェクトの作成（4）</vt:lpstr>
      <vt:lpstr>Railsプロジェクトの動作確認</vt:lpstr>
      <vt:lpstr>Aptana Studio 3の終了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インストール＆セットアップマニュアル</dc:title>
  <dc:creator>Hikoichiro Nakai</dc:creator>
  <cp:lastModifiedBy>Matsukura Yuki</cp:lastModifiedBy>
  <cp:revision>168</cp:revision>
  <cp:lastPrinted>2011-09-23T07:28:02Z</cp:lastPrinted>
  <dcterms:created xsi:type="dcterms:W3CDTF">2011-09-03T03:05:09Z</dcterms:created>
  <dcterms:modified xsi:type="dcterms:W3CDTF">2013-12-25T15:27:51Z</dcterms:modified>
</cp:coreProperties>
</file>