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8"/>
  </p:notesMasterIdLst>
  <p:sldIdLst>
    <p:sldId id="256" r:id="rId2"/>
    <p:sldId id="263" r:id="rId3"/>
    <p:sldId id="546" r:id="rId4"/>
    <p:sldId id="543" r:id="rId5"/>
    <p:sldId id="544" r:id="rId6"/>
    <p:sldId id="548" r:id="rId7"/>
    <p:sldId id="547" r:id="rId8"/>
    <p:sldId id="538" r:id="rId9"/>
    <p:sldId id="550" r:id="rId10"/>
    <p:sldId id="552" r:id="rId11"/>
    <p:sldId id="553" r:id="rId12"/>
    <p:sldId id="554" r:id="rId13"/>
    <p:sldId id="555" r:id="rId14"/>
    <p:sldId id="556" r:id="rId15"/>
    <p:sldId id="557" r:id="rId16"/>
    <p:sldId id="558" r:id="rId17"/>
    <p:sldId id="532" r:id="rId18"/>
    <p:sldId id="559" r:id="rId19"/>
    <p:sldId id="560" r:id="rId20"/>
    <p:sldId id="561" r:id="rId21"/>
    <p:sldId id="562" r:id="rId22"/>
    <p:sldId id="564" r:id="rId23"/>
    <p:sldId id="563" r:id="rId24"/>
    <p:sldId id="565" r:id="rId25"/>
    <p:sldId id="257" r:id="rId26"/>
    <p:sldId id="258" r:id="rId27"/>
    <p:sldId id="262" r:id="rId28"/>
    <p:sldId id="259" r:id="rId29"/>
    <p:sldId id="529" r:id="rId30"/>
    <p:sldId id="268" r:id="rId31"/>
    <p:sldId id="269" r:id="rId32"/>
    <p:sldId id="513" r:id="rId33"/>
    <p:sldId id="508" r:id="rId34"/>
    <p:sldId id="514" r:id="rId35"/>
    <p:sldId id="509" r:id="rId36"/>
    <p:sldId id="524" r:id="rId37"/>
    <p:sldId id="507" r:id="rId38"/>
    <p:sldId id="511" r:id="rId39"/>
    <p:sldId id="525" r:id="rId40"/>
    <p:sldId id="517" r:id="rId41"/>
    <p:sldId id="523" r:id="rId42"/>
    <p:sldId id="522" r:id="rId43"/>
    <p:sldId id="526" r:id="rId44"/>
    <p:sldId id="527" r:id="rId45"/>
    <p:sldId id="528" r:id="rId46"/>
    <p:sldId id="518" r:id="rId47"/>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49514"/>
    <a:srgbClr val="FF8316"/>
    <a:srgbClr val="1370B0"/>
    <a:srgbClr val="0467AB"/>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6242" autoAdjust="0"/>
  </p:normalViewPr>
  <p:slideViewPr>
    <p:cSldViewPr snapToGrid="0">
      <p:cViewPr>
        <p:scale>
          <a:sx n="100" d="100"/>
          <a:sy n="100" d="100"/>
        </p:scale>
        <p:origin x="954" y="22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theme" Target="theme/theme1.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878DD2FB-9D2B-49DE-AC3D-67AB6D21DA6D}" type="datetimeFigureOut">
              <a:rPr kumimoji="1" lang="ja-JP" altLang="en-US" smtClean="0"/>
              <a:t>2024/12/16</a:t>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5BD9211-B84B-4B6A-9DCD-51E059ABD9C4}" type="slidenum">
              <a:rPr kumimoji="1" lang="ja-JP" altLang="en-US" smtClean="0"/>
              <a:t>‹#›</a:t>
            </a:fld>
            <a:endParaRPr kumimoji="1" lang="ja-JP" altLang="en-US"/>
          </a:p>
        </p:txBody>
      </p:sp>
    </p:spTree>
    <p:extLst>
      <p:ext uri="{BB962C8B-B14F-4D97-AF65-F5344CB8AC3E}">
        <p14:creationId xmlns:p14="http://schemas.microsoft.com/office/powerpoint/2010/main" val="2456357683"/>
      </p:ext>
    </p:extLst>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ja-JP" altLang="en-US" b="0" i="0" dirty="0">
                <a:solidFill>
                  <a:srgbClr val="333333"/>
                </a:solidFill>
                <a:effectLst/>
                <a:latin typeface="YakuHanJP"/>
              </a:rPr>
              <a:t>ネットワークにおいて、一部のノード</a:t>
            </a:r>
            <a:r>
              <a:rPr lang="en-US" altLang="ja-JP" b="0" i="0" dirty="0">
                <a:solidFill>
                  <a:srgbClr val="333333"/>
                </a:solidFill>
                <a:effectLst/>
                <a:latin typeface="YakuHanJP"/>
              </a:rPr>
              <a:t>(</a:t>
            </a:r>
            <a:r>
              <a:rPr lang="ja-JP" altLang="en-US" b="0" i="0" dirty="0">
                <a:solidFill>
                  <a:srgbClr val="333333"/>
                </a:solidFill>
                <a:effectLst/>
                <a:latin typeface="YakuHanJP"/>
              </a:rPr>
              <a:t>要素</a:t>
            </a:r>
            <a:r>
              <a:rPr lang="en-US" altLang="ja-JP" b="0" i="0" dirty="0">
                <a:solidFill>
                  <a:srgbClr val="333333"/>
                </a:solidFill>
                <a:effectLst/>
                <a:latin typeface="YakuHanJP"/>
              </a:rPr>
              <a:t>)</a:t>
            </a:r>
            <a:r>
              <a:rPr lang="ja-JP" altLang="en-US" b="0" i="0" dirty="0">
                <a:solidFill>
                  <a:srgbClr val="333333"/>
                </a:solidFill>
                <a:effectLst/>
                <a:latin typeface="YakuHanJP"/>
              </a:rPr>
              <a:t>が膨大なリンク</a:t>
            </a:r>
            <a:r>
              <a:rPr lang="en-US" altLang="ja-JP" b="0" i="0" dirty="0">
                <a:solidFill>
                  <a:srgbClr val="333333"/>
                </a:solidFill>
                <a:effectLst/>
                <a:latin typeface="YakuHanJP"/>
              </a:rPr>
              <a:t>(</a:t>
            </a:r>
            <a:r>
              <a:rPr lang="ja-JP" altLang="en-US" b="0" i="0" dirty="0">
                <a:solidFill>
                  <a:srgbClr val="333333"/>
                </a:solidFill>
                <a:effectLst/>
                <a:latin typeface="YakuHanJP"/>
              </a:rPr>
              <a:t>つながり</a:t>
            </a:r>
            <a:r>
              <a:rPr lang="en-US" altLang="ja-JP" b="0" i="0" dirty="0">
                <a:solidFill>
                  <a:srgbClr val="333333"/>
                </a:solidFill>
                <a:effectLst/>
                <a:latin typeface="YakuHanJP"/>
              </a:rPr>
              <a:t>)</a:t>
            </a:r>
            <a:r>
              <a:rPr lang="ja-JP" altLang="en-US" b="0" i="0" dirty="0">
                <a:solidFill>
                  <a:srgbClr val="333333"/>
                </a:solidFill>
                <a:effectLst/>
                <a:latin typeface="YakuHanJP"/>
              </a:rPr>
              <a:t>を持つ一方で、ほとんどのノードはごくわずかなノードとしかつながっていないような ネットワーク構造をスケールフリー ネットワークと言います。</a:t>
            </a:r>
            <a:br>
              <a:rPr lang="ja-JP" altLang="en-US" dirty="0"/>
            </a:br>
            <a:r>
              <a:rPr lang="ja-JP" altLang="en-US" b="0" i="0" dirty="0">
                <a:solidFill>
                  <a:srgbClr val="333333"/>
                </a:solidFill>
                <a:effectLst/>
                <a:latin typeface="YakuHanJP"/>
              </a:rPr>
              <a:t>スケールフリーネットワークは、航空機の路線や電力網、学術論文の引用関係、</a:t>
            </a:r>
            <a:r>
              <a:rPr lang="en-US" altLang="ja-JP" b="0" i="0" dirty="0">
                <a:solidFill>
                  <a:srgbClr val="333333"/>
                </a:solidFill>
                <a:effectLst/>
                <a:latin typeface="YakuHanJP"/>
              </a:rPr>
              <a:t>WEB</a:t>
            </a:r>
            <a:r>
              <a:rPr lang="ja-JP" altLang="en-US" b="0" i="0" dirty="0">
                <a:solidFill>
                  <a:srgbClr val="333333"/>
                </a:solidFill>
                <a:effectLst/>
                <a:latin typeface="YakuHanJP"/>
              </a:rPr>
              <a:t>のリンク関係など社会のいたるところで観察されます。</a:t>
            </a:r>
            <a:endParaRPr kumimoji="1" lang="ja-JP" altLang="en-US" dirty="0"/>
          </a:p>
          <a:p>
            <a:r>
              <a:rPr lang="ja-JP" altLang="en-US" b="0" i="0" dirty="0">
                <a:solidFill>
                  <a:srgbClr val="333333"/>
                </a:solidFill>
                <a:effectLst/>
                <a:latin typeface="YakuHanJP"/>
              </a:rPr>
              <a:t>ノードを次々とネットワークに加え（成長）、新しく加えたノードを元から存在するどのノードと結びつくかを等確率で選択した場合、スケールフリーになりません。 </a:t>
            </a:r>
            <a:r>
              <a:rPr lang="en-US" altLang="ja-JP" b="0" i="0" dirty="0">
                <a:solidFill>
                  <a:srgbClr val="333333"/>
                </a:solidFill>
                <a:effectLst/>
                <a:latin typeface="YakuHanJP"/>
              </a:rPr>
              <a:t>BA</a:t>
            </a:r>
            <a:r>
              <a:rPr lang="ja-JP" altLang="en-US" b="0" i="0" dirty="0">
                <a:solidFill>
                  <a:srgbClr val="333333"/>
                </a:solidFill>
                <a:effectLst/>
                <a:latin typeface="YakuHanJP"/>
              </a:rPr>
              <a:t>モデルでは、その時点で次数の高いノードに結びつきやすくする（優先的選択）ことにより、次数が高くなった頂点は、その後も新しいリンクを獲得しやすくなり、ハブになりやすいというスケールフリー性を実現します。</a:t>
            </a:r>
            <a:endParaRPr kumimoji="1" lang="ja-JP" altLang="en-US" dirty="0"/>
          </a:p>
        </p:txBody>
      </p:sp>
      <p:sp>
        <p:nvSpPr>
          <p:cNvPr id="4" name="スライド番号プレースホルダー 3"/>
          <p:cNvSpPr>
            <a:spLocks noGrp="1"/>
          </p:cNvSpPr>
          <p:nvPr>
            <p:ph type="sldNum" sz="quarter" idx="5"/>
          </p:nvPr>
        </p:nvSpPr>
        <p:spPr/>
        <p:txBody>
          <a:bodyPr/>
          <a:lstStyle/>
          <a:p>
            <a:fld id="{A5BD9211-B84B-4B6A-9DCD-51E059ABD9C4}" type="slidenum">
              <a:rPr kumimoji="1" lang="ja-JP" altLang="en-US" smtClean="0"/>
              <a:t>8</a:t>
            </a:fld>
            <a:endParaRPr kumimoji="1" lang="ja-JP" altLang="en-US"/>
          </a:p>
        </p:txBody>
      </p:sp>
    </p:spTree>
    <p:extLst>
      <p:ext uri="{BB962C8B-B14F-4D97-AF65-F5344CB8AC3E}">
        <p14:creationId xmlns:p14="http://schemas.microsoft.com/office/powerpoint/2010/main" val="139303963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2A689C8-0650-2E38-CE01-A2EA4F3FDEF3}"/>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99098008-DC1F-4C69-5B7F-6CA0E413323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E2939063-FB65-6A38-F083-F21DEEDB822E}"/>
              </a:ext>
            </a:extLst>
          </p:cNvPr>
          <p:cNvSpPr>
            <a:spLocks noGrp="1"/>
          </p:cNvSpPr>
          <p:nvPr>
            <p:ph type="body" idx="1"/>
          </p:nvPr>
        </p:nvSpPr>
        <p:spPr/>
        <p:txBody>
          <a:bodyPr/>
          <a:lstStyle/>
          <a:p>
            <a:r>
              <a:rPr kumimoji="1" lang="ja-JP" altLang="en-US" dirty="0"/>
              <a:t>もっと</a:t>
            </a:r>
            <a:r>
              <a:rPr kumimoji="1" lang="en-US" altLang="ja-JP" dirty="0" err="1"/>
              <a:t>ge</a:t>
            </a:r>
            <a:r>
              <a:rPr kumimoji="1" lang="ja-JP" altLang="en-US" dirty="0"/>
              <a:t>必要かもね。</a:t>
            </a:r>
            <a:r>
              <a:rPr kumimoji="1" lang="en-US" altLang="ja-JP" dirty="0"/>
              <a:t>5000</a:t>
            </a:r>
            <a:r>
              <a:rPr kumimoji="1" lang="ja-JP" altLang="en-US" dirty="0"/>
              <a:t>回だとスクリーニング精度が上がり、リンクを切らない貼るが出現。非協力状態での均衡は見えてるかも、切りにくく貼りやすく非協力的。</a:t>
            </a:r>
          </a:p>
        </p:txBody>
      </p:sp>
      <p:sp>
        <p:nvSpPr>
          <p:cNvPr id="4" name="スライド番号プレースホルダー 3">
            <a:extLst>
              <a:ext uri="{FF2B5EF4-FFF2-40B4-BE49-F238E27FC236}">
                <a16:creationId xmlns:a16="http://schemas.microsoft.com/office/drawing/2014/main" id="{6DB6B435-1A0D-A436-47B2-09504E484109}"/>
              </a:ext>
            </a:extLst>
          </p:cNvPr>
          <p:cNvSpPr>
            <a:spLocks noGrp="1"/>
          </p:cNvSpPr>
          <p:nvPr>
            <p:ph type="sldNum" sz="quarter" idx="5"/>
          </p:nvPr>
        </p:nvSpPr>
        <p:spPr/>
        <p:txBody>
          <a:bodyPr/>
          <a:lstStyle/>
          <a:p>
            <a:fld id="{A5BD9211-B84B-4B6A-9DCD-51E059ABD9C4}" type="slidenum">
              <a:rPr kumimoji="1" lang="ja-JP" altLang="en-US" smtClean="0"/>
              <a:t>22</a:t>
            </a:fld>
            <a:endParaRPr kumimoji="1" lang="ja-JP" altLang="en-US"/>
          </a:p>
        </p:txBody>
      </p:sp>
    </p:spTree>
    <p:extLst>
      <p:ext uri="{BB962C8B-B14F-4D97-AF65-F5344CB8AC3E}">
        <p14:creationId xmlns:p14="http://schemas.microsoft.com/office/powerpoint/2010/main" val="108248054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2280247-BB9A-4EB8-9FDD-604E258828B9}" type="slidenum">
              <a:rPr kumimoji="1" lang="ja-JP" altLang="en-US" smtClean="0"/>
              <a:t>32</a:t>
            </a:fld>
            <a:endParaRPr kumimoji="1" lang="ja-JP" altLang="en-US"/>
          </a:p>
        </p:txBody>
      </p:sp>
    </p:spTree>
    <p:extLst>
      <p:ext uri="{BB962C8B-B14F-4D97-AF65-F5344CB8AC3E}">
        <p14:creationId xmlns:p14="http://schemas.microsoft.com/office/powerpoint/2010/main" val="337089399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6561BB3-E054-41AD-947F-A387538744F3}" type="slidenum">
              <a:rPr kumimoji="1" lang="ja-JP" altLang="en-US" smtClean="0"/>
              <a:t>33</a:t>
            </a:fld>
            <a:endParaRPr kumimoji="1" lang="ja-JP" altLang="en-US"/>
          </a:p>
        </p:txBody>
      </p:sp>
    </p:spTree>
    <p:extLst>
      <p:ext uri="{BB962C8B-B14F-4D97-AF65-F5344CB8AC3E}">
        <p14:creationId xmlns:p14="http://schemas.microsoft.com/office/powerpoint/2010/main" val="4198255878"/>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6561BB3-E054-41AD-947F-A387538744F3}" type="slidenum">
              <a:rPr kumimoji="1" lang="ja-JP" altLang="en-US" smtClean="0"/>
              <a:t>35</a:t>
            </a:fld>
            <a:endParaRPr kumimoji="1" lang="ja-JP" altLang="en-US"/>
          </a:p>
        </p:txBody>
      </p:sp>
    </p:spTree>
    <p:extLst>
      <p:ext uri="{BB962C8B-B14F-4D97-AF65-F5344CB8AC3E}">
        <p14:creationId xmlns:p14="http://schemas.microsoft.com/office/powerpoint/2010/main" val="421189888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86561BB3-E054-41AD-947F-A387538744F3}" type="slidenum">
              <a:rPr kumimoji="1" lang="ja-JP" altLang="en-US" smtClean="0"/>
              <a:t>37</a:t>
            </a:fld>
            <a:endParaRPr kumimoji="1" lang="ja-JP" altLang="en-US"/>
          </a:p>
        </p:txBody>
      </p:sp>
    </p:spTree>
    <p:extLst>
      <p:ext uri="{BB962C8B-B14F-4D97-AF65-F5344CB8AC3E}">
        <p14:creationId xmlns:p14="http://schemas.microsoft.com/office/powerpoint/2010/main" val="19026093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D2280247-BB9A-4EB8-9FDD-604E258828B9}" type="slidenum">
              <a:rPr kumimoji="1" lang="ja-JP" altLang="en-US" smtClean="0"/>
              <a:t>46</a:t>
            </a:fld>
            <a:endParaRPr kumimoji="1" lang="ja-JP" altLang="en-US"/>
          </a:p>
        </p:txBody>
      </p:sp>
    </p:spTree>
    <p:extLst>
      <p:ext uri="{BB962C8B-B14F-4D97-AF65-F5344CB8AC3E}">
        <p14:creationId xmlns:p14="http://schemas.microsoft.com/office/powerpoint/2010/main" val="270492766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D1DE23-5433-D1D5-D5FD-CAEA9D2A9D61}"/>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C07F250-A641-48F8-22DF-171AC5FDFE6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0C66BE07-E303-E3E3-158F-3552C748D610}"/>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a:extLst>
              <a:ext uri="{FF2B5EF4-FFF2-40B4-BE49-F238E27FC236}">
                <a16:creationId xmlns:a16="http://schemas.microsoft.com/office/drawing/2014/main" id="{B051BCEA-BF92-C5F7-6DCB-CF78DF8196DE}"/>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D9211-B84B-4B6A-9DCD-51E059ABD9C4}"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342917624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40A6CF-4E47-93A2-6867-0A1625E5BA57}"/>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864B8C23-D772-5EA0-D81A-2C3162A8B0A7}"/>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1038EBD-249A-F4ED-28CF-540243FC3A0C}"/>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a:extLst>
              <a:ext uri="{FF2B5EF4-FFF2-40B4-BE49-F238E27FC236}">
                <a16:creationId xmlns:a16="http://schemas.microsoft.com/office/drawing/2014/main" id="{5A313001-D9C1-8250-942F-3C54B2A93ACB}"/>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D9211-B84B-4B6A-9DCD-51E059ABD9C4}"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518582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27541A-8F50-14E3-5501-2D96D8595BD6}"/>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D3D6BAA8-0009-38DB-A3D2-DFECD7EEE022}"/>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45CC6B8-DE29-B51A-0906-3CA4132E6E3E}"/>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a:extLst>
              <a:ext uri="{FF2B5EF4-FFF2-40B4-BE49-F238E27FC236}">
                <a16:creationId xmlns:a16="http://schemas.microsoft.com/office/drawing/2014/main" id="{1B0450EE-BC77-9521-148C-7ECEECE28FC5}"/>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D9211-B84B-4B6A-9DCD-51E059ABD9C4}"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410008010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D000C5C-EDBE-97CF-F8AA-5420739C504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056EB6FD-4831-A95F-3919-0194C5830DCF}"/>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2191CB3-9E11-5804-CB75-86DB86335693}"/>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a:extLst>
              <a:ext uri="{FF2B5EF4-FFF2-40B4-BE49-F238E27FC236}">
                <a16:creationId xmlns:a16="http://schemas.microsoft.com/office/drawing/2014/main" id="{92AFF614-5386-041E-3FFB-E14EFC2B181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D9211-B84B-4B6A-9DCD-51E059ABD9C4}"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9530531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08F009C-F46C-2E87-9858-8C5DE8E49B2D}"/>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1CA58D10-3473-FD19-6AAD-AFA028189E3B}"/>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C91CF45D-55CB-9E92-3BA9-E1A02291CA82}"/>
              </a:ext>
            </a:extLst>
          </p:cNvPr>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ja-JP" altLang="en-US" dirty="0"/>
          </a:p>
        </p:txBody>
      </p:sp>
      <p:sp>
        <p:nvSpPr>
          <p:cNvPr id="4" name="スライド番号プレースホルダー 3">
            <a:extLst>
              <a:ext uri="{FF2B5EF4-FFF2-40B4-BE49-F238E27FC236}">
                <a16:creationId xmlns:a16="http://schemas.microsoft.com/office/drawing/2014/main" id="{65ED53EE-A466-300D-2F98-D96F0871C301}"/>
              </a:ext>
            </a:extLst>
          </p:cNvPr>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A5BD9211-B84B-4B6A-9DCD-51E059ABD9C4}" type="slidenum">
              <a:rPr kumimoji="1" lang="ja-JP" altLang="en-US" sz="1200" b="0" i="0" u="none" strike="noStrike" kern="1200" cap="none" spc="0" normalizeH="0" baseline="0" noProof="0" smtClean="0">
                <a:ln>
                  <a:noFill/>
                </a:ln>
                <a:solidFill>
                  <a:prstClr val="black"/>
                </a:solidFill>
                <a:effectLst/>
                <a:uLnTx/>
                <a:uFillTx/>
                <a:latin typeface="游ゴシック" panose="02110004020202020204"/>
                <a:ea typeface="游ゴシック" panose="020B0400000000000000" pitchFamily="50" charset="-128"/>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1" lang="ja-JP" altLang="en-US" sz="1200" b="0" i="0" u="none" strike="noStrike" kern="1200" cap="none" spc="0" normalizeH="0" baseline="0" noProof="0">
              <a:ln>
                <a:noFill/>
              </a:ln>
              <a:solidFill>
                <a:prstClr val="black"/>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1091175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協力が非協力に侵入した後、切りにくくなり、非協力的になると予想。</a:t>
            </a:r>
            <a:r>
              <a:rPr kumimoji="1" lang="en-US" altLang="ja-JP" dirty="0"/>
              <a:t>5000</a:t>
            </a:r>
            <a:r>
              <a:rPr kumimoji="1" lang="ja-JP" altLang="en-US" dirty="0"/>
              <a:t>回の方がリンクが切れないのはなぜ、スクリーニング精度が上がり、切らないがでてくる。上から来て</a:t>
            </a:r>
            <a:r>
              <a:rPr kumimoji="1" lang="en-US" altLang="ja-JP" dirty="0"/>
              <a:t>0.7</a:t>
            </a:r>
            <a:r>
              <a:rPr kumimoji="1" lang="ja-JP" altLang="en-US" dirty="0"/>
              <a:t>付近で切られないリンク出現。</a:t>
            </a:r>
            <a:endParaRPr kumimoji="1" lang="en-US" altLang="ja-JP" dirty="0"/>
          </a:p>
        </p:txBody>
      </p:sp>
      <p:sp>
        <p:nvSpPr>
          <p:cNvPr id="4" name="スライド番号プレースホルダー 3"/>
          <p:cNvSpPr>
            <a:spLocks noGrp="1"/>
          </p:cNvSpPr>
          <p:nvPr>
            <p:ph type="sldNum" sz="quarter" idx="5"/>
          </p:nvPr>
        </p:nvSpPr>
        <p:spPr/>
        <p:txBody>
          <a:bodyPr/>
          <a:lstStyle/>
          <a:p>
            <a:fld id="{A5BD9211-B84B-4B6A-9DCD-51E059ABD9C4}" type="slidenum">
              <a:rPr kumimoji="1" lang="ja-JP" altLang="en-US" smtClean="0"/>
              <a:t>19</a:t>
            </a:fld>
            <a:endParaRPr kumimoji="1" lang="ja-JP" altLang="en-US"/>
          </a:p>
        </p:txBody>
      </p:sp>
    </p:spTree>
    <p:extLst>
      <p:ext uri="{BB962C8B-B14F-4D97-AF65-F5344CB8AC3E}">
        <p14:creationId xmlns:p14="http://schemas.microsoft.com/office/powerpoint/2010/main" val="352100295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r>
              <a:rPr kumimoji="1" lang="ja-JP" altLang="en-US" dirty="0"/>
              <a:t>上から来て</a:t>
            </a:r>
            <a:r>
              <a:rPr kumimoji="1" lang="en-US" altLang="ja-JP" dirty="0"/>
              <a:t>5.5</a:t>
            </a:r>
            <a:r>
              <a:rPr kumimoji="1" lang="ja-JP" altLang="en-US" dirty="0"/>
              <a:t>付近では貼るリンク出現しない、突然変異をランダムにすれば変わるかも、条件を</a:t>
            </a:r>
            <a:r>
              <a:rPr kumimoji="1" lang="en-US" altLang="ja-JP" dirty="0"/>
              <a:t>or</a:t>
            </a:r>
            <a:r>
              <a:rPr kumimoji="1" lang="ja-JP" altLang="en-US" dirty="0"/>
              <a:t>にすると変わるかも。</a:t>
            </a:r>
          </a:p>
        </p:txBody>
      </p:sp>
      <p:sp>
        <p:nvSpPr>
          <p:cNvPr id="4" name="スライド番号プレースホルダー 3"/>
          <p:cNvSpPr>
            <a:spLocks noGrp="1"/>
          </p:cNvSpPr>
          <p:nvPr>
            <p:ph type="sldNum" sz="quarter" idx="5"/>
          </p:nvPr>
        </p:nvSpPr>
        <p:spPr/>
        <p:txBody>
          <a:bodyPr/>
          <a:lstStyle/>
          <a:p>
            <a:fld id="{A5BD9211-B84B-4B6A-9DCD-51E059ABD9C4}" type="slidenum">
              <a:rPr kumimoji="1" lang="ja-JP" altLang="en-US" smtClean="0"/>
              <a:t>20</a:t>
            </a:fld>
            <a:endParaRPr kumimoji="1" lang="ja-JP" altLang="en-US"/>
          </a:p>
        </p:txBody>
      </p:sp>
    </p:spTree>
    <p:extLst>
      <p:ext uri="{BB962C8B-B14F-4D97-AF65-F5344CB8AC3E}">
        <p14:creationId xmlns:p14="http://schemas.microsoft.com/office/powerpoint/2010/main" val="8439620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9BC613C-6026-F1E4-D8A9-49D15C1C3809}"/>
            </a:ext>
          </a:extLst>
        </p:cNvPr>
        <p:cNvGrpSpPr/>
        <p:nvPr/>
      </p:nvGrpSpPr>
      <p:grpSpPr>
        <a:xfrm>
          <a:off x="0" y="0"/>
          <a:ext cx="0" cy="0"/>
          <a:chOff x="0" y="0"/>
          <a:chExt cx="0" cy="0"/>
        </a:xfrm>
      </p:grpSpPr>
      <p:sp>
        <p:nvSpPr>
          <p:cNvPr id="2" name="スライド イメージ プレースホルダー 1">
            <a:extLst>
              <a:ext uri="{FF2B5EF4-FFF2-40B4-BE49-F238E27FC236}">
                <a16:creationId xmlns:a16="http://schemas.microsoft.com/office/drawing/2014/main" id="{5E56427C-070A-229A-684C-867A4A950B3D}"/>
              </a:ext>
            </a:extLst>
          </p:cNvPr>
          <p:cNvSpPr>
            <a:spLocks noGrp="1" noRot="1" noChangeAspect="1"/>
          </p:cNvSpPr>
          <p:nvPr>
            <p:ph type="sldImg"/>
          </p:nvPr>
        </p:nvSpPr>
        <p:spPr/>
      </p:sp>
      <p:sp>
        <p:nvSpPr>
          <p:cNvPr id="3" name="ノート プレースホルダー 2">
            <a:extLst>
              <a:ext uri="{FF2B5EF4-FFF2-40B4-BE49-F238E27FC236}">
                <a16:creationId xmlns:a16="http://schemas.microsoft.com/office/drawing/2014/main" id="{4B63989B-04B8-BE82-B916-0902BE7ABFFD}"/>
              </a:ext>
            </a:extLst>
          </p:cNvPr>
          <p:cNvSpPr>
            <a:spLocks noGrp="1"/>
          </p:cNvSpPr>
          <p:nvPr>
            <p:ph type="body" idx="1"/>
          </p:nvPr>
        </p:nvSpPr>
        <p:spPr/>
        <p:txBody>
          <a:bodyPr/>
          <a:lstStyle/>
          <a:p>
            <a:r>
              <a:rPr kumimoji="1" lang="ja-JP" altLang="en-US" dirty="0"/>
              <a:t>もっと</a:t>
            </a:r>
            <a:r>
              <a:rPr kumimoji="1" lang="en-US" altLang="ja-JP" dirty="0" err="1"/>
              <a:t>ge</a:t>
            </a:r>
            <a:r>
              <a:rPr kumimoji="1" lang="ja-JP" altLang="en-US" dirty="0"/>
              <a:t>必要かもね。</a:t>
            </a:r>
            <a:r>
              <a:rPr kumimoji="1" lang="en-US" altLang="ja-JP" dirty="0"/>
              <a:t>5000</a:t>
            </a:r>
            <a:r>
              <a:rPr kumimoji="1" lang="ja-JP" altLang="en-US" dirty="0"/>
              <a:t>回だとスクリーニング精度が上がり、リンクを切らない貼るが出現。非協力状態での均衡は見えてるかも、切りにくく貼りやすく非協力的。</a:t>
            </a:r>
          </a:p>
        </p:txBody>
      </p:sp>
      <p:sp>
        <p:nvSpPr>
          <p:cNvPr id="4" name="スライド番号プレースホルダー 3">
            <a:extLst>
              <a:ext uri="{FF2B5EF4-FFF2-40B4-BE49-F238E27FC236}">
                <a16:creationId xmlns:a16="http://schemas.microsoft.com/office/drawing/2014/main" id="{C0A9A225-C0D6-E674-8E92-7BD682F9AF67}"/>
              </a:ext>
            </a:extLst>
          </p:cNvPr>
          <p:cNvSpPr>
            <a:spLocks noGrp="1"/>
          </p:cNvSpPr>
          <p:nvPr>
            <p:ph type="sldNum" sz="quarter" idx="5"/>
          </p:nvPr>
        </p:nvSpPr>
        <p:spPr/>
        <p:txBody>
          <a:bodyPr/>
          <a:lstStyle/>
          <a:p>
            <a:fld id="{A5BD9211-B84B-4B6A-9DCD-51E059ABD9C4}" type="slidenum">
              <a:rPr kumimoji="1" lang="ja-JP" altLang="en-US" smtClean="0"/>
              <a:t>21</a:t>
            </a:fld>
            <a:endParaRPr kumimoji="1" lang="ja-JP" altLang="en-US"/>
          </a:p>
        </p:txBody>
      </p:sp>
    </p:spTree>
    <p:extLst>
      <p:ext uri="{BB962C8B-B14F-4D97-AF65-F5344CB8AC3E}">
        <p14:creationId xmlns:p14="http://schemas.microsoft.com/office/powerpoint/2010/main" val="394813982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9D88133-2625-D5C2-F4F5-E71FEE8DF834}"/>
              </a:ext>
            </a:extLst>
          </p:cNvPr>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p>
        </p:txBody>
      </p:sp>
      <p:sp>
        <p:nvSpPr>
          <p:cNvPr id="3" name="字幕 2">
            <a:extLst>
              <a:ext uri="{FF2B5EF4-FFF2-40B4-BE49-F238E27FC236}">
                <a16:creationId xmlns:a16="http://schemas.microsoft.com/office/drawing/2014/main" id="{3DD0F378-7AA3-4FAB-DA3A-7502CA822D4D}"/>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p>
        </p:txBody>
      </p:sp>
      <p:sp>
        <p:nvSpPr>
          <p:cNvPr id="4" name="日付プレースホルダー 3">
            <a:extLst>
              <a:ext uri="{FF2B5EF4-FFF2-40B4-BE49-F238E27FC236}">
                <a16:creationId xmlns:a16="http://schemas.microsoft.com/office/drawing/2014/main" id="{814D6F3F-8F74-B3DC-78FF-612564CFB89F}"/>
              </a:ext>
            </a:extLst>
          </p:cNvPr>
          <p:cNvSpPr>
            <a:spLocks noGrp="1"/>
          </p:cNvSpPr>
          <p:nvPr>
            <p:ph type="dt" sz="half" idx="10"/>
          </p:nvPr>
        </p:nvSpPr>
        <p:spPr/>
        <p:txBody>
          <a:bodyPr/>
          <a:lstStyle/>
          <a:p>
            <a:fld id="{7400D4DB-A773-4CDC-98B3-B219F0FB8AC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449C0EE3-907F-502B-3880-ACFDD37ED189}"/>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5CE73152-93A9-34AE-A375-8964EC5D7533}"/>
              </a:ext>
            </a:extLst>
          </p:cNvPr>
          <p:cNvSpPr>
            <a:spLocks noGrp="1"/>
          </p:cNvSpPr>
          <p:nvPr>
            <p:ph type="sldNum" sz="quarter" idx="12"/>
          </p:nvPr>
        </p:nvSpPr>
        <p:spPr/>
        <p:txBody>
          <a:body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129392899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F387897E-937F-F634-49CD-F99FC7D978CF}"/>
              </a:ext>
            </a:extLst>
          </p:cNvPr>
          <p:cNvSpPr>
            <a:spLocks noGrp="1"/>
          </p:cNvSpPr>
          <p:nvPr>
            <p:ph type="title"/>
          </p:nvPr>
        </p:nvSpPr>
        <p:spPr/>
        <p:txBody>
          <a:bodyPr/>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30F02904-BE28-5ACB-2294-B2D400F990B9}"/>
              </a:ext>
            </a:extLst>
          </p:cNvPr>
          <p:cNvSpPr>
            <a:spLocks noGrp="1"/>
          </p:cNvSpPr>
          <p:nvPr>
            <p:ph type="body" orient="vert" idx="1"/>
          </p:nvPr>
        </p:nvSpPr>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96D0C9E0-339D-5FF0-48C6-2478C5B57BC3}"/>
              </a:ext>
            </a:extLst>
          </p:cNvPr>
          <p:cNvSpPr>
            <a:spLocks noGrp="1"/>
          </p:cNvSpPr>
          <p:nvPr>
            <p:ph type="dt" sz="half" idx="10"/>
          </p:nvPr>
        </p:nvSpPr>
        <p:spPr/>
        <p:txBody>
          <a:bodyPr/>
          <a:lstStyle/>
          <a:p>
            <a:fld id="{7400D4DB-A773-4CDC-98B3-B219F0FB8AC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0AB11CA8-9BAE-7930-DAB1-7E6A041206A6}"/>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352D6AD-F2D1-8D99-E46D-B3B7FB785A95}"/>
              </a:ext>
            </a:extLst>
          </p:cNvPr>
          <p:cNvSpPr>
            <a:spLocks noGrp="1"/>
          </p:cNvSpPr>
          <p:nvPr>
            <p:ph type="sldNum" sz="quarter" idx="12"/>
          </p:nvPr>
        </p:nvSpPr>
        <p:spPr/>
        <p:txBody>
          <a:body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143563529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a:extLst>
              <a:ext uri="{FF2B5EF4-FFF2-40B4-BE49-F238E27FC236}">
                <a16:creationId xmlns:a16="http://schemas.microsoft.com/office/drawing/2014/main" id="{9A5BA696-0AE7-8201-0AB8-50B73FE8D6E5}"/>
              </a:ext>
            </a:extLst>
          </p:cNvPr>
          <p:cNvSpPr>
            <a:spLocks noGrp="1"/>
          </p:cNvSpPr>
          <p:nvPr>
            <p:ph type="title" orient="vert"/>
          </p:nvPr>
        </p:nvSpPr>
        <p:spPr>
          <a:xfrm>
            <a:off x="8724900" y="365125"/>
            <a:ext cx="2628900" cy="5811838"/>
          </a:xfrm>
        </p:spPr>
        <p:txBody>
          <a:bodyPr vert="eaVert"/>
          <a:lstStyle/>
          <a:p>
            <a:r>
              <a:rPr kumimoji="1" lang="ja-JP" altLang="en-US"/>
              <a:t>マスター タイトルの書式設定</a:t>
            </a:r>
          </a:p>
        </p:txBody>
      </p:sp>
      <p:sp>
        <p:nvSpPr>
          <p:cNvPr id="3" name="縦書きテキスト プレースホルダー 2">
            <a:extLst>
              <a:ext uri="{FF2B5EF4-FFF2-40B4-BE49-F238E27FC236}">
                <a16:creationId xmlns:a16="http://schemas.microsoft.com/office/drawing/2014/main" id="{8A268BAE-B781-0B93-CFAB-939E489F9C90}"/>
              </a:ext>
            </a:extLst>
          </p:cNvPr>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45C51DB3-3F53-F098-12CC-50672F7537D4}"/>
              </a:ext>
            </a:extLst>
          </p:cNvPr>
          <p:cNvSpPr>
            <a:spLocks noGrp="1"/>
          </p:cNvSpPr>
          <p:nvPr>
            <p:ph type="dt" sz="half" idx="10"/>
          </p:nvPr>
        </p:nvSpPr>
        <p:spPr/>
        <p:txBody>
          <a:bodyPr/>
          <a:lstStyle/>
          <a:p>
            <a:fld id="{7400D4DB-A773-4CDC-98B3-B219F0FB8AC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50D3F0C1-D071-3C60-8221-640850CF26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4BE088C6-0FD7-8516-E172-57C2727ABC56}"/>
              </a:ext>
            </a:extLst>
          </p:cNvPr>
          <p:cNvSpPr>
            <a:spLocks noGrp="1"/>
          </p:cNvSpPr>
          <p:nvPr>
            <p:ph type="sldNum" sz="quarter" idx="12"/>
          </p:nvPr>
        </p:nvSpPr>
        <p:spPr/>
        <p:txBody>
          <a:body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28107735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EFB4740-FC70-7596-1289-2B0CD56AC3E2}"/>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BBA80866-98C8-5038-2776-6C92AB4B124F}"/>
              </a:ext>
            </a:extLst>
          </p:cNvPr>
          <p:cNvSpPr>
            <a:spLocks noGrp="1"/>
          </p:cNvSpPr>
          <p:nvPr>
            <p:ph idx="1"/>
          </p:nvPr>
        </p:nvSpPr>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6B5EA871-31DE-A72F-0DE9-038A3F857501}"/>
              </a:ext>
            </a:extLst>
          </p:cNvPr>
          <p:cNvSpPr>
            <a:spLocks noGrp="1"/>
          </p:cNvSpPr>
          <p:nvPr>
            <p:ph type="dt" sz="half" idx="10"/>
          </p:nvPr>
        </p:nvSpPr>
        <p:spPr/>
        <p:txBody>
          <a:bodyPr/>
          <a:lstStyle/>
          <a:p>
            <a:fld id="{7400D4DB-A773-4CDC-98B3-B219F0FB8AC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139EC337-6CC1-394D-D07F-F0CF2A29A4C1}"/>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37887CAA-C8B3-5FE4-1F0B-BB7347550EF1}"/>
              </a:ext>
            </a:extLst>
          </p:cNvPr>
          <p:cNvSpPr>
            <a:spLocks noGrp="1"/>
          </p:cNvSpPr>
          <p:nvPr>
            <p:ph type="sldNum" sz="quarter" idx="12"/>
          </p:nvPr>
        </p:nvSpPr>
        <p:spPr/>
        <p:txBody>
          <a:body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389231098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7546D10-D7B7-9014-741B-3202436311CB}"/>
              </a:ext>
            </a:extLst>
          </p:cNvPr>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2CA7F35E-35AE-0F98-C9AD-17DDA5AFC3E3}"/>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p>
        </p:txBody>
      </p:sp>
      <p:sp>
        <p:nvSpPr>
          <p:cNvPr id="4" name="日付プレースホルダー 3">
            <a:extLst>
              <a:ext uri="{FF2B5EF4-FFF2-40B4-BE49-F238E27FC236}">
                <a16:creationId xmlns:a16="http://schemas.microsoft.com/office/drawing/2014/main" id="{CFFF975D-D32C-B44D-6D07-79F52092DE34}"/>
              </a:ext>
            </a:extLst>
          </p:cNvPr>
          <p:cNvSpPr>
            <a:spLocks noGrp="1"/>
          </p:cNvSpPr>
          <p:nvPr>
            <p:ph type="dt" sz="half" idx="10"/>
          </p:nvPr>
        </p:nvSpPr>
        <p:spPr/>
        <p:txBody>
          <a:bodyPr/>
          <a:lstStyle/>
          <a:p>
            <a:fld id="{7400D4DB-A773-4CDC-98B3-B219F0FB8AC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49993B1F-C659-DC53-27F8-3102D4A13A27}"/>
              </a:ext>
            </a:extLst>
          </p:cNvPr>
          <p:cNvSpPr>
            <a:spLocks noGrp="1"/>
          </p:cNvSpPr>
          <p:nvPr>
            <p:ph type="ftr" sz="quarter" idx="11"/>
          </p:nvPr>
        </p:nvSpPr>
        <p:spPr/>
        <p:txBody>
          <a:bodyPr/>
          <a:lstStyle/>
          <a:p>
            <a:endParaRPr kumimoji="1" lang="ja-JP" altLang="en-US"/>
          </a:p>
        </p:txBody>
      </p:sp>
      <p:sp>
        <p:nvSpPr>
          <p:cNvPr id="6" name="スライド番号プレースホルダー 5">
            <a:extLst>
              <a:ext uri="{FF2B5EF4-FFF2-40B4-BE49-F238E27FC236}">
                <a16:creationId xmlns:a16="http://schemas.microsoft.com/office/drawing/2014/main" id="{DDD31D73-D128-FE4C-B7C3-20DC9D0ADB01}"/>
              </a:ext>
            </a:extLst>
          </p:cNvPr>
          <p:cNvSpPr>
            <a:spLocks noGrp="1"/>
          </p:cNvSpPr>
          <p:nvPr>
            <p:ph type="sldNum" sz="quarter" idx="12"/>
          </p:nvPr>
        </p:nvSpPr>
        <p:spPr/>
        <p:txBody>
          <a:body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164627282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A327D2E-8FD1-C908-9589-CA7B9A01554C}"/>
              </a:ext>
            </a:extLst>
          </p:cNvPr>
          <p:cNvSpPr>
            <a:spLocks noGrp="1"/>
          </p:cNvSpPr>
          <p:nvPr>
            <p:ph type="title"/>
          </p:nvPr>
        </p:nvSpPr>
        <p:spPr/>
        <p:txBody>
          <a:body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596419FB-D3F7-60A7-557E-D7A4312A609A}"/>
              </a:ext>
            </a:extLst>
          </p:cNvPr>
          <p:cNvSpPr>
            <a:spLocks noGrp="1"/>
          </p:cNvSpPr>
          <p:nvPr>
            <p:ph sz="half" idx="1"/>
          </p:nvPr>
        </p:nvSpPr>
        <p:spPr>
          <a:xfrm>
            <a:off x="838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コンテンツ プレースホルダー 3">
            <a:extLst>
              <a:ext uri="{FF2B5EF4-FFF2-40B4-BE49-F238E27FC236}">
                <a16:creationId xmlns:a16="http://schemas.microsoft.com/office/drawing/2014/main" id="{CE04CF5D-94C6-FCC4-8E99-55F968D3CCE5}"/>
              </a:ext>
            </a:extLst>
          </p:cNvPr>
          <p:cNvSpPr>
            <a:spLocks noGrp="1"/>
          </p:cNvSpPr>
          <p:nvPr>
            <p:ph sz="half" idx="2"/>
          </p:nvPr>
        </p:nvSpPr>
        <p:spPr>
          <a:xfrm>
            <a:off x="6172200" y="1825625"/>
            <a:ext cx="5181600" cy="435133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日付プレースホルダー 4">
            <a:extLst>
              <a:ext uri="{FF2B5EF4-FFF2-40B4-BE49-F238E27FC236}">
                <a16:creationId xmlns:a16="http://schemas.microsoft.com/office/drawing/2014/main" id="{5D6FD0B6-8ADA-AE97-6317-9622F32AB8BE}"/>
              </a:ext>
            </a:extLst>
          </p:cNvPr>
          <p:cNvSpPr>
            <a:spLocks noGrp="1"/>
          </p:cNvSpPr>
          <p:nvPr>
            <p:ph type="dt" sz="half" idx="10"/>
          </p:nvPr>
        </p:nvSpPr>
        <p:spPr/>
        <p:txBody>
          <a:bodyPr/>
          <a:lstStyle/>
          <a:p>
            <a:fld id="{7400D4DB-A773-4CDC-98B3-B219F0FB8AC2}" type="datetimeFigureOut">
              <a:rPr kumimoji="1" lang="ja-JP" altLang="en-US" smtClean="0"/>
              <a:t>2024/12/16</a:t>
            </a:fld>
            <a:endParaRPr kumimoji="1" lang="ja-JP" altLang="en-US"/>
          </a:p>
        </p:txBody>
      </p:sp>
      <p:sp>
        <p:nvSpPr>
          <p:cNvPr id="6" name="フッター プレースホルダー 5">
            <a:extLst>
              <a:ext uri="{FF2B5EF4-FFF2-40B4-BE49-F238E27FC236}">
                <a16:creationId xmlns:a16="http://schemas.microsoft.com/office/drawing/2014/main" id="{A9958AA7-C551-C464-BBC5-BFF12062863A}"/>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8F76FD32-A6DC-5BE4-9462-641E92D62C75}"/>
              </a:ext>
            </a:extLst>
          </p:cNvPr>
          <p:cNvSpPr>
            <a:spLocks noGrp="1"/>
          </p:cNvSpPr>
          <p:nvPr>
            <p:ph type="sldNum" sz="quarter" idx="12"/>
          </p:nvPr>
        </p:nvSpPr>
        <p:spPr/>
        <p:txBody>
          <a:body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408911967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EFE395-4806-FE37-EEC9-66C7DEAE1A55}"/>
              </a:ext>
            </a:extLst>
          </p:cNvPr>
          <p:cNvSpPr>
            <a:spLocks noGrp="1"/>
          </p:cNvSpPr>
          <p:nvPr>
            <p:ph type="title"/>
          </p:nvPr>
        </p:nvSpPr>
        <p:spPr>
          <a:xfrm>
            <a:off x="839788" y="365125"/>
            <a:ext cx="10515600" cy="1325563"/>
          </a:xfrm>
        </p:spPr>
        <p:txBody>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B199AE9C-1D15-3927-8C53-A43A767FC15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4" name="コンテンツ プレースホルダー 3">
            <a:extLst>
              <a:ext uri="{FF2B5EF4-FFF2-40B4-BE49-F238E27FC236}">
                <a16:creationId xmlns:a16="http://schemas.microsoft.com/office/drawing/2014/main" id="{6D67C89C-35A0-E63C-AE46-8A4C22A8E0B0}"/>
              </a:ext>
            </a:extLst>
          </p:cNvPr>
          <p:cNvSpPr>
            <a:spLocks noGrp="1"/>
          </p:cNvSpPr>
          <p:nvPr>
            <p:ph sz="half" idx="2"/>
          </p:nvPr>
        </p:nvSpPr>
        <p:spPr>
          <a:xfrm>
            <a:off x="839788" y="2505075"/>
            <a:ext cx="5157787"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5" name="テキスト プレースホルダー 4">
            <a:extLst>
              <a:ext uri="{FF2B5EF4-FFF2-40B4-BE49-F238E27FC236}">
                <a16:creationId xmlns:a16="http://schemas.microsoft.com/office/drawing/2014/main" id="{3B5164CE-5D33-0030-AE5E-F325A7E8650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p>
        </p:txBody>
      </p:sp>
      <p:sp>
        <p:nvSpPr>
          <p:cNvPr id="6" name="コンテンツ プレースホルダー 5">
            <a:extLst>
              <a:ext uri="{FF2B5EF4-FFF2-40B4-BE49-F238E27FC236}">
                <a16:creationId xmlns:a16="http://schemas.microsoft.com/office/drawing/2014/main" id="{4F7606CA-697D-1986-6BCD-0CE601027B14}"/>
              </a:ext>
            </a:extLst>
          </p:cNvPr>
          <p:cNvSpPr>
            <a:spLocks noGrp="1"/>
          </p:cNvSpPr>
          <p:nvPr>
            <p:ph sz="quarter" idx="4"/>
          </p:nvPr>
        </p:nvSpPr>
        <p:spPr>
          <a:xfrm>
            <a:off x="6172200" y="2505075"/>
            <a:ext cx="5183188" cy="3684588"/>
          </a:xfrm>
        </p:spPr>
        <p:txBody>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7" name="日付プレースホルダー 6">
            <a:extLst>
              <a:ext uri="{FF2B5EF4-FFF2-40B4-BE49-F238E27FC236}">
                <a16:creationId xmlns:a16="http://schemas.microsoft.com/office/drawing/2014/main" id="{7A864288-8ECE-B795-66DC-37BEE3921AFB}"/>
              </a:ext>
            </a:extLst>
          </p:cNvPr>
          <p:cNvSpPr>
            <a:spLocks noGrp="1"/>
          </p:cNvSpPr>
          <p:nvPr>
            <p:ph type="dt" sz="half" idx="10"/>
          </p:nvPr>
        </p:nvSpPr>
        <p:spPr/>
        <p:txBody>
          <a:bodyPr/>
          <a:lstStyle/>
          <a:p>
            <a:fld id="{7400D4DB-A773-4CDC-98B3-B219F0FB8AC2}" type="datetimeFigureOut">
              <a:rPr kumimoji="1" lang="ja-JP" altLang="en-US" smtClean="0"/>
              <a:t>2024/12/16</a:t>
            </a:fld>
            <a:endParaRPr kumimoji="1" lang="ja-JP" altLang="en-US"/>
          </a:p>
        </p:txBody>
      </p:sp>
      <p:sp>
        <p:nvSpPr>
          <p:cNvPr id="8" name="フッター プレースホルダー 7">
            <a:extLst>
              <a:ext uri="{FF2B5EF4-FFF2-40B4-BE49-F238E27FC236}">
                <a16:creationId xmlns:a16="http://schemas.microsoft.com/office/drawing/2014/main" id="{8618999D-F167-0FA5-8D2E-53329F1BD325}"/>
              </a:ext>
            </a:extLst>
          </p:cNvPr>
          <p:cNvSpPr>
            <a:spLocks noGrp="1"/>
          </p:cNvSpPr>
          <p:nvPr>
            <p:ph type="ftr" sz="quarter" idx="11"/>
          </p:nvPr>
        </p:nvSpPr>
        <p:spPr/>
        <p:txBody>
          <a:bodyPr/>
          <a:lstStyle/>
          <a:p>
            <a:endParaRPr kumimoji="1" lang="ja-JP" altLang="en-US"/>
          </a:p>
        </p:txBody>
      </p:sp>
      <p:sp>
        <p:nvSpPr>
          <p:cNvPr id="9" name="スライド番号プレースホルダー 8">
            <a:extLst>
              <a:ext uri="{FF2B5EF4-FFF2-40B4-BE49-F238E27FC236}">
                <a16:creationId xmlns:a16="http://schemas.microsoft.com/office/drawing/2014/main" id="{19A1A1D7-E6A7-72B6-F044-79650D73A46B}"/>
              </a:ext>
            </a:extLst>
          </p:cNvPr>
          <p:cNvSpPr>
            <a:spLocks noGrp="1"/>
          </p:cNvSpPr>
          <p:nvPr>
            <p:ph type="sldNum" sz="quarter" idx="12"/>
          </p:nvPr>
        </p:nvSpPr>
        <p:spPr/>
        <p:txBody>
          <a:body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18460231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7C59F9B-234C-38A1-C6A4-5BD77C7393E8}"/>
              </a:ext>
            </a:extLst>
          </p:cNvPr>
          <p:cNvSpPr>
            <a:spLocks noGrp="1"/>
          </p:cNvSpPr>
          <p:nvPr>
            <p:ph type="title"/>
          </p:nvPr>
        </p:nvSpPr>
        <p:spPr/>
        <p:txBody>
          <a:bodyPr/>
          <a:lstStyle/>
          <a:p>
            <a:r>
              <a:rPr kumimoji="1" lang="ja-JP" altLang="en-US"/>
              <a:t>マスター タイトルの書式設定</a:t>
            </a:r>
          </a:p>
        </p:txBody>
      </p:sp>
      <p:sp>
        <p:nvSpPr>
          <p:cNvPr id="3" name="日付プレースホルダー 2">
            <a:extLst>
              <a:ext uri="{FF2B5EF4-FFF2-40B4-BE49-F238E27FC236}">
                <a16:creationId xmlns:a16="http://schemas.microsoft.com/office/drawing/2014/main" id="{05E63D7C-4BA9-31B5-B1DB-8623EAD0DECD}"/>
              </a:ext>
            </a:extLst>
          </p:cNvPr>
          <p:cNvSpPr>
            <a:spLocks noGrp="1"/>
          </p:cNvSpPr>
          <p:nvPr>
            <p:ph type="dt" sz="half" idx="10"/>
          </p:nvPr>
        </p:nvSpPr>
        <p:spPr/>
        <p:txBody>
          <a:bodyPr/>
          <a:lstStyle/>
          <a:p>
            <a:fld id="{7400D4DB-A773-4CDC-98B3-B219F0FB8AC2}" type="datetimeFigureOut">
              <a:rPr kumimoji="1" lang="ja-JP" altLang="en-US" smtClean="0"/>
              <a:t>2024/12/16</a:t>
            </a:fld>
            <a:endParaRPr kumimoji="1" lang="ja-JP" altLang="en-US"/>
          </a:p>
        </p:txBody>
      </p:sp>
      <p:sp>
        <p:nvSpPr>
          <p:cNvPr id="4" name="フッター プレースホルダー 3">
            <a:extLst>
              <a:ext uri="{FF2B5EF4-FFF2-40B4-BE49-F238E27FC236}">
                <a16:creationId xmlns:a16="http://schemas.microsoft.com/office/drawing/2014/main" id="{5E65FCEF-56D0-6F19-F5BB-401BB2FD39C5}"/>
              </a:ext>
            </a:extLst>
          </p:cNvPr>
          <p:cNvSpPr>
            <a:spLocks noGrp="1"/>
          </p:cNvSpPr>
          <p:nvPr>
            <p:ph type="ftr" sz="quarter" idx="11"/>
          </p:nvPr>
        </p:nvSpPr>
        <p:spPr/>
        <p:txBody>
          <a:bodyPr/>
          <a:lstStyle/>
          <a:p>
            <a:endParaRPr kumimoji="1" lang="ja-JP" altLang="en-US"/>
          </a:p>
        </p:txBody>
      </p:sp>
      <p:sp>
        <p:nvSpPr>
          <p:cNvPr id="5" name="スライド番号プレースホルダー 4">
            <a:extLst>
              <a:ext uri="{FF2B5EF4-FFF2-40B4-BE49-F238E27FC236}">
                <a16:creationId xmlns:a16="http://schemas.microsoft.com/office/drawing/2014/main" id="{969B17F3-681A-A9C8-199B-AD4DFE2EAEAC}"/>
              </a:ext>
            </a:extLst>
          </p:cNvPr>
          <p:cNvSpPr>
            <a:spLocks noGrp="1"/>
          </p:cNvSpPr>
          <p:nvPr>
            <p:ph type="sldNum" sz="quarter" idx="12"/>
          </p:nvPr>
        </p:nvSpPr>
        <p:spPr/>
        <p:txBody>
          <a:body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36633586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a:extLst>
              <a:ext uri="{FF2B5EF4-FFF2-40B4-BE49-F238E27FC236}">
                <a16:creationId xmlns:a16="http://schemas.microsoft.com/office/drawing/2014/main" id="{EAEB1EA1-43DE-98B2-1D94-2050C1C3C19D}"/>
              </a:ext>
            </a:extLst>
          </p:cNvPr>
          <p:cNvSpPr>
            <a:spLocks noGrp="1"/>
          </p:cNvSpPr>
          <p:nvPr>
            <p:ph type="dt" sz="half" idx="10"/>
          </p:nvPr>
        </p:nvSpPr>
        <p:spPr/>
        <p:txBody>
          <a:bodyPr/>
          <a:lstStyle/>
          <a:p>
            <a:fld id="{7400D4DB-A773-4CDC-98B3-B219F0FB8AC2}" type="datetimeFigureOut">
              <a:rPr kumimoji="1" lang="ja-JP" altLang="en-US" smtClean="0"/>
              <a:t>2024/12/16</a:t>
            </a:fld>
            <a:endParaRPr kumimoji="1" lang="ja-JP" altLang="en-US"/>
          </a:p>
        </p:txBody>
      </p:sp>
      <p:sp>
        <p:nvSpPr>
          <p:cNvPr id="3" name="フッター プレースホルダー 2">
            <a:extLst>
              <a:ext uri="{FF2B5EF4-FFF2-40B4-BE49-F238E27FC236}">
                <a16:creationId xmlns:a16="http://schemas.microsoft.com/office/drawing/2014/main" id="{A3129188-D0A5-607E-CEC9-B412431B46BC}"/>
              </a:ext>
            </a:extLst>
          </p:cNvPr>
          <p:cNvSpPr>
            <a:spLocks noGrp="1"/>
          </p:cNvSpPr>
          <p:nvPr>
            <p:ph type="ftr" sz="quarter" idx="11"/>
          </p:nvPr>
        </p:nvSpPr>
        <p:spPr/>
        <p:txBody>
          <a:bodyPr/>
          <a:lstStyle/>
          <a:p>
            <a:endParaRPr kumimoji="1" lang="ja-JP" altLang="en-US"/>
          </a:p>
        </p:txBody>
      </p:sp>
      <p:sp>
        <p:nvSpPr>
          <p:cNvPr id="4" name="スライド番号プレースホルダー 3">
            <a:extLst>
              <a:ext uri="{FF2B5EF4-FFF2-40B4-BE49-F238E27FC236}">
                <a16:creationId xmlns:a16="http://schemas.microsoft.com/office/drawing/2014/main" id="{C86C98ED-960A-983D-9E89-AB4038EE7D4C}"/>
              </a:ext>
            </a:extLst>
          </p:cNvPr>
          <p:cNvSpPr>
            <a:spLocks noGrp="1"/>
          </p:cNvSpPr>
          <p:nvPr>
            <p:ph type="sldNum" sz="quarter" idx="12"/>
          </p:nvPr>
        </p:nvSpPr>
        <p:spPr/>
        <p:txBody>
          <a:body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32372568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F4E7A37-0C8B-2576-1549-68D804046498}"/>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コンテンツ プレースホルダー 2">
            <a:extLst>
              <a:ext uri="{FF2B5EF4-FFF2-40B4-BE49-F238E27FC236}">
                <a16:creationId xmlns:a16="http://schemas.microsoft.com/office/drawing/2014/main" id="{67B714BC-7108-BC1D-BD2C-E7ED220DAB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テキスト プレースホルダー 3">
            <a:extLst>
              <a:ext uri="{FF2B5EF4-FFF2-40B4-BE49-F238E27FC236}">
                <a16:creationId xmlns:a16="http://schemas.microsoft.com/office/drawing/2014/main" id="{AA4CACA8-710A-01B5-B398-2830483FCCE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BAC07899-6A8D-C9B5-0D2A-904E40E9D839}"/>
              </a:ext>
            </a:extLst>
          </p:cNvPr>
          <p:cNvSpPr>
            <a:spLocks noGrp="1"/>
          </p:cNvSpPr>
          <p:nvPr>
            <p:ph type="dt" sz="half" idx="10"/>
          </p:nvPr>
        </p:nvSpPr>
        <p:spPr/>
        <p:txBody>
          <a:bodyPr/>
          <a:lstStyle/>
          <a:p>
            <a:fld id="{7400D4DB-A773-4CDC-98B3-B219F0FB8AC2}" type="datetimeFigureOut">
              <a:rPr kumimoji="1" lang="ja-JP" altLang="en-US" smtClean="0"/>
              <a:t>2024/12/16</a:t>
            </a:fld>
            <a:endParaRPr kumimoji="1" lang="ja-JP" altLang="en-US"/>
          </a:p>
        </p:txBody>
      </p:sp>
      <p:sp>
        <p:nvSpPr>
          <p:cNvPr id="6" name="フッター プレースホルダー 5">
            <a:extLst>
              <a:ext uri="{FF2B5EF4-FFF2-40B4-BE49-F238E27FC236}">
                <a16:creationId xmlns:a16="http://schemas.microsoft.com/office/drawing/2014/main" id="{0DBEAC22-51BF-68D8-21D8-8E2C2C22748D}"/>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DF879041-6111-369B-D3A8-04630A9B26CE}"/>
              </a:ext>
            </a:extLst>
          </p:cNvPr>
          <p:cNvSpPr>
            <a:spLocks noGrp="1"/>
          </p:cNvSpPr>
          <p:nvPr>
            <p:ph type="sldNum" sz="quarter" idx="12"/>
          </p:nvPr>
        </p:nvSpPr>
        <p:spPr/>
        <p:txBody>
          <a:body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293671622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EF18173-D5B2-4D45-8F78-C970D66A2220}"/>
              </a:ext>
            </a:extLst>
          </p:cNvPr>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p>
        </p:txBody>
      </p:sp>
      <p:sp>
        <p:nvSpPr>
          <p:cNvPr id="3" name="図プレースホルダー 2">
            <a:extLst>
              <a:ext uri="{FF2B5EF4-FFF2-40B4-BE49-F238E27FC236}">
                <a16:creationId xmlns:a16="http://schemas.microsoft.com/office/drawing/2014/main" id="{24E5CD3F-D3B0-DA48-4884-2C9329C88A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a:extLst>
              <a:ext uri="{FF2B5EF4-FFF2-40B4-BE49-F238E27FC236}">
                <a16:creationId xmlns:a16="http://schemas.microsoft.com/office/drawing/2014/main" id="{33B06E54-41A9-8E55-3951-365FBDF0AF4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p>
        </p:txBody>
      </p:sp>
      <p:sp>
        <p:nvSpPr>
          <p:cNvPr id="5" name="日付プレースホルダー 4">
            <a:extLst>
              <a:ext uri="{FF2B5EF4-FFF2-40B4-BE49-F238E27FC236}">
                <a16:creationId xmlns:a16="http://schemas.microsoft.com/office/drawing/2014/main" id="{CDE6FDAC-904B-5B0C-B47F-1AAB5DB89117}"/>
              </a:ext>
            </a:extLst>
          </p:cNvPr>
          <p:cNvSpPr>
            <a:spLocks noGrp="1"/>
          </p:cNvSpPr>
          <p:nvPr>
            <p:ph type="dt" sz="half" idx="10"/>
          </p:nvPr>
        </p:nvSpPr>
        <p:spPr/>
        <p:txBody>
          <a:bodyPr/>
          <a:lstStyle/>
          <a:p>
            <a:fld id="{7400D4DB-A773-4CDC-98B3-B219F0FB8AC2}" type="datetimeFigureOut">
              <a:rPr kumimoji="1" lang="ja-JP" altLang="en-US" smtClean="0"/>
              <a:t>2024/12/16</a:t>
            </a:fld>
            <a:endParaRPr kumimoji="1" lang="ja-JP" altLang="en-US"/>
          </a:p>
        </p:txBody>
      </p:sp>
      <p:sp>
        <p:nvSpPr>
          <p:cNvPr id="6" name="フッター プレースホルダー 5">
            <a:extLst>
              <a:ext uri="{FF2B5EF4-FFF2-40B4-BE49-F238E27FC236}">
                <a16:creationId xmlns:a16="http://schemas.microsoft.com/office/drawing/2014/main" id="{3A6654FD-4BFC-D49F-A4CB-D08DFEA4B612}"/>
              </a:ext>
            </a:extLst>
          </p:cNvPr>
          <p:cNvSpPr>
            <a:spLocks noGrp="1"/>
          </p:cNvSpPr>
          <p:nvPr>
            <p:ph type="ftr" sz="quarter" idx="11"/>
          </p:nvPr>
        </p:nvSpPr>
        <p:spPr/>
        <p:txBody>
          <a:bodyPr/>
          <a:lstStyle/>
          <a:p>
            <a:endParaRPr kumimoji="1" lang="ja-JP" altLang="en-US"/>
          </a:p>
        </p:txBody>
      </p:sp>
      <p:sp>
        <p:nvSpPr>
          <p:cNvPr id="7" name="スライド番号プレースホルダー 6">
            <a:extLst>
              <a:ext uri="{FF2B5EF4-FFF2-40B4-BE49-F238E27FC236}">
                <a16:creationId xmlns:a16="http://schemas.microsoft.com/office/drawing/2014/main" id="{479CD35B-8122-52C5-7653-046790668115}"/>
              </a:ext>
            </a:extLst>
          </p:cNvPr>
          <p:cNvSpPr>
            <a:spLocks noGrp="1"/>
          </p:cNvSpPr>
          <p:nvPr>
            <p:ph type="sldNum" sz="quarter" idx="12"/>
          </p:nvPr>
        </p:nvSpPr>
        <p:spPr/>
        <p:txBody>
          <a:body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403534379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a:extLst>
              <a:ext uri="{FF2B5EF4-FFF2-40B4-BE49-F238E27FC236}">
                <a16:creationId xmlns:a16="http://schemas.microsoft.com/office/drawing/2014/main" id="{851BF798-34F2-414A-1CCD-DBAD373D7776}"/>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p>
        </p:txBody>
      </p:sp>
      <p:sp>
        <p:nvSpPr>
          <p:cNvPr id="3" name="テキスト プレースホルダー 2">
            <a:extLst>
              <a:ext uri="{FF2B5EF4-FFF2-40B4-BE49-F238E27FC236}">
                <a16:creationId xmlns:a16="http://schemas.microsoft.com/office/drawing/2014/main" id="{A10BC8FF-5FED-965C-E50B-9BE84614D677}"/>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p>
          <a:p>
            <a:pPr lvl="1"/>
            <a:r>
              <a:rPr kumimoji="1" lang="ja-JP" altLang="en-US"/>
              <a:t>第 </a:t>
            </a:r>
            <a:r>
              <a:rPr kumimoji="1" lang="en-US" altLang="ja-JP"/>
              <a:t>2 </a:t>
            </a:r>
            <a:r>
              <a:rPr kumimoji="1" lang="ja-JP" altLang="en-US"/>
              <a:t>レベル</a:t>
            </a:r>
          </a:p>
          <a:p>
            <a:pPr lvl="2"/>
            <a:r>
              <a:rPr kumimoji="1" lang="ja-JP" altLang="en-US"/>
              <a:t>第 </a:t>
            </a:r>
            <a:r>
              <a:rPr kumimoji="1" lang="en-US" altLang="ja-JP"/>
              <a:t>3 </a:t>
            </a:r>
            <a:r>
              <a:rPr kumimoji="1" lang="ja-JP" altLang="en-US"/>
              <a:t>レベル</a:t>
            </a:r>
          </a:p>
          <a:p>
            <a:pPr lvl="3"/>
            <a:r>
              <a:rPr kumimoji="1" lang="ja-JP" altLang="en-US"/>
              <a:t>第 </a:t>
            </a:r>
            <a:r>
              <a:rPr kumimoji="1" lang="en-US" altLang="ja-JP"/>
              <a:t>4 </a:t>
            </a:r>
            <a:r>
              <a:rPr kumimoji="1" lang="ja-JP" altLang="en-US"/>
              <a:t>レベル</a:t>
            </a:r>
          </a:p>
          <a:p>
            <a:pPr lvl="4"/>
            <a:r>
              <a:rPr kumimoji="1" lang="ja-JP" altLang="en-US"/>
              <a:t>第 </a:t>
            </a:r>
            <a:r>
              <a:rPr kumimoji="1" lang="en-US" altLang="ja-JP"/>
              <a:t>5 </a:t>
            </a:r>
            <a:r>
              <a:rPr kumimoji="1" lang="ja-JP" altLang="en-US"/>
              <a:t>レベル</a:t>
            </a:r>
          </a:p>
        </p:txBody>
      </p:sp>
      <p:sp>
        <p:nvSpPr>
          <p:cNvPr id="4" name="日付プレースホルダー 3">
            <a:extLst>
              <a:ext uri="{FF2B5EF4-FFF2-40B4-BE49-F238E27FC236}">
                <a16:creationId xmlns:a16="http://schemas.microsoft.com/office/drawing/2014/main" id="{041E964C-E375-A203-5590-E1940FFCE293}"/>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400D4DB-A773-4CDC-98B3-B219F0FB8AC2}" type="datetimeFigureOut">
              <a:rPr kumimoji="1" lang="ja-JP" altLang="en-US" smtClean="0"/>
              <a:t>2024/12/16</a:t>
            </a:fld>
            <a:endParaRPr kumimoji="1" lang="ja-JP" altLang="en-US"/>
          </a:p>
        </p:txBody>
      </p:sp>
      <p:sp>
        <p:nvSpPr>
          <p:cNvPr id="5" name="フッター プレースホルダー 4">
            <a:extLst>
              <a:ext uri="{FF2B5EF4-FFF2-40B4-BE49-F238E27FC236}">
                <a16:creationId xmlns:a16="http://schemas.microsoft.com/office/drawing/2014/main" id="{E882547B-E03E-6D15-96BE-277A84FE7524}"/>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a:extLst>
              <a:ext uri="{FF2B5EF4-FFF2-40B4-BE49-F238E27FC236}">
                <a16:creationId xmlns:a16="http://schemas.microsoft.com/office/drawing/2014/main" id="{1879DFF1-F1A7-78BE-4371-DA59100E1C63}"/>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DC17E82-A3FF-48EB-8A20-5AD16D281404}" type="slidenum">
              <a:rPr kumimoji="1" lang="ja-JP" altLang="en-US" smtClean="0"/>
              <a:t>‹#›</a:t>
            </a:fld>
            <a:endParaRPr kumimoji="1" lang="ja-JP" altLang="en-US"/>
          </a:p>
        </p:txBody>
      </p:sp>
    </p:spTree>
    <p:extLst>
      <p:ext uri="{BB962C8B-B14F-4D97-AF65-F5344CB8AC3E}">
        <p14:creationId xmlns:p14="http://schemas.microsoft.com/office/powerpoint/2010/main" val="379369355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9.png"/><Relationship Id="rId7" Type="http://schemas.openxmlformats.org/officeDocument/2006/relationships/image" Target="../media/image13.png"/><Relationship Id="rId2" Type="http://schemas.openxmlformats.org/officeDocument/2006/relationships/notesSlide" Target="../notesSlides/notesSlide4.xml"/><Relationship Id="rId1" Type="http://schemas.openxmlformats.org/officeDocument/2006/relationships/slideLayout" Target="../slideLayouts/slideLayout2.xml"/><Relationship Id="rId6" Type="http://schemas.openxmlformats.org/officeDocument/2006/relationships/image" Target="../media/image12.png"/><Relationship Id="rId5" Type="http://schemas.openxmlformats.org/officeDocument/2006/relationships/image" Target="../media/image11.png"/><Relationship Id="rId4" Type="http://schemas.openxmlformats.org/officeDocument/2006/relationships/image" Target="../media/image10.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8" Type="http://schemas.openxmlformats.org/officeDocument/2006/relationships/image" Target="../media/image22.png"/><Relationship Id="rId3" Type="http://schemas.openxmlformats.org/officeDocument/2006/relationships/image" Target="../media/image17.png"/><Relationship Id="rId7" Type="http://schemas.openxmlformats.org/officeDocument/2006/relationships/image" Target="../media/image21.png"/><Relationship Id="rId2" Type="http://schemas.openxmlformats.org/officeDocument/2006/relationships/notesSlide" Target="../notesSlides/notesSlide7.xml"/><Relationship Id="rId1" Type="http://schemas.openxmlformats.org/officeDocument/2006/relationships/slideLayout" Target="../slideLayouts/slideLayout2.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8" Type="http://schemas.openxmlformats.org/officeDocument/2006/relationships/image" Target="../media/image28.png"/><Relationship Id="rId3" Type="http://schemas.openxmlformats.org/officeDocument/2006/relationships/image" Target="../media/image23.png"/><Relationship Id="rId7" Type="http://schemas.openxmlformats.org/officeDocument/2006/relationships/image" Target="../media/image27.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26.png"/><Relationship Id="rId5" Type="http://schemas.openxmlformats.org/officeDocument/2006/relationships/image" Target="../media/image25.png"/><Relationship Id="rId4" Type="http://schemas.openxmlformats.org/officeDocument/2006/relationships/image" Target="../media/image24.png"/></Relationships>
</file>

<file path=ppt/slides/_rels/slide21.xml.rels><?xml version="1.0" encoding="UTF-8" standalone="yes"?>
<Relationships xmlns="http://schemas.openxmlformats.org/package/2006/relationships"><Relationship Id="rId8" Type="http://schemas.openxmlformats.org/officeDocument/2006/relationships/image" Target="../media/image34.pn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9.xml"/><Relationship Id="rId1" Type="http://schemas.openxmlformats.org/officeDocument/2006/relationships/slideLayout" Target="../slideLayouts/slideLayout2.xml"/><Relationship Id="rId6" Type="http://schemas.openxmlformats.org/officeDocument/2006/relationships/image" Target="../media/image32.png"/><Relationship Id="rId5" Type="http://schemas.openxmlformats.org/officeDocument/2006/relationships/image" Target="../media/image31.png"/><Relationship Id="rId4" Type="http://schemas.openxmlformats.org/officeDocument/2006/relationships/image" Target="../media/image30.png"/></Relationships>
</file>

<file path=ppt/slides/_rels/slide22.xml.rels><?xml version="1.0" encoding="UTF-8" standalone="yes"?>
<Relationships xmlns="http://schemas.openxmlformats.org/package/2006/relationships"><Relationship Id="rId8" Type="http://schemas.openxmlformats.org/officeDocument/2006/relationships/image" Target="../media/image40.png"/><Relationship Id="rId3" Type="http://schemas.openxmlformats.org/officeDocument/2006/relationships/image" Target="../media/image35.png"/><Relationship Id="rId7" Type="http://schemas.openxmlformats.org/officeDocument/2006/relationships/image" Target="../media/image39.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image" Target="../media/image38.png"/><Relationship Id="rId5" Type="http://schemas.openxmlformats.org/officeDocument/2006/relationships/image" Target="../media/image37.png"/><Relationship Id="rId4" Type="http://schemas.openxmlformats.org/officeDocument/2006/relationships/image" Target="../media/image36.png"/><Relationship Id="rId9" Type="http://schemas.openxmlformats.org/officeDocument/2006/relationships/image" Target="../media/image30.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6.xml.rels><?xml version="1.0" encoding="UTF-8" standalone="yes"?>
<Relationships xmlns="http://schemas.openxmlformats.org/package/2006/relationships"><Relationship Id="rId3" Type="http://schemas.openxmlformats.org/officeDocument/2006/relationships/image" Target="../media/image42.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8" Type="http://schemas.openxmlformats.org/officeDocument/2006/relationships/image" Target="../media/image49.png"/><Relationship Id="rId3" Type="http://schemas.openxmlformats.org/officeDocument/2006/relationships/image" Target="../media/image44.svg"/><Relationship Id="rId7" Type="http://schemas.openxmlformats.org/officeDocument/2006/relationships/image" Target="../media/image48.svg"/><Relationship Id="rId2" Type="http://schemas.openxmlformats.org/officeDocument/2006/relationships/image" Target="../media/image43.png"/><Relationship Id="rId1" Type="http://schemas.openxmlformats.org/officeDocument/2006/relationships/slideLayout" Target="../slideLayouts/slideLayout2.xml"/><Relationship Id="rId6" Type="http://schemas.openxmlformats.org/officeDocument/2006/relationships/image" Target="../media/image47.png"/><Relationship Id="rId5" Type="http://schemas.openxmlformats.org/officeDocument/2006/relationships/image" Target="../media/image46.svg"/><Relationship Id="rId4" Type="http://schemas.openxmlformats.org/officeDocument/2006/relationships/image" Target="../media/image45.png"/><Relationship Id="rId9" Type="http://schemas.openxmlformats.org/officeDocument/2006/relationships/image" Target="../media/image50.sv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8" Type="http://schemas.openxmlformats.org/officeDocument/2006/relationships/image" Target="../media/image48.svg"/><Relationship Id="rId3" Type="http://schemas.openxmlformats.org/officeDocument/2006/relationships/image" Target="../media/image43.png"/><Relationship Id="rId7" Type="http://schemas.openxmlformats.org/officeDocument/2006/relationships/image" Target="../media/image47.png"/><Relationship Id="rId2" Type="http://schemas.openxmlformats.org/officeDocument/2006/relationships/notesSlide" Target="../notesSlides/notesSlide11.xml"/><Relationship Id="rId1" Type="http://schemas.openxmlformats.org/officeDocument/2006/relationships/slideLayout" Target="../slideLayouts/slideLayout2.xml"/><Relationship Id="rId6" Type="http://schemas.openxmlformats.org/officeDocument/2006/relationships/image" Target="../media/image46.svg"/><Relationship Id="rId5" Type="http://schemas.openxmlformats.org/officeDocument/2006/relationships/image" Target="../media/image45.png"/><Relationship Id="rId10" Type="http://schemas.openxmlformats.org/officeDocument/2006/relationships/image" Target="../media/image50.svg"/><Relationship Id="rId4" Type="http://schemas.openxmlformats.org/officeDocument/2006/relationships/image" Target="../media/image44.svg"/><Relationship Id="rId9" Type="http://schemas.openxmlformats.org/officeDocument/2006/relationships/image" Target="../media/image49.png"/></Relationships>
</file>

<file path=ppt/slides/_rels/slide33.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54.svg"/><Relationship Id="rId3" Type="http://schemas.openxmlformats.org/officeDocument/2006/relationships/image" Target="../media/image43.png"/><Relationship Id="rId7" Type="http://schemas.openxmlformats.org/officeDocument/2006/relationships/image" Target="../media/image51.png"/><Relationship Id="rId12" Type="http://schemas.openxmlformats.org/officeDocument/2006/relationships/image" Target="../media/image53.png"/><Relationship Id="rId2" Type="http://schemas.openxmlformats.org/officeDocument/2006/relationships/notesSlide" Target="../notesSlides/notesSlide12.xml"/><Relationship Id="rId1" Type="http://schemas.openxmlformats.org/officeDocument/2006/relationships/slideLayout" Target="../slideLayouts/slideLayout6.xml"/><Relationship Id="rId6" Type="http://schemas.openxmlformats.org/officeDocument/2006/relationships/image" Target="../media/image46.svg"/><Relationship Id="rId11" Type="http://schemas.openxmlformats.org/officeDocument/2006/relationships/image" Target="NULL"/><Relationship Id="rId5" Type="http://schemas.openxmlformats.org/officeDocument/2006/relationships/image" Target="../media/image45.png"/><Relationship Id="rId10" Type="http://schemas.openxmlformats.org/officeDocument/2006/relationships/image" Target="../media/image48.svg"/><Relationship Id="rId4" Type="http://schemas.openxmlformats.org/officeDocument/2006/relationships/image" Target="../media/image44.svg"/><Relationship Id="rId9" Type="http://schemas.openxmlformats.org/officeDocument/2006/relationships/image" Target="../media/image47.png"/></Relationships>
</file>

<file path=ppt/slides/_rels/slide34.xml.rels><?xml version="1.0" encoding="UTF-8" standalone="yes"?>
<Relationships xmlns="http://schemas.openxmlformats.org/package/2006/relationships"><Relationship Id="rId8" Type="http://schemas.openxmlformats.org/officeDocument/2006/relationships/image" Target="../media/image58.svg"/><Relationship Id="rId3" Type="http://schemas.openxmlformats.org/officeDocument/2006/relationships/image" Target="../media/image44.svg"/><Relationship Id="rId7" Type="http://schemas.openxmlformats.org/officeDocument/2006/relationships/image" Target="../media/image57.png"/><Relationship Id="rId2" Type="http://schemas.openxmlformats.org/officeDocument/2006/relationships/image" Target="../media/image43.png"/><Relationship Id="rId1" Type="http://schemas.openxmlformats.org/officeDocument/2006/relationships/slideLayout" Target="../slideLayouts/slideLayout6.xml"/><Relationship Id="rId6" Type="http://schemas.openxmlformats.org/officeDocument/2006/relationships/image" Target="NULL"/><Relationship Id="rId11" Type="http://schemas.openxmlformats.org/officeDocument/2006/relationships/image" Target="NULL"/><Relationship Id="rId5" Type="http://schemas.openxmlformats.org/officeDocument/2006/relationships/image" Target="../media/image56.svg"/><Relationship Id="rId10" Type="http://schemas.openxmlformats.org/officeDocument/2006/relationships/image" Target="../media/image46.svg"/><Relationship Id="rId4" Type="http://schemas.openxmlformats.org/officeDocument/2006/relationships/image" Target="../media/image55.png"/><Relationship Id="rId9" Type="http://schemas.openxmlformats.org/officeDocument/2006/relationships/image" Target="../media/image45.png"/></Relationships>
</file>

<file path=ppt/slides/_rels/slide35.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50.svg"/><Relationship Id="rId3" Type="http://schemas.openxmlformats.org/officeDocument/2006/relationships/image" Target="../media/image43.png"/><Relationship Id="rId7" Type="http://schemas.openxmlformats.org/officeDocument/2006/relationships/image" Target="../media/image51.png"/><Relationship Id="rId12" Type="http://schemas.openxmlformats.org/officeDocument/2006/relationships/image" Target="../media/image49.png"/><Relationship Id="rId2" Type="http://schemas.openxmlformats.org/officeDocument/2006/relationships/notesSlide" Target="../notesSlides/notesSlide13.xml"/><Relationship Id="rId1" Type="http://schemas.openxmlformats.org/officeDocument/2006/relationships/slideLayout" Target="../slideLayouts/slideLayout6.xml"/><Relationship Id="rId6" Type="http://schemas.openxmlformats.org/officeDocument/2006/relationships/image" Target="../media/image46.svg"/><Relationship Id="rId11" Type="http://schemas.openxmlformats.org/officeDocument/2006/relationships/image" Target="../media/image54.svg"/><Relationship Id="rId5" Type="http://schemas.openxmlformats.org/officeDocument/2006/relationships/image" Target="../media/image45.png"/><Relationship Id="rId10" Type="http://schemas.openxmlformats.org/officeDocument/2006/relationships/image" Target="../media/image53.png"/><Relationship Id="rId4" Type="http://schemas.openxmlformats.org/officeDocument/2006/relationships/image" Target="../media/image44.svg"/><Relationship Id="rId9" Type="http://schemas.openxmlformats.org/officeDocument/2006/relationships/image" Target="NULL"/></Relationships>
</file>

<file path=ppt/slides/_rels/slide36.xml.rels><?xml version="1.0" encoding="UTF-8" standalone="yes"?>
<Relationships xmlns="http://schemas.openxmlformats.org/package/2006/relationships"><Relationship Id="rId8" Type="http://schemas.openxmlformats.org/officeDocument/2006/relationships/image" Target="NULL"/><Relationship Id="rId3" Type="http://schemas.openxmlformats.org/officeDocument/2006/relationships/image" Target="../media/image44.svg"/><Relationship Id="rId7" Type="http://schemas.openxmlformats.org/officeDocument/2006/relationships/image" Target="../media/image46.svg"/><Relationship Id="rId2" Type="http://schemas.openxmlformats.org/officeDocument/2006/relationships/image" Target="../media/image43.png"/><Relationship Id="rId1" Type="http://schemas.openxmlformats.org/officeDocument/2006/relationships/slideLayout" Target="../slideLayouts/slideLayout6.xml"/><Relationship Id="rId6" Type="http://schemas.openxmlformats.org/officeDocument/2006/relationships/image" Target="../media/image45.png"/><Relationship Id="rId5" Type="http://schemas.openxmlformats.org/officeDocument/2006/relationships/image" Target="../media/image58.svg"/><Relationship Id="rId4" Type="http://schemas.openxmlformats.org/officeDocument/2006/relationships/image" Target="../media/image57.png"/><Relationship Id="rId9" Type="http://schemas.openxmlformats.org/officeDocument/2006/relationships/image" Target="NULL"/></Relationships>
</file>

<file path=ppt/slides/_rels/slide37.xml.rels><?xml version="1.0" encoding="UTF-8" standalone="yes"?>
<Relationships xmlns="http://schemas.openxmlformats.org/package/2006/relationships"><Relationship Id="rId8" Type="http://schemas.openxmlformats.org/officeDocument/2006/relationships/image" Target="../media/image52.svg"/><Relationship Id="rId13" Type="http://schemas.openxmlformats.org/officeDocument/2006/relationships/image" Target="../media/image54.svg"/><Relationship Id="rId3" Type="http://schemas.openxmlformats.org/officeDocument/2006/relationships/image" Target="../media/image43.png"/><Relationship Id="rId7" Type="http://schemas.openxmlformats.org/officeDocument/2006/relationships/image" Target="../media/image51.png"/><Relationship Id="rId12" Type="http://schemas.openxmlformats.org/officeDocument/2006/relationships/image" Target="../media/image53.png"/><Relationship Id="rId2" Type="http://schemas.openxmlformats.org/officeDocument/2006/relationships/notesSlide" Target="../notesSlides/notesSlide14.xml"/><Relationship Id="rId1" Type="http://schemas.openxmlformats.org/officeDocument/2006/relationships/slideLayout" Target="../slideLayouts/slideLayout2.xml"/><Relationship Id="rId6" Type="http://schemas.openxmlformats.org/officeDocument/2006/relationships/image" Target="../media/image46.svg"/><Relationship Id="rId11" Type="http://schemas.openxmlformats.org/officeDocument/2006/relationships/image" Target="NULL"/><Relationship Id="rId5" Type="http://schemas.openxmlformats.org/officeDocument/2006/relationships/image" Target="../media/image45.png"/><Relationship Id="rId15" Type="http://schemas.openxmlformats.org/officeDocument/2006/relationships/image" Target="../media/image50.svg"/><Relationship Id="rId10" Type="http://schemas.openxmlformats.org/officeDocument/2006/relationships/image" Target="../media/image48.svg"/><Relationship Id="rId4" Type="http://schemas.openxmlformats.org/officeDocument/2006/relationships/image" Target="../media/image44.svg"/><Relationship Id="rId9" Type="http://schemas.openxmlformats.org/officeDocument/2006/relationships/image" Target="../media/image47.png"/><Relationship Id="rId14" Type="http://schemas.openxmlformats.org/officeDocument/2006/relationships/image" Target="../media/image49.png"/></Relationships>
</file>

<file path=ppt/slides/_rels/slide38.xml.rels><?xml version="1.0" encoding="UTF-8" standalone="yes"?>
<Relationships xmlns="http://schemas.openxmlformats.org/package/2006/relationships"><Relationship Id="rId3" Type="http://schemas.openxmlformats.org/officeDocument/2006/relationships/image" Target="NULL"/><Relationship Id="rId2" Type="http://schemas.openxmlformats.org/officeDocument/2006/relationships/image" Target="NULL"/><Relationship Id="rId1" Type="http://schemas.openxmlformats.org/officeDocument/2006/relationships/slideLayout" Target="../slideLayouts/slideLayout6.xml"/></Relationships>
</file>

<file path=ppt/slides/_rels/slide39.xml.rels><?xml version="1.0" encoding="UTF-8" standalone="yes"?>
<Relationships xmlns="http://schemas.openxmlformats.org/package/2006/relationships"><Relationship Id="rId8" Type="http://schemas.openxmlformats.org/officeDocument/2006/relationships/image" Target="../media/image65.png"/><Relationship Id="rId3" Type="http://schemas.openxmlformats.org/officeDocument/2006/relationships/image" Target="../media/image60.png"/><Relationship Id="rId7" Type="http://schemas.openxmlformats.org/officeDocument/2006/relationships/image" Target="../media/image64.png"/><Relationship Id="rId2" Type="http://schemas.openxmlformats.org/officeDocument/2006/relationships/image" Target="../media/image59.png"/><Relationship Id="rId1" Type="http://schemas.openxmlformats.org/officeDocument/2006/relationships/slideLayout" Target="../slideLayouts/slideLayout2.xml"/><Relationship Id="rId6" Type="http://schemas.openxmlformats.org/officeDocument/2006/relationships/image" Target="../media/image63.png"/><Relationship Id="rId5" Type="http://schemas.openxmlformats.org/officeDocument/2006/relationships/image" Target="../media/image62.png"/><Relationship Id="rId4" Type="http://schemas.openxmlformats.org/officeDocument/2006/relationships/image" Target="../media/image6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7.png"/><Relationship Id="rId7" Type="http://schemas.openxmlformats.org/officeDocument/2006/relationships/image" Target="../media/image71.png"/><Relationship Id="rId2" Type="http://schemas.openxmlformats.org/officeDocument/2006/relationships/image" Target="../media/image66.png"/><Relationship Id="rId1" Type="http://schemas.openxmlformats.org/officeDocument/2006/relationships/slideLayout" Target="../slideLayouts/slideLayout6.xml"/><Relationship Id="rId6" Type="http://schemas.openxmlformats.org/officeDocument/2006/relationships/image" Target="../media/image70.png"/><Relationship Id="rId5" Type="http://schemas.openxmlformats.org/officeDocument/2006/relationships/image" Target="../media/image69.png"/><Relationship Id="rId4" Type="http://schemas.openxmlformats.org/officeDocument/2006/relationships/image" Target="../media/image68.png"/></Relationships>
</file>

<file path=ppt/slides/_rels/slide41.xml.rels><?xml version="1.0" encoding="UTF-8" standalone="yes"?>
<Relationships xmlns="http://schemas.openxmlformats.org/package/2006/relationships"><Relationship Id="rId2" Type="http://schemas.openxmlformats.org/officeDocument/2006/relationships/image" Target="NUL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3" Type="http://schemas.openxmlformats.org/officeDocument/2006/relationships/image" Target="../media/image73.png"/><Relationship Id="rId2" Type="http://schemas.openxmlformats.org/officeDocument/2006/relationships/image" Target="../media/image72.png"/><Relationship Id="rId1" Type="http://schemas.openxmlformats.org/officeDocument/2006/relationships/slideLayout" Target="../slideLayouts/slideLayout2.xml"/><Relationship Id="rId4" Type="http://schemas.openxmlformats.org/officeDocument/2006/relationships/image" Target="../media/image74.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9.png"/><Relationship Id="rId7" Type="http://schemas.openxmlformats.org/officeDocument/2006/relationships/image" Target="../media/image71.png"/><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70.png"/><Relationship Id="rId5" Type="http://schemas.openxmlformats.org/officeDocument/2006/relationships/image" Target="../media/image68.png"/><Relationship Id="rId4" Type="http://schemas.openxmlformats.org/officeDocument/2006/relationships/image" Target="../media/image67.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5" Type="http://schemas.openxmlformats.org/officeDocument/2006/relationships/image" Target="../media/image4.png"/><Relationship Id="rId4" Type="http://schemas.openxmlformats.org/officeDocument/2006/relationships/image" Target="../media/image3.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BD28B5E-1ADB-1092-4CCE-157047852787}"/>
              </a:ext>
            </a:extLst>
          </p:cNvPr>
          <p:cNvSpPr>
            <a:spLocks noGrp="1"/>
          </p:cNvSpPr>
          <p:nvPr>
            <p:ph type="ctrTitle"/>
          </p:nvPr>
        </p:nvSpPr>
        <p:spPr/>
        <p:txBody>
          <a:bodyPr/>
          <a:lstStyle/>
          <a:p>
            <a:r>
              <a:rPr kumimoji="1" lang="en-US" altLang="ja-JP" b="1" dirty="0"/>
              <a:t>12/17 </a:t>
            </a:r>
            <a:r>
              <a:rPr kumimoji="1" lang="ja-JP" altLang="en-US" b="1" dirty="0"/>
              <a:t>研究進捗</a:t>
            </a:r>
          </a:p>
        </p:txBody>
      </p:sp>
      <p:sp>
        <p:nvSpPr>
          <p:cNvPr id="3" name="字幕 2">
            <a:extLst>
              <a:ext uri="{FF2B5EF4-FFF2-40B4-BE49-F238E27FC236}">
                <a16:creationId xmlns:a16="http://schemas.microsoft.com/office/drawing/2014/main" id="{8EF001A6-E778-DBB9-3623-0A92BF10D254}"/>
              </a:ext>
            </a:extLst>
          </p:cNvPr>
          <p:cNvSpPr>
            <a:spLocks noGrp="1"/>
          </p:cNvSpPr>
          <p:nvPr>
            <p:ph type="subTitle" idx="1"/>
          </p:nvPr>
        </p:nvSpPr>
        <p:spPr/>
        <p:txBody>
          <a:bodyPr/>
          <a:lstStyle/>
          <a:p>
            <a:r>
              <a:rPr kumimoji="1" lang="ja-JP" altLang="en-US" b="1" dirty="0"/>
              <a:t>松見直哉　</a:t>
            </a:r>
            <a:r>
              <a:rPr kumimoji="1" lang="en-US" altLang="ja-JP" b="1" dirty="0"/>
              <a:t>24M52074</a:t>
            </a:r>
            <a:endParaRPr kumimoji="1" lang="ja-JP" altLang="en-US" b="1" dirty="0"/>
          </a:p>
        </p:txBody>
      </p:sp>
      <p:cxnSp>
        <p:nvCxnSpPr>
          <p:cNvPr id="5" name="直線コネクタ 4">
            <a:extLst>
              <a:ext uri="{FF2B5EF4-FFF2-40B4-BE49-F238E27FC236}">
                <a16:creationId xmlns:a16="http://schemas.microsoft.com/office/drawing/2014/main" id="{6F8A291D-0C08-EFD1-2476-1BDF25196C65}"/>
              </a:ext>
            </a:extLst>
          </p:cNvPr>
          <p:cNvCxnSpPr>
            <a:cxnSpLocks/>
          </p:cNvCxnSpPr>
          <p:nvPr/>
        </p:nvCxnSpPr>
        <p:spPr>
          <a:xfrm>
            <a:off x="1695450" y="3509963"/>
            <a:ext cx="8972550" cy="0"/>
          </a:xfrm>
          <a:prstGeom prst="line">
            <a:avLst/>
          </a:prstGeom>
          <a:ln>
            <a:solidFill>
              <a:srgbClr val="C00000"/>
            </a:solidFill>
            <a:prstDash val="lgDash"/>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777255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303C8E8-F9AE-319B-A063-8C6A1D0DAEE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1C3DBC-AC0C-D7EC-A663-1D1129B08B5F}"/>
              </a:ext>
            </a:extLst>
          </p:cNvPr>
          <p:cNvSpPr>
            <a:spLocks noGrp="1"/>
          </p:cNvSpPr>
          <p:nvPr>
            <p:ph type="title"/>
          </p:nvPr>
        </p:nvSpPr>
        <p:spPr/>
        <p:txBody>
          <a:bodyPr>
            <a:normAutofit/>
          </a:bodyPr>
          <a:lstStyle/>
          <a:p>
            <a:r>
              <a:rPr kumimoji="1" lang="ja-JP" altLang="en-US" sz="4000" b="1" dirty="0"/>
              <a:t>協力</a:t>
            </a:r>
            <a:r>
              <a:rPr kumimoji="1" lang="en-US" altLang="ja-JP" sz="4000" b="1" dirty="0"/>
              <a:t>/</a:t>
            </a:r>
            <a:r>
              <a:rPr kumimoji="1" lang="ja-JP" altLang="en-US" sz="4000" b="1" dirty="0"/>
              <a:t>非協力を決定＠各ラウンド</a:t>
            </a:r>
          </a:p>
        </p:txBody>
      </p:sp>
      <p:sp>
        <p:nvSpPr>
          <p:cNvPr id="10" name="四角形: 角を丸くする 9">
            <a:extLst>
              <a:ext uri="{FF2B5EF4-FFF2-40B4-BE49-F238E27FC236}">
                <a16:creationId xmlns:a16="http://schemas.microsoft.com/office/drawing/2014/main" id="{579E1455-EA7C-7C30-3BF6-FBAC618D87C4}"/>
              </a:ext>
            </a:extLst>
          </p:cNvPr>
          <p:cNvSpPr/>
          <p:nvPr/>
        </p:nvSpPr>
        <p:spPr>
          <a:xfrm>
            <a:off x="1147584" y="1763566"/>
            <a:ext cx="10481985" cy="239454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17EF41A0-152A-0126-6F55-5CC24E464AFC}"/>
              </a:ext>
            </a:extLst>
          </p:cNvPr>
          <p:cNvSpPr txBox="1"/>
          <p:nvPr/>
        </p:nvSpPr>
        <p:spPr>
          <a:xfrm>
            <a:off x="1778495" y="1561211"/>
            <a:ext cx="1535073" cy="400110"/>
          </a:xfrm>
          <a:prstGeom prst="rect">
            <a:avLst/>
          </a:prstGeom>
          <a:solidFill>
            <a:schemeClr val="bg1"/>
          </a:solidFill>
        </p:spPr>
        <p:txBody>
          <a:bodyPr wrap="square" rtlCol="0">
            <a:spAutoFit/>
          </a:bodyPr>
          <a:lstStyle/>
          <a:p>
            <a:pPr algn="ctr"/>
            <a:r>
              <a:rPr kumimoji="1" lang="ja-JP" altLang="en-US" sz="2000" b="1" dirty="0"/>
              <a:t>各ラウンド</a:t>
            </a:r>
          </a:p>
        </p:txBody>
      </p:sp>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69714600-4A7F-3FFD-DEA4-D54A555F6822}"/>
                  </a:ext>
                </a:extLst>
              </p:cNvPr>
              <p:cNvSpPr txBox="1">
                <a:spLocks/>
              </p:cNvSpPr>
              <p:nvPr/>
            </p:nvSpPr>
            <p:spPr>
              <a:xfrm>
                <a:off x="1518784" y="2115326"/>
                <a:ext cx="9525631" cy="187663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a:t>
                </a:r>
                <a:r>
                  <a:rPr kumimoji="1" lang="ja-JP" altLang="en-US" sz="2000" dirty="0"/>
                  <a:t>自分とリンクが繋がっている相手の戦略</a:t>
                </a:r>
                <a14:m>
                  <m:oMath xmlns:m="http://schemas.openxmlformats.org/officeDocument/2006/math">
                    <m:r>
                      <a:rPr kumimoji="1" lang="en-US" altLang="ja-JP" sz="2000" i="1" dirty="0" smtClean="0">
                        <a:latin typeface="Cambria Math" panose="02040503050406030204" pitchFamily="18" charset="0"/>
                      </a:rPr>
                      <m:t>𝐶</m:t>
                    </m:r>
                  </m:oMath>
                </a14:m>
                <a:r>
                  <a:rPr kumimoji="1" lang="ja-JP" altLang="en-US" sz="2000" dirty="0"/>
                  <a:t>率が、自分の</a:t>
                </a:r>
                <a14:m>
                  <m:oMath xmlns:m="http://schemas.openxmlformats.org/officeDocument/2006/math">
                    <m:r>
                      <a:rPr kumimoji="1" lang="en-US" altLang="ja-JP" sz="2000" i="1" dirty="0" smtClean="0">
                        <a:latin typeface="Cambria Math" panose="02040503050406030204" pitchFamily="18" charset="0"/>
                      </a:rPr>
                      <m:t>𝑇𝐶</m:t>
                    </m:r>
                  </m:oMath>
                </a14:m>
                <a:r>
                  <a:rPr kumimoji="1" lang="ja-JP" altLang="en-US" sz="2000" dirty="0"/>
                  <a:t>より高いなら</a:t>
                </a:r>
                <a:r>
                  <a:rPr lang="ja-JP" altLang="en-US" sz="2000" dirty="0"/>
                  <a:t>戦略</a:t>
                </a:r>
                <a14:m>
                  <m:oMath xmlns:m="http://schemas.openxmlformats.org/officeDocument/2006/math">
                    <m:r>
                      <a:rPr lang="en-US" altLang="ja-JP" sz="2000" i="1" dirty="0" smtClean="0">
                        <a:latin typeface="Cambria Math" panose="02040503050406030204" pitchFamily="18" charset="0"/>
                      </a:rPr>
                      <m:t>𝐶</m:t>
                    </m:r>
                  </m:oMath>
                </a14:m>
                <a:endParaRPr lang="en-US" altLang="ja-JP" sz="2000" dirty="0"/>
              </a:p>
              <a:p>
                <a:pPr marL="0" indent="0">
                  <a:buNone/>
                </a:pPr>
                <a:r>
                  <a:rPr lang="ja-JP" altLang="en-US" sz="2000" dirty="0"/>
                  <a:t>・</a:t>
                </a:r>
                <a14:m>
                  <m:oMath xmlns:m="http://schemas.openxmlformats.org/officeDocument/2006/math">
                    <m:r>
                      <a:rPr lang="en-US" altLang="ja-JP" sz="2000" b="0" i="1" dirty="0" smtClean="0">
                        <a:latin typeface="Cambria Math" panose="02040503050406030204" pitchFamily="18" charset="0"/>
                        <a:ea typeface="Cambria Math" panose="02040503050406030204" pitchFamily="18" charset="0"/>
                      </a:rPr>
                      <m:t>𝑇𝐶</m:t>
                    </m:r>
                    <m:r>
                      <a:rPr lang="en-US" altLang="ja-JP" sz="2000" i="1" dirty="0" smtClean="0">
                        <a:latin typeface="Cambria Math" panose="02040503050406030204" pitchFamily="18" charset="0"/>
                        <a:ea typeface="Cambria Math" panose="02040503050406030204" pitchFamily="18" charset="0"/>
                      </a:rPr>
                      <m:t>≤</m:t>
                    </m:r>
                    <m:f>
                      <m:fPr>
                        <m:ctrlPr>
                          <a:rPr lang="en-US" altLang="ja-JP" sz="2000" i="1" dirty="0" smtClean="0">
                            <a:latin typeface="Cambria Math" panose="02040503050406030204" pitchFamily="18" charset="0"/>
                          </a:rPr>
                        </m:ctrlPr>
                      </m:fPr>
                      <m:num>
                        <m:r>
                          <a:rPr lang="ja-JP" altLang="en-US" sz="2000" i="1" dirty="0">
                            <a:latin typeface="Cambria Math" panose="02040503050406030204" pitchFamily="18" charset="0"/>
                          </a:rPr>
                          <m:t>エージェントが繋がっている戦略</m:t>
                        </m:r>
                        <m:r>
                          <a:rPr lang="en-US" altLang="ja-JP" sz="2000" i="1" dirty="0">
                            <a:latin typeface="Cambria Math" panose="02040503050406030204" pitchFamily="18" charset="0"/>
                          </a:rPr>
                          <m:t>𝐶</m:t>
                        </m:r>
                        <m:r>
                          <a:rPr lang="ja-JP" altLang="en-US" sz="2000" i="1" dirty="0">
                            <a:latin typeface="Cambria Math" panose="02040503050406030204" pitchFamily="18" charset="0"/>
                          </a:rPr>
                          <m:t>の人数</m:t>
                        </m:r>
                      </m:num>
                      <m:den>
                        <m:r>
                          <a:rPr lang="ja-JP" altLang="en-US" sz="2000" i="1" dirty="0">
                            <a:latin typeface="Cambria Math" panose="02040503050406030204" pitchFamily="18" charset="0"/>
                          </a:rPr>
                          <m:t>エージェントが繋がっている人数</m:t>
                        </m:r>
                      </m:den>
                    </m:f>
                  </m:oMath>
                </a14:m>
                <a:r>
                  <a:rPr lang="en-US" altLang="ja-JP" sz="2000" dirty="0"/>
                  <a:t> </a:t>
                </a:r>
                <a:r>
                  <a:rPr lang="ja-JP" altLang="en-US" sz="2000" dirty="0"/>
                  <a:t>⇒ 戦略</a:t>
                </a:r>
                <a14:m>
                  <m:oMath xmlns:m="http://schemas.openxmlformats.org/officeDocument/2006/math">
                    <m:r>
                      <a:rPr lang="en-US" altLang="ja-JP" sz="2000" i="1" dirty="0">
                        <a:latin typeface="Cambria Math" panose="02040503050406030204" pitchFamily="18" charset="0"/>
                      </a:rPr>
                      <m:t>𝐶</m:t>
                    </m:r>
                  </m:oMath>
                </a14:m>
                <a:endParaRPr lang="en-US" altLang="ja-JP" sz="2000" dirty="0"/>
              </a:p>
              <a:p>
                <a:pPr marL="0" indent="0">
                  <a:buNone/>
                </a:pPr>
                <a:r>
                  <a:rPr lang="ja-JP" altLang="en-US" sz="2000" dirty="0"/>
                  <a:t>　</a:t>
                </a:r>
                <a14:m>
                  <m:oMath xmlns:m="http://schemas.openxmlformats.org/officeDocument/2006/math">
                    <m:r>
                      <a:rPr lang="en-US" altLang="ja-JP" sz="2000" b="0" i="1" dirty="0" smtClean="0">
                        <a:latin typeface="Cambria Math" panose="02040503050406030204" pitchFamily="18" charset="0"/>
                        <a:ea typeface="Cambria Math" panose="02040503050406030204" pitchFamily="18" charset="0"/>
                      </a:rPr>
                      <m:t>𝑇𝐶</m:t>
                    </m:r>
                    <m:r>
                      <a:rPr lang="en-US" altLang="ja-JP" sz="2000" i="1" dirty="0">
                        <a:latin typeface="Cambria Math" panose="02040503050406030204" pitchFamily="18" charset="0"/>
                        <a:ea typeface="Cambria Math" panose="02040503050406030204" pitchFamily="18" charset="0"/>
                      </a:rPr>
                      <m:t>&gt;</m:t>
                    </m:r>
                    <m:f>
                      <m:fPr>
                        <m:ctrlPr>
                          <a:rPr lang="en-US" altLang="ja-JP" sz="2000" i="1" dirty="0">
                            <a:latin typeface="Cambria Math" panose="02040503050406030204" pitchFamily="18" charset="0"/>
                          </a:rPr>
                        </m:ctrlPr>
                      </m:fPr>
                      <m:num>
                        <m:r>
                          <a:rPr lang="ja-JP" altLang="en-US" sz="2000" i="1" dirty="0">
                            <a:latin typeface="Cambria Math" panose="02040503050406030204" pitchFamily="18" charset="0"/>
                          </a:rPr>
                          <m:t>エージェントが繋がっている戦略</m:t>
                        </m:r>
                        <m:r>
                          <a:rPr lang="en-US" altLang="ja-JP" sz="2000" i="1" dirty="0">
                            <a:latin typeface="Cambria Math" panose="02040503050406030204" pitchFamily="18" charset="0"/>
                          </a:rPr>
                          <m:t>𝐶</m:t>
                        </m:r>
                        <m:r>
                          <a:rPr lang="ja-JP" altLang="en-US" sz="2000" i="1" dirty="0">
                            <a:latin typeface="Cambria Math" panose="02040503050406030204" pitchFamily="18" charset="0"/>
                          </a:rPr>
                          <m:t>の人数</m:t>
                        </m:r>
                      </m:num>
                      <m:den>
                        <m:r>
                          <a:rPr lang="ja-JP" altLang="en-US" sz="2000" i="1" dirty="0">
                            <a:latin typeface="Cambria Math" panose="02040503050406030204" pitchFamily="18" charset="0"/>
                          </a:rPr>
                          <m:t>エージェントが繋がっている人数</m:t>
                        </m:r>
                      </m:den>
                    </m:f>
                  </m:oMath>
                </a14:m>
                <a:r>
                  <a:rPr lang="en-US" altLang="ja-JP" sz="2000" dirty="0"/>
                  <a:t> </a:t>
                </a:r>
                <a:r>
                  <a:rPr lang="ja-JP" altLang="en-US" sz="2000" dirty="0"/>
                  <a:t>⇒ 戦略</a:t>
                </a:r>
                <a14:m>
                  <m:oMath xmlns:m="http://schemas.openxmlformats.org/officeDocument/2006/math">
                    <m:r>
                      <a:rPr lang="en-US" altLang="ja-JP" sz="2000" i="1" dirty="0" smtClean="0">
                        <a:latin typeface="Cambria Math" panose="02040503050406030204" pitchFamily="18" charset="0"/>
                      </a:rPr>
                      <m:t>𝐷</m:t>
                    </m:r>
                  </m:oMath>
                </a14:m>
                <a:endParaRPr lang="en-US" altLang="ja-JP" sz="2000" dirty="0"/>
              </a:p>
              <a:p>
                <a:pPr marL="0" indent="0">
                  <a:buNone/>
                </a:pPr>
                <a:endParaRPr lang="en-US" altLang="ja-JP" sz="2000" dirty="0"/>
              </a:p>
            </p:txBody>
          </p:sp>
        </mc:Choice>
        <mc:Fallback xmlns="">
          <p:sp>
            <p:nvSpPr>
              <p:cNvPr id="12" name="コンテンツ プレースホルダー 2">
                <a:extLst>
                  <a:ext uri="{FF2B5EF4-FFF2-40B4-BE49-F238E27FC236}">
                    <a16:creationId xmlns:a16="http://schemas.microsoft.com/office/drawing/2014/main" id="{69714600-4A7F-3FFD-DEA4-D54A555F6822}"/>
                  </a:ext>
                </a:extLst>
              </p:cNvPr>
              <p:cNvSpPr txBox="1">
                <a:spLocks noRot="1" noChangeAspect="1" noMove="1" noResize="1" noEditPoints="1" noAdjustHandles="1" noChangeArrowheads="1" noChangeShapeType="1" noTextEdit="1"/>
              </p:cNvSpPr>
              <p:nvPr/>
            </p:nvSpPr>
            <p:spPr>
              <a:xfrm>
                <a:off x="1518784" y="2115326"/>
                <a:ext cx="9525631" cy="1876636"/>
              </a:xfrm>
              <a:prstGeom prst="rect">
                <a:avLst/>
              </a:prstGeom>
              <a:blipFill>
                <a:blip r:embed="rId3"/>
                <a:stretch>
                  <a:fillRect l="-640" t="-2922"/>
                </a:stretch>
              </a:blipFill>
            </p:spPr>
            <p:txBody>
              <a:bodyPr/>
              <a:lstStyle/>
              <a:p>
                <a:r>
                  <a:rPr lang="ja-JP" altLang="en-US">
                    <a:noFill/>
                  </a:rPr>
                  <a:t> </a:t>
                </a:r>
              </a:p>
            </p:txBody>
          </p:sp>
        </mc:Fallback>
      </mc:AlternateContent>
      <p:sp>
        <p:nvSpPr>
          <p:cNvPr id="4" name="四角形: 角を丸くする 3">
            <a:extLst>
              <a:ext uri="{FF2B5EF4-FFF2-40B4-BE49-F238E27FC236}">
                <a16:creationId xmlns:a16="http://schemas.microsoft.com/office/drawing/2014/main" id="{4EEEEFA7-3BF2-C68F-9FF4-E7E751CBD141}"/>
              </a:ext>
            </a:extLst>
          </p:cNvPr>
          <p:cNvSpPr/>
          <p:nvPr/>
        </p:nvSpPr>
        <p:spPr>
          <a:xfrm>
            <a:off x="1147584" y="4643448"/>
            <a:ext cx="10481985" cy="168276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551221A-983F-5B88-A421-ECB3438115CF}"/>
              </a:ext>
            </a:extLst>
          </p:cNvPr>
          <p:cNvSpPr txBox="1"/>
          <p:nvPr/>
        </p:nvSpPr>
        <p:spPr>
          <a:xfrm>
            <a:off x="1780100" y="4469650"/>
            <a:ext cx="1800499" cy="400110"/>
          </a:xfrm>
          <a:prstGeom prst="rect">
            <a:avLst/>
          </a:prstGeom>
          <a:solidFill>
            <a:schemeClr val="bg1"/>
          </a:solidFill>
        </p:spPr>
        <p:txBody>
          <a:bodyPr wrap="square" rtlCol="0">
            <a:spAutoFit/>
          </a:bodyPr>
          <a:lstStyle/>
          <a:p>
            <a:pPr algn="ctr"/>
            <a:r>
              <a:rPr kumimoji="1" lang="ja-JP" altLang="en-US" sz="2000" b="1" dirty="0"/>
              <a:t>初回ラウンド</a:t>
            </a:r>
          </a:p>
        </p:txBody>
      </p:sp>
      <mc:AlternateContent xmlns:mc="http://schemas.openxmlformats.org/markup-compatibility/2006" xmlns:a14="http://schemas.microsoft.com/office/drawing/2010/main">
        <mc:Choice Requires="a14">
          <p:sp>
            <p:nvSpPr>
              <p:cNvPr id="6" name="コンテンツ プレースホルダー 2">
                <a:extLst>
                  <a:ext uri="{FF2B5EF4-FFF2-40B4-BE49-F238E27FC236}">
                    <a16:creationId xmlns:a16="http://schemas.microsoft.com/office/drawing/2014/main" id="{0CBEB5F9-AAEF-CEDE-F998-1F61661F0A51}"/>
                  </a:ext>
                </a:extLst>
              </p:cNvPr>
              <p:cNvSpPr txBox="1">
                <a:spLocks/>
              </p:cNvSpPr>
              <p:nvPr/>
            </p:nvSpPr>
            <p:spPr>
              <a:xfrm>
                <a:off x="1518784" y="4954969"/>
                <a:ext cx="9211778" cy="1205204"/>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・各エージェントが協力に対する厳しさ</a:t>
                </a:r>
                <a14:m>
                  <m:oMath xmlns:m="http://schemas.openxmlformats.org/officeDocument/2006/math">
                    <m:r>
                      <a:rPr lang="en-US" altLang="ja-JP" sz="1800" i="1" dirty="0" smtClean="0">
                        <a:latin typeface="Cambria Math" panose="02040503050406030204" pitchFamily="18" charset="0"/>
                      </a:rPr>
                      <m:t>𝑇𝐶</m:t>
                    </m:r>
                  </m:oMath>
                </a14:m>
                <a:r>
                  <a:rPr lang="ja-JP" altLang="en-US" sz="1800" dirty="0"/>
                  <a:t>の確率で戦略</a:t>
                </a:r>
                <a14:m>
                  <m:oMath xmlns:m="http://schemas.openxmlformats.org/officeDocument/2006/math">
                    <m:r>
                      <a:rPr lang="en-US" altLang="ja-JP" sz="1800" i="1" dirty="0" smtClean="0">
                        <a:latin typeface="Cambria Math" panose="02040503050406030204" pitchFamily="18" charset="0"/>
                      </a:rPr>
                      <m:t>𝐷</m:t>
                    </m:r>
                  </m:oMath>
                </a14:m>
                <a:r>
                  <a:rPr lang="ja-JP" altLang="en-US" sz="1800" dirty="0"/>
                  <a:t>、</a:t>
                </a:r>
                <a14:m>
                  <m:oMath xmlns:m="http://schemas.openxmlformats.org/officeDocument/2006/math">
                    <m:r>
                      <a:rPr lang="en-US" altLang="ja-JP" sz="1800" i="1" dirty="0" smtClean="0">
                        <a:latin typeface="Cambria Math" panose="02040503050406030204" pitchFamily="18" charset="0"/>
                      </a:rPr>
                      <m:t>1−</m:t>
                    </m:r>
                    <m:r>
                      <a:rPr lang="en-US" altLang="ja-JP" sz="1800" i="1" dirty="0" smtClean="0">
                        <a:latin typeface="Cambria Math" panose="02040503050406030204" pitchFamily="18" charset="0"/>
                      </a:rPr>
                      <m:t>𝑇𝐶</m:t>
                    </m:r>
                  </m:oMath>
                </a14:m>
                <a:r>
                  <a:rPr lang="ja-JP" altLang="en-US" sz="1800" dirty="0"/>
                  <a:t>で戦略</a:t>
                </a:r>
                <a14:m>
                  <m:oMath xmlns:m="http://schemas.openxmlformats.org/officeDocument/2006/math">
                    <m:r>
                      <a:rPr lang="en-US" altLang="ja-JP" sz="1800" i="1" dirty="0" smtClean="0">
                        <a:latin typeface="Cambria Math" panose="02040503050406030204" pitchFamily="18" charset="0"/>
                      </a:rPr>
                      <m:t>𝐶</m:t>
                    </m:r>
                  </m:oMath>
                </a14:m>
                <a:endParaRPr lang="en-US" altLang="ja-JP" sz="1800" dirty="0"/>
              </a:p>
              <a:p>
                <a:pPr marL="0" indent="0">
                  <a:buNone/>
                </a:pPr>
                <a:r>
                  <a:rPr lang="ja-JP" altLang="en-US" sz="1800" dirty="0"/>
                  <a:t>・</a:t>
                </a:r>
                <a14:m>
                  <m:oMath xmlns:m="http://schemas.openxmlformats.org/officeDocument/2006/math">
                    <m:r>
                      <a:rPr lang="en-US" altLang="ja-JP" sz="1800" b="0" i="1" dirty="0" smtClean="0">
                        <a:latin typeface="Cambria Math" panose="02040503050406030204" pitchFamily="18" charset="0"/>
                        <a:ea typeface="Cambria Math" panose="02040503050406030204" pitchFamily="18" charset="0"/>
                      </a:rPr>
                      <m:t>𝑇𝐶</m:t>
                    </m:r>
                    <m:r>
                      <a:rPr lang="en-US" altLang="ja-JP" sz="1800" i="1" dirty="0" smtClean="0">
                        <a:latin typeface="Cambria Math" panose="02040503050406030204" pitchFamily="18" charset="0"/>
                        <a:ea typeface="Cambria Math" panose="02040503050406030204" pitchFamily="18" charset="0"/>
                      </a:rPr>
                      <m:t>≤</m:t>
                    </m:r>
                    <m:r>
                      <a:rPr lang="ja-JP" altLang="en-US" sz="1800" i="1" dirty="0">
                        <a:latin typeface="Cambria Math" panose="02040503050406030204" pitchFamily="18" charset="0"/>
                        <a:ea typeface="Cambria Math" panose="02040503050406030204" pitchFamily="18" charset="0"/>
                      </a:rPr>
                      <m:t>乱数</m:t>
                    </m:r>
                  </m:oMath>
                </a14:m>
                <a:r>
                  <a:rPr lang="ja-JP" altLang="en-US" sz="1800" dirty="0"/>
                  <a:t>⇒ 戦略</a:t>
                </a:r>
                <a14:m>
                  <m:oMath xmlns:m="http://schemas.openxmlformats.org/officeDocument/2006/math">
                    <m:r>
                      <a:rPr lang="en-US" altLang="ja-JP" sz="1800" i="1" dirty="0" smtClean="0">
                        <a:latin typeface="Cambria Math" panose="02040503050406030204" pitchFamily="18" charset="0"/>
                      </a:rPr>
                      <m:t>𝐶</m:t>
                    </m:r>
                  </m:oMath>
                </a14:m>
                <a:endParaRPr lang="en-US" altLang="ja-JP" sz="1800" dirty="0"/>
              </a:p>
              <a:p>
                <a:pPr marL="0" indent="0">
                  <a:buNone/>
                </a:pPr>
                <a:r>
                  <a:rPr lang="ja-JP" altLang="en-US" sz="1800" dirty="0"/>
                  <a:t>　</a:t>
                </a:r>
                <a14:m>
                  <m:oMath xmlns:m="http://schemas.openxmlformats.org/officeDocument/2006/math">
                    <m:r>
                      <a:rPr lang="en-US" altLang="ja-JP" sz="1800" b="0" i="1" dirty="0" smtClean="0">
                        <a:latin typeface="Cambria Math" panose="02040503050406030204" pitchFamily="18" charset="0"/>
                        <a:ea typeface="Cambria Math" panose="02040503050406030204" pitchFamily="18" charset="0"/>
                      </a:rPr>
                      <m:t>𝑇𝐶</m:t>
                    </m:r>
                    <m:r>
                      <a:rPr lang="en-US" altLang="ja-JP" sz="1800" i="1" dirty="0">
                        <a:latin typeface="Cambria Math" panose="02040503050406030204" pitchFamily="18" charset="0"/>
                        <a:ea typeface="Cambria Math" panose="02040503050406030204" pitchFamily="18" charset="0"/>
                      </a:rPr>
                      <m:t>&gt;</m:t>
                    </m:r>
                    <m:r>
                      <a:rPr lang="ja-JP" altLang="en-US" sz="1800" i="1" dirty="0">
                        <a:latin typeface="Cambria Math" panose="02040503050406030204" pitchFamily="18" charset="0"/>
                        <a:ea typeface="Cambria Math" panose="02040503050406030204" pitchFamily="18" charset="0"/>
                      </a:rPr>
                      <m:t>乱数</m:t>
                    </m:r>
                  </m:oMath>
                </a14:m>
                <a:r>
                  <a:rPr lang="ja-JP" altLang="en-US" sz="1800" dirty="0"/>
                  <a:t>⇒ 戦略</a:t>
                </a:r>
                <a14:m>
                  <m:oMath xmlns:m="http://schemas.openxmlformats.org/officeDocument/2006/math">
                    <m:r>
                      <a:rPr lang="en-US" altLang="ja-JP" sz="1800" i="1" dirty="0" smtClean="0">
                        <a:latin typeface="Cambria Math" panose="02040503050406030204" pitchFamily="18" charset="0"/>
                      </a:rPr>
                      <m:t>𝐷</m:t>
                    </m:r>
                  </m:oMath>
                </a14:m>
                <a:endParaRPr lang="en-US" altLang="ja-JP" sz="1800" dirty="0"/>
              </a:p>
              <a:p>
                <a:pPr marL="0" indent="0">
                  <a:buFont typeface="Arial" panose="020B0604020202020204" pitchFamily="34" charset="0"/>
                  <a:buNone/>
                </a:pPr>
                <a:endParaRPr lang="en-US" altLang="ja-JP" sz="1800" dirty="0"/>
              </a:p>
            </p:txBody>
          </p:sp>
        </mc:Choice>
        <mc:Fallback xmlns="">
          <p:sp>
            <p:nvSpPr>
              <p:cNvPr id="6" name="コンテンツ プレースホルダー 2">
                <a:extLst>
                  <a:ext uri="{FF2B5EF4-FFF2-40B4-BE49-F238E27FC236}">
                    <a16:creationId xmlns:a16="http://schemas.microsoft.com/office/drawing/2014/main" id="{0CBEB5F9-AAEF-CEDE-F998-1F61661F0A51}"/>
                  </a:ext>
                </a:extLst>
              </p:cNvPr>
              <p:cNvSpPr txBox="1">
                <a:spLocks noRot="1" noChangeAspect="1" noMove="1" noResize="1" noEditPoints="1" noAdjustHandles="1" noChangeArrowheads="1" noChangeShapeType="1" noTextEdit="1"/>
              </p:cNvSpPr>
              <p:nvPr/>
            </p:nvSpPr>
            <p:spPr>
              <a:xfrm>
                <a:off x="1518784" y="4954969"/>
                <a:ext cx="9211778" cy="1205204"/>
              </a:xfrm>
              <a:prstGeom prst="rect">
                <a:avLst/>
              </a:prstGeom>
              <a:blipFill>
                <a:blip r:embed="rId4"/>
                <a:stretch>
                  <a:fillRect l="-529" t="-505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0724811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C027D21-4F5F-70B9-AA16-310D6310664B}"/>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BBDF8B1C-9674-33CD-1026-400099DE4D94}"/>
              </a:ext>
            </a:extLst>
          </p:cNvPr>
          <p:cNvSpPr/>
          <p:nvPr/>
        </p:nvSpPr>
        <p:spPr>
          <a:xfrm>
            <a:off x="838200" y="1932829"/>
            <a:ext cx="10858500" cy="3703347"/>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E2841">
                    <a:lumMod val="75000"/>
                    <a:lumOff val="25000"/>
                  </a:srgbClr>
                </a:solidFill>
                <a:effectLst/>
                <a:uLnTx/>
                <a:uFillTx/>
                <a:latin typeface="游ゴシック" panose="02110004020202020204"/>
                <a:ea typeface="游ゴシック" panose="020B0400000000000000" pitchFamily="50" charset="-128"/>
                <a:cs typeface="+mn-cs"/>
              </a:rPr>
              <a:t>各試行：１０試行</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変数を初期化</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タイトル 1">
            <a:extLst>
              <a:ext uri="{FF2B5EF4-FFF2-40B4-BE49-F238E27FC236}">
                <a16:creationId xmlns:a16="http://schemas.microsoft.com/office/drawing/2014/main" id="{1C302DD2-4F7D-8193-D902-836426425248}"/>
              </a:ext>
            </a:extLst>
          </p:cNvPr>
          <p:cNvSpPr>
            <a:spLocks noGrp="1"/>
          </p:cNvSpPr>
          <p:nvPr>
            <p:ph type="title"/>
          </p:nvPr>
        </p:nvSpPr>
        <p:spPr/>
        <p:txBody>
          <a:bodyPr/>
          <a:lstStyle/>
          <a:p>
            <a:r>
              <a:rPr lang="ja-JP" altLang="en-US" b="1" dirty="0"/>
              <a:t>モデル詳細</a:t>
            </a:r>
            <a:endParaRPr kumimoji="1" lang="ja-JP" altLang="en-US" b="1" dirty="0"/>
          </a:p>
        </p:txBody>
      </p:sp>
      <p:sp>
        <p:nvSpPr>
          <p:cNvPr id="8" name="正方形/長方形 7">
            <a:extLst>
              <a:ext uri="{FF2B5EF4-FFF2-40B4-BE49-F238E27FC236}">
                <a16:creationId xmlns:a16="http://schemas.microsoft.com/office/drawing/2014/main" id="{B4CBCF1E-7ACA-FB36-7325-9E561F69EDEE}"/>
              </a:ext>
            </a:extLst>
          </p:cNvPr>
          <p:cNvSpPr/>
          <p:nvPr/>
        </p:nvSpPr>
        <p:spPr>
          <a:xfrm>
            <a:off x="1085852" y="2735780"/>
            <a:ext cx="10610848" cy="284298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rPr>
              <a:t>各世代：５０００世代</a:t>
            </a: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rPr>
              <a:t>　　　　</a:t>
            </a: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ネットワークを初期化</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社会学習</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突然変異</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9" name="正方形/長方形 8">
            <a:extLst>
              <a:ext uri="{FF2B5EF4-FFF2-40B4-BE49-F238E27FC236}">
                <a16:creationId xmlns:a16="http://schemas.microsoft.com/office/drawing/2014/main" id="{3257ACBB-41E6-53F6-87FD-A83BFB9F54DF}"/>
              </a:ext>
            </a:extLst>
          </p:cNvPr>
          <p:cNvSpPr/>
          <p:nvPr/>
        </p:nvSpPr>
        <p:spPr>
          <a:xfrm>
            <a:off x="1356014" y="3371568"/>
            <a:ext cx="10340686" cy="1468283"/>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196B24">
                    <a:lumMod val="75000"/>
                  </a:srgbClr>
                </a:solidFill>
                <a:effectLst/>
                <a:uLnTx/>
                <a:uFillTx/>
                <a:latin typeface="游ゴシック" panose="02110004020202020204"/>
                <a:ea typeface="游ゴシック" panose="020B0400000000000000" pitchFamily="50" charset="-128"/>
                <a:cs typeface="+mn-cs"/>
              </a:rPr>
              <a:t>各ラウンド：１００回</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各エージェントの協力</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非協力を決定</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ja-JP" altLang="en-US"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rPr>
              <a:t>利得を計算</a:t>
            </a:r>
            <a:endParaRPr kumimoji="1" lang="en-US" altLang="ja-JP"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endParaRPr>
          </a:p>
        </p:txBody>
      </p:sp>
      <p:sp>
        <p:nvSpPr>
          <p:cNvPr id="10" name="正方形/長方形 9">
            <a:extLst>
              <a:ext uri="{FF2B5EF4-FFF2-40B4-BE49-F238E27FC236}">
                <a16:creationId xmlns:a16="http://schemas.microsoft.com/office/drawing/2014/main" id="{1D87C2F5-12D0-0067-BE7F-BDAC3202822D}"/>
              </a:ext>
            </a:extLst>
          </p:cNvPr>
          <p:cNvSpPr/>
          <p:nvPr/>
        </p:nvSpPr>
        <p:spPr>
          <a:xfrm>
            <a:off x="2870491" y="4311802"/>
            <a:ext cx="8826209" cy="407194"/>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ネットワークの切り貼り：</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5000</a:t>
            </a: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回</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4" name="矢印: 右 3">
            <a:extLst>
              <a:ext uri="{FF2B5EF4-FFF2-40B4-BE49-F238E27FC236}">
                <a16:creationId xmlns:a16="http://schemas.microsoft.com/office/drawing/2014/main" id="{FDE68B3C-7826-B331-F6DB-BE754F9C6257}"/>
              </a:ext>
            </a:extLst>
          </p:cNvPr>
          <p:cNvSpPr/>
          <p:nvPr/>
        </p:nvSpPr>
        <p:spPr>
          <a:xfrm rot="10800000">
            <a:off x="4372790" y="3917301"/>
            <a:ext cx="1209964" cy="479938"/>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37001814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5B4E896-4E7C-2275-BE67-CCDC2206E72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C7A304C-BF9E-E669-D5AC-65FFCA4C302D}"/>
              </a:ext>
            </a:extLst>
          </p:cNvPr>
          <p:cNvSpPr>
            <a:spLocks noGrp="1"/>
          </p:cNvSpPr>
          <p:nvPr>
            <p:ph type="title"/>
          </p:nvPr>
        </p:nvSpPr>
        <p:spPr/>
        <p:txBody>
          <a:bodyPr>
            <a:normAutofit/>
          </a:bodyPr>
          <a:lstStyle/>
          <a:p>
            <a:r>
              <a:rPr kumimoji="1" lang="ja-JP" altLang="en-US" sz="4000" b="1" dirty="0"/>
              <a:t>利得を計算＠各ラウンド</a:t>
            </a:r>
          </a:p>
        </p:txBody>
      </p:sp>
      <p:sp>
        <p:nvSpPr>
          <p:cNvPr id="10" name="四角形: 角を丸くする 9">
            <a:extLst>
              <a:ext uri="{FF2B5EF4-FFF2-40B4-BE49-F238E27FC236}">
                <a16:creationId xmlns:a16="http://schemas.microsoft.com/office/drawing/2014/main" id="{3C0D8B0D-CD59-E323-F478-B5FA2137887F}"/>
              </a:ext>
            </a:extLst>
          </p:cNvPr>
          <p:cNvSpPr/>
          <p:nvPr/>
        </p:nvSpPr>
        <p:spPr>
          <a:xfrm>
            <a:off x="838200" y="1411556"/>
            <a:ext cx="10481985" cy="505662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mc:Choice xmlns:a14="http://schemas.microsoft.com/office/drawing/2010/main" Requires="a14">
          <p:sp>
            <p:nvSpPr>
              <p:cNvPr id="12" name="コンテンツ プレースホルダー 2">
                <a:extLst>
                  <a:ext uri="{FF2B5EF4-FFF2-40B4-BE49-F238E27FC236}">
                    <a16:creationId xmlns:a16="http://schemas.microsoft.com/office/drawing/2014/main" id="{DD921738-A8FC-C72E-A268-CFCE2CDC1827}"/>
                  </a:ext>
                </a:extLst>
              </p:cNvPr>
              <p:cNvSpPr txBox="1">
                <a:spLocks/>
              </p:cNvSpPr>
              <p:nvPr/>
            </p:nvSpPr>
            <p:spPr>
              <a:xfrm>
                <a:off x="1209400" y="1915715"/>
                <a:ext cx="9525631" cy="4704862"/>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1" lang="ja-JP" altLang="en-US" sz="2000" dirty="0"/>
                  <a:t>・戦略</a:t>
                </a:r>
                <a14:m>
                  <m:oMath xmlns:m="http://schemas.openxmlformats.org/officeDocument/2006/math">
                    <m:r>
                      <a:rPr kumimoji="1" lang="en-US" altLang="ja-JP" sz="2000" i="1" dirty="0" smtClean="0">
                        <a:latin typeface="Cambria Math" panose="02040503050406030204" pitchFamily="18" charset="0"/>
                      </a:rPr>
                      <m:t>𝐶</m:t>
                    </m:r>
                  </m:oMath>
                </a14:m>
                <a:r>
                  <a:rPr kumimoji="1" lang="ja-JP" altLang="en-US" sz="2000" dirty="0"/>
                  <a:t>：協力者、繋がっている相手全員にコスト</a:t>
                </a:r>
                <a14:m>
                  <m:oMath xmlns:m="http://schemas.openxmlformats.org/officeDocument/2006/math">
                    <m:r>
                      <a:rPr lang="en-US" altLang="ja-JP" sz="2000" i="1" dirty="0" smtClean="0">
                        <a:latin typeface="Cambria Math" panose="02040503050406030204" pitchFamily="18" charset="0"/>
                      </a:rPr>
                      <m:t>𝑐</m:t>
                    </m:r>
                  </m:oMath>
                </a14:m>
                <a:r>
                  <a:rPr kumimoji="1" lang="ja-JP" altLang="en-US" sz="2000" dirty="0"/>
                  <a:t>を費やして利得</a:t>
                </a:r>
                <a14:m>
                  <m:oMath xmlns:m="http://schemas.openxmlformats.org/officeDocument/2006/math">
                    <m:r>
                      <a:rPr lang="en-US" altLang="ja-JP" sz="2000" i="1" dirty="0" smtClean="0">
                        <a:latin typeface="Cambria Math" panose="02040503050406030204" pitchFamily="18" charset="0"/>
                      </a:rPr>
                      <m:t>𝑏</m:t>
                    </m:r>
                  </m:oMath>
                </a14:m>
                <a:r>
                  <a:rPr kumimoji="1" lang="ja-JP" altLang="en-US" sz="2000" dirty="0"/>
                  <a:t>を与える</a:t>
                </a:r>
                <a:endParaRPr kumimoji="1" lang="en-US" altLang="ja-JP" sz="2000" dirty="0"/>
              </a:p>
              <a:p>
                <a:pPr marL="0" indent="0">
                  <a:buNone/>
                </a:pPr>
                <a:r>
                  <a:rPr lang="ja-JP" altLang="en-US" sz="2000" dirty="0"/>
                  <a:t>　戦略</a:t>
                </a:r>
                <a14:m>
                  <m:oMath xmlns:m="http://schemas.openxmlformats.org/officeDocument/2006/math">
                    <m:r>
                      <a:rPr lang="en-US" altLang="ja-JP" sz="2000" i="1" dirty="0" smtClean="0">
                        <a:latin typeface="Cambria Math" panose="02040503050406030204" pitchFamily="18" charset="0"/>
                      </a:rPr>
                      <m:t>𝐷</m:t>
                    </m:r>
                  </m:oMath>
                </a14:m>
                <a:r>
                  <a:rPr lang="ja-JP" altLang="en-US" sz="2000" dirty="0"/>
                  <a:t>：非協力者、誰にも協力しない</a:t>
                </a:r>
                <a:endParaRPr lang="en-US" altLang="ja-JP" sz="2000" dirty="0"/>
              </a:p>
              <a:p>
                <a:pPr marL="0" indent="0">
                  <a:buNone/>
                </a:pPr>
                <a:endParaRPr lang="en-US" altLang="ja-JP" sz="800" dirty="0"/>
              </a:p>
              <a:p>
                <a:pPr marL="0" indent="0">
                  <a:buNone/>
                </a:pPr>
                <a:r>
                  <a:rPr lang="ja-JP" altLang="en-US" sz="2000" dirty="0"/>
                  <a:t>・誰かと繋がっている場合ゲームに参加、選んだ戦略を用いて利得を得る</a:t>
                </a:r>
                <a:endParaRPr lang="en-US" altLang="ja-JP" sz="2000" dirty="0"/>
              </a:p>
              <a:p>
                <a:pPr marL="0" indent="0">
                  <a:buNone/>
                </a:pPr>
                <a:endParaRPr lang="en-US" altLang="ja-JP" sz="800" dirty="0"/>
              </a:p>
              <a:p>
                <a:pPr marL="0" indent="0">
                  <a:buNone/>
                </a:pPr>
                <a:r>
                  <a:rPr lang="ja-JP" altLang="en-US" sz="2000" dirty="0"/>
                  <a:t>・各ゲームで得られる利得は、リンク数で割り、</a:t>
                </a:r>
                <a14:m>
                  <m:oMath xmlns:m="http://schemas.openxmlformats.org/officeDocument/2006/math">
                    <m:r>
                      <a:rPr lang="en-US" altLang="ja-JP" sz="2000" i="1" dirty="0" smtClean="0">
                        <a:latin typeface="Cambria Math" panose="02040503050406030204" pitchFamily="18" charset="0"/>
                      </a:rPr>
                      <m:t>1</m:t>
                    </m:r>
                  </m:oMath>
                </a14:m>
                <a:r>
                  <a:rPr lang="ja-JP" altLang="en-US" sz="2000" dirty="0"/>
                  <a:t>リンクあたりとする</a:t>
                </a:r>
                <a:endParaRPr lang="en-US" altLang="ja-JP" sz="2000" dirty="0"/>
              </a:p>
              <a:p>
                <a:pPr marL="0" indent="0">
                  <a:buNone/>
                </a:pPr>
                <a:r>
                  <a:rPr lang="ja-JP" altLang="en-US" sz="2000" dirty="0"/>
                  <a:t>　無作為にリンク数を増やせば増やすほど利得が増えるのを防ぐため</a:t>
                </a:r>
                <a:endParaRPr lang="en-US" altLang="ja-JP" sz="2000" dirty="0"/>
              </a:p>
              <a:p>
                <a:pPr marL="0" indent="0">
                  <a:buNone/>
                </a:pPr>
                <a:endParaRPr lang="en-US" altLang="ja-JP" sz="800" dirty="0"/>
              </a:p>
              <a:p>
                <a:pPr marL="0" indent="0">
                  <a:buNone/>
                </a:pPr>
                <a:r>
                  <a:rPr lang="ja-JP" altLang="en-US" sz="2000" dirty="0"/>
                  <a:t>・戦略</a:t>
                </a:r>
                <a14:m>
                  <m:oMath xmlns:m="http://schemas.openxmlformats.org/officeDocument/2006/math">
                    <m:r>
                      <a:rPr lang="en-US" altLang="ja-JP" sz="2000" i="1" dirty="0" smtClean="0">
                        <a:latin typeface="Cambria Math" panose="02040503050406030204" pitchFamily="18" charset="0"/>
                      </a:rPr>
                      <m:t>𝐶</m:t>
                    </m:r>
                  </m:oMath>
                </a14:m>
                <a:r>
                  <a:rPr lang="ja-JP" altLang="en-US" sz="2000" dirty="0"/>
                  <a:t>の利得 </a:t>
                </a:r>
                <a:r>
                  <a:rPr lang="en-US" altLang="ja-JP" sz="2000" dirty="0"/>
                  <a:t>= </a:t>
                </a:r>
                <a14:m>
                  <m:oMath xmlns:m="http://schemas.openxmlformats.org/officeDocument/2006/math">
                    <m:f>
                      <m:fPr>
                        <m:ctrlPr>
                          <a:rPr lang="en-US" altLang="ja-JP" sz="2000" i="1" smtClean="0">
                            <a:latin typeface="Cambria Math" panose="02040503050406030204" pitchFamily="18" charset="0"/>
                          </a:rPr>
                        </m:ctrlPr>
                      </m:fPr>
                      <m:num>
                        <m:r>
                          <a:rPr lang="ja-JP" altLang="en-US" sz="2000" b="0" i="1">
                            <a:latin typeface="Cambria Math" panose="02040503050406030204" pitchFamily="18" charset="0"/>
                          </a:rPr>
                          <m:t>繋がっている</m:t>
                        </m:r>
                        <m:r>
                          <a:rPr lang="ja-JP" altLang="en-US" sz="2000" b="0" i="1" smtClean="0">
                            <a:latin typeface="Cambria Math" panose="02040503050406030204" pitchFamily="18" charset="0"/>
                          </a:rPr>
                          <m:t>協力者の</m:t>
                        </m:r>
                        <m:r>
                          <a:rPr lang="ja-JP" altLang="en-US" sz="2000" b="0" i="1">
                            <a:latin typeface="Cambria Math" panose="02040503050406030204" pitchFamily="18" charset="0"/>
                          </a:rPr>
                          <m:t>人数</m:t>
                        </m:r>
                        <m:r>
                          <a:rPr lang="en-US" altLang="ja-JP" sz="2000" b="0" i="1" smtClean="0">
                            <a:latin typeface="Cambria Math" panose="02040503050406030204" pitchFamily="18" charset="0"/>
                          </a:rPr>
                          <m:t>×</m:t>
                        </m:r>
                        <m:r>
                          <a:rPr lang="ja-JP" altLang="en-US" sz="2000" b="0" i="1">
                            <a:latin typeface="Cambria Math" panose="02040503050406030204" pitchFamily="18" charset="0"/>
                          </a:rPr>
                          <m:t>利得</m:t>
                        </m:r>
                        <m:r>
                          <a:rPr lang="en-US" altLang="ja-JP" sz="2000" b="0" i="1" smtClean="0">
                            <a:latin typeface="Cambria Math" panose="02040503050406030204" pitchFamily="18" charset="0"/>
                          </a:rPr>
                          <m:t>𝑏</m:t>
                        </m:r>
                        <m:r>
                          <a:rPr lang="en-US" altLang="ja-JP" sz="2000" b="0" i="1" dirty="0" smtClean="0">
                            <a:latin typeface="Cambria Math" panose="02040503050406030204" pitchFamily="18" charset="0"/>
                          </a:rPr>
                          <m:t> </m:t>
                        </m:r>
                        <m:r>
                          <a:rPr lang="en-US" altLang="ja-JP" sz="2000" b="0" i="1" smtClean="0">
                            <a:latin typeface="Cambria Math" panose="02040503050406030204" pitchFamily="18" charset="0"/>
                          </a:rPr>
                          <m:t>− </m:t>
                        </m:r>
                        <m:r>
                          <a:rPr lang="ja-JP" altLang="en-US" sz="2000" b="0" i="1">
                            <a:latin typeface="Cambria Math" panose="02040503050406030204" pitchFamily="18" charset="0"/>
                          </a:rPr>
                          <m:t>繋がっている</m:t>
                        </m:r>
                        <m:r>
                          <a:rPr lang="ja-JP" altLang="en-US" sz="2000" b="0" i="1" smtClean="0">
                            <a:latin typeface="Cambria Math" panose="02040503050406030204" pitchFamily="18" charset="0"/>
                          </a:rPr>
                          <m:t>人数</m:t>
                        </m:r>
                        <m:r>
                          <a:rPr lang="en-US" altLang="ja-JP" sz="2000" b="0" i="1">
                            <a:latin typeface="Cambria Math" panose="02040503050406030204" pitchFamily="18" charset="0"/>
                          </a:rPr>
                          <m:t>×</m:t>
                        </m:r>
                        <m:r>
                          <a:rPr lang="ja-JP" altLang="en-US" sz="2000" b="0" i="1" smtClean="0">
                            <a:latin typeface="Cambria Math" panose="02040503050406030204" pitchFamily="18" charset="0"/>
                          </a:rPr>
                          <m:t>コスト</m:t>
                        </m:r>
                        <m:r>
                          <a:rPr lang="en-US" altLang="ja-JP" sz="2000" b="0" i="1" smtClean="0">
                            <a:latin typeface="Cambria Math" panose="02040503050406030204" pitchFamily="18" charset="0"/>
                          </a:rPr>
                          <m:t>𝐶</m:t>
                        </m:r>
                      </m:num>
                      <m:den>
                        <m:r>
                          <a:rPr lang="ja-JP" altLang="en-US" sz="2000" b="0" i="1">
                            <a:latin typeface="Cambria Math" panose="02040503050406030204" pitchFamily="18" charset="0"/>
                          </a:rPr>
                          <m:t>繋がっている</m:t>
                        </m:r>
                        <m:r>
                          <a:rPr lang="ja-JP" altLang="en-US" sz="2000" b="0" i="1" smtClean="0">
                            <a:latin typeface="Cambria Math" panose="02040503050406030204" pitchFamily="18" charset="0"/>
                          </a:rPr>
                          <m:t>人数</m:t>
                        </m:r>
                        <m:r>
                          <a:rPr lang="ja-JP" altLang="en-US" sz="2000" b="0" i="1">
                            <a:latin typeface="Cambria Math" panose="02040503050406030204" pitchFamily="18" charset="0"/>
                          </a:rPr>
                          <m:t>　</m:t>
                        </m:r>
                        <m:r>
                          <a:rPr lang="ja-JP" altLang="en-US" sz="2000" b="0" i="1" smtClean="0">
                            <a:latin typeface="Cambria Math" panose="02040503050406030204" pitchFamily="18" charset="0"/>
                          </a:rPr>
                          <m:t>　</m:t>
                        </m:r>
                        <m:r>
                          <a:rPr lang="ja-JP" altLang="en-US" sz="2000" b="0" i="1">
                            <a:latin typeface="Cambria Math" panose="02040503050406030204" pitchFamily="18" charset="0"/>
                          </a:rPr>
                          <m:t>　</m:t>
                        </m:r>
                        <m:r>
                          <a:rPr lang="ja-JP" altLang="en-US" sz="2000" b="0" i="1" smtClean="0">
                            <a:latin typeface="Cambria Math" panose="02040503050406030204" pitchFamily="18" charset="0"/>
                          </a:rPr>
                          <m:t>　</m:t>
                        </m:r>
                        <m:r>
                          <a:rPr lang="ja-JP" altLang="en-US" sz="2000" b="0" i="1">
                            <a:latin typeface="Cambria Math" panose="02040503050406030204" pitchFamily="18" charset="0"/>
                          </a:rPr>
                          <m:t>　</m:t>
                        </m:r>
                        <m:r>
                          <a:rPr lang="ja-JP" altLang="en-US" sz="2000" b="0" i="1" smtClean="0">
                            <a:latin typeface="Cambria Math" panose="02040503050406030204" pitchFamily="18" charset="0"/>
                          </a:rPr>
                          <m:t>　</m:t>
                        </m:r>
                        <m:r>
                          <a:rPr lang="ja-JP" altLang="en-US" sz="2000" b="0" i="1">
                            <a:latin typeface="Cambria Math" panose="02040503050406030204" pitchFamily="18" charset="0"/>
                          </a:rPr>
                          <m:t>　</m:t>
                        </m:r>
                        <m:r>
                          <a:rPr lang="ja-JP" altLang="en-US" sz="2000" b="0" i="1" smtClean="0">
                            <a:latin typeface="Cambria Math" panose="02040503050406030204" pitchFamily="18" charset="0"/>
                          </a:rPr>
                          <m:t>　</m:t>
                        </m:r>
                        <m:r>
                          <a:rPr lang="ja-JP" altLang="en-US" sz="2000" b="0" i="1">
                            <a:latin typeface="Cambria Math" panose="02040503050406030204" pitchFamily="18" charset="0"/>
                          </a:rPr>
                          <m:t>　</m:t>
                        </m:r>
                        <m:r>
                          <a:rPr lang="ja-JP" altLang="en-US" sz="2000" b="0" i="1" smtClean="0">
                            <a:latin typeface="Cambria Math" panose="02040503050406030204" pitchFamily="18" charset="0"/>
                          </a:rPr>
                          <m:t>　</m:t>
                        </m:r>
                        <m:r>
                          <a:rPr lang="ja-JP" altLang="en-US" sz="2000" b="0" i="1">
                            <a:latin typeface="Cambria Math" panose="02040503050406030204" pitchFamily="18" charset="0"/>
                          </a:rPr>
                          <m:t>　</m:t>
                        </m:r>
                        <m:r>
                          <a:rPr lang="ja-JP" altLang="en-US" sz="2000" b="0" i="1" smtClean="0">
                            <a:latin typeface="Cambria Math" panose="02040503050406030204" pitchFamily="18" charset="0"/>
                          </a:rPr>
                          <m:t>　</m:t>
                        </m:r>
                        <m:r>
                          <a:rPr lang="ja-JP" altLang="en-US" sz="2000" b="0" i="1">
                            <a:latin typeface="Cambria Math" panose="02040503050406030204" pitchFamily="18" charset="0"/>
                          </a:rPr>
                          <m:t>　</m:t>
                        </m:r>
                      </m:den>
                    </m:f>
                  </m:oMath>
                </a14:m>
                <a:endParaRPr lang="en-US" altLang="ja-JP" sz="2000" dirty="0"/>
              </a:p>
              <a:p>
                <a:pPr marL="0" indent="0">
                  <a:buNone/>
                </a:pPr>
                <a:r>
                  <a:rPr lang="ja-JP" altLang="en-US" sz="2000" dirty="0"/>
                  <a:t>　戦略</a:t>
                </a:r>
                <a14:m>
                  <m:oMath xmlns:m="http://schemas.openxmlformats.org/officeDocument/2006/math">
                    <m:r>
                      <a:rPr lang="en-US" altLang="ja-JP" sz="2000" i="1" dirty="0" smtClean="0">
                        <a:latin typeface="Cambria Math" panose="02040503050406030204" pitchFamily="18" charset="0"/>
                      </a:rPr>
                      <m:t>𝐷</m:t>
                    </m:r>
                  </m:oMath>
                </a14:m>
                <a:r>
                  <a:rPr lang="ja-JP" altLang="en-US" sz="2000" dirty="0"/>
                  <a:t>の利得 </a:t>
                </a:r>
                <a:r>
                  <a:rPr lang="en-US" altLang="ja-JP" sz="2000" dirty="0"/>
                  <a:t>= </a:t>
                </a:r>
                <a14:m>
                  <m:oMath xmlns:m="http://schemas.openxmlformats.org/officeDocument/2006/math">
                    <m:f>
                      <m:fPr>
                        <m:ctrlPr>
                          <a:rPr lang="en-US" altLang="ja-JP" sz="2000" i="1" smtClean="0">
                            <a:latin typeface="Cambria Math" panose="02040503050406030204" pitchFamily="18" charset="0"/>
                          </a:rPr>
                        </m:ctrlPr>
                      </m:fPr>
                      <m:num>
                        <m:r>
                          <a:rPr lang="ja-JP" altLang="en-US" sz="2000" b="0" i="1">
                            <a:latin typeface="Cambria Math" panose="02040503050406030204" pitchFamily="18" charset="0"/>
                          </a:rPr>
                          <m:t>繋がっている</m:t>
                        </m:r>
                        <m:r>
                          <a:rPr lang="ja-JP" altLang="en-US" sz="2000" b="0" i="1" smtClean="0">
                            <a:latin typeface="Cambria Math" panose="02040503050406030204" pitchFamily="18" charset="0"/>
                          </a:rPr>
                          <m:t>協力者の</m:t>
                        </m:r>
                        <m:r>
                          <a:rPr lang="ja-JP" altLang="en-US" sz="2000" b="0" i="1">
                            <a:latin typeface="Cambria Math" panose="02040503050406030204" pitchFamily="18" charset="0"/>
                          </a:rPr>
                          <m:t>人数</m:t>
                        </m:r>
                        <m:r>
                          <a:rPr lang="en-US" altLang="ja-JP" sz="2000" b="0" i="1" smtClean="0">
                            <a:latin typeface="Cambria Math" panose="02040503050406030204" pitchFamily="18" charset="0"/>
                          </a:rPr>
                          <m:t>×</m:t>
                        </m:r>
                        <m:r>
                          <a:rPr lang="ja-JP" altLang="en-US" sz="2000" b="0" i="1">
                            <a:latin typeface="Cambria Math" panose="02040503050406030204" pitchFamily="18" charset="0"/>
                          </a:rPr>
                          <m:t>利得</m:t>
                        </m:r>
                        <m:r>
                          <a:rPr lang="en-US" altLang="ja-JP" sz="2000" b="0" i="1" smtClean="0">
                            <a:latin typeface="Cambria Math" panose="02040503050406030204" pitchFamily="18" charset="0"/>
                          </a:rPr>
                          <m:t>𝑏</m:t>
                        </m:r>
                      </m:num>
                      <m:den>
                        <m:r>
                          <a:rPr lang="ja-JP" altLang="en-US" sz="2000" b="0" i="1">
                            <a:latin typeface="Cambria Math" panose="02040503050406030204" pitchFamily="18" charset="0"/>
                          </a:rPr>
                          <m:t>繋がっている</m:t>
                        </m:r>
                        <m:r>
                          <a:rPr lang="ja-JP" altLang="en-US" sz="2000" b="0" i="1" smtClean="0">
                            <a:latin typeface="Cambria Math" panose="02040503050406030204" pitchFamily="18" charset="0"/>
                          </a:rPr>
                          <m:t>人数</m:t>
                        </m:r>
                      </m:den>
                    </m:f>
                  </m:oMath>
                </a14:m>
                <a:endParaRPr lang="en-US" altLang="ja-JP" sz="2000" dirty="0"/>
              </a:p>
            </p:txBody>
          </p:sp>
        </mc:Choice>
        <mc:Fallback>
          <p:sp>
            <p:nvSpPr>
              <p:cNvPr id="12" name="コンテンツ プレースホルダー 2">
                <a:extLst>
                  <a:ext uri="{FF2B5EF4-FFF2-40B4-BE49-F238E27FC236}">
                    <a16:creationId xmlns:a16="http://schemas.microsoft.com/office/drawing/2014/main" id="{DD921738-A8FC-C72E-A268-CFCE2CDC1827}"/>
                  </a:ext>
                </a:extLst>
              </p:cNvPr>
              <p:cNvSpPr txBox="1">
                <a:spLocks noRot="1" noChangeAspect="1" noMove="1" noResize="1" noEditPoints="1" noAdjustHandles="1" noChangeArrowheads="1" noChangeShapeType="1" noTextEdit="1"/>
              </p:cNvSpPr>
              <p:nvPr/>
            </p:nvSpPr>
            <p:spPr>
              <a:xfrm>
                <a:off x="1209400" y="1915715"/>
                <a:ext cx="9525631" cy="4704862"/>
              </a:xfrm>
              <a:prstGeom prst="rect">
                <a:avLst/>
              </a:prstGeom>
              <a:blipFill>
                <a:blip r:embed="rId3"/>
                <a:stretch>
                  <a:fillRect l="-640" t="-1166"/>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9532111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A1981C6-FFE6-8D60-EA67-81D431C714CE}"/>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9E1FC265-A189-9D71-E0B5-2E014612CB31}"/>
              </a:ext>
            </a:extLst>
          </p:cNvPr>
          <p:cNvSpPr/>
          <p:nvPr/>
        </p:nvSpPr>
        <p:spPr>
          <a:xfrm>
            <a:off x="838200" y="1932829"/>
            <a:ext cx="10858500" cy="3703347"/>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E2841">
                    <a:lumMod val="75000"/>
                    <a:lumOff val="25000"/>
                  </a:srgbClr>
                </a:solidFill>
                <a:effectLst/>
                <a:uLnTx/>
                <a:uFillTx/>
                <a:latin typeface="游ゴシック" panose="02110004020202020204"/>
                <a:ea typeface="游ゴシック" panose="020B0400000000000000" pitchFamily="50" charset="-128"/>
                <a:cs typeface="+mn-cs"/>
              </a:rPr>
              <a:t>各試行：１０試行</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変数を初期化</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タイトル 1">
            <a:extLst>
              <a:ext uri="{FF2B5EF4-FFF2-40B4-BE49-F238E27FC236}">
                <a16:creationId xmlns:a16="http://schemas.microsoft.com/office/drawing/2014/main" id="{E75752A5-8E46-8783-1DF3-01683BA1A32A}"/>
              </a:ext>
            </a:extLst>
          </p:cNvPr>
          <p:cNvSpPr>
            <a:spLocks noGrp="1"/>
          </p:cNvSpPr>
          <p:nvPr>
            <p:ph type="title"/>
          </p:nvPr>
        </p:nvSpPr>
        <p:spPr/>
        <p:txBody>
          <a:bodyPr/>
          <a:lstStyle/>
          <a:p>
            <a:r>
              <a:rPr lang="ja-JP" altLang="en-US" b="1" dirty="0"/>
              <a:t>モデル詳細</a:t>
            </a:r>
            <a:endParaRPr kumimoji="1" lang="ja-JP" altLang="en-US" b="1" dirty="0"/>
          </a:p>
        </p:txBody>
      </p:sp>
      <p:sp>
        <p:nvSpPr>
          <p:cNvPr id="8" name="正方形/長方形 7">
            <a:extLst>
              <a:ext uri="{FF2B5EF4-FFF2-40B4-BE49-F238E27FC236}">
                <a16:creationId xmlns:a16="http://schemas.microsoft.com/office/drawing/2014/main" id="{277BB3E9-4242-B8C0-4D5C-A309137AB5C1}"/>
              </a:ext>
            </a:extLst>
          </p:cNvPr>
          <p:cNvSpPr/>
          <p:nvPr/>
        </p:nvSpPr>
        <p:spPr>
          <a:xfrm>
            <a:off x="1085852" y="2735780"/>
            <a:ext cx="10610848" cy="284298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rPr>
              <a:t>各世代：５０００世代</a:t>
            </a: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rPr>
              <a:t>　　　　</a:t>
            </a: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ネットワークを初期化</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社会学習</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突然変異</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9" name="正方形/長方形 8">
            <a:extLst>
              <a:ext uri="{FF2B5EF4-FFF2-40B4-BE49-F238E27FC236}">
                <a16:creationId xmlns:a16="http://schemas.microsoft.com/office/drawing/2014/main" id="{BAC25F0D-BE9A-473B-E7A5-4660C54E62BC}"/>
              </a:ext>
            </a:extLst>
          </p:cNvPr>
          <p:cNvSpPr/>
          <p:nvPr/>
        </p:nvSpPr>
        <p:spPr>
          <a:xfrm>
            <a:off x="1356014" y="3371568"/>
            <a:ext cx="10340686" cy="1468283"/>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196B24">
                    <a:lumMod val="75000"/>
                  </a:srgbClr>
                </a:solidFill>
                <a:effectLst/>
                <a:uLnTx/>
                <a:uFillTx/>
                <a:latin typeface="游ゴシック" panose="02110004020202020204"/>
                <a:ea typeface="游ゴシック" panose="020B0400000000000000" pitchFamily="50" charset="-128"/>
                <a:cs typeface="+mn-cs"/>
              </a:rPr>
              <a:t>各ラウンド：１００回</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各エージェントの協力</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非協力を決定</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利得を計算</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0" name="正方形/長方形 9">
            <a:extLst>
              <a:ext uri="{FF2B5EF4-FFF2-40B4-BE49-F238E27FC236}">
                <a16:creationId xmlns:a16="http://schemas.microsoft.com/office/drawing/2014/main" id="{7A13AC0B-34C4-4BDE-4193-2378395C0902}"/>
              </a:ext>
            </a:extLst>
          </p:cNvPr>
          <p:cNvSpPr/>
          <p:nvPr/>
        </p:nvSpPr>
        <p:spPr>
          <a:xfrm>
            <a:off x="2870491" y="4311802"/>
            <a:ext cx="8826209" cy="407194"/>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rPr>
              <a:t>ネットワークの切り貼り：</a:t>
            </a:r>
            <a:r>
              <a:rPr kumimoji="1" lang="en-US" altLang="ja-JP"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rPr>
              <a:t>5000</a:t>
            </a:r>
            <a:r>
              <a:rPr kumimoji="1" lang="ja-JP" altLang="en-US"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rPr>
              <a:t>回</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4" name="矢印: 右 3">
            <a:extLst>
              <a:ext uri="{FF2B5EF4-FFF2-40B4-BE49-F238E27FC236}">
                <a16:creationId xmlns:a16="http://schemas.microsoft.com/office/drawing/2014/main" id="{9D045B6B-8C71-1F99-C645-88C98E37F83A}"/>
              </a:ext>
            </a:extLst>
          </p:cNvPr>
          <p:cNvSpPr/>
          <p:nvPr/>
        </p:nvSpPr>
        <p:spPr>
          <a:xfrm rot="10800000">
            <a:off x="7164117" y="4275430"/>
            <a:ext cx="1209964" cy="479938"/>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400852468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393731D-EBB8-D94E-ADA4-6DD3056BAE5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F93D0BA-235C-BC76-3337-3CC2B6FBE6F3}"/>
              </a:ext>
            </a:extLst>
          </p:cNvPr>
          <p:cNvSpPr>
            <a:spLocks noGrp="1"/>
          </p:cNvSpPr>
          <p:nvPr>
            <p:ph type="title"/>
          </p:nvPr>
        </p:nvSpPr>
        <p:spPr/>
        <p:txBody>
          <a:bodyPr>
            <a:normAutofit/>
          </a:bodyPr>
          <a:lstStyle/>
          <a:p>
            <a:r>
              <a:rPr kumimoji="1" lang="ja-JP" altLang="en-US" sz="4000" b="1" dirty="0"/>
              <a:t>ネットワーク操作＠各ラウンド</a:t>
            </a:r>
          </a:p>
        </p:txBody>
      </p:sp>
      <p:sp>
        <p:nvSpPr>
          <p:cNvPr id="3" name="四角形: 角を丸くする 2">
            <a:extLst>
              <a:ext uri="{FF2B5EF4-FFF2-40B4-BE49-F238E27FC236}">
                <a16:creationId xmlns:a16="http://schemas.microsoft.com/office/drawing/2014/main" id="{B82BE3B1-4A11-11B2-6B26-D5600B7BA522}"/>
              </a:ext>
            </a:extLst>
          </p:cNvPr>
          <p:cNvSpPr/>
          <p:nvPr/>
        </p:nvSpPr>
        <p:spPr>
          <a:xfrm>
            <a:off x="935830" y="2314128"/>
            <a:ext cx="10481985" cy="181389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B2712905-7E84-41CB-1667-04A5532A2E30}"/>
                  </a:ext>
                </a:extLst>
              </p:cNvPr>
              <p:cNvSpPr txBox="1"/>
              <p:nvPr/>
            </p:nvSpPr>
            <p:spPr>
              <a:xfrm>
                <a:off x="1568345" y="2140330"/>
                <a:ext cx="2885960" cy="400110"/>
              </a:xfrm>
              <a:prstGeom prst="rect">
                <a:avLst/>
              </a:prstGeom>
              <a:solidFill>
                <a:schemeClr val="bg1"/>
              </a:solidFill>
            </p:spPr>
            <p:txBody>
              <a:bodyPr wrap="square" rtlCol="0">
                <a:spAutoFit/>
              </a:bodyPr>
              <a:lstStyle/>
              <a:p>
                <a:pPr algn="ctr"/>
                <a14:m>
                  <m:oMath xmlns:m="http://schemas.openxmlformats.org/officeDocument/2006/math">
                    <m:r>
                      <a:rPr lang="en-US" altLang="ja-JP" sz="2000" b="1" i="1" dirty="0" smtClean="0">
                        <a:latin typeface="Cambria Math" panose="02040503050406030204" pitchFamily="18" charset="0"/>
                      </a:rPr>
                      <m:t>𝑨</m:t>
                    </m:r>
                    <m:r>
                      <a:rPr lang="en-US" altLang="ja-JP" sz="2000" b="1" i="1" dirty="0" smtClean="0">
                        <a:latin typeface="Cambria Math" panose="02040503050406030204" pitchFamily="18" charset="0"/>
                      </a:rPr>
                      <m:t>−</m:t>
                    </m:r>
                    <m:r>
                      <a:rPr lang="en-US" altLang="ja-JP" sz="2000" b="1" i="1" dirty="0" smtClean="0">
                        <a:latin typeface="Cambria Math" panose="02040503050406030204" pitchFamily="18" charset="0"/>
                      </a:rPr>
                      <m:t>𝑩</m:t>
                    </m:r>
                  </m:oMath>
                </a14:m>
                <a:r>
                  <a:rPr lang="ja-JP" altLang="en-US" sz="2000" b="1" dirty="0"/>
                  <a:t>リンクがある場合</a:t>
                </a:r>
                <a:endParaRPr kumimoji="1" lang="ja-JP" altLang="en-US" sz="2000" b="1" dirty="0"/>
              </a:p>
            </p:txBody>
          </p:sp>
        </mc:Choice>
        <mc:Fallback xmlns="">
          <p:sp>
            <p:nvSpPr>
              <p:cNvPr id="4" name="テキスト ボックス 3">
                <a:extLst>
                  <a:ext uri="{FF2B5EF4-FFF2-40B4-BE49-F238E27FC236}">
                    <a16:creationId xmlns:a16="http://schemas.microsoft.com/office/drawing/2014/main" id="{B2712905-7E84-41CB-1667-04A5532A2E30}"/>
                  </a:ext>
                </a:extLst>
              </p:cNvPr>
              <p:cNvSpPr txBox="1">
                <a:spLocks noRot="1" noChangeAspect="1" noMove="1" noResize="1" noEditPoints="1" noAdjustHandles="1" noChangeArrowheads="1" noChangeShapeType="1" noTextEdit="1"/>
              </p:cNvSpPr>
              <p:nvPr/>
            </p:nvSpPr>
            <p:spPr>
              <a:xfrm>
                <a:off x="1568345" y="2140330"/>
                <a:ext cx="2885960" cy="400110"/>
              </a:xfrm>
              <a:prstGeom prst="rect">
                <a:avLst/>
              </a:prstGeom>
              <a:blipFill>
                <a:blip r:embed="rId3"/>
                <a:stretch>
                  <a:fillRect t="-6061" r="-2110"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5" name="コンテンツ プレースホルダー 2">
                <a:extLst>
                  <a:ext uri="{FF2B5EF4-FFF2-40B4-BE49-F238E27FC236}">
                    <a16:creationId xmlns:a16="http://schemas.microsoft.com/office/drawing/2014/main" id="{1051CA42-9CDA-B5AD-1E36-239C4AADC43A}"/>
                  </a:ext>
                </a:extLst>
              </p:cNvPr>
              <p:cNvSpPr txBox="1">
                <a:spLocks/>
              </p:cNvSpPr>
              <p:nvPr/>
            </p:nvSpPr>
            <p:spPr>
              <a:xfrm>
                <a:off x="1307029" y="2625649"/>
                <a:ext cx="10110785" cy="1619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・一方にとって、相手のこれまでの協力率が、自分の</a:t>
                </a:r>
                <a14:m>
                  <m:oMath xmlns:m="http://schemas.openxmlformats.org/officeDocument/2006/math">
                    <m:r>
                      <a:rPr lang="en-US" altLang="ja-JP" sz="2000" i="1" dirty="0" smtClean="0">
                        <a:latin typeface="Cambria Math" panose="02040503050406030204" pitchFamily="18" charset="0"/>
                      </a:rPr>
                      <m:t>𝑇𝐿</m:t>
                    </m:r>
                  </m:oMath>
                </a14:m>
                <a:r>
                  <a:rPr lang="ja-JP" altLang="en-US" sz="2000" dirty="0"/>
                  <a:t>より低いなら、リンクを切る</a:t>
                </a:r>
                <a:endParaRPr lang="en-US" altLang="ja-JP" sz="2000" dirty="0"/>
              </a:p>
              <a:p>
                <a:pPr marL="0" indent="0">
                  <a:buNone/>
                </a:pPr>
                <a:r>
                  <a:rPr lang="ja-JP" altLang="en-US" sz="2000" dirty="0"/>
                  <a:t>・</a:t>
                </a:r>
                <a14:m>
                  <m:oMath xmlns:m="http://schemas.openxmlformats.org/officeDocument/2006/math">
                    <m:r>
                      <a:rPr lang="en-US" altLang="ja-JP" sz="2000" b="0" i="0" smtClean="0">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𝐵</m:t>
                        </m:r>
                        <m:r>
                          <a:rPr lang="ja-JP" altLang="en-US" sz="2000" i="1">
                            <a:latin typeface="Cambria Math" panose="02040503050406030204" pitchFamily="18" charset="0"/>
                          </a:rPr>
                          <m:t>が戦略</m:t>
                        </m:r>
                        <m:r>
                          <a:rPr lang="en-US" altLang="ja-JP" sz="2000" b="0" i="1" smtClean="0">
                            <a:latin typeface="Cambria Math" panose="02040503050406030204" pitchFamily="18" charset="0"/>
                          </a:rPr>
                          <m:t>𝐶</m:t>
                        </m:r>
                        <m:r>
                          <a:rPr lang="ja-JP" altLang="en-US" sz="2000" i="1" smtClean="0">
                            <a:latin typeface="Cambria Math" panose="02040503050406030204" pitchFamily="18" charset="0"/>
                          </a:rPr>
                          <m:t>を</m:t>
                        </m:r>
                        <m:r>
                          <a:rPr lang="ja-JP" altLang="en-US" sz="2000" i="1">
                            <a:latin typeface="Cambria Math" panose="02040503050406030204" pitchFamily="18" charset="0"/>
                          </a:rPr>
                          <m:t>とった</m:t>
                        </m:r>
                        <m:r>
                          <a:rPr lang="ja-JP" altLang="en-US" sz="2000" i="1" smtClean="0">
                            <a:latin typeface="Cambria Math" panose="02040503050406030204" pitchFamily="18" charset="0"/>
                          </a:rPr>
                          <m:t>ゲーム</m:t>
                        </m:r>
                        <m:r>
                          <a:rPr lang="ja-JP" altLang="en-US" sz="2000" i="1">
                            <a:latin typeface="Cambria Math" panose="02040503050406030204" pitchFamily="18" charset="0"/>
                          </a:rPr>
                          <m:t>の</m:t>
                        </m:r>
                        <m:r>
                          <a:rPr lang="ja-JP" altLang="en-US" sz="2000" i="1" smtClean="0">
                            <a:latin typeface="Cambria Math" panose="02040503050406030204" pitchFamily="18" charset="0"/>
                          </a:rPr>
                          <m:t>数</m:t>
                        </m:r>
                      </m:num>
                      <m:den>
                        <m:r>
                          <a:rPr lang="en-US" altLang="ja-JP" sz="2000" b="0" i="1" smtClean="0">
                            <a:latin typeface="Cambria Math" panose="02040503050406030204" pitchFamily="18" charset="0"/>
                          </a:rPr>
                          <m:t>𝐵</m:t>
                        </m:r>
                        <m:r>
                          <a:rPr lang="ja-JP" altLang="en-US" sz="2000" i="1" smtClean="0">
                            <a:latin typeface="Cambria Math" panose="02040503050406030204" pitchFamily="18" charset="0"/>
                          </a:rPr>
                          <m:t>が</m:t>
                        </m:r>
                        <m:r>
                          <a:rPr lang="ja-JP" altLang="en-US" sz="2000" i="1">
                            <a:latin typeface="Cambria Math" panose="02040503050406030204" pitchFamily="18" charset="0"/>
                          </a:rPr>
                          <m:t>参加</m:t>
                        </m:r>
                        <m:r>
                          <a:rPr lang="ja-JP" altLang="en-US" sz="2000" i="1" smtClean="0">
                            <a:latin typeface="Cambria Math" panose="02040503050406030204" pitchFamily="18" charset="0"/>
                          </a:rPr>
                          <m:t>した</m:t>
                        </m:r>
                        <m:r>
                          <a:rPr lang="ja-JP" altLang="en-US" sz="2000" i="1">
                            <a:latin typeface="Cambria Math" panose="02040503050406030204" pitchFamily="18" charset="0"/>
                          </a:rPr>
                          <m:t>ゲーム</m:t>
                        </m:r>
                        <m:r>
                          <a:rPr lang="ja-JP" altLang="en-US" sz="2000" i="1" smtClean="0">
                            <a:latin typeface="Cambria Math" panose="02040503050406030204" pitchFamily="18" charset="0"/>
                          </a:rPr>
                          <m:t>の</m:t>
                        </m:r>
                        <m:r>
                          <a:rPr lang="ja-JP" altLang="en-US" sz="2000" i="1">
                            <a:latin typeface="Cambria Math" panose="02040503050406030204" pitchFamily="18" charset="0"/>
                          </a:rPr>
                          <m:t>数</m:t>
                        </m:r>
                      </m:den>
                    </m:f>
                    <m:r>
                      <a:rPr lang="en-US" altLang="ja-JP" sz="2000" b="0" i="0" smtClean="0">
                        <a:latin typeface="Cambria Math" panose="02040503050406030204" pitchFamily="18" charset="0"/>
                      </a:rPr>
                      <m:t>&lt;</m:t>
                    </m:r>
                    <m:r>
                      <a:rPr lang="en-US" altLang="ja-JP" sz="2000" b="0" i="1" dirty="0" smtClean="0">
                        <a:latin typeface="Cambria Math" panose="02040503050406030204" pitchFamily="18" charset="0"/>
                        <a:ea typeface="Cambria Math" panose="02040503050406030204" pitchFamily="18" charset="0"/>
                      </a:rPr>
                      <m:t>𝐴</m:t>
                    </m:r>
                    <m:r>
                      <a:rPr lang="ja-JP" altLang="en-US" sz="2000" b="0" i="1" dirty="0" smtClean="0">
                        <a:latin typeface="Cambria Math" panose="02040503050406030204" pitchFamily="18" charset="0"/>
                      </a:rPr>
                      <m:t>の</m:t>
                    </m:r>
                    <m:r>
                      <a:rPr lang="en-US" altLang="ja-JP" sz="2000" b="0" i="1" dirty="0" smtClean="0">
                        <a:latin typeface="Cambria Math" panose="02040503050406030204" pitchFamily="18" charset="0"/>
                      </a:rPr>
                      <m:t>𝑇𝐿</m:t>
                    </m:r>
                    <m:r>
                      <m:rPr>
                        <m:nor/>
                      </m:rPr>
                      <a:rPr lang="en-US" altLang="ja-JP" sz="2000" i="0" dirty="0" smtClean="0">
                        <a:latin typeface="Cambria Math" panose="02040503050406030204" pitchFamily="18" charset="0"/>
                      </a:rPr>
                      <m:t>)</m:t>
                    </m:r>
                    <m:r>
                      <m:rPr>
                        <m:nor/>
                      </m:rPr>
                      <a:rPr lang="ja-JP" altLang="en-US" sz="2000" b="1" smtClean="0"/>
                      <m:t>∨</m:t>
                    </m:r>
                    <m:r>
                      <a:rPr lang="en-US" altLang="ja-JP" sz="2000" b="0" i="1" smtClean="0">
                        <a:latin typeface="Cambria Math" panose="02040503050406030204" pitchFamily="18" charset="0"/>
                      </a:rPr>
                      <m:t>(</m:t>
                    </m:r>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𝐴</m:t>
                        </m:r>
                        <m:r>
                          <a:rPr lang="ja-JP" altLang="en-US" sz="2000" i="1">
                            <a:latin typeface="Cambria Math" panose="02040503050406030204" pitchFamily="18" charset="0"/>
                          </a:rPr>
                          <m:t>が戦略</m:t>
                        </m:r>
                        <m:r>
                          <a:rPr lang="en-US" altLang="ja-JP" sz="2000" i="1">
                            <a:latin typeface="Cambria Math" panose="02040503050406030204" pitchFamily="18" charset="0"/>
                          </a:rPr>
                          <m:t>𝐶</m:t>
                        </m:r>
                        <m:r>
                          <a:rPr lang="ja-JP" altLang="en-US" sz="2000" i="1">
                            <a:latin typeface="Cambria Math" panose="02040503050406030204" pitchFamily="18" charset="0"/>
                          </a:rPr>
                          <m:t>をとったゲームの数</m:t>
                        </m:r>
                      </m:num>
                      <m:den>
                        <m:r>
                          <a:rPr lang="en-US" altLang="ja-JP" sz="2000" b="0" i="1" smtClean="0">
                            <a:latin typeface="Cambria Math" panose="02040503050406030204" pitchFamily="18" charset="0"/>
                          </a:rPr>
                          <m:t>𝐴</m:t>
                        </m:r>
                        <m:r>
                          <a:rPr lang="ja-JP" altLang="en-US" sz="2000" i="1">
                            <a:latin typeface="Cambria Math" panose="02040503050406030204" pitchFamily="18" charset="0"/>
                          </a:rPr>
                          <m:t>が参加したゲームの数</m:t>
                        </m:r>
                      </m:den>
                    </m:f>
                    <m:r>
                      <a:rPr lang="en-US" altLang="ja-JP" sz="2000" b="0" i="1" smtClean="0">
                        <a:latin typeface="Cambria Math" panose="02040503050406030204" pitchFamily="18" charset="0"/>
                      </a:rPr>
                      <m:t>&lt;</m:t>
                    </m:r>
                    <m:r>
                      <a:rPr lang="en-US" altLang="ja-JP" sz="2000" b="0" i="1" dirty="0" smtClean="0">
                        <a:latin typeface="Cambria Math" panose="02040503050406030204" pitchFamily="18" charset="0"/>
                        <a:ea typeface="Cambria Math" panose="02040503050406030204" pitchFamily="18" charset="0"/>
                      </a:rPr>
                      <m:t>𝐵</m:t>
                    </m:r>
                    <m:r>
                      <a:rPr lang="ja-JP" altLang="en-US" sz="2000" i="1" dirty="0" smtClean="0">
                        <a:latin typeface="Cambria Math" panose="02040503050406030204" pitchFamily="18" charset="0"/>
                      </a:rPr>
                      <m:t>の</m:t>
                    </m:r>
                    <m:r>
                      <a:rPr lang="en-US" altLang="ja-JP" sz="2000" i="1" dirty="0" smtClean="0">
                        <a:latin typeface="Cambria Math" panose="02040503050406030204" pitchFamily="18" charset="0"/>
                      </a:rPr>
                      <m:t>𝑇𝐿</m:t>
                    </m:r>
                    <m:r>
                      <a:rPr lang="en-US" altLang="ja-JP" sz="2000" b="0" i="0" dirty="0" smtClean="0">
                        <a:latin typeface="Cambria Math" panose="02040503050406030204" pitchFamily="18" charset="0"/>
                      </a:rPr>
                      <m:t>)</m:t>
                    </m:r>
                  </m:oMath>
                </a14:m>
                <a:endParaRPr lang="en-US" altLang="ja-JP" sz="2000" dirty="0"/>
              </a:p>
              <a:p>
                <a:pPr marL="0" indent="0">
                  <a:buNone/>
                </a:pPr>
                <a:r>
                  <a:rPr lang="ja-JP" altLang="en-US" sz="2000" dirty="0"/>
                  <a:t>　⇒</a:t>
                </a:r>
                <a14:m>
                  <m:oMath xmlns:m="http://schemas.openxmlformats.org/officeDocument/2006/math">
                    <m:r>
                      <a:rPr lang="en-US" altLang="ja-JP" sz="2000" i="1" dirty="0" smtClean="0">
                        <a:latin typeface="Cambria Math" panose="02040503050406030204" pitchFamily="18" charset="0"/>
                      </a:rPr>
                      <m:t>𝐴</m:t>
                    </m:r>
                    <m:r>
                      <a:rPr lang="en-US" altLang="ja-JP" sz="2000" i="1" dirty="0" smtClean="0">
                        <a:latin typeface="Cambria Math" panose="02040503050406030204" pitchFamily="18" charset="0"/>
                      </a:rPr>
                      <m:t>−</m:t>
                    </m:r>
                    <m:r>
                      <a:rPr lang="en-US" altLang="ja-JP" sz="2000" i="1" dirty="0" smtClean="0">
                        <a:latin typeface="Cambria Math" panose="02040503050406030204" pitchFamily="18" charset="0"/>
                      </a:rPr>
                      <m:t>𝐵</m:t>
                    </m:r>
                  </m:oMath>
                </a14:m>
                <a:r>
                  <a:rPr lang="ja-JP" altLang="en-US" sz="2000" dirty="0"/>
                  <a:t>リンクを切る</a:t>
                </a:r>
                <a:endParaRPr lang="en-US" altLang="ja-JP" sz="2000" dirty="0"/>
              </a:p>
            </p:txBody>
          </p:sp>
        </mc:Choice>
        <mc:Fallback xmlns="">
          <p:sp>
            <p:nvSpPr>
              <p:cNvPr id="5" name="コンテンツ プレースホルダー 2">
                <a:extLst>
                  <a:ext uri="{FF2B5EF4-FFF2-40B4-BE49-F238E27FC236}">
                    <a16:creationId xmlns:a16="http://schemas.microsoft.com/office/drawing/2014/main" id="{1051CA42-9CDA-B5AD-1E36-239C4AADC43A}"/>
                  </a:ext>
                </a:extLst>
              </p:cNvPr>
              <p:cNvSpPr txBox="1">
                <a:spLocks noRot="1" noChangeAspect="1" noMove="1" noResize="1" noEditPoints="1" noAdjustHandles="1" noChangeArrowheads="1" noChangeShapeType="1" noTextEdit="1"/>
              </p:cNvSpPr>
              <p:nvPr/>
            </p:nvSpPr>
            <p:spPr>
              <a:xfrm>
                <a:off x="1307029" y="2625649"/>
                <a:ext cx="10110785" cy="1619090"/>
              </a:xfrm>
              <a:prstGeom prst="rect">
                <a:avLst/>
              </a:prstGeom>
              <a:blipFill>
                <a:blip r:embed="rId4"/>
                <a:stretch>
                  <a:fillRect l="-603" t="-3774"/>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6" name="テキスト ボックス 5">
                <a:extLst>
                  <a:ext uri="{FF2B5EF4-FFF2-40B4-BE49-F238E27FC236}">
                    <a16:creationId xmlns:a16="http://schemas.microsoft.com/office/drawing/2014/main" id="{E547059D-9724-FD4D-E5A0-1EED6DA56012}"/>
                  </a:ext>
                </a:extLst>
              </p:cNvPr>
              <p:cNvSpPr txBox="1"/>
              <p:nvPr/>
            </p:nvSpPr>
            <p:spPr>
              <a:xfrm>
                <a:off x="935830" y="1675347"/>
                <a:ext cx="6735507" cy="400110"/>
              </a:xfrm>
              <a:prstGeom prst="rect">
                <a:avLst/>
              </a:prstGeom>
              <a:noFill/>
            </p:spPr>
            <p:txBody>
              <a:bodyPr wrap="square" rtlCol="0">
                <a:spAutoFit/>
              </a:bodyPr>
              <a:lstStyle/>
              <a:p>
                <a:r>
                  <a:rPr kumimoji="1" lang="ja-JP" altLang="en-US" sz="2000" b="1" dirty="0"/>
                  <a:t>ランダムに</a:t>
                </a:r>
                <a14:m>
                  <m:oMath xmlns:m="http://schemas.openxmlformats.org/officeDocument/2006/math">
                    <m:r>
                      <a:rPr kumimoji="1" lang="en-US" altLang="ja-JP" sz="2000" b="1" i="1" dirty="0" smtClean="0">
                        <a:latin typeface="Cambria Math" panose="02040503050406030204" pitchFamily="18" charset="0"/>
                      </a:rPr>
                      <m:t>𝟓𝟎𝟎𝟎</m:t>
                    </m:r>
                  </m:oMath>
                </a14:m>
                <a:r>
                  <a:rPr kumimoji="1" lang="ja-JP" altLang="en-US" sz="2000" b="1" dirty="0"/>
                  <a:t>ペアを選ぶ、一方を</a:t>
                </a:r>
                <a14:m>
                  <m:oMath xmlns:m="http://schemas.openxmlformats.org/officeDocument/2006/math">
                    <m:r>
                      <a:rPr kumimoji="1" lang="en-US" altLang="ja-JP" sz="2000" b="1" i="1" dirty="0" smtClean="0">
                        <a:latin typeface="Cambria Math" panose="02040503050406030204" pitchFamily="18" charset="0"/>
                      </a:rPr>
                      <m:t>𝑨</m:t>
                    </m:r>
                  </m:oMath>
                </a14:m>
                <a:r>
                  <a:rPr kumimoji="1" lang="ja-JP" altLang="en-US" sz="2000" b="1" dirty="0"/>
                  <a:t>もう一方を</a:t>
                </a:r>
                <a14:m>
                  <m:oMath xmlns:m="http://schemas.openxmlformats.org/officeDocument/2006/math">
                    <m:r>
                      <a:rPr kumimoji="1" lang="en-US" altLang="ja-JP" sz="2000" b="1" i="1" dirty="0" smtClean="0">
                        <a:latin typeface="Cambria Math" panose="02040503050406030204" pitchFamily="18" charset="0"/>
                      </a:rPr>
                      <m:t>𝑩</m:t>
                    </m:r>
                  </m:oMath>
                </a14:m>
                <a:r>
                  <a:rPr kumimoji="1" lang="ja-JP" altLang="en-US" sz="2000" b="1" dirty="0"/>
                  <a:t>とする</a:t>
                </a:r>
              </a:p>
            </p:txBody>
          </p:sp>
        </mc:Choice>
        <mc:Fallback xmlns="">
          <p:sp>
            <p:nvSpPr>
              <p:cNvPr id="6" name="テキスト ボックス 5">
                <a:extLst>
                  <a:ext uri="{FF2B5EF4-FFF2-40B4-BE49-F238E27FC236}">
                    <a16:creationId xmlns:a16="http://schemas.microsoft.com/office/drawing/2014/main" id="{E547059D-9724-FD4D-E5A0-1EED6DA56012}"/>
                  </a:ext>
                </a:extLst>
              </p:cNvPr>
              <p:cNvSpPr txBox="1">
                <a:spLocks noRot="1" noChangeAspect="1" noMove="1" noResize="1" noEditPoints="1" noAdjustHandles="1" noChangeArrowheads="1" noChangeShapeType="1" noTextEdit="1"/>
              </p:cNvSpPr>
              <p:nvPr/>
            </p:nvSpPr>
            <p:spPr>
              <a:xfrm>
                <a:off x="935830" y="1675347"/>
                <a:ext cx="6735507" cy="400110"/>
              </a:xfrm>
              <a:prstGeom prst="rect">
                <a:avLst/>
              </a:prstGeom>
              <a:blipFill>
                <a:blip r:embed="rId5"/>
                <a:stretch>
                  <a:fillRect l="-996" t="-7692" r="-996" b="-29231"/>
                </a:stretch>
              </a:blipFill>
            </p:spPr>
            <p:txBody>
              <a:bodyPr/>
              <a:lstStyle/>
              <a:p>
                <a:r>
                  <a:rPr lang="ja-JP" altLang="en-US">
                    <a:noFill/>
                  </a:rPr>
                  <a:t> </a:t>
                </a:r>
              </a:p>
            </p:txBody>
          </p:sp>
        </mc:Fallback>
      </mc:AlternateContent>
      <p:sp>
        <p:nvSpPr>
          <p:cNvPr id="7" name="四角形: 角を丸くする 6">
            <a:extLst>
              <a:ext uri="{FF2B5EF4-FFF2-40B4-BE49-F238E27FC236}">
                <a16:creationId xmlns:a16="http://schemas.microsoft.com/office/drawing/2014/main" id="{C37B3FA7-025E-DC2F-3188-74F31DBEC9AB}"/>
              </a:ext>
            </a:extLst>
          </p:cNvPr>
          <p:cNvSpPr/>
          <p:nvPr/>
        </p:nvSpPr>
        <p:spPr>
          <a:xfrm>
            <a:off x="934227" y="4497463"/>
            <a:ext cx="10481985" cy="1813897"/>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8E967927-D7DE-BADA-4A7F-E02396488206}"/>
                  </a:ext>
                </a:extLst>
              </p:cNvPr>
              <p:cNvSpPr txBox="1"/>
              <p:nvPr/>
            </p:nvSpPr>
            <p:spPr>
              <a:xfrm>
                <a:off x="1566742" y="4323665"/>
                <a:ext cx="2887563" cy="400110"/>
              </a:xfrm>
              <a:prstGeom prst="rect">
                <a:avLst/>
              </a:prstGeom>
              <a:solidFill>
                <a:schemeClr val="bg1"/>
              </a:solidFill>
            </p:spPr>
            <p:txBody>
              <a:bodyPr wrap="square" rtlCol="0">
                <a:spAutoFit/>
              </a:bodyPr>
              <a:lstStyle/>
              <a:p>
                <a:pPr algn="ctr"/>
                <a14:m>
                  <m:oMath xmlns:m="http://schemas.openxmlformats.org/officeDocument/2006/math">
                    <m:r>
                      <a:rPr lang="en-US" altLang="ja-JP" sz="2000" b="1" i="1" dirty="0" smtClean="0">
                        <a:latin typeface="Cambria Math" panose="02040503050406030204" pitchFamily="18" charset="0"/>
                      </a:rPr>
                      <m:t>𝑨</m:t>
                    </m:r>
                    <m:r>
                      <a:rPr lang="en-US" altLang="ja-JP" sz="2000" b="1" i="1" dirty="0" smtClean="0">
                        <a:latin typeface="Cambria Math" panose="02040503050406030204" pitchFamily="18" charset="0"/>
                      </a:rPr>
                      <m:t>−</m:t>
                    </m:r>
                    <m:r>
                      <a:rPr lang="en-US" altLang="ja-JP" sz="2000" b="1" i="1" dirty="0" smtClean="0">
                        <a:latin typeface="Cambria Math" panose="02040503050406030204" pitchFamily="18" charset="0"/>
                      </a:rPr>
                      <m:t>𝑩</m:t>
                    </m:r>
                  </m:oMath>
                </a14:m>
                <a:r>
                  <a:rPr lang="ja-JP" altLang="en-US" sz="2000" b="1" dirty="0"/>
                  <a:t>リンクがない場合</a:t>
                </a:r>
                <a:endParaRPr kumimoji="1" lang="ja-JP" altLang="en-US" sz="2000" b="1" dirty="0"/>
              </a:p>
            </p:txBody>
          </p:sp>
        </mc:Choice>
        <mc:Fallback xmlns="">
          <p:sp>
            <p:nvSpPr>
              <p:cNvPr id="8" name="テキスト ボックス 7">
                <a:extLst>
                  <a:ext uri="{FF2B5EF4-FFF2-40B4-BE49-F238E27FC236}">
                    <a16:creationId xmlns:a16="http://schemas.microsoft.com/office/drawing/2014/main" id="{8E967927-D7DE-BADA-4A7F-E02396488206}"/>
                  </a:ext>
                </a:extLst>
              </p:cNvPr>
              <p:cNvSpPr txBox="1">
                <a:spLocks noRot="1" noChangeAspect="1" noMove="1" noResize="1" noEditPoints="1" noAdjustHandles="1" noChangeArrowheads="1" noChangeShapeType="1" noTextEdit="1"/>
              </p:cNvSpPr>
              <p:nvPr/>
            </p:nvSpPr>
            <p:spPr>
              <a:xfrm>
                <a:off x="1566742" y="4323665"/>
                <a:ext cx="2887563" cy="400110"/>
              </a:xfrm>
              <a:prstGeom prst="rect">
                <a:avLst/>
              </a:prstGeom>
              <a:blipFill>
                <a:blip r:embed="rId6"/>
                <a:stretch>
                  <a:fillRect t="-6061" r="-2110" b="-27273"/>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DFE59BCE-9C2C-6D04-A06B-AE4B3EAE621E}"/>
                  </a:ext>
                </a:extLst>
              </p:cNvPr>
              <p:cNvSpPr txBox="1">
                <a:spLocks/>
              </p:cNvSpPr>
              <p:nvPr/>
            </p:nvSpPr>
            <p:spPr>
              <a:xfrm>
                <a:off x="1305426" y="4808984"/>
                <a:ext cx="10110785" cy="161909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ja-JP" altLang="en-US" sz="2000" dirty="0"/>
                  <a:t>・双方にとって、相手のこれまでの協力率が、自分の</a:t>
                </a:r>
                <a14:m>
                  <m:oMath xmlns:m="http://schemas.openxmlformats.org/officeDocument/2006/math">
                    <m:r>
                      <a:rPr lang="en-US" altLang="ja-JP" sz="2000" i="1" dirty="0" smtClean="0">
                        <a:latin typeface="Cambria Math" panose="02040503050406030204" pitchFamily="18" charset="0"/>
                      </a:rPr>
                      <m:t>𝑇𝐹</m:t>
                    </m:r>
                  </m:oMath>
                </a14:m>
                <a:r>
                  <a:rPr lang="ja-JP" altLang="en-US" sz="2000" dirty="0"/>
                  <a:t>より高いなら、リンクを貼る</a:t>
                </a:r>
                <a:endParaRPr lang="en-US" altLang="ja-JP" sz="2000" dirty="0"/>
              </a:p>
              <a:p>
                <a:pPr marL="0" indent="0">
                  <a:buNone/>
                </a:pPr>
                <a:r>
                  <a:rPr lang="ja-JP" altLang="en-US" sz="2000" dirty="0"/>
                  <a:t>・</a:t>
                </a:r>
                <a14:m>
                  <m:oMath xmlns:m="http://schemas.openxmlformats.org/officeDocument/2006/math">
                    <m:r>
                      <a:rPr lang="en-US" altLang="ja-JP" sz="2000" b="0" i="0" smtClean="0">
                        <a:latin typeface="Cambria Math" panose="02040503050406030204" pitchFamily="18" charset="0"/>
                      </a:rPr>
                      <m:t>(</m:t>
                    </m:r>
                    <m:r>
                      <a:rPr lang="en-US" altLang="ja-JP" sz="2000" b="0" i="1" smtClean="0">
                        <a:latin typeface="Cambria Math" panose="02040503050406030204" pitchFamily="18" charset="0"/>
                      </a:rPr>
                      <m:t>𝐴</m:t>
                    </m:r>
                    <m:r>
                      <a:rPr lang="ja-JP" altLang="en-US" sz="2000" i="1" smtClean="0">
                        <a:latin typeface="Cambria Math" panose="02040503050406030204" pitchFamily="18" charset="0"/>
                      </a:rPr>
                      <m:t>の</m:t>
                    </m:r>
                    <m:r>
                      <a:rPr lang="en-US" altLang="ja-JP" sz="2000" i="1" smtClean="0">
                        <a:latin typeface="Cambria Math" panose="02040503050406030204" pitchFamily="18" charset="0"/>
                      </a:rPr>
                      <m:t>𝑇𝐹</m:t>
                    </m:r>
                    <m:r>
                      <a:rPr lang="en-US" altLang="ja-JP" sz="2000" i="1" smtClean="0">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𝐵</m:t>
                        </m:r>
                        <m:r>
                          <a:rPr lang="ja-JP" altLang="en-US" sz="2000" i="1">
                            <a:latin typeface="Cambria Math" panose="02040503050406030204" pitchFamily="18" charset="0"/>
                          </a:rPr>
                          <m:t>が戦略</m:t>
                        </m:r>
                        <m:r>
                          <a:rPr lang="en-US" altLang="ja-JP" sz="2000" b="0" i="1" smtClean="0">
                            <a:latin typeface="Cambria Math" panose="02040503050406030204" pitchFamily="18" charset="0"/>
                          </a:rPr>
                          <m:t>𝐶</m:t>
                        </m:r>
                        <m:r>
                          <a:rPr lang="ja-JP" altLang="en-US" sz="2000" i="1" smtClean="0">
                            <a:latin typeface="Cambria Math" panose="02040503050406030204" pitchFamily="18" charset="0"/>
                          </a:rPr>
                          <m:t>を</m:t>
                        </m:r>
                        <m:r>
                          <a:rPr lang="ja-JP" altLang="en-US" sz="2000" i="1">
                            <a:latin typeface="Cambria Math" panose="02040503050406030204" pitchFamily="18" charset="0"/>
                          </a:rPr>
                          <m:t>とった</m:t>
                        </m:r>
                        <m:r>
                          <a:rPr lang="ja-JP" altLang="en-US" sz="2000" i="1" smtClean="0">
                            <a:latin typeface="Cambria Math" panose="02040503050406030204" pitchFamily="18" charset="0"/>
                          </a:rPr>
                          <m:t>ゲーム</m:t>
                        </m:r>
                        <m:r>
                          <a:rPr lang="ja-JP" altLang="en-US" sz="2000" i="1">
                            <a:latin typeface="Cambria Math" panose="02040503050406030204" pitchFamily="18" charset="0"/>
                          </a:rPr>
                          <m:t>の</m:t>
                        </m:r>
                        <m:r>
                          <a:rPr lang="ja-JP" altLang="en-US" sz="2000" i="1" smtClean="0">
                            <a:latin typeface="Cambria Math" panose="02040503050406030204" pitchFamily="18" charset="0"/>
                          </a:rPr>
                          <m:t>数</m:t>
                        </m:r>
                      </m:num>
                      <m:den>
                        <m:r>
                          <a:rPr lang="en-US" altLang="ja-JP" sz="2000" b="0" i="1" smtClean="0">
                            <a:latin typeface="Cambria Math" panose="02040503050406030204" pitchFamily="18" charset="0"/>
                          </a:rPr>
                          <m:t>𝐵</m:t>
                        </m:r>
                        <m:r>
                          <a:rPr lang="ja-JP" altLang="en-US" sz="2000" i="1" smtClean="0">
                            <a:latin typeface="Cambria Math" panose="02040503050406030204" pitchFamily="18" charset="0"/>
                          </a:rPr>
                          <m:t>が</m:t>
                        </m:r>
                        <m:r>
                          <a:rPr lang="ja-JP" altLang="en-US" sz="2000" i="1">
                            <a:latin typeface="Cambria Math" panose="02040503050406030204" pitchFamily="18" charset="0"/>
                          </a:rPr>
                          <m:t>参加</m:t>
                        </m:r>
                        <m:r>
                          <a:rPr lang="ja-JP" altLang="en-US" sz="2000" i="1" smtClean="0">
                            <a:latin typeface="Cambria Math" panose="02040503050406030204" pitchFamily="18" charset="0"/>
                          </a:rPr>
                          <m:t>した</m:t>
                        </m:r>
                        <m:r>
                          <a:rPr lang="ja-JP" altLang="en-US" sz="2000" i="1">
                            <a:latin typeface="Cambria Math" panose="02040503050406030204" pitchFamily="18" charset="0"/>
                          </a:rPr>
                          <m:t>ゲーム</m:t>
                        </m:r>
                        <m:r>
                          <a:rPr lang="ja-JP" altLang="en-US" sz="2000" i="1" smtClean="0">
                            <a:latin typeface="Cambria Math" panose="02040503050406030204" pitchFamily="18" charset="0"/>
                          </a:rPr>
                          <m:t>の</m:t>
                        </m:r>
                        <m:r>
                          <a:rPr lang="ja-JP" altLang="en-US" sz="2000" i="1">
                            <a:latin typeface="Cambria Math" panose="02040503050406030204" pitchFamily="18" charset="0"/>
                          </a:rPr>
                          <m:t>数</m:t>
                        </m:r>
                      </m:den>
                    </m:f>
                    <m:r>
                      <a:rPr lang="en-US" altLang="ja-JP" sz="2000" b="0" i="1" smtClean="0">
                        <a:latin typeface="Cambria Math" panose="02040503050406030204" pitchFamily="18" charset="0"/>
                      </a:rPr>
                      <m:t>)</m:t>
                    </m:r>
                    <m:r>
                      <a:rPr lang="ja-JP" altLang="en-US" sz="2000" i="1" smtClean="0">
                        <a:latin typeface="Cambria Math" panose="02040503050406030204" pitchFamily="18" charset="0"/>
                      </a:rPr>
                      <m:t>∧</m:t>
                    </m:r>
                    <m:r>
                      <a:rPr lang="en-US" altLang="ja-JP" sz="2000" b="0" i="1" smtClean="0">
                        <a:latin typeface="Cambria Math" panose="02040503050406030204" pitchFamily="18" charset="0"/>
                      </a:rPr>
                      <m:t>(</m:t>
                    </m:r>
                    <m:r>
                      <a:rPr lang="en-US" altLang="ja-JP" sz="2000" i="1" dirty="0" smtClean="0">
                        <a:latin typeface="Cambria Math" panose="02040503050406030204" pitchFamily="18" charset="0"/>
                      </a:rPr>
                      <m:t>𝐵</m:t>
                    </m:r>
                    <m:r>
                      <a:rPr lang="ja-JP" altLang="en-US" sz="2000" i="1" dirty="0" smtClean="0">
                        <a:latin typeface="Cambria Math" panose="02040503050406030204" pitchFamily="18" charset="0"/>
                      </a:rPr>
                      <m:t>の</m:t>
                    </m:r>
                    <m:r>
                      <a:rPr lang="en-US" altLang="ja-JP" sz="2000" i="1" dirty="0" smtClean="0">
                        <a:latin typeface="Cambria Math" panose="02040503050406030204" pitchFamily="18" charset="0"/>
                      </a:rPr>
                      <m:t>𝑇𝐹</m:t>
                    </m:r>
                    <m:r>
                      <a:rPr lang="en-US" altLang="ja-JP" sz="2000" i="1">
                        <a:latin typeface="Cambria Math" panose="02040503050406030204" pitchFamily="18" charset="0"/>
                        <a:ea typeface="Cambria Math" panose="02040503050406030204" pitchFamily="18" charset="0"/>
                      </a:rPr>
                      <m:t>≤</m:t>
                    </m:r>
                    <m:f>
                      <m:fPr>
                        <m:ctrlPr>
                          <a:rPr lang="en-US" altLang="ja-JP" sz="2000" i="1">
                            <a:latin typeface="Cambria Math" panose="02040503050406030204" pitchFamily="18" charset="0"/>
                          </a:rPr>
                        </m:ctrlPr>
                      </m:fPr>
                      <m:num>
                        <m:r>
                          <a:rPr lang="en-US" altLang="ja-JP" sz="2000" b="0" i="1" smtClean="0">
                            <a:latin typeface="Cambria Math" panose="02040503050406030204" pitchFamily="18" charset="0"/>
                          </a:rPr>
                          <m:t>𝐴</m:t>
                        </m:r>
                        <m:r>
                          <a:rPr lang="ja-JP" altLang="en-US" sz="2000" i="1">
                            <a:latin typeface="Cambria Math" panose="02040503050406030204" pitchFamily="18" charset="0"/>
                          </a:rPr>
                          <m:t>が戦略</m:t>
                        </m:r>
                        <m:r>
                          <a:rPr lang="en-US" altLang="ja-JP" sz="2000" i="1">
                            <a:latin typeface="Cambria Math" panose="02040503050406030204" pitchFamily="18" charset="0"/>
                          </a:rPr>
                          <m:t>𝐶</m:t>
                        </m:r>
                        <m:r>
                          <a:rPr lang="ja-JP" altLang="en-US" sz="2000" i="1">
                            <a:latin typeface="Cambria Math" panose="02040503050406030204" pitchFamily="18" charset="0"/>
                          </a:rPr>
                          <m:t>をとったゲームの数</m:t>
                        </m:r>
                      </m:num>
                      <m:den>
                        <m:r>
                          <a:rPr lang="en-US" altLang="ja-JP" sz="2000" b="0" i="1" smtClean="0">
                            <a:latin typeface="Cambria Math" panose="02040503050406030204" pitchFamily="18" charset="0"/>
                          </a:rPr>
                          <m:t>𝐴</m:t>
                        </m:r>
                        <m:r>
                          <a:rPr lang="ja-JP" altLang="en-US" sz="2000" i="1">
                            <a:latin typeface="Cambria Math" panose="02040503050406030204" pitchFamily="18" charset="0"/>
                          </a:rPr>
                          <m:t>が参加したゲームの数</m:t>
                        </m:r>
                      </m:den>
                    </m:f>
                    <m:r>
                      <a:rPr lang="en-US" altLang="ja-JP" sz="2000" b="0" i="1" smtClean="0">
                        <a:latin typeface="Cambria Math" panose="02040503050406030204" pitchFamily="18" charset="0"/>
                      </a:rPr>
                      <m:t>)</m:t>
                    </m:r>
                  </m:oMath>
                </a14:m>
                <a:endParaRPr lang="en-US" altLang="ja-JP" sz="2000" dirty="0"/>
              </a:p>
              <a:p>
                <a:pPr marL="0" indent="0">
                  <a:buNone/>
                </a:pPr>
                <a:r>
                  <a:rPr lang="ja-JP" altLang="en-US" sz="2000" dirty="0"/>
                  <a:t>　⇒</a:t>
                </a:r>
                <a14:m>
                  <m:oMath xmlns:m="http://schemas.openxmlformats.org/officeDocument/2006/math">
                    <m:r>
                      <a:rPr lang="en-US" altLang="ja-JP" sz="2000" i="1" dirty="0" smtClean="0">
                        <a:latin typeface="Cambria Math" panose="02040503050406030204" pitchFamily="18" charset="0"/>
                      </a:rPr>
                      <m:t>𝐴</m:t>
                    </m:r>
                    <m:r>
                      <a:rPr lang="en-US" altLang="ja-JP" sz="2000" i="1" dirty="0" smtClean="0">
                        <a:latin typeface="Cambria Math" panose="02040503050406030204" pitchFamily="18" charset="0"/>
                      </a:rPr>
                      <m:t>−</m:t>
                    </m:r>
                    <m:r>
                      <a:rPr lang="en-US" altLang="ja-JP" sz="2000" i="1" dirty="0" smtClean="0">
                        <a:latin typeface="Cambria Math" panose="02040503050406030204" pitchFamily="18" charset="0"/>
                      </a:rPr>
                      <m:t>𝐵</m:t>
                    </m:r>
                  </m:oMath>
                </a14:m>
                <a:r>
                  <a:rPr lang="ja-JP" altLang="en-US" sz="2000" dirty="0"/>
                  <a:t>リンクを貼る</a:t>
                </a:r>
                <a:endParaRPr lang="en-US" altLang="ja-JP" sz="2000" dirty="0"/>
              </a:p>
            </p:txBody>
          </p:sp>
        </mc:Choice>
        <mc:Fallback xmlns="">
          <p:sp>
            <p:nvSpPr>
              <p:cNvPr id="9" name="コンテンツ プレースホルダー 2">
                <a:extLst>
                  <a:ext uri="{FF2B5EF4-FFF2-40B4-BE49-F238E27FC236}">
                    <a16:creationId xmlns:a16="http://schemas.microsoft.com/office/drawing/2014/main" id="{DFE59BCE-9C2C-6D04-A06B-AE4B3EAE621E}"/>
                  </a:ext>
                </a:extLst>
              </p:cNvPr>
              <p:cNvSpPr txBox="1">
                <a:spLocks noRot="1" noChangeAspect="1" noMove="1" noResize="1" noEditPoints="1" noAdjustHandles="1" noChangeArrowheads="1" noChangeShapeType="1" noTextEdit="1"/>
              </p:cNvSpPr>
              <p:nvPr/>
            </p:nvSpPr>
            <p:spPr>
              <a:xfrm>
                <a:off x="1305426" y="4808984"/>
                <a:ext cx="10110785" cy="1619090"/>
              </a:xfrm>
              <a:prstGeom prst="rect">
                <a:avLst/>
              </a:prstGeom>
              <a:blipFill>
                <a:blip r:embed="rId7"/>
                <a:stretch>
                  <a:fillRect l="-603" t="-3774"/>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15691372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2912796-236E-495B-E95E-43F843793EE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9543054C-18C9-88BD-2421-B37DEDAAFBF6}"/>
              </a:ext>
            </a:extLst>
          </p:cNvPr>
          <p:cNvSpPr/>
          <p:nvPr/>
        </p:nvSpPr>
        <p:spPr>
          <a:xfrm>
            <a:off x="838200" y="1932829"/>
            <a:ext cx="10858500" cy="3703347"/>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E2841">
                    <a:lumMod val="75000"/>
                    <a:lumOff val="25000"/>
                  </a:srgbClr>
                </a:solidFill>
                <a:effectLst/>
                <a:uLnTx/>
                <a:uFillTx/>
                <a:latin typeface="游ゴシック" panose="02110004020202020204"/>
                <a:ea typeface="游ゴシック" panose="020B0400000000000000" pitchFamily="50" charset="-128"/>
                <a:cs typeface="+mn-cs"/>
              </a:rPr>
              <a:t>各試行：１０試行</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変数を初期化</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タイトル 1">
            <a:extLst>
              <a:ext uri="{FF2B5EF4-FFF2-40B4-BE49-F238E27FC236}">
                <a16:creationId xmlns:a16="http://schemas.microsoft.com/office/drawing/2014/main" id="{FE7D9744-B929-AD39-E249-3C8F66B15409}"/>
              </a:ext>
            </a:extLst>
          </p:cNvPr>
          <p:cNvSpPr>
            <a:spLocks noGrp="1"/>
          </p:cNvSpPr>
          <p:nvPr>
            <p:ph type="title"/>
          </p:nvPr>
        </p:nvSpPr>
        <p:spPr/>
        <p:txBody>
          <a:bodyPr/>
          <a:lstStyle/>
          <a:p>
            <a:r>
              <a:rPr lang="ja-JP" altLang="en-US" b="1" dirty="0"/>
              <a:t>モデル詳細</a:t>
            </a:r>
            <a:endParaRPr kumimoji="1" lang="ja-JP" altLang="en-US" b="1" dirty="0"/>
          </a:p>
        </p:txBody>
      </p:sp>
      <p:sp>
        <p:nvSpPr>
          <p:cNvPr id="8" name="正方形/長方形 7">
            <a:extLst>
              <a:ext uri="{FF2B5EF4-FFF2-40B4-BE49-F238E27FC236}">
                <a16:creationId xmlns:a16="http://schemas.microsoft.com/office/drawing/2014/main" id="{46D4A3E8-F318-41A0-2393-9788000BF94C}"/>
              </a:ext>
            </a:extLst>
          </p:cNvPr>
          <p:cNvSpPr/>
          <p:nvPr/>
        </p:nvSpPr>
        <p:spPr>
          <a:xfrm>
            <a:off x="1085852" y="2735780"/>
            <a:ext cx="10610848" cy="284298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rPr>
              <a:t>各世代：５０００世代</a:t>
            </a: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rPr>
              <a:t>　　　　</a:t>
            </a: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ネットワークを初期化</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ja-JP" altLang="en-US"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rPr>
              <a:t>社会学習</a:t>
            </a:r>
            <a:endParaRPr kumimoji="1" lang="en-US" altLang="ja-JP"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ja-JP" altLang="en-US"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rPr>
              <a:t>突然変異</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9" name="正方形/長方形 8">
            <a:extLst>
              <a:ext uri="{FF2B5EF4-FFF2-40B4-BE49-F238E27FC236}">
                <a16:creationId xmlns:a16="http://schemas.microsoft.com/office/drawing/2014/main" id="{9EA5AAE7-92BB-A7E6-484A-036F36250186}"/>
              </a:ext>
            </a:extLst>
          </p:cNvPr>
          <p:cNvSpPr/>
          <p:nvPr/>
        </p:nvSpPr>
        <p:spPr>
          <a:xfrm>
            <a:off x="1356014" y="3371568"/>
            <a:ext cx="10340686" cy="1468283"/>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196B24">
                    <a:lumMod val="75000"/>
                  </a:srgbClr>
                </a:solidFill>
                <a:effectLst/>
                <a:uLnTx/>
                <a:uFillTx/>
                <a:latin typeface="游ゴシック" panose="02110004020202020204"/>
                <a:ea typeface="游ゴシック" panose="020B0400000000000000" pitchFamily="50" charset="-128"/>
                <a:cs typeface="+mn-cs"/>
              </a:rPr>
              <a:t>各ラウンド：１００回</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各エージェントの協力</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非協力を決定</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利得を計算</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0" name="正方形/長方形 9">
            <a:extLst>
              <a:ext uri="{FF2B5EF4-FFF2-40B4-BE49-F238E27FC236}">
                <a16:creationId xmlns:a16="http://schemas.microsoft.com/office/drawing/2014/main" id="{EACB09F6-8A20-B26E-4551-68458C38EAB4}"/>
              </a:ext>
            </a:extLst>
          </p:cNvPr>
          <p:cNvSpPr/>
          <p:nvPr/>
        </p:nvSpPr>
        <p:spPr>
          <a:xfrm>
            <a:off x="2870491" y="4311802"/>
            <a:ext cx="8826209" cy="407194"/>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ネットワークの切り貼り：</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5000</a:t>
            </a: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回</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4" name="矢印: 右 3">
            <a:extLst>
              <a:ext uri="{FF2B5EF4-FFF2-40B4-BE49-F238E27FC236}">
                <a16:creationId xmlns:a16="http://schemas.microsoft.com/office/drawing/2014/main" id="{07BD850D-0805-7C96-D1B2-4AB5BE8070AB}"/>
              </a:ext>
            </a:extLst>
          </p:cNvPr>
          <p:cNvSpPr/>
          <p:nvPr/>
        </p:nvSpPr>
        <p:spPr>
          <a:xfrm rot="10800000">
            <a:off x="3506517" y="4976697"/>
            <a:ext cx="1209964" cy="479938"/>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42694286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0BB4CDF-9D8E-2696-C98F-C5520E500D7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609BB01-BBD3-25FB-AA83-9B936DC92CB0}"/>
              </a:ext>
            </a:extLst>
          </p:cNvPr>
          <p:cNvSpPr>
            <a:spLocks noGrp="1"/>
          </p:cNvSpPr>
          <p:nvPr>
            <p:ph type="title"/>
          </p:nvPr>
        </p:nvSpPr>
        <p:spPr/>
        <p:txBody>
          <a:bodyPr>
            <a:normAutofit/>
          </a:bodyPr>
          <a:lstStyle/>
          <a:p>
            <a:r>
              <a:rPr kumimoji="1" lang="ja-JP" altLang="en-US" sz="4000" b="1" dirty="0"/>
              <a:t>社会学習</a:t>
            </a:r>
            <a:r>
              <a:rPr kumimoji="1" lang="en-US" altLang="ja-JP" sz="4000" b="1" dirty="0"/>
              <a:t>/</a:t>
            </a:r>
            <a:r>
              <a:rPr kumimoji="1" lang="ja-JP" altLang="en-US" sz="4000" b="1" dirty="0"/>
              <a:t>突然変異＠各世代</a:t>
            </a:r>
          </a:p>
        </p:txBody>
      </p:sp>
      <p:sp>
        <p:nvSpPr>
          <p:cNvPr id="6" name="テキスト ボックス 5">
            <a:extLst>
              <a:ext uri="{FF2B5EF4-FFF2-40B4-BE49-F238E27FC236}">
                <a16:creationId xmlns:a16="http://schemas.microsoft.com/office/drawing/2014/main" id="{FF8673C7-7511-9607-747E-D5C6EC1F9C33}"/>
              </a:ext>
            </a:extLst>
          </p:cNvPr>
          <p:cNvSpPr txBox="1"/>
          <p:nvPr/>
        </p:nvSpPr>
        <p:spPr>
          <a:xfrm>
            <a:off x="935830" y="1521439"/>
            <a:ext cx="8718309" cy="70788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各エージェントが</a:t>
            </a:r>
            <a:r>
              <a:rPr lang="ja-JP" altLang="en-US" sz="2000" b="1" dirty="0">
                <a:solidFill>
                  <a:prstClr val="black"/>
                </a:solidFill>
                <a:latin typeface="游ゴシック" panose="02110004020202020204"/>
                <a:ea typeface="游ゴシック" panose="020B0400000000000000" pitchFamily="50" charset="-128"/>
              </a:rPr>
              <a:t>セレクションをするかミューテーションをするか決める</a:t>
            </a:r>
            <a:endParaRPr lang="en-US" altLang="ja-JP" sz="2000" b="1" dirty="0">
              <a:solidFill>
                <a:prstClr val="black"/>
              </a:solidFill>
              <a:latin typeface="游ゴシック" panose="02110004020202020204"/>
              <a:ea typeface="游ゴシック" panose="020B0400000000000000" pitchFamily="50" charset="-128"/>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今回は</a:t>
            </a:r>
            <a:r>
              <a:rPr lang="ja-JP" altLang="en-US" sz="2000" b="1" dirty="0">
                <a:solidFill>
                  <a:prstClr val="black"/>
                </a:solidFill>
                <a:latin typeface="游ゴシック" panose="02110004020202020204"/>
                <a:ea typeface="游ゴシック" panose="020B0400000000000000" pitchFamily="50" charset="-128"/>
              </a:rPr>
              <a:t>確率</a:t>
            </a:r>
            <a:r>
              <a:rPr lang="en-US" altLang="ja-JP" sz="2000" b="1" dirty="0">
                <a:solidFill>
                  <a:prstClr val="black"/>
                </a:solidFill>
                <a:latin typeface="游ゴシック" panose="02110004020202020204"/>
                <a:ea typeface="游ゴシック" panose="020B0400000000000000" pitchFamily="50" charset="-128"/>
              </a:rPr>
              <a:t>0.99</a:t>
            </a:r>
            <a:r>
              <a:rPr lang="ja-JP" altLang="en-US" sz="2000" b="1" dirty="0">
                <a:solidFill>
                  <a:prstClr val="black"/>
                </a:solidFill>
                <a:latin typeface="游ゴシック" panose="02110004020202020204"/>
                <a:ea typeface="游ゴシック" panose="020B0400000000000000" pitchFamily="50" charset="-128"/>
              </a:rPr>
              <a:t>でセレクション、確率</a:t>
            </a:r>
            <a:r>
              <a:rPr lang="en-US" altLang="ja-JP" sz="2000" b="1" dirty="0">
                <a:solidFill>
                  <a:prstClr val="black"/>
                </a:solidFill>
                <a:latin typeface="游ゴシック" panose="02110004020202020204"/>
                <a:ea typeface="游ゴシック" panose="020B0400000000000000" pitchFamily="50" charset="-128"/>
              </a:rPr>
              <a:t>0.01</a:t>
            </a:r>
            <a:r>
              <a:rPr lang="ja-JP" altLang="en-US" sz="2000" b="1" dirty="0">
                <a:solidFill>
                  <a:prstClr val="black"/>
                </a:solidFill>
                <a:latin typeface="游ゴシック" panose="02110004020202020204"/>
                <a:ea typeface="游ゴシック" panose="020B0400000000000000" pitchFamily="50" charset="-128"/>
              </a:rPr>
              <a:t>でミューテーション</a:t>
            </a:r>
            <a:endParaRPr lang="en-US" altLang="ja-JP" sz="2000" b="1" dirty="0">
              <a:solidFill>
                <a:prstClr val="black"/>
              </a:solidFill>
              <a:latin typeface="游ゴシック" panose="02110004020202020204"/>
              <a:ea typeface="游ゴシック" panose="020B0400000000000000" pitchFamily="50" charset="-128"/>
            </a:endParaRPr>
          </a:p>
        </p:txBody>
      </p:sp>
      <p:sp>
        <p:nvSpPr>
          <p:cNvPr id="7" name="四角形: 角を丸くする 6">
            <a:extLst>
              <a:ext uri="{FF2B5EF4-FFF2-40B4-BE49-F238E27FC236}">
                <a16:creationId xmlns:a16="http://schemas.microsoft.com/office/drawing/2014/main" id="{AA67CADC-7DFF-202B-FB56-812FC55E3D5D}"/>
              </a:ext>
            </a:extLst>
          </p:cNvPr>
          <p:cNvSpPr/>
          <p:nvPr/>
        </p:nvSpPr>
        <p:spPr>
          <a:xfrm>
            <a:off x="934227" y="2505134"/>
            <a:ext cx="10481985" cy="222096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8" name="テキスト ボックス 7">
            <a:extLst>
              <a:ext uri="{FF2B5EF4-FFF2-40B4-BE49-F238E27FC236}">
                <a16:creationId xmlns:a16="http://schemas.microsoft.com/office/drawing/2014/main" id="{B854D9F5-79B2-760A-856B-0FA13B64F5DA}"/>
              </a:ext>
            </a:extLst>
          </p:cNvPr>
          <p:cNvSpPr txBox="1"/>
          <p:nvPr/>
        </p:nvSpPr>
        <p:spPr>
          <a:xfrm>
            <a:off x="1566742" y="2331335"/>
            <a:ext cx="2686023"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セレクションの場合</a:t>
            </a:r>
          </a:p>
        </p:txBody>
      </p:sp>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CF8D96C3-B627-9606-1AD5-CE31E35769DF}"/>
                  </a:ext>
                </a:extLst>
              </p:cNvPr>
              <p:cNvSpPr txBox="1">
                <a:spLocks/>
              </p:cNvSpPr>
              <p:nvPr/>
            </p:nvSpPr>
            <p:spPr>
              <a:xfrm>
                <a:off x="1305426" y="2816654"/>
                <a:ext cx="10110785" cy="2053826"/>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・ランダムに相手を選ぶ</a:t>
                </a:r>
                <a:endPar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14:m>
                  <m:oMath xmlns:m="http://schemas.openxmlformats.org/officeDocument/2006/math">
                    <m:r>
                      <a:rPr kumimoji="1" lang="en-US" altLang="ja-JP" sz="2000" b="0" i="1" u="none" strike="noStrike" kern="1200" cap="none" spc="0" normalizeH="0" baseline="0" noProof="0" dirty="0" smtClean="0">
                        <a:ln>
                          <a:noFill/>
                        </a:ln>
                        <a:solidFill>
                          <a:prstClr val="black"/>
                        </a:solidFill>
                        <a:effectLst/>
                        <a:uLnTx/>
                        <a:uFillTx/>
                        <a:latin typeface="Cambria Math" panose="02040503050406030204" pitchFamily="18" charset="0"/>
                        <a:ea typeface="游ゴシック" panose="020B0400000000000000" pitchFamily="50" charset="-128"/>
                        <a:cs typeface="+mn-cs"/>
                      </a:rPr>
                      <m:t>100</m:t>
                    </m:r>
                  </m:oMath>
                </a14:m>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ラウンドで得た利得の総和を、世代利得として用いる</a:t>
                </a:r>
                <a:endPar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・相手の世代利得が自分のそれより大きいほど高確率</a:t>
                </a:r>
                <a:r>
                  <a:rPr lang="ja-JP" altLang="en-US" sz="2000" dirty="0">
                    <a:solidFill>
                      <a:prstClr val="black"/>
                    </a:solidFill>
                    <a:latin typeface="游ゴシック" panose="02110004020202020204"/>
                    <a:ea typeface="游ゴシック" panose="020B0400000000000000" pitchFamily="50" charset="-128"/>
                  </a:rPr>
                  <a:t>で、相手の</a:t>
                </a:r>
                <a14:m>
                  <m:oMath xmlns:m="http://schemas.openxmlformats.org/officeDocument/2006/math">
                    <m:r>
                      <a:rPr lang="en-US" altLang="ja-JP" sz="2000" i="1" dirty="0" smtClean="0">
                        <a:solidFill>
                          <a:prstClr val="black"/>
                        </a:solidFill>
                        <a:latin typeface="Cambria Math" panose="02040503050406030204" pitchFamily="18" charset="0"/>
                        <a:ea typeface="游ゴシック" panose="020B0400000000000000" pitchFamily="50" charset="-128"/>
                      </a:rPr>
                      <m:t>𝑇𝐶</m:t>
                    </m:r>
                    <m:r>
                      <a:rPr lang="en-US" altLang="ja-JP" sz="2000" i="1" dirty="0" smtClean="0">
                        <a:solidFill>
                          <a:prstClr val="black"/>
                        </a:solidFill>
                        <a:latin typeface="Cambria Math" panose="02040503050406030204" pitchFamily="18" charset="0"/>
                        <a:ea typeface="游ゴシック" panose="020B0400000000000000" pitchFamily="50" charset="-128"/>
                      </a:rPr>
                      <m:t>/</m:t>
                    </m:r>
                    <m:r>
                      <a:rPr lang="en-US" altLang="ja-JP" sz="2000" i="1" dirty="0" smtClean="0">
                        <a:solidFill>
                          <a:prstClr val="black"/>
                        </a:solidFill>
                        <a:latin typeface="Cambria Math" panose="02040503050406030204" pitchFamily="18" charset="0"/>
                        <a:ea typeface="游ゴシック" panose="020B0400000000000000" pitchFamily="50" charset="-128"/>
                      </a:rPr>
                      <m:t>𝑇𝐿</m:t>
                    </m:r>
                    <m:r>
                      <a:rPr lang="en-US" altLang="ja-JP" sz="2000" i="1" dirty="0" smtClean="0">
                        <a:solidFill>
                          <a:prstClr val="black"/>
                        </a:solidFill>
                        <a:latin typeface="Cambria Math" panose="02040503050406030204" pitchFamily="18" charset="0"/>
                        <a:ea typeface="游ゴシック" panose="020B0400000000000000" pitchFamily="50" charset="-128"/>
                      </a:rPr>
                      <m:t>/</m:t>
                    </m:r>
                    <m:r>
                      <a:rPr lang="en-US" altLang="ja-JP" sz="2000" i="1" dirty="0" smtClean="0">
                        <a:solidFill>
                          <a:prstClr val="black"/>
                        </a:solidFill>
                        <a:latin typeface="Cambria Math" panose="02040503050406030204" pitchFamily="18" charset="0"/>
                        <a:ea typeface="游ゴシック" panose="020B0400000000000000" pitchFamily="50" charset="-128"/>
                      </a:rPr>
                      <m:t>𝑇𝐹</m:t>
                    </m:r>
                  </m:oMath>
                </a14:m>
                <a:r>
                  <a:rPr lang="ja-JP" altLang="en-US" sz="2000" dirty="0">
                    <a:solidFill>
                      <a:prstClr val="black"/>
                    </a:solidFill>
                    <a:latin typeface="游ゴシック" panose="02110004020202020204"/>
                    <a:ea typeface="游ゴシック" panose="020B0400000000000000" pitchFamily="50" charset="-128"/>
                  </a:rPr>
                  <a:t>を真似る</a:t>
                </a:r>
                <a:endParaRPr lang="en-US" altLang="ja-JP" sz="2000" dirty="0">
                  <a:solidFill>
                    <a:prstClr val="black"/>
                  </a:solidFill>
                  <a:latin typeface="游ゴシック" panose="02110004020202020204"/>
                  <a:ea typeface="游ゴシック" panose="020B0400000000000000" pitchFamily="50" charset="-128"/>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sz="2000" dirty="0"/>
                  <a:t>　</a:t>
                </a:r>
                <a:r>
                  <a:rPr lang="ja-JP" altLang="en-US" sz="2000" i="0" dirty="0">
                    <a:latin typeface="+mj-lt"/>
                  </a:rPr>
                  <a:t>確率</a:t>
                </a:r>
                <a:r>
                  <a:rPr lang="en-US" altLang="ja-JP" sz="2000" b="0" i="0" dirty="0">
                    <a:latin typeface="+mj-lt"/>
                  </a:rPr>
                  <a:t>=</a:t>
                </a:r>
                <a14:m>
                  <m:oMath xmlns:m="http://schemas.openxmlformats.org/officeDocument/2006/math">
                    <m:f>
                      <m:fPr>
                        <m:ctrlPr>
                          <a:rPr lang="en-US" altLang="ja-JP" sz="2000" i="1" smtClean="0">
                            <a:latin typeface="Cambria Math" panose="02040503050406030204" pitchFamily="18" charset="0"/>
                          </a:rPr>
                        </m:ctrlPr>
                      </m:fPr>
                      <m:num>
                        <m:r>
                          <a:rPr lang="en-US" altLang="ja-JP" sz="2000" b="0" i="1" smtClean="0">
                            <a:latin typeface="Cambria Math" panose="02040503050406030204" pitchFamily="18" charset="0"/>
                          </a:rPr>
                          <m:t>1</m:t>
                        </m:r>
                      </m:num>
                      <m:den>
                        <m:r>
                          <a:rPr lang="en-US" altLang="ja-JP" sz="2000" b="0" i="1" smtClean="0">
                            <a:latin typeface="Cambria Math" panose="02040503050406030204" pitchFamily="18" charset="0"/>
                          </a:rPr>
                          <m:t>1+</m:t>
                        </m:r>
                        <m:sSup>
                          <m:sSupPr>
                            <m:ctrlPr>
                              <a:rPr lang="en-US" altLang="ja-JP" sz="2000" b="0" i="1" smtClean="0">
                                <a:latin typeface="Cambria Math" panose="02040503050406030204" pitchFamily="18" charset="0"/>
                              </a:rPr>
                            </m:ctrlPr>
                          </m:sSupPr>
                          <m:e>
                            <m:r>
                              <a:rPr lang="en-US" altLang="ja-JP" sz="2000" b="0" i="1" smtClean="0">
                                <a:latin typeface="Cambria Math" panose="02040503050406030204" pitchFamily="18" charset="0"/>
                              </a:rPr>
                              <m:t>𝑒</m:t>
                            </m:r>
                          </m:e>
                          <m:sup>
                            <m:r>
                              <a:rPr lang="en-US" altLang="ja-JP" sz="2000" b="0" i="1" smtClean="0">
                                <a:latin typeface="Cambria Math" panose="02040503050406030204" pitchFamily="18" charset="0"/>
                              </a:rPr>
                              <m:t>−(</m:t>
                            </m:r>
                            <m:r>
                              <a:rPr lang="ja-JP" altLang="en-US" sz="2000" i="1">
                                <a:latin typeface="Cambria Math" panose="02040503050406030204" pitchFamily="18" charset="0"/>
                              </a:rPr>
                              <m:t>相手の</m:t>
                            </m:r>
                            <m:r>
                              <a:rPr lang="ja-JP" altLang="en-US" sz="2000" i="1" smtClean="0">
                                <a:latin typeface="Cambria Math" panose="02040503050406030204" pitchFamily="18" charset="0"/>
                              </a:rPr>
                              <m:t>世代利得</m:t>
                            </m:r>
                            <m:r>
                              <a:rPr lang="en-US" altLang="ja-JP" sz="2000" b="0" i="1" smtClean="0">
                                <a:latin typeface="Cambria Math" panose="02040503050406030204" pitchFamily="18" charset="0"/>
                              </a:rPr>
                              <m:t>−</m:t>
                            </m:r>
                            <m:r>
                              <a:rPr lang="ja-JP" altLang="en-US" sz="2000" i="1">
                                <a:latin typeface="Cambria Math" panose="02040503050406030204" pitchFamily="18" charset="0"/>
                              </a:rPr>
                              <m:t>自分の</m:t>
                            </m:r>
                            <m:r>
                              <a:rPr lang="ja-JP" altLang="en-US" sz="2000" i="1" smtClean="0">
                                <a:latin typeface="Cambria Math" panose="02040503050406030204" pitchFamily="18" charset="0"/>
                              </a:rPr>
                              <m:t>世代利得</m:t>
                            </m:r>
                            <m:r>
                              <a:rPr lang="en-US" altLang="ja-JP" sz="2000" b="0" i="1" smtClean="0">
                                <a:latin typeface="Cambria Math" panose="02040503050406030204" pitchFamily="18" charset="0"/>
                              </a:rPr>
                              <m:t>)</m:t>
                            </m:r>
                          </m:sup>
                        </m:sSup>
                      </m:den>
                    </m:f>
                  </m:oMath>
                </a14:m>
                <a:endPar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mc:Choice>
        <mc:Fallback xmlns="">
          <p:sp>
            <p:nvSpPr>
              <p:cNvPr id="9" name="コンテンツ プレースホルダー 2">
                <a:extLst>
                  <a:ext uri="{FF2B5EF4-FFF2-40B4-BE49-F238E27FC236}">
                    <a16:creationId xmlns:a16="http://schemas.microsoft.com/office/drawing/2014/main" id="{CF8D96C3-B627-9606-1AD5-CE31E35769DF}"/>
                  </a:ext>
                </a:extLst>
              </p:cNvPr>
              <p:cNvSpPr txBox="1">
                <a:spLocks noRot="1" noChangeAspect="1" noMove="1" noResize="1" noEditPoints="1" noAdjustHandles="1" noChangeArrowheads="1" noChangeShapeType="1" noTextEdit="1"/>
              </p:cNvSpPr>
              <p:nvPr/>
            </p:nvSpPr>
            <p:spPr>
              <a:xfrm>
                <a:off x="1305426" y="2816654"/>
                <a:ext cx="10110785" cy="2053826"/>
              </a:xfrm>
              <a:prstGeom prst="rect">
                <a:avLst/>
              </a:prstGeom>
              <a:blipFill>
                <a:blip r:embed="rId3"/>
                <a:stretch>
                  <a:fillRect l="-603" t="-2671"/>
                </a:stretch>
              </a:blipFill>
            </p:spPr>
            <p:txBody>
              <a:bodyPr/>
              <a:lstStyle/>
              <a:p>
                <a:r>
                  <a:rPr lang="ja-JP" altLang="en-US">
                    <a:noFill/>
                  </a:rPr>
                  <a:t> </a:t>
                </a:r>
              </a:p>
            </p:txBody>
          </p:sp>
        </mc:Fallback>
      </mc:AlternateContent>
      <p:sp>
        <p:nvSpPr>
          <p:cNvPr id="10" name="四角形: 角を丸くする 9">
            <a:extLst>
              <a:ext uri="{FF2B5EF4-FFF2-40B4-BE49-F238E27FC236}">
                <a16:creationId xmlns:a16="http://schemas.microsoft.com/office/drawing/2014/main" id="{DF21BA78-8CED-48FF-408C-8097FE293AC1}"/>
              </a:ext>
            </a:extLst>
          </p:cNvPr>
          <p:cNvSpPr/>
          <p:nvPr/>
        </p:nvSpPr>
        <p:spPr>
          <a:xfrm>
            <a:off x="932622" y="5015728"/>
            <a:ext cx="10481985" cy="132323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11" name="テキスト ボックス 10">
            <a:extLst>
              <a:ext uri="{FF2B5EF4-FFF2-40B4-BE49-F238E27FC236}">
                <a16:creationId xmlns:a16="http://schemas.microsoft.com/office/drawing/2014/main" id="{699AAD4C-499F-F9CA-9B17-D416B226E4B4}"/>
              </a:ext>
            </a:extLst>
          </p:cNvPr>
          <p:cNvSpPr txBox="1"/>
          <p:nvPr/>
        </p:nvSpPr>
        <p:spPr>
          <a:xfrm>
            <a:off x="1565137" y="4841929"/>
            <a:ext cx="2997238" cy="400110"/>
          </a:xfrm>
          <a:prstGeom prst="rect">
            <a:avLst/>
          </a:prstGeom>
          <a:solidFill>
            <a:schemeClr val="bg1"/>
          </a:solid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游ゴシック" panose="02110004020202020204"/>
                <a:ea typeface="游ゴシック" panose="020B0400000000000000" pitchFamily="50" charset="-128"/>
              </a:rPr>
              <a:t>ミューテーション</a:t>
            </a: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の場合</a:t>
            </a:r>
          </a:p>
        </p:txBody>
      </p:sp>
      <mc:AlternateContent xmlns:mc="http://schemas.openxmlformats.org/markup-compatibility/2006" xmlns:a14="http://schemas.microsoft.com/office/drawing/2010/main">
        <mc:Choice Requires="a14">
          <p:sp>
            <p:nvSpPr>
              <p:cNvPr id="12" name="コンテンツ プレースホルダー 2">
                <a:extLst>
                  <a:ext uri="{FF2B5EF4-FFF2-40B4-BE49-F238E27FC236}">
                    <a16:creationId xmlns:a16="http://schemas.microsoft.com/office/drawing/2014/main" id="{C63D177C-3E39-B6A8-A1C9-6B85BD28B479}"/>
                  </a:ext>
                </a:extLst>
              </p:cNvPr>
              <p:cNvSpPr txBox="1">
                <a:spLocks/>
              </p:cNvSpPr>
              <p:nvPr/>
            </p:nvSpPr>
            <p:spPr>
              <a:xfrm>
                <a:off x="1303821" y="5327247"/>
                <a:ext cx="10110785" cy="88314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14:m>
                  <m:oMath xmlns:m="http://schemas.openxmlformats.org/officeDocument/2006/math">
                    <m:r>
                      <a:rPr lang="en-US" altLang="ja-JP" sz="2000" i="1" dirty="0" smtClean="0">
                        <a:solidFill>
                          <a:prstClr val="black"/>
                        </a:solidFill>
                        <a:latin typeface="Cambria Math" panose="02040503050406030204" pitchFamily="18" charset="0"/>
                        <a:ea typeface="游ゴシック" panose="020B0400000000000000" pitchFamily="50" charset="-128"/>
                      </a:rPr>
                      <m:t>𝑇𝐶</m:t>
                    </m:r>
                    <m:r>
                      <a:rPr lang="en-US" altLang="ja-JP" sz="2000" i="1" dirty="0" smtClean="0">
                        <a:solidFill>
                          <a:prstClr val="black"/>
                        </a:solidFill>
                        <a:latin typeface="Cambria Math" panose="02040503050406030204" pitchFamily="18" charset="0"/>
                        <a:ea typeface="游ゴシック" panose="020B0400000000000000" pitchFamily="50" charset="-128"/>
                      </a:rPr>
                      <m:t>/</m:t>
                    </m:r>
                    <m:r>
                      <a:rPr lang="en-US" altLang="ja-JP" sz="2000" i="1" dirty="0" smtClean="0">
                        <a:solidFill>
                          <a:prstClr val="black"/>
                        </a:solidFill>
                        <a:latin typeface="Cambria Math" panose="02040503050406030204" pitchFamily="18" charset="0"/>
                        <a:ea typeface="游ゴシック" panose="020B0400000000000000" pitchFamily="50" charset="-128"/>
                      </a:rPr>
                      <m:t>𝑇𝐿</m:t>
                    </m:r>
                    <m:r>
                      <a:rPr lang="en-US" altLang="ja-JP" sz="2000" i="1" dirty="0" smtClean="0">
                        <a:solidFill>
                          <a:prstClr val="black"/>
                        </a:solidFill>
                        <a:latin typeface="Cambria Math" panose="02040503050406030204" pitchFamily="18" charset="0"/>
                        <a:ea typeface="游ゴシック" panose="020B0400000000000000" pitchFamily="50" charset="-128"/>
                      </a:rPr>
                      <m:t>/</m:t>
                    </m:r>
                    <m:r>
                      <a:rPr lang="en-US" altLang="ja-JP" sz="2000" i="1" dirty="0" smtClean="0">
                        <a:solidFill>
                          <a:prstClr val="black"/>
                        </a:solidFill>
                        <a:latin typeface="Cambria Math" panose="02040503050406030204" pitchFamily="18" charset="0"/>
                        <a:ea typeface="游ゴシック" panose="020B0400000000000000" pitchFamily="50" charset="-128"/>
                      </a:rPr>
                      <m:t>𝑇𝐹</m:t>
                    </m:r>
                  </m:oMath>
                </a14:m>
                <a:r>
                  <a:rPr lang="ja-JP" altLang="en-US" sz="2000" dirty="0">
                    <a:solidFill>
                      <a:prstClr val="black"/>
                    </a:solidFill>
                    <a:latin typeface="游ゴシック" panose="02110004020202020204"/>
                    <a:ea typeface="游ゴシック" panose="020B0400000000000000" pitchFamily="50" charset="-128"/>
                  </a:rPr>
                  <a:t>各々半分の確率で</a:t>
                </a:r>
                <a14:m>
                  <m:oMath xmlns:m="http://schemas.openxmlformats.org/officeDocument/2006/math">
                    <m:r>
                      <a:rPr lang="en-US" altLang="ja-JP" sz="2000" i="1" dirty="0" smtClean="0">
                        <a:solidFill>
                          <a:prstClr val="black"/>
                        </a:solidFill>
                        <a:latin typeface="Cambria Math" panose="02040503050406030204" pitchFamily="18" charset="0"/>
                        <a:ea typeface="游ゴシック" panose="020B0400000000000000" pitchFamily="50" charset="-128"/>
                      </a:rPr>
                      <m:t>+0.1</m:t>
                    </m:r>
                  </m:oMath>
                </a14:m>
                <a:r>
                  <a:rPr lang="ja-JP" altLang="en-US" sz="2000" dirty="0">
                    <a:solidFill>
                      <a:prstClr val="black"/>
                    </a:solidFill>
                    <a:latin typeface="游ゴシック" panose="02110004020202020204"/>
                    <a:ea typeface="游ゴシック" panose="020B0400000000000000" pitchFamily="50" charset="-128"/>
                  </a:rPr>
                  <a:t>、もう半分の確率で</a:t>
                </a:r>
                <a14:m>
                  <m:oMath xmlns:m="http://schemas.openxmlformats.org/officeDocument/2006/math">
                    <m:r>
                      <a:rPr lang="en-US" altLang="ja-JP" sz="2000" i="1" dirty="0" smtClean="0">
                        <a:solidFill>
                          <a:prstClr val="black"/>
                        </a:solidFill>
                        <a:latin typeface="Cambria Math" panose="02040503050406030204" pitchFamily="18" charset="0"/>
                        <a:ea typeface="游ゴシック" panose="020B0400000000000000" pitchFamily="50" charset="-128"/>
                      </a:rPr>
                      <m:t>−0.1</m:t>
                    </m:r>
                  </m:oMath>
                </a14:m>
                <a:endParaRPr lang="en-US" altLang="ja-JP" sz="2000" dirty="0">
                  <a:solidFill>
                    <a:prstClr val="black"/>
                  </a:solidFill>
                  <a:latin typeface="游ゴシック" panose="02110004020202020204"/>
                  <a:ea typeface="游ゴシック" panose="020B0400000000000000" pitchFamily="50" charset="-128"/>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・上限下限では吸収（</a:t>
                </a:r>
                <a14:m>
                  <m:oMath xmlns:m="http://schemas.openxmlformats.org/officeDocument/2006/math">
                    <m:r>
                      <a:rPr kumimoji="1" lang="en-US" altLang="ja-JP" sz="2000" b="0" i="1" u="none" strike="noStrike" kern="1200" cap="none" spc="0" normalizeH="0" baseline="0" noProof="0" dirty="0" smtClean="0">
                        <a:ln>
                          <a:noFill/>
                        </a:ln>
                        <a:solidFill>
                          <a:prstClr val="black"/>
                        </a:solidFill>
                        <a:effectLst/>
                        <a:uLnTx/>
                        <a:uFillTx/>
                        <a:latin typeface="Cambria Math" panose="02040503050406030204" pitchFamily="18" charset="0"/>
                        <a:ea typeface="游ゴシック" panose="020B0400000000000000" pitchFamily="50" charset="-128"/>
                        <a:cs typeface="+mn-cs"/>
                      </a:rPr>
                      <m:t>0.0−0.1=0.0, 1.1+0.1=1.1</m:t>
                    </m:r>
                  </m:oMath>
                </a14:m>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a:t>
                </a:r>
                <a:endPar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mc:Choice>
        <mc:Fallback xmlns="">
          <p:sp>
            <p:nvSpPr>
              <p:cNvPr id="12" name="コンテンツ プレースホルダー 2">
                <a:extLst>
                  <a:ext uri="{FF2B5EF4-FFF2-40B4-BE49-F238E27FC236}">
                    <a16:creationId xmlns:a16="http://schemas.microsoft.com/office/drawing/2014/main" id="{C63D177C-3E39-B6A8-A1C9-6B85BD28B479}"/>
                  </a:ext>
                </a:extLst>
              </p:cNvPr>
              <p:cNvSpPr txBox="1">
                <a:spLocks noRot="1" noChangeAspect="1" noMove="1" noResize="1" noEditPoints="1" noAdjustHandles="1" noChangeArrowheads="1" noChangeShapeType="1" noTextEdit="1"/>
              </p:cNvSpPr>
              <p:nvPr/>
            </p:nvSpPr>
            <p:spPr>
              <a:xfrm>
                <a:off x="1303821" y="5327247"/>
                <a:ext cx="10110785" cy="883145"/>
              </a:xfrm>
              <a:prstGeom prst="rect">
                <a:avLst/>
              </a:prstGeom>
              <a:blipFill>
                <a:blip r:embed="rId4"/>
                <a:stretch>
                  <a:fillRect l="-663" t="-6897"/>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4523661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B39FEAE9-A23C-B04E-8AB3-0F8A0DB7CC5C}"/>
              </a:ext>
            </a:extLst>
          </p:cNvPr>
          <p:cNvSpPr>
            <a:spLocks noGrp="1"/>
          </p:cNvSpPr>
          <p:nvPr>
            <p:ph idx="1"/>
          </p:nvPr>
        </p:nvSpPr>
        <p:spPr>
          <a:xfrm>
            <a:off x="838200" y="2562806"/>
            <a:ext cx="10515600" cy="1732387"/>
          </a:xfrm>
        </p:spPr>
        <p:txBody>
          <a:bodyPr>
            <a:normAutofit/>
          </a:bodyPr>
          <a:lstStyle/>
          <a:p>
            <a:pPr marL="0" indent="0" algn="ctr">
              <a:buNone/>
            </a:pPr>
            <a:r>
              <a:rPr kumimoji="1" lang="ja-JP" altLang="en-US" sz="9600" b="1" dirty="0"/>
              <a:t>結果</a:t>
            </a:r>
          </a:p>
        </p:txBody>
      </p:sp>
    </p:spTree>
    <p:extLst>
      <p:ext uri="{BB962C8B-B14F-4D97-AF65-F5344CB8AC3E}">
        <p14:creationId xmlns:p14="http://schemas.microsoft.com/office/powerpoint/2010/main" val="2824016892"/>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620957D-A900-5F2F-21F4-BF5784F6FC7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B0ACE48-E303-F511-9340-E3145B9508C1}"/>
              </a:ext>
            </a:extLst>
          </p:cNvPr>
          <p:cNvSpPr>
            <a:spLocks noGrp="1"/>
          </p:cNvSpPr>
          <p:nvPr>
            <p:ph type="title"/>
          </p:nvPr>
        </p:nvSpPr>
        <p:spPr/>
        <p:txBody>
          <a:bodyPr>
            <a:normAutofit/>
          </a:bodyPr>
          <a:lstStyle/>
          <a:p>
            <a:r>
              <a:rPr kumimoji="1" lang="ja-JP" altLang="en-US" sz="4000" b="1" dirty="0"/>
              <a:t>シミュレーション</a:t>
            </a:r>
            <a:r>
              <a:rPr kumimoji="1" lang="en-US" altLang="ja-JP" sz="4000" b="1" dirty="0"/>
              <a:t>48</a:t>
            </a:r>
            <a:r>
              <a:rPr kumimoji="1" lang="ja-JP" altLang="en-US" sz="4000" b="1" dirty="0"/>
              <a:t>種類</a:t>
            </a:r>
          </a:p>
        </p:txBody>
      </p:sp>
      <p:sp>
        <p:nvSpPr>
          <p:cNvPr id="3" name="四角形: 角を丸くする 2">
            <a:extLst>
              <a:ext uri="{FF2B5EF4-FFF2-40B4-BE49-F238E27FC236}">
                <a16:creationId xmlns:a16="http://schemas.microsoft.com/office/drawing/2014/main" id="{CAC6E856-57C6-8857-1DB9-FEFE22E73275}"/>
              </a:ext>
            </a:extLst>
          </p:cNvPr>
          <p:cNvSpPr/>
          <p:nvPr/>
        </p:nvSpPr>
        <p:spPr>
          <a:xfrm>
            <a:off x="708379" y="1548136"/>
            <a:ext cx="3675550" cy="163868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1C8FC01A-5312-C9BA-0018-35208119860A}"/>
              </a:ext>
            </a:extLst>
          </p:cNvPr>
          <p:cNvSpPr txBox="1"/>
          <p:nvPr/>
        </p:nvSpPr>
        <p:spPr>
          <a:xfrm>
            <a:off x="949758" y="1646175"/>
            <a:ext cx="3130282" cy="400110"/>
          </a:xfrm>
          <a:prstGeom prst="rect">
            <a:avLst/>
          </a:prstGeom>
          <a:noFill/>
        </p:spPr>
        <p:txBody>
          <a:bodyPr wrap="square" rtlCol="0">
            <a:spAutoFit/>
          </a:bodyPr>
          <a:lstStyle/>
          <a:p>
            <a:r>
              <a:rPr lang="en-US" altLang="ja-JP" sz="2000" b="1" dirty="0"/>
              <a:t>TC/TL/TF</a:t>
            </a:r>
            <a:r>
              <a:rPr kumimoji="1" lang="ja-JP" altLang="en-US" sz="2000" b="1" dirty="0"/>
              <a:t>初期化</a:t>
            </a:r>
            <a:r>
              <a:rPr kumimoji="1" lang="en-US" altLang="ja-JP" sz="2000" b="1" dirty="0"/>
              <a:t>3</a:t>
            </a:r>
            <a:r>
              <a:rPr kumimoji="1" lang="ja-JP" altLang="en-US" sz="2000" b="1" dirty="0"/>
              <a:t>通り</a:t>
            </a:r>
          </a:p>
        </p:txBody>
      </p:sp>
      <mc:AlternateContent xmlns:mc="http://schemas.openxmlformats.org/markup-compatibility/2006" xmlns:a14="http://schemas.microsoft.com/office/drawing/2010/main">
        <mc:Choice Requires="a14">
          <p:sp>
            <p:nvSpPr>
              <p:cNvPr id="5" name="テキスト ボックス 4">
                <a:extLst>
                  <a:ext uri="{FF2B5EF4-FFF2-40B4-BE49-F238E27FC236}">
                    <a16:creationId xmlns:a16="http://schemas.microsoft.com/office/drawing/2014/main" id="{05D9A6E9-9133-639E-5B58-40AE0CE54A48}"/>
                  </a:ext>
                </a:extLst>
              </p:cNvPr>
              <p:cNvSpPr txBox="1"/>
              <p:nvPr/>
            </p:nvSpPr>
            <p:spPr>
              <a:xfrm>
                <a:off x="949758" y="2071493"/>
                <a:ext cx="2840571" cy="1015663"/>
              </a:xfrm>
              <a:prstGeom prst="rect">
                <a:avLst/>
              </a:prstGeom>
              <a:noFill/>
            </p:spPr>
            <p:txBody>
              <a:bodyPr wrap="square" rtlCol="0">
                <a:spAutoFit/>
              </a:bodyPr>
              <a:lstStyle/>
              <a:p>
                <a:r>
                  <a:rPr kumimoji="1" lang="ja-JP" altLang="en-US" sz="2000" dirty="0"/>
                  <a:t>全員</a:t>
                </a:r>
                <a14:m>
                  <m:oMath xmlns:m="http://schemas.openxmlformats.org/officeDocument/2006/math">
                    <m:r>
                      <a:rPr kumimoji="1" lang="en-US" altLang="ja-JP" sz="2000" b="0" i="1" dirty="0" smtClean="0">
                        <a:latin typeface="Cambria Math" panose="02040503050406030204" pitchFamily="18" charset="0"/>
                      </a:rPr>
                      <m:t>1.1</m:t>
                    </m:r>
                  </m:oMath>
                </a14:m>
                <a:r>
                  <a:rPr kumimoji="1" lang="ja-JP" altLang="en-US" sz="2000" dirty="0"/>
                  <a:t>スタート</a:t>
                </a:r>
                <a:endParaRPr kumimoji="1" lang="en-US" altLang="ja-JP" sz="2000" dirty="0"/>
              </a:p>
              <a:p>
                <a:r>
                  <a:rPr kumimoji="1" lang="ja-JP" altLang="en-US" sz="2000" dirty="0"/>
                  <a:t>全員</a:t>
                </a:r>
                <a14:m>
                  <m:oMath xmlns:m="http://schemas.openxmlformats.org/officeDocument/2006/math">
                    <m:r>
                      <a:rPr kumimoji="1" lang="en-US" altLang="ja-JP" sz="2000" b="0" i="1" dirty="0" smtClean="0">
                        <a:latin typeface="Cambria Math" panose="02040503050406030204" pitchFamily="18" charset="0"/>
                      </a:rPr>
                      <m:t>0.0</m:t>
                    </m:r>
                  </m:oMath>
                </a14:m>
                <a:r>
                  <a:rPr kumimoji="1" lang="ja-JP" altLang="en-US" sz="2000" dirty="0"/>
                  <a:t>スタート</a:t>
                </a:r>
                <a:endParaRPr kumimoji="1" lang="en-US" altLang="ja-JP" sz="2000" dirty="0"/>
              </a:p>
              <a:p>
                <a:r>
                  <a:rPr kumimoji="1" lang="ja-JP" altLang="en-US" sz="2000" dirty="0"/>
                  <a:t>ランダムスタート</a:t>
                </a:r>
              </a:p>
            </p:txBody>
          </p:sp>
        </mc:Choice>
        <mc:Fallback xmlns="">
          <p:sp>
            <p:nvSpPr>
              <p:cNvPr id="5" name="テキスト ボックス 4">
                <a:extLst>
                  <a:ext uri="{FF2B5EF4-FFF2-40B4-BE49-F238E27FC236}">
                    <a16:creationId xmlns:a16="http://schemas.microsoft.com/office/drawing/2014/main" id="{05D9A6E9-9133-639E-5B58-40AE0CE54A48}"/>
                  </a:ext>
                </a:extLst>
              </p:cNvPr>
              <p:cNvSpPr txBox="1">
                <a:spLocks noRot="1" noChangeAspect="1" noMove="1" noResize="1" noEditPoints="1" noAdjustHandles="1" noChangeArrowheads="1" noChangeShapeType="1" noTextEdit="1"/>
              </p:cNvSpPr>
              <p:nvPr/>
            </p:nvSpPr>
            <p:spPr>
              <a:xfrm>
                <a:off x="949758" y="2071493"/>
                <a:ext cx="2840571" cy="1015663"/>
              </a:xfrm>
              <a:prstGeom prst="rect">
                <a:avLst/>
              </a:prstGeom>
              <a:blipFill>
                <a:blip r:embed="rId3"/>
                <a:stretch>
                  <a:fillRect l="-2361" t="-3012" b="-10241"/>
                </a:stretch>
              </a:blipFill>
            </p:spPr>
            <p:txBody>
              <a:bodyPr/>
              <a:lstStyle/>
              <a:p>
                <a:r>
                  <a:rPr lang="ja-JP" altLang="en-US">
                    <a:noFill/>
                  </a:rPr>
                  <a:t> </a:t>
                </a:r>
              </a:p>
            </p:txBody>
          </p:sp>
        </mc:Fallback>
      </mc:AlternateContent>
      <p:sp>
        <p:nvSpPr>
          <p:cNvPr id="13" name="四角形: 角を丸くする 12">
            <a:extLst>
              <a:ext uri="{FF2B5EF4-FFF2-40B4-BE49-F238E27FC236}">
                <a16:creationId xmlns:a16="http://schemas.microsoft.com/office/drawing/2014/main" id="{27964F5A-D6BD-446D-6A11-4A2CB2A1D9BB}"/>
              </a:ext>
            </a:extLst>
          </p:cNvPr>
          <p:cNvSpPr/>
          <p:nvPr/>
        </p:nvSpPr>
        <p:spPr>
          <a:xfrm>
            <a:off x="708379" y="3403018"/>
            <a:ext cx="3675550" cy="163868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a:extLst>
              <a:ext uri="{FF2B5EF4-FFF2-40B4-BE49-F238E27FC236}">
                <a16:creationId xmlns:a16="http://schemas.microsoft.com/office/drawing/2014/main" id="{B861EE92-3B2F-E885-B1FD-D749A58E9706}"/>
              </a:ext>
            </a:extLst>
          </p:cNvPr>
          <p:cNvSpPr txBox="1"/>
          <p:nvPr/>
        </p:nvSpPr>
        <p:spPr>
          <a:xfrm>
            <a:off x="949758" y="3476407"/>
            <a:ext cx="3434171" cy="400110"/>
          </a:xfrm>
          <a:prstGeom prst="rect">
            <a:avLst/>
          </a:prstGeom>
          <a:noFill/>
        </p:spPr>
        <p:txBody>
          <a:bodyPr wrap="square" rtlCol="0">
            <a:spAutoFit/>
          </a:bodyPr>
          <a:lstStyle/>
          <a:p>
            <a:r>
              <a:rPr lang="ja-JP" altLang="en-US" sz="2000" b="1" dirty="0"/>
              <a:t>ネットワーク</a:t>
            </a:r>
            <a:r>
              <a:rPr kumimoji="1" lang="ja-JP" altLang="en-US" sz="2000" b="1" dirty="0"/>
              <a:t>初期化</a:t>
            </a:r>
            <a:r>
              <a:rPr kumimoji="1" lang="en-US" altLang="ja-JP" sz="2000" b="1" dirty="0"/>
              <a:t>3</a:t>
            </a:r>
            <a:r>
              <a:rPr kumimoji="1" lang="ja-JP" altLang="en-US" sz="2000" b="1" dirty="0"/>
              <a:t>通り</a:t>
            </a:r>
          </a:p>
        </p:txBody>
      </p:sp>
      <p:sp>
        <p:nvSpPr>
          <p:cNvPr id="15" name="テキスト ボックス 14">
            <a:extLst>
              <a:ext uri="{FF2B5EF4-FFF2-40B4-BE49-F238E27FC236}">
                <a16:creationId xmlns:a16="http://schemas.microsoft.com/office/drawing/2014/main" id="{E5CCD41E-4549-DDAE-32A4-FC1EF150CB60}"/>
              </a:ext>
            </a:extLst>
          </p:cNvPr>
          <p:cNvSpPr txBox="1"/>
          <p:nvPr/>
        </p:nvSpPr>
        <p:spPr>
          <a:xfrm>
            <a:off x="981013" y="3876517"/>
            <a:ext cx="3130282" cy="1015663"/>
          </a:xfrm>
          <a:prstGeom prst="rect">
            <a:avLst/>
          </a:prstGeom>
          <a:noFill/>
        </p:spPr>
        <p:txBody>
          <a:bodyPr wrap="square" rtlCol="0">
            <a:spAutoFit/>
          </a:bodyPr>
          <a:lstStyle/>
          <a:p>
            <a:r>
              <a:rPr kumimoji="1" lang="ja-JP" altLang="en-US" sz="2000" dirty="0"/>
              <a:t>ヌルネットワーク</a:t>
            </a:r>
            <a:endParaRPr kumimoji="1" lang="en-US" altLang="ja-JP" sz="2000" dirty="0"/>
          </a:p>
          <a:p>
            <a:r>
              <a:rPr lang="ja-JP" altLang="en-US" sz="2000" dirty="0"/>
              <a:t>フルネットワーク</a:t>
            </a:r>
            <a:endParaRPr lang="en-US" altLang="ja-JP" sz="2000" dirty="0"/>
          </a:p>
          <a:p>
            <a:r>
              <a:rPr lang="en-US" altLang="ja-JP" sz="2000" dirty="0">
                <a:solidFill>
                  <a:schemeClr val="bg1">
                    <a:lumMod val="75000"/>
                  </a:schemeClr>
                </a:solidFill>
              </a:rPr>
              <a:t>BA</a:t>
            </a:r>
            <a:r>
              <a:rPr lang="ja-JP" altLang="en-US" sz="2000" dirty="0">
                <a:solidFill>
                  <a:schemeClr val="bg1">
                    <a:lumMod val="75000"/>
                  </a:schemeClr>
                </a:solidFill>
              </a:rPr>
              <a:t>モデル</a:t>
            </a:r>
            <a:r>
              <a:rPr kumimoji="1" lang="ja-JP" altLang="en-US" sz="2000" dirty="0">
                <a:solidFill>
                  <a:schemeClr val="bg1">
                    <a:lumMod val="75000"/>
                  </a:schemeClr>
                </a:solidFill>
              </a:rPr>
              <a:t>ネットワーク</a:t>
            </a:r>
            <a:r>
              <a:rPr kumimoji="1" lang="en-US" altLang="ja-JP" sz="2000" dirty="0"/>
              <a:t>	</a:t>
            </a:r>
          </a:p>
        </p:txBody>
      </p:sp>
      <p:sp>
        <p:nvSpPr>
          <p:cNvPr id="16" name="四角形: 角を丸くする 15">
            <a:extLst>
              <a:ext uri="{FF2B5EF4-FFF2-40B4-BE49-F238E27FC236}">
                <a16:creationId xmlns:a16="http://schemas.microsoft.com/office/drawing/2014/main" id="{6A95C61D-F7E3-6B83-477A-CD2B25E45D75}"/>
              </a:ext>
            </a:extLst>
          </p:cNvPr>
          <p:cNvSpPr/>
          <p:nvPr/>
        </p:nvSpPr>
        <p:spPr>
          <a:xfrm>
            <a:off x="4827553" y="1548136"/>
            <a:ext cx="6941952" cy="5033728"/>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18" name="コンテンツ プレースホルダー 2">
            <a:extLst>
              <a:ext uri="{FF2B5EF4-FFF2-40B4-BE49-F238E27FC236}">
                <a16:creationId xmlns:a16="http://schemas.microsoft.com/office/drawing/2014/main" id="{EE3ED217-A894-BDB6-08C1-9DF6DBA5F4AB}"/>
              </a:ext>
            </a:extLst>
          </p:cNvPr>
          <p:cNvSpPr txBox="1">
            <a:spLocks/>
          </p:cNvSpPr>
          <p:nvPr/>
        </p:nvSpPr>
        <p:spPr>
          <a:xfrm>
            <a:off x="5386808" y="1761516"/>
            <a:ext cx="5939073" cy="4729819"/>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sz="2000" b="1" dirty="0">
                <a:solidFill>
                  <a:prstClr val="black"/>
                </a:solidFill>
                <a:latin typeface="游ゴシック" panose="02110004020202020204"/>
                <a:ea typeface="游ゴシック" panose="020B0400000000000000" pitchFamily="50" charset="-128"/>
              </a:rPr>
              <a:t>切るだけ</a:t>
            </a:r>
            <a:r>
              <a:rPr lang="ja-JP" altLang="en-US" sz="2000" dirty="0">
                <a:solidFill>
                  <a:prstClr val="black"/>
                </a:solidFill>
                <a:latin typeface="游ゴシック" panose="02110004020202020204"/>
                <a:ea typeface="游ゴシック" panose="020B0400000000000000" pitchFamily="50" charset="-128"/>
              </a:rPr>
              <a:t>・</a:t>
            </a: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フル・</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TC=TL=TF=1.1</a:t>
            </a:r>
          </a:p>
          <a:p>
            <a:pPr marL="0" indent="0">
              <a:buNone/>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TC=TL=TF=0.0</a:t>
            </a:r>
          </a:p>
          <a:p>
            <a:pPr marL="0" indent="0">
              <a:buNone/>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a:t>
            </a: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ランダム</a:t>
            </a:r>
            <a:endPar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sz="2000" b="1" dirty="0">
                <a:solidFill>
                  <a:prstClr val="black"/>
                </a:solidFill>
                <a:latin typeface="游ゴシック" panose="02110004020202020204"/>
                <a:ea typeface="游ゴシック" panose="020B0400000000000000" pitchFamily="50" charset="-128"/>
              </a:rPr>
              <a:t>貼るだけ</a:t>
            </a: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・ヌル・</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TC=TL=TF=1.1</a:t>
            </a:r>
          </a:p>
          <a:p>
            <a:pPr marL="0" indent="0">
              <a:buNone/>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TC=TL=TF=0.0</a:t>
            </a:r>
          </a:p>
          <a:p>
            <a:pPr marL="0" indent="0">
              <a:buNone/>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a:t>
            </a: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ランダム</a:t>
            </a:r>
            <a:endPar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lang="ja-JP" altLang="en-US" sz="2000" b="1" dirty="0">
                <a:solidFill>
                  <a:prstClr val="black"/>
                </a:solidFill>
                <a:latin typeface="游ゴシック" panose="02110004020202020204"/>
                <a:ea typeface="游ゴシック" panose="020B0400000000000000" pitchFamily="50" charset="-128"/>
              </a:rPr>
              <a:t>切り貼り</a:t>
            </a: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・フル・</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TC=TL=TF=1.1</a:t>
            </a:r>
          </a:p>
          <a:p>
            <a:pPr marL="0" indent="0">
              <a:buNone/>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TC=TL=TF=0.0</a:t>
            </a:r>
          </a:p>
          <a:p>
            <a:pPr marL="0" indent="0">
              <a:buNone/>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a:t>
            </a: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ランダム</a:t>
            </a:r>
            <a:endPar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lang="ja-JP" altLang="en-US" sz="2000" dirty="0">
                <a:solidFill>
                  <a:prstClr val="black"/>
                </a:solidFill>
                <a:latin typeface="游ゴシック" panose="02110004020202020204"/>
                <a:ea typeface="游ゴシック" panose="020B0400000000000000" pitchFamily="50" charset="-128"/>
              </a:rPr>
              <a:t>ヌ</a:t>
            </a: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ル・</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TC=TL=TF=1.1</a:t>
            </a:r>
          </a:p>
          <a:p>
            <a:pPr marL="0" indent="0">
              <a:buNone/>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TC=TL=TF=0.0</a:t>
            </a:r>
          </a:p>
          <a:p>
            <a:pPr marL="0" indent="0">
              <a:buNone/>
            </a:pP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TC=TL=TF=</a:t>
            </a:r>
            <a:r>
              <a:rPr kumimoji="1" lang="ja-JP" altLang="en-US"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ランダム</a:t>
            </a:r>
            <a:endParaRPr kumimoji="1" lang="en-US" altLang="ja-JP" sz="2000" b="0"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90000"/>
              </a:lnSpc>
              <a:spcBef>
                <a:spcPts val="1000"/>
              </a:spcBef>
              <a:spcAft>
                <a:spcPts val="0"/>
              </a:spcAft>
              <a:buClrTx/>
              <a:buSzTx/>
              <a:buFont typeface="Arial" panose="020B0604020202020204" pitchFamily="34" charset="0"/>
              <a:buNone/>
              <a:tabLst/>
              <a:defRPr/>
            </a:pPr>
            <a:endParaRPr lang="en-US" altLang="ja-JP" sz="2000" dirty="0">
              <a:solidFill>
                <a:prstClr val="black"/>
              </a:solidFill>
              <a:latin typeface="游ゴシック" panose="02110004020202020204"/>
              <a:ea typeface="游ゴシック" panose="020B0400000000000000" pitchFamily="50" charset="-128"/>
            </a:endParaRPr>
          </a:p>
        </p:txBody>
      </p:sp>
      <p:sp>
        <p:nvSpPr>
          <p:cNvPr id="19" name="吹き出し: 角を丸めた四角形 18">
            <a:extLst>
              <a:ext uri="{FF2B5EF4-FFF2-40B4-BE49-F238E27FC236}">
                <a16:creationId xmlns:a16="http://schemas.microsoft.com/office/drawing/2014/main" id="{B8B87AAC-78DF-66F6-E12A-46BCB7D75507}"/>
              </a:ext>
            </a:extLst>
          </p:cNvPr>
          <p:cNvSpPr/>
          <p:nvPr/>
        </p:nvSpPr>
        <p:spPr>
          <a:xfrm>
            <a:off x="7256352" y="365125"/>
            <a:ext cx="4825497" cy="1046569"/>
          </a:xfrm>
          <a:prstGeom prst="wedgeRoundRectCallout">
            <a:avLst>
              <a:gd name="adj1" fmla="val 19723"/>
              <a:gd name="adj2" fmla="val 97480"/>
              <a:gd name="adj3" fmla="val 16667"/>
            </a:avLst>
          </a:prstGeom>
          <a:solidFill>
            <a:schemeClr val="bg1">
              <a:lumMod val="9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テキスト ボックス 19">
            <a:extLst>
              <a:ext uri="{FF2B5EF4-FFF2-40B4-BE49-F238E27FC236}">
                <a16:creationId xmlns:a16="http://schemas.microsoft.com/office/drawing/2014/main" id="{FF9BC90F-23CF-5095-87B5-1901E90D0A13}"/>
              </a:ext>
            </a:extLst>
          </p:cNvPr>
          <p:cNvSpPr txBox="1"/>
          <p:nvPr/>
        </p:nvSpPr>
        <p:spPr>
          <a:xfrm>
            <a:off x="7546063" y="545427"/>
            <a:ext cx="4454305" cy="707886"/>
          </a:xfrm>
          <a:prstGeom prst="rect">
            <a:avLst/>
          </a:prstGeom>
          <a:noFill/>
        </p:spPr>
        <p:txBody>
          <a:bodyPr wrap="square" rtlCol="0">
            <a:spAutoFit/>
          </a:bodyPr>
          <a:lstStyle/>
          <a:p>
            <a:r>
              <a:rPr lang="ja-JP" altLang="en-US" sz="2000" b="1" dirty="0"/>
              <a:t>切り貼り</a:t>
            </a:r>
            <a:r>
              <a:rPr lang="en-US" altLang="ja-JP" sz="2000" b="1" dirty="0"/>
              <a:t>5000</a:t>
            </a:r>
            <a:r>
              <a:rPr lang="ja-JP" altLang="en-US" sz="2000" b="1" dirty="0"/>
              <a:t>回</a:t>
            </a:r>
            <a:r>
              <a:rPr lang="en-US" altLang="ja-JP" sz="2000" b="1" dirty="0" err="1"/>
              <a:t>ver</a:t>
            </a:r>
            <a:r>
              <a:rPr lang="en-US" altLang="ja-JP" sz="2000" b="1" dirty="0"/>
              <a:t>/1000</a:t>
            </a:r>
            <a:r>
              <a:rPr lang="ja-JP" altLang="en-US" sz="2000" b="1" dirty="0"/>
              <a:t>回</a:t>
            </a:r>
            <a:r>
              <a:rPr lang="en-US" altLang="ja-JP" sz="2000" b="1" dirty="0" err="1"/>
              <a:t>ver</a:t>
            </a:r>
            <a:endParaRPr lang="en-US" altLang="ja-JP" sz="2000" b="1" dirty="0"/>
          </a:p>
          <a:p>
            <a:r>
              <a:rPr lang="ja-JP" altLang="en-US" sz="2000" b="1" dirty="0"/>
              <a:t>トライアル</a:t>
            </a:r>
            <a:r>
              <a:rPr lang="en-US" altLang="ja-JP" sz="2000" b="1" dirty="0"/>
              <a:t>1</a:t>
            </a:r>
            <a:r>
              <a:rPr lang="ja-JP" altLang="en-US" sz="2000" b="1" dirty="0"/>
              <a:t>回</a:t>
            </a:r>
            <a:r>
              <a:rPr lang="en-US" altLang="ja-JP" sz="2000" b="1" dirty="0" err="1"/>
              <a:t>ver</a:t>
            </a:r>
            <a:r>
              <a:rPr lang="en-US" altLang="ja-JP" sz="2000" b="1" dirty="0"/>
              <a:t>/10</a:t>
            </a:r>
            <a:r>
              <a:rPr lang="ja-JP" altLang="en-US" sz="2000" b="1" dirty="0"/>
              <a:t>回平均</a:t>
            </a:r>
            <a:r>
              <a:rPr lang="en-US" altLang="ja-JP" sz="2000" b="1" dirty="0" err="1"/>
              <a:t>ver</a:t>
            </a:r>
            <a:endParaRPr kumimoji="1" lang="ja-JP" altLang="en-US" sz="2000" b="1" dirty="0"/>
          </a:p>
        </p:txBody>
      </p:sp>
      <p:sp>
        <p:nvSpPr>
          <p:cNvPr id="21" name="四角形: 角を丸くする 20">
            <a:extLst>
              <a:ext uri="{FF2B5EF4-FFF2-40B4-BE49-F238E27FC236}">
                <a16:creationId xmlns:a16="http://schemas.microsoft.com/office/drawing/2014/main" id="{771C501A-DD9C-46AC-D03C-FA651D015800}"/>
              </a:ext>
            </a:extLst>
          </p:cNvPr>
          <p:cNvSpPr/>
          <p:nvPr/>
        </p:nvSpPr>
        <p:spPr>
          <a:xfrm>
            <a:off x="708379" y="5260077"/>
            <a:ext cx="3675550" cy="1279510"/>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2" name="テキスト ボックス 21">
            <a:extLst>
              <a:ext uri="{FF2B5EF4-FFF2-40B4-BE49-F238E27FC236}">
                <a16:creationId xmlns:a16="http://schemas.microsoft.com/office/drawing/2014/main" id="{9A407592-290F-881C-9B7D-8833323F19A4}"/>
              </a:ext>
            </a:extLst>
          </p:cNvPr>
          <p:cNvSpPr txBox="1"/>
          <p:nvPr/>
        </p:nvSpPr>
        <p:spPr>
          <a:xfrm>
            <a:off x="949758" y="5321441"/>
            <a:ext cx="3434171" cy="400110"/>
          </a:xfrm>
          <a:prstGeom prst="rect">
            <a:avLst/>
          </a:prstGeom>
          <a:noFill/>
        </p:spPr>
        <p:txBody>
          <a:bodyPr wrap="square" rtlCol="0">
            <a:spAutoFit/>
          </a:bodyPr>
          <a:lstStyle/>
          <a:p>
            <a:r>
              <a:rPr lang="ja-JP" altLang="en-US" sz="2000" b="1" dirty="0"/>
              <a:t>ネットワーク操作回数</a:t>
            </a:r>
            <a:r>
              <a:rPr lang="en-US" altLang="ja-JP" sz="2000" b="1" dirty="0"/>
              <a:t>2</a:t>
            </a:r>
            <a:r>
              <a:rPr lang="ja-JP" altLang="en-US" sz="2000" b="1" dirty="0"/>
              <a:t>通り</a:t>
            </a:r>
            <a:endParaRPr kumimoji="1" lang="ja-JP" altLang="en-US" sz="2000" b="1" dirty="0"/>
          </a:p>
        </p:txBody>
      </p:sp>
      <p:sp>
        <p:nvSpPr>
          <p:cNvPr id="23" name="テキスト ボックス 22">
            <a:extLst>
              <a:ext uri="{FF2B5EF4-FFF2-40B4-BE49-F238E27FC236}">
                <a16:creationId xmlns:a16="http://schemas.microsoft.com/office/drawing/2014/main" id="{F4F18949-A18F-245E-F013-823FF720CF65}"/>
              </a:ext>
            </a:extLst>
          </p:cNvPr>
          <p:cNvSpPr txBox="1"/>
          <p:nvPr/>
        </p:nvSpPr>
        <p:spPr>
          <a:xfrm>
            <a:off x="981013" y="5721551"/>
            <a:ext cx="3130282" cy="707886"/>
          </a:xfrm>
          <a:prstGeom prst="rect">
            <a:avLst/>
          </a:prstGeom>
          <a:noFill/>
        </p:spPr>
        <p:txBody>
          <a:bodyPr wrap="square" rtlCol="0">
            <a:spAutoFit/>
          </a:bodyPr>
          <a:lstStyle/>
          <a:p>
            <a:r>
              <a:rPr kumimoji="1" lang="ja-JP" altLang="en-US" sz="2000" dirty="0"/>
              <a:t>各ラウンドで</a:t>
            </a:r>
            <a:r>
              <a:rPr kumimoji="1" lang="en-US" altLang="ja-JP" sz="2000" dirty="0"/>
              <a:t>5000</a:t>
            </a:r>
            <a:r>
              <a:rPr kumimoji="1" lang="ja-JP" altLang="en-US" sz="2000" dirty="0"/>
              <a:t>回</a:t>
            </a:r>
            <a:endParaRPr kumimoji="1" lang="en-US" altLang="ja-JP" sz="2000" dirty="0"/>
          </a:p>
          <a:p>
            <a:r>
              <a:rPr kumimoji="1" lang="ja-JP" altLang="en-US" sz="2000" dirty="0"/>
              <a:t>各ラウンドで</a:t>
            </a:r>
            <a:r>
              <a:rPr kumimoji="1" lang="en-US" altLang="ja-JP" sz="2000" dirty="0"/>
              <a:t>1000</a:t>
            </a:r>
            <a:r>
              <a:rPr kumimoji="1" lang="ja-JP" altLang="en-US" sz="2000" dirty="0"/>
              <a:t>回</a:t>
            </a:r>
            <a:r>
              <a:rPr kumimoji="1" lang="en-US" altLang="ja-JP" sz="2000" dirty="0"/>
              <a:t>	</a:t>
            </a:r>
          </a:p>
        </p:txBody>
      </p:sp>
    </p:spTree>
    <p:extLst>
      <p:ext uri="{BB962C8B-B14F-4D97-AF65-F5344CB8AC3E}">
        <p14:creationId xmlns:p14="http://schemas.microsoft.com/office/powerpoint/2010/main" val="424115576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7" name="図 6">
            <a:extLst>
              <a:ext uri="{FF2B5EF4-FFF2-40B4-BE49-F238E27FC236}">
                <a16:creationId xmlns:a16="http://schemas.microsoft.com/office/drawing/2014/main" id="{48ACDCC9-D15C-A58D-AACB-35071F40D863}"/>
              </a:ext>
            </a:extLst>
          </p:cNvPr>
          <p:cNvPicPr>
            <a:picLocks noChangeAspect="1"/>
          </p:cNvPicPr>
          <p:nvPr/>
        </p:nvPicPr>
        <p:blipFill>
          <a:blip r:embed="rId3"/>
          <a:stretch>
            <a:fillRect/>
          </a:stretch>
        </p:blipFill>
        <p:spPr>
          <a:xfrm>
            <a:off x="4607962" y="1980405"/>
            <a:ext cx="3960000" cy="1980000"/>
          </a:xfrm>
          <a:prstGeom prst="rect">
            <a:avLst/>
          </a:prstGeom>
        </p:spPr>
      </p:pic>
      <p:pic>
        <p:nvPicPr>
          <p:cNvPr id="9" name="図 8">
            <a:extLst>
              <a:ext uri="{FF2B5EF4-FFF2-40B4-BE49-F238E27FC236}">
                <a16:creationId xmlns:a16="http://schemas.microsoft.com/office/drawing/2014/main" id="{A56700FC-A723-A82A-79DF-709717FC6C97}"/>
              </a:ext>
            </a:extLst>
          </p:cNvPr>
          <p:cNvPicPr>
            <a:picLocks noChangeAspect="1"/>
          </p:cNvPicPr>
          <p:nvPr/>
        </p:nvPicPr>
        <p:blipFill>
          <a:blip r:embed="rId4"/>
          <a:stretch>
            <a:fillRect/>
          </a:stretch>
        </p:blipFill>
        <p:spPr>
          <a:xfrm>
            <a:off x="8232002" y="1985062"/>
            <a:ext cx="3960000" cy="1980000"/>
          </a:xfrm>
          <a:prstGeom prst="rect">
            <a:avLst/>
          </a:prstGeom>
        </p:spPr>
      </p:pic>
      <p:pic>
        <p:nvPicPr>
          <p:cNvPr id="5" name="図 4">
            <a:extLst>
              <a:ext uri="{FF2B5EF4-FFF2-40B4-BE49-F238E27FC236}">
                <a16:creationId xmlns:a16="http://schemas.microsoft.com/office/drawing/2014/main" id="{0B5E7776-C3EA-DEFB-75CB-B35359FB769E}"/>
              </a:ext>
            </a:extLst>
          </p:cNvPr>
          <p:cNvPicPr>
            <a:picLocks noChangeAspect="1"/>
          </p:cNvPicPr>
          <p:nvPr/>
        </p:nvPicPr>
        <p:blipFill>
          <a:blip r:embed="rId5"/>
          <a:stretch>
            <a:fillRect/>
          </a:stretch>
        </p:blipFill>
        <p:spPr>
          <a:xfrm>
            <a:off x="1054384" y="1980405"/>
            <a:ext cx="3960000" cy="1980000"/>
          </a:xfrm>
          <a:prstGeom prst="rect">
            <a:avLst/>
          </a:prstGeom>
        </p:spPr>
      </p:pic>
      <p:pic>
        <p:nvPicPr>
          <p:cNvPr id="11" name="図 10">
            <a:extLst>
              <a:ext uri="{FF2B5EF4-FFF2-40B4-BE49-F238E27FC236}">
                <a16:creationId xmlns:a16="http://schemas.microsoft.com/office/drawing/2014/main" id="{F165A4D4-AD9F-B593-B2CD-778DDC19E7F9}"/>
              </a:ext>
            </a:extLst>
          </p:cNvPr>
          <p:cNvPicPr>
            <a:picLocks noChangeAspect="1"/>
          </p:cNvPicPr>
          <p:nvPr/>
        </p:nvPicPr>
        <p:blipFill>
          <a:blip r:embed="rId6"/>
          <a:stretch>
            <a:fillRect/>
          </a:stretch>
        </p:blipFill>
        <p:spPr>
          <a:xfrm>
            <a:off x="1056780" y="4347580"/>
            <a:ext cx="3960001" cy="1980001"/>
          </a:xfrm>
          <a:prstGeom prst="rect">
            <a:avLst/>
          </a:prstGeom>
        </p:spPr>
      </p:pic>
      <p:pic>
        <p:nvPicPr>
          <p:cNvPr id="13" name="図 12">
            <a:extLst>
              <a:ext uri="{FF2B5EF4-FFF2-40B4-BE49-F238E27FC236}">
                <a16:creationId xmlns:a16="http://schemas.microsoft.com/office/drawing/2014/main" id="{6CFAE653-1DB2-FE26-8E89-D8438C98A9F8}"/>
              </a:ext>
            </a:extLst>
          </p:cNvPr>
          <p:cNvPicPr>
            <a:picLocks noChangeAspect="1"/>
          </p:cNvPicPr>
          <p:nvPr/>
        </p:nvPicPr>
        <p:blipFill>
          <a:blip r:embed="rId7"/>
          <a:stretch>
            <a:fillRect/>
          </a:stretch>
        </p:blipFill>
        <p:spPr>
          <a:xfrm>
            <a:off x="4607962" y="4352896"/>
            <a:ext cx="3960004" cy="1980002"/>
          </a:xfrm>
          <a:prstGeom prst="rect">
            <a:avLst/>
          </a:prstGeom>
        </p:spPr>
      </p:pic>
      <p:pic>
        <p:nvPicPr>
          <p:cNvPr id="15" name="図 14">
            <a:extLst>
              <a:ext uri="{FF2B5EF4-FFF2-40B4-BE49-F238E27FC236}">
                <a16:creationId xmlns:a16="http://schemas.microsoft.com/office/drawing/2014/main" id="{DFD14763-DB17-21BC-F0F5-FD6F65E600C2}"/>
              </a:ext>
            </a:extLst>
          </p:cNvPr>
          <p:cNvPicPr>
            <a:picLocks noChangeAspect="1"/>
          </p:cNvPicPr>
          <p:nvPr/>
        </p:nvPicPr>
        <p:blipFill>
          <a:blip r:embed="rId8"/>
          <a:stretch>
            <a:fillRect/>
          </a:stretch>
        </p:blipFill>
        <p:spPr>
          <a:xfrm>
            <a:off x="8231996" y="4352896"/>
            <a:ext cx="3960004" cy="1980002"/>
          </a:xfrm>
          <a:prstGeom prst="rect">
            <a:avLst/>
          </a:prstGeom>
        </p:spPr>
      </p:pic>
      <p:sp>
        <p:nvSpPr>
          <p:cNvPr id="16" name="タイトル 1">
            <a:extLst>
              <a:ext uri="{FF2B5EF4-FFF2-40B4-BE49-F238E27FC236}">
                <a16:creationId xmlns:a16="http://schemas.microsoft.com/office/drawing/2014/main" id="{82A80A49-9B08-3CEF-09E4-4AA97425A217}"/>
              </a:ext>
            </a:extLst>
          </p:cNvPr>
          <p:cNvSpPr>
            <a:spLocks noGrp="1"/>
          </p:cNvSpPr>
          <p:nvPr>
            <p:ph type="title"/>
          </p:nvPr>
        </p:nvSpPr>
        <p:spPr>
          <a:xfrm>
            <a:off x="838200" y="365125"/>
            <a:ext cx="4077832" cy="1325563"/>
          </a:xfrm>
        </p:spPr>
        <p:txBody>
          <a:bodyPr>
            <a:normAutofit/>
          </a:bodyPr>
          <a:lstStyle/>
          <a:p>
            <a:r>
              <a:rPr kumimoji="1" lang="ja-JP" altLang="en-US" sz="4000" b="1" dirty="0"/>
              <a:t>切るだけモデル</a:t>
            </a:r>
          </a:p>
        </p:txBody>
      </p:sp>
      <p:pic>
        <p:nvPicPr>
          <p:cNvPr id="17" name="図 16">
            <a:extLst>
              <a:ext uri="{FF2B5EF4-FFF2-40B4-BE49-F238E27FC236}">
                <a16:creationId xmlns:a16="http://schemas.microsoft.com/office/drawing/2014/main" id="{4EBCF7DF-EC83-E23E-FC3C-281AE151DD90}"/>
              </a:ext>
            </a:extLst>
          </p:cNvPr>
          <p:cNvPicPr>
            <a:picLocks noChangeAspect="1"/>
          </p:cNvPicPr>
          <p:nvPr/>
        </p:nvPicPr>
        <p:blipFill>
          <a:blip r:embed="rId5"/>
          <a:srcRect l="85447" t="12383" r="10086" b="80028"/>
          <a:stretch/>
        </p:blipFill>
        <p:spPr>
          <a:xfrm>
            <a:off x="85929" y="2164185"/>
            <a:ext cx="1327445" cy="1127738"/>
          </a:xfrm>
          <a:prstGeom prst="rect">
            <a:avLst/>
          </a:prstGeom>
        </p:spPr>
      </p:pic>
      <p:sp>
        <p:nvSpPr>
          <p:cNvPr id="18" name="テキスト ボックス 17">
            <a:extLst>
              <a:ext uri="{FF2B5EF4-FFF2-40B4-BE49-F238E27FC236}">
                <a16:creationId xmlns:a16="http://schemas.microsoft.com/office/drawing/2014/main" id="{A0842C56-5E86-04F4-F8E4-3F85C24CC195}"/>
              </a:ext>
            </a:extLst>
          </p:cNvPr>
          <p:cNvSpPr txBox="1"/>
          <p:nvPr/>
        </p:nvSpPr>
        <p:spPr>
          <a:xfrm>
            <a:off x="869896" y="1253972"/>
            <a:ext cx="6060541" cy="400110"/>
          </a:xfrm>
          <a:prstGeom prst="rect">
            <a:avLst/>
          </a:prstGeom>
          <a:noFill/>
        </p:spPr>
        <p:txBody>
          <a:bodyPr wrap="square" rtlCol="0">
            <a:spAutoFit/>
          </a:bodyPr>
          <a:lstStyle/>
          <a:p>
            <a:r>
              <a:rPr lang="ja-JP" altLang="en-US" sz="2000" dirty="0"/>
              <a:t>全て</a:t>
            </a:r>
            <a:r>
              <a:rPr lang="en-US" altLang="ja-JP" sz="2000" dirty="0"/>
              <a:t>10</a:t>
            </a:r>
            <a:r>
              <a:rPr lang="ja-JP" altLang="en-US" sz="2000" dirty="0"/>
              <a:t>試行平均、各世代</a:t>
            </a:r>
            <a:r>
              <a:rPr kumimoji="1" lang="ja-JP" altLang="en-US" sz="2000" dirty="0"/>
              <a:t>フルネットワーク</a:t>
            </a:r>
            <a:r>
              <a:rPr lang="ja-JP" altLang="en-US" sz="2000" dirty="0"/>
              <a:t>スタート</a:t>
            </a:r>
            <a:r>
              <a:rPr kumimoji="1" lang="en-US" altLang="ja-JP" sz="2000" dirty="0"/>
              <a:t> </a:t>
            </a:r>
            <a:endParaRPr kumimoji="1" lang="ja-JP" altLang="en-US" sz="2000" dirty="0"/>
          </a:p>
        </p:txBody>
      </p:sp>
      <p:sp>
        <p:nvSpPr>
          <p:cNvPr id="19" name="テキスト ボックス 18">
            <a:extLst>
              <a:ext uri="{FF2B5EF4-FFF2-40B4-BE49-F238E27FC236}">
                <a16:creationId xmlns:a16="http://schemas.microsoft.com/office/drawing/2014/main" id="{0C21B090-5B3A-6236-D610-7133FAD16C96}"/>
              </a:ext>
            </a:extLst>
          </p:cNvPr>
          <p:cNvSpPr txBox="1"/>
          <p:nvPr/>
        </p:nvSpPr>
        <p:spPr>
          <a:xfrm>
            <a:off x="1865568" y="3887973"/>
            <a:ext cx="2342427"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協力スタート</a:t>
            </a:r>
          </a:p>
        </p:txBody>
      </p:sp>
      <p:sp>
        <p:nvSpPr>
          <p:cNvPr id="33" name="矢印: 上下 32">
            <a:extLst>
              <a:ext uri="{FF2B5EF4-FFF2-40B4-BE49-F238E27FC236}">
                <a16:creationId xmlns:a16="http://schemas.microsoft.com/office/drawing/2014/main" id="{39DEE3A8-4DDA-0541-D43B-E950869CDAB0}"/>
              </a:ext>
            </a:extLst>
          </p:cNvPr>
          <p:cNvSpPr/>
          <p:nvPr/>
        </p:nvSpPr>
        <p:spPr>
          <a:xfrm>
            <a:off x="421266" y="3951959"/>
            <a:ext cx="176195" cy="1568750"/>
          </a:xfrm>
          <a:prstGeom prst="upDownArrow">
            <a:avLst/>
          </a:prstGeom>
          <a:solidFill>
            <a:srgbClr val="046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124E6024-2DCD-0946-81ED-094A87D15F87}"/>
              </a:ext>
            </a:extLst>
          </p:cNvPr>
          <p:cNvSpPr txBox="1"/>
          <p:nvPr/>
        </p:nvSpPr>
        <p:spPr>
          <a:xfrm>
            <a:off x="316782" y="3649617"/>
            <a:ext cx="1038492" cy="338554"/>
          </a:xfrm>
          <a:prstGeom prst="rect">
            <a:avLst/>
          </a:prstGeom>
          <a:noFill/>
        </p:spPr>
        <p:txBody>
          <a:bodyPr wrap="square" rtlCol="0">
            <a:spAutoFit/>
          </a:bodyPr>
          <a:lstStyle/>
          <a:p>
            <a:r>
              <a:rPr kumimoji="1" lang="ja-JP" altLang="en-US" sz="1600" b="1" dirty="0">
                <a:solidFill>
                  <a:srgbClr val="1370B0"/>
                </a:solidFill>
              </a:rPr>
              <a:t>非協力的</a:t>
            </a:r>
          </a:p>
        </p:txBody>
      </p:sp>
      <p:sp>
        <p:nvSpPr>
          <p:cNvPr id="36" name="矢印: 上下 35">
            <a:extLst>
              <a:ext uri="{FF2B5EF4-FFF2-40B4-BE49-F238E27FC236}">
                <a16:creationId xmlns:a16="http://schemas.microsoft.com/office/drawing/2014/main" id="{8D0F89E1-0137-311F-E734-487B0A621C6E}"/>
              </a:ext>
            </a:extLst>
          </p:cNvPr>
          <p:cNvSpPr/>
          <p:nvPr/>
        </p:nvSpPr>
        <p:spPr>
          <a:xfrm>
            <a:off x="237760" y="3720724"/>
            <a:ext cx="176194" cy="2057959"/>
          </a:xfrm>
          <a:prstGeom prst="upDownArrow">
            <a:avLst/>
          </a:prstGeom>
          <a:solidFill>
            <a:srgbClr val="FF831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7E2F262F-7E71-31CD-7817-0AA35F213F68}"/>
              </a:ext>
            </a:extLst>
          </p:cNvPr>
          <p:cNvSpPr txBox="1"/>
          <p:nvPr/>
        </p:nvSpPr>
        <p:spPr>
          <a:xfrm>
            <a:off x="110164" y="5799802"/>
            <a:ext cx="1278977" cy="338554"/>
          </a:xfrm>
          <a:prstGeom prst="rect">
            <a:avLst/>
          </a:prstGeom>
          <a:noFill/>
        </p:spPr>
        <p:txBody>
          <a:bodyPr wrap="square" rtlCol="0">
            <a:spAutoFit/>
          </a:bodyPr>
          <a:lstStyle/>
          <a:p>
            <a:r>
              <a:rPr kumimoji="1" lang="ja-JP" altLang="en-US" sz="1600" b="1" dirty="0">
                <a:solidFill>
                  <a:srgbClr val="FF8316"/>
                </a:solidFill>
              </a:rPr>
              <a:t>切りにくい</a:t>
            </a:r>
          </a:p>
        </p:txBody>
      </p:sp>
      <p:sp>
        <p:nvSpPr>
          <p:cNvPr id="38" name="テキスト ボックス 37">
            <a:extLst>
              <a:ext uri="{FF2B5EF4-FFF2-40B4-BE49-F238E27FC236}">
                <a16:creationId xmlns:a16="http://schemas.microsoft.com/office/drawing/2014/main" id="{E36D187F-49F0-1060-97C2-7C856B91CB6C}"/>
              </a:ext>
            </a:extLst>
          </p:cNvPr>
          <p:cNvSpPr txBox="1"/>
          <p:nvPr/>
        </p:nvSpPr>
        <p:spPr>
          <a:xfrm>
            <a:off x="110164" y="3382170"/>
            <a:ext cx="1278977" cy="338554"/>
          </a:xfrm>
          <a:prstGeom prst="rect">
            <a:avLst/>
          </a:prstGeom>
          <a:noFill/>
        </p:spPr>
        <p:txBody>
          <a:bodyPr wrap="square" rtlCol="0">
            <a:spAutoFit/>
          </a:bodyPr>
          <a:lstStyle/>
          <a:p>
            <a:r>
              <a:rPr lang="ja-JP" altLang="en-US" sz="1600" b="1" dirty="0">
                <a:solidFill>
                  <a:srgbClr val="FF8316"/>
                </a:solidFill>
              </a:rPr>
              <a:t>切りやすい</a:t>
            </a:r>
            <a:endParaRPr kumimoji="1" lang="en-US" altLang="ja-JP" sz="1600" b="1" dirty="0">
              <a:solidFill>
                <a:srgbClr val="FF8316"/>
              </a:solidFill>
            </a:endParaRPr>
          </a:p>
        </p:txBody>
      </p:sp>
      <p:sp>
        <p:nvSpPr>
          <p:cNvPr id="39" name="テキスト ボックス 38">
            <a:extLst>
              <a:ext uri="{FF2B5EF4-FFF2-40B4-BE49-F238E27FC236}">
                <a16:creationId xmlns:a16="http://schemas.microsoft.com/office/drawing/2014/main" id="{05F1EF65-2042-3C4C-8ED9-D66F001B77DC}"/>
              </a:ext>
            </a:extLst>
          </p:cNvPr>
          <p:cNvSpPr txBox="1"/>
          <p:nvPr/>
        </p:nvSpPr>
        <p:spPr>
          <a:xfrm>
            <a:off x="350650" y="5555478"/>
            <a:ext cx="1038492" cy="338554"/>
          </a:xfrm>
          <a:prstGeom prst="rect">
            <a:avLst/>
          </a:prstGeom>
          <a:noFill/>
        </p:spPr>
        <p:txBody>
          <a:bodyPr wrap="square" rtlCol="0">
            <a:spAutoFit/>
          </a:bodyPr>
          <a:lstStyle/>
          <a:p>
            <a:r>
              <a:rPr lang="ja-JP" altLang="en-US" sz="1600" b="1" dirty="0">
                <a:solidFill>
                  <a:srgbClr val="1370B0"/>
                </a:solidFill>
              </a:rPr>
              <a:t>協力的</a:t>
            </a:r>
            <a:endParaRPr kumimoji="1" lang="ja-JP" altLang="en-US" sz="1600" b="1" dirty="0">
              <a:solidFill>
                <a:srgbClr val="1370B0"/>
              </a:solidFill>
            </a:endParaRPr>
          </a:p>
        </p:txBody>
      </p:sp>
      <p:sp>
        <p:nvSpPr>
          <p:cNvPr id="40" name="テキスト ボックス 39">
            <a:extLst>
              <a:ext uri="{FF2B5EF4-FFF2-40B4-BE49-F238E27FC236}">
                <a16:creationId xmlns:a16="http://schemas.microsoft.com/office/drawing/2014/main" id="{B2FE8CDC-F480-C26C-5C0D-451A30B1BDA7}"/>
              </a:ext>
            </a:extLst>
          </p:cNvPr>
          <p:cNvSpPr txBox="1"/>
          <p:nvPr/>
        </p:nvSpPr>
        <p:spPr>
          <a:xfrm>
            <a:off x="5367609" y="3871747"/>
            <a:ext cx="2440702"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非協力スタート</a:t>
            </a:r>
          </a:p>
        </p:txBody>
      </p:sp>
      <p:sp>
        <p:nvSpPr>
          <p:cNvPr id="41" name="テキスト ボックス 40">
            <a:extLst>
              <a:ext uri="{FF2B5EF4-FFF2-40B4-BE49-F238E27FC236}">
                <a16:creationId xmlns:a16="http://schemas.microsoft.com/office/drawing/2014/main" id="{9404CBB2-657D-51C6-6FE4-F08381710D4A}"/>
              </a:ext>
            </a:extLst>
          </p:cNvPr>
          <p:cNvSpPr txBox="1"/>
          <p:nvPr/>
        </p:nvSpPr>
        <p:spPr>
          <a:xfrm>
            <a:off x="1858256" y="4171388"/>
            <a:ext cx="2342427" cy="338554"/>
          </a:xfrm>
          <a:prstGeom prst="rect">
            <a:avLst/>
          </a:prstGeom>
          <a:noFill/>
        </p:spPr>
        <p:txBody>
          <a:bodyPr wrap="square" rtlCol="0">
            <a:spAutoFit/>
          </a:bodyPr>
          <a:lstStyle/>
          <a:p>
            <a:pPr algn="ctr"/>
            <a:r>
              <a:rPr kumimoji="1" lang="en-US" altLang="ja-JP" sz="1600" dirty="0"/>
              <a:t>1000</a:t>
            </a:r>
            <a:r>
              <a:rPr kumimoji="1" lang="ja-JP" altLang="en-US" sz="1600" dirty="0"/>
              <a:t>回</a:t>
            </a:r>
            <a:r>
              <a:rPr kumimoji="1" lang="en-US" altLang="ja-JP" sz="1600" dirty="0"/>
              <a:t>, </a:t>
            </a:r>
            <a:r>
              <a:rPr kumimoji="1" lang="ja-JP" altLang="en-US" sz="1600" dirty="0"/>
              <a:t>協力スタート</a:t>
            </a:r>
          </a:p>
        </p:txBody>
      </p:sp>
      <p:sp>
        <p:nvSpPr>
          <p:cNvPr id="42" name="テキスト ボックス 41">
            <a:extLst>
              <a:ext uri="{FF2B5EF4-FFF2-40B4-BE49-F238E27FC236}">
                <a16:creationId xmlns:a16="http://schemas.microsoft.com/office/drawing/2014/main" id="{22ABC8E9-77EA-39FF-0FA5-E5ECCAB345A7}"/>
              </a:ext>
            </a:extLst>
          </p:cNvPr>
          <p:cNvSpPr txBox="1"/>
          <p:nvPr/>
        </p:nvSpPr>
        <p:spPr>
          <a:xfrm>
            <a:off x="5334942" y="4178303"/>
            <a:ext cx="2525429" cy="338554"/>
          </a:xfrm>
          <a:prstGeom prst="rect">
            <a:avLst/>
          </a:prstGeom>
          <a:noFill/>
        </p:spPr>
        <p:txBody>
          <a:bodyPr wrap="square" rtlCol="0">
            <a:spAutoFit/>
          </a:bodyPr>
          <a:lstStyle/>
          <a:p>
            <a:pPr algn="ctr"/>
            <a:r>
              <a:rPr lang="en-US" altLang="ja-JP" sz="1600" dirty="0"/>
              <a:t>1</a:t>
            </a:r>
            <a:r>
              <a:rPr kumimoji="1" lang="en-US" altLang="ja-JP" sz="1600" dirty="0"/>
              <a:t>000</a:t>
            </a:r>
            <a:r>
              <a:rPr kumimoji="1" lang="ja-JP" altLang="en-US" sz="1600" dirty="0"/>
              <a:t>回</a:t>
            </a:r>
            <a:r>
              <a:rPr kumimoji="1" lang="en-US" altLang="ja-JP" sz="1600" dirty="0"/>
              <a:t>, </a:t>
            </a:r>
            <a:r>
              <a:rPr kumimoji="1" lang="ja-JP" altLang="en-US" sz="1600" dirty="0"/>
              <a:t>非協力スタート</a:t>
            </a:r>
          </a:p>
        </p:txBody>
      </p:sp>
      <p:sp>
        <p:nvSpPr>
          <p:cNvPr id="43" name="テキスト ボックス 42">
            <a:extLst>
              <a:ext uri="{FF2B5EF4-FFF2-40B4-BE49-F238E27FC236}">
                <a16:creationId xmlns:a16="http://schemas.microsoft.com/office/drawing/2014/main" id="{B4D9BADF-C472-0BBD-2F48-54C0D8E593CF}"/>
              </a:ext>
            </a:extLst>
          </p:cNvPr>
          <p:cNvSpPr txBox="1"/>
          <p:nvPr/>
        </p:nvSpPr>
        <p:spPr>
          <a:xfrm>
            <a:off x="8975245" y="4177504"/>
            <a:ext cx="2606201" cy="338554"/>
          </a:xfrm>
          <a:prstGeom prst="rect">
            <a:avLst/>
          </a:prstGeom>
          <a:noFill/>
        </p:spPr>
        <p:txBody>
          <a:bodyPr wrap="square" rtlCol="0">
            <a:spAutoFit/>
          </a:bodyPr>
          <a:lstStyle/>
          <a:p>
            <a:pPr algn="ctr"/>
            <a:r>
              <a:rPr lang="en-US" altLang="ja-JP" sz="1600" dirty="0"/>
              <a:t>1</a:t>
            </a:r>
            <a:r>
              <a:rPr kumimoji="1" lang="en-US" altLang="ja-JP" sz="1600" dirty="0"/>
              <a:t>000</a:t>
            </a:r>
            <a:r>
              <a:rPr kumimoji="1" lang="ja-JP" altLang="en-US" sz="1600" dirty="0"/>
              <a:t>回</a:t>
            </a:r>
            <a:r>
              <a:rPr kumimoji="1" lang="en-US" altLang="ja-JP" sz="1600" dirty="0"/>
              <a:t>, </a:t>
            </a:r>
            <a:r>
              <a:rPr kumimoji="1" lang="ja-JP" altLang="en-US" sz="1600" dirty="0"/>
              <a:t>ランダムスタート</a:t>
            </a:r>
          </a:p>
        </p:txBody>
      </p:sp>
      <p:sp>
        <p:nvSpPr>
          <p:cNvPr id="44" name="テキスト ボックス 43">
            <a:extLst>
              <a:ext uri="{FF2B5EF4-FFF2-40B4-BE49-F238E27FC236}">
                <a16:creationId xmlns:a16="http://schemas.microsoft.com/office/drawing/2014/main" id="{0B2E27DB-CD3F-CB4C-533F-5B1E6183B7C8}"/>
              </a:ext>
            </a:extLst>
          </p:cNvPr>
          <p:cNvSpPr txBox="1"/>
          <p:nvPr/>
        </p:nvSpPr>
        <p:spPr>
          <a:xfrm>
            <a:off x="8975246" y="3871075"/>
            <a:ext cx="2606200"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ランダムスタート</a:t>
            </a:r>
          </a:p>
        </p:txBody>
      </p:sp>
      <p:sp>
        <p:nvSpPr>
          <p:cNvPr id="47" name="四角形: 角を丸くする 46">
            <a:extLst>
              <a:ext uri="{FF2B5EF4-FFF2-40B4-BE49-F238E27FC236}">
                <a16:creationId xmlns:a16="http://schemas.microsoft.com/office/drawing/2014/main" id="{68CEED86-2820-2D24-CDDE-22AFF96888DA}"/>
              </a:ext>
            </a:extLst>
          </p:cNvPr>
          <p:cNvSpPr/>
          <p:nvPr/>
        </p:nvSpPr>
        <p:spPr>
          <a:xfrm>
            <a:off x="7016450" y="225432"/>
            <a:ext cx="4885825" cy="180967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45" name="テキスト ボックス 44">
            <a:extLst>
              <a:ext uri="{FF2B5EF4-FFF2-40B4-BE49-F238E27FC236}">
                <a16:creationId xmlns:a16="http://schemas.microsoft.com/office/drawing/2014/main" id="{44C6E931-154D-4C81-1850-6AA481B7C2AA}"/>
              </a:ext>
            </a:extLst>
          </p:cNvPr>
          <p:cNvSpPr txBox="1"/>
          <p:nvPr/>
        </p:nvSpPr>
        <p:spPr>
          <a:xfrm>
            <a:off x="7194489" y="451698"/>
            <a:ext cx="4529749" cy="1508105"/>
          </a:xfrm>
          <a:prstGeom prst="rect">
            <a:avLst/>
          </a:prstGeom>
          <a:noFill/>
        </p:spPr>
        <p:txBody>
          <a:bodyPr wrap="square" rtlCol="0">
            <a:spAutoFit/>
          </a:bodyPr>
          <a:lstStyle/>
          <a:p>
            <a:r>
              <a:rPr kumimoji="1" lang="ja-JP" altLang="en-US" sz="2000" dirty="0"/>
              <a:t>考察</a:t>
            </a:r>
            <a:endParaRPr kumimoji="1" lang="en-US" altLang="ja-JP" sz="2000" dirty="0"/>
          </a:p>
          <a:p>
            <a:r>
              <a:rPr kumimoji="1" lang="ja-JP" altLang="en-US" dirty="0"/>
              <a:t>・非協力は協力に侵入可能</a:t>
            </a:r>
            <a:endParaRPr kumimoji="1" lang="en-US" altLang="ja-JP" dirty="0"/>
          </a:p>
          <a:p>
            <a:r>
              <a:rPr kumimoji="1" lang="ja-JP" altLang="en-US" dirty="0"/>
              <a:t>・協力は非協力に侵入可能</a:t>
            </a:r>
            <a:endParaRPr kumimoji="1" lang="en-US" altLang="ja-JP" dirty="0"/>
          </a:p>
          <a:p>
            <a:r>
              <a:rPr kumimoji="1" lang="ja-JP" altLang="en-US" dirty="0"/>
              <a:t>・協力的に進化し、切りにくくなるが</a:t>
            </a:r>
            <a:endParaRPr kumimoji="1" lang="en-US" altLang="ja-JP" dirty="0"/>
          </a:p>
          <a:p>
            <a:r>
              <a:rPr lang="ja-JP" altLang="en-US" dirty="0"/>
              <a:t>　切りにくくなると、非協力的になり安定</a:t>
            </a:r>
            <a:endParaRPr kumimoji="1" lang="ja-JP" altLang="en-US" dirty="0"/>
          </a:p>
        </p:txBody>
      </p:sp>
    </p:spTree>
    <p:extLst>
      <p:ext uri="{BB962C8B-B14F-4D97-AF65-F5344CB8AC3E}">
        <p14:creationId xmlns:p14="http://schemas.microsoft.com/office/powerpoint/2010/main" val="46147586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四角形: 角を丸くする 3">
            <a:extLst>
              <a:ext uri="{FF2B5EF4-FFF2-40B4-BE49-F238E27FC236}">
                <a16:creationId xmlns:a16="http://schemas.microsoft.com/office/drawing/2014/main" id="{FE1B9220-F187-C945-4B5E-ED7CC18064AE}"/>
              </a:ext>
            </a:extLst>
          </p:cNvPr>
          <p:cNvSpPr/>
          <p:nvPr/>
        </p:nvSpPr>
        <p:spPr>
          <a:xfrm>
            <a:off x="838200" y="1800224"/>
            <a:ext cx="10515600" cy="1738312"/>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3CC70D0-D885-06C3-DFBC-4EAA57219B62}"/>
              </a:ext>
            </a:extLst>
          </p:cNvPr>
          <p:cNvSpPr>
            <a:spLocks noGrp="1"/>
          </p:cNvSpPr>
          <p:nvPr>
            <p:ph type="title"/>
          </p:nvPr>
        </p:nvSpPr>
        <p:spPr/>
        <p:txBody>
          <a:bodyPr>
            <a:normAutofit/>
          </a:bodyPr>
          <a:lstStyle/>
          <a:p>
            <a:r>
              <a:rPr kumimoji="1" lang="ja-JP" altLang="en-US" b="1" dirty="0"/>
              <a:t>研究概要</a:t>
            </a:r>
          </a:p>
        </p:txBody>
      </p:sp>
      <p:sp>
        <p:nvSpPr>
          <p:cNvPr id="3" name="コンテンツ プレースホルダー 2">
            <a:extLst>
              <a:ext uri="{FF2B5EF4-FFF2-40B4-BE49-F238E27FC236}">
                <a16:creationId xmlns:a16="http://schemas.microsoft.com/office/drawing/2014/main" id="{D47708E5-BA7C-4E62-5A6F-FBB594087769}"/>
              </a:ext>
            </a:extLst>
          </p:cNvPr>
          <p:cNvSpPr>
            <a:spLocks noGrp="1"/>
          </p:cNvSpPr>
          <p:nvPr>
            <p:ph idx="1"/>
          </p:nvPr>
        </p:nvSpPr>
        <p:spPr>
          <a:xfrm>
            <a:off x="2601099" y="2093880"/>
            <a:ext cx="7777162" cy="1412875"/>
          </a:xfrm>
        </p:spPr>
        <p:txBody>
          <a:bodyPr>
            <a:normAutofit/>
          </a:bodyPr>
          <a:lstStyle/>
          <a:p>
            <a:pPr marL="0" indent="0">
              <a:buNone/>
            </a:pPr>
            <a:r>
              <a:rPr lang="ja-JP" altLang="en-US" sz="2000" b="1" dirty="0"/>
              <a:t>エージェントベースシミュレーションを用いた</a:t>
            </a:r>
            <a:endParaRPr lang="en-US" altLang="ja-JP" sz="2000" b="1" dirty="0"/>
          </a:p>
          <a:p>
            <a:pPr marL="0" indent="0">
              <a:buNone/>
            </a:pPr>
            <a:r>
              <a:rPr lang="ja-JP" altLang="en-US" sz="2000" b="1" dirty="0"/>
              <a:t>ソーシャルネットワークの切断と接続が</a:t>
            </a:r>
            <a:endParaRPr lang="en-US" altLang="ja-JP" sz="2000" b="1" dirty="0"/>
          </a:p>
          <a:p>
            <a:pPr marL="0" indent="0">
              <a:buNone/>
            </a:pPr>
            <a:r>
              <a:rPr lang="ja-JP" altLang="en-US" sz="2000" b="1" dirty="0"/>
              <a:t>協力の進化に与える影響についての考察</a:t>
            </a:r>
            <a:endParaRPr lang="en-US" altLang="ja-JP" sz="2000" b="1" dirty="0"/>
          </a:p>
        </p:txBody>
      </p:sp>
      <p:sp>
        <p:nvSpPr>
          <p:cNvPr id="5" name="テキスト ボックス 4">
            <a:extLst>
              <a:ext uri="{FF2B5EF4-FFF2-40B4-BE49-F238E27FC236}">
                <a16:creationId xmlns:a16="http://schemas.microsoft.com/office/drawing/2014/main" id="{23CDBCC4-C57C-0372-A5C3-FF6B949BE7A4}"/>
              </a:ext>
            </a:extLst>
          </p:cNvPr>
          <p:cNvSpPr txBox="1"/>
          <p:nvPr/>
        </p:nvSpPr>
        <p:spPr>
          <a:xfrm>
            <a:off x="918389" y="2469325"/>
            <a:ext cx="1535073" cy="400110"/>
          </a:xfrm>
          <a:prstGeom prst="rect">
            <a:avLst/>
          </a:prstGeom>
          <a:solidFill>
            <a:schemeClr val="bg2"/>
          </a:solidFill>
        </p:spPr>
        <p:txBody>
          <a:bodyPr wrap="square" rtlCol="0">
            <a:spAutoFit/>
          </a:bodyPr>
          <a:lstStyle/>
          <a:p>
            <a:pPr algn="ctr"/>
            <a:r>
              <a:rPr kumimoji="1" lang="ja-JP" altLang="en-US" sz="2000" b="1" dirty="0"/>
              <a:t>研究題目</a:t>
            </a:r>
          </a:p>
        </p:txBody>
      </p:sp>
      <p:sp>
        <p:nvSpPr>
          <p:cNvPr id="6" name="四角形: 角を丸くする 5">
            <a:extLst>
              <a:ext uri="{FF2B5EF4-FFF2-40B4-BE49-F238E27FC236}">
                <a16:creationId xmlns:a16="http://schemas.microsoft.com/office/drawing/2014/main" id="{D7B36AB6-2C3A-2E3C-E170-F7142D19FB71}"/>
              </a:ext>
            </a:extLst>
          </p:cNvPr>
          <p:cNvSpPr/>
          <p:nvPr/>
        </p:nvSpPr>
        <p:spPr>
          <a:xfrm>
            <a:off x="847725" y="4057649"/>
            <a:ext cx="10515600" cy="173831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コンテンツ プレースホルダー 2">
            <a:extLst>
              <a:ext uri="{FF2B5EF4-FFF2-40B4-BE49-F238E27FC236}">
                <a16:creationId xmlns:a16="http://schemas.microsoft.com/office/drawing/2014/main" id="{2E412D7B-A3A6-9B85-7ED9-455770BEA5A4}"/>
              </a:ext>
            </a:extLst>
          </p:cNvPr>
          <p:cNvSpPr txBox="1">
            <a:spLocks/>
          </p:cNvSpPr>
          <p:nvPr/>
        </p:nvSpPr>
        <p:spPr>
          <a:xfrm>
            <a:off x="2601099" y="4383086"/>
            <a:ext cx="8611374" cy="141287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dirty="0"/>
              <a:t>空間選択による協力の進化の研究</a:t>
            </a:r>
            <a:endParaRPr lang="en-US" altLang="ja-JP" sz="2000" b="1" dirty="0"/>
          </a:p>
          <a:p>
            <a:pPr marL="0" indent="0">
              <a:buFont typeface="Arial" panose="020B0604020202020204" pitchFamily="34" charset="0"/>
              <a:buNone/>
            </a:pPr>
            <a:r>
              <a:rPr lang="ja-JP" altLang="en-US" sz="2000" b="1" dirty="0"/>
              <a:t>エージェントが自ら動的にネットワーク構造を変化させる場合を考える</a:t>
            </a:r>
            <a:endParaRPr lang="en-US" altLang="ja-JP" sz="2000" b="1" dirty="0"/>
          </a:p>
          <a:p>
            <a:pPr marL="0" indent="0">
              <a:buFont typeface="Arial" panose="020B0604020202020204" pitchFamily="34" charset="0"/>
              <a:buNone/>
            </a:pPr>
            <a:r>
              <a:rPr lang="ja-JP" altLang="en-US" sz="2000" b="1" dirty="0"/>
              <a:t>拡大するソーシャルネットワークのあり方に対しての批評が期待される</a:t>
            </a:r>
            <a:endParaRPr lang="en-US" altLang="ja-JP" sz="2000" b="1" dirty="0"/>
          </a:p>
        </p:txBody>
      </p:sp>
      <p:sp>
        <p:nvSpPr>
          <p:cNvPr id="8" name="テキスト ボックス 7">
            <a:extLst>
              <a:ext uri="{FF2B5EF4-FFF2-40B4-BE49-F238E27FC236}">
                <a16:creationId xmlns:a16="http://schemas.microsoft.com/office/drawing/2014/main" id="{8DA64818-635F-9B9D-28E9-1B668F1F2D96}"/>
              </a:ext>
            </a:extLst>
          </p:cNvPr>
          <p:cNvSpPr txBox="1"/>
          <p:nvPr/>
        </p:nvSpPr>
        <p:spPr>
          <a:xfrm>
            <a:off x="918389" y="4756088"/>
            <a:ext cx="1535073" cy="400110"/>
          </a:xfrm>
          <a:prstGeom prst="rect">
            <a:avLst/>
          </a:prstGeom>
          <a:solidFill>
            <a:schemeClr val="bg1"/>
          </a:solidFill>
        </p:spPr>
        <p:txBody>
          <a:bodyPr wrap="square" rtlCol="0">
            <a:spAutoFit/>
          </a:bodyPr>
          <a:lstStyle/>
          <a:p>
            <a:pPr algn="ctr"/>
            <a:r>
              <a:rPr lang="ja-JP" altLang="en-US" sz="2000" b="1" dirty="0"/>
              <a:t>研究目的</a:t>
            </a:r>
            <a:endParaRPr kumimoji="1" lang="ja-JP" altLang="en-US" sz="2000" b="1" dirty="0"/>
          </a:p>
        </p:txBody>
      </p:sp>
    </p:spTree>
    <p:extLst>
      <p:ext uri="{BB962C8B-B14F-4D97-AF65-F5344CB8AC3E}">
        <p14:creationId xmlns:p14="http://schemas.microsoft.com/office/powerpoint/2010/main" val="115318941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FC6C99E-B9E5-CD2F-02C1-D4D4C4604E44}"/>
            </a:ext>
          </a:extLst>
        </p:cNvPr>
        <p:cNvGrpSpPr/>
        <p:nvPr/>
      </p:nvGrpSpPr>
      <p:grpSpPr>
        <a:xfrm>
          <a:off x="0" y="0"/>
          <a:ext cx="0" cy="0"/>
          <a:chOff x="0" y="0"/>
          <a:chExt cx="0" cy="0"/>
        </a:xfrm>
      </p:grpSpPr>
      <p:sp>
        <p:nvSpPr>
          <p:cNvPr id="16" name="タイトル 1">
            <a:extLst>
              <a:ext uri="{FF2B5EF4-FFF2-40B4-BE49-F238E27FC236}">
                <a16:creationId xmlns:a16="http://schemas.microsoft.com/office/drawing/2014/main" id="{BB9EC503-D513-9D16-2CFE-A7CB5FBCF86F}"/>
              </a:ext>
            </a:extLst>
          </p:cNvPr>
          <p:cNvSpPr>
            <a:spLocks noGrp="1"/>
          </p:cNvSpPr>
          <p:nvPr>
            <p:ph type="title"/>
          </p:nvPr>
        </p:nvSpPr>
        <p:spPr>
          <a:xfrm>
            <a:off x="838200" y="365125"/>
            <a:ext cx="4077832" cy="1325563"/>
          </a:xfrm>
        </p:spPr>
        <p:txBody>
          <a:bodyPr>
            <a:normAutofit/>
          </a:bodyPr>
          <a:lstStyle/>
          <a:p>
            <a:r>
              <a:rPr lang="ja-JP" altLang="en-US" sz="4000" b="1" dirty="0"/>
              <a:t>貼る</a:t>
            </a:r>
            <a:r>
              <a:rPr kumimoji="1" lang="ja-JP" altLang="en-US" sz="4000" b="1" dirty="0"/>
              <a:t>だけモデル</a:t>
            </a:r>
          </a:p>
        </p:txBody>
      </p:sp>
      <p:sp>
        <p:nvSpPr>
          <p:cNvPr id="18" name="テキスト ボックス 17">
            <a:extLst>
              <a:ext uri="{FF2B5EF4-FFF2-40B4-BE49-F238E27FC236}">
                <a16:creationId xmlns:a16="http://schemas.microsoft.com/office/drawing/2014/main" id="{208599C8-DEC4-8910-DA32-AEEC30954912}"/>
              </a:ext>
            </a:extLst>
          </p:cNvPr>
          <p:cNvSpPr txBox="1"/>
          <p:nvPr/>
        </p:nvSpPr>
        <p:spPr>
          <a:xfrm>
            <a:off x="869896" y="1253972"/>
            <a:ext cx="6060541" cy="400110"/>
          </a:xfrm>
          <a:prstGeom prst="rect">
            <a:avLst/>
          </a:prstGeom>
          <a:noFill/>
        </p:spPr>
        <p:txBody>
          <a:bodyPr wrap="square" rtlCol="0">
            <a:spAutoFit/>
          </a:bodyPr>
          <a:lstStyle/>
          <a:p>
            <a:r>
              <a:rPr lang="ja-JP" altLang="en-US" sz="2000" dirty="0"/>
              <a:t>全て</a:t>
            </a:r>
            <a:r>
              <a:rPr lang="en-US" altLang="ja-JP" sz="2000" dirty="0"/>
              <a:t>10</a:t>
            </a:r>
            <a:r>
              <a:rPr lang="ja-JP" altLang="en-US" sz="2000" dirty="0"/>
              <a:t>試行平均、各世代ヌル</a:t>
            </a:r>
            <a:r>
              <a:rPr kumimoji="1" lang="ja-JP" altLang="en-US" sz="2000" dirty="0"/>
              <a:t>ネットワーク</a:t>
            </a:r>
            <a:r>
              <a:rPr lang="ja-JP" altLang="en-US" sz="2000" dirty="0"/>
              <a:t>スタート</a:t>
            </a:r>
            <a:r>
              <a:rPr kumimoji="1" lang="en-US" altLang="ja-JP" sz="2000" dirty="0"/>
              <a:t> </a:t>
            </a:r>
            <a:endParaRPr kumimoji="1" lang="ja-JP" altLang="en-US" sz="2000" dirty="0"/>
          </a:p>
        </p:txBody>
      </p:sp>
      <p:pic>
        <p:nvPicPr>
          <p:cNvPr id="10" name="図 9">
            <a:extLst>
              <a:ext uri="{FF2B5EF4-FFF2-40B4-BE49-F238E27FC236}">
                <a16:creationId xmlns:a16="http://schemas.microsoft.com/office/drawing/2014/main" id="{3FA99F28-68F1-73E4-847F-61FF5CC64FD6}"/>
              </a:ext>
            </a:extLst>
          </p:cNvPr>
          <p:cNvPicPr>
            <a:picLocks noChangeAspect="1"/>
          </p:cNvPicPr>
          <p:nvPr/>
        </p:nvPicPr>
        <p:blipFill>
          <a:blip r:embed="rId3"/>
          <a:stretch>
            <a:fillRect/>
          </a:stretch>
        </p:blipFill>
        <p:spPr>
          <a:xfrm>
            <a:off x="8237474" y="2034752"/>
            <a:ext cx="3960008" cy="1980004"/>
          </a:xfrm>
          <a:prstGeom prst="rect">
            <a:avLst/>
          </a:prstGeom>
        </p:spPr>
      </p:pic>
      <p:pic>
        <p:nvPicPr>
          <p:cNvPr id="21" name="図 20">
            <a:extLst>
              <a:ext uri="{FF2B5EF4-FFF2-40B4-BE49-F238E27FC236}">
                <a16:creationId xmlns:a16="http://schemas.microsoft.com/office/drawing/2014/main" id="{5D85CF2E-AE76-DD6A-227F-08FC6658D51D}"/>
              </a:ext>
            </a:extLst>
          </p:cNvPr>
          <p:cNvPicPr>
            <a:picLocks noChangeAspect="1"/>
          </p:cNvPicPr>
          <p:nvPr/>
        </p:nvPicPr>
        <p:blipFill>
          <a:blip r:embed="rId4"/>
          <a:stretch>
            <a:fillRect/>
          </a:stretch>
        </p:blipFill>
        <p:spPr>
          <a:xfrm>
            <a:off x="8231991" y="4289527"/>
            <a:ext cx="3960009" cy="1980005"/>
          </a:xfrm>
          <a:prstGeom prst="rect">
            <a:avLst/>
          </a:prstGeom>
        </p:spPr>
      </p:pic>
      <p:pic>
        <p:nvPicPr>
          <p:cNvPr id="23" name="図 22">
            <a:extLst>
              <a:ext uri="{FF2B5EF4-FFF2-40B4-BE49-F238E27FC236}">
                <a16:creationId xmlns:a16="http://schemas.microsoft.com/office/drawing/2014/main" id="{66151A20-1F02-0934-A231-1498FD9E01FB}"/>
              </a:ext>
            </a:extLst>
          </p:cNvPr>
          <p:cNvPicPr>
            <a:picLocks noChangeAspect="1"/>
          </p:cNvPicPr>
          <p:nvPr/>
        </p:nvPicPr>
        <p:blipFill>
          <a:blip r:embed="rId5"/>
          <a:stretch>
            <a:fillRect/>
          </a:stretch>
        </p:blipFill>
        <p:spPr>
          <a:xfrm>
            <a:off x="4642592" y="4289526"/>
            <a:ext cx="3960009" cy="1980005"/>
          </a:xfrm>
          <a:prstGeom prst="rect">
            <a:avLst/>
          </a:prstGeom>
        </p:spPr>
      </p:pic>
      <p:pic>
        <p:nvPicPr>
          <p:cNvPr id="14" name="図 13">
            <a:extLst>
              <a:ext uri="{FF2B5EF4-FFF2-40B4-BE49-F238E27FC236}">
                <a16:creationId xmlns:a16="http://schemas.microsoft.com/office/drawing/2014/main" id="{ABC48A85-251F-96B5-D722-7881E6B78CB7}"/>
              </a:ext>
            </a:extLst>
          </p:cNvPr>
          <p:cNvPicPr>
            <a:picLocks noChangeAspect="1"/>
          </p:cNvPicPr>
          <p:nvPr/>
        </p:nvPicPr>
        <p:blipFill>
          <a:blip r:embed="rId6"/>
          <a:stretch>
            <a:fillRect/>
          </a:stretch>
        </p:blipFill>
        <p:spPr>
          <a:xfrm>
            <a:off x="1111361" y="4273883"/>
            <a:ext cx="3960009" cy="1980005"/>
          </a:xfrm>
          <a:prstGeom prst="rect">
            <a:avLst/>
          </a:prstGeom>
        </p:spPr>
      </p:pic>
      <p:pic>
        <p:nvPicPr>
          <p:cNvPr id="6" name="図 5">
            <a:extLst>
              <a:ext uri="{FF2B5EF4-FFF2-40B4-BE49-F238E27FC236}">
                <a16:creationId xmlns:a16="http://schemas.microsoft.com/office/drawing/2014/main" id="{AE689840-3CED-D362-CB0B-C53C61703630}"/>
              </a:ext>
            </a:extLst>
          </p:cNvPr>
          <p:cNvPicPr>
            <a:picLocks noChangeAspect="1"/>
          </p:cNvPicPr>
          <p:nvPr/>
        </p:nvPicPr>
        <p:blipFill>
          <a:blip r:embed="rId7"/>
          <a:stretch>
            <a:fillRect/>
          </a:stretch>
        </p:blipFill>
        <p:spPr>
          <a:xfrm>
            <a:off x="4642596" y="2034753"/>
            <a:ext cx="3960005" cy="1980003"/>
          </a:xfrm>
          <a:prstGeom prst="rect">
            <a:avLst/>
          </a:prstGeom>
        </p:spPr>
      </p:pic>
      <p:pic>
        <p:nvPicPr>
          <p:cNvPr id="3" name="図 2">
            <a:extLst>
              <a:ext uri="{FF2B5EF4-FFF2-40B4-BE49-F238E27FC236}">
                <a16:creationId xmlns:a16="http://schemas.microsoft.com/office/drawing/2014/main" id="{CDD70DC2-0436-3A01-3978-DEDCC4DAF068}"/>
              </a:ext>
            </a:extLst>
          </p:cNvPr>
          <p:cNvPicPr>
            <a:picLocks noChangeAspect="1"/>
          </p:cNvPicPr>
          <p:nvPr/>
        </p:nvPicPr>
        <p:blipFill>
          <a:blip r:embed="rId8"/>
          <a:stretch>
            <a:fillRect/>
          </a:stretch>
        </p:blipFill>
        <p:spPr>
          <a:xfrm>
            <a:off x="1077033" y="2034754"/>
            <a:ext cx="3960004" cy="1980002"/>
          </a:xfrm>
          <a:prstGeom prst="rect">
            <a:avLst/>
          </a:prstGeom>
        </p:spPr>
      </p:pic>
      <p:sp>
        <p:nvSpPr>
          <p:cNvPr id="33" name="矢印: 上下 32">
            <a:extLst>
              <a:ext uri="{FF2B5EF4-FFF2-40B4-BE49-F238E27FC236}">
                <a16:creationId xmlns:a16="http://schemas.microsoft.com/office/drawing/2014/main" id="{F91E9987-0404-9DB1-93EF-9AF8CB3A8DFB}"/>
              </a:ext>
            </a:extLst>
          </p:cNvPr>
          <p:cNvSpPr/>
          <p:nvPr/>
        </p:nvSpPr>
        <p:spPr>
          <a:xfrm>
            <a:off x="421266" y="3943645"/>
            <a:ext cx="176194" cy="1634395"/>
          </a:xfrm>
          <a:prstGeom prst="upDownArrow">
            <a:avLst/>
          </a:prstGeom>
          <a:solidFill>
            <a:srgbClr val="046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A1294A11-BA40-9A7F-D4DF-86424631F94A}"/>
              </a:ext>
            </a:extLst>
          </p:cNvPr>
          <p:cNvSpPr txBox="1"/>
          <p:nvPr/>
        </p:nvSpPr>
        <p:spPr>
          <a:xfrm>
            <a:off x="316782" y="3649613"/>
            <a:ext cx="1038492" cy="338554"/>
          </a:xfrm>
          <a:prstGeom prst="rect">
            <a:avLst/>
          </a:prstGeom>
          <a:noFill/>
        </p:spPr>
        <p:txBody>
          <a:bodyPr wrap="square" rtlCol="0">
            <a:spAutoFit/>
          </a:bodyPr>
          <a:lstStyle/>
          <a:p>
            <a:r>
              <a:rPr kumimoji="1" lang="ja-JP" altLang="en-US" sz="1600" b="1" dirty="0">
                <a:solidFill>
                  <a:srgbClr val="1370B0"/>
                </a:solidFill>
              </a:rPr>
              <a:t>非協力的</a:t>
            </a:r>
          </a:p>
        </p:txBody>
      </p:sp>
      <p:sp>
        <p:nvSpPr>
          <p:cNvPr id="36" name="矢印: 上下 35">
            <a:extLst>
              <a:ext uri="{FF2B5EF4-FFF2-40B4-BE49-F238E27FC236}">
                <a16:creationId xmlns:a16="http://schemas.microsoft.com/office/drawing/2014/main" id="{6FB7363E-B004-2DDD-A22E-A8764C9B318C}"/>
              </a:ext>
            </a:extLst>
          </p:cNvPr>
          <p:cNvSpPr/>
          <p:nvPr/>
        </p:nvSpPr>
        <p:spPr>
          <a:xfrm>
            <a:off x="237760" y="3720724"/>
            <a:ext cx="176194" cy="2057959"/>
          </a:xfrm>
          <a:prstGeom prst="upDownArrow">
            <a:avLst/>
          </a:prstGeom>
          <a:solidFill>
            <a:srgbClr val="1495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1B6D47A6-EEA8-955D-A82A-5EEA34B99424}"/>
              </a:ext>
            </a:extLst>
          </p:cNvPr>
          <p:cNvSpPr txBox="1"/>
          <p:nvPr/>
        </p:nvSpPr>
        <p:spPr>
          <a:xfrm>
            <a:off x="110164" y="5799802"/>
            <a:ext cx="1278977" cy="338554"/>
          </a:xfrm>
          <a:prstGeom prst="rect">
            <a:avLst/>
          </a:prstGeom>
          <a:noFill/>
        </p:spPr>
        <p:txBody>
          <a:bodyPr wrap="square" rtlCol="0">
            <a:spAutoFit/>
          </a:bodyPr>
          <a:lstStyle/>
          <a:p>
            <a:r>
              <a:rPr lang="ja-JP" altLang="en-US" sz="1600" b="1" dirty="0">
                <a:solidFill>
                  <a:srgbClr val="149514"/>
                </a:solidFill>
              </a:rPr>
              <a:t>貼りやすい</a:t>
            </a:r>
            <a:endParaRPr kumimoji="1" lang="ja-JP" altLang="en-US" sz="1600" b="1" dirty="0">
              <a:solidFill>
                <a:srgbClr val="149514"/>
              </a:solidFill>
            </a:endParaRPr>
          </a:p>
        </p:txBody>
      </p:sp>
      <p:sp>
        <p:nvSpPr>
          <p:cNvPr id="38" name="テキスト ボックス 37">
            <a:extLst>
              <a:ext uri="{FF2B5EF4-FFF2-40B4-BE49-F238E27FC236}">
                <a16:creationId xmlns:a16="http://schemas.microsoft.com/office/drawing/2014/main" id="{F9708EE1-7368-5DC2-F542-EB8416671110}"/>
              </a:ext>
            </a:extLst>
          </p:cNvPr>
          <p:cNvSpPr txBox="1"/>
          <p:nvPr/>
        </p:nvSpPr>
        <p:spPr>
          <a:xfrm>
            <a:off x="110164" y="3382170"/>
            <a:ext cx="1278977" cy="338554"/>
          </a:xfrm>
          <a:prstGeom prst="rect">
            <a:avLst/>
          </a:prstGeom>
          <a:noFill/>
        </p:spPr>
        <p:txBody>
          <a:bodyPr wrap="square" rtlCol="0">
            <a:spAutoFit/>
          </a:bodyPr>
          <a:lstStyle/>
          <a:p>
            <a:r>
              <a:rPr lang="ja-JP" altLang="en-US" sz="1600" b="1" dirty="0">
                <a:solidFill>
                  <a:srgbClr val="149514"/>
                </a:solidFill>
              </a:rPr>
              <a:t>貼りにくい</a:t>
            </a:r>
            <a:endParaRPr kumimoji="1" lang="en-US" altLang="ja-JP" sz="1600" b="1" dirty="0">
              <a:solidFill>
                <a:srgbClr val="149514"/>
              </a:solidFill>
            </a:endParaRPr>
          </a:p>
        </p:txBody>
      </p:sp>
      <p:sp>
        <p:nvSpPr>
          <p:cNvPr id="39" name="テキスト ボックス 38">
            <a:extLst>
              <a:ext uri="{FF2B5EF4-FFF2-40B4-BE49-F238E27FC236}">
                <a16:creationId xmlns:a16="http://schemas.microsoft.com/office/drawing/2014/main" id="{31182DF8-7149-1975-0B2A-39990348E43F}"/>
              </a:ext>
            </a:extLst>
          </p:cNvPr>
          <p:cNvSpPr txBox="1"/>
          <p:nvPr/>
        </p:nvSpPr>
        <p:spPr>
          <a:xfrm>
            <a:off x="350650" y="5555478"/>
            <a:ext cx="1038492" cy="338554"/>
          </a:xfrm>
          <a:prstGeom prst="rect">
            <a:avLst/>
          </a:prstGeom>
          <a:noFill/>
        </p:spPr>
        <p:txBody>
          <a:bodyPr wrap="square" rtlCol="0">
            <a:spAutoFit/>
          </a:bodyPr>
          <a:lstStyle/>
          <a:p>
            <a:r>
              <a:rPr lang="ja-JP" altLang="en-US" sz="1600" b="1" dirty="0">
                <a:solidFill>
                  <a:srgbClr val="1370B0"/>
                </a:solidFill>
              </a:rPr>
              <a:t>協力的</a:t>
            </a:r>
            <a:endParaRPr kumimoji="1" lang="ja-JP" altLang="en-US" sz="1600" b="1" dirty="0">
              <a:solidFill>
                <a:srgbClr val="1370B0"/>
              </a:solidFill>
            </a:endParaRPr>
          </a:p>
        </p:txBody>
      </p:sp>
      <p:grpSp>
        <p:nvGrpSpPr>
          <p:cNvPr id="24" name="グループ化 23">
            <a:extLst>
              <a:ext uri="{FF2B5EF4-FFF2-40B4-BE49-F238E27FC236}">
                <a16:creationId xmlns:a16="http://schemas.microsoft.com/office/drawing/2014/main" id="{6F46FB5E-D170-2AB8-95F6-A8176DA8917B}"/>
              </a:ext>
            </a:extLst>
          </p:cNvPr>
          <p:cNvGrpSpPr/>
          <p:nvPr/>
        </p:nvGrpSpPr>
        <p:grpSpPr>
          <a:xfrm>
            <a:off x="1858256" y="3871075"/>
            <a:ext cx="9723190" cy="645782"/>
            <a:chOff x="1858256" y="3871075"/>
            <a:chExt cx="9723190" cy="645782"/>
          </a:xfrm>
        </p:grpSpPr>
        <p:sp>
          <p:nvSpPr>
            <p:cNvPr id="19" name="テキスト ボックス 18">
              <a:extLst>
                <a:ext uri="{FF2B5EF4-FFF2-40B4-BE49-F238E27FC236}">
                  <a16:creationId xmlns:a16="http://schemas.microsoft.com/office/drawing/2014/main" id="{01C56FC0-D49D-FF9A-24AC-30727A159D96}"/>
                </a:ext>
              </a:extLst>
            </p:cNvPr>
            <p:cNvSpPr txBox="1"/>
            <p:nvPr/>
          </p:nvSpPr>
          <p:spPr>
            <a:xfrm>
              <a:off x="1865568" y="3887973"/>
              <a:ext cx="2342427"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協力スタート</a:t>
              </a:r>
            </a:p>
          </p:txBody>
        </p:sp>
        <p:sp>
          <p:nvSpPr>
            <p:cNvPr id="40" name="テキスト ボックス 39">
              <a:extLst>
                <a:ext uri="{FF2B5EF4-FFF2-40B4-BE49-F238E27FC236}">
                  <a16:creationId xmlns:a16="http://schemas.microsoft.com/office/drawing/2014/main" id="{F0C9A703-435C-B735-B3D9-E18BCC9CA9F1}"/>
                </a:ext>
              </a:extLst>
            </p:cNvPr>
            <p:cNvSpPr txBox="1"/>
            <p:nvPr/>
          </p:nvSpPr>
          <p:spPr>
            <a:xfrm>
              <a:off x="5367609" y="3871747"/>
              <a:ext cx="2440702"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非協力スタート</a:t>
              </a:r>
            </a:p>
          </p:txBody>
        </p:sp>
        <p:sp>
          <p:nvSpPr>
            <p:cNvPr id="41" name="テキスト ボックス 40">
              <a:extLst>
                <a:ext uri="{FF2B5EF4-FFF2-40B4-BE49-F238E27FC236}">
                  <a16:creationId xmlns:a16="http://schemas.microsoft.com/office/drawing/2014/main" id="{BFB043AB-6945-889D-44AF-25EDECAC4DB3}"/>
                </a:ext>
              </a:extLst>
            </p:cNvPr>
            <p:cNvSpPr txBox="1"/>
            <p:nvPr/>
          </p:nvSpPr>
          <p:spPr>
            <a:xfrm>
              <a:off x="1858256" y="4171388"/>
              <a:ext cx="2342427" cy="338554"/>
            </a:xfrm>
            <a:prstGeom prst="rect">
              <a:avLst/>
            </a:prstGeom>
            <a:noFill/>
          </p:spPr>
          <p:txBody>
            <a:bodyPr wrap="square" rtlCol="0">
              <a:spAutoFit/>
            </a:bodyPr>
            <a:lstStyle/>
            <a:p>
              <a:pPr algn="ctr"/>
              <a:r>
                <a:rPr kumimoji="1" lang="en-US" altLang="ja-JP" sz="1600" dirty="0"/>
                <a:t>1000</a:t>
              </a:r>
              <a:r>
                <a:rPr kumimoji="1" lang="ja-JP" altLang="en-US" sz="1600" dirty="0"/>
                <a:t>回</a:t>
              </a:r>
              <a:r>
                <a:rPr kumimoji="1" lang="en-US" altLang="ja-JP" sz="1600" dirty="0"/>
                <a:t>, </a:t>
              </a:r>
              <a:r>
                <a:rPr kumimoji="1" lang="ja-JP" altLang="en-US" sz="1600" dirty="0"/>
                <a:t>協力スタート</a:t>
              </a:r>
            </a:p>
          </p:txBody>
        </p:sp>
        <p:sp>
          <p:nvSpPr>
            <p:cNvPr id="42" name="テキスト ボックス 41">
              <a:extLst>
                <a:ext uri="{FF2B5EF4-FFF2-40B4-BE49-F238E27FC236}">
                  <a16:creationId xmlns:a16="http://schemas.microsoft.com/office/drawing/2014/main" id="{B8513966-235F-F819-2033-F6ECD0B55A74}"/>
                </a:ext>
              </a:extLst>
            </p:cNvPr>
            <p:cNvSpPr txBox="1"/>
            <p:nvPr/>
          </p:nvSpPr>
          <p:spPr>
            <a:xfrm>
              <a:off x="5334942" y="4178303"/>
              <a:ext cx="2525429" cy="338554"/>
            </a:xfrm>
            <a:prstGeom prst="rect">
              <a:avLst/>
            </a:prstGeom>
            <a:noFill/>
          </p:spPr>
          <p:txBody>
            <a:bodyPr wrap="square" rtlCol="0">
              <a:spAutoFit/>
            </a:bodyPr>
            <a:lstStyle/>
            <a:p>
              <a:pPr algn="ctr"/>
              <a:r>
                <a:rPr lang="en-US" altLang="ja-JP" sz="1600" dirty="0"/>
                <a:t>1</a:t>
              </a:r>
              <a:r>
                <a:rPr kumimoji="1" lang="en-US" altLang="ja-JP" sz="1600" dirty="0"/>
                <a:t>000</a:t>
              </a:r>
              <a:r>
                <a:rPr kumimoji="1" lang="ja-JP" altLang="en-US" sz="1600" dirty="0"/>
                <a:t>回</a:t>
              </a:r>
              <a:r>
                <a:rPr kumimoji="1" lang="en-US" altLang="ja-JP" sz="1600" dirty="0"/>
                <a:t>, </a:t>
              </a:r>
              <a:r>
                <a:rPr kumimoji="1" lang="ja-JP" altLang="en-US" sz="1600" dirty="0"/>
                <a:t>非協力スタート</a:t>
              </a:r>
            </a:p>
          </p:txBody>
        </p:sp>
        <p:sp>
          <p:nvSpPr>
            <p:cNvPr id="43" name="テキスト ボックス 42">
              <a:extLst>
                <a:ext uri="{FF2B5EF4-FFF2-40B4-BE49-F238E27FC236}">
                  <a16:creationId xmlns:a16="http://schemas.microsoft.com/office/drawing/2014/main" id="{2E1D84F3-8AFB-4158-B899-F0FA7DFDB53A}"/>
                </a:ext>
              </a:extLst>
            </p:cNvPr>
            <p:cNvSpPr txBox="1"/>
            <p:nvPr/>
          </p:nvSpPr>
          <p:spPr>
            <a:xfrm>
              <a:off x="8975245" y="4177504"/>
              <a:ext cx="2606201" cy="338554"/>
            </a:xfrm>
            <a:prstGeom prst="rect">
              <a:avLst/>
            </a:prstGeom>
            <a:noFill/>
          </p:spPr>
          <p:txBody>
            <a:bodyPr wrap="square" rtlCol="0">
              <a:spAutoFit/>
            </a:bodyPr>
            <a:lstStyle/>
            <a:p>
              <a:pPr algn="ctr"/>
              <a:r>
                <a:rPr lang="en-US" altLang="ja-JP" sz="1600" dirty="0"/>
                <a:t>1</a:t>
              </a:r>
              <a:r>
                <a:rPr kumimoji="1" lang="en-US" altLang="ja-JP" sz="1600" dirty="0"/>
                <a:t>000</a:t>
              </a:r>
              <a:r>
                <a:rPr kumimoji="1" lang="ja-JP" altLang="en-US" sz="1600" dirty="0"/>
                <a:t>回</a:t>
              </a:r>
              <a:r>
                <a:rPr kumimoji="1" lang="en-US" altLang="ja-JP" sz="1600" dirty="0"/>
                <a:t>, </a:t>
              </a:r>
              <a:r>
                <a:rPr kumimoji="1" lang="ja-JP" altLang="en-US" sz="1600" dirty="0"/>
                <a:t>ランダムスタート</a:t>
              </a:r>
            </a:p>
          </p:txBody>
        </p:sp>
        <p:sp>
          <p:nvSpPr>
            <p:cNvPr id="44" name="テキスト ボックス 43">
              <a:extLst>
                <a:ext uri="{FF2B5EF4-FFF2-40B4-BE49-F238E27FC236}">
                  <a16:creationId xmlns:a16="http://schemas.microsoft.com/office/drawing/2014/main" id="{561AD2AA-54D2-A177-2974-AD1A8309F622}"/>
                </a:ext>
              </a:extLst>
            </p:cNvPr>
            <p:cNvSpPr txBox="1"/>
            <p:nvPr/>
          </p:nvSpPr>
          <p:spPr>
            <a:xfrm>
              <a:off x="8975246" y="3871075"/>
              <a:ext cx="2606200"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ランダムスタート</a:t>
              </a:r>
            </a:p>
          </p:txBody>
        </p:sp>
      </p:grpSp>
      <p:pic>
        <p:nvPicPr>
          <p:cNvPr id="25" name="図 24">
            <a:extLst>
              <a:ext uri="{FF2B5EF4-FFF2-40B4-BE49-F238E27FC236}">
                <a16:creationId xmlns:a16="http://schemas.microsoft.com/office/drawing/2014/main" id="{2723EC67-600D-67ED-4287-185A9677F308}"/>
              </a:ext>
            </a:extLst>
          </p:cNvPr>
          <p:cNvPicPr>
            <a:picLocks noChangeAspect="1"/>
          </p:cNvPicPr>
          <p:nvPr/>
        </p:nvPicPr>
        <p:blipFill>
          <a:blip r:embed="rId8"/>
          <a:srcRect l="85422" t="12566" r="10143" b="80192"/>
          <a:stretch/>
        </p:blipFill>
        <p:spPr>
          <a:xfrm>
            <a:off x="59581" y="2245986"/>
            <a:ext cx="1278978" cy="1044194"/>
          </a:xfrm>
          <a:prstGeom prst="rect">
            <a:avLst/>
          </a:prstGeom>
        </p:spPr>
      </p:pic>
      <p:sp>
        <p:nvSpPr>
          <p:cNvPr id="47" name="四角形: 角を丸くする 46">
            <a:extLst>
              <a:ext uri="{FF2B5EF4-FFF2-40B4-BE49-F238E27FC236}">
                <a16:creationId xmlns:a16="http://schemas.microsoft.com/office/drawing/2014/main" id="{DBE70310-5061-2456-8C22-2E9FC7F81562}"/>
              </a:ext>
            </a:extLst>
          </p:cNvPr>
          <p:cNvSpPr/>
          <p:nvPr/>
        </p:nvSpPr>
        <p:spPr>
          <a:xfrm>
            <a:off x="7016450" y="339732"/>
            <a:ext cx="4885825" cy="180967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45" name="テキスト ボックス 44">
            <a:extLst>
              <a:ext uri="{FF2B5EF4-FFF2-40B4-BE49-F238E27FC236}">
                <a16:creationId xmlns:a16="http://schemas.microsoft.com/office/drawing/2014/main" id="{C8666483-107F-F469-CAED-391D5CD7F525}"/>
              </a:ext>
            </a:extLst>
          </p:cNvPr>
          <p:cNvSpPr txBox="1"/>
          <p:nvPr/>
        </p:nvSpPr>
        <p:spPr>
          <a:xfrm>
            <a:off x="7194489" y="565998"/>
            <a:ext cx="4529749" cy="1508105"/>
          </a:xfrm>
          <a:prstGeom prst="rect">
            <a:avLst/>
          </a:prstGeom>
          <a:noFill/>
        </p:spPr>
        <p:txBody>
          <a:bodyPr wrap="square" rtlCol="0">
            <a:spAutoFit/>
          </a:bodyPr>
          <a:lstStyle/>
          <a:p>
            <a:r>
              <a:rPr kumimoji="1" lang="ja-JP" altLang="en-US" sz="2000" dirty="0"/>
              <a:t>考察</a:t>
            </a:r>
            <a:endParaRPr kumimoji="1" lang="en-US" altLang="ja-JP" sz="2000" dirty="0"/>
          </a:p>
          <a:p>
            <a:r>
              <a:rPr kumimoji="1" lang="ja-JP" altLang="en-US" dirty="0"/>
              <a:t>・非協力は協力に侵入可能</a:t>
            </a:r>
            <a:endParaRPr kumimoji="1" lang="en-US" altLang="ja-JP" dirty="0"/>
          </a:p>
          <a:p>
            <a:r>
              <a:rPr kumimoji="1" lang="ja-JP" altLang="en-US" dirty="0"/>
              <a:t>・協力は非協力に侵入不可</a:t>
            </a:r>
            <a:endParaRPr kumimoji="1" lang="en-US" altLang="ja-JP" dirty="0"/>
          </a:p>
          <a:p>
            <a:r>
              <a:rPr kumimoji="1" lang="ja-JP" altLang="en-US" dirty="0"/>
              <a:t>・貼るだけモデルは</a:t>
            </a:r>
            <a:endParaRPr kumimoji="1" lang="en-US" altLang="ja-JP" dirty="0"/>
          </a:p>
          <a:p>
            <a:r>
              <a:rPr lang="ja-JP" altLang="en-US" dirty="0"/>
              <a:t>　何も貼らない状態に収束</a:t>
            </a:r>
            <a:endParaRPr kumimoji="1" lang="ja-JP" altLang="en-US" dirty="0"/>
          </a:p>
        </p:txBody>
      </p:sp>
    </p:spTree>
    <p:extLst>
      <p:ext uri="{BB962C8B-B14F-4D97-AF65-F5344CB8AC3E}">
        <p14:creationId xmlns:p14="http://schemas.microsoft.com/office/powerpoint/2010/main" val="3994870892"/>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325BE35-DA1F-DE68-1E52-87005C72244B}"/>
            </a:ext>
          </a:extLst>
        </p:cNvPr>
        <p:cNvGrpSpPr/>
        <p:nvPr/>
      </p:nvGrpSpPr>
      <p:grpSpPr>
        <a:xfrm>
          <a:off x="0" y="0"/>
          <a:ext cx="0" cy="0"/>
          <a:chOff x="0" y="0"/>
          <a:chExt cx="0" cy="0"/>
        </a:xfrm>
      </p:grpSpPr>
      <p:sp>
        <p:nvSpPr>
          <p:cNvPr id="16" name="タイトル 1">
            <a:extLst>
              <a:ext uri="{FF2B5EF4-FFF2-40B4-BE49-F238E27FC236}">
                <a16:creationId xmlns:a16="http://schemas.microsoft.com/office/drawing/2014/main" id="{D2398379-62F7-75AB-C9FD-656E074453FC}"/>
              </a:ext>
            </a:extLst>
          </p:cNvPr>
          <p:cNvSpPr>
            <a:spLocks noGrp="1"/>
          </p:cNvSpPr>
          <p:nvPr>
            <p:ph type="title"/>
          </p:nvPr>
        </p:nvSpPr>
        <p:spPr>
          <a:xfrm>
            <a:off x="838200" y="365125"/>
            <a:ext cx="5257800" cy="1325563"/>
          </a:xfrm>
        </p:spPr>
        <p:txBody>
          <a:bodyPr>
            <a:normAutofit/>
          </a:bodyPr>
          <a:lstStyle/>
          <a:p>
            <a:r>
              <a:rPr lang="ja-JP" altLang="en-US" sz="4000" b="1" dirty="0"/>
              <a:t>切り貼り</a:t>
            </a:r>
            <a:r>
              <a:rPr kumimoji="1" lang="ja-JP" altLang="en-US" sz="4000" b="1" dirty="0"/>
              <a:t>モデル・フル</a:t>
            </a:r>
          </a:p>
        </p:txBody>
      </p:sp>
      <p:sp>
        <p:nvSpPr>
          <p:cNvPr id="18" name="テキスト ボックス 17">
            <a:extLst>
              <a:ext uri="{FF2B5EF4-FFF2-40B4-BE49-F238E27FC236}">
                <a16:creationId xmlns:a16="http://schemas.microsoft.com/office/drawing/2014/main" id="{17F2D0E9-295A-840C-FA58-F378E48B03B8}"/>
              </a:ext>
            </a:extLst>
          </p:cNvPr>
          <p:cNvSpPr txBox="1"/>
          <p:nvPr/>
        </p:nvSpPr>
        <p:spPr>
          <a:xfrm>
            <a:off x="869896" y="1253972"/>
            <a:ext cx="6060541" cy="400110"/>
          </a:xfrm>
          <a:prstGeom prst="rect">
            <a:avLst/>
          </a:prstGeom>
          <a:noFill/>
        </p:spPr>
        <p:txBody>
          <a:bodyPr wrap="square" rtlCol="0">
            <a:spAutoFit/>
          </a:bodyPr>
          <a:lstStyle/>
          <a:p>
            <a:r>
              <a:rPr lang="ja-JP" altLang="en-US" sz="2000" dirty="0"/>
              <a:t>全て</a:t>
            </a:r>
            <a:r>
              <a:rPr lang="en-US" altLang="ja-JP" sz="2000" dirty="0"/>
              <a:t>10</a:t>
            </a:r>
            <a:r>
              <a:rPr lang="ja-JP" altLang="en-US" sz="2000" dirty="0"/>
              <a:t>試行平均、各世代フル</a:t>
            </a:r>
            <a:r>
              <a:rPr kumimoji="1" lang="ja-JP" altLang="en-US" sz="2000" dirty="0"/>
              <a:t>ネットワーク</a:t>
            </a:r>
            <a:r>
              <a:rPr lang="ja-JP" altLang="en-US" sz="2000" dirty="0"/>
              <a:t>スタート</a:t>
            </a:r>
            <a:r>
              <a:rPr kumimoji="1" lang="en-US" altLang="ja-JP" sz="2000" dirty="0"/>
              <a:t> </a:t>
            </a:r>
            <a:endParaRPr kumimoji="1" lang="ja-JP" altLang="en-US" sz="2000" dirty="0"/>
          </a:p>
        </p:txBody>
      </p:sp>
      <p:pic>
        <p:nvPicPr>
          <p:cNvPr id="22" name="図 21">
            <a:extLst>
              <a:ext uri="{FF2B5EF4-FFF2-40B4-BE49-F238E27FC236}">
                <a16:creationId xmlns:a16="http://schemas.microsoft.com/office/drawing/2014/main" id="{66E3C38B-5AA9-ECEC-F8C6-CCB81A3D6125}"/>
              </a:ext>
            </a:extLst>
          </p:cNvPr>
          <p:cNvPicPr>
            <a:picLocks noChangeAspect="1"/>
          </p:cNvPicPr>
          <p:nvPr/>
        </p:nvPicPr>
        <p:blipFill>
          <a:blip r:embed="rId3"/>
          <a:stretch>
            <a:fillRect/>
          </a:stretch>
        </p:blipFill>
        <p:spPr>
          <a:xfrm>
            <a:off x="8231989" y="4302423"/>
            <a:ext cx="3960011" cy="1980006"/>
          </a:xfrm>
          <a:prstGeom prst="rect">
            <a:avLst/>
          </a:prstGeom>
        </p:spPr>
      </p:pic>
      <p:pic>
        <p:nvPicPr>
          <p:cNvPr id="27" name="図 26">
            <a:extLst>
              <a:ext uri="{FF2B5EF4-FFF2-40B4-BE49-F238E27FC236}">
                <a16:creationId xmlns:a16="http://schemas.microsoft.com/office/drawing/2014/main" id="{77306FCA-8AC3-EFBB-F1DD-1D6F9A38FDE5}"/>
              </a:ext>
            </a:extLst>
          </p:cNvPr>
          <p:cNvPicPr>
            <a:picLocks noChangeAspect="1"/>
          </p:cNvPicPr>
          <p:nvPr/>
        </p:nvPicPr>
        <p:blipFill>
          <a:blip r:embed="rId4"/>
          <a:stretch>
            <a:fillRect/>
          </a:stretch>
        </p:blipFill>
        <p:spPr>
          <a:xfrm>
            <a:off x="4666077" y="4319442"/>
            <a:ext cx="3960012" cy="1980006"/>
          </a:xfrm>
          <a:prstGeom prst="rect">
            <a:avLst/>
          </a:prstGeom>
        </p:spPr>
      </p:pic>
      <p:pic>
        <p:nvPicPr>
          <p:cNvPr id="17" name="図 16">
            <a:extLst>
              <a:ext uri="{FF2B5EF4-FFF2-40B4-BE49-F238E27FC236}">
                <a16:creationId xmlns:a16="http://schemas.microsoft.com/office/drawing/2014/main" id="{98F5E36D-CC36-2978-4157-5B419EBC125A}"/>
              </a:ext>
            </a:extLst>
          </p:cNvPr>
          <p:cNvPicPr>
            <a:picLocks noChangeAspect="1"/>
          </p:cNvPicPr>
          <p:nvPr/>
        </p:nvPicPr>
        <p:blipFill>
          <a:blip r:embed="rId5"/>
          <a:stretch>
            <a:fillRect/>
          </a:stretch>
        </p:blipFill>
        <p:spPr>
          <a:xfrm>
            <a:off x="1142235" y="4302113"/>
            <a:ext cx="3960010" cy="1980005"/>
          </a:xfrm>
          <a:prstGeom prst="rect">
            <a:avLst/>
          </a:prstGeom>
        </p:spPr>
      </p:pic>
      <p:pic>
        <p:nvPicPr>
          <p:cNvPr id="11" name="図 10">
            <a:extLst>
              <a:ext uri="{FF2B5EF4-FFF2-40B4-BE49-F238E27FC236}">
                <a16:creationId xmlns:a16="http://schemas.microsoft.com/office/drawing/2014/main" id="{BB34C3C5-929B-F524-D3B4-4D491ABAFC9D}"/>
              </a:ext>
            </a:extLst>
          </p:cNvPr>
          <p:cNvPicPr>
            <a:picLocks noChangeAspect="1"/>
          </p:cNvPicPr>
          <p:nvPr/>
        </p:nvPicPr>
        <p:blipFill>
          <a:blip r:embed="rId6"/>
          <a:stretch>
            <a:fillRect/>
          </a:stretch>
        </p:blipFill>
        <p:spPr>
          <a:xfrm>
            <a:off x="8231990" y="1974329"/>
            <a:ext cx="3960010" cy="1980005"/>
          </a:xfrm>
          <a:prstGeom prst="rect">
            <a:avLst/>
          </a:prstGeom>
        </p:spPr>
      </p:pic>
      <p:pic>
        <p:nvPicPr>
          <p:cNvPr id="13" name="図 12">
            <a:extLst>
              <a:ext uri="{FF2B5EF4-FFF2-40B4-BE49-F238E27FC236}">
                <a16:creationId xmlns:a16="http://schemas.microsoft.com/office/drawing/2014/main" id="{56C70928-E199-5CDC-01D3-40CFE2B56ADD}"/>
              </a:ext>
            </a:extLst>
          </p:cNvPr>
          <p:cNvPicPr>
            <a:picLocks noChangeAspect="1"/>
          </p:cNvPicPr>
          <p:nvPr/>
        </p:nvPicPr>
        <p:blipFill>
          <a:blip r:embed="rId7"/>
          <a:stretch>
            <a:fillRect/>
          </a:stretch>
        </p:blipFill>
        <p:spPr>
          <a:xfrm>
            <a:off x="4666077" y="1974328"/>
            <a:ext cx="3960010" cy="1980005"/>
          </a:xfrm>
          <a:prstGeom prst="rect">
            <a:avLst/>
          </a:prstGeom>
        </p:spPr>
      </p:pic>
      <p:pic>
        <p:nvPicPr>
          <p:cNvPr id="8" name="図 7">
            <a:extLst>
              <a:ext uri="{FF2B5EF4-FFF2-40B4-BE49-F238E27FC236}">
                <a16:creationId xmlns:a16="http://schemas.microsoft.com/office/drawing/2014/main" id="{17CA8DF1-25BF-B091-6FBC-1DBCB81AFF3D}"/>
              </a:ext>
            </a:extLst>
          </p:cNvPr>
          <p:cNvPicPr>
            <a:picLocks noChangeAspect="1"/>
          </p:cNvPicPr>
          <p:nvPr/>
        </p:nvPicPr>
        <p:blipFill>
          <a:blip r:embed="rId8"/>
          <a:stretch>
            <a:fillRect/>
          </a:stretch>
        </p:blipFill>
        <p:spPr>
          <a:xfrm>
            <a:off x="1126590" y="1977928"/>
            <a:ext cx="3960010" cy="1980005"/>
          </a:xfrm>
          <a:prstGeom prst="rect">
            <a:avLst/>
          </a:prstGeom>
        </p:spPr>
      </p:pic>
      <p:grpSp>
        <p:nvGrpSpPr>
          <p:cNvPr id="24" name="グループ化 23">
            <a:extLst>
              <a:ext uri="{FF2B5EF4-FFF2-40B4-BE49-F238E27FC236}">
                <a16:creationId xmlns:a16="http://schemas.microsoft.com/office/drawing/2014/main" id="{2BC6D348-EAEA-6A44-4C0F-5F050CC34BF3}"/>
              </a:ext>
            </a:extLst>
          </p:cNvPr>
          <p:cNvGrpSpPr/>
          <p:nvPr/>
        </p:nvGrpSpPr>
        <p:grpSpPr>
          <a:xfrm>
            <a:off x="1858256" y="3871075"/>
            <a:ext cx="9723190" cy="645782"/>
            <a:chOff x="1858256" y="3871075"/>
            <a:chExt cx="9723190" cy="645782"/>
          </a:xfrm>
        </p:grpSpPr>
        <p:sp>
          <p:nvSpPr>
            <p:cNvPr id="19" name="テキスト ボックス 18">
              <a:extLst>
                <a:ext uri="{FF2B5EF4-FFF2-40B4-BE49-F238E27FC236}">
                  <a16:creationId xmlns:a16="http://schemas.microsoft.com/office/drawing/2014/main" id="{7C00127B-06B0-B526-64E6-8FB2A7B9FDEB}"/>
                </a:ext>
              </a:extLst>
            </p:cNvPr>
            <p:cNvSpPr txBox="1"/>
            <p:nvPr/>
          </p:nvSpPr>
          <p:spPr>
            <a:xfrm>
              <a:off x="1865568" y="3887973"/>
              <a:ext cx="2342427"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協力スタート</a:t>
              </a:r>
            </a:p>
          </p:txBody>
        </p:sp>
        <p:sp>
          <p:nvSpPr>
            <p:cNvPr id="40" name="テキスト ボックス 39">
              <a:extLst>
                <a:ext uri="{FF2B5EF4-FFF2-40B4-BE49-F238E27FC236}">
                  <a16:creationId xmlns:a16="http://schemas.microsoft.com/office/drawing/2014/main" id="{5360221D-732C-29B6-5959-0C39FB92D7E2}"/>
                </a:ext>
              </a:extLst>
            </p:cNvPr>
            <p:cNvSpPr txBox="1"/>
            <p:nvPr/>
          </p:nvSpPr>
          <p:spPr>
            <a:xfrm>
              <a:off x="5367609" y="3871747"/>
              <a:ext cx="2440702"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非協力スタート</a:t>
              </a:r>
            </a:p>
          </p:txBody>
        </p:sp>
        <p:sp>
          <p:nvSpPr>
            <p:cNvPr id="41" name="テキスト ボックス 40">
              <a:extLst>
                <a:ext uri="{FF2B5EF4-FFF2-40B4-BE49-F238E27FC236}">
                  <a16:creationId xmlns:a16="http://schemas.microsoft.com/office/drawing/2014/main" id="{AEF6DE09-735E-1907-5515-FA97D390FCED}"/>
                </a:ext>
              </a:extLst>
            </p:cNvPr>
            <p:cNvSpPr txBox="1"/>
            <p:nvPr/>
          </p:nvSpPr>
          <p:spPr>
            <a:xfrm>
              <a:off x="1858256" y="4171388"/>
              <a:ext cx="2342427" cy="338554"/>
            </a:xfrm>
            <a:prstGeom prst="rect">
              <a:avLst/>
            </a:prstGeom>
            <a:noFill/>
          </p:spPr>
          <p:txBody>
            <a:bodyPr wrap="square" rtlCol="0">
              <a:spAutoFit/>
            </a:bodyPr>
            <a:lstStyle/>
            <a:p>
              <a:pPr algn="ctr"/>
              <a:r>
                <a:rPr kumimoji="1" lang="en-US" altLang="ja-JP" sz="1600" dirty="0"/>
                <a:t>1000</a:t>
              </a:r>
              <a:r>
                <a:rPr kumimoji="1" lang="ja-JP" altLang="en-US" sz="1600" dirty="0"/>
                <a:t>回</a:t>
              </a:r>
              <a:r>
                <a:rPr kumimoji="1" lang="en-US" altLang="ja-JP" sz="1600" dirty="0"/>
                <a:t>, </a:t>
              </a:r>
              <a:r>
                <a:rPr kumimoji="1" lang="ja-JP" altLang="en-US" sz="1600" dirty="0"/>
                <a:t>協力スタート</a:t>
              </a:r>
            </a:p>
          </p:txBody>
        </p:sp>
        <p:sp>
          <p:nvSpPr>
            <p:cNvPr id="42" name="テキスト ボックス 41">
              <a:extLst>
                <a:ext uri="{FF2B5EF4-FFF2-40B4-BE49-F238E27FC236}">
                  <a16:creationId xmlns:a16="http://schemas.microsoft.com/office/drawing/2014/main" id="{D726D784-0076-D6A6-55EB-3A20D9C32821}"/>
                </a:ext>
              </a:extLst>
            </p:cNvPr>
            <p:cNvSpPr txBox="1"/>
            <p:nvPr/>
          </p:nvSpPr>
          <p:spPr>
            <a:xfrm>
              <a:off x="5334942" y="4178303"/>
              <a:ext cx="2525429" cy="338554"/>
            </a:xfrm>
            <a:prstGeom prst="rect">
              <a:avLst/>
            </a:prstGeom>
            <a:noFill/>
          </p:spPr>
          <p:txBody>
            <a:bodyPr wrap="square" rtlCol="0">
              <a:spAutoFit/>
            </a:bodyPr>
            <a:lstStyle/>
            <a:p>
              <a:pPr algn="ctr"/>
              <a:r>
                <a:rPr lang="en-US" altLang="ja-JP" sz="1600" dirty="0"/>
                <a:t>1</a:t>
              </a:r>
              <a:r>
                <a:rPr kumimoji="1" lang="en-US" altLang="ja-JP" sz="1600" dirty="0"/>
                <a:t>000</a:t>
              </a:r>
              <a:r>
                <a:rPr kumimoji="1" lang="ja-JP" altLang="en-US" sz="1600" dirty="0"/>
                <a:t>回</a:t>
              </a:r>
              <a:r>
                <a:rPr kumimoji="1" lang="en-US" altLang="ja-JP" sz="1600" dirty="0"/>
                <a:t>, </a:t>
              </a:r>
              <a:r>
                <a:rPr kumimoji="1" lang="ja-JP" altLang="en-US" sz="1600" dirty="0"/>
                <a:t>非協力スタート</a:t>
              </a:r>
            </a:p>
          </p:txBody>
        </p:sp>
        <p:sp>
          <p:nvSpPr>
            <p:cNvPr id="43" name="テキスト ボックス 42">
              <a:extLst>
                <a:ext uri="{FF2B5EF4-FFF2-40B4-BE49-F238E27FC236}">
                  <a16:creationId xmlns:a16="http://schemas.microsoft.com/office/drawing/2014/main" id="{86EC4BC6-4645-2007-8092-7200CD14FD22}"/>
                </a:ext>
              </a:extLst>
            </p:cNvPr>
            <p:cNvSpPr txBox="1"/>
            <p:nvPr/>
          </p:nvSpPr>
          <p:spPr>
            <a:xfrm>
              <a:off x="8975245" y="4177504"/>
              <a:ext cx="2606201" cy="338554"/>
            </a:xfrm>
            <a:prstGeom prst="rect">
              <a:avLst/>
            </a:prstGeom>
            <a:noFill/>
          </p:spPr>
          <p:txBody>
            <a:bodyPr wrap="square" rtlCol="0">
              <a:spAutoFit/>
            </a:bodyPr>
            <a:lstStyle/>
            <a:p>
              <a:pPr algn="ctr"/>
              <a:r>
                <a:rPr lang="en-US" altLang="ja-JP" sz="1600" dirty="0"/>
                <a:t>1</a:t>
              </a:r>
              <a:r>
                <a:rPr kumimoji="1" lang="en-US" altLang="ja-JP" sz="1600" dirty="0"/>
                <a:t>000</a:t>
              </a:r>
              <a:r>
                <a:rPr kumimoji="1" lang="ja-JP" altLang="en-US" sz="1600" dirty="0"/>
                <a:t>回</a:t>
              </a:r>
              <a:r>
                <a:rPr kumimoji="1" lang="en-US" altLang="ja-JP" sz="1600" dirty="0"/>
                <a:t>, </a:t>
              </a:r>
              <a:r>
                <a:rPr kumimoji="1" lang="ja-JP" altLang="en-US" sz="1600" dirty="0"/>
                <a:t>ランダムスタート</a:t>
              </a:r>
            </a:p>
          </p:txBody>
        </p:sp>
        <p:sp>
          <p:nvSpPr>
            <p:cNvPr id="44" name="テキスト ボックス 43">
              <a:extLst>
                <a:ext uri="{FF2B5EF4-FFF2-40B4-BE49-F238E27FC236}">
                  <a16:creationId xmlns:a16="http://schemas.microsoft.com/office/drawing/2014/main" id="{4FC28E76-AE19-2F0C-A92E-D5D28E5B8D01}"/>
                </a:ext>
              </a:extLst>
            </p:cNvPr>
            <p:cNvSpPr txBox="1"/>
            <p:nvPr/>
          </p:nvSpPr>
          <p:spPr>
            <a:xfrm>
              <a:off x="8975246" y="3871075"/>
              <a:ext cx="2606200"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ランダムスタート</a:t>
              </a:r>
            </a:p>
          </p:txBody>
        </p:sp>
      </p:grpSp>
      <p:sp>
        <p:nvSpPr>
          <p:cNvPr id="33" name="矢印: 上下 32">
            <a:extLst>
              <a:ext uri="{FF2B5EF4-FFF2-40B4-BE49-F238E27FC236}">
                <a16:creationId xmlns:a16="http://schemas.microsoft.com/office/drawing/2014/main" id="{493F1E7E-4BB3-871F-06ED-382BFEE6FC03}"/>
              </a:ext>
            </a:extLst>
          </p:cNvPr>
          <p:cNvSpPr/>
          <p:nvPr/>
        </p:nvSpPr>
        <p:spPr>
          <a:xfrm>
            <a:off x="540138" y="4346676"/>
            <a:ext cx="176194" cy="1288514"/>
          </a:xfrm>
          <a:prstGeom prst="upDownArrow">
            <a:avLst/>
          </a:prstGeom>
          <a:solidFill>
            <a:srgbClr val="046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6361C3A6-BFE3-2E7F-C8D2-4B4C81F089DB}"/>
              </a:ext>
            </a:extLst>
          </p:cNvPr>
          <p:cNvSpPr txBox="1"/>
          <p:nvPr/>
        </p:nvSpPr>
        <p:spPr>
          <a:xfrm>
            <a:off x="436569" y="4063070"/>
            <a:ext cx="1038492" cy="338554"/>
          </a:xfrm>
          <a:prstGeom prst="rect">
            <a:avLst/>
          </a:prstGeom>
          <a:noFill/>
        </p:spPr>
        <p:txBody>
          <a:bodyPr wrap="square" rtlCol="0">
            <a:spAutoFit/>
          </a:bodyPr>
          <a:lstStyle/>
          <a:p>
            <a:r>
              <a:rPr kumimoji="1" lang="ja-JP" altLang="en-US" sz="1600" b="1" dirty="0">
                <a:solidFill>
                  <a:srgbClr val="1370B0"/>
                </a:solidFill>
              </a:rPr>
              <a:t>非協力的</a:t>
            </a:r>
          </a:p>
        </p:txBody>
      </p:sp>
      <p:sp>
        <p:nvSpPr>
          <p:cNvPr id="36" name="矢印: 上下 35">
            <a:extLst>
              <a:ext uri="{FF2B5EF4-FFF2-40B4-BE49-F238E27FC236}">
                <a16:creationId xmlns:a16="http://schemas.microsoft.com/office/drawing/2014/main" id="{AC402375-8D18-44B7-5E95-DAC460BE09FA}"/>
              </a:ext>
            </a:extLst>
          </p:cNvPr>
          <p:cNvSpPr/>
          <p:nvPr/>
        </p:nvSpPr>
        <p:spPr>
          <a:xfrm>
            <a:off x="109743" y="3905504"/>
            <a:ext cx="176196" cy="2173308"/>
          </a:xfrm>
          <a:prstGeom prst="upDownArrow">
            <a:avLst/>
          </a:prstGeom>
          <a:solidFill>
            <a:srgbClr val="1495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26571B3D-3F87-6FC7-4682-4FD7A05FA78A}"/>
              </a:ext>
            </a:extLst>
          </p:cNvPr>
          <p:cNvSpPr txBox="1"/>
          <p:nvPr/>
        </p:nvSpPr>
        <p:spPr>
          <a:xfrm>
            <a:off x="49411" y="6090763"/>
            <a:ext cx="1278977" cy="338554"/>
          </a:xfrm>
          <a:prstGeom prst="rect">
            <a:avLst/>
          </a:prstGeom>
          <a:noFill/>
        </p:spPr>
        <p:txBody>
          <a:bodyPr wrap="square" rtlCol="0">
            <a:spAutoFit/>
          </a:bodyPr>
          <a:lstStyle/>
          <a:p>
            <a:r>
              <a:rPr lang="ja-JP" altLang="en-US" sz="1600" b="1" dirty="0">
                <a:solidFill>
                  <a:srgbClr val="149514"/>
                </a:solidFill>
              </a:rPr>
              <a:t>貼りやすい</a:t>
            </a:r>
            <a:endParaRPr kumimoji="1" lang="ja-JP" altLang="en-US" sz="1600" b="1" dirty="0">
              <a:solidFill>
                <a:srgbClr val="149514"/>
              </a:solidFill>
            </a:endParaRPr>
          </a:p>
        </p:txBody>
      </p:sp>
      <p:sp>
        <p:nvSpPr>
          <p:cNvPr id="38" name="テキスト ボックス 37">
            <a:extLst>
              <a:ext uri="{FF2B5EF4-FFF2-40B4-BE49-F238E27FC236}">
                <a16:creationId xmlns:a16="http://schemas.microsoft.com/office/drawing/2014/main" id="{D1D3BF32-DB7E-3CFD-1E08-AA1EC1041C8F}"/>
              </a:ext>
            </a:extLst>
          </p:cNvPr>
          <p:cNvSpPr txBox="1"/>
          <p:nvPr/>
        </p:nvSpPr>
        <p:spPr>
          <a:xfrm>
            <a:off x="49410" y="3584935"/>
            <a:ext cx="1278977" cy="338554"/>
          </a:xfrm>
          <a:prstGeom prst="rect">
            <a:avLst/>
          </a:prstGeom>
          <a:noFill/>
        </p:spPr>
        <p:txBody>
          <a:bodyPr wrap="square" rtlCol="0">
            <a:spAutoFit/>
          </a:bodyPr>
          <a:lstStyle/>
          <a:p>
            <a:r>
              <a:rPr lang="ja-JP" altLang="en-US" sz="1600" b="1" dirty="0">
                <a:solidFill>
                  <a:srgbClr val="149514"/>
                </a:solidFill>
              </a:rPr>
              <a:t>貼りにくい</a:t>
            </a:r>
            <a:endParaRPr kumimoji="1" lang="en-US" altLang="ja-JP" sz="1600" b="1" dirty="0">
              <a:solidFill>
                <a:srgbClr val="149514"/>
              </a:solidFill>
            </a:endParaRPr>
          </a:p>
        </p:txBody>
      </p:sp>
      <p:sp>
        <p:nvSpPr>
          <p:cNvPr id="39" name="テキスト ボックス 38">
            <a:extLst>
              <a:ext uri="{FF2B5EF4-FFF2-40B4-BE49-F238E27FC236}">
                <a16:creationId xmlns:a16="http://schemas.microsoft.com/office/drawing/2014/main" id="{8CDB17D0-7CAD-7658-7C83-49A8589551E3}"/>
              </a:ext>
            </a:extLst>
          </p:cNvPr>
          <p:cNvSpPr txBox="1"/>
          <p:nvPr/>
        </p:nvSpPr>
        <p:spPr>
          <a:xfrm>
            <a:off x="442090" y="5612628"/>
            <a:ext cx="1038492" cy="338554"/>
          </a:xfrm>
          <a:prstGeom prst="rect">
            <a:avLst/>
          </a:prstGeom>
          <a:noFill/>
        </p:spPr>
        <p:txBody>
          <a:bodyPr wrap="square" rtlCol="0">
            <a:spAutoFit/>
          </a:bodyPr>
          <a:lstStyle/>
          <a:p>
            <a:r>
              <a:rPr lang="ja-JP" altLang="en-US" sz="1600" b="1" dirty="0">
                <a:solidFill>
                  <a:srgbClr val="1370B0"/>
                </a:solidFill>
              </a:rPr>
              <a:t>協力的</a:t>
            </a:r>
            <a:endParaRPr kumimoji="1" lang="ja-JP" altLang="en-US" sz="1600" b="1" dirty="0">
              <a:solidFill>
                <a:srgbClr val="1370B0"/>
              </a:solidFill>
            </a:endParaRPr>
          </a:p>
        </p:txBody>
      </p:sp>
      <p:sp>
        <p:nvSpPr>
          <p:cNvPr id="2" name="矢印: 上下 1">
            <a:extLst>
              <a:ext uri="{FF2B5EF4-FFF2-40B4-BE49-F238E27FC236}">
                <a16:creationId xmlns:a16="http://schemas.microsoft.com/office/drawing/2014/main" id="{51A24E5C-8EF6-8B1F-BBBA-1149100EF938}"/>
              </a:ext>
            </a:extLst>
          </p:cNvPr>
          <p:cNvSpPr/>
          <p:nvPr/>
        </p:nvSpPr>
        <p:spPr>
          <a:xfrm>
            <a:off x="329201" y="4131457"/>
            <a:ext cx="176194" cy="1700179"/>
          </a:xfrm>
          <a:prstGeom prst="upDownArrow">
            <a:avLst/>
          </a:prstGeom>
          <a:solidFill>
            <a:srgbClr val="FF831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D000BF38-404F-2BC9-0E62-407FF06EFD5B}"/>
              </a:ext>
            </a:extLst>
          </p:cNvPr>
          <p:cNvSpPr txBox="1"/>
          <p:nvPr/>
        </p:nvSpPr>
        <p:spPr>
          <a:xfrm>
            <a:off x="201604" y="5856952"/>
            <a:ext cx="1278977" cy="338554"/>
          </a:xfrm>
          <a:prstGeom prst="rect">
            <a:avLst/>
          </a:prstGeom>
          <a:noFill/>
        </p:spPr>
        <p:txBody>
          <a:bodyPr wrap="square" rtlCol="0">
            <a:spAutoFit/>
          </a:bodyPr>
          <a:lstStyle/>
          <a:p>
            <a:r>
              <a:rPr kumimoji="1" lang="ja-JP" altLang="en-US" sz="1600" b="1" dirty="0">
                <a:solidFill>
                  <a:srgbClr val="FF8316"/>
                </a:solidFill>
              </a:rPr>
              <a:t>切りにくい</a:t>
            </a:r>
          </a:p>
        </p:txBody>
      </p:sp>
      <p:sp>
        <p:nvSpPr>
          <p:cNvPr id="5" name="テキスト ボックス 4">
            <a:extLst>
              <a:ext uri="{FF2B5EF4-FFF2-40B4-BE49-F238E27FC236}">
                <a16:creationId xmlns:a16="http://schemas.microsoft.com/office/drawing/2014/main" id="{D7183E12-42A8-CB18-E872-9000BE772285}"/>
              </a:ext>
            </a:extLst>
          </p:cNvPr>
          <p:cNvSpPr txBox="1"/>
          <p:nvPr/>
        </p:nvSpPr>
        <p:spPr>
          <a:xfrm>
            <a:off x="219777" y="3820168"/>
            <a:ext cx="1278977" cy="338554"/>
          </a:xfrm>
          <a:prstGeom prst="rect">
            <a:avLst/>
          </a:prstGeom>
          <a:noFill/>
        </p:spPr>
        <p:txBody>
          <a:bodyPr wrap="square" rtlCol="0">
            <a:spAutoFit/>
          </a:bodyPr>
          <a:lstStyle/>
          <a:p>
            <a:r>
              <a:rPr lang="ja-JP" altLang="en-US" sz="1600" b="1" dirty="0">
                <a:solidFill>
                  <a:srgbClr val="FF8316"/>
                </a:solidFill>
              </a:rPr>
              <a:t>切りやすい</a:t>
            </a:r>
            <a:endParaRPr kumimoji="1" lang="en-US" altLang="ja-JP" sz="1600" b="1" dirty="0">
              <a:solidFill>
                <a:srgbClr val="FF8316"/>
              </a:solidFill>
            </a:endParaRPr>
          </a:p>
        </p:txBody>
      </p:sp>
      <p:pic>
        <p:nvPicPr>
          <p:cNvPr id="29" name="図 28">
            <a:extLst>
              <a:ext uri="{FF2B5EF4-FFF2-40B4-BE49-F238E27FC236}">
                <a16:creationId xmlns:a16="http://schemas.microsoft.com/office/drawing/2014/main" id="{C4BE9379-519C-0BFC-2A34-5D4C1C1B75E4}"/>
              </a:ext>
            </a:extLst>
          </p:cNvPr>
          <p:cNvPicPr>
            <a:picLocks noChangeAspect="1"/>
          </p:cNvPicPr>
          <p:nvPr/>
        </p:nvPicPr>
        <p:blipFill>
          <a:blip r:embed="rId4"/>
          <a:srcRect l="85520" t="12141" r="10076" b="78220"/>
          <a:stretch/>
        </p:blipFill>
        <p:spPr>
          <a:xfrm>
            <a:off x="69893" y="1839762"/>
            <a:ext cx="1416478" cy="1550105"/>
          </a:xfrm>
          <a:prstGeom prst="rect">
            <a:avLst/>
          </a:prstGeom>
        </p:spPr>
      </p:pic>
      <p:sp>
        <p:nvSpPr>
          <p:cNvPr id="47" name="四角形: 角を丸くする 46">
            <a:extLst>
              <a:ext uri="{FF2B5EF4-FFF2-40B4-BE49-F238E27FC236}">
                <a16:creationId xmlns:a16="http://schemas.microsoft.com/office/drawing/2014/main" id="{B2016051-7655-E347-4A54-93B79D457208}"/>
              </a:ext>
            </a:extLst>
          </p:cNvPr>
          <p:cNvSpPr/>
          <p:nvPr/>
        </p:nvSpPr>
        <p:spPr>
          <a:xfrm>
            <a:off x="7016450" y="273057"/>
            <a:ext cx="4885825" cy="180967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45" name="テキスト ボックス 44">
            <a:extLst>
              <a:ext uri="{FF2B5EF4-FFF2-40B4-BE49-F238E27FC236}">
                <a16:creationId xmlns:a16="http://schemas.microsoft.com/office/drawing/2014/main" id="{0873BC9D-2BA8-C27C-1B54-6ACDC1FC2F9A}"/>
              </a:ext>
            </a:extLst>
          </p:cNvPr>
          <p:cNvSpPr txBox="1"/>
          <p:nvPr/>
        </p:nvSpPr>
        <p:spPr>
          <a:xfrm>
            <a:off x="7194489" y="499323"/>
            <a:ext cx="4529749" cy="1508105"/>
          </a:xfrm>
          <a:prstGeom prst="rect">
            <a:avLst/>
          </a:prstGeom>
          <a:noFill/>
        </p:spPr>
        <p:txBody>
          <a:bodyPr wrap="square" rtlCol="0">
            <a:spAutoFit/>
          </a:bodyPr>
          <a:lstStyle/>
          <a:p>
            <a:r>
              <a:rPr lang="ja-JP" altLang="en-US" sz="2000" dirty="0"/>
              <a:t>考察</a:t>
            </a:r>
            <a:endParaRPr kumimoji="1" lang="en-US" altLang="ja-JP" sz="2000" dirty="0"/>
          </a:p>
          <a:p>
            <a:r>
              <a:rPr kumimoji="1" lang="ja-JP" altLang="en-US" dirty="0"/>
              <a:t>・非協力は協力に侵入可能</a:t>
            </a:r>
            <a:endParaRPr kumimoji="1" lang="en-US" altLang="ja-JP" dirty="0"/>
          </a:p>
          <a:p>
            <a:r>
              <a:rPr kumimoji="1" lang="ja-JP" altLang="en-US" dirty="0"/>
              <a:t>・協力は非協力に侵入</a:t>
            </a:r>
            <a:r>
              <a:rPr lang="ja-JP" altLang="en-US" dirty="0"/>
              <a:t>可能（</a:t>
            </a:r>
            <a:r>
              <a:rPr lang="en-US" altLang="ja-JP" dirty="0"/>
              <a:t>5000</a:t>
            </a:r>
            <a:r>
              <a:rPr lang="ja-JP" altLang="en-US" dirty="0"/>
              <a:t>回）</a:t>
            </a:r>
            <a:endParaRPr kumimoji="1" lang="en-US" altLang="ja-JP" dirty="0"/>
          </a:p>
          <a:p>
            <a:r>
              <a:rPr kumimoji="1" lang="ja-JP" altLang="en-US" dirty="0"/>
              <a:t>・</a:t>
            </a:r>
            <a:r>
              <a:rPr lang="ja-JP" altLang="en-US" dirty="0"/>
              <a:t>操作回数多いとリンク残り</a:t>
            </a:r>
            <a:r>
              <a:rPr kumimoji="1" lang="ja-JP" altLang="en-US" dirty="0"/>
              <a:t>協力的に</a:t>
            </a:r>
            <a:endParaRPr kumimoji="1" lang="en-US" altLang="ja-JP" dirty="0"/>
          </a:p>
          <a:p>
            <a:r>
              <a:rPr lang="ja-JP" altLang="en-US" dirty="0"/>
              <a:t>　少ないとリンク残らず非協力的に　</a:t>
            </a:r>
            <a:endParaRPr kumimoji="1" lang="en-US" altLang="ja-JP" dirty="0"/>
          </a:p>
        </p:txBody>
      </p:sp>
    </p:spTree>
    <p:extLst>
      <p:ext uri="{BB962C8B-B14F-4D97-AF65-F5344CB8AC3E}">
        <p14:creationId xmlns:p14="http://schemas.microsoft.com/office/powerpoint/2010/main" val="624999244"/>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2FF423-E1B6-95C3-C85C-ECED793EE792}"/>
            </a:ext>
          </a:extLst>
        </p:cNvPr>
        <p:cNvGrpSpPr/>
        <p:nvPr/>
      </p:nvGrpSpPr>
      <p:grpSpPr>
        <a:xfrm>
          <a:off x="0" y="0"/>
          <a:ext cx="0" cy="0"/>
          <a:chOff x="0" y="0"/>
          <a:chExt cx="0" cy="0"/>
        </a:xfrm>
      </p:grpSpPr>
      <p:sp>
        <p:nvSpPr>
          <p:cNvPr id="16" name="タイトル 1">
            <a:extLst>
              <a:ext uri="{FF2B5EF4-FFF2-40B4-BE49-F238E27FC236}">
                <a16:creationId xmlns:a16="http://schemas.microsoft.com/office/drawing/2014/main" id="{A8EA5D5F-6D81-C024-B97A-61E1F4835562}"/>
              </a:ext>
            </a:extLst>
          </p:cNvPr>
          <p:cNvSpPr>
            <a:spLocks noGrp="1"/>
          </p:cNvSpPr>
          <p:nvPr>
            <p:ph type="title"/>
          </p:nvPr>
        </p:nvSpPr>
        <p:spPr>
          <a:xfrm>
            <a:off x="838200" y="365125"/>
            <a:ext cx="5257800" cy="1325563"/>
          </a:xfrm>
        </p:spPr>
        <p:txBody>
          <a:bodyPr>
            <a:normAutofit/>
          </a:bodyPr>
          <a:lstStyle/>
          <a:p>
            <a:r>
              <a:rPr lang="ja-JP" altLang="en-US" sz="4000" b="1" dirty="0"/>
              <a:t>切り貼り</a:t>
            </a:r>
            <a:r>
              <a:rPr kumimoji="1" lang="ja-JP" altLang="en-US" sz="4000" b="1" dirty="0"/>
              <a:t>モデル・ヌル</a:t>
            </a:r>
          </a:p>
        </p:txBody>
      </p:sp>
      <p:sp>
        <p:nvSpPr>
          <p:cNvPr id="18" name="テキスト ボックス 17">
            <a:extLst>
              <a:ext uri="{FF2B5EF4-FFF2-40B4-BE49-F238E27FC236}">
                <a16:creationId xmlns:a16="http://schemas.microsoft.com/office/drawing/2014/main" id="{1860CC3D-0053-1B0E-A2E5-F0FB043F13B6}"/>
              </a:ext>
            </a:extLst>
          </p:cNvPr>
          <p:cNvSpPr txBox="1"/>
          <p:nvPr/>
        </p:nvSpPr>
        <p:spPr>
          <a:xfrm>
            <a:off x="869896" y="1253972"/>
            <a:ext cx="6060541" cy="400110"/>
          </a:xfrm>
          <a:prstGeom prst="rect">
            <a:avLst/>
          </a:prstGeom>
          <a:noFill/>
        </p:spPr>
        <p:txBody>
          <a:bodyPr wrap="square" rtlCol="0">
            <a:spAutoFit/>
          </a:bodyPr>
          <a:lstStyle/>
          <a:p>
            <a:r>
              <a:rPr lang="ja-JP" altLang="en-US" sz="2000" dirty="0"/>
              <a:t>全て</a:t>
            </a:r>
            <a:r>
              <a:rPr lang="en-US" altLang="ja-JP" sz="2000" dirty="0"/>
              <a:t>10</a:t>
            </a:r>
            <a:r>
              <a:rPr lang="ja-JP" altLang="en-US" sz="2000" dirty="0"/>
              <a:t>試行平均、各世代ヌル</a:t>
            </a:r>
            <a:r>
              <a:rPr kumimoji="1" lang="ja-JP" altLang="en-US" sz="2000" dirty="0"/>
              <a:t>ネットワーク</a:t>
            </a:r>
            <a:r>
              <a:rPr lang="ja-JP" altLang="en-US" sz="2000" dirty="0"/>
              <a:t>スタート</a:t>
            </a:r>
            <a:r>
              <a:rPr kumimoji="1" lang="en-US" altLang="ja-JP" sz="2000" dirty="0"/>
              <a:t> </a:t>
            </a:r>
            <a:endParaRPr kumimoji="1" lang="ja-JP" altLang="en-US" sz="2000" dirty="0"/>
          </a:p>
        </p:txBody>
      </p:sp>
      <p:pic>
        <p:nvPicPr>
          <p:cNvPr id="9" name="図 8">
            <a:extLst>
              <a:ext uri="{FF2B5EF4-FFF2-40B4-BE49-F238E27FC236}">
                <a16:creationId xmlns:a16="http://schemas.microsoft.com/office/drawing/2014/main" id="{0A123D99-F948-AF88-BFFC-8F5F0BBC7FC0}"/>
              </a:ext>
            </a:extLst>
          </p:cNvPr>
          <p:cNvPicPr>
            <a:picLocks noChangeAspect="1"/>
          </p:cNvPicPr>
          <p:nvPr/>
        </p:nvPicPr>
        <p:blipFill>
          <a:blip r:embed="rId3"/>
          <a:stretch>
            <a:fillRect/>
          </a:stretch>
        </p:blipFill>
        <p:spPr>
          <a:xfrm>
            <a:off x="8231988" y="1916954"/>
            <a:ext cx="3960012" cy="1980006"/>
          </a:xfrm>
          <a:prstGeom prst="rect">
            <a:avLst/>
          </a:prstGeom>
        </p:spPr>
      </p:pic>
      <p:pic>
        <p:nvPicPr>
          <p:cNvPr id="12" name="図 11">
            <a:extLst>
              <a:ext uri="{FF2B5EF4-FFF2-40B4-BE49-F238E27FC236}">
                <a16:creationId xmlns:a16="http://schemas.microsoft.com/office/drawing/2014/main" id="{706FD5E1-3B4A-0D3E-59D3-926F331583AA}"/>
              </a:ext>
            </a:extLst>
          </p:cNvPr>
          <p:cNvPicPr>
            <a:picLocks noChangeAspect="1"/>
          </p:cNvPicPr>
          <p:nvPr/>
        </p:nvPicPr>
        <p:blipFill>
          <a:blip r:embed="rId4"/>
          <a:stretch>
            <a:fillRect/>
          </a:stretch>
        </p:blipFill>
        <p:spPr>
          <a:xfrm>
            <a:off x="4641709" y="1933180"/>
            <a:ext cx="3960012" cy="1980006"/>
          </a:xfrm>
          <a:prstGeom prst="rect">
            <a:avLst/>
          </a:prstGeom>
        </p:spPr>
      </p:pic>
      <p:pic>
        <p:nvPicPr>
          <p:cNvPr id="21" name="図 20">
            <a:extLst>
              <a:ext uri="{FF2B5EF4-FFF2-40B4-BE49-F238E27FC236}">
                <a16:creationId xmlns:a16="http://schemas.microsoft.com/office/drawing/2014/main" id="{B33C185E-DC2D-129D-9567-F51DE607BBDA}"/>
              </a:ext>
            </a:extLst>
          </p:cNvPr>
          <p:cNvPicPr>
            <a:picLocks noChangeAspect="1"/>
          </p:cNvPicPr>
          <p:nvPr/>
        </p:nvPicPr>
        <p:blipFill>
          <a:blip r:embed="rId5"/>
          <a:stretch>
            <a:fillRect/>
          </a:stretch>
        </p:blipFill>
        <p:spPr>
          <a:xfrm>
            <a:off x="8231987" y="4287385"/>
            <a:ext cx="3960013" cy="1980007"/>
          </a:xfrm>
          <a:prstGeom prst="rect">
            <a:avLst/>
          </a:prstGeom>
        </p:spPr>
      </p:pic>
      <p:pic>
        <p:nvPicPr>
          <p:cNvPr id="25" name="図 24">
            <a:extLst>
              <a:ext uri="{FF2B5EF4-FFF2-40B4-BE49-F238E27FC236}">
                <a16:creationId xmlns:a16="http://schemas.microsoft.com/office/drawing/2014/main" id="{A2BC6804-3D68-5937-A2BB-61B74120BFCF}"/>
              </a:ext>
            </a:extLst>
          </p:cNvPr>
          <p:cNvPicPr>
            <a:picLocks noChangeAspect="1"/>
          </p:cNvPicPr>
          <p:nvPr/>
        </p:nvPicPr>
        <p:blipFill>
          <a:blip r:embed="rId6"/>
          <a:stretch>
            <a:fillRect/>
          </a:stretch>
        </p:blipFill>
        <p:spPr>
          <a:xfrm>
            <a:off x="4645656" y="4287384"/>
            <a:ext cx="3960014" cy="1980007"/>
          </a:xfrm>
          <a:prstGeom prst="rect">
            <a:avLst/>
          </a:prstGeom>
        </p:spPr>
      </p:pic>
      <p:pic>
        <p:nvPicPr>
          <p:cNvPr id="6" name="図 5">
            <a:extLst>
              <a:ext uri="{FF2B5EF4-FFF2-40B4-BE49-F238E27FC236}">
                <a16:creationId xmlns:a16="http://schemas.microsoft.com/office/drawing/2014/main" id="{1B6E4CAD-D459-4AA5-A966-084665024420}"/>
              </a:ext>
            </a:extLst>
          </p:cNvPr>
          <p:cNvPicPr>
            <a:picLocks noChangeAspect="1"/>
          </p:cNvPicPr>
          <p:nvPr/>
        </p:nvPicPr>
        <p:blipFill>
          <a:blip r:embed="rId7"/>
          <a:stretch>
            <a:fillRect/>
          </a:stretch>
        </p:blipFill>
        <p:spPr>
          <a:xfrm>
            <a:off x="1038423" y="1925498"/>
            <a:ext cx="3960012" cy="1980006"/>
          </a:xfrm>
          <a:prstGeom prst="rect">
            <a:avLst/>
          </a:prstGeom>
        </p:spPr>
      </p:pic>
      <p:pic>
        <p:nvPicPr>
          <p:cNvPr id="15" name="図 14">
            <a:extLst>
              <a:ext uri="{FF2B5EF4-FFF2-40B4-BE49-F238E27FC236}">
                <a16:creationId xmlns:a16="http://schemas.microsoft.com/office/drawing/2014/main" id="{E0E3DB14-A5C0-6B73-6C9A-E29372CE6881}"/>
              </a:ext>
            </a:extLst>
          </p:cNvPr>
          <p:cNvPicPr>
            <a:picLocks noChangeAspect="1"/>
          </p:cNvPicPr>
          <p:nvPr/>
        </p:nvPicPr>
        <p:blipFill>
          <a:blip r:embed="rId8"/>
          <a:stretch>
            <a:fillRect/>
          </a:stretch>
        </p:blipFill>
        <p:spPr>
          <a:xfrm>
            <a:off x="1038423" y="4271907"/>
            <a:ext cx="3960012" cy="1980006"/>
          </a:xfrm>
          <a:prstGeom prst="rect">
            <a:avLst/>
          </a:prstGeom>
        </p:spPr>
      </p:pic>
      <p:grpSp>
        <p:nvGrpSpPr>
          <p:cNvPr id="24" name="グループ化 23">
            <a:extLst>
              <a:ext uri="{FF2B5EF4-FFF2-40B4-BE49-F238E27FC236}">
                <a16:creationId xmlns:a16="http://schemas.microsoft.com/office/drawing/2014/main" id="{BC3637EF-4184-71D8-AC09-04CD045740AD}"/>
              </a:ext>
            </a:extLst>
          </p:cNvPr>
          <p:cNvGrpSpPr/>
          <p:nvPr/>
        </p:nvGrpSpPr>
        <p:grpSpPr>
          <a:xfrm>
            <a:off x="1858256" y="3871075"/>
            <a:ext cx="9723190" cy="645782"/>
            <a:chOff x="1858256" y="3871075"/>
            <a:chExt cx="9723190" cy="645782"/>
          </a:xfrm>
        </p:grpSpPr>
        <p:sp>
          <p:nvSpPr>
            <p:cNvPr id="19" name="テキスト ボックス 18">
              <a:extLst>
                <a:ext uri="{FF2B5EF4-FFF2-40B4-BE49-F238E27FC236}">
                  <a16:creationId xmlns:a16="http://schemas.microsoft.com/office/drawing/2014/main" id="{AA955F54-0C80-7B55-33B5-136C4E36505F}"/>
                </a:ext>
              </a:extLst>
            </p:cNvPr>
            <p:cNvSpPr txBox="1"/>
            <p:nvPr/>
          </p:nvSpPr>
          <p:spPr>
            <a:xfrm>
              <a:off x="1865568" y="3887973"/>
              <a:ext cx="2342427"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協力スタート</a:t>
              </a:r>
            </a:p>
          </p:txBody>
        </p:sp>
        <p:sp>
          <p:nvSpPr>
            <p:cNvPr id="40" name="テキスト ボックス 39">
              <a:extLst>
                <a:ext uri="{FF2B5EF4-FFF2-40B4-BE49-F238E27FC236}">
                  <a16:creationId xmlns:a16="http://schemas.microsoft.com/office/drawing/2014/main" id="{1FF90D6F-B782-2C08-294E-EB60D173743B}"/>
                </a:ext>
              </a:extLst>
            </p:cNvPr>
            <p:cNvSpPr txBox="1"/>
            <p:nvPr/>
          </p:nvSpPr>
          <p:spPr>
            <a:xfrm>
              <a:off x="5367609" y="3871747"/>
              <a:ext cx="2440702"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非協力スタート</a:t>
              </a:r>
            </a:p>
          </p:txBody>
        </p:sp>
        <p:sp>
          <p:nvSpPr>
            <p:cNvPr id="41" name="テキスト ボックス 40">
              <a:extLst>
                <a:ext uri="{FF2B5EF4-FFF2-40B4-BE49-F238E27FC236}">
                  <a16:creationId xmlns:a16="http://schemas.microsoft.com/office/drawing/2014/main" id="{C66CE144-CDBF-40DD-24D0-4887368E1E8A}"/>
                </a:ext>
              </a:extLst>
            </p:cNvPr>
            <p:cNvSpPr txBox="1"/>
            <p:nvPr/>
          </p:nvSpPr>
          <p:spPr>
            <a:xfrm>
              <a:off x="1858256" y="4171388"/>
              <a:ext cx="2342427" cy="338554"/>
            </a:xfrm>
            <a:prstGeom prst="rect">
              <a:avLst/>
            </a:prstGeom>
            <a:noFill/>
          </p:spPr>
          <p:txBody>
            <a:bodyPr wrap="square" rtlCol="0">
              <a:spAutoFit/>
            </a:bodyPr>
            <a:lstStyle/>
            <a:p>
              <a:pPr algn="ctr"/>
              <a:r>
                <a:rPr kumimoji="1" lang="en-US" altLang="ja-JP" sz="1600" dirty="0"/>
                <a:t>1000</a:t>
              </a:r>
              <a:r>
                <a:rPr kumimoji="1" lang="ja-JP" altLang="en-US" sz="1600" dirty="0"/>
                <a:t>回</a:t>
              </a:r>
              <a:r>
                <a:rPr kumimoji="1" lang="en-US" altLang="ja-JP" sz="1600" dirty="0"/>
                <a:t>, </a:t>
              </a:r>
              <a:r>
                <a:rPr kumimoji="1" lang="ja-JP" altLang="en-US" sz="1600" dirty="0"/>
                <a:t>協力スタート</a:t>
              </a:r>
            </a:p>
          </p:txBody>
        </p:sp>
        <p:sp>
          <p:nvSpPr>
            <p:cNvPr id="42" name="テキスト ボックス 41">
              <a:extLst>
                <a:ext uri="{FF2B5EF4-FFF2-40B4-BE49-F238E27FC236}">
                  <a16:creationId xmlns:a16="http://schemas.microsoft.com/office/drawing/2014/main" id="{A1B1880F-96B4-F097-1C20-7BF1A16520BB}"/>
                </a:ext>
              </a:extLst>
            </p:cNvPr>
            <p:cNvSpPr txBox="1"/>
            <p:nvPr/>
          </p:nvSpPr>
          <p:spPr>
            <a:xfrm>
              <a:off x="5334942" y="4178303"/>
              <a:ext cx="2525429" cy="338554"/>
            </a:xfrm>
            <a:prstGeom prst="rect">
              <a:avLst/>
            </a:prstGeom>
            <a:noFill/>
          </p:spPr>
          <p:txBody>
            <a:bodyPr wrap="square" rtlCol="0">
              <a:spAutoFit/>
            </a:bodyPr>
            <a:lstStyle/>
            <a:p>
              <a:pPr algn="ctr"/>
              <a:r>
                <a:rPr lang="en-US" altLang="ja-JP" sz="1600" dirty="0"/>
                <a:t>1</a:t>
              </a:r>
              <a:r>
                <a:rPr kumimoji="1" lang="en-US" altLang="ja-JP" sz="1600" dirty="0"/>
                <a:t>000</a:t>
              </a:r>
              <a:r>
                <a:rPr kumimoji="1" lang="ja-JP" altLang="en-US" sz="1600" dirty="0"/>
                <a:t>回</a:t>
              </a:r>
              <a:r>
                <a:rPr kumimoji="1" lang="en-US" altLang="ja-JP" sz="1600" dirty="0"/>
                <a:t>, </a:t>
              </a:r>
              <a:r>
                <a:rPr kumimoji="1" lang="ja-JP" altLang="en-US" sz="1600" dirty="0"/>
                <a:t>非協力スタート</a:t>
              </a:r>
            </a:p>
          </p:txBody>
        </p:sp>
        <p:sp>
          <p:nvSpPr>
            <p:cNvPr id="43" name="テキスト ボックス 42">
              <a:extLst>
                <a:ext uri="{FF2B5EF4-FFF2-40B4-BE49-F238E27FC236}">
                  <a16:creationId xmlns:a16="http://schemas.microsoft.com/office/drawing/2014/main" id="{366B06EE-358F-CB96-45A9-8A1CB7F501C3}"/>
                </a:ext>
              </a:extLst>
            </p:cNvPr>
            <p:cNvSpPr txBox="1"/>
            <p:nvPr/>
          </p:nvSpPr>
          <p:spPr>
            <a:xfrm>
              <a:off x="8975245" y="4177504"/>
              <a:ext cx="2606201" cy="338554"/>
            </a:xfrm>
            <a:prstGeom prst="rect">
              <a:avLst/>
            </a:prstGeom>
            <a:noFill/>
          </p:spPr>
          <p:txBody>
            <a:bodyPr wrap="square" rtlCol="0">
              <a:spAutoFit/>
            </a:bodyPr>
            <a:lstStyle/>
            <a:p>
              <a:pPr algn="ctr"/>
              <a:r>
                <a:rPr lang="en-US" altLang="ja-JP" sz="1600" dirty="0"/>
                <a:t>1</a:t>
              </a:r>
              <a:r>
                <a:rPr kumimoji="1" lang="en-US" altLang="ja-JP" sz="1600" dirty="0"/>
                <a:t>000</a:t>
              </a:r>
              <a:r>
                <a:rPr kumimoji="1" lang="ja-JP" altLang="en-US" sz="1600" dirty="0"/>
                <a:t>回</a:t>
              </a:r>
              <a:r>
                <a:rPr kumimoji="1" lang="en-US" altLang="ja-JP" sz="1600" dirty="0"/>
                <a:t>, </a:t>
              </a:r>
              <a:r>
                <a:rPr kumimoji="1" lang="ja-JP" altLang="en-US" sz="1600" dirty="0"/>
                <a:t>ランダムスタート</a:t>
              </a:r>
            </a:p>
          </p:txBody>
        </p:sp>
        <p:sp>
          <p:nvSpPr>
            <p:cNvPr id="44" name="テキスト ボックス 43">
              <a:extLst>
                <a:ext uri="{FF2B5EF4-FFF2-40B4-BE49-F238E27FC236}">
                  <a16:creationId xmlns:a16="http://schemas.microsoft.com/office/drawing/2014/main" id="{B626E1C1-3B16-C874-69FB-2D927D8C48E7}"/>
                </a:ext>
              </a:extLst>
            </p:cNvPr>
            <p:cNvSpPr txBox="1"/>
            <p:nvPr/>
          </p:nvSpPr>
          <p:spPr>
            <a:xfrm>
              <a:off x="8975246" y="3871075"/>
              <a:ext cx="2606200" cy="338554"/>
            </a:xfrm>
            <a:prstGeom prst="rect">
              <a:avLst/>
            </a:prstGeom>
            <a:noFill/>
          </p:spPr>
          <p:txBody>
            <a:bodyPr wrap="square" rtlCol="0">
              <a:spAutoFit/>
            </a:bodyPr>
            <a:lstStyle/>
            <a:p>
              <a:pPr algn="ctr"/>
              <a:r>
                <a:rPr kumimoji="1" lang="en-US" altLang="ja-JP" sz="1600" dirty="0"/>
                <a:t>5000</a:t>
              </a:r>
              <a:r>
                <a:rPr kumimoji="1" lang="ja-JP" altLang="en-US" sz="1600" dirty="0"/>
                <a:t>回</a:t>
              </a:r>
              <a:r>
                <a:rPr kumimoji="1" lang="en-US" altLang="ja-JP" sz="1600" dirty="0"/>
                <a:t>, </a:t>
              </a:r>
              <a:r>
                <a:rPr kumimoji="1" lang="ja-JP" altLang="en-US" sz="1600" dirty="0"/>
                <a:t>ランダムスタート</a:t>
              </a:r>
            </a:p>
          </p:txBody>
        </p:sp>
      </p:grpSp>
      <p:sp>
        <p:nvSpPr>
          <p:cNvPr id="47" name="四角形: 角を丸くする 46">
            <a:extLst>
              <a:ext uri="{FF2B5EF4-FFF2-40B4-BE49-F238E27FC236}">
                <a16:creationId xmlns:a16="http://schemas.microsoft.com/office/drawing/2014/main" id="{8082EC9F-A59D-92D7-E28A-D7450A91F2A2}"/>
              </a:ext>
            </a:extLst>
          </p:cNvPr>
          <p:cNvSpPr/>
          <p:nvPr/>
        </p:nvSpPr>
        <p:spPr>
          <a:xfrm>
            <a:off x="7016450" y="273057"/>
            <a:ext cx="4885825" cy="1809676"/>
          </a:xfrm>
          <a:prstGeom prst="roundRect">
            <a:avLst/>
          </a:prstGeom>
          <a:solidFill>
            <a:schemeClr val="bg1">
              <a:lumMod val="85000"/>
            </a:schemeClr>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45" name="テキスト ボックス 44">
            <a:extLst>
              <a:ext uri="{FF2B5EF4-FFF2-40B4-BE49-F238E27FC236}">
                <a16:creationId xmlns:a16="http://schemas.microsoft.com/office/drawing/2014/main" id="{BB8041B5-A56A-12F7-BD3E-74BE13CB89B0}"/>
              </a:ext>
            </a:extLst>
          </p:cNvPr>
          <p:cNvSpPr txBox="1"/>
          <p:nvPr/>
        </p:nvSpPr>
        <p:spPr>
          <a:xfrm>
            <a:off x="7194489" y="499323"/>
            <a:ext cx="4529749" cy="1508105"/>
          </a:xfrm>
          <a:prstGeom prst="rect">
            <a:avLst/>
          </a:prstGeom>
          <a:noFill/>
        </p:spPr>
        <p:txBody>
          <a:bodyPr wrap="square" rtlCol="0">
            <a:spAutoFit/>
          </a:bodyPr>
          <a:lstStyle/>
          <a:p>
            <a:r>
              <a:rPr lang="ja-JP" altLang="en-US" sz="2000" dirty="0"/>
              <a:t>考察</a:t>
            </a:r>
            <a:endParaRPr kumimoji="1" lang="en-US" altLang="ja-JP" sz="2000" dirty="0"/>
          </a:p>
          <a:p>
            <a:r>
              <a:rPr kumimoji="1" lang="ja-JP" altLang="en-US" dirty="0"/>
              <a:t>・非協力は協力に侵入可能</a:t>
            </a:r>
            <a:endParaRPr kumimoji="1" lang="en-US" altLang="ja-JP" dirty="0"/>
          </a:p>
          <a:p>
            <a:r>
              <a:rPr kumimoji="1" lang="ja-JP" altLang="en-US" dirty="0"/>
              <a:t>・協力は非協力に侵入不可</a:t>
            </a:r>
            <a:endParaRPr kumimoji="1" lang="en-US" altLang="ja-JP" dirty="0"/>
          </a:p>
          <a:p>
            <a:r>
              <a:rPr kumimoji="1" lang="ja-JP" altLang="en-US" dirty="0"/>
              <a:t>・切り貼りモデルでも</a:t>
            </a:r>
            <a:r>
              <a:rPr lang="ja-JP" altLang="en-US" dirty="0"/>
              <a:t>何も貼らない状態に</a:t>
            </a:r>
            <a:endParaRPr lang="en-US" altLang="ja-JP" dirty="0"/>
          </a:p>
          <a:p>
            <a:r>
              <a:rPr lang="ja-JP" altLang="en-US" dirty="0"/>
              <a:t>　初期リンクを与える重要性</a:t>
            </a:r>
            <a:endParaRPr kumimoji="1" lang="en-US" altLang="ja-JP" dirty="0"/>
          </a:p>
        </p:txBody>
      </p:sp>
      <p:sp>
        <p:nvSpPr>
          <p:cNvPr id="33" name="矢印: 上下 32">
            <a:extLst>
              <a:ext uri="{FF2B5EF4-FFF2-40B4-BE49-F238E27FC236}">
                <a16:creationId xmlns:a16="http://schemas.microsoft.com/office/drawing/2014/main" id="{2FE0CCF8-6BD1-0E74-9D9B-54ED82C48E39}"/>
              </a:ext>
            </a:extLst>
          </p:cNvPr>
          <p:cNvSpPr/>
          <p:nvPr/>
        </p:nvSpPr>
        <p:spPr>
          <a:xfrm>
            <a:off x="540138" y="4346676"/>
            <a:ext cx="176194" cy="1288514"/>
          </a:xfrm>
          <a:prstGeom prst="upDownArrow">
            <a:avLst/>
          </a:prstGeom>
          <a:solidFill>
            <a:srgbClr val="0467AB"/>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26DB8579-5270-8F9B-9B05-D3C6A778D1BE}"/>
              </a:ext>
            </a:extLst>
          </p:cNvPr>
          <p:cNvSpPr txBox="1"/>
          <p:nvPr/>
        </p:nvSpPr>
        <p:spPr>
          <a:xfrm>
            <a:off x="436569" y="4063070"/>
            <a:ext cx="1038492" cy="338554"/>
          </a:xfrm>
          <a:prstGeom prst="rect">
            <a:avLst/>
          </a:prstGeom>
          <a:noFill/>
        </p:spPr>
        <p:txBody>
          <a:bodyPr wrap="square" rtlCol="0">
            <a:spAutoFit/>
          </a:bodyPr>
          <a:lstStyle/>
          <a:p>
            <a:r>
              <a:rPr kumimoji="1" lang="ja-JP" altLang="en-US" sz="1600" b="1" dirty="0">
                <a:solidFill>
                  <a:srgbClr val="1370B0"/>
                </a:solidFill>
              </a:rPr>
              <a:t>非協力的</a:t>
            </a:r>
          </a:p>
        </p:txBody>
      </p:sp>
      <p:sp>
        <p:nvSpPr>
          <p:cNvPr id="36" name="矢印: 上下 35">
            <a:extLst>
              <a:ext uri="{FF2B5EF4-FFF2-40B4-BE49-F238E27FC236}">
                <a16:creationId xmlns:a16="http://schemas.microsoft.com/office/drawing/2014/main" id="{B5DC1D6D-E804-3BDD-F892-9873774E9210}"/>
              </a:ext>
            </a:extLst>
          </p:cNvPr>
          <p:cNvSpPr/>
          <p:nvPr/>
        </p:nvSpPr>
        <p:spPr>
          <a:xfrm>
            <a:off x="109743" y="3905504"/>
            <a:ext cx="176196" cy="2173308"/>
          </a:xfrm>
          <a:prstGeom prst="upDownArrow">
            <a:avLst/>
          </a:prstGeom>
          <a:solidFill>
            <a:srgbClr val="149514"/>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7" name="テキスト ボックス 36">
            <a:extLst>
              <a:ext uri="{FF2B5EF4-FFF2-40B4-BE49-F238E27FC236}">
                <a16:creationId xmlns:a16="http://schemas.microsoft.com/office/drawing/2014/main" id="{1909B149-0F00-4DBD-79C2-6AED712F584C}"/>
              </a:ext>
            </a:extLst>
          </p:cNvPr>
          <p:cNvSpPr txBox="1"/>
          <p:nvPr/>
        </p:nvSpPr>
        <p:spPr>
          <a:xfrm>
            <a:off x="49411" y="6090763"/>
            <a:ext cx="1278977" cy="338554"/>
          </a:xfrm>
          <a:prstGeom prst="rect">
            <a:avLst/>
          </a:prstGeom>
          <a:noFill/>
        </p:spPr>
        <p:txBody>
          <a:bodyPr wrap="square" rtlCol="0">
            <a:spAutoFit/>
          </a:bodyPr>
          <a:lstStyle/>
          <a:p>
            <a:r>
              <a:rPr lang="ja-JP" altLang="en-US" sz="1600" b="1" dirty="0">
                <a:solidFill>
                  <a:srgbClr val="149514"/>
                </a:solidFill>
              </a:rPr>
              <a:t>貼りやすい</a:t>
            </a:r>
            <a:endParaRPr kumimoji="1" lang="ja-JP" altLang="en-US" sz="1600" b="1" dirty="0">
              <a:solidFill>
                <a:srgbClr val="149514"/>
              </a:solidFill>
            </a:endParaRPr>
          </a:p>
        </p:txBody>
      </p:sp>
      <p:sp>
        <p:nvSpPr>
          <p:cNvPr id="38" name="テキスト ボックス 37">
            <a:extLst>
              <a:ext uri="{FF2B5EF4-FFF2-40B4-BE49-F238E27FC236}">
                <a16:creationId xmlns:a16="http://schemas.microsoft.com/office/drawing/2014/main" id="{975B7A00-BEF2-68B6-541C-5F4C8746193F}"/>
              </a:ext>
            </a:extLst>
          </p:cNvPr>
          <p:cNvSpPr txBox="1"/>
          <p:nvPr/>
        </p:nvSpPr>
        <p:spPr>
          <a:xfrm>
            <a:off x="49410" y="3584935"/>
            <a:ext cx="1278977" cy="338554"/>
          </a:xfrm>
          <a:prstGeom prst="rect">
            <a:avLst/>
          </a:prstGeom>
          <a:noFill/>
        </p:spPr>
        <p:txBody>
          <a:bodyPr wrap="square" rtlCol="0">
            <a:spAutoFit/>
          </a:bodyPr>
          <a:lstStyle/>
          <a:p>
            <a:r>
              <a:rPr lang="ja-JP" altLang="en-US" sz="1600" b="1" dirty="0">
                <a:solidFill>
                  <a:srgbClr val="149514"/>
                </a:solidFill>
              </a:rPr>
              <a:t>貼りにくい</a:t>
            </a:r>
            <a:endParaRPr kumimoji="1" lang="en-US" altLang="ja-JP" sz="1600" b="1" dirty="0">
              <a:solidFill>
                <a:srgbClr val="149514"/>
              </a:solidFill>
            </a:endParaRPr>
          </a:p>
        </p:txBody>
      </p:sp>
      <p:sp>
        <p:nvSpPr>
          <p:cNvPr id="39" name="テキスト ボックス 38">
            <a:extLst>
              <a:ext uri="{FF2B5EF4-FFF2-40B4-BE49-F238E27FC236}">
                <a16:creationId xmlns:a16="http://schemas.microsoft.com/office/drawing/2014/main" id="{192F8226-71BA-1CD3-EEA5-76C28D669775}"/>
              </a:ext>
            </a:extLst>
          </p:cNvPr>
          <p:cNvSpPr txBox="1"/>
          <p:nvPr/>
        </p:nvSpPr>
        <p:spPr>
          <a:xfrm>
            <a:off x="442090" y="5612628"/>
            <a:ext cx="1038492" cy="338554"/>
          </a:xfrm>
          <a:prstGeom prst="rect">
            <a:avLst/>
          </a:prstGeom>
          <a:noFill/>
        </p:spPr>
        <p:txBody>
          <a:bodyPr wrap="square" rtlCol="0">
            <a:spAutoFit/>
          </a:bodyPr>
          <a:lstStyle/>
          <a:p>
            <a:r>
              <a:rPr lang="ja-JP" altLang="en-US" sz="1600" b="1" dirty="0">
                <a:solidFill>
                  <a:srgbClr val="1370B0"/>
                </a:solidFill>
              </a:rPr>
              <a:t>協力的</a:t>
            </a:r>
            <a:endParaRPr kumimoji="1" lang="ja-JP" altLang="en-US" sz="1600" b="1" dirty="0">
              <a:solidFill>
                <a:srgbClr val="1370B0"/>
              </a:solidFill>
            </a:endParaRPr>
          </a:p>
        </p:txBody>
      </p:sp>
      <p:sp>
        <p:nvSpPr>
          <p:cNvPr id="2" name="矢印: 上下 1">
            <a:extLst>
              <a:ext uri="{FF2B5EF4-FFF2-40B4-BE49-F238E27FC236}">
                <a16:creationId xmlns:a16="http://schemas.microsoft.com/office/drawing/2014/main" id="{BA91C4C2-AE28-07E6-4641-8DAF5EC81E0E}"/>
              </a:ext>
            </a:extLst>
          </p:cNvPr>
          <p:cNvSpPr/>
          <p:nvPr/>
        </p:nvSpPr>
        <p:spPr>
          <a:xfrm>
            <a:off x="329201" y="4131457"/>
            <a:ext cx="176194" cy="1700179"/>
          </a:xfrm>
          <a:prstGeom prst="upDownArrow">
            <a:avLst/>
          </a:prstGeom>
          <a:solidFill>
            <a:srgbClr val="FF831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40BB1511-D206-1D58-8955-9DD0098AE3F1}"/>
              </a:ext>
            </a:extLst>
          </p:cNvPr>
          <p:cNvSpPr txBox="1"/>
          <p:nvPr/>
        </p:nvSpPr>
        <p:spPr>
          <a:xfrm>
            <a:off x="201604" y="5856952"/>
            <a:ext cx="1278977" cy="338554"/>
          </a:xfrm>
          <a:prstGeom prst="rect">
            <a:avLst/>
          </a:prstGeom>
          <a:noFill/>
        </p:spPr>
        <p:txBody>
          <a:bodyPr wrap="square" rtlCol="0">
            <a:spAutoFit/>
          </a:bodyPr>
          <a:lstStyle/>
          <a:p>
            <a:r>
              <a:rPr kumimoji="1" lang="ja-JP" altLang="en-US" sz="1600" b="1" dirty="0">
                <a:solidFill>
                  <a:srgbClr val="FF8316"/>
                </a:solidFill>
              </a:rPr>
              <a:t>切りにくい</a:t>
            </a:r>
          </a:p>
        </p:txBody>
      </p:sp>
      <p:sp>
        <p:nvSpPr>
          <p:cNvPr id="5" name="テキスト ボックス 4">
            <a:extLst>
              <a:ext uri="{FF2B5EF4-FFF2-40B4-BE49-F238E27FC236}">
                <a16:creationId xmlns:a16="http://schemas.microsoft.com/office/drawing/2014/main" id="{8B270B4D-F1AF-F251-79D3-3180F4497714}"/>
              </a:ext>
            </a:extLst>
          </p:cNvPr>
          <p:cNvSpPr txBox="1"/>
          <p:nvPr/>
        </p:nvSpPr>
        <p:spPr>
          <a:xfrm>
            <a:off x="219777" y="3820168"/>
            <a:ext cx="1278977" cy="338554"/>
          </a:xfrm>
          <a:prstGeom prst="rect">
            <a:avLst/>
          </a:prstGeom>
          <a:noFill/>
        </p:spPr>
        <p:txBody>
          <a:bodyPr wrap="square" rtlCol="0">
            <a:spAutoFit/>
          </a:bodyPr>
          <a:lstStyle/>
          <a:p>
            <a:r>
              <a:rPr lang="ja-JP" altLang="en-US" sz="1600" b="1" dirty="0">
                <a:solidFill>
                  <a:srgbClr val="FF8316"/>
                </a:solidFill>
              </a:rPr>
              <a:t>切りやすい</a:t>
            </a:r>
            <a:endParaRPr kumimoji="1" lang="en-US" altLang="ja-JP" sz="1600" b="1" dirty="0">
              <a:solidFill>
                <a:srgbClr val="FF8316"/>
              </a:solidFill>
            </a:endParaRPr>
          </a:p>
        </p:txBody>
      </p:sp>
      <p:pic>
        <p:nvPicPr>
          <p:cNvPr id="29" name="図 28">
            <a:extLst>
              <a:ext uri="{FF2B5EF4-FFF2-40B4-BE49-F238E27FC236}">
                <a16:creationId xmlns:a16="http://schemas.microsoft.com/office/drawing/2014/main" id="{01F4FA18-4C71-CD0D-DCCC-7A5ADF6934B1}"/>
              </a:ext>
            </a:extLst>
          </p:cNvPr>
          <p:cNvPicPr>
            <a:picLocks noChangeAspect="1"/>
          </p:cNvPicPr>
          <p:nvPr/>
        </p:nvPicPr>
        <p:blipFill>
          <a:blip r:embed="rId9"/>
          <a:srcRect l="85520" t="12141" r="10076" b="78220"/>
          <a:stretch/>
        </p:blipFill>
        <p:spPr>
          <a:xfrm>
            <a:off x="69893" y="1839762"/>
            <a:ext cx="1416478" cy="1550105"/>
          </a:xfrm>
          <a:prstGeom prst="rect">
            <a:avLst/>
          </a:prstGeom>
        </p:spPr>
      </p:pic>
    </p:spTree>
    <p:extLst>
      <p:ext uri="{BB962C8B-B14F-4D97-AF65-F5344CB8AC3E}">
        <p14:creationId xmlns:p14="http://schemas.microsoft.com/office/powerpoint/2010/main" val="1240922807"/>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四角形: 角を丸くする 11">
            <a:extLst>
              <a:ext uri="{FF2B5EF4-FFF2-40B4-BE49-F238E27FC236}">
                <a16:creationId xmlns:a16="http://schemas.microsoft.com/office/drawing/2014/main" id="{E316C79F-3A07-4F21-4B86-1D24F71C16A3}"/>
              </a:ext>
            </a:extLst>
          </p:cNvPr>
          <p:cNvSpPr/>
          <p:nvPr/>
        </p:nvSpPr>
        <p:spPr>
          <a:xfrm>
            <a:off x="6162675" y="1819274"/>
            <a:ext cx="5599922" cy="4909605"/>
          </a:xfrm>
          <a:prstGeom prst="roundRect">
            <a:avLst/>
          </a:prstGeom>
          <a:noFill/>
          <a:ln>
            <a:solidFill>
              <a:srgbClr val="C0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10" name="四角形: 角を丸くする 9">
            <a:extLst>
              <a:ext uri="{FF2B5EF4-FFF2-40B4-BE49-F238E27FC236}">
                <a16:creationId xmlns:a16="http://schemas.microsoft.com/office/drawing/2014/main" id="{0571360C-E95F-5492-BD1E-22DE77652E98}"/>
              </a:ext>
            </a:extLst>
          </p:cNvPr>
          <p:cNvSpPr/>
          <p:nvPr/>
        </p:nvSpPr>
        <p:spPr>
          <a:xfrm>
            <a:off x="1302646" y="5314951"/>
            <a:ext cx="3873440" cy="1413660"/>
          </a:xfrm>
          <a:prstGeom prst="roundRect">
            <a:avLst/>
          </a:prstGeom>
          <a:solidFill>
            <a:schemeClr val="bg1">
              <a:lumMod val="85000"/>
            </a:schemeClr>
          </a:solid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3" name="コンテンツ プレースホルダー 2">
            <a:extLst>
              <a:ext uri="{FF2B5EF4-FFF2-40B4-BE49-F238E27FC236}">
                <a16:creationId xmlns:a16="http://schemas.microsoft.com/office/drawing/2014/main" id="{819323BF-97D5-93EA-2508-19486C992863}"/>
              </a:ext>
            </a:extLst>
          </p:cNvPr>
          <p:cNvSpPr>
            <a:spLocks noGrp="1"/>
          </p:cNvSpPr>
          <p:nvPr>
            <p:ph idx="1"/>
          </p:nvPr>
        </p:nvSpPr>
        <p:spPr>
          <a:xfrm>
            <a:off x="657225" y="2099727"/>
            <a:ext cx="5372100" cy="3215224"/>
          </a:xfrm>
        </p:spPr>
        <p:txBody>
          <a:bodyPr>
            <a:normAutofit/>
          </a:bodyPr>
          <a:lstStyle/>
          <a:p>
            <a:pPr marL="0" indent="0">
              <a:buNone/>
            </a:pPr>
            <a:r>
              <a:rPr lang="ja-JP" altLang="en-US" sz="2000" b="1" dirty="0"/>
              <a:t>〇</a:t>
            </a:r>
            <a:r>
              <a:rPr kumimoji="1" lang="ja-JP" altLang="en-US" sz="2000" b="1" dirty="0"/>
              <a:t>野口さんの研究を再現</a:t>
            </a:r>
            <a:endParaRPr kumimoji="1" lang="en-US" altLang="ja-JP" sz="2000" b="1" dirty="0"/>
          </a:p>
          <a:p>
            <a:pPr marL="0" indent="0">
              <a:buNone/>
            </a:pPr>
            <a:r>
              <a:rPr kumimoji="1" lang="ja-JP" altLang="en-US" sz="2000" dirty="0"/>
              <a:t>　→切るだけ切り貼りで協力が進化すること</a:t>
            </a:r>
            <a:endParaRPr kumimoji="1" lang="en-US" altLang="ja-JP" sz="2000" dirty="0"/>
          </a:p>
          <a:p>
            <a:pPr marL="0" indent="0">
              <a:buNone/>
            </a:pPr>
            <a:r>
              <a:rPr lang="ja-JP" altLang="en-US" sz="2000" dirty="0"/>
              <a:t>　　貼るだけでは進化しないことを確認</a:t>
            </a:r>
            <a:endParaRPr kumimoji="1" lang="en-US" altLang="ja-JP" sz="2000" dirty="0"/>
          </a:p>
          <a:p>
            <a:pPr marL="0" indent="0">
              <a:buNone/>
            </a:pPr>
            <a:r>
              <a:rPr lang="ja-JP" altLang="en-US" sz="2000" b="1" dirty="0"/>
              <a:t>〇初期値</a:t>
            </a:r>
            <a:r>
              <a:rPr lang="en-US" altLang="ja-JP" sz="2000" b="1" dirty="0"/>
              <a:t>0.0/1.1</a:t>
            </a:r>
            <a:r>
              <a:rPr lang="ja-JP" altLang="en-US" sz="2000" b="1" dirty="0"/>
              <a:t>揃えを追加</a:t>
            </a:r>
            <a:endParaRPr lang="en-US" altLang="ja-JP" sz="2000" b="1" dirty="0"/>
          </a:p>
          <a:p>
            <a:pPr marL="0" indent="0">
              <a:buNone/>
            </a:pPr>
            <a:r>
              <a:rPr lang="ja-JP" altLang="en-US" sz="2000" dirty="0"/>
              <a:t>　→侵入可能性みる</a:t>
            </a:r>
            <a:endParaRPr lang="en-US" altLang="ja-JP" sz="2000" dirty="0"/>
          </a:p>
          <a:p>
            <a:pPr marL="0" indent="0">
              <a:buNone/>
            </a:pPr>
            <a:r>
              <a:rPr lang="ja-JP" altLang="en-US" sz="2000" b="1" dirty="0"/>
              <a:t>〇</a:t>
            </a:r>
            <a:r>
              <a:rPr kumimoji="1" lang="ja-JP" altLang="en-US" sz="2000" b="1" dirty="0"/>
              <a:t>各世代ネットワーク初期化へ変更</a:t>
            </a:r>
            <a:endParaRPr kumimoji="1" lang="en-US" altLang="ja-JP" sz="2000" b="1" dirty="0"/>
          </a:p>
          <a:p>
            <a:pPr marL="0" indent="0">
              <a:buNone/>
            </a:pPr>
            <a:r>
              <a:rPr kumimoji="1" lang="ja-JP" altLang="en-US" sz="2000" dirty="0"/>
              <a:t>　→遺伝するのは</a:t>
            </a:r>
            <a:r>
              <a:rPr kumimoji="1" lang="en-US" altLang="ja-JP" sz="2000" dirty="0"/>
              <a:t>TC/TL/TF</a:t>
            </a:r>
            <a:r>
              <a:rPr kumimoji="1" lang="ja-JP" altLang="en-US" sz="2000" dirty="0"/>
              <a:t>のみ</a:t>
            </a:r>
            <a:endParaRPr kumimoji="1" lang="en-US" altLang="ja-JP" sz="2000" dirty="0"/>
          </a:p>
          <a:p>
            <a:pPr marL="0" indent="0">
              <a:buNone/>
            </a:pPr>
            <a:r>
              <a:rPr lang="ja-JP" altLang="en-US" sz="2000" b="1" dirty="0"/>
              <a:t>〇</a:t>
            </a:r>
            <a:r>
              <a:rPr kumimoji="1" lang="ja-JP" altLang="en-US" sz="2000" b="1" dirty="0"/>
              <a:t>ネットワーク操作回数をずらす</a:t>
            </a:r>
            <a:endParaRPr kumimoji="1" lang="en-US" altLang="ja-JP" sz="2000" b="1" dirty="0"/>
          </a:p>
        </p:txBody>
      </p:sp>
      <p:sp>
        <p:nvSpPr>
          <p:cNvPr id="7" name="タイトル 1">
            <a:extLst>
              <a:ext uri="{FF2B5EF4-FFF2-40B4-BE49-F238E27FC236}">
                <a16:creationId xmlns:a16="http://schemas.microsoft.com/office/drawing/2014/main" id="{76CCE93E-3C58-4D1D-023C-279936350769}"/>
              </a:ext>
            </a:extLst>
          </p:cNvPr>
          <p:cNvSpPr>
            <a:spLocks noGrp="1"/>
          </p:cNvSpPr>
          <p:nvPr>
            <p:ph type="title"/>
          </p:nvPr>
        </p:nvSpPr>
        <p:spPr>
          <a:xfrm>
            <a:off x="838200" y="365125"/>
            <a:ext cx="10515600" cy="1325563"/>
          </a:xfrm>
        </p:spPr>
        <p:txBody>
          <a:bodyPr/>
          <a:lstStyle/>
          <a:p>
            <a:r>
              <a:rPr lang="ja-JP" altLang="en-US" b="1" dirty="0"/>
              <a:t>これまで</a:t>
            </a:r>
            <a:r>
              <a:rPr lang="en-US" altLang="ja-JP" b="1" dirty="0"/>
              <a:t>/</a:t>
            </a:r>
            <a:r>
              <a:rPr lang="ja-JP" altLang="en-US" b="1" dirty="0"/>
              <a:t>今後の予定</a:t>
            </a:r>
            <a:endParaRPr kumimoji="1" lang="ja-JP" altLang="en-US" b="1" dirty="0"/>
          </a:p>
        </p:txBody>
      </p:sp>
      <p:sp>
        <p:nvSpPr>
          <p:cNvPr id="8" name="テキスト ボックス 7">
            <a:extLst>
              <a:ext uri="{FF2B5EF4-FFF2-40B4-BE49-F238E27FC236}">
                <a16:creationId xmlns:a16="http://schemas.microsoft.com/office/drawing/2014/main" id="{08BA3DD9-6F1E-9C4A-683E-0E78E036B93D}"/>
              </a:ext>
            </a:extLst>
          </p:cNvPr>
          <p:cNvSpPr txBox="1"/>
          <p:nvPr/>
        </p:nvSpPr>
        <p:spPr>
          <a:xfrm>
            <a:off x="1371600" y="5405171"/>
            <a:ext cx="3873440" cy="1323439"/>
          </a:xfrm>
          <a:prstGeom prst="rect">
            <a:avLst/>
          </a:prstGeom>
          <a:noFill/>
        </p:spPr>
        <p:txBody>
          <a:bodyPr wrap="square" rtlCol="0">
            <a:spAutoFit/>
          </a:bodyPr>
          <a:lstStyle/>
          <a:p>
            <a:pPr marL="0" indent="0">
              <a:buNone/>
            </a:pPr>
            <a:r>
              <a:rPr kumimoji="1" lang="ja-JP" altLang="en-US" sz="2000" dirty="0"/>
              <a:t>・コード修正</a:t>
            </a:r>
            <a:endParaRPr lang="en-US" altLang="ja-JP" sz="2000" dirty="0"/>
          </a:p>
          <a:p>
            <a:pPr marL="0" indent="0">
              <a:buNone/>
            </a:pPr>
            <a:r>
              <a:rPr lang="ja-JP" altLang="en-US" sz="2000" dirty="0"/>
              <a:t>・</a:t>
            </a:r>
            <a:r>
              <a:rPr lang="en-US" altLang="ja-JP" sz="2000" dirty="0"/>
              <a:t>Git</a:t>
            </a:r>
            <a:r>
              <a:rPr lang="ja-JP" altLang="en-US" sz="2000" dirty="0"/>
              <a:t>で複数台バージョン管理</a:t>
            </a:r>
            <a:endParaRPr lang="en-US" altLang="ja-JP" sz="2000" dirty="0"/>
          </a:p>
          <a:p>
            <a:pPr marL="0" indent="0">
              <a:buNone/>
            </a:pPr>
            <a:r>
              <a:rPr lang="ja-JP" altLang="en-US" sz="2000" dirty="0"/>
              <a:t>・オブジェクト指向化</a:t>
            </a:r>
            <a:endParaRPr lang="en-US" altLang="ja-JP" sz="2000" dirty="0"/>
          </a:p>
          <a:p>
            <a:pPr marL="0" indent="0">
              <a:buNone/>
            </a:pPr>
            <a:r>
              <a:rPr lang="ja-JP" altLang="en-US" sz="2000" dirty="0"/>
              <a:t>・高速化</a:t>
            </a:r>
            <a:endParaRPr lang="en-US" altLang="ja-JP" sz="2000" dirty="0"/>
          </a:p>
        </p:txBody>
      </p:sp>
      <p:sp>
        <p:nvSpPr>
          <p:cNvPr id="9" name="四角形: 角を丸くする 8">
            <a:extLst>
              <a:ext uri="{FF2B5EF4-FFF2-40B4-BE49-F238E27FC236}">
                <a16:creationId xmlns:a16="http://schemas.microsoft.com/office/drawing/2014/main" id="{9933FA89-33CC-0930-B547-2794D675AF85}"/>
              </a:ext>
            </a:extLst>
          </p:cNvPr>
          <p:cNvSpPr/>
          <p:nvPr/>
        </p:nvSpPr>
        <p:spPr>
          <a:xfrm>
            <a:off x="429403" y="1843088"/>
            <a:ext cx="5599922" cy="4885791"/>
          </a:xfrm>
          <a:prstGeom prst="roundRect">
            <a:avLst/>
          </a:prstGeom>
          <a:noFill/>
          <a:ln>
            <a:solidFill>
              <a:srgbClr val="0070C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
        <p:nvSpPr>
          <p:cNvPr id="11" name="コンテンツ プレースホルダー 2">
            <a:extLst>
              <a:ext uri="{FF2B5EF4-FFF2-40B4-BE49-F238E27FC236}">
                <a16:creationId xmlns:a16="http://schemas.microsoft.com/office/drawing/2014/main" id="{D4F8A57F-2268-13DD-CD34-AE55F736A788}"/>
              </a:ext>
            </a:extLst>
          </p:cNvPr>
          <p:cNvSpPr txBox="1">
            <a:spLocks/>
          </p:cNvSpPr>
          <p:nvPr/>
        </p:nvSpPr>
        <p:spPr>
          <a:xfrm>
            <a:off x="6915150" y="2166400"/>
            <a:ext cx="4743450" cy="4434425"/>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2000" b="1" dirty="0"/>
              <a:t>〇コードの修正</a:t>
            </a:r>
            <a:endParaRPr lang="en-US" altLang="ja-JP" sz="2000" b="1" dirty="0"/>
          </a:p>
          <a:p>
            <a:pPr marL="0" indent="0">
              <a:buFont typeface="Arial" panose="020B0604020202020204" pitchFamily="34" charset="0"/>
              <a:buNone/>
            </a:pPr>
            <a:r>
              <a:rPr lang="ja-JP" altLang="en-US" sz="2000" dirty="0"/>
              <a:t>　・初回ラウンド</a:t>
            </a:r>
            <a:r>
              <a:rPr lang="en-US" altLang="ja-JP" sz="2000" dirty="0"/>
              <a:t>C/D</a:t>
            </a:r>
            <a:r>
              <a:rPr lang="ja-JP" altLang="en-US" sz="2000" dirty="0"/>
              <a:t>の修正</a:t>
            </a:r>
            <a:endParaRPr lang="en-US" altLang="ja-JP" sz="2000" dirty="0"/>
          </a:p>
          <a:p>
            <a:pPr marL="0" indent="0">
              <a:buFont typeface="Arial" panose="020B0604020202020204" pitchFamily="34" charset="0"/>
              <a:buNone/>
            </a:pPr>
            <a:r>
              <a:rPr lang="ja-JP" altLang="en-US" sz="2000" dirty="0"/>
              <a:t>　・全体を逐次再確認</a:t>
            </a:r>
            <a:endParaRPr lang="en-US" altLang="ja-JP" sz="2000" dirty="0"/>
          </a:p>
          <a:p>
            <a:pPr marL="0" indent="0">
              <a:buFont typeface="Arial" panose="020B0604020202020204" pitchFamily="34" charset="0"/>
              <a:buNone/>
            </a:pPr>
            <a:r>
              <a:rPr lang="ja-JP" altLang="en-US" sz="2000" b="1" dirty="0"/>
              <a:t>〇モデルのバリエーション</a:t>
            </a:r>
            <a:endParaRPr lang="en-US" altLang="ja-JP" sz="2000" b="1" dirty="0"/>
          </a:p>
          <a:p>
            <a:pPr marL="0" indent="0">
              <a:buFont typeface="Arial" panose="020B0604020202020204" pitchFamily="34" charset="0"/>
              <a:buNone/>
            </a:pPr>
            <a:r>
              <a:rPr lang="ja-JP" altLang="en-US" sz="2000" dirty="0"/>
              <a:t>　・世代数を増やし収束みる</a:t>
            </a:r>
            <a:endParaRPr lang="en-US" altLang="ja-JP" sz="2000" dirty="0"/>
          </a:p>
          <a:p>
            <a:pPr marL="0" indent="0">
              <a:buFont typeface="Arial" panose="020B0604020202020204" pitchFamily="34" charset="0"/>
              <a:buNone/>
            </a:pPr>
            <a:r>
              <a:rPr lang="ja-JP" altLang="en-US" sz="2000" dirty="0"/>
              <a:t>　・ネットワーク操作回数を変える</a:t>
            </a:r>
            <a:endParaRPr lang="en-US" altLang="ja-JP" sz="2000" dirty="0"/>
          </a:p>
          <a:p>
            <a:pPr marL="0" indent="0">
              <a:buFont typeface="Arial" panose="020B0604020202020204" pitchFamily="34" charset="0"/>
              <a:buNone/>
            </a:pPr>
            <a:r>
              <a:rPr lang="ja-JP" altLang="en-US" sz="2000" b="1" dirty="0"/>
              <a:t>〇スタートのバリエーション</a:t>
            </a:r>
            <a:endParaRPr lang="en-US" altLang="ja-JP" sz="2000" b="1" dirty="0"/>
          </a:p>
          <a:p>
            <a:pPr marL="0" indent="0">
              <a:buFont typeface="Arial" panose="020B0604020202020204" pitchFamily="34" charset="0"/>
              <a:buNone/>
            </a:pPr>
            <a:r>
              <a:rPr lang="ja-JP" altLang="en-US" sz="2000" dirty="0"/>
              <a:t>　・</a:t>
            </a:r>
            <a:r>
              <a:rPr lang="en-US" altLang="ja-JP" sz="2000" dirty="0"/>
              <a:t>3</a:t>
            </a:r>
            <a:r>
              <a:rPr lang="ja-JP" altLang="en-US" sz="2000" dirty="0"/>
              <a:t>変数の初期値揃えない</a:t>
            </a:r>
            <a:endParaRPr lang="en-US" altLang="ja-JP" sz="2000" dirty="0"/>
          </a:p>
          <a:p>
            <a:pPr marL="0" indent="0">
              <a:buFont typeface="Arial" panose="020B0604020202020204" pitchFamily="34" charset="0"/>
              <a:buNone/>
            </a:pPr>
            <a:r>
              <a:rPr lang="ja-JP" altLang="en-US" sz="2000" dirty="0"/>
              <a:t>　・</a:t>
            </a:r>
            <a:r>
              <a:rPr lang="en-US" altLang="ja-JP" sz="2000" dirty="0"/>
              <a:t>BA</a:t>
            </a:r>
            <a:r>
              <a:rPr lang="ja-JP" altLang="en-US" sz="2000" dirty="0"/>
              <a:t>モデル用いる</a:t>
            </a:r>
            <a:endParaRPr lang="en-US" altLang="ja-JP" sz="2000" dirty="0"/>
          </a:p>
          <a:p>
            <a:pPr marL="0" indent="0">
              <a:buFont typeface="Arial" panose="020B0604020202020204" pitchFamily="34" charset="0"/>
              <a:buNone/>
            </a:pPr>
            <a:r>
              <a:rPr lang="ja-JP" altLang="en-US" sz="2000" b="1" dirty="0"/>
              <a:t>〇データを揃える</a:t>
            </a:r>
            <a:endParaRPr lang="en-US" altLang="ja-JP" sz="2000" b="1" dirty="0"/>
          </a:p>
          <a:p>
            <a:pPr marL="0" indent="0">
              <a:buNone/>
            </a:pPr>
            <a:r>
              <a:rPr lang="ja-JP" altLang="en-US" sz="2000" dirty="0"/>
              <a:t>　・考察を深める</a:t>
            </a:r>
            <a:endParaRPr lang="en-US" altLang="ja-JP" sz="2000" dirty="0"/>
          </a:p>
        </p:txBody>
      </p:sp>
      <p:sp>
        <p:nvSpPr>
          <p:cNvPr id="13" name="テキスト ボックス 12">
            <a:extLst>
              <a:ext uri="{FF2B5EF4-FFF2-40B4-BE49-F238E27FC236}">
                <a16:creationId xmlns:a16="http://schemas.microsoft.com/office/drawing/2014/main" id="{A72DAA28-2882-3607-873D-2010E40DD4E0}"/>
              </a:ext>
            </a:extLst>
          </p:cNvPr>
          <p:cNvSpPr txBox="1"/>
          <p:nvPr/>
        </p:nvSpPr>
        <p:spPr>
          <a:xfrm>
            <a:off x="8093487" y="1592728"/>
            <a:ext cx="1671623" cy="400110"/>
          </a:xfrm>
          <a:prstGeom prst="rect">
            <a:avLst/>
          </a:prstGeom>
          <a:solidFill>
            <a:schemeClr val="bg1"/>
          </a:solidFill>
          <a:ln w="19050">
            <a:solidFill>
              <a:srgbClr val="C0000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lang="ja-JP" altLang="en-US" sz="2000" b="1" dirty="0">
                <a:solidFill>
                  <a:prstClr val="black"/>
                </a:solidFill>
                <a:latin typeface="游ゴシック" panose="02110004020202020204"/>
                <a:ea typeface="游ゴシック" panose="020B0400000000000000" pitchFamily="50" charset="-128"/>
              </a:rPr>
              <a:t>今後の予定</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4" name="テキスト ボックス 13">
            <a:extLst>
              <a:ext uri="{FF2B5EF4-FFF2-40B4-BE49-F238E27FC236}">
                <a16:creationId xmlns:a16="http://schemas.microsoft.com/office/drawing/2014/main" id="{BC3B7A7A-E847-A108-3D4F-0CB9D61ECA72}"/>
              </a:ext>
            </a:extLst>
          </p:cNvPr>
          <p:cNvSpPr txBox="1"/>
          <p:nvPr/>
        </p:nvSpPr>
        <p:spPr>
          <a:xfrm>
            <a:off x="2292762" y="1592728"/>
            <a:ext cx="1671623" cy="400110"/>
          </a:xfrm>
          <a:prstGeom prst="rect">
            <a:avLst/>
          </a:prstGeom>
          <a:solidFill>
            <a:schemeClr val="bg1"/>
          </a:solidFill>
          <a:ln w="19050">
            <a:solidFill>
              <a:srgbClr val="0070C0"/>
            </a:solidFill>
          </a:ln>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これまで</a:t>
            </a:r>
          </a:p>
        </p:txBody>
      </p:sp>
    </p:spTree>
    <p:extLst>
      <p:ext uri="{BB962C8B-B14F-4D97-AF65-F5344CB8AC3E}">
        <p14:creationId xmlns:p14="http://schemas.microsoft.com/office/powerpoint/2010/main" val="181556380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1CDDE15-AF2C-9CF5-1BB4-5B53A3385F6C}"/>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FD4FEA19-718E-E20E-CA84-42CAE2091AA8}"/>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46120604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8161BB0-00A6-4E59-8C94-D5293618A55F}"/>
              </a:ext>
            </a:extLst>
          </p:cNvPr>
          <p:cNvSpPr>
            <a:spLocks noGrp="1"/>
          </p:cNvSpPr>
          <p:nvPr>
            <p:ph type="ctrTitle"/>
          </p:nvPr>
        </p:nvSpPr>
        <p:spPr/>
        <p:txBody>
          <a:bodyPr>
            <a:normAutofit/>
          </a:bodyPr>
          <a:lstStyle/>
          <a:p>
            <a:r>
              <a:rPr kumimoji="1" lang="ja-JP" altLang="en-US" sz="4000" b="1" dirty="0"/>
              <a:t>社会ネットワークの切断と接続が</a:t>
            </a:r>
            <a:br>
              <a:rPr kumimoji="1" lang="en-US" altLang="ja-JP" sz="4000" b="1" dirty="0"/>
            </a:br>
            <a:r>
              <a:rPr kumimoji="1" lang="ja-JP" altLang="en-US" sz="4000" b="1" dirty="0"/>
              <a:t>協力の進化に与える影響について</a:t>
            </a:r>
          </a:p>
        </p:txBody>
      </p:sp>
      <p:sp>
        <p:nvSpPr>
          <p:cNvPr id="3" name="字幕 2">
            <a:extLst>
              <a:ext uri="{FF2B5EF4-FFF2-40B4-BE49-F238E27FC236}">
                <a16:creationId xmlns:a16="http://schemas.microsoft.com/office/drawing/2014/main" id="{F2967E65-A254-D0F3-819A-4A4CABE4D277}"/>
              </a:ext>
            </a:extLst>
          </p:cNvPr>
          <p:cNvSpPr>
            <a:spLocks noGrp="1"/>
          </p:cNvSpPr>
          <p:nvPr>
            <p:ph type="subTitle" idx="1"/>
          </p:nvPr>
        </p:nvSpPr>
        <p:spPr/>
        <p:txBody>
          <a:bodyPr/>
          <a:lstStyle/>
          <a:p>
            <a:endParaRPr kumimoji="1" lang="en-US" altLang="ja-JP" dirty="0"/>
          </a:p>
          <a:p>
            <a:r>
              <a:rPr lang="ja-JP" altLang="en-US" dirty="0"/>
              <a:t>融合理工学系中丸研　修士</a:t>
            </a:r>
            <a:r>
              <a:rPr lang="en-US" altLang="ja-JP" dirty="0"/>
              <a:t>1</a:t>
            </a:r>
            <a:r>
              <a:rPr lang="ja-JP" altLang="en-US" dirty="0"/>
              <a:t>年　松見直哉</a:t>
            </a:r>
            <a:endParaRPr lang="en-US" altLang="ja-JP" dirty="0"/>
          </a:p>
          <a:p>
            <a:r>
              <a:rPr kumimoji="1" lang="en-US" altLang="ja-JP" dirty="0"/>
              <a:t>2024.10.02</a:t>
            </a:r>
            <a:r>
              <a:rPr kumimoji="1" lang="ja-JP" altLang="en-US" dirty="0"/>
              <a:t>　　　　　  　研究構想発表会</a:t>
            </a:r>
          </a:p>
        </p:txBody>
      </p:sp>
    </p:spTree>
    <p:extLst>
      <p:ext uri="{BB962C8B-B14F-4D97-AF65-F5344CB8AC3E}">
        <p14:creationId xmlns:p14="http://schemas.microsoft.com/office/powerpoint/2010/main" val="864369791"/>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55896715-2ADF-C664-97BC-2B7D5A02B62E}"/>
              </a:ext>
            </a:extLst>
          </p:cNvPr>
          <p:cNvSpPr>
            <a:spLocks noGrp="1"/>
          </p:cNvSpPr>
          <p:nvPr>
            <p:ph type="title"/>
          </p:nvPr>
        </p:nvSpPr>
        <p:spPr/>
        <p:txBody>
          <a:bodyPr/>
          <a:lstStyle/>
          <a:p>
            <a:r>
              <a:rPr kumimoji="1" lang="ja-JP" altLang="en-US" b="1" u="sng" dirty="0"/>
              <a:t>研究の背景</a:t>
            </a:r>
          </a:p>
        </p:txBody>
      </p:sp>
      <p:sp>
        <p:nvSpPr>
          <p:cNvPr id="3" name="コンテンツ プレースホルダー 2">
            <a:extLst>
              <a:ext uri="{FF2B5EF4-FFF2-40B4-BE49-F238E27FC236}">
                <a16:creationId xmlns:a16="http://schemas.microsoft.com/office/drawing/2014/main" id="{6A8ED9BD-E295-A767-644C-3881D5D61BD8}"/>
              </a:ext>
            </a:extLst>
          </p:cNvPr>
          <p:cNvSpPr>
            <a:spLocks noGrp="1"/>
          </p:cNvSpPr>
          <p:nvPr>
            <p:ph idx="1"/>
          </p:nvPr>
        </p:nvSpPr>
        <p:spPr>
          <a:xfrm>
            <a:off x="838200" y="1690689"/>
            <a:ext cx="10515600" cy="794602"/>
          </a:xfrm>
        </p:spPr>
        <p:txBody>
          <a:bodyPr>
            <a:normAutofit/>
          </a:bodyPr>
          <a:lstStyle/>
          <a:p>
            <a:pPr marL="0" indent="0">
              <a:buNone/>
            </a:pPr>
            <a:r>
              <a:rPr lang="ja-JP" altLang="en-US" sz="1800" dirty="0"/>
              <a:t>なぜ人々は協力するのかは未解決の研究課題。</a:t>
            </a:r>
            <a:endParaRPr kumimoji="1" lang="en-US" altLang="ja-JP" sz="1800" dirty="0"/>
          </a:p>
          <a:p>
            <a:pPr marL="0" indent="0">
              <a:buNone/>
            </a:pPr>
            <a:r>
              <a:rPr lang="ja-JP" altLang="en-US" sz="1800" dirty="0"/>
              <a:t>協力の進化について進化ゲーム理論を用いて研究が進められている。</a:t>
            </a:r>
            <a:endParaRPr lang="en-US" altLang="ja-JP" sz="1800" dirty="0"/>
          </a:p>
        </p:txBody>
      </p:sp>
      <p:pic>
        <p:nvPicPr>
          <p:cNvPr id="5" name="図 4">
            <a:extLst>
              <a:ext uri="{FF2B5EF4-FFF2-40B4-BE49-F238E27FC236}">
                <a16:creationId xmlns:a16="http://schemas.microsoft.com/office/drawing/2014/main" id="{B37DEDE2-B2D9-DCB9-873E-0D4FCBDA405B}"/>
              </a:ext>
            </a:extLst>
          </p:cNvPr>
          <p:cNvPicPr>
            <a:picLocks noChangeAspect="1"/>
          </p:cNvPicPr>
          <p:nvPr/>
        </p:nvPicPr>
        <p:blipFill>
          <a:blip r:embed="rId2"/>
          <a:stretch>
            <a:fillRect/>
          </a:stretch>
        </p:blipFill>
        <p:spPr>
          <a:xfrm>
            <a:off x="770468" y="2885579"/>
            <a:ext cx="8417075" cy="1355000"/>
          </a:xfrm>
          <a:prstGeom prst="rect">
            <a:avLst/>
          </a:prstGeom>
        </p:spPr>
      </p:pic>
      <p:sp>
        <p:nvSpPr>
          <p:cNvPr id="6" name="コンテンツ プレースホルダー 2">
            <a:extLst>
              <a:ext uri="{FF2B5EF4-FFF2-40B4-BE49-F238E27FC236}">
                <a16:creationId xmlns:a16="http://schemas.microsoft.com/office/drawing/2014/main" id="{713D8ADB-BA45-4914-17AF-2BDF2D6D2BA5}"/>
              </a:ext>
            </a:extLst>
          </p:cNvPr>
          <p:cNvSpPr txBox="1">
            <a:spLocks/>
          </p:cNvSpPr>
          <p:nvPr/>
        </p:nvSpPr>
        <p:spPr>
          <a:xfrm>
            <a:off x="838203" y="4336595"/>
            <a:ext cx="8349340" cy="2156280"/>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一回限りの囚人のジレンマゲームでは協力関係にならない。</a:t>
            </a:r>
            <a:endParaRPr lang="en-US" altLang="ja-JP" sz="1800" dirty="0"/>
          </a:p>
          <a:p>
            <a:pPr marL="0" indent="0">
              <a:buFont typeface="Arial" panose="020B0604020202020204" pitchFamily="34" charset="0"/>
              <a:buNone/>
            </a:pPr>
            <a:r>
              <a:rPr lang="ja-JP" altLang="en-US" sz="1800" dirty="0"/>
              <a:t>ゲームにおいて、協力が進化するメカニズムが探求されている。</a:t>
            </a:r>
            <a:endParaRPr lang="en-US" altLang="ja-JP" sz="1800" dirty="0"/>
          </a:p>
          <a:p>
            <a:pPr marL="0" indent="0">
              <a:buFont typeface="Arial" panose="020B0604020202020204" pitchFamily="34" charset="0"/>
              <a:buNone/>
            </a:pPr>
            <a:r>
              <a:rPr lang="ja-JP" altLang="en-US" sz="1800" dirty="0"/>
              <a:t>・直接互恵性・間接互恵性・空間選択・マルチレベル選択・血縁選択</a:t>
            </a:r>
            <a:endParaRPr lang="en-US" altLang="ja-JP" sz="1800" dirty="0"/>
          </a:p>
          <a:p>
            <a:pPr marL="0" indent="0" algn="r">
              <a:buFont typeface="Arial" panose="020B0604020202020204" pitchFamily="34" charset="0"/>
              <a:buNone/>
            </a:pPr>
            <a:r>
              <a:rPr lang="ja-JP" altLang="en-US" sz="1800" dirty="0"/>
              <a:t>（</a:t>
            </a:r>
            <a:r>
              <a:rPr lang="en-US" altLang="ja-JP" sz="1800" dirty="0"/>
              <a:t>Nowak, 2006 ; Rand and Nowak, 2013</a:t>
            </a:r>
            <a:r>
              <a:rPr lang="ja-JP" altLang="en-US" sz="1800" dirty="0"/>
              <a:t>）</a:t>
            </a:r>
            <a:endParaRPr lang="en-US" altLang="ja-JP" sz="1800" dirty="0"/>
          </a:p>
          <a:p>
            <a:pPr marL="0" indent="0">
              <a:buFont typeface="Arial" panose="020B0604020202020204" pitchFamily="34" charset="0"/>
              <a:buNone/>
            </a:pPr>
            <a:r>
              <a:rPr lang="ja-JP" altLang="en-US" sz="1800" dirty="0"/>
              <a:t>本研究は、空間選択の研究にあたり、エージェントベースモデルにおいて</a:t>
            </a:r>
            <a:endParaRPr lang="en-US" altLang="ja-JP" sz="1800" dirty="0"/>
          </a:p>
          <a:p>
            <a:pPr marL="0" indent="0">
              <a:buFont typeface="Arial" panose="020B0604020202020204" pitchFamily="34" charset="0"/>
              <a:buNone/>
            </a:pPr>
            <a:r>
              <a:rPr lang="ja-JP" altLang="en-US" sz="1800" dirty="0"/>
              <a:t>エージェントが自らネットワーク構造を動的に変化させる場合を考える。</a:t>
            </a:r>
            <a:endParaRPr lang="en-US" altLang="ja-JP" sz="1800" dirty="0"/>
          </a:p>
        </p:txBody>
      </p:sp>
      <p:sp>
        <p:nvSpPr>
          <p:cNvPr id="7" name="テキスト ボックス 6">
            <a:extLst>
              <a:ext uri="{FF2B5EF4-FFF2-40B4-BE49-F238E27FC236}">
                <a16:creationId xmlns:a16="http://schemas.microsoft.com/office/drawing/2014/main" id="{5A673EF7-947C-15A1-11B4-116E31A4A54D}"/>
              </a:ext>
            </a:extLst>
          </p:cNvPr>
          <p:cNvSpPr txBox="1"/>
          <p:nvPr/>
        </p:nvSpPr>
        <p:spPr>
          <a:xfrm>
            <a:off x="4293328" y="3327486"/>
            <a:ext cx="1619794" cy="369332"/>
          </a:xfrm>
          <a:prstGeom prst="rect">
            <a:avLst/>
          </a:prstGeom>
          <a:noFill/>
        </p:spPr>
        <p:txBody>
          <a:bodyPr wrap="square" rtlCol="0">
            <a:spAutoFit/>
          </a:bodyPr>
          <a:lstStyle/>
          <a:p>
            <a:r>
              <a:rPr lang="ja-JP" altLang="en-US" dirty="0"/>
              <a:t>自分の利得</a:t>
            </a:r>
            <a:r>
              <a:rPr lang="en-US" altLang="ja-JP" dirty="0"/>
              <a:t>3</a:t>
            </a:r>
            <a:endParaRPr kumimoji="1" lang="ja-JP" altLang="en-US" dirty="0"/>
          </a:p>
        </p:txBody>
      </p:sp>
      <p:sp>
        <p:nvSpPr>
          <p:cNvPr id="8" name="テキスト ボックス 7">
            <a:extLst>
              <a:ext uri="{FF2B5EF4-FFF2-40B4-BE49-F238E27FC236}">
                <a16:creationId xmlns:a16="http://schemas.microsoft.com/office/drawing/2014/main" id="{157DCA3C-13FE-68A6-61DE-BDE0E0159BB4}"/>
              </a:ext>
            </a:extLst>
          </p:cNvPr>
          <p:cNvSpPr txBox="1"/>
          <p:nvPr/>
        </p:nvSpPr>
        <p:spPr>
          <a:xfrm>
            <a:off x="4293328" y="3697597"/>
            <a:ext cx="1619794" cy="369332"/>
          </a:xfrm>
          <a:prstGeom prst="rect">
            <a:avLst/>
          </a:prstGeom>
          <a:noFill/>
        </p:spPr>
        <p:txBody>
          <a:bodyPr wrap="square" rtlCol="0">
            <a:spAutoFit/>
          </a:bodyPr>
          <a:lstStyle/>
          <a:p>
            <a:r>
              <a:rPr lang="ja-JP" altLang="en-US" dirty="0"/>
              <a:t>自分の利得</a:t>
            </a:r>
            <a:r>
              <a:rPr lang="en-US" altLang="ja-JP" dirty="0"/>
              <a:t>5</a:t>
            </a:r>
            <a:endParaRPr kumimoji="1" lang="ja-JP" altLang="en-US" dirty="0"/>
          </a:p>
        </p:txBody>
      </p:sp>
      <p:sp>
        <p:nvSpPr>
          <p:cNvPr id="9" name="テキスト ボックス 8">
            <a:extLst>
              <a:ext uri="{FF2B5EF4-FFF2-40B4-BE49-F238E27FC236}">
                <a16:creationId xmlns:a16="http://schemas.microsoft.com/office/drawing/2014/main" id="{4363C577-019B-2B29-D224-807DF6C9F4E8}"/>
              </a:ext>
            </a:extLst>
          </p:cNvPr>
          <p:cNvSpPr txBox="1"/>
          <p:nvPr/>
        </p:nvSpPr>
        <p:spPr>
          <a:xfrm>
            <a:off x="6962514" y="3340543"/>
            <a:ext cx="1537052" cy="369332"/>
          </a:xfrm>
          <a:prstGeom prst="rect">
            <a:avLst/>
          </a:prstGeom>
          <a:noFill/>
        </p:spPr>
        <p:txBody>
          <a:bodyPr wrap="square" rtlCol="0">
            <a:spAutoFit/>
          </a:bodyPr>
          <a:lstStyle/>
          <a:p>
            <a:r>
              <a:rPr kumimoji="1" lang="ja-JP" altLang="en-US" dirty="0"/>
              <a:t>自分の利得</a:t>
            </a:r>
            <a:r>
              <a:rPr kumimoji="1" lang="en-US" altLang="ja-JP" dirty="0"/>
              <a:t>0</a:t>
            </a:r>
            <a:endParaRPr kumimoji="1" lang="ja-JP" altLang="en-US" dirty="0"/>
          </a:p>
        </p:txBody>
      </p:sp>
      <p:sp>
        <p:nvSpPr>
          <p:cNvPr id="10" name="テキスト ボックス 9">
            <a:extLst>
              <a:ext uri="{FF2B5EF4-FFF2-40B4-BE49-F238E27FC236}">
                <a16:creationId xmlns:a16="http://schemas.microsoft.com/office/drawing/2014/main" id="{23F67018-A843-314E-3B5D-829335BFABD5}"/>
              </a:ext>
            </a:extLst>
          </p:cNvPr>
          <p:cNvSpPr txBox="1"/>
          <p:nvPr/>
        </p:nvSpPr>
        <p:spPr>
          <a:xfrm>
            <a:off x="6962507" y="3680182"/>
            <a:ext cx="1528350" cy="369332"/>
          </a:xfrm>
          <a:prstGeom prst="rect">
            <a:avLst/>
          </a:prstGeom>
          <a:noFill/>
        </p:spPr>
        <p:txBody>
          <a:bodyPr wrap="square" rtlCol="0">
            <a:spAutoFit/>
          </a:bodyPr>
          <a:lstStyle/>
          <a:p>
            <a:r>
              <a:rPr kumimoji="1" lang="ja-JP" altLang="en-US" dirty="0"/>
              <a:t>自分の利得</a:t>
            </a:r>
            <a:r>
              <a:rPr kumimoji="1" lang="en-US" altLang="ja-JP" dirty="0"/>
              <a:t>1</a:t>
            </a:r>
            <a:endParaRPr kumimoji="1" lang="ja-JP" altLang="en-US" dirty="0"/>
          </a:p>
        </p:txBody>
      </p:sp>
      <p:pic>
        <p:nvPicPr>
          <p:cNvPr id="11" name="図 10">
            <a:extLst>
              <a:ext uri="{FF2B5EF4-FFF2-40B4-BE49-F238E27FC236}">
                <a16:creationId xmlns:a16="http://schemas.microsoft.com/office/drawing/2014/main" id="{644ED658-C5B0-0B71-D927-56B229EFA46A}"/>
              </a:ext>
            </a:extLst>
          </p:cNvPr>
          <p:cNvPicPr>
            <a:picLocks noChangeAspect="1"/>
          </p:cNvPicPr>
          <p:nvPr/>
        </p:nvPicPr>
        <p:blipFill rotWithShape="1">
          <a:blip r:embed="rId3"/>
          <a:srcRect l="28259" t="2102" r="27822" b="5563"/>
          <a:stretch/>
        </p:blipFill>
        <p:spPr>
          <a:xfrm>
            <a:off x="9431867" y="26831"/>
            <a:ext cx="2760133" cy="6822547"/>
          </a:xfrm>
          <a:prstGeom prst="rect">
            <a:avLst/>
          </a:prstGeom>
        </p:spPr>
      </p:pic>
      <p:sp>
        <p:nvSpPr>
          <p:cNvPr id="4" name="テキスト ボックス 3">
            <a:extLst>
              <a:ext uri="{FF2B5EF4-FFF2-40B4-BE49-F238E27FC236}">
                <a16:creationId xmlns:a16="http://schemas.microsoft.com/office/drawing/2014/main" id="{18FA453B-89E4-D3B8-840A-B892A3D3CEC3}"/>
              </a:ext>
            </a:extLst>
          </p:cNvPr>
          <p:cNvSpPr txBox="1"/>
          <p:nvPr/>
        </p:nvSpPr>
        <p:spPr>
          <a:xfrm>
            <a:off x="916581" y="2595156"/>
            <a:ext cx="3881846" cy="366878"/>
          </a:xfrm>
          <a:prstGeom prst="rect">
            <a:avLst/>
          </a:prstGeom>
          <a:noFill/>
        </p:spPr>
        <p:txBody>
          <a:bodyPr wrap="square" rtlCol="0">
            <a:spAutoFit/>
          </a:bodyPr>
          <a:lstStyle/>
          <a:p>
            <a:r>
              <a:rPr kumimoji="1" lang="ja-JP" altLang="en-US"/>
              <a:t>囚人のジレンマゲーム</a:t>
            </a:r>
            <a:endParaRPr kumimoji="1" lang="ja-JP" altLang="en-US" dirty="0"/>
          </a:p>
        </p:txBody>
      </p:sp>
      <p:sp>
        <p:nvSpPr>
          <p:cNvPr id="12" name="テキスト ボックス 11">
            <a:extLst>
              <a:ext uri="{FF2B5EF4-FFF2-40B4-BE49-F238E27FC236}">
                <a16:creationId xmlns:a16="http://schemas.microsoft.com/office/drawing/2014/main" id="{149A25B4-21E6-5D00-1D64-E00D97DD811D}"/>
              </a:ext>
            </a:extLst>
          </p:cNvPr>
          <p:cNvSpPr txBox="1"/>
          <p:nvPr/>
        </p:nvSpPr>
        <p:spPr>
          <a:xfrm>
            <a:off x="9901643" y="26127"/>
            <a:ext cx="1872343" cy="307777"/>
          </a:xfrm>
          <a:prstGeom prst="rect">
            <a:avLst/>
          </a:prstGeom>
          <a:solidFill>
            <a:schemeClr val="bg1"/>
          </a:solidFill>
        </p:spPr>
        <p:txBody>
          <a:bodyPr wrap="square" rtlCol="0">
            <a:spAutoFit/>
          </a:bodyPr>
          <a:lstStyle/>
          <a:p>
            <a:pPr algn="ctr"/>
            <a:r>
              <a:rPr lang="ja-JP" altLang="en-US" sz="1400" b="1" dirty="0"/>
              <a:t>直接互恵性</a:t>
            </a:r>
            <a:endParaRPr kumimoji="1" lang="ja-JP" altLang="en-US" sz="1400" b="1" dirty="0"/>
          </a:p>
        </p:txBody>
      </p:sp>
      <p:sp>
        <p:nvSpPr>
          <p:cNvPr id="13" name="テキスト ボックス 12">
            <a:extLst>
              <a:ext uri="{FF2B5EF4-FFF2-40B4-BE49-F238E27FC236}">
                <a16:creationId xmlns:a16="http://schemas.microsoft.com/office/drawing/2014/main" id="{1B829E03-8183-932F-EFED-3035BFFEE9E4}"/>
              </a:ext>
            </a:extLst>
          </p:cNvPr>
          <p:cNvSpPr txBox="1"/>
          <p:nvPr/>
        </p:nvSpPr>
        <p:spPr>
          <a:xfrm>
            <a:off x="9897287" y="1197432"/>
            <a:ext cx="1872343" cy="307777"/>
          </a:xfrm>
          <a:prstGeom prst="rect">
            <a:avLst/>
          </a:prstGeom>
          <a:solidFill>
            <a:schemeClr val="bg1"/>
          </a:solidFill>
        </p:spPr>
        <p:txBody>
          <a:bodyPr wrap="square" rtlCol="0">
            <a:spAutoFit/>
          </a:bodyPr>
          <a:lstStyle/>
          <a:p>
            <a:pPr algn="ctr"/>
            <a:r>
              <a:rPr kumimoji="1" lang="ja-JP" altLang="en-US" sz="1400" b="1" dirty="0"/>
              <a:t>間接互恵性</a:t>
            </a:r>
          </a:p>
        </p:txBody>
      </p:sp>
      <p:sp>
        <p:nvSpPr>
          <p:cNvPr id="14" name="テキスト ボックス 13">
            <a:extLst>
              <a:ext uri="{FF2B5EF4-FFF2-40B4-BE49-F238E27FC236}">
                <a16:creationId xmlns:a16="http://schemas.microsoft.com/office/drawing/2014/main" id="{E4CBC141-C57A-2F41-002F-0E8AA1D61009}"/>
              </a:ext>
            </a:extLst>
          </p:cNvPr>
          <p:cNvSpPr txBox="1"/>
          <p:nvPr/>
        </p:nvSpPr>
        <p:spPr>
          <a:xfrm>
            <a:off x="9888579" y="2756268"/>
            <a:ext cx="1872343" cy="307777"/>
          </a:xfrm>
          <a:prstGeom prst="rect">
            <a:avLst/>
          </a:prstGeom>
          <a:solidFill>
            <a:schemeClr val="bg1"/>
          </a:solidFill>
        </p:spPr>
        <p:txBody>
          <a:bodyPr wrap="square" rtlCol="0">
            <a:spAutoFit/>
          </a:bodyPr>
          <a:lstStyle/>
          <a:p>
            <a:pPr algn="ctr"/>
            <a:r>
              <a:rPr lang="ja-JP" altLang="en-US" sz="1400" b="1" dirty="0"/>
              <a:t>空間選択</a:t>
            </a:r>
            <a:endParaRPr kumimoji="1" lang="ja-JP" altLang="en-US" sz="1400" b="1" dirty="0"/>
          </a:p>
        </p:txBody>
      </p:sp>
      <p:sp>
        <p:nvSpPr>
          <p:cNvPr id="15" name="テキスト ボックス 14">
            <a:extLst>
              <a:ext uri="{FF2B5EF4-FFF2-40B4-BE49-F238E27FC236}">
                <a16:creationId xmlns:a16="http://schemas.microsoft.com/office/drawing/2014/main" id="{4B86186B-A46F-2BC9-D5B3-8DCC3AB89F0E}"/>
              </a:ext>
            </a:extLst>
          </p:cNvPr>
          <p:cNvSpPr txBox="1"/>
          <p:nvPr/>
        </p:nvSpPr>
        <p:spPr>
          <a:xfrm>
            <a:off x="9862453" y="4454445"/>
            <a:ext cx="1872343" cy="307777"/>
          </a:xfrm>
          <a:prstGeom prst="rect">
            <a:avLst/>
          </a:prstGeom>
          <a:solidFill>
            <a:schemeClr val="bg1"/>
          </a:solidFill>
        </p:spPr>
        <p:txBody>
          <a:bodyPr wrap="square" rtlCol="0">
            <a:spAutoFit/>
          </a:bodyPr>
          <a:lstStyle/>
          <a:p>
            <a:pPr algn="ctr"/>
            <a:r>
              <a:rPr kumimoji="1" lang="ja-JP" altLang="en-US" sz="1400" b="1" dirty="0"/>
              <a:t>マルチレベル選択</a:t>
            </a:r>
          </a:p>
        </p:txBody>
      </p:sp>
      <p:sp>
        <p:nvSpPr>
          <p:cNvPr id="16" name="テキスト ボックス 15">
            <a:extLst>
              <a:ext uri="{FF2B5EF4-FFF2-40B4-BE49-F238E27FC236}">
                <a16:creationId xmlns:a16="http://schemas.microsoft.com/office/drawing/2014/main" id="{D83A727D-7AE8-3D66-BE96-BCACE48681EF}"/>
              </a:ext>
            </a:extLst>
          </p:cNvPr>
          <p:cNvSpPr txBox="1"/>
          <p:nvPr/>
        </p:nvSpPr>
        <p:spPr>
          <a:xfrm>
            <a:off x="9853742" y="6091658"/>
            <a:ext cx="1872343" cy="307777"/>
          </a:xfrm>
          <a:prstGeom prst="rect">
            <a:avLst/>
          </a:prstGeom>
          <a:solidFill>
            <a:schemeClr val="bg1"/>
          </a:solidFill>
        </p:spPr>
        <p:txBody>
          <a:bodyPr wrap="square" rtlCol="0">
            <a:spAutoFit/>
          </a:bodyPr>
          <a:lstStyle/>
          <a:p>
            <a:pPr algn="ctr"/>
            <a:r>
              <a:rPr kumimoji="1" lang="ja-JP" altLang="en-US" sz="1400" b="1" dirty="0"/>
              <a:t>血縁選択</a:t>
            </a:r>
          </a:p>
        </p:txBody>
      </p:sp>
    </p:spTree>
    <p:extLst>
      <p:ext uri="{BB962C8B-B14F-4D97-AF65-F5344CB8AC3E}">
        <p14:creationId xmlns:p14="http://schemas.microsoft.com/office/powerpoint/2010/main" val="116286562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 name="コンテンツ プレースホルダー 2">
            <a:extLst>
              <a:ext uri="{FF2B5EF4-FFF2-40B4-BE49-F238E27FC236}">
                <a16:creationId xmlns:a16="http://schemas.microsoft.com/office/drawing/2014/main" id="{28C56C99-07C2-6D8F-BB91-217B7156C33B}"/>
              </a:ext>
            </a:extLst>
          </p:cNvPr>
          <p:cNvSpPr>
            <a:spLocks noGrp="1"/>
          </p:cNvSpPr>
          <p:nvPr>
            <p:ph idx="1"/>
          </p:nvPr>
        </p:nvSpPr>
        <p:spPr>
          <a:xfrm>
            <a:off x="550335" y="5849849"/>
            <a:ext cx="7426715" cy="801458"/>
          </a:xfrm>
        </p:spPr>
        <p:txBody>
          <a:bodyPr>
            <a:normAutofit fontScale="92500"/>
          </a:bodyPr>
          <a:lstStyle/>
          <a:p>
            <a:pPr marL="0" indent="0">
              <a:buNone/>
            </a:pPr>
            <a:r>
              <a:rPr lang="ja-JP" altLang="en-US" sz="1800" dirty="0"/>
              <a:t>切りと貼りが、個別に協力の進化にもたらす影響を研究。</a:t>
            </a:r>
            <a:endParaRPr lang="en-US" altLang="ja-JP" sz="1800" dirty="0"/>
          </a:p>
          <a:p>
            <a:pPr marL="0" indent="0">
              <a:buNone/>
            </a:pPr>
            <a:r>
              <a:rPr lang="ja-JP" altLang="en-US" sz="1800" dirty="0"/>
              <a:t>結論：切り・切り貼りモデルでのみ協力進化、貼りモデルは進化しない。</a:t>
            </a:r>
            <a:endParaRPr lang="en-US" altLang="ja-JP" sz="1800" dirty="0"/>
          </a:p>
          <a:p>
            <a:pPr marL="0" indent="0">
              <a:buNone/>
            </a:pPr>
            <a:endParaRPr lang="en-US" altLang="ja-JP" sz="1800" dirty="0"/>
          </a:p>
        </p:txBody>
      </p:sp>
      <p:graphicFrame>
        <p:nvGraphicFramePr>
          <p:cNvPr id="44" name="表 43">
            <a:extLst>
              <a:ext uri="{FF2B5EF4-FFF2-40B4-BE49-F238E27FC236}">
                <a16:creationId xmlns:a16="http://schemas.microsoft.com/office/drawing/2014/main" id="{745B5BA3-8EA5-C28F-DC90-DF55D9A096C8}"/>
              </a:ext>
            </a:extLst>
          </p:cNvPr>
          <p:cNvGraphicFramePr>
            <a:graphicFrameLocks noGrp="1"/>
          </p:cNvGraphicFramePr>
          <p:nvPr/>
        </p:nvGraphicFramePr>
        <p:xfrm>
          <a:off x="364067" y="3236076"/>
          <a:ext cx="6341534" cy="2225040"/>
        </p:xfrm>
        <a:graphic>
          <a:graphicData uri="http://schemas.openxmlformats.org/drawingml/2006/table">
            <a:tbl>
              <a:tblPr firstRow="1" bandRow="1">
                <a:tableStyleId>{5940675A-B579-460E-94D1-54222C63F5DA}</a:tableStyleId>
              </a:tblPr>
              <a:tblGrid>
                <a:gridCol w="3170767">
                  <a:extLst>
                    <a:ext uri="{9D8B030D-6E8A-4147-A177-3AD203B41FA5}">
                      <a16:colId xmlns:a16="http://schemas.microsoft.com/office/drawing/2014/main" val="3190434008"/>
                    </a:ext>
                  </a:extLst>
                </a:gridCol>
                <a:gridCol w="3170767">
                  <a:extLst>
                    <a:ext uri="{9D8B030D-6E8A-4147-A177-3AD203B41FA5}">
                      <a16:colId xmlns:a16="http://schemas.microsoft.com/office/drawing/2014/main" val="3601011246"/>
                    </a:ext>
                  </a:extLst>
                </a:gridCol>
              </a:tblGrid>
              <a:tr h="370840">
                <a:tc>
                  <a:txBody>
                    <a:bodyPr/>
                    <a:lstStyle/>
                    <a:p>
                      <a:r>
                        <a:rPr kumimoji="1" lang="ja-JP" altLang="en-US" dirty="0"/>
                        <a:t>著者名</a:t>
                      </a:r>
                    </a:p>
                  </a:txBody>
                  <a:tcPr/>
                </a:tc>
                <a:tc>
                  <a:txBody>
                    <a:bodyPr/>
                    <a:lstStyle/>
                    <a:p>
                      <a:r>
                        <a:rPr kumimoji="1" lang="ja-JP" altLang="en-US" dirty="0"/>
                        <a:t>モデル</a:t>
                      </a:r>
                    </a:p>
                  </a:txBody>
                  <a:tcPr/>
                </a:tc>
                <a:extLst>
                  <a:ext uri="{0D108BD9-81ED-4DB2-BD59-A6C34878D82A}">
                    <a16:rowId xmlns:a16="http://schemas.microsoft.com/office/drawing/2014/main" val="2572255306"/>
                  </a:ext>
                </a:extLst>
              </a:tr>
              <a:tr h="370840">
                <a:tc>
                  <a:txBody>
                    <a:bodyPr/>
                    <a:lstStyle/>
                    <a:p>
                      <a:r>
                        <a:rPr lang="en-US" altLang="ja-JP" dirty="0"/>
                        <a:t>Zimmermann. et al. (2018) </a:t>
                      </a:r>
                      <a:endParaRPr kumimoji="1" lang="ja-JP" altLang="en-US" dirty="0"/>
                    </a:p>
                  </a:txBody>
                  <a:tcPr/>
                </a:tc>
                <a:tc>
                  <a:txBody>
                    <a:bodyPr/>
                    <a:lstStyle/>
                    <a:p>
                      <a:r>
                        <a:rPr kumimoji="1" lang="ja-JP" altLang="en-US" dirty="0"/>
                        <a:t>切り貼りモデル</a:t>
                      </a:r>
                    </a:p>
                  </a:txBody>
                  <a:tcPr/>
                </a:tc>
                <a:extLst>
                  <a:ext uri="{0D108BD9-81ED-4DB2-BD59-A6C34878D82A}">
                    <a16:rowId xmlns:a16="http://schemas.microsoft.com/office/drawing/2014/main" val="3040723829"/>
                  </a:ext>
                </a:extLst>
              </a:tr>
              <a:tr h="370840">
                <a:tc>
                  <a:txBody>
                    <a:bodyPr/>
                    <a:lstStyle/>
                    <a:p>
                      <a:r>
                        <a:rPr lang="en-US" altLang="ja-JP" dirty="0"/>
                        <a:t>Pathak.et al. (2020) </a:t>
                      </a:r>
                      <a:endParaRPr kumimoji="1" lang="ja-JP" altLang="en-US" dirty="0"/>
                    </a:p>
                  </a:txBody>
                  <a:tcPr/>
                </a:tc>
                <a:tc>
                  <a:txBody>
                    <a:bodyPr/>
                    <a:lstStyle/>
                    <a:p>
                      <a:r>
                        <a:rPr kumimoji="1" lang="ja-JP" altLang="en-US" dirty="0"/>
                        <a:t>切り貼りモデル</a:t>
                      </a:r>
                    </a:p>
                  </a:txBody>
                  <a:tcPr/>
                </a:tc>
                <a:extLst>
                  <a:ext uri="{0D108BD9-81ED-4DB2-BD59-A6C34878D82A}">
                    <a16:rowId xmlns:a16="http://schemas.microsoft.com/office/drawing/2014/main" val="1319464897"/>
                  </a:ext>
                </a:extLst>
              </a:tr>
              <a:tr h="370840">
                <a:tc>
                  <a:txBody>
                    <a:bodyPr/>
                    <a:lstStyle/>
                    <a:p>
                      <a:r>
                        <a:rPr lang="en-US" altLang="ja-JP" dirty="0"/>
                        <a:t>Feng.et al. (2008) </a:t>
                      </a:r>
                      <a:endParaRPr kumimoji="1" lang="ja-JP" altLang="en-US" dirty="0"/>
                    </a:p>
                  </a:txBody>
                  <a:tcPr/>
                </a:tc>
                <a:tc>
                  <a:txBody>
                    <a:bodyPr/>
                    <a:lstStyle/>
                    <a:p>
                      <a:r>
                        <a:rPr kumimoji="1" lang="ja-JP" altLang="en-US" dirty="0"/>
                        <a:t>切り貼りモデル</a:t>
                      </a:r>
                    </a:p>
                  </a:txBody>
                  <a:tcPr/>
                </a:tc>
                <a:extLst>
                  <a:ext uri="{0D108BD9-81ED-4DB2-BD59-A6C34878D82A}">
                    <a16:rowId xmlns:a16="http://schemas.microsoft.com/office/drawing/2014/main" val="1918403057"/>
                  </a:ext>
                </a:extLst>
              </a:tr>
              <a:tr h="370840">
                <a:tc>
                  <a:txBody>
                    <a:bodyPr/>
                    <a:lstStyle/>
                    <a:p>
                      <a:r>
                        <a:rPr lang="en-US" altLang="ja-JP" dirty="0"/>
                        <a:t>Santos.et al. (2006)</a:t>
                      </a:r>
                      <a:endParaRPr kumimoji="1" lang="ja-JP" altLang="en-US" dirty="0"/>
                    </a:p>
                  </a:txBody>
                  <a:tcPr/>
                </a:tc>
                <a:tc>
                  <a:txBody>
                    <a:bodyPr/>
                    <a:lstStyle/>
                    <a:p>
                      <a:r>
                        <a:rPr kumimoji="1" lang="ja-JP" altLang="en-US" dirty="0"/>
                        <a:t>切り貼りモデル</a:t>
                      </a:r>
                    </a:p>
                  </a:txBody>
                  <a:tcPr/>
                </a:tc>
                <a:extLst>
                  <a:ext uri="{0D108BD9-81ED-4DB2-BD59-A6C34878D82A}">
                    <a16:rowId xmlns:a16="http://schemas.microsoft.com/office/drawing/2014/main" val="997288450"/>
                  </a:ext>
                </a:extLst>
              </a:tr>
              <a:tr h="370840">
                <a:tc>
                  <a:txBody>
                    <a:bodyPr/>
                    <a:lstStyle/>
                    <a:p>
                      <a:r>
                        <a:rPr kumimoji="1" lang="ja-JP" altLang="en-US" dirty="0">
                          <a:solidFill>
                            <a:srgbClr val="FF0000"/>
                          </a:solidFill>
                        </a:rPr>
                        <a:t>野口氏修士論文 </a:t>
                      </a:r>
                      <a:r>
                        <a:rPr kumimoji="1" lang="en-US" altLang="ja-JP" dirty="0">
                          <a:solidFill>
                            <a:srgbClr val="FF0000"/>
                          </a:solidFill>
                        </a:rPr>
                        <a:t>(2022)</a:t>
                      </a:r>
                      <a:endParaRPr kumimoji="1" lang="ja-JP" altLang="en-US" dirty="0">
                        <a:solidFill>
                          <a:srgbClr val="FF0000"/>
                        </a:solidFill>
                      </a:endParaRPr>
                    </a:p>
                  </a:txBody>
                  <a:tcPr/>
                </a:tc>
                <a:tc>
                  <a:txBody>
                    <a:bodyPr/>
                    <a:lstStyle/>
                    <a:p>
                      <a:r>
                        <a:rPr kumimoji="1" lang="ja-JP" altLang="en-US" dirty="0">
                          <a:solidFill>
                            <a:srgbClr val="FF0000"/>
                          </a:solidFill>
                        </a:rPr>
                        <a:t>切り・貼り・切り貼りモデル</a:t>
                      </a:r>
                    </a:p>
                  </a:txBody>
                  <a:tcPr/>
                </a:tc>
                <a:extLst>
                  <a:ext uri="{0D108BD9-81ED-4DB2-BD59-A6C34878D82A}">
                    <a16:rowId xmlns:a16="http://schemas.microsoft.com/office/drawing/2014/main" val="3025835028"/>
                  </a:ext>
                </a:extLst>
              </a:tr>
            </a:tbl>
          </a:graphicData>
        </a:graphic>
      </p:graphicFrame>
      <p:graphicFrame>
        <p:nvGraphicFramePr>
          <p:cNvPr id="45" name="表 44">
            <a:extLst>
              <a:ext uri="{FF2B5EF4-FFF2-40B4-BE49-F238E27FC236}">
                <a16:creationId xmlns:a16="http://schemas.microsoft.com/office/drawing/2014/main" id="{94973F43-017E-0286-26E5-D31740E4D355}"/>
              </a:ext>
            </a:extLst>
          </p:cNvPr>
          <p:cNvGraphicFramePr>
            <a:graphicFrameLocks noGrp="1"/>
          </p:cNvGraphicFramePr>
          <p:nvPr/>
        </p:nvGraphicFramePr>
        <p:xfrm>
          <a:off x="6959603" y="3236076"/>
          <a:ext cx="4868331" cy="1483360"/>
        </p:xfrm>
        <a:graphic>
          <a:graphicData uri="http://schemas.openxmlformats.org/drawingml/2006/table">
            <a:tbl>
              <a:tblPr firstRow="1" bandRow="1">
                <a:tableStyleId>{5940675A-B579-460E-94D1-54222C63F5DA}</a:tableStyleId>
              </a:tblPr>
              <a:tblGrid>
                <a:gridCol w="1622777">
                  <a:extLst>
                    <a:ext uri="{9D8B030D-6E8A-4147-A177-3AD203B41FA5}">
                      <a16:colId xmlns:a16="http://schemas.microsoft.com/office/drawing/2014/main" val="2536930433"/>
                    </a:ext>
                  </a:extLst>
                </a:gridCol>
                <a:gridCol w="1622777">
                  <a:extLst>
                    <a:ext uri="{9D8B030D-6E8A-4147-A177-3AD203B41FA5}">
                      <a16:colId xmlns:a16="http://schemas.microsoft.com/office/drawing/2014/main" val="1473396491"/>
                    </a:ext>
                  </a:extLst>
                </a:gridCol>
                <a:gridCol w="1622777">
                  <a:extLst>
                    <a:ext uri="{9D8B030D-6E8A-4147-A177-3AD203B41FA5}">
                      <a16:colId xmlns:a16="http://schemas.microsoft.com/office/drawing/2014/main" val="1720985693"/>
                    </a:ext>
                  </a:extLst>
                </a:gridCol>
              </a:tblGrid>
              <a:tr h="370840">
                <a:tc>
                  <a:txBody>
                    <a:bodyPr/>
                    <a:lstStyle/>
                    <a:p>
                      <a:endParaRPr kumimoji="1" lang="ja-JP" altLang="en-US" dirty="0"/>
                    </a:p>
                  </a:txBody>
                  <a:tcPr/>
                </a:tc>
                <a:tc>
                  <a:txBody>
                    <a:bodyPr/>
                    <a:lstStyle/>
                    <a:p>
                      <a:r>
                        <a:rPr kumimoji="1" lang="ja-JP" altLang="en-US" dirty="0"/>
                        <a:t>切る条件</a:t>
                      </a:r>
                    </a:p>
                  </a:txBody>
                  <a:tcPr/>
                </a:tc>
                <a:tc>
                  <a:txBody>
                    <a:bodyPr/>
                    <a:lstStyle/>
                    <a:p>
                      <a:r>
                        <a:rPr kumimoji="1" lang="ja-JP" altLang="en-US" dirty="0"/>
                        <a:t>貼る条件</a:t>
                      </a:r>
                    </a:p>
                  </a:txBody>
                  <a:tcPr/>
                </a:tc>
                <a:extLst>
                  <a:ext uri="{0D108BD9-81ED-4DB2-BD59-A6C34878D82A}">
                    <a16:rowId xmlns:a16="http://schemas.microsoft.com/office/drawing/2014/main" val="3135547732"/>
                  </a:ext>
                </a:extLst>
              </a:tr>
              <a:tr h="370840">
                <a:tc>
                  <a:txBody>
                    <a:bodyPr/>
                    <a:lstStyle/>
                    <a:p>
                      <a:r>
                        <a:rPr kumimoji="1" lang="ja-JP" altLang="en-US" dirty="0"/>
                        <a:t>上</a:t>
                      </a:r>
                      <a:r>
                        <a:rPr kumimoji="1" lang="en-US" altLang="ja-JP" dirty="0"/>
                        <a:t>4</a:t>
                      </a:r>
                      <a:r>
                        <a:rPr kumimoji="1" lang="ja-JP" altLang="en-US" dirty="0"/>
                        <a:t>論文</a:t>
                      </a:r>
                    </a:p>
                  </a:txBody>
                  <a:tcPr/>
                </a:tc>
                <a:tc>
                  <a:txBody>
                    <a:bodyPr/>
                    <a:lstStyle/>
                    <a:p>
                      <a:r>
                        <a:rPr kumimoji="1" lang="en-US" altLang="ja-JP" dirty="0"/>
                        <a:t>or</a:t>
                      </a:r>
                      <a:endParaRPr kumimoji="1" lang="ja-JP" altLang="en-US" dirty="0"/>
                    </a:p>
                  </a:txBody>
                  <a:tcPr/>
                </a:tc>
                <a:tc>
                  <a:txBody>
                    <a:bodyPr/>
                    <a:lstStyle/>
                    <a:p>
                      <a:r>
                        <a:rPr kumimoji="1" lang="en-US" altLang="ja-JP" dirty="0"/>
                        <a:t>or</a:t>
                      </a:r>
                      <a:endParaRPr kumimoji="1" lang="ja-JP" altLang="en-US" dirty="0"/>
                    </a:p>
                  </a:txBody>
                  <a:tcPr/>
                </a:tc>
                <a:extLst>
                  <a:ext uri="{0D108BD9-81ED-4DB2-BD59-A6C34878D82A}">
                    <a16:rowId xmlns:a16="http://schemas.microsoft.com/office/drawing/2014/main" val="308056387"/>
                  </a:ext>
                </a:extLst>
              </a:tr>
              <a:tr h="370840">
                <a:tc>
                  <a:txBody>
                    <a:bodyPr/>
                    <a:lstStyle/>
                    <a:p>
                      <a:r>
                        <a:rPr kumimoji="1" lang="ja-JP" altLang="en-US" dirty="0"/>
                        <a:t>野口氏</a:t>
                      </a:r>
                    </a:p>
                  </a:txBody>
                  <a:tcPr/>
                </a:tc>
                <a:tc>
                  <a:txBody>
                    <a:bodyPr/>
                    <a:lstStyle/>
                    <a:p>
                      <a:r>
                        <a:rPr kumimoji="1" lang="en-US" altLang="ja-JP" dirty="0"/>
                        <a:t>or</a:t>
                      </a:r>
                      <a:endParaRPr kumimoji="1" lang="ja-JP" altLang="en-US" dirty="0"/>
                    </a:p>
                  </a:txBody>
                  <a:tcPr/>
                </a:tc>
                <a:tc>
                  <a:txBody>
                    <a:bodyPr/>
                    <a:lstStyle/>
                    <a:p>
                      <a:r>
                        <a:rPr kumimoji="1" lang="en-US" altLang="ja-JP" dirty="0"/>
                        <a:t>and</a:t>
                      </a:r>
                      <a:endParaRPr kumimoji="1" lang="ja-JP" altLang="en-US" dirty="0"/>
                    </a:p>
                  </a:txBody>
                  <a:tcPr/>
                </a:tc>
                <a:extLst>
                  <a:ext uri="{0D108BD9-81ED-4DB2-BD59-A6C34878D82A}">
                    <a16:rowId xmlns:a16="http://schemas.microsoft.com/office/drawing/2014/main" val="2810825746"/>
                  </a:ext>
                </a:extLst>
              </a:tr>
              <a:tr h="370840">
                <a:tc>
                  <a:txBody>
                    <a:bodyPr/>
                    <a:lstStyle/>
                    <a:p>
                      <a:r>
                        <a:rPr kumimoji="1" lang="en-US" altLang="ja-JP" dirty="0"/>
                        <a:t>SNS</a:t>
                      </a:r>
                      <a:endParaRPr kumimoji="1" lang="ja-JP" altLang="en-US" dirty="0"/>
                    </a:p>
                  </a:txBody>
                  <a:tcPr/>
                </a:tc>
                <a:tc>
                  <a:txBody>
                    <a:bodyPr/>
                    <a:lstStyle/>
                    <a:p>
                      <a:r>
                        <a:rPr kumimoji="1" lang="en-US" altLang="ja-JP" dirty="0"/>
                        <a:t>or/</a:t>
                      </a:r>
                      <a:r>
                        <a:rPr kumimoji="1" lang="ja-JP" altLang="en-US" dirty="0">
                          <a:solidFill>
                            <a:srgbClr val="FF0000"/>
                          </a:solidFill>
                        </a:rPr>
                        <a:t>ブロック</a:t>
                      </a:r>
                    </a:p>
                  </a:txBody>
                  <a:tcPr/>
                </a:tc>
                <a:tc>
                  <a:txBody>
                    <a:bodyPr/>
                    <a:lstStyle/>
                    <a:p>
                      <a:r>
                        <a:rPr kumimoji="1" lang="en-US" altLang="ja-JP" dirty="0"/>
                        <a:t>and/</a:t>
                      </a:r>
                      <a:r>
                        <a:rPr kumimoji="1" lang="en-US" altLang="ja-JP" dirty="0">
                          <a:solidFill>
                            <a:srgbClr val="FF0000"/>
                          </a:solidFill>
                        </a:rPr>
                        <a:t>or</a:t>
                      </a:r>
                      <a:endParaRPr kumimoji="1" lang="ja-JP" altLang="en-US" dirty="0">
                        <a:solidFill>
                          <a:srgbClr val="FF0000"/>
                        </a:solidFill>
                      </a:endParaRPr>
                    </a:p>
                  </a:txBody>
                  <a:tcPr/>
                </a:tc>
                <a:extLst>
                  <a:ext uri="{0D108BD9-81ED-4DB2-BD59-A6C34878D82A}">
                    <a16:rowId xmlns:a16="http://schemas.microsoft.com/office/drawing/2014/main" val="3399752596"/>
                  </a:ext>
                </a:extLst>
              </a:tr>
            </a:tbl>
          </a:graphicData>
        </a:graphic>
      </p:graphicFrame>
      <p:sp>
        <p:nvSpPr>
          <p:cNvPr id="47" name="吹き出し: 角を丸めた四角形 46">
            <a:extLst>
              <a:ext uri="{FF2B5EF4-FFF2-40B4-BE49-F238E27FC236}">
                <a16:creationId xmlns:a16="http://schemas.microsoft.com/office/drawing/2014/main" id="{EDC2FE9B-4B62-78DD-9D89-54F28EE79418}"/>
              </a:ext>
            </a:extLst>
          </p:cNvPr>
          <p:cNvSpPr/>
          <p:nvPr/>
        </p:nvSpPr>
        <p:spPr>
          <a:xfrm>
            <a:off x="364068" y="5714385"/>
            <a:ext cx="7426716" cy="877144"/>
          </a:xfrm>
          <a:prstGeom prst="wedgeRoundRectCallout">
            <a:avLst>
              <a:gd name="adj1" fmla="val -6154"/>
              <a:gd name="adj2" fmla="val -86262"/>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8" name="吹き出し: 角を丸めた四角形 47">
            <a:extLst>
              <a:ext uri="{FF2B5EF4-FFF2-40B4-BE49-F238E27FC236}">
                <a16:creationId xmlns:a16="http://schemas.microsoft.com/office/drawing/2014/main" id="{4075CE0C-A325-32C0-08A4-DD6E1056704F}"/>
              </a:ext>
            </a:extLst>
          </p:cNvPr>
          <p:cNvSpPr/>
          <p:nvPr/>
        </p:nvSpPr>
        <p:spPr>
          <a:xfrm>
            <a:off x="8034627" y="5035411"/>
            <a:ext cx="3563017" cy="781041"/>
          </a:xfrm>
          <a:prstGeom prst="wedgeRoundRectCallout">
            <a:avLst>
              <a:gd name="adj1" fmla="val 28948"/>
              <a:gd name="adj2" fmla="val -99610"/>
              <a:gd name="adj3" fmla="val 16667"/>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コンテンツ プレースホルダー 2">
            <a:extLst>
              <a:ext uri="{FF2B5EF4-FFF2-40B4-BE49-F238E27FC236}">
                <a16:creationId xmlns:a16="http://schemas.microsoft.com/office/drawing/2014/main" id="{D08CB092-CA1B-8401-862C-11335173D59C}"/>
              </a:ext>
            </a:extLst>
          </p:cNvPr>
          <p:cNvSpPr txBox="1">
            <a:spLocks/>
          </p:cNvSpPr>
          <p:nvPr/>
        </p:nvSpPr>
        <p:spPr>
          <a:xfrm>
            <a:off x="8100917" y="5080681"/>
            <a:ext cx="3683242" cy="735771"/>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非公開アカウントであれば</a:t>
            </a:r>
            <a:r>
              <a:rPr lang="en-US" altLang="ja-JP" sz="1800" dirty="0"/>
              <a:t>and</a:t>
            </a:r>
          </a:p>
          <a:p>
            <a:pPr marL="0" indent="0">
              <a:buFont typeface="Arial" panose="020B0604020202020204" pitchFamily="34" charset="0"/>
              <a:buNone/>
            </a:pPr>
            <a:r>
              <a:rPr lang="ja-JP" altLang="en-US" sz="1800" dirty="0"/>
              <a:t>公開アカウントであれば</a:t>
            </a:r>
            <a:r>
              <a:rPr lang="en-US" altLang="ja-JP" sz="1800" dirty="0"/>
              <a:t>or</a:t>
            </a:r>
          </a:p>
        </p:txBody>
      </p:sp>
      <p:grpSp>
        <p:nvGrpSpPr>
          <p:cNvPr id="50" name="グループ化 49">
            <a:extLst>
              <a:ext uri="{FF2B5EF4-FFF2-40B4-BE49-F238E27FC236}">
                <a16:creationId xmlns:a16="http://schemas.microsoft.com/office/drawing/2014/main" id="{E5C9C8CC-AD5E-00F8-B5AF-37339E3BB93B}"/>
              </a:ext>
            </a:extLst>
          </p:cNvPr>
          <p:cNvGrpSpPr/>
          <p:nvPr/>
        </p:nvGrpSpPr>
        <p:grpSpPr>
          <a:xfrm>
            <a:off x="1268580" y="369873"/>
            <a:ext cx="9553240" cy="2838994"/>
            <a:chOff x="1319380" y="1484570"/>
            <a:chExt cx="9553240" cy="2838994"/>
          </a:xfrm>
        </p:grpSpPr>
        <p:pic>
          <p:nvPicPr>
            <p:cNvPr id="51" name="コンテンツ プレースホルダー 4" descr="笑顔 (塗りつぶしなし) 枠線">
              <a:extLst>
                <a:ext uri="{FF2B5EF4-FFF2-40B4-BE49-F238E27FC236}">
                  <a16:creationId xmlns:a16="http://schemas.microsoft.com/office/drawing/2014/main" id="{29F22E93-3FCE-46C2-E117-87956CAF3D3E}"/>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2135538" y="3157932"/>
              <a:ext cx="636583" cy="636583"/>
            </a:xfrm>
            <a:prstGeom prst="rect">
              <a:avLst/>
            </a:prstGeom>
          </p:spPr>
        </p:pic>
        <p:cxnSp>
          <p:nvCxnSpPr>
            <p:cNvPr id="52" name="直線コネクタ 51">
              <a:extLst>
                <a:ext uri="{FF2B5EF4-FFF2-40B4-BE49-F238E27FC236}">
                  <a16:creationId xmlns:a16="http://schemas.microsoft.com/office/drawing/2014/main" id="{88514108-13E2-75D6-64BE-CB1CF9B71FAA}"/>
                </a:ext>
              </a:extLst>
            </p:cNvPr>
            <p:cNvCxnSpPr>
              <a:cxnSpLocks/>
              <a:stCxn id="51" idx="3"/>
              <a:endCxn id="53" idx="1"/>
            </p:cNvCxnSpPr>
            <p:nvPr/>
          </p:nvCxnSpPr>
          <p:spPr>
            <a:xfrm>
              <a:off x="2772121" y="3476224"/>
              <a:ext cx="508410" cy="104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53" name="グラフィックス 32" descr="悲しい顔 (塗りつぶしなし) 枠線">
              <a:extLst>
                <a:ext uri="{FF2B5EF4-FFF2-40B4-BE49-F238E27FC236}">
                  <a16:creationId xmlns:a16="http://schemas.microsoft.com/office/drawing/2014/main" id="{D56C7DC7-2B26-35D7-F7C4-86C0A0A6D4EC}"/>
                </a:ext>
              </a:extLst>
            </p:cNvPr>
            <p:cNvPicPr>
              <a:picLocks noChangeAspect="1"/>
            </p:cNvPicPr>
            <p:nvPr/>
          </p:nvPicPr>
          <p:blipFill>
            <a:blip r:embed="rId4">
              <a:extLst>
                <a:ext uri="{96DAC541-7B7A-43D3-8B79-37D633B846F1}">
                  <asvg:svgBlip xmlns:asvg="http://schemas.microsoft.com/office/drawing/2016/SVG/main" r:embed="rId5"/>
                </a:ext>
              </a:extLst>
            </a:blip>
            <a:stretch>
              <a:fillRect/>
            </a:stretch>
          </p:blipFill>
          <p:spPr>
            <a:xfrm>
              <a:off x="3280531" y="3178930"/>
              <a:ext cx="615584" cy="615585"/>
            </a:xfrm>
            <a:prstGeom prst="rect">
              <a:avLst/>
            </a:prstGeom>
          </p:spPr>
        </p:pic>
        <p:pic>
          <p:nvPicPr>
            <p:cNvPr id="54" name="コンテンツ プレースホルダー 4" descr="笑顔 (塗りつぶしなし) 枠線">
              <a:extLst>
                <a:ext uri="{FF2B5EF4-FFF2-40B4-BE49-F238E27FC236}">
                  <a16:creationId xmlns:a16="http://schemas.microsoft.com/office/drawing/2014/main" id="{3BF3FF3D-0900-FC9C-CCC9-78CD73DBC0E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570950" y="3081447"/>
              <a:ext cx="333496" cy="333496"/>
            </a:xfrm>
            <a:prstGeom prst="rect">
              <a:avLst/>
            </a:prstGeom>
          </p:spPr>
        </p:pic>
        <p:pic>
          <p:nvPicPr>
            <p:cNvPr id="55" name="コンテンツ プレースホルダー 4" descr="笑顔 (塗りつぶしなし) 枠線">
              <a:extLst>
                <a:ext uri="{FF2B5EF4-FFF2-40B4-BE49-F238E27FC236}">
                  <a16:creationId xmlns:a16="http://schemas.microsoft.com/office/drawing/2014/main" id="{272DFA76-9507-A56F-2C2A-CA7CEC5E5B38}"/>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1731957" y="3683785"/>
              <a:ext cx="333496" cy="333496"/>
            </a:xfrm>
            <a:prstGeom prst="rect">
              <a:avLst/>
            </a:prstGeom>
          </p:spPr>
        </p:pic>
        <p:pic>
          <p:nvPicPr>
            <p:cNvPr id="56" name="グラフィックス 35" descr="はさみ 単色塗りつぶし">
              <a:extLst>
                <a:ext uri="{FF2B5EF4-FFF2-40B4-BE49-F238E27FC236}">
                  <a16:creationId xmlns:a16="http://schemas.microsoft.com/office/drawing/2014/main" id="{4FEC0FE7-83FD-01DC-6FFD-B45146C43CF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912736">
              <a:off x="2804987" y="3214291"/>
              <a:ext cx="499870" cy="499870"/>
            </a:xfrm>
            <a:prstGeom prst="rect">
              <a:avLst/>
            </a:prstGeom>
          </p:spPr>
        </p:pic>
        <p:cxnSp>
          <p:nvCxnSpPr>
            <p:cNvPr id="57" name="直線コネクタ 56">
              <a:extLst>
                <a:ext uri="{FF2B5EF4-FFF2-40B4-BE49-F238E27FC236}">
                  <a16:creationId xmlns:a16="http://schemas.microsoft.com/office/drawing/2014/main" id="{3729367A-28CC-AF35-6373-F34C573F0C54}"/>
                </a:ext>
              </a:extLst>
            </p:cNvPr>
            <p:cNvCxnSpPr>
              <a:cxnSpLocks/>
            </p:cNvCxnSpPr>
            <p:nvPr/>
          </p:nvCxnSpPr>
          <p:spPr>
            <a:xfrm flipH="1">
              <a:off x="2016745" y="3531982"/>
              <a:ext cx="140834" cy="218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8" name="直線コネクタ 57">
              <a:extLst>
                <a:ext uri="{FF2B5EF4-FFF2-40B4-BE49-F238E27FC236}">
                  <a16:creationId xmlns:a16="http://schemas.microsoft.com/office/drawing/2014/main" id="{63991631-5A6A-1932-D0AE-A95ADCFAD08A}"/>
                </a:ext>
              </a:extLst>
            </p:cNvPr>
            <p:cNvCxnSpPr/>
            <p:nvPr/>
          </p:nvCxnSpPr>
          <p:spPr>
            <a:xfrm>
              <a:off x="1319380" y="3053436"/>
              <a:ext cx="251570" cy="145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9" name="直線コネクタ 58">
              <a:extLst>
                <a:ext uri="{FF2B5EF4-FFF2-40B4-BE49-F238E27FC236}">
                  <a16:creationId xmlns:a16="http://schemas.microsoft.com/office/drawing/2014/main" id="{4355FE28-B0A7-2D5D-8F9C-34EA74E4EF1F}"/>
                </a:ext>
              </a:extLst>
            </p:cNvPr>
            <p:cNvCxnSpPr>
              <a:cxnSpLocks/>
            </p:cNvCxnSpPr>
            <p:nvPr/>
          </p:nvCxnSpPr>
          <p:spPr>
            <a:xfrm flipH="1">
              <a:off x="1669935" y="3960735"/>
              <a:ext cx="154510" cy="162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0" name="直線コネクタ 59">
              <a:extLst>
                <a:ext uri="{FF2B5EF4-FFF2-40B4-BE49-F238E27FC236}">
                  <a16:creationId xmlns:a16="http://schemas.microsoft.com/office/drawing/2014/main" id="{D6A39FEC-6EE8-309A-1C2C-A9CEB7A528B2}"/>
                </a:ext>
              </a:extLst>
            </p:cNvPr>
            <p:cNvCxnSpPr>
              <a:cxnSpLocks/>
              <a:stCxn id="54" idx="3"/>
            </p:cNvCxnSpPr>
            <p:nvPr/>
          </p:nvCxnSpPr>
          <p:spPr>
            <a:xfrm>
              <a:off x="1904446" y="3248195"/>
              <a:ext cx="285530" cy="1596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1" name="直線コネクタ 60">
              <a:extLst>
                <a:ext uri="{FF2B5EF4-FFF2-40B4-BE49-F238E27FC236}">
                  <a16:creationId xmlns:a16="http://schemas.microsoft.com/office/drawing/2014/main" id="{9B3588CC-C160-C126-A35F-EEEEDE3A6C46}"/>
                </a:ext>
              </a:extLst>
            </p:cNvPr>
            <p:cNvCxnSpPr>
              <a:cxnSpLocks/>
            </p:cNvCxnSpPr>
            <p:nvPr/>
          </p:nvCxnSpPr>
          <p:spPr>
            <a:xfrm flipV="1">
              <a:off x="2030371" y="3669675"/>
              <a:ext cx="244976" cy="1479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62" name="吹き出し: 四角形 61">
              <a:extLst>
                <a:ext uri="{FF2B5EF4-FFF2-40B4-BE49-F238E27FC236}">
                  <a16:creationId xmlns:a16="http://schemas.microsoft.com/office/drawing/2014/main" id="{5A4E144E-644D-8C9A-D5A4-8613A828B53A}"/>
                </a:ext>
              </a:extLst>
            </p:cNvPr>
            <p:cNvSpPr/>
            <p:nvPr/>
          </p:nvSpPr>
          <p:spPr>
            <a:xfrm>
              <a:off x="1773426" y="2052190"/>
              <a:ext cx="2034191" cy="909060"/>
            </a:xfrm>
            <a:prstGeom prst="wedgeRectCallou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2000" b="1" dirty="0"/>
                <a:t>この人と</a:t>
              </a:r>
              <a:endParaRPr kumimoji="1" lang="en-US" altLang="ja-JP" sz="2000" b="1" dirty="0"/>
            </a:p>
            <a:p>
              <a:pPr algn="ctr"/>
              <a:r>
                <a:rPr kumimoji="1" lang="ja-JP" altLang="en-US" sz="2000" b="1" dirty="0"/>
                <a:t>リンクを切る？</a:t>
              </a:r>
            </a:p>
          </p:txBody>
        </p:sp>
        <p:pic>
          <p:nvPicPr>
            <p:cNvPr id="63" name="コンテンツ プレースホルダー 4" descr="笑顔 (塗りつぶしなし) 枠線">
              <a:extLst>
                <a:ext uri="{FF2B5EF4-FFF2-40B4-BE49-F238E27FC236}">
                  <a16:creationId xmlns:a16="http://schemas.microsoft.com/office/drawing/2014/main" id="{BDBE2374-82E6-686C-B9CA-192490CBF317}"/>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764282" y="3053436"/>
              <a:ext cx="635302" cy="635302"/>
            </a:xfrm>
            <a:prstGeom prst="rect">
              <a:avLst/>
            </a:prstGeom>
          </p:spPr>
        </p:pic>
        <p:pic>
          <p:nvPicPr>
            <p:cNvPr id="64" name="コンテンツ プレースホルダー 4" descr="笑顔 (塗りつぶしなし) 枠線">
              <a:extLst>
                <a:ext uri="{FF2B5EF4-FFF2-40B4-BE49-F238E27FC236}">
                  <a16:creationId xmlns:a16="http://schemas.microsoft.com/office/drawing/2014/main" id="{E6CEFE11-EC89-1ACA-D400-BD23F293D483}"/>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5574697" y="3733406"/>
              <a:ext cx="333496" cy="333496"/>
            </a:xfrm>
            <a:prstGeom prst="rect">
              <a:avLst/>
            </a:prstGeom>
          </p:spPr>
        </p:pic>
        <p:pic>
          <p:nvPicPr>
            <p:cNvPr id="65" name="コンテンツ プレースホルダー 4" descr="笑顔 (塗りつぶしなし) 枠線">
              <a:extLst>
                <a:ext uri="{FF2B5EF4-FFF2-40B4-BE49-F238E27FC236}">
                  <a16:creationId xmlns:a16="http://schemas.microsoft.com/office/drawing/2014/main" id="{5744841C-7F49-EDD2-0ADC-144A7D2FF014}"/>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4594306" y="3747097"/>
              <a:ext cx="333496" cy="333496"/>
            </a:xfrm>
            <a:prstGeom prst="rect">
              <a:avLst/>
            </a:prstGeom>
          </p:spPr>
        </p:pic>
        <p:pic>
          <p:nvPicPr>
            <p:cNvPr id="66" name="コンテンツ プレースホルダー 4" descr="笑顔 (塗りつぶしなし) 枠線">
              <a:extLst>
                <a:ext uri="{FF2B5EF4-FFF2-40B4-BE49-F238E27FC236}">
                  <a16:creationId xmlns:a16="http://schemas.microsoft.com/office/drawing/2014/main" id="{FFF4DBB1-30DC-AA5A-8B86-5CF2E4AB5362}"/>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6140367" y="3053436"/>
              <a:ext cx="623642" cy="623642"/>
            </a:xfrm>
            <a:prstGeom prst="rect">
              <a:avLst/>
            </a:prstGeom>
          </p:spPr>
        </p:pic>
        <p:cxnSp>
          <p:nvCxnSpPr>
            <p:cNvPr id="67" name="直線矢印コネクタ 66">
              <a:extLst>
                <a:ext uri="{FF2B5EF4-FFF2-40B4-BE49-F238E27FC236}">
                  <a16:creationId xmlns:a16="http://schemas.microsoft.com/office/drawing/2014/main" id="{297CEF2B-2A12-F349-DB3D-BD27E869B0CF}"/>
                </a:ext>
              </a:extLst>
            </p:cNvPr>
            <p:cNvCxnSpPr>
              <a:cxnSpLocks/>
              <a:stCxn id="63" idx="3"/>
              <a:endCxn id="66" idx="1"/>
            </p:cNvCxnSpPr>
            <p:nvPr/>
          </p:nvCxnSpPr>
          <p:spPr>
            <a:xfrm flipV="1">
              <a:off x="5399584" y="3365257"/>
              <a:ext cx="740783" cy="5830"/>
            </a:xfrm>
            <a:prstGeom prst="straightConnector1">
              <a:avLst/>
            </a:prstGeom>
            <a:ln w="25400">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pic>
          <p:nvPicPr>
            <p:cNvPr id="68" name="グラフィックス 49" descr="蝶ネクタイ 枠線">
              <a:extLst>
                <a:ext uri="{FF2B5EF4-FFF2-40B4-BE49-F238E27FC236}">
                  <a16:creationId xmlns:a16="http://schemas.microsoft.com/office/drawing/2014/main" id="{4AF46B3E-1C78-6049-2178-FBF57D5E0681}"/>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5561706" y="3153204"/>
              <a:ext cx="426843" cy="426843"/>
            </a:xfrm>
            <a:prstGeom prst="rect">
              <a:avLst/>
            </a:prstGeom>
          </p:spPr>
        </p:pic>
        <p:cxnSp>
          <p:nvCxnSpPr>
            <p:cNvPr id="69" name="直線コネクタ 68">
              <a:extLst>
                <a:ext uri="{FF2B5EF4-FFF2-40B4-BE49-F238E27FC236}">
                  <a16:creationId xmlns:a16="http://schemas.microsoft.com/office/drawing/2014/main" id="{2E938E02-4B7F-2D04-6574-544598495F42}"/>
                </a:ext>
              </a:extLst>
            </p:cNvPr>
            <p:cNvCxnSpPr>
              <a:cxnSpLocks/>
            </p:cNvCxnSpPr>
            <p:nvPr/>
          </p:nvCxnSpPr>
          <p:spPr>
            <a:xfrm flipH="1">
              <a:off x="4835314" y="3586648"/>
              <a:ext cx="154131" cy="225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0" name="直線コネクタ 69">
              <a:extLst>
                <a:ext uri="{FF2B5EF4-FFF2-40B4-BE49-F238E27FC236}">
                  <a16:creationId xmlns:a16="http://schemas.microsoft.com/office/drawing/2014/main" id="{41FC3C05-2E2B-5BA1-4395-BDB6E20A619E}"/>
                </a:ext>
              </a:extLst>
            </p:cNvPr>
            <p:cNvCxnSpPr>
              <a:cxnSpLocks/>
            </p:cNvCxnSpPr>
            <p:nvPr/>
          </p:nvCxnSpPr>
          <p:spPr>
            <a:xfrm flipH="1">
              <a:off x="4517051" y="4024023"/>
              <a:ext cx="154510" cy="162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1" name="直線コネクタ 70">
              <a:extLst>
                <a:ext uri="{FF2B5EF4-FFF2-40B4-BE49-F238E27FC236}">
                  <a16:creationId xmlns:a16="http://schemas.microsoft.com/office/drawing/2014/main" id="{96F69F59-FBFB-FBA2-9522-DD47D346A6CF}"/>
                </a:ext>
              </a:extLst>
            </p:cNvPr>
            <p:cNvCxnSpPr>
              <a:cxnSpLocks/>
            </p:cNvCxnSpPr>
            <p:nvPr/>
          </p:nvCxnSpPr>
          <p:spPr>
            <a:xfrm>
              <a:off x="5245453" y="3616279"/>
              <a:ext cx="317651" cy="2342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2" name="直線コネクタ 71">
              <a:extLst>
                <a:ext uri="{FF2B5EF4-FFF2-40B4-BE49-F238E27FC236}">
                  <a16:creationId xmlns:a16="http://schemas.microsoft.com/office/drawing/2014/main" id="{43A50B3A-D884-650B-1062-C71102B3F38B}"/>
                </a:ext>
              </a:extLst>
            </p:cNvPr>
            <p:cNvCxnSpPr>
              <a:cxnSpLocks/>
            </p:cNvCxnSpPr>
            <p:nvPr/>
          </p:nvCxnSpPr>
          <p:spPr>
            <a:xfrm flipV="1">
              <a:off x="4871344" y="3876413"/>
              <a:ext cx="691760" cy="55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73" name="吹き出し: 四角形 72">
              <a:extLst>
                <a:ext uri="{FF2B5EF4-FFF2-40B4-BE49-F238E27FC236}">
                  <a16:creationId xmlns:a16="http://schemas.microsoft.com/office/drawing/2014/main" id="{65BF43EB-71E5-9799-3D2A-69292DE6B6AA}"/>
                </a:ext>
              </a:extLst>
            </p:cNvPr>
            <p:cNvSpPr/>
            <p:nvPr/>
          </p:nvSpPr>
          <p:spPr>
            <a:xfrm>
              <a:off x="4501143" y="2052190"/>
              <a:ext cx="2034191" cy="840016"/>
            </a:xfrm>
            <a:prstGeom prst="wedgeRectCallou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kumimoji="1" lang="ja-JP" altLang="en-US" sz="2000" b="1" dirty="0"/>
                <a:t>この人に</a:t>
              </a:r>
              <a:endParaRPr kumimoji="1" lang="en-US" altLang="ja-JP" sz="2000" b="1" dirty="0"/>
            </a:p>
            <a:p>
              <a:pPr algn="ctr"/>
              <a:r>
                <a:rPr kumimoji="1" lang="ja-JP" altLang="en-US" sz="2000" b="1" dirty="0"/>
                <a:t>リンクを貼る？</a:t>
              </a:r>
            </a:p>
          </p:txBody>
        </p:sp>
        <p:sp>
          <p:nvSpPr>
            <p:cNvPr id="74" name="矢印: 右 73">
              <a:extLst>
                <a:ext uri="{FF2B5EF4-FFF2-40B4-BE49-F238E27FC236}">
                  <a16:creationId xmlns:a16="http://schemas.microsoft.com/office/drawing/2014/main" id="{3330C48F-B840-BEAD-A904-1F63F6ECE0C2}"/>
                </a:ext>
              </a:extLst>
            </p:cNvPr>
            <p:cNvSpPr/>
            <p:nvPr/>
          </p:nvSpPr>
          <p:spPr>
            <a:xfrm>
              <a:off x="2753986" y="3159903"/>
              <a:ext cx="155964" cy="11925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372"/>
            </a:p>
          </p:txBody>
        </p:sp>
        <p:sp>
          <p:nvSpPr>
            <p:cNvPr id="75" name="矢印: 右 74">
              <a:extLst>
                <a:ext uri="{FF2B5EF4-FFF2-40B4-BE49-F238E27FC236}">
                  <a16:creationId xmlns:a16="http://schemas.microsoft.com/office/drawing/2014/main" id="{45CA40AD-CE89-4DC4-FC42-4F999D663842}"/>
                </a:ext>
              </a:extLst>
            </p:cNvPr>
            <p:cNvSpPr/>
            <p:nvPr/>
          </p:nvSpPr>
          <p:spPr>
            <a:xfrm>
              <a:off x="5395438" y="3053912"/>
              <a:ext cx="155964" cy="11925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372"/>
            </a:p>
          </p:txBody>
        </p:sp>
        <p:pic>
          <p:nvPicPr>
            <p:cNvPr id="76" name="コンテンツ プレースホルダー 4" descr="笑顔 (塗りつぶしなし) 枠線">
              <a:extLst>
                <a:ext uri="{FF2B5EF4-FFF2-40B4-BE49-F238E27FC236}">
                  <a16:creationId xmlns:a16="http://schemas.microsoft.com/office/drawing/2014/main" id="{439F3E22-417C-9D5C-964C-3B70F88F039A}"/>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7936844" y="3200900"/>
              <a:ext cx="636583" cy="636583"/>
            </a:xfrm>
            <a:prstGeom prst="rect">
              <a:avLst/>
            </a:prstGeom>
          </p:spPr>
        </p:pic>
        <p:pic>
          <p:nvPicPr>
            <p:cNvPr id="77" name="コンテンツ プレースホルダー 4" descr="笑顔 (塗りつぶしなし) 枠線">
              <a:extLst>
                <a:ext uri="{FF2B5EF4-FFF2-40B4-BE49-F238E27FC236}">
                  <a16:creationId xmlns:a16="http://schemas.microsoft.com/office/drawing/2014/main" id="{6CDBF092-3035-1C64-BFBD-90D033CCE366}"/>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16888" y="3699922"/>
              <a:ext cx="623642" cy="623642"/>
            </a:xfrm>
            <a:prstGeom prst="rect">
              <a:avLst/>
            </a:prstGeom>
          </p:spPr>
        </p:pic>
        <p:pic>
          <p:nvPicPr>
            <p:cNvPr id="78" name="コンテンツ プレースホルダー 4" descr="笑顔 (塗りつぶしなし) 枠線">
              <a:extLst>
                <a:ext uri="{FF2B5EF4-FFF2-40B4-BE49-F238E27FC236}">
                  <a16:creationId xmlns:a16="http://schemas.microsoft.com/office/drawing/2014/main" id="{35BC2E8C-83D0-E172-449A-D74E10C7C3E0}"/>
                </a:ext>
              </a:extLst>
            </p:cNvPr>
            <p:cNvPicPr>
              <a:picLocks noChangeAspect="1"/>
            </p:cNvPicPr>
            <p:nvPr/>
          </p:nvPicPr>
          <p:blipFill>
            <a:blip r:embed="rId2">
              <a:extLst>
                <a:ext uri="{96DAC541-7B7A-43D3-8B79-37D633B846F1}">
                  <asvg:svgBlip xmlns:asvg="http://schemas.microsoft.com/office/drawing/2016/SVG/main" r:embed="rId3"/>
                </a:ext>
              </a:extLst>
            </a:blip>
            <a:stretch>
              <a:fillRect/>
            </a:stretch>
          </p:blipFill>
          <p:spPr>
            <a:xfrm>
              <a:off x="9997377" y="2950705"/>
              <a:ext cx="623642" cy="623642"/>
            </a:xfrm>
            <a:prstGeom prst="rect">
              <a:avLst/>
            </a:prstGeom>
          </p:spPr>
        </p:pic>
        <p:pic>
          <p:nvPicPr>
            <p:cNvPr id="79" name="グラフィックス 105" descr="はさみ 単色塗りつぶし">
              <a:extLst>
                <a:ext uri="{FF2B5EF4-FFF2-40B4-BE49-F238E27FC236}">
                  <a16:creationId xmlns:a16="http://schemas.microsoft.com/office/drawing/2014/main" id="{E22E74E3-8025-D934-B164-A01EA02B745E}"/>
                </a:ext>
              </a:extLst>
            </p:cNvPr>
            <p:cNvPicPr>
              <a:picLocks noChangeAspect="1"/>
            </p:cNvPicPr>
            <p:nvPr/>
          </p:nvPicPr>
          <p:blipFill>
            <a:blip r:embed="rId6">
              <a:extLst>
                <a:ext uri="{96DAC541-7B7A-43D3-8B79-37D633B846F1}">
                  <asvg:svgBlip xmlns:asvg="http://schemas.microsoft.com/office/drawing/2016/SVG/main" r:embed="rId7"/>
                </a:ext>
              </a:extLst>
            </a:blip>
            <a:stretch>
              <a:fillRect/>
            </a:stretch>
          </p:blipFill>
          <p:spPr>
            <a:xfrm rot="19912736">
              <a:off x="9172215" y="3049550"/>
              <a:ext cx="499870" cy="499870"/>
            </a:xfrm>
            <a:prstGeom prst="rect">
              <a:avLst/>
            </a:prstGeom>
          </p:spPr>
        </p:pic>
        <p:cxnSp>
          <p:nvCxnSpPr>
            <p:cNvPr id="80" name="直線コネクタ 79">
              <a:extLst>
                <a:ext uri="{FF2B5EF4-FFF2-40B4-BE49-F238E27FC236}">
                  <a16:creationId xmlns:a16="http://schemas.microsoft.com/office/drawing/2014/main" id="{FFC3E116-0C15-8D83-F455-23946D7F2AF1}"/>
                </a:ext>
              </a:extLst>
            </p:cNvPr>
            <p:cNvCxnSpPr>
              <a:cxnSpLocks/>
              <a:stCxn id="76" idx="3"/>
              <a:endCxn id="78" idx="1"/>
            </p:cNvCxnSpPr>
            <p:nvPr/>
          </p:nvCxnSpPr>
          <p:spPr>
            <a:xfrm flipV="1">
              <a:off x="8573427" y="3262526"/>
              <a:ext cx="1423950" cy="2566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81" name="グラフィックス 110" descr="蝶ネクタイ 枠線">
              <a:extLst>
                <a:ext uri="{FF2B5EF4-FFF2-40B4-BE49-F238E27FC236}">
                  <a16:creationId xmlns:a16="http://schemas.microsoft.com/office/drawing/2014/main" id="{F5599768-6456-36DA-2D02-BD8CD21FB6B9}"/>
                </a:ext>
              </a:extLst>
            </p:cNvPr>
            <p:cNvPicPr>
              <a:picLocks noChangeAspect="1"/>
            </p:cNvPicPr>
            <p:nvPr/>
          </p:nvPicPr>
          <p:blipFill>
            <a:blip r:embed="rId8">
              <a:extLst>
                <a:ext uri="{28A0092B-C50C-407E-A947-70E740481C1C}">
                  <a14:useLocalDpi xmlns:a14="http://schemas.microsoft.com/office/drawing/2010/main" val="0"/>
                </a:ext>
                <a:ext uri="{96DAC541-7B7A-43D3-8B79-37D633B846F1}">
                  <asvg:svgBlip xmlns:asvg="http://schemas.microsoft.com/office/drawing/2016/SVG/main" r:embed="rId9"/>
                </a:ext>
              </a:extLst>
            </a:blip>
            <a:stretch>
              <a:fillRect/>
            </a:stretch>
          </p:blipFill>
          <p:spPr>
            <a:xfrm>
              <a:off x="9117041" y="3649490"/>
              <a:ext cx="426843" cy="426843"/>
            </a:xfrm>
            <a:prstGeom prst="rect">
              <a:avLst/>
            </a:prstGeom>
          </p:spPr>
        </p:pic>
        <p:cxnSp>
          <p:nvCxnSpPr>
            <p:cNvPr id="82" name="直線矢印コネクタ 81">
              <a:extLst>
                <a:ext uri="{FF2B5EF4-FFF2-40B4-BE49-F238E27FC236}">
                  <a16:creationId xmlns:a16="http://schemas.microsoft.com/office/drawing/2014/main" id="{184B5E0D-7095-04F1-51EA-0B8AB0DF005A}"/>
                </a:ext>
              </a:extLst>
            </p:cNvPr>
            <p:cNvCxnSpPr>
              <a:cxnSpLocks/>
              <a:stCxn id="76" idx="3"/>
              <a:endCxn id="77" idx="1"/>
            </p:cNvCxnSpPr>
            <p:nvPr/>
          </p:nvCxnSpPr>
          <p:spPr>
            <a:xfrm>
              <a:off x="8573427" y="3519192"/>
              <a:ext cx="1343461" cy="492551"/>
            </a:xfrm>
            <a:prstGeom prst="straightConnector1">
              <a:avLst/>
            </a:prstGeom>
            <a:ln w="25400">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83" name="吹き出し: 四角形 82">
              <a:extLst>
                <a:ext uri="{FF2B5EF4-FFF2-40B4-BE49-F238E27FC236}">
                  <a16:creationId xmlns:a16="http://schemas.microsoft.com/office/drawing/2014/main" id="{4B5FE5AE-2706-E73F-48EC-08F44EAEAC51}"/>
                </a:ext>
              </a:extLst>
            </p:cNvPr>
            <p:cNvSpPr/>
            <p:nvPr/>
          </p:nvSpPr>
          <p:spPr>
            <a:xfrm>
              <a:off x="7295209" y="1925980"/>
              <a:ext cx="3577411" cy="909060"/>
            </a:xfrm>
            <a:prstGeom prst="wedgeRectCallou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defPPr>
                <a:defRPr lang="ja-JP"/>
              </a:defPPr>
              <a:lvl1pPr marL="0" algn="l" defTabSz="914400" rtl="0" eaLnBrk="1" latinLnBrk="0" hangingPunct="1">
                <a:defRPr kumimoji="1" sz="1800" kern="1200">
                  <a:solidFill>
                    <a:schemeClr val="dk1"/>
                  </a:solidFill>
                  <a:latin typeface="+mn-lt"/>
                  <a:ea typeface="+mn-ea"/>
                  <a:cs typeface="+mn-cs"/>
                </a:defRPr>
              </a:lvl1pPr>
              <a:lvl2pPr marL="457200" algn="l" defTabSz="914400" rtl="0" eaLnBrk="1" latinLnBrk="0" hangingPunct="1">
                <a:defRPr kumimoji="1" sz="1800" kern="1200">
                  <a:solidFill>
                    <a:schemeClr val="dk1"/>
                  </a:solidFill>
                  <a:latin typeface="+mn-lt"/>
                  <a:ea typeface="+mn-ea"/>
                  <a:cs typeface="+mn-cs"/>
                </a:defRPr>
              </a:lvl2pPr>
              <a:lvl3pPr marL="914400" algn="l" defTabSz="914400" rtl="0" eaLnBrk="1" latinLnBrk="0" hangingPunct="1">
                <a:defRPr kumimoji="1" sz="1800" kern="1200">
                  <a:solidFill>
                    <a:schemeClr val="dk1"/>
                  </a:solidFill>
                  <a:latin typeface="+mn-lt"/>
                  <a:ea typeface="+mn-ea"/>
                  <a:cs typeface="+mn-cs"/>
                </a:defRPr>
              </a:lvl3pPr>
              <a:lvl4pPr marL="1371600" algn="l" defTabSz="914400" rtl="0" eaLnBrk="1" latinLnBrk="0" hangingPunct="1">
                <a:defRPr kumimoji="1" sz="1800" kern="1200">
                  <a:solidFill>
                    <a:schemeClr val="dk1"/>
                  </a:solidFill>
                  <a:latin typeface="+mn-lt"/>
                  <a:ea typeface="+mn-ea"/>
                  <a:cs typeface="+mn-cs"/>
                </a:defRPr>
              </a:lvl4pPr>
              <a:lvl5pPr marL="1828800" algn="l" defTabSz="914400" rtl="0" eaLnBrk="1" latinLnBrk="0" hangingPunct="1">
                <a:defRPr kumimoji="1" sz="1800" kern="1200">
                  <a:solidFill>
                    <a:schemeClr val="dk1"/>
                  </a:solidFill>
                  <a:latin typeface="+mn-lt"/>
                  <a:ea typeface="+mn-ea"/>
                  <a:cs typeface="+mn-cs"/>
                </a:defRPr>
              </a:lvl5pPr>
              <a:lvl6pPr marL="2286000" algn="l" defTabSz="914400" rtl="0" eaLnBrk="1" latinLnBrk="0" hangingPunct="1">
                <a:defRPr kumimoji="1" sz="1800" kern="1200">
                  <a:solidFill>
                    <a:schemeClr val="dk1"/>
                  </a:solidFill>
                  <a:latin typeface="+mn-lt"/>
                  <a:ea typeface="+mn-ea"/>
                  <a:cs typeface="+mn-cs"/>
                </a:defRPr>
              </a:lvl6pPr>
              <a:lvl7pPr marL="2743200" algn="l" defTabSz="914400" rtl="0" eaLnBrk="1" latinLnBrk="0" hangingPunct="1">
                <a:defRPr kumimoji="1" sz="1800" kern="1200">
                  <a:solidFill>
                    <a:schemeClr val="dk1"/>
                  </a:solidFill>
                  <a:latin typeface="+mn-lt"/>
                  <a:ea typeface="+mn-ea"/>
                  <a:cs typeface="+mn-cs"/>
                </a:defRPr>
              </a:lvl7pPr>
              <a:lvl8pPr marL="3200400" algn="l" defTabSz="914400" rtl="0" eaLnBrk="1" latinLnBrk="0" hangingPunct="1">
                <a:defRPr kumimoji="1" sz="1800" kern="1200">
                  <a:solidFill>
                    <a:schemeClr val="dk1"/>
                  </a:solidFill>
                  <a:latin typeface="+mn-lt"/>
                  <a:ea typeface="+mn-ea"/>
                  <a:cs typeface="+mn-cs"/>
                </a:defRPr>
              </a:lvl8pPr>
              <a:lvl9pPr marL="3657600" algn="l" defTabSz="914400" rtl="0" eaLnBrk="1" latinLnBrk="0" hangingPunct="1">
                <a:defRPr kumimoji="1" sz="1800" kern="1200">
                  <a:solidFill>
                    <a:schemeClr val="dk1"/>
                  </a:solidFill>
                  <a:latin typeface="+mn-lt"/>
                  <a:ea typeface="+mn-ea"/>
                  <a:cs typeface="+mn-cs"/>
                </a:defRPr>
              </a:lvl9pPr>
            </a:lstStyle>
            <a:p>
              <a:pPr algn="ctr"/>
              <a:r>
                <a:rPr lang="ja-JP" altLang="en-US" sz="2000" b="1" dirty="0"/>
                <a:t>既に繋がっている人を切る、</a:t>
              </a:r>
              <a:endParaRPr lang="en-US" altLang="ja-JP" sz="2000" b="1" dirty="0"/>
            </a:p>
            <a:p>
              <a:pPr algn="ctr"/>
              <a:r>
                <a:rPr lang="ja-JP" altLang="en-US" sz="2000" b="1" dirty="0"/>
                <a:t>もしくは新しくリンクを</a:t>
              </a:r>
              <a:r>
                <a:rPr kumimoji="1" lang="ja-JP" altLang="en-US" sz="2000" b="1" dirty="0"/>
                <a:t>貼る</a:t>
              </a:r>
            </a:p>
          </p:txBody>
        </p:sp>
        <p:sp>
          <p:nvSpPr>
            <p:cNvPr id="84" name="矢印: 右 83">
              <a:extLst>
                <a:ext uri="{FF2B5EF4-FFF2-40B4-BE49-F238E27FC236}">
                  <a16:creationId xmlns:a16="http://schemas.microsoft.com/office/drawing/2014/main" id="{FB52CE20-14BD-60F7-A7D0-29ECC7CACD2E}"/>
                </a:ext>
              </a:extLst>
            </p:cNvPr>
            <p:cNvSpPr/>
            <p:nvPr/>
          </p:nvSpPr>
          <p:spPr>
            <a:xfrm rot="20613036">
              <a:off x="8636696" y="3308057"/>
              <a:ext cx="155964" cy="11925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372"/>
            </a:p>
          </p:txBody>
        </p:sp>
        <p:sp>
          <p:nvSpPr>
            <p:cNvPr id="85" name="矢印: 右 84">
              <a:extLst>
                <a:ext uri="{FF2B5EF4-FFF2-40B4-BE49-F238E27FC236}">
                  <a16:creationId xmlns:a16="http://schemas.microsoft.com/office/drawing/2014/main" id="{43CC05D0-E879-8359-61F1-962C6B8A073B}"/>
                </a:ext>
              </a:extLst>
            </p:cNvPr>
            <p:cNvSpPr/>
            <p:nvPr/>
          </p:nvSpPr>
          <p:spPr>
            <a:xfrm rot="1144407">
              <a:off x="8605194" y="3624002"/>
              <a:ext cx="155964" cy="11925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ja-JP"/>
              </a:defPPr>
              <a:lvl1pPr marL="0" algn="l" defTabSz="914400" rtl="0" eaLnBrk="1" latinLnBrk="0" hangingPunct="1">
                <a:defRPr kumimoji="1" sz="1800" kern="1200">
                  <a:solidFill>
                    <a:schemeClr val="lt1"/>
                  </a:solidFill>
                  <a:latin typeface="+mn-lt"/>
                  <a:ea typeface="+mn-ea"/>
                  <a:cs typeface="+mn-cs"/>
                </a:defRPr>
              </a:lvl1pPr>
              <a:lvl2pPr marL="457200" algn="l" defTabSz="914400" rtl="0" eaLnBrk="1" latinLnBrk="0" hangingPunct="1">
                <a:defRPr kumimoji="1" sz="1800" kern="1200">
                  <a:solidFill>
                    <a:schemeClr val="lt1"/>
                  </a:solidFill>
                  <a:latin typeface="+mn-lt"/>
                  <a:ea typeface="+mn-ea"/>
                  <a:cs typeface="+mn-cs"/>
                </a:defRPr>
              </a:lvl2pPr>
              <a:lvl3pPr marL="914400" algn="l" defTabSz="914400" rtl="0" eaLnBrk="1" latinLnBrk="0" hangingPunct="1">
                <a:defRPr kumimoji="1" sz="1800" kern="1200">
                  <a:solidFill>
                    <a:schemeClr val="lt1"/>
                  </a:solidFill>
                  <a:latin typeface="+mn-lt"/>
                  <a:ea typeface="+mn-ea"/>
                  <a:cs typeface="+mn-cs"/>
                </a:defRPr>
              </a:lvl3pPr>
              <a:lvl4pPr marL="1371600" algn="l" defTabSz="914400" rtl="0" eaLnBrk="1" latinLnBrk="0" hangingPunct="1">
                <a:defRPr kumimoji="1" sz="1800" kern="1200">
                  <a:solidFill>
                    <a:schemeClr val="lt1"/>
                  </a:solidFill>
                  <a:latin typeface="+mn-lt"/>
                  <a:ea typeface="+mn-ea"/>
                  <a:cs typeface="+mn-cs"/>
                </a:defRPr>
              </a:lvl4pPr>
              <a:lvl5pPr marL="1828800" algn="l" defTabSz="914400" rtl="0" eaLnBrk="1" latinLnBrk="0" hangingPunct="1">
                <a:defRPr kumimoji="1" sz="1800" kern="1200">
                  <a:solidFill>
                    <a:schemeClr val="lt1"/>
                  </a:solidFill>
                  <a:latin typeface="+mn-lt"/>
                  <a:ea typeface="+mn-ea"/>
                  <a:cs typeface="+mn-cs"/>
                </a:defRPr>
              </a:lvl5pPr>
              <a:lvl6pPr marL="2286000" algn="l" defTabSz="914400" rtl="0" eaLnBrk="1" latinLnBrk="0" hangingPunct="1">
                <a:defRPr kumimoji="1" sz="1800" kern="1200">
                  <a:solidFill>
                    <a:schemeClr val="lt1"/>
                  </a:solidFill>
                  <a:latin typeface="+mn-lt"/>
                  <a:ea typeface="+mn-ea"/>
                  <a:cs typeface="+mn-cs"/>
                </a:defRPr>
              </a:lvl6pPr>
              <a:lvl7pPr marL="2743200" algn="l" defTabSz="914400" rtl="0" eaLnBrk="1" latinLnBrk="0" hangingPunct="1">
                <a:defRPr kumimoji="1" sz="1800" kern="1200">
                  <a:solidFill>
                    <a:schemeClr val="lt1"/>
                  </a:solidFill>
                  <a:latin typeface="+mn-lt"/>
                  <a:ea typeface="+mn-ea"/>
                  <a:cs typeface="+mn-cs"/>
                </a:defRPr>
              </a:lvl7pPr>
              <a:lvl8pPr marL="3200400" algn="l" defTabSz="914400" rtl="0" eaLnBrk="1" latinLnBrk="0" hangingPunct="1">
                <a:defRPr kumimoji="1" sz="1800" kern="1200">
                  <a:solidFill>
                    <a:schemeClr val="lt1"/>
                  </a:solidFill>
                  <a:latin typeface="+mn-lt"/>
                  <a:ea typeface="+mn-ea"/>
                  <a:cs typeface="+mn-cs"/>
                </a:defRPr>
              </a:lvl8pPr>
              <a:lvl9pPr marL="3657600" algn="l" defTabSz="914400" rtl="0" eaLnBrk="1" latinLnBrk="0" hangingPunct="1">
                <a:defRPr kumimoji="1" sz="1800" kern="1200">
                  <a:solidFill>
                    <a:schemeClr val="lt1"/>
                  </a:solidFill>
                  <a:latin typeface="+mn-lt"/>
                  <a:ea typeface="+mn-ea"/>
                  <a:cs typeface="+mn-cs"/>
                </a:defRPr>
              </a:lvl9pPr>
            </a:lstStyle>
            <a:p>
              <a:pPr algn="ctr"/>
              <a:endParaRPr lang="ja-JP" altLang="en-US" sz="1372"/>
            </a:p>
          </p:txBody>
        </p:sp>
        <p:sp>
          <p:nvSpPr>
            <p:cNvPr id="86" name="テキスト ボックス 129">
              <a:extLst>
                <a:ext uri="{FF2B5EF4-FFF2-40B4-BE49-F238E27FC236}">
                  <a16:creationId xmlns:a16="http://schemas.microsoft.com/office/drawing/2014/main" id="{9B5DC0F9-5D0B-7CD8-7F15-65C1F6DF8B19}"/>
                </a:ext>
              </a:extLst>
            </p:cNvPr>
            <p:cNvSpPr txBox="1"/>
            <p:nvPr/>
          </p:nvSpPr>
          <p:spPr>
            <a:xfrm>
              <a:off x="1669935" y="1506398"/>
              <a:ext cx="2371249"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b="1" dirty="0"/>
                <a:t>「切る」モデル</a:t>
              </a:r>
            </a:p>
          </p:txBody>
        </p:sp>
        <p:sp>
          <p:nvSpPr>
            <p:cNvPr id="87" name="テキスト ボックス 130">
              <a:extLst>
                <a:ext uri="{FF2B5EF4-FFF2-40B4-BE49-F238E27FC236}">
                  <a16:creationId xmlns:a16="http://schemas.microsoft.com/office/drawing/2014/main" id="{5144140F-9BEE-629F-D6D4-91A85DBD40F8}"/>
                </a:ext>
              </a:extLst>
            </p:cNvPr>
            <p:cNvSpPr txBox="1"/>
            <p:nvPr/>
          </p:nvSpPr>
          <p:spPr>
            <a:xfrm>
              <a:off x="4440594" y="1516202"/>
              <a:ext cx="2371249"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b="1" dirty="0"/>
                <a:t>「貼る」モデル</a:t>
              </a:r>
            </a:p>
          </p:txBody>
        </p:sp>
        <p:sp>
          <p:nvSpPr>
            <p:cNvPr id="88" name="テキスト ボックス 131">
              <a:extLst>
                <a:ext uri="{FF2B5EF4-FFF2-40B4-BE49-F238E27FC236}">
                  <a16:creationId xmlns:a16="http://schemas.microsoft.com/office/drawing/2014/main" id="{AEA3BB4A-AF5F-656B-6B40-A2B7A892BDE9}"/>
                </a:ext>
              </a:extLst>
            </p:cNvPr>
            <p:cNvSpPr txBox="1"/>
            <p:nvPr/>
          </p:nvSpPr>
          <p:spPr>
            <a:xfrm>
              <a:off x="7616851" y="1484570"/>
              <a:ext cx="3166557" cy="400110"/>
            </a:xfrm>
            <a:prstGeom prst="rect">
              <a:avLst/>
            </a:prstGeom>
            <a:noFill/>
          </p:spPr>
          <p:txBody>
            <a:bodyPr wrap="square" rtlCol="0">
              <a:spAutoFit/>
            </a:bodyPr>
            <a:ls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a:lstStyle>
            <a:p>
              <a:r>
                <a:rPr kumimoji="1" lang="ja-JP" altLang="en-US" sz="2000" b="1" dirty="0"/>
                <a:t>「切り貼り」モデル</a:t>
              </a:r>
            </a:p>
          </p:txBody>
        </p:sp>
      </p:grpSp>
    </p:spTree>
    <p:extLst>
      <p:ext uri="{BB962C8B-B14F-4D97-AF65-F5344CB8AC3E}">
        <p14:creationId xmlns:p14="http://schemas.microsoft.com/office/powerpoint/2010/main" val="3889137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238150F-EF0B-8697-574B-CA60655260D1}"/>
              </a:ext>
            </a:extLst>
          </p:cNvPr>
          <p:cNvSpPr>
            <a:spLocks noGrp="1"/>
          </p:cNvSpPr>
          <p:nvPr>
            <p:ph type="title"/>
          </p:nvPr>
        </p:nvSpPr>
        <p:spPr/>
        <p:txBody>
          <a:bodyPr/>
          <a:lstStyle/>
          <a:p>
            <a:r>
              <a:rPr kumimoji="1" lang="ja-JP" altLang="en-US" b="1" u="sng" dirty="0"/>
              <a:t>発展内容</a:t>
            </a:r>
          </a:p>
        </p:txBody>
      </p:sp>
      <p:sp>
        <p:nvSpPr>
          <p:cNvPr id="43" name="コンテンツ プレースホルダー 2">
            <a:extLst>
              <a:ext uri="{FF2B5EF4-FFF2-40B4-BE49-F238E27FC236}">
                <a16:creationId xmlns:a16="http://schemas.microsoft.com/office/drawing/2014/main" id="{CB797E31-BD7A-1453-4134-7A7CFD4E9ADB}"/>
              </a:ext>
            </a:extLst>
          </p:cNvPr>
          <p:cNvSpPr txBox="1">
            <a:spLocks/>
          </p:cNvSpPr>
          <p:nvPr/>
        </p:nvSpPr>
        <p:spPr>
          <a:xfrm>
            <a:off x="1311728" y="3302812"/>
            <a:ext cx="9289869" cy="161493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1800" dirty="0"/>
          </a:p>
          <a:p>
            <a:pPr marL="0" indent="0">
              <a:buFont typeface="Arial" panose="020B0604020202020204" pitchFamily="34" charset="0"/>
              <a:buNone/>
            </a:pPr>
            <a:r>
              <a:rPr lang="ja-JP" altLang="en-US" sz="1800" dirty="0"/>
              <a:t>・切る貼る条件</a:t>
            </a:r>
            <a:r>
              <a:rPr lang="en-US" altLang="ja-JP" sz="1800" dirty="0"/>
              <a:t>			</a:t>
            </a:r>
            <a:r>
              <a:rPr lang="ja-JP" altLang="en-US" sz="1800" dirty="0"/>
              <a:t>（</a:t>
            </a:r>
            <a:r>
              <a:rPr lang="en-US" altLang="ja-JP" sz="1800" dirty="0"/>
              <a:t>and</a:t>
            </a:r>
            <a:r>
              <a:rPr lang="ja-JP" altLang="en-US" sz="1800" dirty="0"/>
              <a:t>のみ → </a:t>
            </a:r>
            <a:r>
              <a:rPr lang="en-US" altLang="ja-JP" sz="1800" dirty="0"/>
              <a:t>or</a:t>
            </a:r>
            <a:r>
              <a:rPr lang="ja-JP" altLang="en-US" sz="1800" dirty="0"/>
              <a:t>でも、切る→ブロック考慮）</a:t>
            </a:r>
            <a:endParaRPr lang="en-US" altLang="ja-JP" sz="1800" dirty="0"/>
          </a:p>
          <a:p>
            <a:pPr marL="0" indent="0">
              <a:buFont typeface="Arial" panose="020B0604020202020204" pitchFamily="34" charset="0"/>
              <a:buNone/>
            </a:pPr>
            <a:r>
              <a:rPr lang="ja-JP" altLang="en-US" sz="1800" dirty="0"/>
              <a:t>・ネットワーク構造の初期状態</a:t>
            </a:r>
            <a:r>
              <a:rPr lang="en-US" altLang="ja-JP" sz="1800" dirty="0"/>
              <a:t>	</a:t>
            </a:r>
            <a:r>
              <a:rPr lang="ja-JP" altLang="en-US" sz="1800" dirty="0"/>
              <a:t>（フル</a:t>
            </a:r>
            <a:r>
              <a:rPr lang="en-US" altLang="ja-JP" sz="1800" dirty="0"/>
              <a:t>/</a:t>
            </a:r>
            <a:r>
              <a:rPr lang="ja-JP" altLang="en-US" sz="1800" dirty="0"/>
              <a:t>ヌルネットワーク → </a:t>
            </a:r>
            <a:r>
              <a:rPr lang="en-US" altLang="ja-JP" sz="1800" dirty="0"/>
              <a:t>BA</a:t>
            </a:r>
            <a:r>
              <a:rPr lang="ja-JP" altLang="en-US" sz="1800" dirty="0"/>
              <a:t>モデルでも）</a:t>
            </a:r>
            <a:endParaRPr lang="en-US" altLang="ja-JP" sz="1800" dirty="0"/>
          </a:p>
          <a:p>
            <a:pPr marL="0" indent="0">
              <a:buFont typeface="Arial" panose="020B0604020202020204" pitchFamily="34" charset="0"/>
              <a:buNone/>
            </a:pPr>
            <a:r>
              <a:rPr lang="ja-JP" altLang="en-US" sz="1800" dirty="0"/>
              <a:t>・プレイヤー初期パラメータ分布</a:t>
            </a:r>
            <a:r>
              <a:rPr lang="en-US" altLang="ja-JP" sz="1800" dirty="0"/>
              <a:t>	</a:t>
            </a:r>
            <a:r>
              <a:rPr lang="ja-JP" altLang="en-US" sz="1800" dirty="0"/>
              <a:t>（一様分布乱数 → 偏り）</a:t>
            </a:r>
            <a:endParaRPr lang="en-US" altLang="ja-JP" sz="1800" dirty="0"/>
          </a:p>
        </p:txBody>
      </p:sp>
      <p:sp>
        <p:nvSpPr>
          <p:cNvPr id="46" name="コンテンツ プレースホルダー 2">
            <a:extLst>
              <a:ext uri="{FF2B5EF4-FFF2-40B4-BE49-F238E27FC236}">
                <a16:creationId xmlns:a16="http://schemas.microsoft.com/office/drawing/2014/main" id="{E72D4942-2DD9-DC95-3092-AC65D0DFBD7F}"/>
              </a:ext>
            </a:extLst>
          </p:cNvPr>
          <p:cNvSpPr>
            <a:spLocks noGrp="1"/>
          </p:cNvSpPr>
          <p:nvPr>
            <p:ph idx="1"/>
          </p:nvPr>
        </p:nvSpPr>
        <p:spPr>
          <a:xfrm>
            <a:off x="1311728" y="1607911"/>
            <a:ext cx="9568543" cy="1325563"/>
          </a:xfrm>
        </p:spPr>
        <p:txBody>
          <a:bodyPr>
            <a:noAutofit/>
          </a:bodyPr>
          <a:lstStyle/>
          <a:p>
            <a:pPr marL="0" indent="0">
              <a:buNone/>
            </a:pPr>
            <a:endParaRPr lang="en-US" altLang="ja-JP" sz="1800" dirty="0"/>
          </a:p>
          <a:p>
            <a:pPr marL="0" indent="0">
              <a:buNone/>
            </a:pPr>
            <a:r>
              <a:rPr kumimoji="1" lang="ja-JP" altLang="en-US" sz="1800" dirty="0"/>
              <a:t>・野口氏の研究内容を発展。</a:t>
            </a:r>
            <a:endParaRPr kumimoji="1" lang="en-US" altLang="ja-JP" sz="1800" dirty="0"/>
          </a:p>
          <a:p>
            <a:pPr marL="0" indent="0">
              <a:buNone/>
            </a:pPr>
            <a:r>
              <a:rPr lang="ja-JP" altLang="en-US" sz="1800" dirty="0"/>
              <a:t>・</a:t>
            </a:r>
            <a:r>
              <a:rPr kumimoji="1" lang="ja-JP" altLang="en-US" sz="1800" dirty="0"/>
              <a:t>プレイヤーが</a:t>
            </a:r>
            <a:r>
              <a:rPr lang="ja-JP" altLang="en-US" sz="1800" dirty="0"/>
              <a:t>個人</a:t>
            </a:r>
            <a:r>
              <a:rPr kumimoji="1" lang="ja-JP" altLang="en-US" sz="1800" dirty="0"/>
              <a:t>ネットワークを、</a:t>
            </a:r>
            <a:endParaRPr kumimoji="1" lang="en-US" altLang="ja-JP" sz="1800" dirty="0"/>
          </a:p>
          <a:p>
            <a:pPr marL="0" indent="0">
              <a:buNone/>
            </a:pPr>
            <a:r>
              <a:rPr kumimoji="1" lang="ja-JP" altLang="en-US" sz="1800" dirty="0"/>
              <a:t>　切断・接続する場合</a:t>
            </a:r>
            <a:r>
              <a:rPr lang="ja-JP" altLang="en-US" sz="1800" dirty="0"/>
              <a:t>の、</a:t>
            </a:r>
            <a:r>
              <a:rPr kumimoji="1" lang="ja-JP" altLang="en-US" sz="1800" dirty="0"/>
              <a:t>協力の進化をエージェントベースモデルで、より包括的に分析</a:t>
            </a:r>
            <a:endParaRPr kumimoji="1" lang="en-US" altLang="ja-JP" sz="1800" dirty="0"/>
          </a:p>
        </p:txBody>
      </p:sp>
      <p:sp>
        <p:nvSpPr>
          <p:cNvPr id="47" name="コンテンツ プレースホルダー 2">
            <a:extLst>
              <a:ext uri="{FF2B5EF4-FFF2-40B4-BE49-F238E27FC236}">
                <a16:creationId xmlns:a16="http://schemas.microsoft.com/office/drawing/2014/main" id="{BE4D382D-D64B-8F5E-9745-057AF8DADDAC}"/>
              </a:ext>
            </a:extLst>
          </p:cNvPr>
          <p:cNvSpPr txBox="1">
            <a:spLocks/>
          </p:cNvSpPr>
          <p:nvPr/>
        </p:nvSpPr>
        <p:spPr>
          <a:xfrm>
            <a:off x="1311728" y="5079412"/>
            <a:ext cx="9673046" cy="120613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endParaRPr lang="en-US" altLang="ja-JP" sz="1800" dirty="0"/>
          </a:p>
          <a:p>
            <a:pPr marL="0" indent="0">
              <a:buFont typeface="Arial" panose="020B0604020202020204" pitchFamily="34" charset="0"/>
              <a:buNone/>
            </a:pPr>
            <a:r>
              <a:rPr lang="ja-JP" altLang="en-US" sz="1800" dirty="0"/>
              <a:t>・拡大する社会ネットワークのシステムや運営</a:t>
            </a:r>
            <a:endParaRPr lang="en-US" altLang="ja-JP" sz="1800" dirty="0"/>
          </a:p>
          <a:p>
            <a:pPr marL="0" indent="0">
              <a:buFont typeface="Arial" panose="020B0604020202020204" pitchFamily="34" charset="0"/>
              <a:buNone/>
            </a:pPr>
            <a:r>
              <a:rPr lang="ja-JP" altLang="en-US" sz="1800" dirty="0"/>
              <a:t>　協力の進化という観点から回答できる可能性があり有意義である。</a:t>
            </a:r>
            <a:endParaRPr lang="en-US" altLang="ja-JP" sz="1800" dirty="0"/>
          </a:p>
        </p:txBody>
      </p:sp>
      <p:sp>
        <p:nvSpPr>
          <p:cNvPr id="48" name="四角形: 角を丸くする 47">
            <a:extLst>
              <a:ext uri="{FF2B5EF4-FFF2-40B4-BE49-F238E27FC236}">
                <a16:creationId xmlns:a16="http://schemas.microsoft.com/office/drawing/2014/main" id="{264D6886-17EB-9249-4844-11CF3BF72D59}"/>
              </a:ext>
            </a:extLst>
          </p:cNvPr>
          <p:cNvSpPr/>
          <p:nvPr/>
        </p:nvSpPr>
        <p:spPr>
          <a:xfrm>
            <a:off x="940526" y="1773465"/>
            <a:ext cx="10413274" cy="1341552"/>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四角形: 角を丸くする 48">
            <a:extLst>
              <a:ext uri="{FF2B5EF4-FFF2-40B4-BE49-F238E27FC236}">
                <a16:creationId xmlns:a16="http://schemas.microsoft.com/office/drawing/2014/main" id="{3669DBA2-6986-ABB9-84F9-F67D14E3EAD2}"/>
              </a:ext>
            </a:extLst>
          </p:cNvPr>
          <p:cNvSpPr/>
          <p:nvPr/>
        </p:nvSpPr>
        <p:spPr>
          <a:xfrm>
            <a:off x="944875" y="3493414"/>
            <a:ext cx="10413274" cy="1341553"/>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0" name="四角形: 角を丸くする 49">
            <a:extLst>
              <a:ext uri="{FF2B5EF4-FFF2-40B4-BE49-F238E27FC236}">
                <a16:creationId xmlns:a16="http://schemas.microsoft.com/office/drawing/2014/main" id="{15A9B905-1721-A6E9-AE6F-AD5DDFF7787B}"/>
              </a:ext>
            </a:extLst>
          </p:cNvPr>
          <p:cNvSpPr/>
          <p:nvPr/>
        </p:nvSpPr>
        <p:spPr>
          <a:xfrm>
            <a:off x="944877" y="5235133"/>
            <a:ext cx="10413274" cy="1050416"/>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1" name="テキスト ボックス 50">
            <a:extLst>
              <a:ext uri="{FF2B5EF4-FFF2-40B4-BE49-F238E27FC236}">
                <a16:creationId xmlns:a16="http://schemas.microsoft.com/office/drawing/2014/main" id="{8E974174-7E00-BA59-4E0D-A64E2AE32190}"/>
              </a:ext>
            </a:extLst>
          </p:cNvPr>
          <p:cNvSpPr txBox="1"/>
          <p:nvPr/>
        </p:nvSpPr>
        <p:spPr>
          <a:xfrm>
            <a:off x="1463040" y="5047336"/>
            <a:ext cx="1140823" cy="369332"/>
          </a:xfrm>
          <a:prstGeom prst="rect">
            <a:avLst/>
          </a:prstGeom>
          <a:solidFill>
            <a:schemeClr val="bg1"/>
          </a:solidFill>
        </p:spPr>
        <p:txBody>
          <a:bodyPr wrap="square" rtlCol="0">
            <a:spAutoFit/>
          </a:bodyPr>
          <a:lstStyle/>
          <a:p>
            <a:pPr algn="ctr"/>
            <a:r>
              <a:rPr kumimoji="1" lang="ja-JP" altLang="en-US" b="1" dirty="0"/>
              <a:t>将来応用</a:t>
            </a:r>
          </a:p>
        </p:txBody>
      </p:sp>
      <p:sp>
        <p:nvSpPr>
          <p:cNvPr id="52" name="テキスト ボックス 51">
            <a:extLst>
              <a:ext uri="{FF2B5EF4-FFF2-40B4-BE49-F238E27FC236}">
                <a16:creationId xmlns:a16="http://schemas.microsoft.com/office/drawing/2014/main" id="{2BF17377-E3F1-E2C5-8F2A-E26A22EDF75D}"/>
              </a:ext>
            </a:extLst>
          </p:cNvPr>
          <p:cNvSpPr txBox="1"/>
          <p:nvPr/>
        </p:nvSpPr>
        <p:spPr>
          <a:xfrm>
            <a:off x="1476100" y="3318678"/>
            <a:ext cx="1127763" cy="369332"/>
          </a:xfrm>
          <a:prstGeom prst="rect">
            <a:avLst/>
          </a:prstGeom>
          <a:solidFill>
            <a:schemeClr val="bg1"/>
          </a:solidFill>
        </p:spPr>
        <p:txBody>
          <a:bodyPr wrap="square" rtlCol="0">
            <a:spAutoFit/>
          </a:bodyPr>
          <a:lstStyle/>
          <a:p>
            <a:pPr algn="ctr"/>
            <a:r>
              <a:rPr lang="ja-JP" altLang="en-US" b="1" dirty="0"/>
              <a:t>発展項目</a:t>
            </a:r>
            <a:endParaRPr kumimoji="1" lang="ja-JP" altLang="en-US" b="1" dirty="0"/>
          </a:p>
        </p:txBody>
      </p:sp>
      <p:sp>
        <p:nvSpPr>
          <p:cNvPr id="53" name="テキスト ボックス 52">
            <a:extLst>
              <a:ext uri="{FF2B5EF4-FFF2-40B4-BE49-F238E27FC236}">
                <a16:creationId xmlns:a16="http://schemas.microsoft.com/office/drawing/2014/main" id="{DACB2A80-A5F0-DBCE-72CD-582E9425F2D9}"/>
              </a:ext>
            </a:extLst>
          </p:cNvPr>
          <p:cNvSpPr txBox="1"/>
          <p:nvPr/>
        </p:nvSpPr>
        <p:spPr>
          <a:xfrm>
            <a:off x="1484808" y="1603083"/>
            <a:ext cx="1119055" cy="369332"/>
          </a:xfrm>
          <a:prstGeom prst="rect">
            <a:avLst/>
          </a:prstGeom>
          <a:solidFill>
            <a:schemeClr val="bg1"/>
          </a:solidFill>
        </p:spPr>
        <p:txBody>
          <a:bodyPr wrap="square" rtlCol="0">
            <a:spAutoFit/>
          </a:bodyPr>
          <a:lstStyle/>
          <a:p>
            <a:pPr algn="ctr"/>
            <a:r>
              <a:rPr lang="ja-JP" altLang="en-US" b="1" dirty="0"/>
              <a:t>研究内容</a:t>
            </a:r>
            <a:endParaRPr kumimoji="1" lang="ja-JP" altLang="en-US" b="1" dirty="0"/>
          </a:p>
        </p:txBody>
      </p:sp>
    </p:spTree>
    <p:extLst>
      <p:ext uri="{BB962C8B-B14F-4D97-AF65-F5344CB8AC3E}">
        <p14:creationId xmlns:p14="http://schemas.microsoft.com/office/powerpoint/2010/main" val="3319264911"/>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A7F8658-8FB4-6102-A9AA-E87C5F0BD621}"/>
              </a:ext>
            </a:extLst>
          </p:cNvPr>
          <p:cNvSpPr>
            <a:spLocks noGrp="1"/>
          </p:cNvSpPr>
          <p:nvPr>
            <p:ph type="title"/>
          </p:nvPr>
        </p:nvSpPr>
        <p:spPr/>
        <p:txBody>
          <a:bodyPr/>
          <a:lstStyle/>
          <a:p>
            <a:endParaRPr kumimoji="1" lang="ja-JP" altLang="en-US"/>
          </a:p>
        </p:txBody>
      </p:sp>
      <p:sp>
        <p:nvSpPr>
          <p:cNvPr id="3" name="コンテンツ プレースホルダー 2">
            <a:extLst>
              <a:ext uri="{FF2B5EF4-FFF2-40B4-BE49-F238E27FC236}">
                <a16:creationId xmlns:a16="http://schemas.microsoft.com/office/drawing/2014/main" id="{6D1A5A62-72F3-5EED-16A2-3A4C95BC8200}"/>
              </a:ext>
            </a:extLst>
          </p:cNvPr>
          <p:cNvSpPr>
            <a:spLocks noGrp="1"/>
          </p:cNvSpPr>
          <p:nvPr>
            <p:ph idx="1"/>
          </p:nvPr>
        </p:nvSpPr>
        <p:spPr/>
        <p:txBody>
          <a:bodyPr/>
          <a:lstStyle/>
          <a:p>
            <a:endParaRPr kumimoji="1" lang="ja-JP" altLang="en-US"/>
          </a:p>
        </p:txBody>
      </p:sp>
    </p:spTree>
    <p:extLst>
      <p:ext uri="{BB962C8B-B14F-4D97-AF65-F5344CB8AC3E}">
        <p14:creationId xmlns:p14="http://schemas.microsoft.com/office/powerpoint/2010/main" val="20649587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2039FFC-BEC8-E58A-CCB8-28EBC10AF4A2}"/>
              </a:ext>
            </a:extLst>
          </p:cNvPr>
          <p:cNvSpPr>
            <a:spLocks noGrp="1"/>
          </p:cNvSpPr>
          <p:nvPr>
            <p:ph type="title"/>
          </p:nvPr>
        </p:nvSpPr>
        <p:spPr/>
        <p:txBody>
          <a:bodyPr>
            <a:normAutofit/>
          </a:bodyPr>
          <a:lstStyle/>
          <a:p>
            <a:r>
              <a:rPr lang="ja-JP" altLang="en-US" sz="4000" b="1" dirty="0"/>
              <a:t>モデル概要</a:t>
            </a:r>
            <a:endParaRPr kumimoji="1" lang="ja-JP" altLang="en-US" sz="4000" b="1" dirty="0"/>
          </a:p>
        </p:txBody>
      </p:sp>
      <p:sp>
        <p:nvSpPr>
          <p:cNvPr id="3" name="コンテンツ プレースホルダー 2">
            <a:extLst>
              <a:ext uri="{FF2B5EF4-FFF2-40B4-BE49-F238E27FC236}">
                <a16:creationId xmlns:a16="http://schemas.microsoft.com/office/drawing/2014/main" id="{4CE39A51-51D4-9640-E6F4-7CD7F1EBF6FF}"/>
              </a:ext>
            </a:extLst>
          </p:cNvPr>
          <p:cNvSpPr>
            <a:spLocks noGrp="1"/>
          </p:cNvSpPr>
          <p:nvPr>
            <p:ph idx="1"/>
          </p:nvPr>
        </p:nvSpPr>
        <p:spPr>
          <a:xfrm>
            <a:off x="838200" y="1747838"/>
            <a:ext cx="10668000" cy="4600286"/>
          </a:xfrm>
        </p:spPr>
        <p:txBody>
          <a:bodyPr>
            <a:noAutofit/>
          </a:bodyPr>
          <a:lstStyle/>
          <a:p>
            <a:pPr marL="0" indent="0">
              <a:buNone/>
            </a:pPr>
            <a:r>
              <a:rPr lang="ja-JP" altLang="en-US" sz="2000" dirty="0"/>
              <a:t>〇</a:t>
            </a:r>
            <a:r>
              <a:rPr lang="en-US" altLang="ja-JP" sz="2000" dirty="0"/>
              <a:t>100</a:t>
            </a:r>
            <a:r>
              <a:rPr lang="ja-JP" altLang="en-US" sz="2000" dirty="0"/>
              <a:t>人で構成されたネットワーク</a:t>
            </a:r>
            <a:endParaRPr lang="en-US" altLang="ja-JP" sz="2000" dirty="0"/>
          </a:p>
          <a:p>
            <a:pPr marL="0" indent="0">
              <a:buNone/>
            </a:pPr>
            <a:r>
              <a:rPr kumimoji="1" lang="ja-JP" altLang="en-US" sz="2000" dirty="0"/>
              <a:t>　各人は戦略</a:t>
            </a:r>
            <a:r>
              <a:rPr kumimoji="1" lang="en-US" altLang="ja-JP" sz="2000" dirty="0"/>
              <a:t>C or D</a:t>
            </a:r>
            <a:r>
              <a:rPr lang="ja-JP" altLang="en-US" sz="2000" dirty="0"/>
              <a:t>をとる</a:t>
            </a:r>
            <a:endParaRPr lang="en-US" altLang="ja-JP" sz="2000" dirty="0"/>
          </a:p>
          <a:p>
            <a:pPr marL="0" indent="0">
              <a:buNone/>
            </a:pPr>
            <a:endParaRPr lang="en-US" altLang="ja-JP" sz="800" dirty="0"/>
          </a:p>
          <a:p>
            <a:pPr marL="0" indent="0">
              <a:buNone/>
            </a:pPr>
            <a:r>
              <a:rPr lang="ja-JP" altLang="en-US" sz="2000" dirty="0"/>
              <a:t>〇</a:t>
            </a:r>
            <a:r>
              <a:rPr kumimoji="1" lang="ja-JP" altLang="en-US" sz="2000" dirty="0"/>
              <a:t>自分とリンクが繋がっている相手の戦略</a:t>
            </a:r>
            <a:r>
              <a:rPr kumimoji="1" lang="en-US" altLang="ja-JP" sz="2000" dirty="0"/>
              <a:t>C</a:t>
            </a:r>
            <a:r>
              <a:rPr kumimoji="1" lang="ja-JP" altLang="en-US" sz="2000" dirty="0"/>
              <a:t>率が、自分の閾値</a:t>
            </a:r>
            <a:r>
              <a:rPr kumimoji="1" lang="en-US" altLang="ja-JP" sz="2000" dirty="0"/>
              <a:t>TC</a:t>
            </a:r>
            <a:r>
              <a:rPr kumimoji="1" lang="ja-JP" altLang="en-US" sz="2000" dirty="0"/>
              <a:t>より高いなら、次に戦略</a:t>
            </a:r>
            <a:r>
              <a:rPr kumimoji="1" lang="en-US" altLang="ja-JP" sz="2000" dirty="0"/>
              <a:t>C</a:t>
            </a:r>
          </a:p>
          <a:p>
            <a:pPr marL="0" indent="0">
              <a:buNone/>
            </a:pPr>
            <a:r>
              <a:rPr kumimoji="1" lang="ja-JP" altLang="en-US" sz="2000" dirty="0"/>
              <a:t>　戦略</a:t>
            </a:r>
            <a:r>
              <a:rPr kumimoji="1" lang="en-US" altLang="ja-JP" sz="2000" dirty="0"/>
              <a:t>C</a:t>
            </a:r>
            <a:r>
              <a:rPr kumimoji="1" lang="ja-JP" altLang="en-US" sz="2000" dirty="0"/>
              <a:t>：繋がっている相手全員にコスト</a:t>
            </a:r>
            <a:r>
              <a:rPr kumimoji="1" lang="en-US" altLang="ja-JP" sz="2000" dirty="0"/>
              <a:t>c</a:t>
            </a:r>
            <a:r>
              <a:rPr kumimoji="1" lang="ja-JP" altLang="en-US" sz="2000" dirty="0"/>
              <a:t>を費やして協力し、利得</a:t>
            </a:r>
            <a:r>
              <a:rPr kumimoji="1" lang="en-US" altLang="ja-JP" sz="2000" dirty="0"/>
              <a:t>b</a:t>
            </a:r>
            <a:r>
              <a:rPr kumimoji="1" lang="ja-JP" altLang="en-US" sz="2000" dirty="0"/>
              <a:t>を与える</a:t>
            </a:r>
            <a:endParaRPr kumimoji="1" lang="en-US" altLang="ja-JP" sz="2000" dirty="0"/>
          </a:p>
          <a:p>
            <a:pPr marL="0" indent="0">
              <a:buNone/>
            </a:pPr>
            <a:r>
              <a:rPr lang="ja-JP" altLang="en-US" sz="2000" dirty="0"/>
              <a:t>　戦略</a:t>
            </a:r>
            <a:r>
              <a:rPr lang="en-US" altLang="ja-JP" sz="2000" dirty="0"/>
              <a:t>D</a:t>
            </a:r>
            <a:r>
              <a:rPr lang="ja-JP" altLang="en-US" sz="2000" dirty="0"/>
              <a:t>：誰にも協力しない</a:t>
            </a:r>
            <a:endParaRPr lang="en-US" altLang="ja-JP" sz="2000" dirty="0"/>
          </a:p>
          <a:p>
            <a:pPr marL="0" indent="0">
              <a:buNone/>
            </a:pPr>
            <a:endParaRPr kumimoji="1" lang="en-US" altLang="ja-JP" sz="800" dirty="0"/>
          </a:p>
          <a:p>
            <a:pPr marL="0" indent="0">
              <a:buNone/>
            </a:pPr>
            <a:r>
              <a:rPr kumimoji="1" lang="ja-JP" altLang="en-US" sz="2000" dirty="0"/>
              <a:t>〇ランダムに</a:t>
            </a:r>
            <a:r>
              <a:rPr kumimoji="1" lang="en-US" altLang="ja-JP" sz="2000" dirty="0"/>
              <a:t>5000</a:t>
            </a:r>
            <a:r>
              <a:rPr kumimoji="1" lang="ja-JP" altLang="en-US" sz="2000" dirty="0"/>
              <a:t>ペアを選び、リンク有無の修正を考える</a:t>
            </a:r>
            <a:endParaRPr kumimoji="1" lang="en-US" altLang="ja-JP" sz="2000" dirty="0"/>
          </a:p>
          <a:p>
            <a:pPr marL="0" indent="0">
              <a:buNone/>
            </a:pPr>
            <a:r>
              <a:rPr lang="ja-JP" altLang="en-US" sz="2000" dirty="0"/>
              <a:t>　一方にとって、相手のこれまでの協力率が、自分の閾値</a:t>
            </a:r>
            <a:r>
              <a:rPr lang="en-US" altLang="ja-JP" sz="2000" dirty="0"/>
              <a:t>TL</a:t>
            </a:r>
            <a:r>
              <a:rPr lang="ja-JP" altLang="en-US" sz="2000" dirty="0"/>
              <a:t>より低いなら、リンクを切る</a:t>
            </a:r>
            <a:endParaRPr lang="en-US" altLang="ja-JP" sz="2000" dirty="0"/>
          </a:p>
          <a:p>
            <a:pPr marL="0" indent="0">
              <a:buNone/>
            </a:pPr>
            <a:r>
              <a:rPr lang="ja-JP" altLang="en-US" sz="2000" dirty="0"/>
              <a:t>　双方にとって、相手のこれまでの協力率が、自分の閾値</a:t>
            </a:r>
            <a:r>
              <a:rPr lang="en-US" altLang="ja-JP" sz="2000" dirty="0"/>
              <a:t>TF</a:t>
            </a:r>
            <a:r>
              <a:rPr lang="ja-JP" altLang="en-US" sz="2000" dirty="0"/>
              <a:t>より高いなら、リンクを貼る</a:t>
            </a:r>
            <a:endParaRPr lang="en-US" altLang="ja-JP" sz="2000" dirty="0"/>
          </a:p>
          <a:p>
            <a:pPr marL="0" indent="0">
              <a:buNone/>
            </a:pPr>
            <a:endParaRPr kumimoji="1" lang="en-US" altLang="ja-JP" sz="800" dirty="0"/>
          </a:p>
          <a:p>
            <a:pPr marL="0" indent="0">
              <a:buNone/>
            </a:pPr>
            <a:r>
              <a:rPr kumimoji="1" lang="ja-JP" altLang="en-US" sz="2000" dirty="0"/>
              <a:t>以上を</a:t>
            </a:r>
            <a:r>
              <a:rPr kumimoji="1" lang="en-US" altLang="ja-JP" sz="2000" dirty="0"/>
              <a:t>100</a:t>
            </a:r>
            <a:r>
              <a:rPr kumimoji="1" lang="ja-JP" altLang="en-US" sz="2000" dirty="0"/>
              <a:t>ラウンド繰り返し、社会学習と突然変異をし、</a:t>
            </a:r>
            <a:r>
              <a:rPr kumimoji="1" lang="en-US" altLang="ja-JP" sz="2000" dirty="0"/>
              <a:t>1</a:t>
            </a:r>
            <a:r>
              <a:rPr kumimoji="1" lang="ja-JP" altLang="en-US" sz="2000" dirty="0"/>
              <a:t>世代。</a:t>
            </a:r>
            <a:r>
              <a:rPr kumimoji="1" lang="en-US" altLang="ja-JP" sz="2000" dirty="0"/>
              <a:t>TC/TL/TF</a:t>
            </a:r>
            <a:r>
              <a:rPr kumimoji="1" lang="ja-JP" altLang="en-US" sz="2000" dirty="0"/>
              <a:t>のみ遺伝。</a:t>
            </a:r>
            <a:endParaRPr kumimoji="1" lang="en-US" altLang="ja-JP" sz="2000" dirty="0"/>
          </a:p>
        </p:txBody>
      </p:sp>
      <p:sp>
        <p:nvSpPr>
          <p:cNvPr id="4" name="四角形: 角を丸くする 3">
            <a:extLst>
              <a:ext uri="{FF2B5EF4-FFF2-40B4-BE49-F238E27FC236}">
                <a16:creationId xmlns:a16="http://schemas.microsoft.com/office/drawing/2014/main" id="{07C3EC16-D221-436D-A6E2-1628389DD2A1}"/>
              </a:ext>
            </a:extLst>
          </p:cNvPr>
          <p:cNvSpPr/>
          <p:nvPr/>
        </p:nvSpPr>
        <p:spPr>
          <a:xfrm>
            <a:off x="381000" y="1449245"/>
            <a:ext cx="11430000" cy="489887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425782960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0C237D6-89CB-CA2B-5280-A3AE5FB7FF91}"/>
              </a:ext>
            </a:extLst>
          </p:cNvPr>
          <p:cNvSpPr>
            <a:spLocks noGrp="1"/>
          </p:cNvSpPr>
          <p:nvPr>
            <p:ph type="ctrTitle"/>
          </p:nvPr>
        </p:nvSpPr>
        <p:spPr/>
        <p:txBody>
          <a:bodyPr>
            <a:normAutofit/>
          </a:bodyPr>
          <a:lstStyle/>
          <a:p>
            <a:r>
              <a:rPr kumimoji="1" lang="ja-JP" altLang="ja-JP" sz="2800" b="0" i="0" u="none" strike="noStrike" kern="50" cap="none" spc="0" normalizeH="0" baseline="0" noProof="0" dirty="0">
                <a:ln>
                  <a:noFill/>
                </a:ln>
                <a:solidFill>
                  <a:srgbClr val="000000"/>
                </a:solidFill>
                <a:effectLst/>
                <a:uLnTx/>
                <a:uFillTx/>
                <a:latin typeface="Century" panose="02040604050505020304" pitchFamily="18" charset="0"/>
                <a:ea typeface="ＭＳ ゴシック" panose="020B0609070205080204" pitchFamily="49" charset="-128"/>
                <a:cs typeface="Times New Roman" panose="02020603050405020304" pitchFamily="18" charset="0"/>
              </a:rPr>
              <a:t>社会ネットワークを「切る」と「貼る」では</a:t>
            </a:r>
            <a:br>
              <a:rPr kumimoji="1" lang="ja-JP" altLang="ja-JP" sz="2800" b="0" i="0" u="none" strike="noStrike" kern="100" cap="none" spc="0" normalizeH="0" baseline="0" noProof="0" dirty="0">
                <a:ln>
                  <a:noFill/>
                </a:ln>
                <a:solidFill>
                  <a:prstClr val="black"/>
                </a:solidFill>
                <a:effectLst/>
                <a:uLnTx/>
                <a:uFillTx/>
                <a:latin typeface="Century" panose="02040604050505020304" pitchFamily="18" charset="0"/>
                <a:ea typeface="ＭＳ 明朝" panose="02020609040205080304" pitchFamily="17" charset="-128"/>
                <a:cs typeface="Times New Roman" panose="02020603050405020304" pitchFamily="18" charset="0"/>
              </a:rPr>
            </a:br>
            <a:r>
              <a:rPr kumimoji="1" lang="ja-JP" altLang="ja-JP" sz="2800" b="0" i="0" u="none" strike="noStrike" kern="50" cap="none" spc="0" normalizeH="0" baseline="0" noProof="0" dirty="0">
                <a:ln>
                  <a:noFill/>
                </a:ln>
                <a:solidFill>
                  <a:srgbClr val="000000"/>
                </a:solidFill>
                <a:effectLst/>
                <a:uLnTx/>
                <a:uFillTx/>
                <a:latin typeface="Century" panose="02040604050505020304" pitchFamily="18" charset="0"/>
                <a:ea typeface="ＭＳ ゴシック" panose="020B0609070205080204" pitchFamily="49" charset="-128"/>
                <a:cs typeface="Times New Roman" panose="02020603050405020304" pitchFamily="18" charset="0"/>
              </a:rPr>
              <a:t>どちらが協力の進化を促進するのか？</a:t>
            </a:r>
            <a:br>
              <a:rPr kumimoji="1" lang="ja-JP" altLang="ja-JP" sz="2800" b="0" i="0" u="none" strike="noStrike" kern="100" cap="none" spc="0" normalizeH="0" baseline="0" noProof="0" dirty="0">
                <a:ln>
                  <a:noFill/>
                </a:ln>
                <a:solidFill>
                  <a:prstClr val="black"/>
                </a:solidFill>
                <a:effectLst/>
                <a:uLnTx/>
                <a:uFillTx/>
                <a:latin typeface="Century" panose="02040604050505020304" pitchFamily="18" charset="0"/>
                <a:ea typeface="ＭＳ 明朝" panose="02020609040205080304" pitchFamily="17" charset="-128"/>
                <a:cs typeface="Times New Roman" panose="02020603050405020304" pitchFamily="18" charset="0"/>
              </a:rPr>
            </a:br>
            <a:r>
              <a:rPr kumimoji="1" lang="en-US" altLang="ja-JP" sz="2800" b="1" i="0" u="none" strike="noStrike" kern="50" cap="none" spc="0" normalizeH="0" baseline="0" noProof="0" dirty="0">
                <a:ln>
                  <a:noFill/>
                </a:ln>
                <a:solidFill>
                  <a:srgbClr val="000000"/>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 Which promotes the evolution of cooperation,</a:t>
            </a:r>
            <a:br>
              <a:rPr kumimoji="1" lang="ja-JP" altLang="ja-JP" sz="2800" b="0" i="0" u="none" strike="noStrike" kern="100" cap="none" spc="0" normalizeH="0" baseline="0" noProof="0" dirty="0">
                <a:ln>
                  <a:noFill/>
                </a:ln>
                <a:solidFill>
                  <a:prstClr val="black"/>
                </a:solidFill>
                <a:effectLst/>
                <a:uLnTx/>
                <a:uFillTx/>
                <a:latin typeface="Century" panose="02040604050505020304" pitchFamily="18" charset="0"/>
                <a:ea typeface="ＭＳ 明朝" panose="02020609040205080304" pitchFamily="17" charset="-128"/>
                <a:cs typeface="Times New Roman" panose="02020603050405020304" pitchFamily="18" charset="0"/>
              </a:rPr>
            </a:br>
            <a:r>
              <a:rPr kumimoji="1" lang="en-US" altLang="ja-JP" sz="2800" b="1" i="0" u="none" strike="noStrike" kern="50" cap="none" spc="0" normalizeH="0" baseline="0" noProof="0" dirty="0">
                <a:ln>
                  <a:noFill/>
                </a:ln>
                <a:solidFill>
                  <a:srgbClr val="000000"/>
                </a:solidFill>
                <a:effectLst/>
                <a:uLnTx/>
                <a:uFillTx/>
                <a:latin typeface="Times New Roman" panose="02020603050405020304" pitchFamily="18" charset="0"/>
                <a:ea typeface="ＭＳ 明朝" panose="02020609040205080304" pitchFamily="17" charset="-128"/>
                <a:cs typeface="Times New Roman" panose="02020603050405020304" pitchFamily="18" charset="0"/>
              </a:rPr>
              <a:t> “deletion" or “formation" of links in social networks?</a:t>
            </a:r>
            <a:endParaRPr kumimoji="1" lang="ja-JP" altLang="en-US" dirty="0"/>
          </a:p>
        </p:txBody>
      </p:sp>
      <p:sp>
        <p:nvSpPr>
          <p:cNvPr id="3" name="字幕 2">
            <a:extLst>
              <a:ext uri="{FF2B5EF4-FFF2-40B4-BE49-F238E27FC236}">
                <a16:creationId xmlns:a16="http://schemas.microsoft.com/office/drawing/2014/main" id="{3F67443A-EC8D-7464-03DC-56EE3BAF0DC0}"/>
              </a:ext>
            </a:extLst>
          </p:cNvPr>
          <p:cNvSpPr>
            <a:spLocks noGrp="1"/>
          </p:cNvSpPr>
          <p:nvPr>
            <p:ph type="subTitle" idx="1"/>
          </p:nvPr>
        </p:nvSpPr>
        <p:spPr>
          <a:xfrm>
            <a:off x="1524000" y="3869166"/>
            <a:ext cx="9144000" cy="1655762"/>
          </a:xfrm>
        </p:spPr>
        <p:txBody>
          <a:bodyPr/>
          <a:lstStyle/>
          <a:p>
            <a:r>
              <a:rPr kumimoji="1" lang="ja-JP" altLang="en-US" dirty="0"/>
              <a:t>野口　由梨香</a:t>
            </a:r>
            <a:endParaRPr kumimoji="1" lang="en-US" altLang="ja-JP" dirty="0"/>
          </a:p>
          <a:p>
            <a:r>
              <a:rPr lang="ja-JP" altLang="en-US" dirty="0"/>
              <a:t>指導教員　中丸麻由子</a:t>
            </a:r>
            <a:endParaRPr kumimoji="1" lang="ja-JP" altLang="en-US" dirty="0"/>
          </a:p>
        </p:txBody>
      </p:sp>
    </p:spTree>
    <p:extLst>
      <p:ext uri="{BB962C8B-B14F-4D97-AF65-F5344CB8AC3E}">
        <p14:creationId xmlns:p14="http://schemas.microsoft.com/office/powerpoint/2010/main" val="3131912540"/>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9FB2BCCC-DF82-8751-3EF8-85DDDBDECE35}"/>
              </a:ext>
            </a:extLst>
          </p:cNvPr>
          <p:cNvSpPr>
            <a:spLocks noGrp="1"/>
          </p:cNvSpPr>
          <p:nvPr>
            <p:ph type="title"/>
          </p:nvPr>
        </p:nvSpPr>
        <p:spPr/>
        <p:txBody>
          <a:bodyPr/>
          <a:lstStyle/>
          <a:p>
            <a:r>
              <a:rPr kumimoji="1" lang="ja-JP" altLang="en-US" dirty="0">
                <a:latin typeface="+mj-ea"/>
              </a:rPr>
              <a:t>研究の背景</a:t>
            </a:r>
            <a:endParaRPr kumimoji="1" lang="ja-JP" altLang="en-US" dirty="0"/>
          </a:p>
        </p:txBody>
      </p:sp>
      <p:sp>
        <p:nvSpPr>
          <p:cNvPr id="3" name="コンテンツ プレースホルダー 2">
            <a:extLst>
              <a:ext uri="{FF2B5EF4-FFF2-40B4-BE49-F238E27FC236}">
                <a16:creationId xmlns:a16="http://schemas.microsoft.com/office/drawing/2014/main" id="{5D14A03E-CB5B-AF10-7CBE-4860BACD3019}"/>
              </a:ext>
            </a:extLst>
          </p:cNvPr>
          <p:cNvSpPr>
            <a:spLocks noGrp="1"/>
          </p:cNvSpPr>
          <p:nvPr>
            <p:ph idx="1"/>
          </p:nvPr>
        </p:nvSpPr>
        <p:spPr>
          <a:xfrm>
            <a:off x="838200" y="1690688"/>
            <a:ext cx="10515600" cy="4486275"/>
          </a:xfrm>
        </p:spPr>
        <p:txBody>
          <a:bodyPr>
            <a:normAutofit lnSpcReduction="10000"/>
          </a:bodyPr>
          <a:lstStyle/>
          <a:p>
            <a:r>
              <a:rPr kumimoji="1" lang="ja-JP" altLang="en-US" dirty="0"/>
              <a:t>協力は人間社会の基盤である。しかし、協力者は自らコストをかけてまで他人に利益を与えるため、なぜ人々は協力をするのかは未解決の</a:t>
            </a:r>
            <a:r>
              <a:rPr kumimoji="1" lang="ja-JP" altLang="en-US"/>
              <a:t>研究課題。</a:t>
            </a:r>
            <a:endParaRPr kumimoji="1" lang="en-US" altLang="ja-JP" dirty="0"/>
          </a:p>
          <a:p>
            <a:r>
              <a:rPr kumimoji="1" lang="ja-JP" altLang="en-US" sz="2800" dirty="0"/>
              <a:t>進化</a:t>
            </a:r>
            <a:r>
              <a:rPr kumimoji="1" lang="ja-JP" altLang="en-US" sz="2800"/>
              <a:t>ゲーム理論における「協力の進化」研究について</a:t>
            </a:r>
            <a:endParaRPr kumimoji="1" lang="en-US" altLang="ja-JP" sz="2800" dirty="0"/>
          </a:p>
          <a:p>
            <a:pPr lvl="1"/>
            <a:r>
              <a:rPr lang="ja-JP" altLang="en-US"/>
              <a:t>５</a:t>
            </a:r>
            <a:r>
              <a:rPr kumimoji="1" lang="ja-JP" altLang="en-US"/>
              <a:t>つの研究カテゴリ：「</a:t>
            </a:r>
            <a:r>
              <a:rPr kumimoji="1" lang="ja-JP" altLang="en-US" dirty="0"/>
              <a:t>血縁選択」「群選択」「直接互恵性」「間接互恵性」「空間構造・ネットワーク</a:t>
            </a:r>
            <a:r>
              <a:rPr kumimoji="1" lang="ja-JP" altLang="en-US"/>
              <a:t>構造」</a:t>
            </a:r>
            <a:endParaRPr kumimoji="1" lang="en-US" altLang="ja-JP" dirty="0"/>
          </a:p>
          <a:p>
            <a:r>
              <a:rPr kumimoji="1" lang="ja-JP" altLang="en-US" sz="2800" dirty="0"/>
              <a:t>「ネットワーク構造</a:t>
            </a:r>
            <a:r>
              <a:rPr kumimoji="1" lang="ja-JP" altLang="en-US" sz="2800"/>
              <a:t>」の時間変化</a:t>
            </a:r>
            <a:r>
              <a:rPr kumimoji="1" lang="ja-JP" altLang="en-US" sz="2800" dirty="0"/>
              <a:t>に関する</a:t>
            </a:r>
            <a:r>
              <a:rPr lang="ja-JP" altLang="en-US"/>
              <a:t>先行研究</a:t>
            </a:r>
            <a:endParaRPr lang="en-US" altLang="ja-JP" dirty="0"/>
          </a:p>
          <a:p>
            <a:pPr lvl="1"/>
            <a:r>
              <a:rPr lang="ja-JP" altLang="en-US"/>
              <a:t>ネットワーク</a:t>
            </a:r>
            <a:r>
              <a:rPr lang="ja-JP" altLang="en-US" dirty="0"/>
              <a:t>の切り貼り両方</a:t>
            </a:r>
            <a:r>
              <a:rPr lang="ja-JP" altLang="en-US"/>
              <a:t>を想定</a:t>
            </a:r>
            <a:endParaRPr lang="en-US" altLang="ja-JP" dirty="0"/>
          </a:p>
          <a:p>
            <a:r>
              <a:rPr kumimoji="1" lang="ja-JP" altLang="en-US"/>
              <a:t>本研究</a:t>
            </a:r>
            <a:endParaRPr kumimoji="1" lang="en-US" altLang="ja-JP" dirty="0"/>
          </a:p>
          <a:p>
            <a:pPr lvl="1"/>
            <a:r>
              <a:rPr kumimoji="1" lang="ja-JP" altLang="en-US"/>
              <a:t>「</a:t>
            </a:r>
            <a:r>
              <a:rPr kumimoji="1" lang="ja-JP" altLang="en-US" dirty="0"/>
              <a:t>切り」と「貼り」それぞれが協力にどのような影響を与えているかについて</a:t>
            </a:r>
            <a:r>
              <a:rPr lang="ja-JP" altLang="en-US" dirty="0"/>
              <a:t>研究を行った</a:t>
            </a:r>
            <a:endParaRPr kumimoji="1" lang="ja-JP" altLang="en-US" dirty="0"/>
          </a:p>
          <a:p>
            <a:endParaRPr lang="en-US" altLang="ja-JP" dirty="0"/>
          </a:p>
          <a:p>
            <a:endParaRPr kumimoji="1" lang="en-US" altLang="ja-JP" dirty="0"/>
          </a:p>
        </p:txBody>
      </p:sp>
    </p:spTree>
    <p:extLst>
      <p:ext uri="{BB962C8B-B14F-4D97-AF65-F5344CB8AC3E}">
        <p14:creationId xmlns:p14="http://schemas.microsoft.com/office/powerpoint/2010/main" val="3688983783"/>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CA4CC6F2-236E-EBC9-5B44-83E21536AE64}"/>
              </a:ext>
            </a:extLst>
          </p:cNvPr>
          <p:cNvSpPr>
            <a:spLocks noGrp="1"/>
          </p:cNvSpPr>
          <p:nvPr>
            <p:ph type="title"/>
          </p:nvPr>
        </p:nvSpPr>
        <p:spPr/>
        <p:txBody>
          <a:bodyPr/>
          <a:lstStyle/>
          <a:p>
            <a:r>
              <a:rPr kumimoji="1" lang="ja-JP" altLang="en-US" dirty="0"/>
              <a:t>研究方法</a:t>
            </a:r>
          </a:p>
        </p:txBody>
      </p:sp>
      <p:sp>
        <p:nvSpPr>
          <p:cNvPr id="3" name="コンテンツ プレースホルダー 2">
            <a:extLst>
              <a:ext uri="{FF2B5EF4-FFF2-40B4-BE49-F238E27FC236}">
                <a16:creationId xmlns:a16="http://schemas.microsoft.com/office/drawing/2014/main" id="{B13186D3-D0D8-F31F-693C-D1192F69F653}"/>
              </a:ext>
            </a:extLst>
          </p:cNvPr>
          <p:cNvSpPr>
            <a:spLocks noGrp="1"/>
          </p:cNvSpPr>
          <p:nvPr>
            <p:ph idx="1"/>
          </p:nvPr>
        </p:nvSpPr>
        <p:spPr>
          <a:xfrm>
            <a:off x="838200" y="1454474"/>
            <a:ext cx="10515600" cy="4351338"/>
          </a:xfrm>
        </p:spPr>
        <p:txBody>
          <a:bodyPr/>
          <a:lstStyle/>
          <a:p>
            <a:r>
              <a:rPr kumimoji="1" lang="ja-JP" altLang="en-US"/>
              <a:t>進化ゲーム理論をもとにしたエージェントベースシミュレーションを行った</a:t>
            </a:r>
            <a:endParaRPr kumimoji="1" lang="en-US" altLang="ja-JP" dirty="0"/>
          </a:p>
          <a:p>
            <a:r>
              <a:rPr kumimoji="1" lang="ja-JP" altLang="en-US"/>
              <a:t>以下の３つのモデルを解析：</a:t>
            </a:r>
            <a:endParaRPr kumimoji="1" lang="en-US" altLang="ja-JP" dirty="0"/>
          </a:p>
          <a:p>
            <a:pPr lvl="1"/>
            <a:r>
              <a:rPr kumimoji="1" lang="ja-JP" altLang="en-US" dirty="0"/>
              <a:t>「切る</a:t>
            </a:r>
            <a:r>
              <a:rPr kumimoji="1" lang="ja-JP" altLang="en-US"/>
              <a:t>」モデル：エージェント</a:t>
            </a:r>
            <a:r>
              <a:rPr kumimoji="1" lang="ja-JP" altLang="en-US" dirty="0"/>
              <a:t>はリンクを切ることのみを行う</a:t>
            </a:r>
            <a:endParaRPr kumimoji="1" lang="en-US" altLang="ja-JP" dirty="0"/>
          </a:p>
          <a:p>
            <a:pPr lvl="1"/>
            <a:r>
              <a:rPr lang="ja-JP" altLang="en-US" dirty="0"/>
              <a:t>「貼る</a:t>
            </a:r>
            <a:r>
              <a:rPr lang="ja-JP" altLang="en-US"/>
              <a:t>」モデル：エージェント</a:t>
            </a:r>
            <a:r>
              <a:rPr lang="ja-JP" altLang="en-US" dirty="0"/>
              <a:t>はリンクを貼ることのみを行う</a:t>
            </a:r>
            <a:endParaRPr lang="en-US" altLang="ja-JP" dirty="0"/>
          </a:p>
          <a:p>
            <a:pPr lvl="1"/>
            <a:r>
              <a:rPr kumimoji="1" lang="ja-JP" altLang="en-US" dirty="0"/>
              <a:t>「切り貼り</a:t>
            </a:r>
            <a:r>
              <a:rPr kumimoji="1" lang="ja-JP" altLang="en-US"/>
              <a:t>」モデル：切り貼り</a:t>
            </a:r>
            <a:r>
              <a:rPr kumimoji="1" lang="ja-JP" altLang="en-US" dirty="0"/>
              <a:t>両方を行う</a:t>
            </a:r>
            <a:br>
              <a:rPr kumimoji="1" lang="en-US" altLang="ja-JP" dirty="0"/>
            </a:br>
            <a:endParaRPr lang="en-US" altLang="ja-JP" dirty="0"/>
          </a:p>
          <a:p>
            <a:endParaRPr kumimoji="1" lang="en-US" altLang="ja-JP" dirty="0"/>
          </a:p>
          <a:p>
            <a:endParaRPr kumimoji="1" lang="en-US" altLang="ja-JP" dirty="0"/>
          </a:p>
        </p:txBody>
      </p:sp>
      <p:pic>
        <p:nvPicPr>
          <p:cNvPr id="31" name="コンテンツ プレースホルダー 4" descr="笑顔 (塗りつぶしなし) 枠線">
            <a:extLst>
              <a:ext uri="{FF2B5EF4-FFF2-40B4-BE49-F238E27FC236}">
                <a16:creationId xmlns:a16="http://schemas.microsoft.com/office/drawing/2014/main" id="{CD420818-E1FC-D8D4-5DD2-C393A1C4744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108811" y="5736962"/>
            <a:ext cx="636583" cy="636583"/>
          </a:xfrm>
          <a:prstGeom prst="rect">
            <a:avLst/>
          </a:prstGeom>
        </p:spPr>
      </p:pic>
      <p:cxnSp>
        <p:nvCxnSpPr>
          <p:cNvPr id="32" name="直線コネクタ 31">
            <a:extLst>
              <a:ext uri="{FF2B5EF4-FFF2-40B4-BE49-F238E27FC236}">
                <a16:creationId xmlns:a16="http://schemas.microsoft.com/office/drawing/2014/main" id="{FB460EC9-99DC-8E7E-5007-FEB4E863F083}"/>
              </a:ext>
            </a:extLst>
          </p:cNvPr>
          <p:cNvCxnSpPr>
            <a:cxnSpLocks/>
            <a:stCxn id="31" idx="3"/>
            <a:endCxn id="33" idx="1"/>
          </p:cNvCxnSpPr>
          <p:nvPr/>
        </p:nvCxnSpPr>
        <p:spPr>
          <a:xfrm>
            <a:off x="2745394" y="6055254"/>
            <a:ext cx="508410" cy="10499"/>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33" name="グラフィックス 32" descr="悲しい顔 (塗りつぶしなし) 枠線">
            <a:extLst>
              <a:ext uri="{FF2B5EF4-FFF2-40B4-BE49-F238E27FC236}">
                <a16:creationId xmlns:a16="http://schemas.microsoft.com/office/drawing/2014/main" id="{383964C4-AF38-5605-B295-DA4354BE0C0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253804" y="5757960"/>
            <a:ext cx="615584" cy="615585"/>
          </a:xfrm>
          <a:prstGeom prst="rect">
            <a:avLst/>
          </a:prstGeom>
        </p:spPr>
      </p:pic>
      <p:pic>
        <p:nvPicPr>
          <p:cNvPr id="34" name="コンテンツ プレースホルダー 4" descr="笑顔 (塗りつぶしなし) 枠線">
            <a:extLst>
              <a:ext uri="{FF2B5EF4-FFF2-40B4-BE49-F238E27FC236}">
                <a16:creationId xmlns:a16="http://schemas.microsoft.com/office/drawing/2014/main" id="{9D06595C-78A5-DD7A-955D-B6F1F4B240B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544223" y="5660477"/>
            <a:ext cx="333496" cy="333496"/>
          </a:xfrm>
          <a:prstGeom prst="rect">
            <a:avLst/>
          </a:prstGeom>
        </p:spPr>
      </p:pic>
      <p:pic>
        <p:nvPicPr>
          <p:cNvPr id="35" name="コンテンツ プレースホルダー 4" descr="笑顔 (塗りつぶしなし) 枠線">
            <a:extLst>
              <a:ext uri="{FF2B5EF4-FFF2-40B4-BE49-F238E27FC236}">
                <a16:creationId xmlns:a16="http://schemas.microsoft.com/office/drawing/2014/main" id="{9C969F47-EA81-82AE-01D9-228207CED7F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705230" y="6262815"/>
            <a:ext cx="333496" cy="333496"/>
          </a:xfrm>
          <a:prstGeom prst="rect">
            <a:avLst/>
          </a:prstGeom>
        </p:spPr>
      </p:pic>
      <p:pic>
        <p:nvPicPr>
          <p:cNvPr id="36" name="グラフィックス 35" descr="はさみ 単色塗りつぶし">
            <a:extLst>
              <a:ext uri="{FF2B5EF4-FFF2-40B4-BE49-F238E27FC236}">
                <a16:creationId xmlns:a16="http://schemas.microsoft.com/office/drawing/2014/main" id="{D1D012B0-53CA-7AE9-6DFE-C06D2313C88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912736">
            <a:off x="2778260" y="5793321"/>
            <a:ext cx="499870" cy="499870"/>
          </a:xfrm>
          <a:prstGeom prst="rect">
            <a:avLst/>
          </a:prstGeom>
        </p:spPr>
      </p:pic>
      <p:cxnSp>
        <p:nvCxnSpPr>
          <p:cNvPr id="37" name="直線コネクタ 36">
            <a:extLst>
              <a:ext uri="{FF2B5EF4-FFF2-40B4-BE49-F238E27FC236}">
                <a16:creationId xmlns:a16="http://schemas.microsoft.com/office/drawing/2014/main" id="{D1D3C5E6-5482-E36E-88EA-BC470208E65A}"/>
              </a:ext>
            </a:extLst>
          </p:cNvPr>
          <p:cNvCxnSpPr>
            <a:cxnSpLocks/>
          </p:cNvCxnSpPr>
          <p:nvPr/>
        </p:nvCxnSpPr>
        <p:spPr>
          <a:xfrm flipH="1">
            <a:off x="1990018" y="6111012"/>
            <a:ext cx="140834" cy="218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8" name="直線コネクタ 37">
            <a:extLst>
              <a:ext uri="{FF2B5EF4-FFF2-40B4-BE49-F238E27FC236}">
                <a16:creationId xmlns:a16="http://schemas.microsoft.com/office/drawing/2014/main" id="{A24ED68C-0B6E-2BDA-47BF-E187A410E8FB}"/>
              </a:ext>
            </a:extLst>
          </p:cNvPr>
          <p:cNvCxnSpPr/>
          <p:nvPr/>
        </p:nvCxnSpPr>
        <p:spPr>
          <a:xfrm>
            <a:off x="1292653" y="5632466"/>
            <a:ext cx="251570" cy="145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9" name="直線コネクタ 38">
            <a:extLst>
              <a:ext uri="{FF2B5EF4-FFF2-40B4-BE49-F238E27FC236}">
                <a16:creationId xmlns:a16="http://schemas.microsoft.com/office/drawing/2014/main" id="{405B6A20-3961-D887-96A8-179E2CBA8ED8}"/>
              </a:ext>
            </a:extLst>
          </p:cNvPr>
          <p:cNvCxnSpPr>
            <a:cxnSpLocks/>
          </p:cNvCxnSpPr>
          <p:nvPr/>
        </p:nvCxnSpPr>
        <p:spPr>
          <a:xfrm flipH="1">
            <a:off x="1643208" y="6539765"/>
            <a:ext cx="154510" cy="162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0" name="直線コネクタ 39">
            <a:extLst>
              <a:ext uri="{FF2B5EF4-FFF2-40B4-BE49-F238E27FC236}">
                <a16:creationId xmlns:a16="http://schemas.microsoft.com/office/drawing/2014/main" id="{0B19A42A-156F-7ABD-CA28-1621E9645388}"/>
              </a:ext>
            </a:extLst>
          </p:cNvPr>
          <p:cNvCxnSpPr>
            <a:cxnSpLocks/>
            <a:stCxn id="34" idx="3"/>
          </p:cNvCxnSpPr>
          <p:nvPr/>
        </p:nvCxnSpPr>
        <p:spPr>
          <a:xfrm>
            <a:off x="1877719" y="5827225"/>
            <a:ext cx="285530" cy="159688"/>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1" name="直線コネクタ 40">
            <a:extLst>
              <a:ext uri="{FF2B5EF4-FFF2-40B4-BE49-F238E27FC236}">
                <a16:creationId xmlns:a16="http://schemas.microsoft.com/office/drawing/2014/main" id="{BC43F326-7D39-F8AA-33DE-1D7F24F26D58}"/>
              </a:ext>
            </a:extLst>
          </p:cNvPr>
          <p:cNvCxnSpPr>
            <a:cxnSpLocks/>
          </p:cNvCxnSpPr>
          <p:nvPr/>
        </p:nvCxnSpPr>
        <p:spPr>
          <a:xfrm flipV="1">
            <a:off x="2003644" y="6248705"/>
            <a:ext cx="244976" cy="1479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43" name="吹き出し: 四角形 42">
            <a:extLst>
              <a:ext uri="{FF2B5EF4-FFF2-40B4-BE49-F238E27FC236}">
                <a16:creationId xmlns:a16="http://schemas.microsoft.com/office/drawing/2014/main" id="{B4F47459-6B23-C424-E446-A9B177DAFA68}"/>
              </a:ext>
            </a:extLst>
          </p:cNvPr>
          <p:cNvSpPr/>
          <p:nvPr/>
        </p:nvSpPr>
        <p:spPr>
          <a:xfrm>
            <a:off x="1746699" y="4631220"/>
            <a:ext cx="2034191" cy="909060"/>
          </a:xfrm>
          <a:prstGeom prst="wedgeRectCallou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b="1" dirty="0"/>
              <a:t>この人と</a:t>
            </a:r>
            <a:endParaRPr kumimoji="1" lang="en-US" altLang="ja-JP" sz="2000" b="1" dirty="0"/>
          </a:p>
          <a:p>
            <a:pPr algn="ctr"/>
            <a:r>
              <a:rPr kumimoji="1" lang="ja-JP" altLang="en-US" sz="2000" b="1" dirty="0"/>
              <a:t>リンクを切る？</a:t>
            </a:r>
          </a:p>
        </p:txBody>
      </p:sp>
      <p:pic>
        <p:nvPicPr>
          <p:cNvPr id="45" name="コンテンツ プレースホルダー 4" descr="笑顔 (塗りつぶしなし) 枠線">
            <a:extLst>
              <a:ext uri="{FF2B5EF4-FFF2-40B4-BE49-F238E27FC236}">
                <a16:creationId xmlns:a16="http://schemas.microsoft.com/office/drawing/2014/main" id="{86485E18-8470-C1D8-47E4-CC3D2F9BCF6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37555" y="5632466"/>
            <a:ext cx="635302" cy="635302"/>
          </a:xfrm>
          <a:prstGeom prst="rect">
            <a:avLst/>
          </a:prstGeom>
        </p:spPr>
      </p:pic>
      <p:pic>
        <p:nvPicPr>
          <p:cNvPr id="46" name="コンテンツ プレースホルダー 4" descr="笑顔 (塗りつぶしなし) 枠線">
            <a:extLst>
              <a:ext uri="{FF2B5EF4-FFF2-40B4-BE49-F238E27FC236}">
                <a16:creationId xmlns:a16="http://schemas.microsoft.com/office/drawing/2014/main" id="{9F3C9929-BCE5-1DB4-80E2-808CB293D18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47970" y="6312436"/>
            <a:ext cx="333496" cy="333496"/>
          </a:xfrm>
          <a:prstGeom prst="rect">
            <a:avLst/>
          </a:prstGeom>
        </p:spPr>
      </p:pic>
      <p:pic>
        <p:nvPicPr>
          <p:cNvPr id="47" name="コンテンツ プレースホルダー 4" descr="笑顔 (塗りつぶしなし) 枠線">
            <a:extLst>
              <a:ext uri="{FF2B5EF4-FFF2-40B4-BE49-F238E27FC236}">
                <a16:creationId xmlns:a16="http://schemas.microsoft.com/office/drawing/2014/main" id="{9372A929-D5C5-50B8-EEC3-C6B10F28549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67579" y="6326127"/>
            <a:ext cx="333496" cy="333496"/>
          </a:xfrm>
          <a:prstGeom prst="rect">
            <a:avLst/>
          </a:prstGeom>
        </p:spPr>
      </p:pic>
      <p:pic>
        <p:nvPicPr>
          <p:cNvPr id="48" name="コンテンツ プレースホルダー 4" descr="笑顔 (塗りつぶしなし) 枠線">
            <a:extLst>
              <a:ext uri="{FF2B5EF4-FFF2-40B4-BE49-F238E27FC236}">
                <a16:creationId xmlns:a16="http://schemas.microsoft.com/office/drawing/2014/main" id="{7D8355ED-4EA4-42AC-FB46-2F84C1B2E50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113640" y="5632466"/>
            <a:ext cx="623642" cy="623642"/>
          </a:xfrm>
          <a:prstGeom prst="rect">
            <a:avLst/>
          </a:prstGeom>
        </p:spPr>
      </p:pic>
      <p:cxnSp>
        <p:nvCxnSpPr>
          <p:cNvPr id="49" name="直線矢印コネクタ 48">
            <a:extLst>
              <a:ext uri="{FF2B5EF4-FFF2-40B4-BE49-F238E27FC236}">
                <a16:creationId xmlns:a16="http://schemas.microsoft.com/office/drawing/2014/main" id="{F1105C9A-419C-8551-843E-037D3432C2E6}"/>
              </a:ext>
            </a:extLst>
          </p:cNvPr>
          <p:cNvCxnSpPr>
            <a:cxnSpLocks/>
            <a:stCxn id="45" idx="3"/>
            <a:endCxn id="48" idx="1"/>
          </p:cNvCxnSpPr>
          <p:nvPr/>
        </p:nvCxnSpPr>
        <p:spPr>
          <a:xfrm flipV="1">
            <a:off x="5372857" y="5944287"/>
            <a:ext cx="740783" cy="5830"/>
          </a:xfrm>
          <a:prstGeom prst="straightConnector1">
            <a:avLst/>
          </a:prstGeom>
          <a:ln w="25400">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pic>
        <p:nvPicPr>
          <p:cNvPr id="50" name="グラフィックス 49" descr="蝶ネクタイ 枠線">
            <a:extLst>
              <a:ext uri="{FF2B5EF4-FFF2-40B4-BE49-F238E27FC236}">
                <a16:creationId xmlns:a16="http://schemas.microsoft.com/office/drawing/2014/main" id="{9D6D6116-2035-2AC2-19AE-7EAA7CD9B220}"/>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5534979" y="5732234"/>
            <a:ext cx="426843" cy="426843"/>
          </a:xfrm>
          <a:prstGeom prst="rect">
            <a:avLst/>
          </a:prstGeom>
        </p:spPr>
      </p:pic>
      <p:cxnSp>
        <p:nvCxnSpPr>
          <p:cNvPr id="51" name="直線コネクタ 50">
            <a:extLst>
              <a:ext uri="{FF2B5EF4-FFF2-40B4-BE49-F238E27FC236}">
                <a16:creationId xmlns:a16="http://schemas.microsoft.com/office/drawing/2014/main" id="{C0430D59-5183-F921-434A-7B5FE3A481E3}"/>
              </a:ext>
            </a:extLst>
          </p:cNvPr>
          <p:cNvCxnSpPr>
            <a:cxnSpLocks/>
          </p:cNvCxnSpPr>
          <p:nvPr/>
        </p:nvCxnSpPr>
        <p:spPr>
          <a:xfrm flipH="1">
            <a:off x="4808587" y="6165678"/>
            <a:ext cx="154131" cy="225107"/>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2" name="直線コネクタ 51">
            <a:extLst>
              <a:ext uri="{FF2B5EF4-FFF2-40B4-BE49-F238E27FC236}">
                <a16:creationId xmlns:a16="http://schemas.microsoft.com/office/drawing/2014/main" id="{94E2D9DC-77C7-7525-4DE5-204D4945FD7F}"/>
              </a:ext>
            </a:extLst>
          </p:cNvPr>
          <p:cNvCxnSpPr>
            <a:cxnSpLocks/>
          </p:cNvCxnSpPr>
          <p:nvPr/>
        </p:nvCxnSpPr>
        <p:spPr>
          <a:xfrm flipH="1">
            <a:off x="4490324" y="6603053"/>
            <a:ext cx="154510" cy="162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3" name="直線コネクタ 52">
            <a:extLst>
              <a:ext uri="{FF2B5EF4-FFF2-40B4-BE49-F238E27FC236}">
                <a16:creationId xmlns:a16="http://schemas.microsoft.com/office/drawing/2014/main" id="{FF120312-5E2D-EF9C-C4CF-D3872FF2AE08}"/>
              </a:ext>
            </a:extLst>
          </p:cNvPr>
          <p:cNvCxnSpPr>
            <a:cxnSpLocks/>
          </p:cNvCxnSpPr>
          <p:nvPr/>
        </p:nvCxnSpPr>
        <p:spPr>
          <a:xfrm>
            <a:off x="5218726" y="6195309"/>
            <a:ext cx="317651" cy="234254"/>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54" name="直線コネクタ 53">
            <a:extLst>
              <a:ext uri="{FF2B5EF4-FFF2-40B4-BE49-F238E27FC236}">
                <a16:creationId xmlns:a16="http://schemas.microsoft.com/office/drawing/2014/main" id="{818AE808-A918-8FFE-779D-31DFCCCDBF46}"/>
              </a:ext>
            </a:extLst>
          </p:cNvPr>
          <p:cNvCxnSpPr>
            <a:cxnSpLocks/>
          </p:cNvCxnSpPr>
          <p:nvPr/>
        </p:nvCxnSpPr>
        <p:spPr>
          <a:xfrm flipV="1">
            <a:off x="4844617" y="6455443"/>
            <a:ext cx="691760" cy="550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57" name="吹き出し: 四角形 56">
            <a:extLst>
              <a:ext uri="{FF2B5EF4-FFF2-40B4-BE49-F238E27FC236}">
                <a16:creationId xmlns:a16="http://schemas.microsoft.com/office/drawing/2014/main" id="{12216F96-0E67-E26D-5017-552B15F9CBD4}"/>
              </a:ext>
            </a:extLst>
          </p:cNvPr>
          <p:cNvSpPr/>
          <p:nvPr/>
        </p:nvSpPr>
        <p:spPr>
          <a:xfrm>
            <a:off x="4474416" y="4631220"/>
            <a:ext cx="2034191" cy="840016"/>
          </a:xfrm>
          <a:prstGeom prst="wedgeRectCallou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2000" b="1" dirty="0"/>
              <a:t>この人に</a:t>
            </a:r>
            <a:endParaRPr kumimoji="1" lang="en-US" altLang="ja-JP" sz="2000" b="1" dirty="0"/>
          </a:p>
          <a:p>
            <a:pPr algn="ctr"/>
            <a:r>
              <a:rPr kumimoji="1" lang="ja-JP" altLang="en-US" sz="2000" b="1" dirty="0"/>
              <a:t>リンクを貼る？</a:t>
            </a:r>
          </a:p>
        </p:txBody>
      </p:sp>
      <p:sp>
        <p:nvSpPr>
          <p:cNvPr id="99" name="矢印: 右 98">
            <a:extLst>
              <a:ext uri="{FF2B5EF4-FFF2-40B4-BE49-F238E27FC236}">
                <a16:creationId xmlns:a16="http://schemas.microsoft.com/office/drawing/2014/main" id="{0222CE51-CD35-1B0D-A553-EEF274DD91CE}"/>
              </a:ext>
            </a:extLst>
          </p:cNvPr>
          <p:cNvSpPr/>
          <p:nvPr/>
        </p:nvSpPr>
        <p:spPr>
          <a:xfrm>
            <a:off x="2727259" y="5738933"/>
            <a:ext cx="155964" cy="11925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p>
        </p:txBody>
      </p:sp>
      <p:sp>
        <p:nvSpPr>
          <p:cNvPr id="100" name="矢印: 右 99">
            <a:extLst>
              <a:ext uri="{FF2B5EF4-FFF2-40B4-BE49-F238E27FC236}">
                <a16:creationId xmlns:a16="http://schemas.microsoft.com/office/drawing/2014/main" id="{DAEA0CDF-00E4-2B5C-9F4F-AB539550E938}"/>
              </a:ext>
            </a:extLst>
          </p:cNvPr>
          <p:cNvSpPr/>
          <p:nvPr/>
        </p:nvSpPr>
        <p:spPr>
          <a:xfrm>
            <a:off x="5368711" y="5632942"/>
            <a:ext cx="155964" cy="11925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p>
        </p:txBody>
      </p:sp>
      <p:pic>
        <p:nvPicPr>
          <p:cNvPr id="102" name="コンテンツ プレースホルダー 4" descr="笑顔 (塗りつぶしなし) 枠線">
            <a:extLst>
              <a:ext uri="{FF2B5EF4-FFF2-40B4-BE49-F238E27FC236}">
                <a16:creationId xmlns:a16="http://schemas.microsoft.com/office/drawing/2014/main" id="{F5589AA6-5AAF-A554-062E-7F3E19B782E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910117" y="5779930"/>
            <a:ext cx="636583" cy="636583"/>
          </a:xfrm>
          <a:prstGeom prst="rect">
            <a:avLst/>
          </a:prstGeom>
        </p:spPr>
      </p:pic>
      <p:pic>
        <p:nvPicPr>
          <p:cNvPr id="104" name="コンテンツ プレースホルダー 4" descr="笑顔 (塗りつぶしなし) 枠線">
            <a:extLst>
              <a:ext uri="{FF2B5EF4-FFF2-40B4-BE49-F238E27FC236}">
                <a16:creationId xmlns:a16="http://schemas.microsoft.com/office/drawing/2014/main" id="{5F14EA94-B7F2-4369-E147-E268D89ABAB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890161" y="6278952"/>
            <a:ext cx="623642" cy="623642"/>
          </a:xfrm>
          <a:prstGeom prst="rect">
            <a:avLst/>
          </a:prstGeom>
        </p:spPr>
      </p:pic>
      <p:pic>
        <p:nvPicPr>
          <p:cNvPr id="105" name="コンテンツ プレースホルダー 4" descr="笑顔 (塗りつぶしなし) 枠線">
            <a:extLst>
              <a:ext uri="{FF2B5EF4-FFF2-40B4-BE49-F238E27FC236}">
                <a16:creationId xmlns:a16="http://schemas.microsoft.com/office/drawing/2014/main" id="{E59E6A77-6CCF-BB04-1197-8CD755D8FC99}"/>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9970650" y="5529735"/>
            <a:ext cx="623642" cy="623642"/>
          </a:xfrm>
          <a:prstGeom prst="rect">
            <a:avLst/>
          </a:prstGeom>
        </p:spPr>
      </p:pic>
      <p:pic>
        <p:nvPicPr>
          <p:cNvPr id="106" name="グラフィックス 105" descr="はさみ 単色塗りつぶし">
            <a:extLst>
              <a:ext uri="{FF2B5EF4-FFF2-40B4-BE49-F238E27FC236}">
                <a16:creationId xmlns:a16="http://schemas.microsoft.com/office/drawing/2014/main" id="{D44DDD6F-0DC0-1F98-AB56-189A779316C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rot="19912736">
            <a:off x="9145488" y="5628580"/>
            <a:ext cx="499870" cy="499870"/>
          </a:xfrm>
          <a:prstGeom prst="rect">
            <a:avLst/>
          </a:prstGeom>
        </p:spPr>
      </p:pic>
      <p:cxnSp>
        <p:nvCxnSpPr>
          <p:cNvPr id="108" name="直線コネクタ 107">
            <a:extLst>
              <a:ext uri="{FF2B5EF4-FFF2-40B4-BE49-F238E27FC236}">
                <a16:creationId xmlns:a16="http://schemas.microsoft.com/office/drawing/2014/main" id="{9E8DCAC9-7755-28A9-AA52-89DBCB244E35}"/>
              </a:ext>
            </a:extLst>
          </p:cNvPr>
          <p:cNvCxnSpPr>
            <a:cxnSpLocks/>
            <a:stCxn id="102" idx="3"/>
            <a:endCxn id="105" idx="1"/>
          </p:cNvCxnSpPr>
          <p:nvPr/>
        </p:nvCxnSpPr>
        <p:spPr>
          <a:xfrm flipV="1">
            <a:off x="8546700" y="5841556"/>
            <a:ext cx="1423950" cy="25666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111" name="グラフィックス 110" descr="蝶ネクタイ 枠線">
            <a:extLst>
              <a:ext uri="{FF2B5EF4-FFF2-40B4-BE49-F238E27FC236}">
                <a16:creationId xmlns:a16="http://schemas.microsoft.com/office/drawing/2014/main" id="{D7D20C05-19DD-A98A-59AF-D0E86BA7CE43}"/>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9090314" y="6228520"/>
            <a:ext cx="426843" cy="426843"/>
          </a:xfrm>
          <a:prstGeom prst="rect">
            <a:avLst/>
          </a:prstGeom>
        </p:spPr>
      </p:pic>
      <p:cxnSp>
        <p:nvCxnSpPr>
          <p:cNvPr id="112" name="直線矢印コネクタ 111">
            <a:extLst>
              <a:ext uri="{FF2B5EF4-FFF2-40B4-BE49-F238E27FC236}">
                <a16:creationId xmlns:a16="http://schemas.microsoft.com/office/drawing/2014/main" id="{FD4FE5B7-FC2A-DC86-0BED-97021C545234}"/>
              </a:ext>
            </a:extLst>
          </p:cNvPr>
          <p:cNvCxnSpPr>
            <a:cxnSpLocks/>
            <a:stCxn id="102" idx="3"/>
            <a:endCxn id="104" idx="1"/>
          </p:cNvCxnSpPr>
          <p:nvPr/>
        </p:nvCxnSpPr>
        <p:spPr>
          <a:xfrm>
            <a:off x="8546700" y="6098222"/>
            <a:ext cx="1343461" cy="492551"/>
          </a:xfrm>
          <a:prstGeom prst="straightConnector1">
            <a:avLst/>
          </a:prstGeom>
          <a:ln w="25400">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sp>
        <p:nvSpPr>
          <p:cNvPr id="119" name="吹き出し: 四角形 118">
            <a:extLst>
              <a:ext uri="{FF2B5EF4-FFF2-40B4-BE49-F238E27FC236}">
                <a16:creationId xmlns:a16="http://schemas.microsoft.com/office/drawing/2014/main" id="{030B9658-6828-258C-04F3-B21D9A994E7E}"/>
              </a:ext>
            </a:extLst>
          </p:cNvPr>
          <p:cNvSpPr/>
          <p:nvPr/>
        </p:nvSpPr>
        <p:spPr>
          <a:xfrm>
            <a:off x="7268482" y="4505010"/>
            <a:ext cx="3577411" cy="909060"/>
          </a:xfrm>
          <a:prstGeom prst="wedgeRectCallout">
            <a:avLst/>
          </a:prstGeom>
          <a:ln w="28575">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sz="2000" b="1" dirty="0"/>
              <a:t>既に繋がっている人を切る、</a:t>
            </a:r>
            <a:endParaRPr lang="en-US" altLang="ja-JP" sz="2000" b="1" dirty="0"/>
          </a:p>
          <a:p>
            <a:pPr algn="ctr"/>
            <a:r>
              <a:rPr lang="ja-JP" altLang="en-US" sz="2000" b="1" dirty="0"/>
              <a:t>もしくは新しくリンクを</a:t>
            </a:r>
            <a:r>
              <a:rPr kumimoji="1" lang="ja-JP" altLang="en-US" sz="2000" b="1" dirty="0"/>
              <a:t>貼る</a:t>
            </a:r>
          </a:p>
        </p:txBody>
      </p:sp>
      <p:sp>
        <p:nvSpPr>
          <p:cNvPr id="128" name="矢印: 右 127">
            <a:extLst>
              <a:ext uri="{FF2B5EF4-FFF2-40B4-BE49-F238E27FC236}">
                <a16:creationId xmlns:a16="http://schemas.microsoft.com/office/drawing/2014/main" id="{6A349200-BBAB-30A8-CCEA-289339DF7DD0}"/>
              </a:ext>
            </a:extLst>
          </p:cNvPr>
          <p:cNvSpPr/>
          <p:nvPr/>
        </p:nvSpPr>
        <p:spPr>
          <a:xfrm rot="20613036">
            <a:off x="8609969" y="5887087"/>
            <a:ext cx="155964" cy="11925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p>
        </p:txBody>
      </p:sp>
      <p:sp>
        <p:nvSpPr>
          <p:cNvPr id="129" name="矢印: 右 128">
            <a:extLst>
              <a:ext uri="{FF2B5EF4-FFF2-40B4-BE49-F238E27FC236}">
                <a16:creationId xmlns:a16="http://schemas.microsoft.com/office/drawing/2014/main" id="{647B918B-9F1E-1FB7-BDD7-7D6A29551268}"/>
              </a:ext>
            </a:extLst>
          </p:cNvPr>
          <p:cNvSpPr/>
          <p:nvPr/>
        </p:nvSpPr>
        <p:spPr>
          <a:xfrm rot="1144407">
            <a:off x="8578467" y="6203032"/>
            <a:ext cx="155964" cy="11925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p>
        </p:txBody>
      </p:sp>
      <p:sp>
        <p:nvSpPr>
          <p:cNvPr id="130" name="テキスト ボックス 129">
            <a:extLst>
              <a:ext uri="{FF2B5EF4-FFF2-40B4-BE49-F238E27FC236}">
                <a16:creationId xmlns:a16="http://schemas.microsoft.com/office/drawing/2014/main" id="{FC94ED1F-7DC7-2C2D-9F0F-A3266AE4A4ED}"/>
              </a:ext>
            </a:extLst>
          </p:cNvPr>
          <p:cNvSpPr txBox="1"/>
          <p:nvPr/>
        </p:nvSpPr>
        <p:spPr>
          <a:xfrm>
            <a:off x="1643208" y="4085428"/>
            <a:ext cx="2371249" cy="400110"/>
          </a:xfrm>
          <a:prstGeom prst="rect">
            <a:avLst/>
          </a:prstGeom>
          <a:noFill/>
        </p:spPr>
        <p:txBody>
          <a:bodyPr wrap="square" rtlCol="0">
            <a:spAutoFit/>
          </a:bodyPr>
          <a:lstStyle/>
          <a:p>
            <a:r>
              <a:rPr kumimoji="1" lang="ja-JP" altLang="en-US" sz="2000" b="1" dirty="0"/>
              <a:t>「切る」モデル</a:t>
            </a:r>
          </a:p>
        </p:txBody>
      </p:sp>
      <p:sp>
        <p:nvSpPr>
          <p:cNvPr id="131" name="テキスト ボックス 130">
            <a:extLst>
              <a:ext uri="{FF2B5EF4-FFF2-40B4-BE49-F238E27FC236}">
                <a16:creationId xmlns:a16="http://schemas.microsoft.com/office/drawing/2014/main" id="{63E454C1-60DC-DAFA-006A-8B75173ED6D9}"/>
              </a:ext>
            </a:extLst>
          </p:cNvPr>
          <p:cNvSpPr txBox="1"/>
          <p:nvPr/>
        </p:nvSpPr>
        <p:spPr>
          <a:xfrm>
            <a:off x="4413867" y="4095232"/>
            <a:ext cx="2371249" cy="400110"/>
          </a:xfrm>
          <a:prstGeom prst="rect">
            <a:avLst/>
          </a:prstGeom>
          <a:noFill/>
        </p:spPr>
        <p:txBody>
          <a:bodyPr wrap="square" rtlCol="0">
            <a:spAutoFit/>
          </a:bodyPr>
          <a:lstStyle/>
          <a:p>
            <a:r>
              <a:rPr kumimoji="1" lang="ja-JP" altLang="en-US" sz="2000" b="1" dirty="0"/>
              <a:t>「貼る」モデル</a:t>
            </a:r>
          </a:p>
        </p:txBody>
      </p:sp>
      <p:sp>
        <p:nvSpPr>
          <p:cNvPr id="132" name="テキスト ボックス 131">
            <a:extLst>
              <a:ext uri="{FF2B5EF4-FFF2-40B4-BE49-F238E27FC236}">
                <a16:creationId xmlns:a16="http://schemas.microsoft.com/office/drawing/2014/main" id="{C3BD4E7C-B7A4-11B4-E9D7-873ED4F71C51}"/>
              </a:ext>
            </a:extLst>
          </p:cNvPr>
          <p:cNvSpPr txBox="1"/>
          <p:nvPr/>
        </p:nvSpPr>
        <p:spPr>
          <a:xfrm>
            <a:off x="7590124" y="4063600"/>
            <a:ext cx="3166557" cy="400110"/>
          </a:xfrm>
          <a:prstGeom prst="rect">
            <a:avLst/>
          </a:prstGeom>
          <a:noFill/>
        </p:spPr>
        <p:txBody>
          <a:bodyPr wrap="square" rtlCol="0">
            <a:spAutoFit/>
          </a:bodyPr>
          <a:lstStyle/>
          <a:p>
            <a:r>
              <a:rPr kumimoji="1" lang="ja-JP" altLang="en-US" sz="2000" b="1" dirty="0"/>
              <a:t>「切り貼り」モデル</a:t>
            </a:r>
          </a:p>
        </p:txBody>
      </p:sp>
    </p:spTree>
    <p:extLst>
      <p:ext uri="{BB962C8B-B14F-4D97-AF65-F5344CB8AC3E}">
        <p14:creationId xmlns:p14="http://schemas.microsoft.com/office/powerpoint/2010/main" val="3703958123"/>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矢印: 下 5">
            <a:extLst>
              <a:ext uri="{FF2B5EF4-FFF2-40B4-BE49-F238E27FC236}">
                <a16:creationId xmlns:a16="http://schemas.microsoft.com/office/drawing/2014/main" id="{EEA0ED2B-1CAA-40C5-B972-368093D3E03A}"/>
              </a:ext>
            </a:extLst>
          </p:cNvPr>
          <p:cNvSpPr/>
          <p:nvPr/>
        </p:nvSpPr>
        <p:spPr>
          <a:xfrm>
            <a:off x="4961504" y="496000"/>
            <a:ext cx="548729" cy="219492"/>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17" name="テキスト ボックス 16">
            <a:extLst>
              <a:ext uri="{FF2B5EF4-FFF2-40B4-BE49-F238E27FC236}">
                <a16:creationId xmlns:a16="http://schemas.microsoft.com/office/drawing/2014/main" id="{0343D44D-ED3C-40A4-AB3B-C54C251DC394}"/>
              </a:ext>
            </a:extLst>
          </p:cNvPr>
          <p:cNvSpPr txBox="1"/>
          <p:nvPr/>
        </p:nvSpPr>
        <p:spPr>
          <a:xfrm>
            <a:off x="441057" y="1751687"/>
            <a:ext cx="4856046" cy="369332"/>
          </a:xfrm>
          <a:prstGeom prst="rect">
            <a:avLst/>
          </a:prstGeom>
          <a:noFill/>
        </p:spPr>
        <p:txBody>
          <a:bodyPr wrap="square" rtlCol="0">
            <a:spAutoFit/>
          </a:bodyPr>
          <a:lstStyle/>
          <a:p>
            <a:r>
              <a:rPr lang="ja-JP" altLang="en-US" dirty="0">
                <a:latin typeface="+mn-ea"/>
              </a:rPr>
              <a:t>②戦略</a:t>
            </a:r>
            <a:r>
              <a:rPr lang="en-US" altLang="ja-JP" i="1" dirty="0" err="1">
                <a:solidFill>
                  <a:schemeClr val="tx1">
                    <a:lumMod val="95000"/>
                    <a:lumOff val="5000"/>
                  </a:schemeClr>
                </a:solidFill>
                <a:latin typeface="+mn-ea"/>
              </a:rPr>
              <a:t>t</a:t>
            </a:r>
            <a:r>
              <a:rPr lang="en-US" altLang="ja-JP" baseline="-25000" dirty="0" err="1">
                <a:solidFill>
                  <a:schemeClr val="tx1">
                    <a:lumMod val="95000"/>
                    <a:lumOff val="5000"/>
                  </a:schemeClr>
                </a:solidFill>
                <a:latin typeface="+mn-ea"/>
              </a:rPr>
              <a:t>c</a:t>
            </a:r>
            <a:r>
              <a:rPr lang="ja-JP" altLang="en-US" dirty="0">
                <a:latin typeface="+mn-ea"/>
              </a:rPr>
              <a:t>に基づいて協力</a:t>
            </a:r>
            <a:r>
              <a:rPr lang="en-US" altLang="ja-JP" dirty="0">
                <a:latin typeface="+mn-ea"/>
              </a:rPr>
              <a:t>/</a:t>
            </a:r>
            <a:r>
              <a:rPr lang="ja-JP" altLang="en-US" dirty="0">
                <a:latin typeface="+mn-ea"/>
              </a:rPr>
              <a:t>非協力を決定する</a:t>
            </a:r>
          </a:p>
        </p:txBody>
      </p:sp>
      <p:pic>
        <p:nvPicPr>
          <p:cNvPr id="19" name="コンテンツ プレースホルダー 4" descr="笑顔 (塗りつぶしなし) 枠線">
            <a:extLst>
              <a:ext uri="{FF2B5EF4-FFF2-40B4-BE49-F238E27FC236}">
                <a16:creationId xmlns:a16="http://schemas.microsoft.com/office/drawing/2014/main" id="{A2B95E4A-0594-445F-A191-1D4D014939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423957" y="2798694"/>
            <a:ext cx="477317" cy="477317"/>
          </a:xfrm>
          <a:prstGeom prst="rect">
            <a:avLst/>
          </a:prstGeom>
        </p:spPr>
      </p:pic>
      <p:sp>
        <p:nvSpPr>
          <p:cNvPr id="20" name="テキスト ボックス 19">
            <a:extLst>
              <a:ext uri="{FF2B5EF4-FFF2-40B4-BE49-F238E27FC236}">
                <a16:creationId xmlns:a16="http://schemas.microsoft.com/office/drawing/2014/main" id="{5F36A1F9-8312-4094-BD13-7526F53992D0}"/>
              </a:ext>
            </a:extLst>
          </p:cNvPr>
          <p:cNvSpPr txBox="1"/>
          <p:nvPr/>
        </p:nvSpPr>
        <p:spPr>
          <a:xfrm>
            <a:off x="5682323" y="1708395"/>
            <a:ext cx="3451013" cy="646331"/>
          </a:xfrm>
          <a:prstGeom prst="rect">
            <a:avLst/>
          </a:prstGeom>
          <a:noFill/>
        </p:spPr>
        <p:txBody>
          <a:bodyPr wrap="square" rtlCol="0">
            <a:spAutoFit/>
          </a:bodyPr>
          <a:lstStyle/>
          <a:p>
            <a:r>
              <a:rPr lang="en-US" altLang="ja-JP" dirty="0">
                <a:latin typeface="+mn-ea"/>
              </a:rPr>
              <a:t>③ </a:t>
            </a:r>
            <a:r>
              <a:rPr lang="ja-JP" altLang="en-US" dirty="0">
                <a:latin typeface="+mn-ea"/>
              </a:rPr>
              <a:t>戦略</a:t>
            </a:r>
            <a:r>
              <a:rPr lang="en-US" altLang="ja-JP" dirty="0">
                <a:latin typeface="+mn-ea"/>
              </a:rPr>
              <a:t> </a:t>
            </a:r>
            <a:r>
              <a:rPr lang="en-US" altLang="ja-JP" i="1" dirty="0" err="1">
                <a:latin typeface="+mn-ea"/>
              </a:rPr>
              <a:t>t</a:t>
            </a:r>
            <a:r>
              <a:rPr lang="en-US" altLang="ja-JP" baseline="-25000" dirty="0" err="1">
                <a:latin typeface="+mn-ea"/>
              </a:rPr>
              <a:t>delete</a:t>
            </a:r>
            <a:r>
              <a:rPr lang="en-US" altLang="ja-JP" dirty="0">
                <a:latin typeface="+mn-ea"/>
              </a:rPr>
              <a:t> </a:t>
            </a:r>
            <a:r>
              <a:rPr lang="ja-JP" altLang="en-US" dirty="0">
                <a:latin typeface="+mn-ea"/>
              </a:rPr>
              <a:t>に基づいてリンクを切るかどうかを決定する</a:t>
            </a:r>
          </a:p>
        </p:txBody>
      </p:sp>
      <p:sp>
        <p:nvSpPr>
          <p:cNvPr id="22" name="矢印: U ターン 21">
            <a:extLst>
              <a:ext uri="{FF2B5EF4-FFF2-40B4-BE49-F238E27FC236}">
                <a16:creationId xmlns:a16="http://schemas.microsoft.com/office/drawing/2014/main" id="{E54830AC-5961-47F0-B540-062EDABE29F6}"/>
              </a:ext>
            </a:extLst>
          </p:cNvPr>
          <p:cNvSpPr/>
          <p:nvPr/>
        </p:nvSpPr>
        <p:spPr>
          <a:xfrm rot="10800000">
            <a:off x="2069188" y="3676654"/>
            <a:ext cx="6072764" cy="491300"/>
          </a:xfrm>
          <a:prstGeom prst="utur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solidFill>
                <a:schemeClr val="tx1"/>
              </a:solidFill>
              <a:latin typeface="+mn-ea"/>
            </a:endParaRPr>
          </a:p>
        </p:txBody>
      </p:sp>
      <p:sp>
        <p:nvSpPr>
          <p:cNvPr id="25" name="矢印: 右 24">
            <a:extLst>
              <a:ext uri="{FF2B5EF4-FFF2-40B4-BE49-F238E27FC236}">
                <a16:creationId xmlns:a16="http://schemas.microsoft.com/office/drawing/2014/main" id="{065906BC-5DF7-437F-A8F3-D81EA01CEBD7}"/>
              </a:ext>
            </a:extLst>
          </p:cNvPr>
          <p:cNvSpPr/>
          <p:nvPr/>
        </p:nvSpPr>
        <p:spPr>
          <a:xfrm>
            <a:off x="4850884" y="2897480"/>
            <a:ext cx="477317" cy="281800"/>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29" name="テキスト ボックス 28">
            <a:extLst>
              <a:ext uri="{FF2B5EF4-FFF2-40B4-BE49-F238E27FC236}">
                <a16:creationId xmlns:a16="http://schemas.microsoft.com/office/drawing/2014/main" id="{2C5EB43B-104D-45AB-8908-265E845861EB}"/>
              </a:ext>
            </a:extLst>
          </p:cNvPr>
          <p:cNvSpPr txBox="1"/>
          <p:nvPr/>
        </p:nvSpPr>
        <p:spPr>
          <a:xfrm>
            <a:off x="5721585" y="4514769"/>
            <a:ext cx="4549860" cy="646331"/>
          </a:xfrm>
          <a:prstGeom prst="rect">
            <a:avLst/>
          </a:prstGeom>
          <a:noFill/>
        </p:spPr>
        <p:txBody>
          <a:bodyPr wrap="square" rtlCol="0">
            <a:spAutoFit/>
          </a:bodyPr>
          <a:lstStyle/>
          <a:p>
            <a:r>
              <a:rPr lang="en-US" altLang="ja-JP" dirty="0">
                <a:latin typeface="+mn-ea"/>
              </a:rPr>
              <a:t>④ h</a:t>
            </a:r>
            <a:r>
              <a:rPr lang="ja-JP" altLang="en-US" dirty="0">
                <a:latin typeface="+mn-ea"/>
              </a:rPr>
              <a:t>ラウンドのゲームで得た利得を計算する</a:t>
            </a:r>
          </a:p>
        </p:txBody>
      </p:sp>
      <p:sp>
        <p:nvSpPr>
          <p:cNvPr id="30" name="矢印: 下 29">
            <a:extLst>
              <a:ext uri="{FF2B5EF4-FFF2-40B4-BE49-F238E27FC236}">
                <a16:creationId xmlns:a16="http://schemas.microsoft.com/office/drawing/2014/main" id="{81AA6A27-3ED9-464E-9D8C-F6ADB291EC64}"/>
              </a:ext>
            </a:extLst>
          </p:cNvPr>
          <p:cNvSpPr/>
          <p:nvPr/>
        </p:nvSpPr>
        <p:spPr>
          <a:xfrm>
            <a:off x="4619224" y="5010119"/>
            <a:ext cx="657180" cy="190883"/>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31" name="テキスト ボックス 30">
            <a:extLst>
              <a:ext uri="{FF2B5EF4-FFF2-40B4-BE49-F238E27FC236}">
                <a16:creationId xmlns:a16="http://schemas.microsoft.com/office/drawing/2014/main" id="{2B2E6DA7-3058-4CCE-BEBF-B3581B696750}"/>
              </a:ext>
            </a:extLst>
          </p:cNvPr>
          <p:cNvSpPr txBox="1"/>
          <p:nvPr/>
        </p:nvSpPr>
        <p:spPr>
          <a:xfrm>
            <a:off x="5715332" y="5105561"/>
            <a:ext cx="6430853" cy="369332"/>
          </a:xfrm>
          <a:prstGeom prst="rect">
            <a:avLst/>
          </a:prstGeom>
          <a:noFill/>
        </p:spPr>
        <p:txBody>
          <a:bodyPr wrap="square" rtlCol="0">
            <a:spAutoFit/>
          </a:bodyPr>
          <a:lstStyle/>
          <a:p>
            <a:r>
              <a:rPr lang="ja-JP" altLang="en-US" dirty="0">
                <a:latin typeface="+mn-ea"/>
              </a:rPr>
              <a:t>⑤より高い利得を得ていたエージェントの戦略を模倣する</a:t>
            </a:r>
            <a:endParaRPr lang="en-US" altLang="ja-JP" dirty="0">
              <a:solidFill>
                <a:srgbClr val="FF0000"/>
              </a:solidFill>
              <a:latin typeface="+mn-ea"/>
            </a:endParaRPr>
          </a:p>
        </p:txBody>
      </p:sp>
      <p:sp>
        <p:nvSpPr>
          <p:cNvPr id="32" name="矢印: 折線 31">
            <a:extLst>
              <a:ext uri="{FF2B5EF4-FFF2-40B4-BE49-F238E27FC236}">
                <a16:creationId xmlns:a16="http://schemas.microsoft.com/office/drawing/2014/main" id="{7BB2DC3D-967C-4A38-AD93-C664F7B4A2F6}"/>
              </a:ext>
            </a:extLst>
          </p:cNvPr>
          <p:cNvSpPr/>
          <p:nvPr/>
        </p:nvSpPr>
        <p:spPr>
          <a:xfrm rot="16200000" flipH="1">
            <a:off x="2972537" y="1048165"/>
            <a:ext cx="470121" cy="718693"/>
          </a:xfrm>
          <a:prstGeom prst="ben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solidFill>
                <a:schemeClr val="tx1"/>
              </a:solidFill>
              <a:latin typeface="+mn-ea"/>
            </a:endParaRPr>
          </a:p>
        </p:txBody>
      </p:sp>
      <p:sp>
        <p:nvSpPr>
          <p:cNvPr id="38" name="矢印: 折線 37">
            <a:extLst>
              <a:ext uri="{FF2B5EF4-FFF2-40B4-BE49-F238E27FC236}">
                <a16:creationId xmlns:a16="http://schemas.microsoft.com/office/drawing/2014/main" id="{10FE6096-BF53-45A1-9EFB-89BF572C926D}"/>
              </a:ext>
            </a:extLst>
          </p:cNvPr>
          <p:cNvSpPr/>
          <p:nvPr/>
        </p:nvSpPr>
        <p:spPr>
          <a:xfrm rot="5400000" flipH="1" flipV="1">
            <a:off x="1765577" y="4328606"/>
            <a:ext cx="878539" cy="2731825"/>
          </a:xfrm>
          <a:prstGeom prst="bentArrow">
            <a:avLst>
              <a:gd name="adj1" fmla="val 25000"/>
              <a:gd name="adj2" fmla="val 25000"/>
              <a:gd name="adj3" fmla="val 25000"/>
              <a:gd name="adj4" fmla="val 4375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dirty="0">
              <a:solidFill>
                <a:schemeClr val="tx1"/>
              </a:solidFill>
              <a:latin typeface="+mn-ea"/>
            </a:endParaRPr>
          </a:p>
        </p:txBody>
      </p:sp>
      <p:sp>
        <p:nvSpPr>
          <p:cNvPr id="39" name="テキスト ボックス 38">
            <a:extLst>
              <a:ext uri="{FF2B5EF4-FFF2-40B4-BE49-F238E27FC236}">
                <a16:creationId xmlns:a16="http://schemas.microsoft.com/office/drawing/2014/main" id="{FC26D108-7E42-4AA0-B45E-A0466CD6D6D7}"/>
              </a:ext>
            </a:extLst>
          </p:cNvPr>
          <p:cNvSpPr txBox="1"/>
          <p:nvPr/>
        </p:nvSpPr>
        <p:spPr>
          <a:xfrm>
            <a:off x="692353" y="6348871"/>
            <a:ext cx="3390414" cy="369332"/>
          </a:xfrm>
          <a:prstGeom prst="rect">
            <a:avLst/>
          </a:prstGeom>
          <a:noFill/>
        </p:spPr>
        <p:txBody>
          <a:bodyPr wrap="square" rtlCol="0">
            <a:spAutoFit/>
          </a:bodyPr>
          <a:lstStyle/>
          <a:p>
            <a:r>
              <a:rPr lang="ja-JP" altLang="en-US" dirty="0">
                <a:latin typeface="+mn-ea"/>
              </a:rPr>
              <a:t>次の世代へ移行する</a:t>
            </a:r>
            <a:r>
              <a:rPr lang="en-US" altLang="ja-JP" dirty="0">
                <a:latin typeface="+mn-ea"/>
              </a:rPr>
              <a:t>(</a:t>
            </a:r>
            <a:r>
              <a:rPr lang="ja-JP" altLang="en-US" dirty="0">
                <a:latin typeface="+mn-ea"/>
              </a:rPr>
              <a:t>②に戻る</a:t>
            </a:r>
            <a:r>
              <a:rPr lang="en-US" altLang="ja-JP" dirty="0">
                <a:latin typeface="+mn-ea"/>
              </a:rPr>
              <a:t>)</a:t>
            </a:r>
            <a:endParaRPr lang="ja-JP" altLang="en-US" dirty="0">
              <a:latin typeface="+mn-ea"/>
            </a:endParaRPr>
          </a:p>
        </p:txBody>
      </p:sp>
      <p:pic>
        <p:nvPicPr>
          <p:cNvPr id="40" name="コンテンツ プレースホルダー 4" descr="笑顔 (塗りつぶしなし) 枠線">
            <a:extLst>
              <a:ext uri="{FF2B5EF4-FFF2-40B4-BE49-F238E27FC236}">
                <a16:creationId xmlns:a16="http://schemas.microsoft.com/office/drawing/2014/main" id="{ED36C83B-FDAF-4B46-A078-6743679A38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3977" y="2851758"/>
            <a:ext cx="477317" cy="477317"/>
          </a:xfrm>
          <a:prstGeom prst="rect">
            <a:avLst/>
          </a:prstGeom>
        </p:spPr>
      </p:pic>
      <p:sp>
        <p:nvSpPr>
          <p:cNvPr id="8" name="矢印: 下 7">
            <a:extLst>
              <a:ext uri="{FF2B5EF4-FFF2-40B4-BE49-F238E27FC236}">
                <a16:creationId xmlns:a16="http://schemas.microsoft.com/office/drawing/2014/main" id="{0FA2B45A-23B5-4DDE-813A-49A27EAF17F1}"/>
              </a:ext>
            </a:extLst>
          </p:cNvPr>
          <p:cNvSpPr/>
          <p:nvPr/>
        </p:nvSpPr>
        <p:spPr>
          <a:xfrm>
            <a:off x="4623949" y="5784667"/>
            <a:ext cx="674580" cy="178270"/>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16" name="テキスト ボックス 15">
            <a:extLst>
              <a:ext uri="{FF2B5EF4-FFF2-40B4-BE49-F238E27FC236}">
                <a16:creationId xmlns:a16="http://schemas.microsoft.com/office/drawing/2014/main" id="{5D50C440-25BD-4F62-B7AE-12AE719A2CFE}"/>
              </a:ext>
            </a:extLst>
          </p:cNvPr>
          <p:cNvSpPr txBox="1"/>
          <p:nvPr/>
        </p:nvSpPr>
        <p:spPr>
          <a:xfrm>
            <a:off x="5734367" y="6087080"/>
            <a:ext cx="2954120" cy="646331"/>
          </a:xfrm>
          <a:prstGeom prst="rect">
            <a:avLst/>
          </a:prstGeom>
          <a:noFill/>
        </p:spPr>
        <p:txBody>
          <a:bodyPr wrap="square" rtlCol="0">
            <a:spAutoFit/>
          </a:bodyPr>
          <a:lstStyle/>
          <a:p>
            <a:r>
              <a:rPr lang="ja-JP" altLang="en-US" dirty="0">
                <a:latin typeface="+mn-ea"/>
              </a:rPr>
              <a:t>⑥</a:t>
            </a:r>
            <a:r>
              <a:rPr lang="en-US" altLang="ja-JP" dirty="0">
                <a:latin typeface="+mn-ea"/>
              </a:rPr>
              <a:t> </a:t>
            </a:r>
            <a:r>
              <a:rPr lang="ja-JP" altLang="en-US" dirty="0">
                <a:latin typeface="+mn-ea"/>
              </a:rPr>
              <a:t>突然変異</a:t>
            </a:r>
            <a:r>
              <a:rPr lang="en-US" altLang="ja-JP" dirty="0">
                <a:latin typeface="+mn-ea"/>
              </a:rPr>
              <a:t>:</a:t>
            </a:r>
            <a:r>
              <a:rPr lang="ja-JP" altLang="en-US" dirty="0">
                <a:latin typeface="+mn-ea"/>
              </a:rPr>
              <a:t>エージェントがランダムに戦略を変更</a:t>
            </a:r>
          </a:p>
        </p:txBody>
      </p:sp>
      <p:pic>
        <p:nvPicPr>
          <p:cNvPr id="37" name="コンテンツ プレースホルダー 4" descr="笑顔 (塗りつぶしなし) 枠線">
            <a:extLst>
              <a:ext uri="{FF2B5EF4-FFF2-40B4-BE49-F238E27FC236}">
                <a16:creationId xmlns:a16="http://schemas.microsoft.com/office/drawing/2014/main" id="{E1D8C52B-0659-4BFE-B94B-8633B443BE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152769" y="5121873"/>
            <a:ext cx="477317" cy="477317"/>
          </a:xfrm>
          <a:prstGeom prst="rect">
            <a:avLst/>
          </a:prstGeom>
        </p:spPr>
      </p:pic>
      <p:pic>
        <p:nvPicPr>
          <p:cNvPr id="42" name="グラフィックス 41" descr="悲しい顔 (塗りつぶしなし) 枠線">
            <a:extLst>
              <a:ext uri="{FF2B5EF4-FFF2-40B4-BE49-F238E27FC236}">
                <a16:creationId xmlns:a16="http://schemas.microsoft.com/office/drawing/2014/main" id="{C75488CC-CE17-47CD-9553-DA9A018EC7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205118" y="5107342"/>
            <a:ext cx="477318" cy="477318"/>
          </a:xfrm>
          <a:prstGeom prst="rect">
            <a:avLst/>
          </a:prstGeom>
        </p:spPr>
      </p:pic>
      <p:pic>
        <p:nvPicPr>
          <p:cNvPr id="43" name="グラフィックス 42" descr="普通の顔 (塗りつぶしなし) 枠線">
            <a:extLst>
              <a:ext uri="{FF2B5EF4-FFF2-40B4-BE49-F238E27FC236}">
                <a16:creationId xmlns:a16="http://schemas.microsoft.com/office/drawing/2014/main" id="{1ACCE090-B28F-43FD-9A9B-85C5A0EBD1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62731" y="5927658"/>
            <a:ext cx="487625" cy="487625"/>
          </a:xfrm>
          <a:prstGeom prst="rect">
            <a:avLst/>
          </a:prstGeom>
        </p:spPr>
      </p:pic>
      <p:sp>
        <p:nvSpPr>
          <p:cNvPr id="35" name="テキスト ボックス 34">
            <a:extLst>
              <a:ext uri="{FF2B5EF4-FFF2-40B4-BE49-F238E27FC236}">
                <a16:creationId xmlns:a16="http://schemas.microsoft.com/office/drawing/2014/main" id="{7BFD876E-E446-4D17-988A-3FA33134E040}"/>
              </a:ext>
            </a:extLst>
          </p:cNvPr>
          <p:cNvSpPr txBox="1"/>
          <p:nvPr/>
        </p:nvSpPr>
        <p:spPr>
          <a:xfrm>
            <a:off x="4579603" y="5396729"/>
            <a:ext cx="823481" cy="369332"/>
          </a:xfrm>
          <a:prstGeom prst="rect">
            <a:avLst/>
          </a:prstGeom>
          <a:noFill/>
        </p:spPr>
        <p:txBody>
          <a:bodyPr wrap="square" rtlCol="0">
            <a:spAutoFit/>
          </a:bodyPr>
          <a:lstStyle/>
          <a:p>
            <a:r>
              <a:rPr lang="ja-JP" altLang="en-US" dirty="0">
                <a:latin typeface="+mn-ea"/>
              </a:rPr>
              <a:t>模倣</a:t>
            </a:r>
          </a:p>
        </p:txBody>
      </p:sp>
      <p:sp>
        <p:nvSpPr>
          <p:cNvPr id="45" name="矢印: 右 44">
            <a:extLst>
              <a:ext uri="{FF2B5EF4-FFF2-40B4-BE49-F238E27FC236}">
                <a16:creationId xmlns:a16="http://schemas.microsoft.com/office/drawing/2014/main" id="{3FB6AC5F-3A52-4B80-BC6C-E5250501AF28}"/>
              </a:ext>
            </a:extLst>
          </p:cNvPr>
          <p:cNvSpPr/>
          <p:nvPr/>
        </p:nvSpPr>
        <p:spPr>
          <a:xfrm>
            <a:off x="4628910" y="5283573"/>
            <a:ext cx="155964" cy="11925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46" name="テキスト ボックス 45">
            <a:extLst>
              <a:ext uri="{FF2B5EF4-FFF2-40B4-BE49-F238E27FC236}">
                <a16:creationId xmlns:a16="http://schemas.microsoft.com/office/drawing/2014/main" id="{1FB225E3-142A-46F3-9A8C-D4C05536B6D3}"/>
              </a:ext>
            </a:extLst>
          </p:cNvPr>
          <p:cNvSpPr txBox="1"/>
          <p:nvPr/>
        </p:nvSpPr>
        <p:spPr>
          <a:xfrm>
            <a:off x="4401079" y="6351168"/>
            <a:ext cx="1371512" cy="369332"/>
          </a:xfrm>
          <a:prstGeom prst="rect">
            <a:avLst/>
          </a:prstGeom>
          <a:noFill/>
        </p:spPr>
        <p:txBody>
          <a:bodyPr wrap="square" rtlCol="0">
            <a:spAutoFit/>
          </a:bodyPr>
          <a:lstStyle/>
          <a:p>
            <a:r>
              <a:rPr lang="ja-JP" altLang="en-US" dirty="0">
                <a:latin typeface="+mn-ea"/>
              </a:rPr>
              <a:t>突然変異</a:t>
            </a:r>
          </a:p>
        </p:txBody>
      </p:sp>
      <p:sp>
        <p:nvSpPr>
          <p:cNvPr id="47" name="テキスト ボックス 46">
            <a:extLst>
              <a:ext uri="{FF2B5EF4-FFF2-40B4-BE49-F238E27FC236}">
                <a16:creationId xmlns:a16="http://schemas.microsoft.com/office/drawing/2014/main" id="{A5089BB7-356D-4C38-9D3E-5933496B1C62}"/>
              </a:ext>
            </a:extLst>
          </p:cNvPr>
          <p:cNvSpPr txBox="1"/>
          <p:nvPr/>
        </p:nvSpPr>
        <p:spPr>
          <a:xfrm>
            <a:off x="6635803" y="740479"/>
            <a:ext cx="5525170" cy="646331"/>
          </a:xfrm>
          <a:prstGeom prst="rect">
            <a:avLst/>
          </a:prstGeom>
          <a:noFill/>
        </p:spPr>
        <p:txBody>
          <a:bodyPr wrap="square" rtlCol="0">
            <a:spAutoFit/>
          </a:bodyPr>
          <a:lstStyle/>
          <a:p>
            <a:r>
              <a:rPr lang="ja-JP" altLang="en-US">
                <a:latin typeface="+mn-ea"/>
              </a:rPr>
              <a:t>①初期では：協力に関する戦略、リンクを切る関する戦略をランダムに各エージェントに割り当てる</a:t>
            </a:r>
            <a:endParaRPr lang="ja-JP" altLang="en-US" dirty="0">
              <a:latin typeface="+mn-ea"/>
            </a:endParaRPr>
          </a:p>
        </p:txBody>
      </p:sp>
      <p:pic>
        <p:nvPicPr>
          <p:cNvPr id="50" name="コンテンツ プレースホルダー 4" descr="笑顔 (塗りつぶしなし) 枠線">
            <a:extLst>
              <a:ext uri="{FF2B5EF4-FFF2-40B4-BE49-F238E27FC236}">
                <a16:creationId xmlns:a16="http://schemas.microsoft.com/office/drawing/2014/main" id="{2DF1BC17-DC97-4836-AA5A-40D93A8BE8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224227" y="5933080"/>
            <a:ext cx="477317" cy="477317"/>
          </a:xfrm>
          <a:prstGeom prst="rect">
            <a:avLst/>
          </a:prstGeom>
        </p:spPr>
      </p:pic>
      <p:cxnSp>
        <p:nvCxnSpPr>
          <p:cNvPr id="52" name="直線矢印コネクタ 51">
            <a:extLst>
              <a:ext uri="{FF2B5EF4-FFF2-40B4-BE49-F238E27FC236}">
                <a16:creationId xmlns:a16="http://schemas.microsoft.com/office/drawing/2014/main" id="{2A6384A0-D02B-41D8-9092-A5CD372EC9E6}"/>
              </a:ext>
            </a:extLst>
          </p:cNvPr>
          <p:cNvCxnSpPr>
            <a:stCxn id="50" idx="3"/>
          </p:cNvCxnSpPr>
          <p:nvPr/>
        </p:nvCxnSpPr>
        <p:spPr>
          <a:xfrm>
            <a:off x="4701546" y="6171738"/>
            <a:ext cx="27116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6" name="コンテンツ プレースホルダー 4" descr="笑顔 (塗りつぶしなし) 枠線">
            <a:extLst>
              <a:ext uri="{FF2B5EF4-FFF2-40B4-BE49-F238E27FC236}">
                <a16:creationId xmlns:a16="http://schemas.microsoft.com/office/drawing/2014/main" id="{FEEEDE06-C06E-4145-8E51-DFA46A90DA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4261" y="3472949"/>
            <a:ext cx="291801" cy="291801"/>
          </a:xfrm>
          <a:prstGeom prst="rect">
            <a:avLst/>
          </a:prstGeom>
        </p:spPr>
      </p:pic>
      <p:pic>
        <p:nvPicPr>
          <p:cNvPr id="57" name="グラフィックス 56" descr="普通の顔 (塗りつぶしなし) 枠線">
            <a:extLst>
              <a:ext uri="{FF2B5EF4-FFF2-40B4-BE49-F238E27FC236}">
                <a16:creationId xmlns:a16="http://schemas.microsoft.com/office/drawing/2014/main" id="{3B26C068-A980-454D-B008-C25DEB52B4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77045" y="3683649"/>
            <a:ext cx="291802" cy="291802"/>
          </a:xfrm>
          <a:prstGeom prst="rect">
            <a:avLst/>
          </a:prstGeom>
        </p:spPr>
      </p:pic>
      <p:pic>
        <p:nvPicPr>
          <p:cNvPr id="58" name="グラフィックス 57" descr="悲しい顔 (塗りつぶしなし) 枠線">
            <a:extLst>
              <a:ext uri="{FF2B5EF4-FFF2-40B4-BE49-F238E27FC236}">
                <a16:creationId xmlns:a16="http://schemas.microsoft.com/office/drawing/2014/main" id="{D2EADAE7-C61A-4994-9649-B5B493D7B3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96906" y="3494093"/>
            <a:ext cx="272282" cy="272282"/>
          </a:xfrm>
          <a:prstGeom prst="rect">
            <a:avLst/>
          </a:prstGeom>
        </p:spPr>
      </p:pic>
      <p:pic>
        <p:nvPicPr>
          <p:cNvPr id="61" name="コンテンツ プレースホルダー 4" descr="笑顔 (塗りつぶしなし) 枠線">
            <a:extLst>
              <a:ext uri="{FF2B5EF4-FFF2-40B4-BE49-F238E27FC236}">
                <a16:creationId xmlns:a16="http://schemas.microsoft.com/office/drawing/2014/main" id="{F57B1136-A4A7-4A92-9234-1A00B83BF4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067" y="2426436"/>
            <a:ext cx="291801" cy="291801"/>
          </a:xfrm>
          <a:prstGeom prst="rect">
            <a:avLst/>
          </a:prstGeom>
        </p:spPr>
      </p:pic>
      <p:pic>
        <p:nvPicPr>
          <p:cNvPr id="62" name="グラフィックス 61" descr="普通の顔 (塗りつぶしなし) 枠線">
            <a:extLst>
              <a:ext uri="{FF2B5EF4-FFF2-40B4-BE49-F238E27FC236}">
                <a16:creationId xmlns:a16="http://schemas.microsoft.com/office/drawing/2014/main" id="{DADB5569-3A7F-4F51-9F0D-9E151D3576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8773" y="3040591"/>
            <a:ext cx="291802" cy="291802"/>
          </a:xfrm>
          <a:prstGeom prst="rect">
            <a:avLst/>
          </a:prstGeom>
        </p:spPr>
      </p:pic>
      <p:cxnSp>
        <p:nvCxnSpPr>
          <p:cNvPr id="64" name="直線矢印コネクタ 63">
            <a:extLst>
              <a:ext uri="{FF2B5EF4-FFF2-40B4-BE49-F238E27FC236}">
                <a16:creationId xmlns:a16="http://schemas.microsoft.com/office/drawing/2014/main" id="{AB628CAA-3319-4A10-8DBB-346E02D4488F}"/>
              </a:ext>
            </a:extLst>
          </p:cNvPr>
          <p:cNvCxnSpPr>
            <a:cxnSpLocks/>
          </p:cNvCxnSpPr>
          <p:nvPr/>
        </p:nvCxnSpPr>
        <p:spPr>
          <a:xfrm flipH="1" flipV="1">
            <a:off x="1007890" y="2752461"/>
            <a:ext cx="197081" cy="167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06D43376-99C6-4DF9-994A-93C2A0A8CD3E}"/>
              </a:ext>
            </a:extLst>
          </p:cNvPr>
          <p:cNvCxnSpPr>
            <a:cxnSpLocks/>
          </p:cNvCxnSpPr>
          <p:nvPr/>
        </p:nvCxnSpPr>
        <p:spPr>
          <a:xfrm flipH="1">
            <a:off x="973269" y="3128311"/>
            <a:ext cx="223127" cy="14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384BB28B-4C3D-4488-8539-6FC427FABAB6}"/>
              </a:ext>
            </a:extLst>
          </p:cNvPr>
          <p:cNvCxnSpPr/>
          <p:nvPr/>
        </p:nvCxnSpPr>
        <p:spPr>
          <a:xfrm flipH="1">
            <a:off x="1009347" y="3213342"/>
            <a:ext cx="261622" cy="29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3C79A5FF-D51A-419B-AFAA-1024BD651293}"/>
              </a:ext>
            </a:extLst>
          </p:cNvPr>
          <p:cNvCxnSpPr>
            <a:cxnSpLocks/>
          </p:cNvCxnSpPr>
          <p:nvPr/>
        </p:nvCxnSpPr>
        <p:spPr>
          <a:xfrm>
            <a:off x="1409794" y="3268906"/>
            <a:ext cx="14142" cy="4162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8AFF6AF0-9212-46E6-BD96-8DECA8869B50}"/>
              </a:ext>
            </a:extLst>
          </p:cNvPr>
          <p:cNvCxnSpPr/>
          <p:nvPr/>
        </p:nvCxnSpPr>
        <p:spPr>
          <a:xfrm>
            <a:off x="1545021" y="3240304"/>
            <a:ext cx="273814" cy="3098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DA923D97-CF7E-4352-9814-F682722199C0}"/>
              </a:ext>
            </a:extLst>
          </p:cNvPr>
          <p:cNvCxnSpPr>
            <a:cxnSpLocks/>
            <a:stCxn id="19" idx="3"/>
            <a:endCxn id="65" idx="1"/>
          </p:cNvCxnSpPr>
          <p:nvPr/>
        </p:nvCxnSpPr>
        <p:spPr>
          <a:xfrm flipV="1">
            <a:off x="6901274" y="3036497"/>
            <a:ext cx="475695" cy="8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65" name="グラフィックス 64" descr="悲しい顔 (塗りつぶしなし) 枠線">
            <a:extLst>
              <a:ext uri="{FF2B5EF4-FFF2-40B4-BE49-F238E27FC236}">
                <a16:creationId xmlns:a16="http://schemas.microsoft.com/office/drawing/2014/main" id="{3C043B0D-3586-4A9D-9C9A-1248E44191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376970" y="2797837"/>
            <a:ext cx="477317" cy="477318"/>
          </a:xfrm>
          <a:prstGeom prst="rect">
            <a:avLst/>
          </a:prstGeom>
        </p:spPr>
      </p:pic>
      <p:pic>
        <p:nvPicPr>
          <p:cNvPr id="66" name="コンテンツ プレースホルダー 4" descr="笑顔 (塗りつぶしなし) 枠線">
            <a:extLst>
              <a:ext uri="{FF2B5EF4-FFF2-40B4-BE49-F238E27FC236}">
                <a16:creationId xmlns:a16="http://schemas.microsoft.com/office/drawing/2014/main" id="{A3879BB1-5A8C-43E1-9E1D-A6013C812A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22573" y="2562368"/>
            <a:ext cx="333496" cy="333496"/>
          </a:xfrm>
          <a:prstGeom prst="rect">
            <a:avLst/>
          </a:prstGeom>
        </p:spPr>
      </p:pic>
      <p:pic>
        <p:nvPicPr>
          <p:cNvPr id="68" name="コンテンツ プレースホルダー 4" descr="笑顔 (塗りつぶしなし) 枠線">
            <a:extLst>
              <a:ext uri="{FF2B5EF4-FFF2-40B4-BE49-F238E27FC236}">
                <a16:creationId xmlns:a16="http://schemas.microsoft.com/office/drawing/2014/main" id="{9BE57E3C-C7BE-4DE8-9582-C5FEED8FD4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031065" y="3226926"/>
            <a:ext cx="333496" cy="333496"/>
          </a:xfrm>
          <a:prstGeom prst="rect">
            <a:avLst/>
          </a:prstGeom>
        </p:spPr>
      </p:pic>
      <p:pic>
        <p:nvPicPr>
          <p:cNvPr id="26" name="グラフィックス 25" descr="はさみ 単色塗りつぶし">
            <a:extLst>
              <a:ext uri="{FF2B5EF4-FFF2-40B4-BE49-F238E27FC236}">
                <a16:creationId xmlns:a16="http://schemas.microsoft.com/office/drawing/2014/main" id="{25EEAAD4-394D-438F-9503-DE47909B2F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9912736">
            <a:off x="7034080" y="2834520"/>
            <a:ext cx="333496" cy="333496"/>
          </a:xfrm>
          <a:prstGeom prst="rect">
            <a:avLst/>
          </a:prstGeom>
        </p:spPr>
      </p:pic>
      <p:sp>
        <p:nvSpPr>
          <p:cNvPr id="75" name="矢印: 右 74">
            <a:extLst>
              <a:ext uri="{FF2B5EF4-FFF2-40B4-BE49-F238E27FC236}">
                <a16:creationId xmlns:a16="http://schemas.microsoft.com/office/drawing/2014/main" id="{EE0B2F26-608D-4796-B806-564906616909}"/>
              </a:ext>
            </a:extLst>
          </p:cNvPr>
          <p:cNvSpPr/>
          <p:nvPr/>
        </p:nvSpPr>
        <p:spPr>
          <a:xfrm>
            <a:off x="8723286" y="6171470"/>
            <a:ext cx="578623" cy="28144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77" name="テキスト ボックス 76">
            <a:extLst>
              <a:ext uri="{FF2B5EF4-FFF2-40B4-BE49-F238E27FC236}">
                <a16:creationId xmlns:a16="http://schemas.microsoft.com/office/drawing/2014/main" id="{AFA7F0D7-5F9E-4BFC-BA60-EB44D0276ED7}"/>
              </a:ext>
            </a:extLst>
          </p:cNvPr>
          <p:cNvSpPr txBox="1"/>
          <p:nvPr/>
        </p:nvSpPr>
        <p:spPr>
          <a:xfrm>
            <a:off x="9400076" y="6133788"/>
            <a:ext cx="2522003" cy="369332"/>
          </a:xfrm>
          <a:prstGeom prst="rect">
            <a:avLst/>
          </a:prstGeom>
          <a:noFill/>
        </p:spPr>
        <p:txBody>
          <a:bodyPr wrap="square" rtlCol="0">
            <a:spAutoFit/>
          </a:bodyPr>
          <a:lstStyle/>
          <a:p>
            <a:r>
              <a:rPr lang="ja-JP" altLang="en-US" dirty="0">
                <a:latin typeface="+mn-ea"/>
              </a:rPr>
              <a:t>シミュレーション終了</a:t>
            </a:r>
          </a:p>
        </p:txBody>
      </p:sp>
      <p:sp>
        <p:nvSpPr>
          <p:cNvPr id="3" name="右中かっこ 2">
            <a:extLst>
              <a:ext uri="{FF2B5EF4-FFF2-40B4-BE49-F238E27FC236}">
                <a16:creationId xmlns:a16="http://schemas.microsoft.com/office/drawing/2014/main" id="{9C6C6E13-3602-4FE6-B4F1-D192BD8C7C4A}"/>
              </a:ext>
            </a:extLst>
          </p:cNvPr>
          <p:cNvSpPr/>
          <p:nvPr/>
        </p:nvSpPr>
        <p:spPr>
          <a:xfrm>
            <a:off x="10203882" y="2061294"/>
            <a:ext cx="336520" cy="194854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72" dirty="0">
              <a:latin typeface="+mn-ea"/>
            </a:endParaRPr>
          </a:p>
        </p:txBody>
      </p:sp>
      <p:sp>
        <p:nvSpPr>
          <p:cNvPr id="4" name="テキスト ボックス 3">
            <a:extLst>
              <a:ext uri="{FF2B5EF4-FFF2-40B4-BE49-F238E27FC236}">
                <a16:creationId xmlns:a16="http://schemas.microsoft.com/office/drawing/2014/main" id="{82DD883C-E382-49D0-B9D5-E63583EB9350}"/>
              </a:ext>
            </a:extLst>
          </p:cNvPr>
          <p:cNvSpPr txBox="1"/>
          <p:nvPr/>
        </p:nvSpPr>
        <p:spPr>
          <a:xfrm>
            <a:off x="10564185" y="2864688"/>
            <a:ext cx="1344255" cy="369332"/>
          </a:xfrm>
          <a:prstGeom prst="rect">
            <a:avLst/>
          </a:prstGeom>
          <a:noFill/>
        </p:spPr>
        <p:txBody>
          <a:bodyPr wrap="square" rtlCol="0">
            <a:spAutoFit/>
          </a:bodyPr>
          <a:lstStyle/>
          <a:p>
            <a:r>
              <a:rPr lang="en-US" altLang="ja-JP" i="1" dirty="0">
                <a:latin typeface="+mn-ea"/>
              </a:rPr>
              <a:t>h</a:t>
            </a:r>
            <a:r>
              <a:rPr lang="ja-JP" altLang="en-US">
                <a:latin typeface="+mn-ea"/>
              </a:rPr>
              <a:t> ラウンド</a:t>
            </a:r>
            <a:endParaRPr lang="ja-JP" altLang="en-US" dirty="0">
              <a:latin typeface="+mn-ea"/>
            </a:endParaRPr>
          </a:p>
        </p:txBody>
      </p:sp>
      <p:sp>
        <p:nvSpPr>
          <p:cNvPr id="10" name="テキスト ボックス 9">
            <a:extLst>
              <a:ext uri="{FF2B5EF4-FFF2-40B4-BE49-F238E27FC236}">
                <a16:creationId xmlns:a16="http://schemas.microsoft.com/office/drawing/2014/main" id="{9141480F-7580-4AEA-801E-9C382B6BDDE1}"/>
              </a:ext>
            </a:extLst>
          </p:cNvPr>
          <p:cNvSpPr txBox="1"/>
          <p:nvPr/>
        </p:nvSpPr>
        <p:spPr>
          <a:xfrm>
            <a:off x="1330570" y="2303634"/>
            <a:ext cx="1343953" cy="369332"/>
          </a:xfrm>
          <a:prstGeom prst="rect">
            <a:avLst/>
          </a:prstGeom>
          <a:noFill/>
        </p:spPr>
        <p:txBody>
          <a:bodyPr wrap="square" rtlCol="0">
            <a:spAutoFit/>
          </a:bodyPr>
          <a:lstStyle/>
          <a:p>
            <a:r>
              <a:rPr lang="en-US" altLang="ja-JP" dirty="0">
                <a:latin typeface="+mn-ea"/>
              </a:rPr>
              <a:t>Cost</a:t>
            </a:r>
            <a:r>
              <a:rPr lang="ja-JP" altLang="en-US" dirty="0">
                <a:latin typeface="+mn-ea"/>
              </a:rPr>
              <a:t> </a:t>
            </a:r>
            <a:r>
              <a:rPr lang="en-US" altLang="ja-JP" dirty="0">
                <a:latin typeface="+mn-ea"/>
              </a:rPr>
              <a:t>-5</a:t>
            </a:r>
            <a:r>
              <a:rPr lang="en-US" altLang="ja-JP" i="1" dirty="0">
                <a:latin typeface="+mn-ea"/>
              </a:rPr>
              <a:t>c</a:t>
            </a:r>
            <a:endParaRPr lang="ja-JP" altLang="en-US" i="1" dirty="0">
              <a:latin typeface="+mn-ea"/>
            </a:endParaRPr>
          </a:p>
        </p:txBody>
      </p:sp>
      <p:sp>
        <p:nvSpPr>
          <p:cNvPr id="81" name="テキスト ボックス 80">
            <a:extLst>
              <a:ext uri="{FF2B5EF4-FFF2-40B4-BE49-F238E27FC236}">
                <a16:creationId xmlns:a16="http://schemas.microsoft.com/office/drawing/2014/main" id="{173D9F8B-BBE6-458B-ACFE-D64F7FB86019}"/>
              </a:ext>
            </a:extLst>
          </p:cNvPr>
          <p:cNvSpPr txBox="1"/>
          <p:nvPr/>
        </p:nvSpPr>
        <p:spPr>
          <a:xfrm>
            <a:off x="903716" y="2220139"/>
            <a:ext cx="726345"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8" name="テキスト ボックス 17">
            <a:extLst>
              <a:ext uri="{FF2B5EF4-FFF2-40B4-BE49-F238E27FC236}">
                <a16:creationId xmlns:a16="http://schemas.microsoft.com/office/drawing/2014/main" id="{C5E4FC62-0D4B-4EC4-B8BB-598CA9F47355}"/>
              </a:ext>
            </a:extLst>
          </p:cNvPr>
          <p:cNvSpPr txBox="1"/>
          <p:nvPr/>
        </p:nvSpPr>
        <p:spPr>
          <a:xfrm>
            <a:off x="5598377" y="385267"/>
            <a:ext cx="1324166" cy="373820"/>
          </a:xfrm>
          <a:prstGeom prst="rect">
            <a:avLst/>
          </a:prstGeom>
          <a:noFill/>
        </p:spPr>
        <p:txBody>
          <a:bodyPr wrap="square" rtlCol="0">
            <a:spAutoFit/>
          </a:bodyPr>
          <a:lstStyle/>
          <a:p>
            <a:r>
              <a:rPr lang="en-US" altLang="ja-JP" sz="1829" i="1" dirty="0">
                <a:latin typeface="+mn-ea"/>
              </a:rPr>
              <a:t>N</a:t>
            </a:r>
            <a:r>
              <a:rPr lang="en-US" altLang="ja-JP" sz="1829" dirty="0">
                <a:latin typeface="+mn-ea"/>
              </a:rPr>
              <a:t> = 100</a:t>
            </a:r>
          </a:p>
        </p:txBody>
      </p:sp>
      <p:sp>
        <p:nvSpPr>
          <p:cNvPr id="54" name="右中かっこ 53">
            <a:extLst>
              <a:ext uri="{FF2B5EF4-FFF2-40B4-BE49-F238E27FC236}">
                <a16:creationId xmlns:a16="http://schemas.microsoft.com/office/drawing/2014/main" id="{6D6CC838-982D-5165-63BE-5647798394B9}"/>
              </a:ext>
            </a:extLst>
          </p:cNvPr>
          <p:cNvSpPr/>
          <p:nvPr/>
        </p:nvSpPr>
        <p:spPr>
          <a:xfrm>
            <a:off x="8531410" y="2163534"/>
            <a:ext cx="195238" cy="119534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72">
              <a:latin typeface="+mn-ea"/>
            </a:endParaRPr>
          </a:p>
        </p:txBody>
      </p:sp>
      <p:sp>
        <p:nvSpPr>
          <p:cNvPr id="55" name="テキスト ボックス 54">
            <a:extLst>
              <a:ext uri="{FF2B5EF4-FFF2-40B4-BE49-F238E27FC236}">
                <a16:creationId xmlns:a16="http://schemas.microsoft.com/office/drawing/2014/main" id="{4CB9B529-AC30-E7DD-E71A-5A226D96D038}"/>
              </a:ext>
            </a:extLst>
          </p:cNvPr>
          <p:cNvSpPr txBox="1"/>
          <p:nvPr/>
        </p:nvSpPr>
        <p:spPr>
          <a:xfrm>
            <a:off x="8723286" y="2561207"/>
            <a:ext cx="1056711" cy="369332"/>
          </a:xfrm>
          <a:prstGeom prst="rect">
            <a:avLst/>
          </a:prstGeom>
          <a:noFill/>
        </p:spPr>
        <p:txBody>
          <a:bodyPr wrap="square" rtlCol="0">
            <a:spAutoFit/>
          </a:bodyPr>
          <a:lstStyle/>
          <a:p>
            <a:r>
              <a:rPr lang="en-US" altLang="ja-JP" i="1" dirty="0">
                <a:latin typeface="+mn-ea"/>
              </a:rPr>
              <a:t>g</a:t>
            </a:r>
            <a:r>
              <a:rPr lang="ja-JP" altLang="en-US">
                <a:latin typeface="+mn-ea"/>
              </a:rPr>
              <a:t> 回</a:t>
            </a:r>
            <a:endParaRPr lang="ja-JP" altLang="en-US" dirty="0">
              <a:latin typeface="+mn-ea"/>
            </a:endParaRPr>
          </a:p>
        </p:txBody>
      </p:sp>
      <p:cxnSp>
        <p:nvCxnSpPr>
          <p:cNvPr id="21" name="直線コネクタ 20">
            <a:extLst>
              <a:ext uri="{FF2B5EF4-FFF2-40B4-BE49-F238E27FC236}">
                <a16:creationId xmlns:a16="http://schemas.microsoft.com/office/drawing/2014/main" id="{DBE6532F-DF8C-BBF9-E28E-7CF890871D99}"/>
              </a:ext>
            </a:extLst>
          </p:cNvPr>
          <p:cNvCxnSpPr>
            <a:cxnSpLocks/>
          </p:cNvCxnSpPr>
          <p:nvPr/>
        </p:nvCxnSpPr>
        <p:spPr>
          <a:xfrm flipH="1">
            <a:off x="6305164" y="3075123"/>
            <a:ext cx="140834" cy="218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EACC82F-8019-D934-8A2C-3FA67D65C913}"/>
              </a:ext>
            </a:extLst>
          </p:cNvPr>
          <p:cNvCxnSpPr/>
          <p:nvPr/>
        </p:nvCxnSpPr>
        <p:spPr>
          <a:xfrm>
            <a:off x="5814946" y="2483384"/>
            <a:ext cx="251570" cy="145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A2A8EEA-A4E3-B49D-3022-5721D01FC922}"/>
              </a:ext>
            </a:extLst>
          </p:cNvPr>
          <p:cNvCxnSpPr>
            <a:cxnSpLocks/>
          </p:cNvCxnSpPr>
          <p:nvPr/>
        </p:nvCxnSpPr>
        <p:spPr>
          <a:xfrm flipH="1">
            <a:off x="5958354" y="3503876"/>
            <a:ext cx="154510" cy="162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17634C10-8294-5615-BBE1-EC4BE7935366}"/>
              </a:ext>
            </a:extLst>
          </p:cNvPr>
          <p:cNvCxnSpPr>
            <a:cxnSpLocks/>
          </p:cNvCxnSpPr>
          <p:nvPr/>
        </p:nvCxnSpPr>
        <p:spPr>
          <a:xfrm>
            <a:off x="6307623" y="2804722"/>
            <a:ext cx="170772" cy="1463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8C214DA-D118-BE3C-2F7E-8D369A07940D}"/>
              </a:ext>
            </a:extLst>
          </p:cNvPr>
          <p:cNvCxnSpPr>
            <a:cxnSpLocks/>
          </p:cNvCxnSpPr>
          <p:nvPr/>
        </p:nvCxnSpPr>
        <p:spPr>
          <a:xfrm flipV="1">
            <a:off x="6318790" y="3212816"/>
            <a:ext cx="244976" cy="1479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7E22A8F2-1847-FDE3-7080-9FDCA03C788E}"/>
              </a:ext>
            </a:extLst>
          </p:cNvPr>
          <p:cNvSpPr txBox="1"/>
          <p:nvPr/>
        </p:nvSpPr>
        <p:spPr>
          <a:xfrm>
            <a:off x="1500007" y="2651974"/>
            <a:ext cx="646331" cy="369332"/>
          </a:xfrm>
          <a:prstGeom prst="rect">
            <a:avLst/>
          </a:prstGeom>
          <a:noFill/>
        </p:spPr>
        <p:txBody>
          <a:bodyPr wrap="none" rtlCol="0">
            <a:spAutoFit/>
          </a:bodyPr>
          <a:lstStyle/>
          <a:p>
            <a:r>
              <a:rPr lang="ja-JP" altLang="en-US" b="1">
                <a:latin typeface="+mn-ea"/>
              </a:rPr>
              <a:t>協力</a:t>
            </a:r>
            <a:endParaRPr lang="ja-JP" altLang="en-US" b="1" dirty="0">
              <a:latin typeface="+mn-ea"/>
            </a:endParaRPr>
          </a:p>
        </p:txBody>
      </p:sp>
      <p:pic>
        <p:nvPicPr>
          <p:cNvPr id="11" name="コンテンツ プレースホルダー 4" descr="笑顔 (塗りつぶしなし) 枠線">
            <a:extLst>
              <a:ext uri="{FF2B5EF4-FFF2-40B4-BE49-F238E27FC236}">
                <a16:creationId xmlns:a16="http://schemas.microsoft.com/office/drawing/2014/main" id="{AEAC224B-1255-B82C-A870-D5E2388C76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4592" y="2796906"/>
            <a:ext cx="477317" cy="477317"/>
          </a:xfrm>
          <a:prstGeom prst="rect">
            <a:avLst/>
          </a:prstGeom>
        </p:spPr>
      </p:pic>
      <p:pic>
        <p:nvPicPr>
          <p:cNvPr id="14" name="コンテンツ プレースホルダー 4" descr="笑顔 (塗りつぶしなし) 枠線">
            <a:extLst>
              <a:ext uri="{FF2B5EF4-FFF2-40B4-BE49-F238E27FC236}">
                <a16:creationId xmlns:a16="http://schemas.microsoft.com/office/drawing/2014/main" id="{86E42B00-014A-4633-DE78-E8E354442D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4523" y="3396508"/>
            <a:ext cx="291801" cy="291801"/>
          </a:xfrm>
          <a:prstGeom prst="rect">
            <a:avLst/>
          </a:prstGeom>
        </p:spPr>
      </p:pic>
      <p:pic>
        <p:nvPicPr>
          <p:cNvPr id="23" name="グラフィックス 22" descr="普通の顔 (塗りつぶしなし) 枠線">
            <a:extLst>
              <a:ext uri="{FF2B5EF4-FFF2-40B4-BE49-F238E27FC236}">
                <a16:creationId xmlns:a16="http://schemas.microsoft.com/office/drawing/2014/main" id="{096C567B-7568-C649-6860-AB3DFDCD05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15403" y="3581246"/>
            <a:ext cx="291802" cy="291802"/>
          </a:xfrm>
          <a:prstGeom prst="rect">
            <a:avLst/>
          </a:prstGeom>
        </p:spPr>
      </p:pic>
      <p:pic>
        <p:nvPicPr>
          <p:cNvPr id="27" name="グラフィックス 26" descr="悲しい顔 (塗りつぶしなし) 枠線">
            <a:extLst>
              <a:ext uri="{FF2B5EF4-FFF2-40B4-BE49-F238E27FC236}">
                <a16:creationId xmlns:a16="http://schemas.microsoft.com/office/drawing/2014/main" id="{47042F4D-1D50-6F96-6D4F-8F37F3A773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52683" y="3376503"/>
            <a:ext cx="272282" cy="272282"/>
          </a:xfrm>
          <a:prstGeom prst="rect">
            <a:avLst/>
          </a:prstGeom>
        </p:spPr>
      </p:pic>
      <p:pic>
        <p:nvPicPr>
          <p:cNvPr id="28" name="コンテンツ プレースホルダー 4" descr="笑顔 (塗りつぶしなし) 枠線">
            <a:extLst>
              <a:ext uri="{FF2B5EF4-FFF2-40B4-BE49-F238E27FC236}">
                <a16:creationId xmlns:a16="http://schemas.microsoft.com/office/drawing/2014/main" id="{A6E88FDE-5105-5E04-AA91-F78457248D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1411" y="2508928"/>
            <a:ext cx="291801" cy="291801"/>
          </a:xfrm>
          <a:prstGeom prst="rect">
            <a:avLst/>
          </a:prstGeom>
        </p:spPr>
      </p:pic>
      <p:pic>
        <p:nvPicPr>
          <p:cNvPr id="36" name="グラフィックス 35" descr="普通の顔 (塗りつぶしなし) 枠線">
            <a:extLst>
              <a:ext uri="{FF2B5EF4-FFF2-40B4-BE49-F238E27FC236}">
                <a16:creationId xmlns:a16="http://schemas.microsoft.com/office/drawing/2014/main" id="{A42FEB8B-03F7-B459-DFC2-37F9C8898E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16199" y="2972296"/>
            <a:ext cx="291802" cy="291802"/>
          </a:xfrm>
          <a:prstGeom prst="rect">
            <a:avLst/>
          </a:prstGeom>
        </p:spPr>
      </p:pic>
      <p:cxnSp>
        <p:nvCxnSpPr>
          <p:cNvPr id="51" name="直線矢印コネクタ 50">
            <a:extLst>
              <a:ext uri="{FF2B5EF4-FFF2-40B4-BE49-F238E27FC236}">
                <a16:creationId xmlns:a16="http://schemas.microsoft.com/office/drawing/2014/main" id="{4D0F09A1-262E-2836-57BD-B91B52815F37}"/>
              </a:ext>
            </a:extLst>
          </p:cNvPr>
          <p:cNvCxnSpPr>
            <a:cxnSpLocks/>
          </p:cNvCxnSpPr>
          <p:nvPr/>
        </p:nvCxnSpPr>
        <p:spPr>
          <a:xfrm flipH="1" flipV="1">
            <a:off x="2959214" y="2757076"/>
            <a:ext cx="197081" cy="167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1E67B6B7-6134-285C-9174-80016DDC438F}"/>
              </a:ext>
            </a:extLst>
          </p:cNvPr>
          <p:cNvCxnSpPr>
            <a:cxnSpLocks/>
          </p:cNvCxnSpPr>
          <p:nvPr/>
        </p:nvCxnSpPr>
        <p:spPr>
          <a:xfrm flipH="1">
            <a:off x="2908110" y="3081378"/>
            <a:ext cx="223127" cy="14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6F8AE248-4BDA-1830-0CDF-F0D778963A1F}"/>
              </a:ext>
            </a:extLst>
          </p:cNvPr>
          <p:cNvCxnSpPr/>
          <p:nvPr/>
        </p:nvCxnSpPr>
        <p:spPr>
          <a:xfrm flipH="1">
            <a:off x="2942947" y="3174396"/>
            <a:ext cx="261622" cy="29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9A13F4E7-BA01-C695-B493-7E78B3D484C2}"/>
              </a:ext>
            </a:extLst>
          </p:cNvPr>
          <p:cNvCxnSpPr>
            <a:cxnSpLocks/>
          </p:cNvCxnSpPr>
          <p:nvPr/>
        </p:nvCxnSpPr>
        <p:spPr>
          <a:xfrm>
            <a:off x="3346757" y="3230089"/>
            <a:ext cx="8157" cy="367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8EC7C5C-ACF9-2A85-3B6A-0D3A90A725AE}"/>
              </a:ext>
            </a:extLst>
          </p:cNvPr>
          <p:cNvCxnSpPr/>
          <p:nvPr/>
        </p:nvCxnSpPr>
        <p:spPr>
          <a:xfrm>
            <a:off x="3505813" y="3158613"/>
            <a:ext cx="273814" cy="3098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6E47F4BE-F58E-BD3D-76BC-20C58ACDAFEE}"/>
              </a:ext>
            </a:extLst>
          </p:cNvPr>
          <p:cNvSpPr txBox="1"/>
          <p:nvPr/>
        </p:nvSpPr>
        <p:spPr>
          <a:xfrm>
            <a:off x="3213261" y="2295229"/>
            <a:ext cx="1343953" cy="369332"/>
          </a:xfrm>
          <a:prstGeom prst="rect">
            <a:avLst/>
          </a:prstGeom>
          <a:noFill/>
        </p:spPr>
        <p:txBody>
          <a:bodyPr wrap="square" rtlCol="0">
            <a:spAutoFit/>
          </a:bodyPr>
          <a:lstStyle/>
          <a:p>
            <a:r>
              <a:rPr lang="en-US" altLang="ja-JP" dirty="0">
                <a:latin typeface="+mn-ea"/>
              </a:rPr>
              <a:t>Cost</a:t>
            </a:r>
            <a:r>
              <a:rPr lang="ja-JP" altLang="en-US" dirty="0">
                <a:latin typeface="+mn-ea"/>
              </a:rPr>
              <a:t> </a:t>
            </a:r>
            <a:r>
              <a:rPr lang="en-US" altLang="ja-JP" dirty="0">
                <a:latin typeface="+mn-ea"/>
              </a:rPr>
              <a:t>0</a:t>
            </a:r>
            <a:endParaRPr lang="ja-JP" altLang="en-US" i="1" dirty="0">
              <a:latin typeface="+mn-ea"/>
            </a:endParaRPr>
          </a:p>
        </p:txBody>
      </p:sp>
      <p:sp>
        <p:nvSpPr>
          <p:cNvPr id="87" name="テキスト ボックス 86">
            <a:extLst>
              <a:ext uri="{FF2B5EF4-FFF2-40B4-BE49-F238E27FC236}">
                <a16:creationId xmlns:a16="http://schemas.microsoft.com/office/drawing/2014/main" id="{2643AD2A-F37F-58B3-827C-94557D4A5C52}"/>
              </a:ext>
            </a:extLst>
          </p:cNvPr>
          <p:cNvSpPr txBox="1"/>
          <p:nvPr/>
        </p:nvSpPr>
        <p:spPr>
          <a:xfrm>
            <a:off x="2915946" y="2430415"/>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89" name="テキスト ボックス 88">
            <a:extLst>
              <a:ext uri="{FF2B5EF4-FFF2-40B4-BE49-F238E27FC236}">
                <a16:creationId xmlns:a16="http://schemas.microsoft.com/office/drawing/2014/main" id="{F3DB95BF-4236-98AA-BB2A-7C73347475B4}"/>
              </a:ext>
            </a:extLst>
          </p:cNvPr>
          <p:cNvSpPr txBox="1"/>
          <p:nvPr/>
        </p:nvSpPr>
        <p:spPr>
          <a:xfrm>
            <a:off x="2392975" y="2951992"/>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91" name="テキスト ボックス 90">
            <a:extLst>
              <a:ext uri="{FF2B5EF4-FFF2-40B4-BE49-F238E27FC236}">
                <a16:creationId xmlns:a16="http://schemas.microsoft.com/office/drawing/2014/main" id="{AB3DD330-FE1A-6889-BC9A-2879444B77CB}"/>
              </a:ext>
            </a:extLst>
          </p:cNvPr>
          <p:cNvSpPr txBox="1"/>
          <p:nvPr/>
        </p:nvSpPr>
        <p:spPr>
          <a:xfrm>
            <a:off x="2970708" y="3499355"/>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92" name="テキスト ボックス 91">
            <a:extLst>
              <a:ext uri="{FF2B5EF4-FFF2-40B4-BE49-F238E27FC236}">
                <a16:creationId xmlns:a16="http://schemas.microsoft.com/office/drawing/2014/main" id="{092DAF31-7DF6-692C-9D40-ECCA65346B07}"/>
              </a:ext>
            </a:extLst>
          </p:cNvPr>
          <p:cNvSpPr txBox="1"/>
          <p:nvPr/>
        </p:nvSpPr>
        <p:spPr>
          <a:xfrm>
            <a:off x="3414913" y="2651974"/>
            <a:ext cx="877163" cy="369332"/>
          </a:xfrm>
          <a:prstGeom prst="rect">
            <a:avLst/>
          </a:prstGeom>
          <a:noFill/>
        </p:spPr>
        <p:txBody>
          <a:bodyPr wrap="none" rtlCol="0">
            <a:spAutoFit/>
          </a:bodyPr>
          <a:lstStyle/>
          <a:p>
            <a:r>
              <a:rPr lang="ja-JP" altLang="en-US" b="1">
                <a:latin typeface="+mn-ea"/>
              </a:rPr>
              <a:t>非協力</a:t>
            </a:r>
            <a:endParaRPr lang="ja-JP" altLang="en-US" b="1" dirty="0">
              <a:latin typeface="+mn-ea"/>
            </a:endParaRPr>
          </a:p>
        </p:txBody>
      </p:sp>
      <p:sp>
        <p:nvSpPr>
          <p:cNvPr id="76" name="テキスト ボックス 75">
            <a:extLst>
              <a:ext uri="{FF2B5EF4-FFF2-40B4-BE49-F238E27FC236}">
                <a16:creationId xmlns:a16="http://schemas.microsoft.com/office/drawing/2014/main" id="{817D7500-39C8-CC6D-1B9D-3C37F2277BD7}"/>
              </a:ext>
            </a:extLst>
          </p:cNvPr>
          <p:cNvSpPr txBox="1"/>
          <p:nvPr/>
        </p:nvSpPr>
        <p:spPr>
          <a:xfrm>
            <a:off x="3478004" y="3332377"/>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7A8D9564-E63D-98F8-C407-5527177AF8B3}"/>
                  </a:ext>
                </a:extLst>
              </p:cNvPr>
              <p:cNvSpPr txBox="1"/>
              <p:nvPr/>
            </p:nvSpPr>
            <p:spPr>
              <a:xfrm>
                <a:off x="5515079" y="5329618"/>
                <a:ext cx="6230414" cy="653577"/>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𝑝</m:t>
                    </m:r>
                    <m:r>
                      <a:rPr lang="en-US" altLang="ja-JP" i="1">
                        <a:latin typeface="Cambria Math" panose="02040503050406030204" pitchFamily="18" charset="0"/>
                      </a:rPr>
                      <m:t>= </m:t>
                    </m:r>
                    <m:f>
                      <m:fPr>
                        <m:ctrlPr>
                          <a:rPr lang="en-US" altLang="ja-JP" i="1">
                            <a:latin typeface="Cambria Math" panose="02040503050406030204" pitchFamily="18" charset="0"/>
                          </a:rPr>
                        </m:ctrlPr>
                      </m:fPr>
                      <m:num>
                        <m:r>
                          <a:rPr lang="ja-JP" altLang="en-US" i="1">
                            <a:latin typeface="Cambria Math" panose="02040503050406030204" pitchFamily="18" charset="0"/>
                          </a:rPr>
                          <m:t>１</m:t>
                        </m:r>
                      </m:num>
                      <m:den>
                        <m:r>
                          <a:rPr lang="ja-JP" altLang="en-US" i="1">
                            <a:latin typeface="Cambria Math" panose="02040503050406030204" pitchFamily="18" charset="0"/>
                          </a:rPr>
                          <m:t>１＋</m:t>
                        </m:r>
                        <m:r>
                          <m:rPr>
                            <m:nor/>
                          </m:rPr>
                          <a:rPr lang="en-US" altLang="ja-JP">
                            <a:latin typeface="+mn-ea"/>
                          </a:rPr>
                          <m:t>exp</m:t>
                        </m:r>
                        <m:r>
                          <m:rPr>
                            <m:nor/>
                          </m:rPr>
                          <a:rPr lang="en-US" altLang="ja-JP">
                            <a:latin typeface="+mn-ea"/>
                          </a:rPr>
                          <m:t>(</m:t>
                        </m:r>
                        <m:r>
                          <a:rPr lang="en-US" altLang="ja-JP" i="1">
                            <a:latin typeface="Cambria Math" panose="02040503050406030204" pitchFamily="18" charset="0"/>
                          </a:rPr>
                          <m:t>−</m:t>
                        </m:r>
                        <m:r>
                          <a:rPr lang="en-US" altLang="ja-JP" i="1">
                            <a:latin typeface="Cambria Math" panose="02040503050406030204" pitchFamily="18" charset="0"/>
                          </a:rPr>
                          <m:t>𝑎</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𝑦</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r>
                          <m:rPr>
                            <m:nor/>
                          </m:rPr>
                          <a:rPr lang="en-US" altLang="ja-JP">
                            <a:latin typeface="+mn-ea"/>
                          </a:rPr>
                          <m:t>)) </m:t>
                        </m:r>
                      </m:den>
                    </m:f>
                  </m:oMath>
                </a14:m>
                <a:r>
                  <a:rPr lang="ja-JP" altLang="en-US" dirty="0">
                    <a:latin typeface="+mn-ea"/>
                  </a:rPr>
                  <a:t>　</a:t>
                </a:r>
                <a:r>
                  <a:rPr lang="en-US" altLang="ja-JP" i="1" dirty="0" err="1">
                    <a:latin typeface="+mn-ea"/>
                  </a:rPr>
                  <a:t>u</a:t>
                </a:r>
                <a:r>
                  <a:rPr lang="en-US" altLang="ja-JP" i="1" baseline="-25000" dirty="0" err="1">
                    <a:latin typeface="+mn-ea"/>
                  </a:rPr>
                  <a:t>i</a:t>
                </a:r>
                <a:r>
                  <a:rPr lang="en-US" altLang="ja-JP" dirty="0">
                    <a:latin typeface="+mn-ea"/>
                  </a:rPr>
                  <a:t> = </a:t>
                </a:r>
                <a:r>
                  <a:rPr lang="ja-JP" altLang="en-US">
                    <a:latin typeface="+mn-ea"/>
                  </a:rPr>
                  <a:t>エージェント</a:t>
                </a:r>
                <a:r>
                  <a:rPr lang="en-US" altLang="ja-JP" i="1" dirty="0" err="1">
                    <a:latin typeface="+mn-ea"/>
                  </a:rPr>
                  <a:t>i</a:t>
                </a:r>
                <a:r>
                  <a:rPr lang="en-US" altLang="ja-JP" i="1" dirty="0">
                    <a:latin typeface="+mn-ea"/>
                  </a:rPr>
                  <a:t> </a:t>
                </a:r>
                <a:r>
                  <a:rPr lang="ja-JP" altLang="en-US">
                    <a:latin typeface="+mn-ea"/>
                  </a:rPr>
                  <a:t>の</a:t>
                </a:r>
                <a:r>
                  <a:rPr lang="ja-JP" altLang="en-US" dirty="0">
                    <a:latin typeface="+mn-ea"/>
                  </a:rPr>
                  <a:t>利得</a:t>
                </a:r>
              </a:p>
            </p:txBody>
          </p:sp>
        </mc:Choice>
        <mc:Fallback xmlns="">
          <p:sp>
            <p:nvSpPr>
              <p:cNvPr id="100" name="テキスト ボックス 99">
                <a:extLst>
                  <a:ext uri="{FF2B5EF4-FFF2-40B4-BE49-F238E27FC236}">
                    <a16:creationId xmlns:a16="http://schemas.microsoft.com/office/drawing/2014/main" id="{7A8D9564-E63D-98F8-C407-5527177AF8B3}"/>
                  </a:ext>
                </a:extLst>
              </p:cNvPr>
              <p:cNvSpPr txBox="1">
                <a:spLocks noRot="1" noChangeAspect="1" noMove="1" noResize="1" noEditPoints="1" noAdjustHandles="1" noChangeArrowheads="1" noChangeShapeType="1" noTextEdit="1"/>
              </p:cNvSpPr>
              <p:nvPr/>
            </p:nvSpPr>
            <p:spPr>
              <a:xfrm>
                <a:off x="5515079" y="5329618"/>
                <a:ext cx="6230414" cy="653577"/>
              </a:xfrm>
              <a:prstGeom prst="rect">
                <a:avLst/>
              </a:prstGeom>
              <a:blipFill>
                <a:blip r:embed="rId11"/>
                <a:stretch>
                  <a:fillRect b="-13462"/>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6F9BF82A-C0AD-A27C-4432-26ABF68D6856}"/>
              </a:ext>
            </a:extLst>
          </p:cNvPr>
          <p:cNvSpPr txBox="1"/>
          <p:nvPr/>
        </p:nvSpPr>
        <p:spPr>
          <a:xfrm>
            <a:off x="2466937" y="3416967"/>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102" name="矢印: 下 101">
            <a:extLst>
              <a:ext uri="{FF2B5EF4-FFF2-40B4-BE49-F238E27FC236}">
                <a16:creationId xmlns:a16="http://schemas.microsoft.com/office/drawing/2014/main" id="{88A388DC-DFCF-B1F7-2E9D-F238A1DE75B5}"/>
              </a:ext>
            </a:extLst>
          </p:cNvPr>
          <p:cNvSpPr/>
          <p:nvPr/>
        </p:nvSpPr>
        <p:spPr>
          <a:xfrm>
            <a:off x="4610524" y="4251592"/>
            <a:ext cx="674580" cy="178270"/>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pic>
        <p:nvPicPr>
          <p:cNvPr id="103" name="コンテンツ プレースホルダー 4" descr="笑顔 (塗りつぶしなし) 枠線">
            <a:extLst>
              <a:ext uri="{FF2B5EF4-FFF2-40B4-BE49-F238E27FC236}">
                <a16:creationId xmlns:a16="http://schemas.microsoft.com/office/drawing/2014/main" id="{FE3E8180-9CF5-EFA3-70C3-06999DA948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94085" y="4481332"/>
            <a:ext cx="477317" cy="477317"/>
          </a:xfrm>
          <a:prstGeom prst="rect">
            <a:avLst/>
          </a:prstGeom>
        </p:spPr>
      </p:pic>
      <p:pic>
        <p:nvPicPr>
          <p:cNvPr id="107" name="グラフィックス 106" descr="硬貨 枠線">
            <a:extLst>
              <a:ext uri="{FF2B5EF4-FFF2-40B4-BE49-F238E27FC236}">
                <a16:creationId xmlns:a16="http://schemas.microsoft.com/office/drawing/2014/main" id="{AE03E88E-33AC-5FB1-F267-3A3F2BDF4A4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4716512" y="4648248"/>
            <a:ext cx="273744" cy="273744"/>
          </a:xfrm>
          <a:prstGeom prst="rect">
            <a:avLst/>
          </a:prstGeom>
        </p:spPr>
      </p:pic>
      <p:pic>
        <p:nvPicPr>
          <p:cNvPr id="108" name="グラフィックス 107" descr="硬貨 枠線">
            <a:extLst>
              <a:ext uri="{FF2B5EF4-FFF2-40B4-BE49-F238E27FC236}">
                <a16:creationId xmlns:a16="http://schemas.microsoft.com/office/drawing/2014/main" id="{73AE2F88-ACAF-788B-98E7-2874782CFC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159400" y="4467607"/>
            <a:ext cx="273744" cy="273744"/>
          </a:xfrm>
          <a:prstGeom prst="rect">
            <a:avLst/>
          </a:prstGeom>
        </p:spPr>
      </p:pic>
      <p:sp>
        <p:nvSpPr>
          <p:cNvPr id="109" name="テキスト ボックス 108">
            <a:extLst>
              <a:ext uri="{FF2B5EF4-FFF2-40B4-BE49-F238E27FC236}">
                <a16:creationId xmlns:a16="http://schemas.microsoft.com/office/drawing/2014/main" id="{1B3A4DAB-F69C-758F-2C06-48BD1E3866DC}"/>
              </a:ext>
            </a:extLst>
          </p:cNvPr>
          <p:cNvSpPr txBox="1"/>
          <p:nvPr/>
        </p:nvSpPr>
        <p:spPr>
          <a:xfrm>
            <a:off x="4959843" y="4624139"/>
            <a:ext cx="705266"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0" name="テキスト ボックス 109">
            <a:extLst>
              <a:ext uri="{FF2B5EF4-FFF2-40B4-BE49-F238E27FC236}">
                <a16:creationId xmlns:a16="http://schemas.microsoft.com/office/drawing/2014/main" id="{0A4D03A9-ABDB-7B23-884E-680C31C97ED8}"/>
              </a:ext>
            </a:extLst>
          </p:cNvPr>
          <p:cNvSpPr txBox="1"/>
          <p:nvPr/>
        </p:nvSpPr>
        <p:spPr>
          <a:xfrm>
            <a:off x="5288314" y="4344767"/>
            <a:ext cx="620126"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1" name="テキスト ボックス 110">
            <a:extLst>
              <a:ext uri="{FF2B5EF4-FFF2-40B4-BE49-F238E27FC236}">
                <a16:creationId xmlns:a16="http://schemas.microsoft.com/office/drawing/2014/main" id="{0FFE1A19-DB32-93EC-8807-B5D4674307EF}"/>
              </a:ext>
            </a:extLst>
          </p:cNvPr>
          <p:cNvSpPr txBox="1"/>
          <p:nvPr/>
        </p:nvSpPr>
        <p:spPr>
          <a:xfrm>
            <a:off x="441057" y="2781389"/>
            <a:ext cx="820351"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2" name="テキスト ボックス 111">
            <a:extLst>
              <a:ext uri="{FF2B5EF4-FFF2-40B4-BE49-F238E27FC236}">
                <a16:creationId xmlns:a16="http://schemas.microsoft.com/office/drawing/2014/main" id="{507C1606-A9E2-B3F0-48C1-737C294611A9}"/>
              </a:ext>
            </a:extLst>
          </p:cNvPr>
          <p:cNvSpPr txBox="1"/>
          <p:nvPr/>
        </p:nvSpPr>
        <p:spPr>
          <a:xfrm>
            <a:off x="283559" y="3355104"/>
            <a:ext cx="744324"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3" name="テキスト ボックス 112">
            <a:extLst>
              <a:ext uri="{FF2B5EF4-FFF2-40B4-BE49-F238E27FC236}">
                <a16:creationId xmlns:a16="http://schemas.microsoft.com/office/drawing/2014/main" id="{F78407FC-3761-5A2A-820D-196221767DD4}"/>
              </a:ext>
            </a:extLst>
          </p:cNvPr>
          <p:cNvSpPr txBox="1"/>
          <p:nvPr/>
        </p:nvSpPr>
        <p:spPr>
          <a:xfrm>
            <a:off x="927976" y="3650466"/>
            <a:ext cx="949317"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4" name="テキスト ボックス 113">
            <a:extLst>
              <a:ext uri="{FF2B5EF4-FFF2-40B4-BE49-F238E27FC236}">
                <a16:creationId xmlns:a16="http://schemas.microsoft.com/office/drawing/2014/main" id="{C21F0DFD-E5BF-375C-31A0-A99B9EFB5021}"/>
              </a:ext>
            </a:extLst>
          </p:cNvPr>
          <p:cNvSpPr txBox="1"/>
          <p:nvPr/>
        </p:nvSpPr>
        <p:spPr>
          <a:xfrm>
            <a:off x="1646438" y="3617337"/>
            <a:ext cx="509804"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36" name="テキスト ボックス 135">
            <a:extLst>
              <a:ext uri="{FF2B5EF4-FFF2-40B4-BE49-F238E27FC236}">
                <a16:creationId xmlns:a16="http://schemas.microsoft.com/office/drawing/2014/main" id="{CE27A14D-5217-A971-E80E-0E10CF77EC3C}"/>
              </a:ext>
            </a:extLst>
          </p:cNvPr>
          <p:cNvSpPr txBox="1"/>
          <p:nvPr/>
        </p:nvSpPr>
        <p:spPr>
          <a:xfrm>
            <a:off x="6717380" y="2465354"/>
            <a:ext cx="1152864" cy="369332"/>
          </a:xfrm>
          <a:prstGeom prst="rect">
            <a:avLst/>
          </a:prstGeom>
          <a:noFill/>
        </p:spPr>
        <p:txBody>
          <a:bodyPr wrap="square" rtlCol="0">
            <a:spAutoFit/>
          </a:bodyPr>
          <a:lstStyle/>
          <a:p>
            <a:r>
              <a:rPr lang="ja-JP" altLang="en-US" b="1">
                <a:solidFill>
                  <a:srgbClr val="FF0000"/>
                </a:solidFill>
                <a:latin typeface="+mn-ea"/>
              </a:rPr>
              <a:t>「切る」</a:t>
            </a:r>
            <a:endParaRPr lang="ja-JP" altLang="en-US" b="1" dirty="0">
              <a:solidFill>
                <a:srgbClr val="FF0000"/>
              </a:solidFill>
              <a:latin typeface="+mn-ea"/>
            </a:endParaRPr>
          </a:p>
        </p:txBody>
      </p:sp>
      <p:sp>
        <p:nvSpPr>
          <p:cNvPr id="5" name="タイトル 4">
            <a:extLst>
              <a:ext uri="{FF2B5EF4-FFF2-40B4-BE49-F238E27FC236}">
                <a16:creationId xmlns:a16="http://schemas.microsoft.com/office/drawing/2014/main" id="{B31831BF-B7FC-EE71-6B70-6649701C5997}"/>
              </a:ext>
            </a:extLst>
          </p:cNvPr>
          <p:cNvSpPr>
            <a:spLocks noGrp="1"/>
          </p:cNvSpPr>
          <p:nvPr>
            <p:ph type="title"/>
          </p:nvPr>
        </p:nvSpPr>
        <p:spPr>
          <a:xfrm>
            <a:off x="-279896" y="25964"/>
            <a:ext cx="4564884" cy="992465"/>
          </a:xfrm>
        </p:spPr>
        <p:txBody>
          <a:bodyPr/>
          <a:lstStyle/>
          <a:p>
            <a:r>
              <a:rPr lang="ja-JP" altLang="en-US" sz="4400"/>
              <a:t>「切る」モデル</a:t>
            </a:r>
            <a:endParaRPr lang="ja-JP" altLang="en-US"/>
          </a:p>
        </p:txBody>
      </p:sp>
      <p:pic>
        <p:nvPicPr>
          <p:cNvPr id="116" name="コンテンツ プレースホルダー 4" descr="笑顔 (塗りつぶしなし) 枠線">
            <a:extLst>
              <a:ext uri="{FF2B5EF4-FFF2-40B4-BE49-F238E27FC236}">
                <a16:creationId xmlns:a16="http://schemas.microsoft.com/office/drawing/2014/main" id="{6CB7838D-4821-6476-44E4-03AE4D7F3310}"/>
              </a:ext>
            </a:extLst>
          </p:cNvPr>
          <p:cNvPicPr>
            <a:picLocks noGrp="1" noChangeAspect="1"/>
          </p:cNvPicPr>
          <p:nvPr>
            <p:ph idx="4294967295"/>
          </p:nvPr>
        </p:nvPicPr>
        <p:blipFill>
          <a:blip r:embed="rId3">
            <a:extLst>
              <a:ext uri="{96DAC541-7B7A-43D3-8B79-37D633B846F1}">
                <asvg:svgBlip xmlns:asvg="http://schemas.microsoft.com/office/drawing/2016/SVG/main" r:embed="rId4"/>
              </a:ext>
            </a:extLst>
          </a:blip>
          <a:stretch>
            <a:fillRect/>
          </a:stretch>
        </p:blipFill>
        <p:spPr>
          <a:xfrm>
            <a:off x="4248023" y="1021639"/>
            <a:ext cx="477838" cy="477837"/>
          </a:xfrm>
        </p:spPr>
      </p:pic>
      <p:pic>
        <p:nvPicPr>
          <p:cNvPr id="117" name="グラフィックス 116" descr="悲しい顔 (塗りつぶしなし) 枠線">
            <a:extLst>
              <a:ext uri="{FF2B5EF4-FFF2-40B4-BE49-F238E27FC236}">
                <a16:creationId xmlns:a16="http://schemas.microsoft.com/office/drawing/2014/main" id="{57EA1111-F4E8-1D80-8B2E-347BA1C409F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77212" y="1021898"/>
            <a:ext cx="477318" cy="477318"/>
          </a:xfrm>
          <a:prstGeom prst="rect">
            <a:avLst/>
          </a:prstGeom>
        </p:spPr>
      </p:pic>
      <p:pic>
        <p:nvPicPr>
          <p:cNvPr id="118" name="コンテンツ プレースホルダー 4" descr="笑顔 (塗りつぶしなし) 枠線">
            <a:extLst>
              <a:ext uri="{FF2B5EF4-FFF2-40B4-BE49-F238E27FC236}">
                <a16:creationId xmlns:a16="http://schemas.microsoft.com/office/drawing/2014/main" id="{B233F401-3D58-2AC8-8825-8C5054784A7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7782" y="1021899"/>
            <a:ext cx="477317" cy="477317"/>
          </a:xfrm>
          <a:prstGeom prst="rect">
            <a:avLst/>
          </a:prstGeom>
        </p:spPr>
      </p:pic>
      <p:pic>
        <p:nvPicPr>
          <p:cNvPr id="119" name="グラフィックス 118" descr="悲しい顔 (塗りつぶしなし) 枠線">
            <a:extLst>
              <a:ext uri="{FF2B5EF4-FFF2-40B4-BE49-F238E27FC236}">
                <a16:creationId xmlns:a16="http://schemas.microsoft.com/office/drawing/2014/main" id="{DFA0BB7C-D032-1046-851A-6CA2B9790861}"/>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15066" y="1021898"/>
            <a:ext cx="477318" cy="477318"/>
          </a:xfrm>
          <a:prstGeom prst="rect">
            <a:avLst/>
          </a:prstGeom>
        </p:spPr>
      </p:pic>
      <p:pic>
        <p:nvPicPr>
          <p:cNvPr id="120" name="グラフィックス 119" descr="普通の顔 (塗りつぶしなし) 枠線">
            <a:extLst>
              <a:ext uri="{FF2B5EF4-FFF2-40B4-BE49-F238E27FC236}">
                <a16:creationId xmlns:a16="http://schemas.microsoft.com/office/drawing/2014/main" id="{0A2DEBC6-58AF-C49A-6DD9-5B23E3ACB81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69485" y="1025497"/>
            <a:ext cx="470120" cy="470120"/>
          </a:xfrm>
          <a:prstGeom prst="rect">
            <a:avLst/>
          </a:prstGeom>
        </p:spPr>
      </p:pic>
      <p:pic>
        <p:nvPicPr>
          <p:cNvPr id="121" name="グラフィックス 120" descr="普通の顔 (塗りつぶしなし) 枠線">
            <a:extLst>
              <a:ext uri="{FF2B5EF4-FFF2-40B4-BE49-F238E27FC236}">
                <a16:creationId xmlns:a16="http://schemas.microsoft.com/office/drawing/2014/main" id="{213E98E7-F288-99FF-C289-BD63F6D8EC44}"/>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3976" y="1016745"/>
            <a:ext cx="487625" cy="487625"/>
          </a:xfrm>
          <a:prstGeom prst="rect">
            <a:avLst/>
          </a:prstGeom>
        </p:spPr>
      </p:pic>
      <p:sp>
        <p:nvSpPr>
          <p:cNvPr id="122" name="テキスト ボックス 121">
            <a:extLst>
              <a:ext uri="{FF2B5EF4-FFF2-40B4-BE49-F238E27FC236}">
                <a16:creationId xmlns:a16="http://schemas.microsoft.com/office/drawing/2014/main" id="{8DAA8526-1675-D461-8672-48AC3E82B88B}"/>
              </a:ext>
            </a:extLst>
          </p:cNvPr>
          <p:cNvSpPr txBox="1"/>
          <p:nvPr/>
        </p:nvSpPr>
        <p:spPr>
          <a:xfrm>
            <a:off x="3392396" y="747391"/>
            <a:ext cx="3451013" cy="369332"/>
          </a:xfrm>
          <a:prstGeom prst="rect">
            <a:avLst/>
          </a:prstGeom>
          <a:noFill/>
        </p:spPr>
        <p:txBody>
          <a:bodyPr wrap="square" rtlCol="0">
            <a:spAutoFit/>
          </a:bodyPr>
          <a:lstStyle/>
          <a:p>
            <a:r>
              <a:rPr kumimoji="1" lang="ja-JP" altLang="en-US" b="1" dirty="0">
                <a:latin typeface="+mn-ea"/>
              </a:rPr>
              <a:t>初期状態：全員繋がっている</a:t>
            </a:r>
          </a:p>
        </p:txBody>
      </p:sp>
      <p:sp>
        <p:nvSpPr>
          <p:cNvPr id="7" name="テキスト ボックス 6">
            <a:extLst>
              <a:ext uri="{FF2B5EF4-FFF2-40B4-BE49-F238E27FC236}">
                <a16:creationId xmlns:a16="http://schemas.microsoft.com/office/drawing/2014/main" id="{82241107-DBA9-64B1-18BB-2BA8AF037217}"/>
              </a:ext>
            </a:extLst>
          </p:cNvPr>
          <p:cNvSpPr txBox="1"/>
          <p:nvPr/>
        </p:nvSpPr>
        <p:spPr>
          <a:xfrm>
            <a:off x="229371" y="4205480"/>
            <a:ext cx="3837724" cy="1754326"/>
          </a:xfrm>
          <a:prstGeom prst="rect">
            <a:avLst/>
          </a:prstGeom>
          <a:noFill/>
        </p:spPr>
        <p:txBody>
          <a:bodyPr wrap="square" rtlCol="0">
            <a:spAutoFit/>
          </a:bodyPr>
          <a:lstStyle/>
          <a:p>
            <a:r>
              <a:rPr kumimoji="1" lang="ja-JP" altLang="en-US">
                <a:solidFill>
                  <a:srgbClr val="FF0000"/>
                </a:solidFill>
              </a:rPr>
              <a:t>コメント：野口さん、練習会では利得の説明をされていなかった気がします。</a:t>
            </a:r>
            <a:endParaRPr kumimoji="1" lang="en-US" altLang="ja-JP" dirty="0">
              <a:solidFill>
                <a:srgbClr val="FF0000"/>
              </a:solidFill>
            </a:endParaRPr>
          </a:p>
          <a:p>
            <a:r>
              <a:rPr lang="ja-JP" altLang="en-US">
                <a:solidFill>
                  <a:srgbClr val="FF0000"/>
                </a:solidFill>
              </a:rPr>
              <a:t>発表では必ず行動と利得の説明をしてください。（これは消してください）</a:t>
            </a:r>
            <a:endParaRPr kumimoji="1" lang="ja-JP" altLang="en-US">
              <a:solidFill>
                <a:srgbClr val="FF0000"/>
              </a:solidFill>
            </a:endParaRPr>
          </a:p>
        </p:txBody>
      </p:sp>
    </p:spTree>
    <p:extLst>
      <p:ext uri="{BB962C8B-B14F-4D97-AF65-F5344CB8AC3E}">
        <p14:creationId xmlns:p14="http://schemas.microsoft.com/office/powerpoint/2010/main" val="291446428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タイトル 4">
            <a:extLst>
              <a:ext uri="{FF2B5EF4-FFF2-40B4-BE49-F238E27FC236}">
                <a16:creationId xmlns:a16="http://schemas.microsoft.com/office/drawing/2014/main" id="{C62D4F07-6E75-5C39-D902-79C92588A937}"/>
              </a:ext>
            </a:extLst>
          </p:cNvPr>
          <p:cNvSpPr>
            <a:spLocks noGrp="1"/>
          </p:cNvSpPr>
          <p:nvPr>
            <p:ph type="title"/>
          </p:nvPr>
        </p:nvSpPr>
        <p:spPr>
          <a:xfrm>
            <a:off x="168371" y="48376"/>
            <a:ext cx="10515600" cy="1325563"/>
          </a:xfrm>
        </p:spPr>
        <p:txBody>
          <a:bodyPr/>
          <a:lstStyle/>
          <a:p>
            <a:r>
              <a:rPr lang="ja-JP" altLang="en-US" sz="4400"/>
              <a:t>「切る」モデル</a:t>
            </a:r>
            <a:endParaRPr lang="ja-JP" altLang="en-US"/>
          </a:p>
        </p:txBody>
      </p:sp>
      <p:pic>
        <p:nvPicPr>
          <p:cNvPr id="36" name="グラフィックス 35" descr="笑顔 (塗りつぶしなし) 枠線">
            <a:extLst>
              <a:ext uri="{FF2B5EF4-FFF2-40B4-BE49-F238E27FC236}">
                <a16:creationId xmlns:a16="http://schemas.microsoft.com/office/drawing/2014/main" id="{FD364BEA-ECE1-952F-9530-B94763F3C5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493431" y="5017138"/>
            <a:ext cx="707887" cy="707887"/>
          </a:xfrm>
          <a:prstGeom prst="rect">
            <a:avLst/>
          </a:prstGeom>
        </p:spPr>
      </p:pic>
      <p:pic>
        <p:nvPicPr>
          <p:cNvPr id="37" name="グラフィックス 36" descr="笑顔 (塗りつぶしなし) 枠線">
            <a:extLst>
              <a:ext uri="{FF2B5EF4-FFF2-40B4-BE49-F238E27FC236}">
                <a16:creationId xmlns:a16="http://schemas.microsoft.com/office/drawing/2014/main" id="{989696B3-9AC5-903E-5725-FFE9CD8060B0}"/>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8606096" y="5017918"/>
            <a:ext cx="707887" cy="707887"/>
          </a:xfrm>
          <a:prstGeom prst="rect">
            <a:avLst/>
          </a:prstGeom>
        </p:spPr>
      </p:pic>
      <p:sp>
        <p:nvSpPr>
          <p:cNvPr id="39" name="テキスト ボックス 38">
            <a:extLst>
              <a:ext uri="{FF2B5EF4-FFF2-40B4-BE49-F238E27FC236}">
                <a16:creationId xmlns:a16="http://schemas.microsoft.com/office/drawing/2014/main" id="{C201DC93-A420-BF8F-1657-8CCD0E543C04}"/>
              </a:ext>
            </a:extLst>
          </p:cNvPr>
          <p:cNvSpPr txBox="1"/>
          <p:nvPr/>
        </p:nvSpPr>
        <p:spPr>
          <a:xfrm>
            <a:off x="8569204" y="5745526"/>
            <a:ext cx="2202997" cy="369332"/>
          </a:xfrm>
          <a:prstGeom prst="rect">
            <a:avLst/>
          </a:prstGeom>
          <a:noFill/>
        </p:spPr>
        <p:txBody>
          <a:bodyPr wrap="square" rtlCol="0">
            <a:spAutoFit/>
          </a:bodyPr>
          <a:lstStyle/>
          <a:p>
            <a:r>
              <a:rPr lang="ja-JP" altLang="en-US"/>
              <a:t>エージェント</a:t>
            </a:r>
            <a:r>
              <a:rPr lang="en-US" altLang="ja-JP" dirty="0"/>
              <a:t> </a:t>
            </a:r>
            <a:r>
              <a:rPr kumimoji="1" lang="en-US" altLang="ja-JP" dirty="0"/>
              <a:t>B</a:t>
            </a:r>
            <a:endParaRPr kumimoji="1" lang="ja-JP" altLang="en-US" dirty="0"/>
          </a:p>
        </p:txBody>
      </p:sp>
      <p:cxnSp>
        <p:nvCxnSpPr>
          <p:cNvPr id="40" name="直線コネクタ 39">
            <a:extLst>
              <a:ext uri="{FF2B5EF4-FFF2-40B4-BE49-F238E27FC236}">
                <a16:creationId xmlns:a16="http://schemas.microsoft.com/office/drawing/2014/main" id="{733E4CF6-BB02-01DF-828B-5D5F9042D6F9}"/>
              </a:ext>
            </a:extLst>
          </p:cNvPr>
          <p:cNvCxnSpPr>
            <a:stCxn id="36" idx="3"/>
            <a:endCxn id="37" idx="1"/>
          </p:cNvCxnSpPr>
          <p:nvPr/>
        </p:nvCxnSpPr>
        <p:spPr>
          <a:xfrm>
            <a:off x="8201318" y="5371082"/>
            <a:ext cx="404778" cy="780"/>
          </a:xfrm>
          <a:prstGeom prst="line">
            <a:avLst/>
          </a:prstGeom>
        </p:spPr>
        <p:style>
          <a:lnRef idx="1">
            <a:schemeClr val="dk1"/>
          </a:lnRef>
          <a:fillRef idx="0">
            <a:schemeClr val="dk1"/>
          </a:fillRef>
          <a:effectRef idx="0">
            <a:schemeClr val="dk1"/>
          </a:effectRef>
          <a:fontRef idx="minor">
            <a:schemeClr val="tx1"/>
          </a:fontRef>
        </p:style>
      </p:cxnSp>
      <p:cxnSp>
        <p:nvCxnSpPr>
          <p:cNvPr id="41" name="直線コネクタ 40">
            <a:extLst>
              <a:ext uri="{FF2B5EF4-FFF2-40B4-BE49-F238E27FC236}">
                <a16:creationId xmlns:a16="http://schemas.microsoft.com/office/drawing/2014/main" id="{054B081D-7E0C-3E8B-B0B3-50B8015ED51C}"/>
              </a:ext>
            </a:extLst>
          </p:cNvPr>
          <p:cNvCxnSpPr/>
          <p:nvPr/>
        </p:nvCxnSpPr>
        <p:spPr>
          <a:xfrm flipH="1" flipV="1">
            <a:off x="7073172" y="4950664"/>
            <a:ext cx="481001" cy="292100"/>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CFB159A3-E449-0D38-205F-64CF186BA385}"/>
              </a:ext>
            </a:extLst>
          </p:cNvPr>
          <p:cNvCxnSpPr/>
          <p:nvPr/>
        </p:nvCxnSpPr>
        <p:spPr>
          <a:xfrm flipH="1">
            <a:off x="7083312" y="5503647"/>
            <a:ext cx="500086" cy="177658"/>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DF05245A-E598-68A6-99E2-D5E299E40949}"/>
              </a:ext>
            </a:extLst>
          </p:cNvPr>
          <p:cNvCxnSpPr>
            <a:stCxn id="37" idx="3"/>
          </p:cNvCxnSpPr>
          <p:nvPr/>
        </p:nvCxnSpPr>
        <p:spPr>
          <a:xfrm flipV="1">
            <a:off x="9313983" y="5179805"/>
            <a:ext cx="582249" cy="192057"/>
          </a:xfrm>
          <a:prstGeom prst="line">
            <a:avLst/>
          </a:prstGeom>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16A5C2AE-707C-B822-4BDA-8D898A172F79}"/>
              </a:ext>
            </a:extLst>
          </p:cNvPr>
          <p:cNvSpPr txBox="1"/>
          <p:nvPr/>
        </p:nvSpPr>
        <p:spPr>
          <a:xfrm>
            <a:off x="6567380" y="6162942"/>
            <a:ext cx="4613030" cy="461665"/>
          </a:xfrm>
          <a:prstGeom prst="rect">
            <a:avLst/>
          </a:prstGeom>
          <a:noFill/>
        </p:spPr>
        <p:txBody>
          <a:bodyPr wrap="square" rtlCol="0">
            <a:spAutoFit/>
          </a:bodyPr>
          <a:lstStyle/>
          <a:p>
            <a:r>
              <a:rPr kumimoji="1" lang="ja-JP" altLang="en-US" sz="2400" b="1"/>
              <a:t>エージェント</a:t>
            </a:r>
            <a:r>
              <a:rPr kumimoji="1" lang="en-US" altLang="ja-JP" sz="2400" b="1" dirty="0"/>
              <a:t>B</a:t>
            </a:r>
            <a:r>
              <a:rPr kumimoji="1" lang="ja-JP" altLang="en-US" sz="2400" b="1"/>
              <a:t>の協力率</a:t>
            </a:r>
            <a:r>
              <a:rPr kumimoji="1" lang="en-US" altLang="ja-JP" sz="2400" b="1" dirty="0"/>
              <a:t> : 7/12</a:t>
            </a:r>
            <a:endParaRPr kumimoji="1" lang="ja-JP" altLang="en-US" sz="2400" b="1" dirty="0"/>
          </a:p>
        </p:txBody>
      </p:sp>
      <p:sp>
        <p:nvSpPr>
          <p:cNvPr id="45" name="テキスト ボックス 44">
            <a:extLst>
              <a:ext uri="{FF2B5EF4-FFF2-40B4-BE49-F238E27FC236}">
                <a16:creationId xmlns:a16="http://schemas.microsoft.com/office/drawing/2014/main" id="{5913D22F-13C3-3C3C-A9CA-FF924557F494}"/>
              </a:ext>
            </a:extLst>
          </p:cNvPr>
          <p:cNvSpPr txBox="1"/>
          <p:nvPr/>
        </p:nvSpPr>
        <p:spPr>
          <a:xfrm>
            <a:off x="6601897" y="5745526"/>
            <a:ext cx="1763577" cy="369332"/>
          </a:xfrm>
          <a:prstGeom prst="rect">
            <a:avLst/>
          </a:prstGeom>
          <a:noFill/>
        </p:spPr>
        <p:txBody>
          <a:bodyPr wrap="square" rtlCol="0">
            <a:spAutoFit/>
          </a:bodyPr>
          <a:lstStyle/>
          <a:p>
            <a:r>
              <a:rPr lang="ja-JP" altLang="en-US"/>
              <a:t>エージェント</a:t>
            </a:r>
            <a:r>
              <a:rPr kumimoji="1" lang="en-US" altLang="ja-JP" dirty="0"/>
              <a:t>A</a:t>
            </a:r>
            <a:endParaRPr kumimoji="1" lang="ja-JP" altLang="en-US" dirty="0"/>
          </a:p>
        </p:txBody>
      </p:sp>
      <p:sp>
        <p:nvSpPr>
          <p:cNvPr id="54" name="吹き出し: 四角形 53">
            <a:extLst>
              <a:ext uri="{FF2B5EF4-FFF2-40B4-BE49-F238E27FC236}">
                <a16:creationId xmlns:a16="http://schemas.microsoft.com/office/drawing/2014/main" id="{AAE14EAB-65FC-6144-D52D-8DE3FF103F85}"/>
              </a:ext>
            </a:extLst>
          </p:cNvPr>
          <p:cNvSpPr/>
          <p:nvPr/>
        </p:nvSpPr>
        <p:spPr>
          <a:xfrm>
            <a:off x="8201318" y="3940043"/>
            <a:ext cx="1921486" cy="846068"/>
          </a:xfrm>
          <a:prstGeom prst="wedgeRectCallout">
            <a:avLst>
              <a:gd name="adj1" fmla="val -12324"/>
              <a:gd name="adj2" fmla="val 83133"/>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a:t>ゲーム</a:t>
            </a:r>
            <a:r>
              <a:rPr lang="en-US" altLang="ja-JP" b="1" dirty="0"/>
              <a:t>12</a:t>
            </a:r>
            <a:r>
              <a:rPr lang="ja-JP" altLang="en-US" b="1"/>
              <a:t>回中</a:t>
            </a:r>
            <a:endParaRPr kumimoji="1" lang="en-US" altLang="ja-JP" b="1" dirty="0"/>
          </a:p>
          <a:p>
            <a:pPr algn="ctr"/>
            <a:r>
              <a:rPr lang="en-US" altLang="ja-JP" b="1" dirty="0"/>
              <a:t>7</a:t>
            </a:r>
            <a:r>
              <a:rPr lang="ja-JP" altLang="en-US" b="1"/>
              <a:t>回協力</a:t>
            </a:r>
            <a:endParaRPr kumimoji="1" lang="ja-JP" altLang="en-US" b="1" dirty="0"/>
          </a:p>
        </p:txBody>
      </p:sp>
      <mc:AlternateContent xmlns:mc="http://schemas.openxmlformats.org/markup-compatibility/2006" xmlns:a14="http://schemas.microsoft.com/office/drawing/2010/main">
        <mc:Choice Requires="a14">
          <p:sp>
            <p:nvSpPr>
              <p:cNvPr id="7" name="テキスト ボックス 6">
                <a:extLst>
                  <a:ext uri="{FF2B5EF4-FFF2-40B4-BE49-F238E27FC236}">
                    <a16:creationId xmlns:a16="http://schemas.microsoft.com/office/drawing/2014/main" id="{FC3C396D-3C60-B5B3-2FCB-772A38101B77}"/>
                  </a:ext>
                </a:extLst>
              </p:cNvPr>
              <p:cNvSpPr txBox="1"/>
              <p:nvPr/>
            </p:nvSpPr>
            <p:spPr>
              <a:xfrm>
                <a:off x="6287700" y="1535826"/>
                <a:ext cx="6136480" cy="2157514"/>
              </a:xfrm>
              <a:prstGeom prst="rect">
                <a:avLst/>
              </a:prstGeom>
              <a:noFill/>
            </p:spPr>
            <p:txBody>
              <a:bodyPr wrap="square">
                <a:spAutoFit/>
              </a:bodyPr>
              <a:lstStyle/>
              <a:p>
                <a:pPr marL="0" indent="0">
                  <a:buNone/>
                </a:pPr>
                <a:r>
                  <a:rPr kumimoji="1" lang="ja-JP" altLang="en-US" sz="2000">
                    <a:solidFill>
                      <a:schemeClr val="accent2"/>
                    </a:solidFill>
                  </a:rPr>
                  <a:t>③</a:t>
                </a:r>
                <a:r>
                  <a:rPr kumimoji="1" lang="ja-JP" altLang="en-US" sz="2000">
                    <a:latin typeface="+mn-ea"/>
                  </a:rPr>
                  <a:t>リンク</a:t>
                </a:r>
                <a:r>
                  <a:rPr kumimoji="1" lang="ja-JP" altLang="en-US" sz="2000" dirty="0">
                    <a:latin typeface="+mn-ea"/>
                  </a:rPr>
                  <a:t>を切るかどうかの意思</a:t>
                </a:r>
                <a:r>
                  <a:rPr kumimoji="1" lang="ja-JP" altLang="en-US" sz="2000">
                    <a:latin typeface="+mn-ea"/>
                  </a:rPr>
                  <a:t>決定：</a:t>
                </a:r>
                <a:endParaRPr kumimoji="1" lang="en-US" altLang="ja-JP" sz="2000" dirty="0">
                  <a:latin typeface="+mn-ea"/>
                </a:endParaRPr>
              </a:p>
              <a:p>
                <a:pPr marL="0" indent="0">
                  <a:buNone/>
                </a:pPr>
                <a:endParaRPr lang="en-US" altLang="ja-JP" sz="2000" i="1" kern="100" dirty="0">
                  <a:effectLst/>
                  <a:latin typeface="+mn-ea"/>
                  <a:cs typeface="Times New Roman" panose="02020603050405020304" pitchFamily="18" charset="0"/>
                </a:endParaRPr>
              </a:p>
              <a:p>
                <a:pPr marL="0" indent="0">
                  <a:buNone/>
                </a:pPr>
                <a14:m>
                  <m:oMath xmlns:m="http://schemas.openxmlformats.org/officeDocument/2006/math">
                    <m:f>
                      <m:fPr>
                        <m:ctrlPr>
                          <a:rPr lang="ja-JP" altLang="ja-JP" sz="1800" i="1" kern="100" smtClean="0">
                            <a:effectLst/>
                            <a:latin typeface="Cambria Math" panose="02040503050406030204" pitchFamily="18" charset="0"/>
                            <a:cs typeface="Times New Roman" panose="02020603050405020304" pitchFamily="18" charset="0"/>
                          </a:rPr>
                        </m:ctrlPr>
                      </m:fPr>
                      <m:num>
                        <m:r>
                          <a:rPr lang="ja-JP" altLang="ja-JP" sz="1800" kern="100">
                            <a:effectLst/>
                            <a:latin typeface="Cambria Math" panose="02040503050406030204" pitchFamily="18" charset="0"/>
                            <a:cs typeface="Times New Roman" panose="02020603050405020304" pitchFamily="18" charset="0"/>
                          </a:rPr>
                          <m:t>相手のエージェントが協力を行った回数</m:t>
                        </m:r>
                      </m:num>
                      <m:den>
                        <m:r>
                          <a:rPr lang="ja-JP" altLang="ja-JP" sz="1800" kern="100">
                            <a:effectLst/>
                            <a:latin typeface="Cambria Math" panose="02040503050406030204" pitchFamily="18" charset="0"/>
                            <a:cs typeface="Times New Roman" panose="02020603050405020304" pitchFamily="18" charset="0"/>
                          </a:rPr>
                          <m:t>相手のエージェントがゲームを行った回数</m:t>
                        </m:r>
                      </m:den>
                    </m:f>
                    <m:r>
                      <a:rPr lang="en-US" altLang="ja-JP" sz="1800" b="0" i="0" kern="100" smtClean="0">
                        <a:effectLst/>
                        <a:latin typeface="Cambria Math" panose="02040503050406030204" pitchFamily="18" charset="0"/>
                        <a:cs typeface="Times New Roman" panose="02020603050405020304" pitchFamily="18" charset="0"/>
                      </a:rPr>
                      <m:t> </m:t>
                    </m:r>
                  </m:oMath>
                </a14:m>
                <a:r>
                  <a:rPr lang="en-US" altLang="ja-JP" sz="1800" kern="100" dirty="0">
                    <a:effectLst/>
                    <a:latin typeface="+mn-ea"/>
                    <a:cs typeface="Times New Roman" panose="02020603050405020304" pitchFamily="18" charset="0"/>
                  </a:rPr>
                  <a:t>&lt;</a:t>
                </a:r>
                <a:r>
                  <a:rPr lang="en-US" altLang="ja-JP" sz="1800" i="1" kern="100" dirty="0">
                    <a:effectLst/>
                    <a:latin typeface="+mn-ea"/>
                    <a:cs typeface="Times New Roman" panose="02020603050405020304" pitchFamily="18" charset="0"/>
                  </a:rPr>
                  <a:t> </a:t>
                </a:r>
                <a:r>
                  <a:rPr lang="en-US" altLang="ja-JP" sz="1800" i="1" kern="100" dirty="0" err="1">
                    <a:effectLst/>
                    <a:latin typeface="+mn-ea"/>
                    <a:cs typeface="Times New Roman" panose="02020603050405020304" pitchFamily="18" charset="0"/>
                  </a:rPr>
                  <a:t>t</a:t>
                </a:r>
                <a:r>
                  <a:rPr lang="en-US" altLang="ja-JP" sz="1800" i="1" kern="100" baseline="-25000" dirty="0" err="1">
                    <a:effectLst/>
                    <a:latin typeface="+mn-ea"/>
                    <a:cs typeface="Times New Roman" panose="02020603050405020304" pitchFamily="18" charset="0"/>
                  </a:rPr>
                  <a:t>delete</a:t>
                </a:r>
                <a:r>
                  <a:rPr lang="en-US" altLang="ja-JP" sz="1800" kern="100" dirty="0">
                    <a:effectLst/>
                    <a:latin typeface="+mn-ea"/>
                    <a:cs typeface="Times New Roman" panose="02020603050405020304" pitchFamily="18" charset="0"/>
                  </a:rPr>
                  <a:t>         </a:t>
                </a:r>
                <a:endParaRPr lang="en-US" altLang="ja-JP" sz="1800" kern="100" dirty="0">
                  <a:latin typeface="+mn-ea"/>
                  <a:cs typeface="Times New Roman" panose="02020603050405020304" pitchFamily="18" charset="0"/>
                </a:endParaRPr>
              </a:p>
              <a:p>
                <a:pPr marL="0" indent="0">
                  <a:buNone/>
                </a:pPr>
                <a:endParaRPr lang="en-US" altLang="ja-JP" sz="2000" kern="100" dirty="0">
                  <a:effectLst/>
                  <a:latin typeface="+mn-ea"/>
                  <a:cs typeface="Times New Roman" panose="02020603050405020304" pitchFamily="18" charset="0"/>
                </a:endParaRPr>
              </a:p>
              <a:p>
                <a:pPr marL="0" indent="0">
                  <a:buNone/>
                </a:pPr>
                <a:r>
                  <a:rPr lang="ja-JP" altLang="en-US" sz="2000" kern="100">
                    <a:effectLst/>
                    <a:latin typeface="+mn-ea"/>
                    <a:cs typeface="Times New Roman" panose="02020603050405020304" pitchFamily="18" charset="0"/>
                  </a:rPr>
                  <a:t>⇒</a:t>
                </a:r>
                <a:r>
                  <a:rPr lang="ja-JP" altLang="en-US" sz="2000" kern="100" dirty="0">
                    <a:effectLst/>
                    <a:latin typeface="+mn-ea"/>
                    <a:cs typeface="Times New Roman" panose="02020603050405020304" pitchFamily="18" charset="0"/>
                  </a:rPr>
                  <a:t>エージェントはリンクを切る</a:t>
                </a:r>
                <a:endParaRPr lang="en-US" altLang="ja-JP" sz="2000" kern="100" dirty="0">
                  <a:effectLst/>
                  <a:latin typeface="+mn-ea"/>
                  <a:cs typeface="Times New Roman" panose="02020603050405020304" pitchFamily="18" charset="0"/>
                </a:endParaRPr>
              </a:p>
              <a:p>
                <a:pPr marL="0" indent="0">
                  <a:buNone/>
                </a:pPr>
                <a:r>
                  <a:rPr kumimoji="1" lang="ja-JP" altLang="en-US" sz="2000" dirty="0">
                    <a:latin typeface="+mn-ea"/>
                  </a:rPr>
                  <a:t>どちらかが切る決定をすればリンクは切れる</a:t>
                </a:r>
                <a:endParaRPr kumimoji="1" lang="en-US" altLang="ja-JP" sz="2000" dirty="0">
                  <a:latin typeface="+mn-ea"/>
                </a:endParaRPr>
              </a:p>
            </p:txBody>
          </p:sp>
        </mc:Choice>
        <mc:Fallback xmlns="">
          <p:sp>
            <p:nvSpPr>
              <p:cNvPr id="7" name="テキスト ボックス 6">
                <a:extLst>
                  <a:ext uri="{FF2B5EF4-FFF2-40B4-BE49-F238E27FC236}">
                    <a16:creationId xmlns:a16="http://schemas.microsoft.com/office/drawing/2014/main" id="{FC3C396D-3C60-B5B3-2FCB-772A38101B77}"/>
                  </a:ext>
                </a:extLst>
              </p:cNvPr>
              <p:cNvSpPr txBox="1">
                <a:spLocks noRot="1" noChangeAspect="1" noMove="1" noResize="1" noEditPoints="1" noAdjustHandles="1" noChangeArrowheads="1" noChangeShapeType="1" noTextEdit="1"/>
              </p:cNvSpPr>
              <p:nvPr/>
            </p:nvSpPr>
            <p:spPr>
              <a:xfrm>
                <a:off x="6287700" y="1535826"/>
                <a:ext cx="6136480" cy="2157514"/>
              </a:xfrm>
              <a:prstGeom prst="rect">
                <a:avLst/>
              </a:prstGeom>
              <a:blipFill>
                <a:blip r:embed="rId6"/>
                <a:stretch>
                  <a:fillRect l="-825" t="-1170" b="-4094"/>
                </a:stretch>
              </a:blipFill>
            </p:spPr>
            <p:txBody>
              <a:bodyPr/>
              <a:lstStyle/>
              <a:p>
                <a:r>
                  <a:rPr lang="ja-JP" altLang="en-US">
                    <a:noFill/>
                  </a:rPr>
                  <a:t> </a:t>
                </a:r>
              </a:p>
            </p:txBody>
          </p:sp>
        </mc:Fallback>
      </mc:AlternateContent>
      <p:pic>
        <p:nvPicPr>
          <p:cNvPr id="8" name="グラフィックス 7" descr="笑顔 (塗りつぶしなし) 枠線">
            <a:extLst>
              <a:ext uri="{FF2B5EF4-FFF2-40B4-BE49-F238E27FC236}">
                <a16:creationId xmlns:a16="http://schemas.microsoft.com/office/drawing/2014/main" id="{C911C37E-57B2-E67D-A3B9-DC4A2493A90D}"/>
              </a:ext>
            </a:extLst>
          </p:cNvPr>
          <p:cNvPicPr>
            <a:picLocks noChangeAspect="1"/>
          </p:cNvPicPr>
          <p:nvPr/>
        </p:nvPicPr>
        <p:blipFill>
          <a:blip r:embed="rId7">
            <a:extLst>
              <a:ext uri="{28A0092B-C50C-407E-A947-70E740481C1C}">
                <a14:useLocalDpi xmlns:a14="http://schemas.microsoft.com/office/drawing/2010/main" val="0"/>
              </a:ext>
              <a:ext uri="{96DAC541-7B7A-43D3-8B79-37D633B846F1}">
                <asvg:svgBlip xmlns:asvg="http://schemas.microsoft.com/office/drawing/2016/SVG/main" r:embed="rId8"/>
              </a:ext>
            </a:extLst>
          </a:blip>
          <a:stretch>
            <a:fillRect/>
          </a:stretch>
        </p:blipFill>
        <p:spPr>
          <a:xfrm>
            <a:off x="2695029" y="4450556"/>
            <a:ext cx="765432" cy="707887"/>
          </a:xfrm>
          <a:prstGeom prst="rect">
            <a:avLst/>
          </a:prstGeom>
        </p:spPr>
      </p:pic>
      <p:pic>
        <p:nvPicPr>
          <p:cNvPr id="9" name="グラフィックス 8" descr="笑顔 (塗りつぶしなし) 枠線">
            <a:extLst>
              <a:ext uri="{FF2B5EF4-FFF2-40B4-BE49-F238E27FC236}">
                <a16:creationId xmlns:a16="http://schemas.microsoft.com/office/drawing/2014/main" id="{AE8F3967-3004-BB10-F4A9-875A9806718D}"/>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5297" y="4570400"/>
            <a:ext cx="497412" cy="471111"/>
          </a:xfrm>
          <a:prstGeom prst="rect">
            <a:avLst/>
          </a:prstGeom>
        </p:spPr>
      </p:pic>
      <p:pic>
        <p:nvPicPr>
          <p:cNvPr id="10" name="グラフィックス 9" descr="悲しい顔 (塗りつぶしなし) 枠線">
            <a:extLst>
              <a:ext uri="{FF2B5EF4-FFF2-40B4-BE49-F238E27FC236}">
                <a16:creationId xmlns:a16="http://schemas.microsoft.com/office/drawing/2014/main" id="{35BD6490-A382-F85A-8432-F17567A35896}"/>
              </a:ext>
            </a:extLst>
          </p:cNvPr>
          <p:cNvPicPr>
            <a:picLocks noChangeAspect="1"/>
          </p:cNvPicPr>
          <p:nvPr/>
        </p:nvPicPr>
        <p:blipFill>
          <a:blip r:embed="rId9">
            <a:extLst>
              <a:ext uri="{28A0092B-C50C-407E-A947-70E740481C1C}">
                <a14:useLocalDpi xmlns:a14="http://schemas.microsoft.com/office/drawing/2010/main" val="0"/>
              </a:ext>
              <a:ext uri="{96DAC541-7B7A-43D3-8B79-37D633B846F1}">
                <asvg:svgBlip xmlns:asvg="http://schemas.microsoft.com/office/drawing/2016/SVG/main" r:embed="rId10"/>
              </a:ext>
            </a:extLst>
          </a:blip>
          <a:stretch>
            <a:fillRect/>
          </a:stretch>
        </p:blipFill>
        <p:spPr>
          <a:xfrm>
            <a:off x="2033451" y="3974644"/>
            <a:ext cx="551579" cy="559204"/>
          </a:xfrm>
          <a:prstGeom prst="rect">
            <a:avLst/>
          </a:prstGeom>
        </p:spPr>
      </p:pic>
      <p:pic>
        <p:nvPicPr>
          <p:cNvPr id="11" name="グラフィックス 10" descr="笑顔 (塗りつぶしなし) 枠線">
            <a:extLst>
              <a:ext uri="{FF2B5EF4-FFF2-40B4-BE49-F238E27FC236}">
                <a16:creationId xmlns:a16="http://schemas.microsoft.com/office/drawing/2014/main" id="{191C0A3B-02E9-E917-DFC6-75F23F3C24A9}"/>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3452" y="5283339"/>
            <a:ext cx="551579" cy="489903"/>
          </a:xfrm>
          <a:prstGeom prst="rect">
            <a:avLst/>
          </a:prstGeom>
        </p:spPr>
      </p:pic>
      <p:sp>
        <p:nvSpPr>
          <p:cNvPr id="12" name="テキスト ボックス 11">
            <a:extLst>
              <a:ext uri="{FF2B5EF4-FFF2-40B4-BE49-F238E27FC236}">
                <a16:creationId xmlns:a16="http://schemas.microsoft.com/office/drawing/2014/main" id="{CB320F91-6A27-F3FD-C44F-7A7494DB08D6}"/>
              </a:ext>
            </a:extLst>
          </p:cNvPr>
          <p:cNvSpPr txBox="1"/>
          <p:nvPr/>
        </p:nvSpPr>
        <p:spPr>
          <a:xfrm>
            <a:off x="1007921" y="4386001"/>
            <a:ext cx="853149" cy="400110"/>
          </a:xfrm>
          <a:prstGeom prst="rect">
            <a:avLst/>
          </a:prstGeom>
          <a:noFill/>
        </p:spPr>
        <p:txBody>
          <a:bodyPr wrap="square" rtlCol="0">
            <a:spAutoFit/>
          </a:bodyPr>
          <a:lstStyle/>
          <a:p>
            <a:r>
              <a:rPr lang="ja-JP" altLang="en-US" sz="2000" b="1"/>
              <a:t>協力</a:t>
            </a:r>
            <a:endParaRPr kumimoji="1" lang="ja-JP" altLang="en-US" sz="2000" b="1" dirty="0"/>
          </a:p>
        </p:txBody>
      </p:sp>
      <p:sp>
        <p:nvSpPr>
          <p:cNvPr id="13" name="テキスト ボックス 12">
            <a:extLst>
              <a:ext uri="{FF2B5EF4-FFF2-40B4-BE49-F238E27FC236}">
                <a16:creationId xmlns:a16="http://schemas.microsoft.com/office/drawing/2014/main" id="{01A06906-9363-537F-4C53-9F2B98169CFE}"/>
              </a:ext>
            </a:extLst>
          </p:cNvPr>
          <p:cNvSpPr txBox="1"/>
          <p:nvPr/>
        </p:nvSpPr>
        <p:spPr>
          <a:xfrm>
            <a:off x="1245302" y="5203274"/>
            <a:ext cx="819989" cy="400110"/>
          </a:xfrm>
          <a:prstGeom prst="rect">
            <a:avLst/>
          </a:prstGeom>
          <a:noFill/>
        </p:spPr>
        <p:txBody>
          <a:bodyPr wrap="square" rtlCol="0">
            <a:spAutoFit/>
          </a:bodyPr>
          <a:lstStyle/>
          <a:p>
            <a:r>
              <a:rPr kumimoji="1" lang="ja-JP" altLang="en-US" sz="2000" b="1"/>
              <a:t>協力</a:t>
            </a:r>
            <a:endParaRPr kumimoji="1" lang="ja-JP" altLang="en-US" sz="2000" b="1" dirty="0"/>
          </a:p>
        </p:txBody>
      </p:sp>
      <p:sp>
        <p:nvSpPr>
          <p:cNvPr id="14" name="テキスト ボックス 13">
            <a:extLst>
              <a:ext uri="{FF2B5EF4-FFF2-40B4-BE49-F238E27FC236}">
                <a16:creationId xmlns:a16="http://schemas.microsoft.com/office/drawing/2014/main" id="{F9929572-B7C6-3063-2B2D-EE60C4DC7EC7}"/>
              </a:ext>
            </a:extLst>
          </p:cNvPr>
          <p:cNvSpPr txBox="1"/>
          <p:nvPr/>
        </p:nvSpPr>
        <p:spPr>
          <a:xfrm>
            <a:off x="1245302" y="3816033"/>
            <a:ext cx="945660" cy="400110"/>
          </a:xfrm>
          <a:prstGeom prst="rect">
            <a:avLst/>
          </a:prstGeom>
          <a:noFill/>
        </p:spPr>
        <p:txBody>
          <a:bodyPr wrap="square" rtlCol="0">
            <a:spAutoFit/>
          </a:bodyPr>
          <a:lstStyle/>
          <a:p>
            <a:r>
              <a:rPr kumimoji="1" lang="ja-JP" altLang="en-US" sz="2000" b="1"/>
              <a:t>非協力</a:t>
            </a:r>
            <a:endParaRPr kumimoji="1" lang="ja-JP" altLang="en-US" sz="2000" b="1" dirty="0"/>
          </a:p>
        </p:txBody>
      </p:sp>
      <p:cxnSp>
        <p:nvCxnSpPr>
          <p:cNvPr id="15" name="直線コネクタ 14">
            <a:extLst>
              <a:ext uri="{FF2B5EF4-FFF2-40B4-BE49-F238E27FC236}">
                <a16:creationId xmlns:a16="http://schemas.microsoft.com/office/drawing/2014/main" id="{17BDF5D0-2CB4-7D8F-5F36-CF2139546D5C}"/>
              </a:ext>
            </a:extLst>
          </p:cNvPr>
          <p:cNvCxnSpPr>
            <a:cxnSpLocks/>
          </p:cNvCxnSpPr>
          <p:nvPr/>
        </p:nvCxnSpPr>
        <p:spPr>
          <a:xfrm>
            <a:off x="2475031" y="4419865"/>
            <a:ext cx="282380" cy="206479"/>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09AA447D-81FA-A264-51AD-D11810494580}"/>
              </a:ext>
            </a:extLst>
          </p:cNvPr>
          <p:cNvCxnSpPr>
            <a:cxnSpLocks/>
            <a:stCxn id="9" idx="3"/>
            <a:endCxn id="8" idx="1"/>
          </p:cNvCxnSpPr>
          <p:nvPr/>
        </p:nvCxnSpPr>
        <p:spPr>
          <a:xfrm flipV="1">
            <a:off x="2152709" y="4804500"/>
            <a:ext cx="542320" cy="1456"/>
          </a:xfrm>
          <a:prstGeom prst="line">
            <a:avLst/>
          </a:prstGeom>
        </p:spPr>
        <p:style>
          <a:lnRef idx="1">
            <a:schemeClr val="dk1"/>
          </a:lnRef>
          <a:fillRef idx="0">
            <a:schemeClr val="dk1"/>
          </a:fillRef>
          <a:effectRef idx="0">
            <a:schemeClr val="dk1"/>
          </a:effectRef>
          <a:fontRef idx="minor">
            <a:schemeClr val="tx1"/>
          </a:fontRef>
        </p:style>
      </p:cxnSp>
      <p:cxnSp>
        <p:nvCxnSpPr>
          <p:cNvPr id="28" name="直線コネクタ 27">
            <a:extLst>
              <a:ext uri="{FF2B5EF4-FFF2-40B4-BE49-F238E27FC236}">
                <a16:creationId xmlns:a16="http://schemas.microsoft.com/office/drawing/2014/main" id="{3438D2DE-D811-3547-7AA0-1626CCEBD798}"/>
              </a:ext>
            </a:extLst>
          </p:cNvPr>
          <p:cNvCxnSpPr>
            <a:cxnSpLocks/>
          </p:cNvCxnSpPr>
          <p:nvPr/>
        </p:nvCxnSpPr>
        <p:spPr>
          <a:xfrm flipV="1">
            <a:off x="2385911" y="5004948"/>
            <a:ext cx="415093" cy="357888"/>
          </a:xfrm>
          <a:prstGeom prst="line">
            <a:avLst/>
          </a:prstGeom>
        </p:spPr>
        <p:style>
          <a:lnRef idx="1">
            <a:schemeClr val="dk1"/>
          </a:lnRef>
          <a:fillRef idx="0">
            <a:schemeClr val="dk1"/>
          </a:fillRef>
          <a:effectRef idx="0">
            <a:schemeClr val="dk1"/>
          </a:effectRef>
          <a:fontRef idx="minor">
            <a:schemeClr val="tx1"/>
          </a:fontRef>
        </p:style>
      </p:cxnSp>
      <p:sp>
        <p:nvSpPr>
          <p:cNvPr id="29" name="テキスト ボックス 28">
            <a:extLst>
              <a:ext uri="{FF2B5EF4-FFF2-40B4-BE49-F238E27FC236}">
                <a16:creationId xmlns:a16="http://schemas.microsoft.com/office/drawing/2014/main" id="{E4DA6929-5543-F2FC-BFF7-BD442EEC4767}"/>
              </a:ext>
            </a:extLst>
          </p:cNvPr>
          <p:cNvSpPr txBox="1"/>
          <p:nvPr/>
        </p:nvSpPr>
        <p:spPr>
          <a:xfrm>
            <a:off x="1225371" y="5863804"/>
            <a:ext cx="4200800" cy="830997"/>
          </a:xfrm>
          <a:prstGeom prst="rect">
            <a:avLst/>
          </a:prstGeom>
          <a:noFill/>
        </p:spPr>
        <p:txBody>
          <a:bodyPr wrap="square" rtlCol="0">
            <a:spAutoFit/>
          </a:bodyPr>
          <a:lstStyle/>
          <a:p>
            <a:r>
              <a:rPr kumimoji="1" lang="ja-JP" altLang="en-US" sz="2400" b="1"/>
              <a:t>リンクの貼ってある</a:t>
            </a:r>
            <a:endParaRPr kumimoji="1" lang="en-US" altLang="ja-JP" sz="2400" b="1" dirty="0"/>
          </a:p>
          <a:p>
            <a:r>
              <a:rPr kumimoji="1" lang="ja-JP" altLang="en-US" sz="2400" b="1"/>
              <a:t>エージェントの協力率</a:t>
            </a:r>
            <a:r>
              <a:rPr kumimoji="1" lang="en-US" altLang="ja-JP" sz="2400" b="1" dirty="0"/>
              <a:t>: 2/3</a:t>
            </a:r>
            <a:endParaRPr kumimoji="1" lang="ja-JP" altLang="en-US" sz="2400" b="1" dirty="0"/>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F36FC280-CEB3-5352-350F-B2968D54D329}"/>
                  </a:ext>
                </a:extLst>
              </p:cNvPr>
              <p:cNvSpPr txBox="1"/>
              <p:nvPr/>
            </p:nvSpPr>
            <p:spPr>
              <a:xfrm>
                <a:off x="321757" y="1510062"/>
                <a:ext cx="5474906" cy="2046586"/>
              </a:xfrm>
              <a:prstGeom prst="rect">
                <a:avLst/>
              </a:prstGeom>
              <a:noFill/>
            </p:spPr>
            <p:txBody>
              <a:bodyPr wrap="square">
                <a:spAutoFit/>
              </a:bodyPr>
              <a:lstStyle/>
              <a:p>
                <a:pPr marL="0" indent="0">
                  <a:buNone/>
                </a:pPr>
                <a:r>
                  <a:rPr kumimoji="1" lang="ja-JP" altLang="en-US" sz="2000">
                    <a:solidFill>
                      <a:schemeClr val="accent2"/>
                    </a:solidFill>
                  </a:rPr>
                  <a:t>②</a:t>
                </a:r>
                <a:r>
                  <a:rPr kumimoji="1" lang="ja-JP" altLang="en-US" sz="2000">
                    <a:latin typeface="+mn-ea"/>
                  </a:rPr>
                  <a:t>協力</a:t>
                </a:r>
                <a:r>
                  <a:rPr kumimoji="1" lang="ja-JP" altLang="en-US" sz="2000" dirty="0">
                    <a:latin typeface="+mn-ea"/>
                  </a:rPr>
                  <a:t>の意思</a:t>
                </a:r>
                <a:r>
                  <a:rPr kumimoji="1" lang="ja-JP" altLang="en-US" sz="2000">
                    <a:latin typeface="+mn-ea"/>
                  </a:rPr>
                  <a:t>決定：</a:t>
                </a:r>
                <a:endParaRPr kumimoji="1" lang="en-US" altLang="ja-JP" sz="2000" dirty="0">
                  <a:latin typeface="+mn-ea"/>
                </a:endParaRPr>
              </a:p>
              <a:p>
                <a:pPr marL="0" indent="0">
                  <a:buNone/>
                </a:pPr>
                <a:endParaRPr lang="en-US" altLang="ja-JP" sz="2000" i="1" kern="100" dirty="0">
                  <a:effectLst/>
                  <a:latin typeface="+mn-ea"/>
                  <a:cs typeface="Times New Roman" panose="02020603050405020304" pitchFamily="18" charset="0"/>
                </a:endParaRPr>
              </a:p>
              <a:p>
                <a:pPr marL="0" indent="0">
                  <a:buNone/>
                </a:pPr>
                <a14:m>
                  <m:oMath xmlns:m="http://schemas.openxmlformats.org/officeDocument/2006/math">
                    <m:f>
                      <m:fPr>
                        <m:ctrlPr>
                          <a:rPr lang="ja-JP" altLang="ja-JP" sz="1800" i="1" kern="100" smtClean="0">
                            <a:effectLst/>
                            <a:latin typeface="Cambria Math" panose="02040503050406030204" pitchFamily="18" charset="0"/>
                            <a:cs typeface="Times New Roman" panose="02020603050405020304" pitchFamily="18" charset="0"/>
                          </a:rPr>
                        </m:ctrlPr>
                      </m:fPr>
                      <m:num>
                        <m:eqArr>
                          <m:eqArrPr>
                            <m:ctrlPr>
                              <a:rPr lang="ja-JP" altLang="ja-JP" sz="1800" i="1" kern="100" smtClean="0">
                                <a:effectLst/>
                                <a:latin typeface="Cambria Math" panose="02040503050406030204" pitchFamily="18" charset="0"/>
                                <a:cs typeface="Times New Roman" panose="02020603050405020304" pitchFamily="18" charset="0"/>
                              </a:rPr>
                            </m:ctrlPr>
                          </m:eqArrPr>
                          <m:e>
                            <m:r>
                              <a:rPr lang="ja-JP" altLang="ja-JP" sz="1800" kern="100" smtClean="0">
                                <a:effectLst/>
                                <a:latin typeface="Cambria Math" panose="02040503050406030204" pitchFamily="18" charset="0"/>
                                <a:cs typeface="Times New Roman" panose="02020603050405020304" pitchFamily="18" charset="0"/>
                              </a:rPr>
                              <m:t>リンクが</m:t>
                            </m:r>
                            <m:r>
                              <a:rPr lang="ja-JP" altLang="en-US" sz="1800" i="1" kern="100">
                                <a:latin typeface="Cambria Math" panose="02040503050406030204" pitchFamily="18" charset="0"/>
                                <a:cs typeface="Times New Roman" panose="02020603050405020304" pitchFamily="18" charset="0"/>
                              </a:rPr>
                              <m:t>繋がっている</m:t>
                            </m:r>
                            <m:r>
                              <a:rPr lang="ja-JP" altLang="ja-JP" sz="1800" kern="100">
                                <a:effectLst/>
                                <a:latin typeface="Cambria Math" panose="02040503050406030204" pitchFamily="18" charset="0"/>
                                <a:cs typeface="Times New Roman" panose="02020603050405020304" pitchFamily="18" charset="0"/>
                              </a:rPr>
                              <m:t>エージェント</m:t>
                            </m:r>
                          </m:e>
                          <m:e>
                            <m:r>
                              <a:rPr lang="ja-JP" altLang="ja-JP" sz="1800" kern="100">
                                <a:effectLst/>
                                <a:latin typeface="Cambria Math" panose="02040503050406030204" pitchFamily="18" charset="0"/>
                                <a:cs typeface="Times New Roman" panose="02020603050405020304" pitchFamily="18" charset="0"/>
                              </a:rPr>
                              <m:t>の</m:t>
                            </m:r>
                            <m:r>
                              <a:rPr lang="ja-JP" altLang="en-US" sz="1800" i="1" kern="100">
                                <a:latin typeface="Cambria Math" panose="02040503050406030204" pitchFamily="18" charset="0"/>
                                <a:cs typeface="Times New Roman" panose="02020603050405020304" pitchFamily="18" charset="0"/>
                              </a:rPr>
                              <m:t>うち協力した</m:t>
                            </m:r>
                            <m:r>
                              <a:rPr lang="ja-JP" altLang="ja-JP" sz="1800" kern="100">
                                <a:effectLst/>
                                <a:latin typeface="Cambria Math" panose="02040503050406030204" pitchFamily="18" charset="0"/>
                                <a:cs typeface="Times New Roman" panose="02020603050405020304" pitchFamily="18" charset="0"/>
                              </a:rPr>
                              <m:t>人数</m:t>
                            </m:r>
                          </m:e>
                        </m:eqArr>
                      </m:num>
                      <m:den>
                        <m:r>
                          <a:rPr lang="ja-JP" altLang="ja-JP" sz="1800" kern="100">
                            <a:effectLst/>
                            <a:latin typeface="Cambria Math" panose="02040503050406030204" pitchFamily="18" charset="0"/>
                            <a:cs typeface="Times New Roman" panose="02020603050405020304" pitchFamily="18" charset="0"/>
                          </a:rPr>
                          <m:t>リンクが繋がっているエージェントの人数</m:t>
                        </m:r>
                      </m:den>
                    </m:f>
                    <m:r>
                      <a:rPr lang="en-US" altLang="ja-JP" sz="1800" i="1" kern="100">
                        <a:effectLst/>
                        <a:latin typeface="Cambria Math" panose="02040503050406030204" pitchFamily="18" charset="0"/>
                        <a:cs typeface="Times New Roman" panose="02020603050405020304" pitchFamily="18" charset="0"/>
                      </a:rPr>
                      <m:t>≥</m:t>
                    </m:r>
                  </m:oMath>
                </a14:m>
                <a:r>
                  <a:rPr lang="en-US" altLang="ja-JP" sz="1800" kern="100" dirty="0">
                    <a:effectLst/>
                    <a:latin typeface="+mn-ea"/>
                    <a:cs typeface="Times New Roman" panose="02020603050405020304" pitchFamily="18" charset="0"/>
                  </a:rPr>
                  <a:t> </a:t>
                </a:r>
                <a:r>
                  <a:rPr lang="en-US" altLang="ja-JP" sz="1800" i="1" kern="100" dirty="0" err="1">
                    <a:effectLst/>
                    <a:latin typeface="+mn-ea"/>
                    <a:cs typeface="Times New Roman" panose="02020603050405020304" pitchFamily="18" charset="0"/>
                  </a:rPr>
                  <a:t>t</a:t>
                </a:r>
                <a:r>
                  <a:rPr lang="en-US" altLang="ja-JP" sz="1800" i="1" kern="100" baseline="-25000" dirty="0" err="1">
                    <a:effectLst/>
                    <a:latin typeface="+mn-ea"/>
                    <a:cs typeface="Times New Roman" panose="02020603050405020304" pitchFamily="18" charset="0"/>
                  </a:rPr>
                  <a:t>c</a:t>
                </a:r>
                <a:r>
                  <a:rPr lang="ja-JP" altLang="en-US" sz="1800" kern="100" dirty="0">
                    <a:effectLst/>
                    <a:latin typeface="+mn-ea"/>
                    <a:cs typeface="Times New Roman" panose="02020603050405020304" pitchFamily="18" charset="0"/>
                  </a:rPr>
                  <a:t>　</a:t>
                </a:r>
                <a:r>
                  <a:rPr lang="en-US" altLang="ja-JP" sz="1800" kern="100" baseline="-25000" dirty="0">
                    <a:effectLst/>
                    <a:latin typeface="+mn-ea"/>
                    <a:cs typeface="Times New Roman" panose="02020603050405020304" pitchFamily="18" charset="0"/>
                  </a:rPr>
                  <a:t>  </a:t>
                </a:r>
                <a:r>
                  <a:rPr lang="en-US" altLang="ja-JP" sz="1800" kern="100" dirty="0">
                    <a:effectLst/>
                    <a:latin typeface="+mn-ea"/>
                    <a:cs typeface="Times New Roman" panose="02020603050405020304" pitchFamily="18" charset="0"/>
                  </a:rPr>
                  <a:t>	</a:t>
                </a:r>
              </a:p>
              <a:p>
                <a:pPr marL="0" indent="0">
                  <a:buNone/>
                </a:pPr>
                <a:r>
                  <a:rPr kumimoji="1" lang="ja-JP" altLang="en-US" sz="2000" dirty="0">
                    <a:latin typeface="+mn-ea"/>
                  </a:rPr>
                  <a:t>⇒エージェントは協力</a:t>
                </a:r>
                <a:endParaRPr kumimoji="1" lang="en-US" altLang="ja-JP" sz="2000" dirty="0">
                  <a:latin typeface="+mn-ea"/>
                </a:endParaRPr>
              </a:p>
            </p:txBody>
          </p:sp>
        </mc:Choice>
        <mc:Fallback xmlns="">
          <p:sp>
            <p:nvSpPr>
              <p:cNvPr id="30" name="テキスト ボックス 29">
                <a:extLst>
                  <a:ext uri="{FF2B5EF4-FFF2-40B4-BE49-F238E27FC236}">
                    <a16:creationId xmlns:a16="http://schemas.microsoft.com/office/drawing/2014/main" id="{F36FC280-CEB3-5352-350F-B2968D54D329}"/>
                  </a:ext>
                </a:extLst>
              </p:cNvPr>
              <p:cNvSpPr txBox="1">
                <a:spLocks noRot="1" noChangeAspect="1" noMove="1" noResize="1" noEditPoints="1" noAdjustHandles="1" noChangeArrowheads="1" noChangeShapeType="1" noTextEdit="1"/>
              </p:cNvSpPr>
              <p:nvPr/>
            </p:nvSpPr>
            <p:spPr>
              <a:xfrm>
                <a:off x="321757" y="1510062"/>
                <a:ext cx="5474906" cy="2046586"/>
              </a:xfrm>
              <a:prstGeom prst="rect">
                <a:avLst/>
              </a:prstGeom>
              <a:blipFill>
                <a:blip r:embed="rId11"/>
                <a:stretch>
                  <a:fillRect l="-1157" t="-1863" b="-4969"/>
                </a:stretch>
              </a:blipFill>
            </p:spPr>
            <p:txBody>
              <a:bodyPr/>
              <a:lstStyle/>
              <a:p>
                <a:r>
                  <a:rPr lang="ja-JP" altLang="en-US">
                    <a:noFill/>
                  </a:rPr>
                  <a:t> </a:t>
                </a:r>
              </a:p>
            </p:txBody>
          </p:sp>
        </mc:Fallback>
      </mc:AlternateContent>
      <p:sp>
        <p:nvSpPr>
          <p:cNvPr id="31" name="角丸四角形 30">
            <a:extLst>
              <a:ext uri="{FF2B5EF4-FFF2-40B4-BE49-F238E27FC236}">
                <a16:creationId xmlns:a16="http://schemas.microsoft.com/office/drawing/2014/main" id="{B55DD3D1-7692-1671-4EF5-4B426EFABE21}"/>
              </a:ext>
            </a:extLst>
          </p:cNvPr>
          <p:cNvSpPr/>
          <p:nvPr/>
        </p:nvSpPr>
        <p:spPr>
          <a:xfrm>
            <a:off x="113018" y="1464501"/>
            <a:ext cx="5790212" cy="5343525"/>
          </a:xfrm>
          <a:prstGeom prst="roundRect">
            <a:avLst>
              <a:gd name="adj" fmla="val 62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2" name="テキスト ボックス 31">
            <a:extLst>
              <a:ext uri="{FF2B5EF4-FFF2-40B4-BE49-F238E27FC236}">
                <a16:creationId xmlns:a16="http://schemas.microsoft.com/office/drawing/2014/main" id="{EC019BB2-82B0-449F-336C-B6665B30A1FD}"/>
              </a:ext>
            </a:extLst>
          </p:cNvPr>
          <p:cNvSpPr txBox="1"/>
          <p:nvPr/>
        </p:nvSpPr>
        <p:spPr>
          <a:xfrm>
            <a:off x="3460461" y="4649204"/>
            <a:ext cx="990977" cy="369332"/>
          </a:xfrm>
          <a:prstGeom prst="rect">
            <a:avLst/>
          </a:prstGeom>
          <a:noFill/>
        </p:spPr>
        <p:txBody>
          <a:bodyPr wrap="none" rtlCol="0">
            <a:spAutoFit/>
          </a:bodyPr>
          <a:lstStyle/>
          <a:p>
            <a:r>
              <a:rPr kumimoji="1" lang="en-US" altLang="ja-JP" b="1" i="1" dirty="0" err="1"/>
              <a:t>t</a:t>
            </a:r>
            <a:r>
              <a:rPr kumimoji="1" lang="en-US" altLang="ja-JP" b="1" i="1" baseline="-25000" dirty="0" err="1"/>
              <a:t>c</a:t>
            </a:r>
            <a:r>
              <a:rPr kumimoji="1" lang="en-US" altLang="ja-JP" b="1" dirty="0"/>
              <a:t> = 0.5</a:t>
            </a:r>
            <a:endParaRPr kumimoji="1" lang="ja-JP" altLang="en-US" b="1"/>
          </a:p>
        </p:txBody>
      </p:sp>
      <p:sp>
        <p:nvSpPr>
          <p:cNvPr id="33" name="右矢印 32">
            <a:extLst>
              <a:ext uri="{FF2B5EF4-FFF2-40B4-BE49-F238E27FC236}">
                <a16:creationId xmlns:a16="http://schemas.microsoft.com/office/drawing/2014/main" id="{8CE419DD-E428-4563-260E-2CDC75E1463B}"/>
              </a:ext>
            </a:extLst>
          </p:cNvPr>
          <p:cNvSpPr/>
          <p:nvPr/>
        </p:nvSpPr>
        <p:spPr>
          <a:xfrm>
            <a:off x="4593910" y="4703909"/>
            <a:ext cx="364331" cy="332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テキスト ボックス 33">
            <a:extLst>
              <a:ext uri="{FF2B5EF4-FFF2-40B4-BE49-F238E27FC236}">
                <a16:creationId xmlns:a16="http://schemas.microsoft.com/office/drawing/2014/main" id="{8750FF62-37D7-184C-C797-F39746C47D97}"/>
              </a:ext>
            </a:extLst>
          </p:cNvPr>
          <p:cNvSpPr txBox="1"/>
          <p:nvPr/>
        </p:nvSpPr>
        <p:spPr>
          <a:xfrm>
            <a:off x="5073898" y="4685515"/>
            <a:ext cx="646331" cy="369332"/>
          </a:xfrm>
          <a:prstGeom prst="rect">
            <a:avLst/>
          </a:prstGeom>
          <a:noFill/>
        </p:spPr>
        <p:txBody>
          <a:bodyPr wrap="none" rtlCol="0">
            <a:spAutoFit/>
          </a:bodyPr>
          <a:lstStyle/>
          <a:p>
            <a:r>
              <a:rPr kumimoji="1" lang="ja-JP" altLang="en-US" b="1"/>
              <a:t>協力</a:t>
            </a:r>
          </a:p>
        </p:txBody>
      </p:sp>
      <p:sp>
        <p:nvSpPr>
          <p:cNvPr id="35" name="角丸四角形 34">
            <a:extLst>
              <a:ext uri="{FF2B5EF4-FFF2-40B4-BE49-F238E27FC236}">
                <a16:creationId xmlns:a16="http://schemas.microsoft.com/office/drawing/2014/main" id="{035273A5-01DC-9FE4-BA7E-C6B8AC5B499F}"/>
              </a:ext>
            </a:extLst>
          </p:cNvPr>
          <p:cNvSpPr/>
          <p:nvPr/>
        </p:nvSpPr>
        <p:spPr>
          <a:xfrm>
            <a:off x="6104540" y="1464501"/>
            <a:ext cx="5974441" cy="5343525"/>
          </a:xfrm>
          <a:prstGeom prst="roundRect">
            <a:avLst>
              <a:gd name="adj" fmla="val 62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6" name="テキスト ボックス 45">
            <a:extLst>
              <a:ext uri="{FF2B5EF4-FFF2-40B4-BE49-F238E27FC236}">
                <a16:creationId xmlns:a16="http://schemas.microsoft.com/office/drawing/2014/main" id="{0EEEC08C-E31E-7C48-8CA7-192DCDF6EEE7}"/>
              </a:ext>
            </a:extLst>
          </p:cNvPr>
          <p:cNvSpPr txBox="1"/>
          <p:nvPr/>
        </p:nvSpPr>
        <p:spPr>
          <a:xfrm>
            <a:off x="9337570" y="5277758"/>
            <a:ext cx="1406047" cy="369332"/>
          </a:xfrm>
          <a:prstGeom prst="rect">
            <a:avLst/>
          </a:prstGeom>
          <a:noFill/>
        </p:spPr>
        <p:txBody>
          <a:bodyPr wrap="square">
            <a:spAutoFit/>
          </a:bodyPr>
          <a:lstStyle/>
          <a:p>
            <a:r>
              <a:rPr lang="en-US" altLang="ja-JP" sz="1800" b="1" i="1" kern="100" dirty="0" err="1">
                <a:effectLst/>
                <a:latin typeface="+mn-ea"/>
                <a:cs typeface="Times New Roman" panose="02020603050405020304" pitchFamily="18" charset="0"/>
              </a:rPr>
              <a:t>t</a:t>
            </a:r>
            <a:r>
              <a:rPr lang="en-US" altLang="ja-JP" sz="1800" b="1" i="1" kern="100" baseline="-25000" dirty="0" err="1">
                <a:effectLst/>
                <a:latin typeface="+mn-ea"/>
                <a:cs typeface="Times New Roman" panose="02020603050405020304" pitchFamily="18" charset="0"/>
              </a:rPr>
              <a:t>delete</a:t>
            </a:r>
            <a:r>
              <a:rPr lang="en-US" altLang="ja-JP" sz="1800" b="1" kern="100" dirty="0">
                <a:effectLst/>
                <a:latin typeface="+mn-ea"/>
                <a:cs typeface="Times New Roman" panose="02020603050405020304" pitchFamily="18" charset="0"/>
              </a:rPr>
              <a:t> = 0.2 </a:t>
            </a:r>
            <a:endParaRPr lang="ja-JP" altLang="en-US" b="1"/>
          </a:p>
        </p:txBody>
      </p:sp>
      <p:sp>
        <p:nvSpPr>
          <p:cNvPr id="48" name="右矢印 47">
            <a:extLst>
              <a:ext uri="{FF2B5EF4-FFF2-40B4-BE49-F238E27FC236}">
                <a16:creationId xmlns:a16="http://schemas.microsoft.com/office/drawing/2014/main" id="{7AF31A63-683C-9559-6AF1-1F8183FC9BD4}"/>
              </a:ext>
            </a:extLst>
          </p:cNvPr>
          <p:cNvSpPr/>
          <p:nvPr/>
        </p:nvSpPr>
        <p:spPr>
          <a:xfrm>
            <a:off x="10651077" y="5287543"/>
            <a:ext cx="293851" cy="332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9" name="テキスト ボックス 48">
            <a:extLst>
              <a:ext uri="{FF2B5EF4-FFF2-40B4-BE49-F238E27FC236}">
                <a16:creationId xmlns:a16="http://schemas.microsoft.com/office/drawing/2014/main" id="{B1129687-F74E-ABFE-97D7-656F0472342C}"/>
              </a:ext>
            </a:extLst>
          </p:cNvPr>
          <p:cNvSpPr txBox="1"/>
          <p:nvPr/>
        </p:nvSpPr>
        <p:spPr>
          <a:xfrm>
            <a:off x="10928475" y="5269149"/>
            <a:ext cx="1107996" cy="369332"/>
          </a:xfrm>
          <a:prstGeom prst="rect">
            <a:avLst/>
          </a:prstGeom>
          <a:noFill/>
        </p:spPr>
        <p:txBody>
          <a:bodyPr wrap="none" rtlCol="0">
            <a:spAutoFit/>
          </a:bodyPr>
          <a:lstStyle/>
          <a:p>
            <a:r>
              <a:rPr kumimoji="1" lang="ja-JP" altLang="en-US" b="1"/>
              <a:t>切らない</a:t>
            </a:r>
          </a:p>
        </p:txBody>
      </p:sp>
    </p:spTree>
    <p:extLst>
      <p:ext uri="{BB962C8B-B14F-4D97-AF65-F5344CB8AC3E}">
        <p14:creationId xmlns:p14="http://schemas.microsoft.com/office/powerpoint/2010/main" val="4312017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 name="正方形/長方形 23">
            <a:extLst>
              <a:ext uri="{FF2B5EF4-FFF2-40B4-BE49-F238E27FC236}">
                <a16:creationId xmlns:a16="http://schemas.microsoft.com/office/drawing/2014/main" id="{3B97DB85-EE70-DFDE-C332-100245A7FA19}"/>
              </a:ext>
            </a:extLst>
          </p:cNvPr>
          <p:cNvSpPr/>
          <p:nvPr/>
        </p:nvSpPr>
        <p:spPr>
          <a:xfrm>
            <a:off x="3693730" y="746031"/>
            <a:ext cx="2845008" cy="763581"/>
          </a:xfrm>
          <a:prstGeom prst="rect">
            <a:avLst/>
          </a:prstGeom>
          <a:noFill/>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n-ea"/>
            </a:endParaRPr>
          </a:p>
        </p:txBody>
      </p:sp>
      <p:sp>
        <p:nvSpPr>
          <p:cNvPr id="21" name="正方形/長方形 20">
            <a:extLst>
              <a:ext uri="{FF2B5EF4-FFF2-40B4-BE49-F238E27FC236}">
                <a16:creationId xmlns:a16="http://schemas.microsoft.com/office/drawing/2014/main" id="{8BB7B90C-B93E-BC25-9A8F-1769BA629EF1}"/>
              </a:ext>
            </a:extLst>
          </p:cNvPr>
          <p:cNvSpPr/>
          <p:nvPr/>
        </p:nvSpPr>
        <p:spPr>
          <a:xfrm>
            <a:off x="5749634" y="1745380"/>
            <a:ext cx="4365726" cy="1969489"/>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n-ea"/>
            </a:endParaRPr>
          </a:p>
        </p:txBody>
      </p:sp>
      <p:sp>
        <p:nvSpPr>
          <p:cNvPr id="26" name="タイトル 25">
            <a:extLst>
              <a:ext uri="{FF2B5EF4-FFF2-40B4-BE49-F238E27FC236}">
                <a16:creationId xmlns:a16="http://schemas.microsoft.com/office/drawing/2014/main" id="{240AF6E9-8C82-9378-4A22-E1F59DFF742C}"/>
              </a:ext>
            </a:extLst>
          </p:cNvPr>
          <p:cNvSpPr>
            <a:spLocks noGrp="1"/>
          </p:cNvSpPr>
          <p:nvPr>
            <p:ph type="title"/>
          </p:nvPr>
        </p:nvSpPr>
        <p:spPr>
          <a:xfrm>
            <a:off x="47478" y="22976"/>
            <a:ext cx="3760304" cy="959212"/>
          </a:xfrm>
        </p:spPr>
        <p:txBody>
          <a:bodyPr>
            <a:normAutofit fontScale="90000"/>
          </a:bodyPr>
          <a:lstStyle/>
          <a:p>
            <a:r>
              <a:rPr lang="ja-JP" altLang="en-US" sz="4400"/>
              <a:t>「貼る」モデル</a:t>
            </a:r>
            <a:endParaRPr lang="ja-JP" altLang="en-US"/>
          </a:p>
        </p:txBody>
      </p:sp>
      <p:pic>
        <p:nvPicPr>
          <p:cNvPr id="5" name="コンテンツ プレースホルダー 4" descr="笑顔 (塗りつぶしなし) 枠線">
            <a:extLst>
              <a:ext uri="{FF2B5EF4-FFF2-40B4-BE49-F238E27FC236}">
                <a16:creationId xmlns:a16="http://schemas.microsoft.com/office/drawing/2014/main" id="{35D4C0A1-9A17-4632-AFFF-1701C3F8DC87}"/>
              </a:ext>
            </a:extLst>
          </p:cNvPr>
          <p:cNvPicPr>
            <a:picLocks noGrp="1" noChangeAspect="1"/>
          </p:cNvPicPr>
          <p:nvPr>
            <p:ph idx="4294967295"/>
          </p:nvPr>
        </p:nvPicPr>
        <p:blipFill>
          <a:blip r:embed="rId3">
            <a:extLst>
              <a:ext uri="{96DAC541-7B7A-43D3-8B79-37D633B846F1}">
                <asvg:svgBlip xmlns:asvg="http://schemas.microsoft.com/office/drawing/2016/SVG/main" r:embed="rId4"/>
              </a:ext>
            </a:extLst>
          </a:blip>
          <a:stretch>
            <a:fillRect/>
          </a:stretch>
        </p:blipFill>
        <p:spPr>
          <a:xfrm>
            <a:off x="4238373" y="1021639"/>
            <a:ext cx="477838" cy="477837"/>
          </a:xfrm>
        </p:spPr>
      </p:pic>
      <p:sp>
        <p:nvSpPr>
          <p:cNvPr id="6" name="矢印: 下 5">
            <a:extLst>
              <a:ext uri="{FF2B5EF4-FFF2-40B4-BE49-F238E27FC236}">
                <a16:creationId xmlns:a16="http://schemas.microsoft.com/office/drawing/2014/main" id="{EEA0ED2B-1CAA-40C5-B972-368093D3E03A}"/>
              </a:ext>
            </a:extLst>
          </p:cNvPr>
          <p:cNvSpPr/>
          <p:nvPr/>
        </p:nvSpPr>
        <p:spPr>
          <a:xfrm>
            <a:off x="4961504" y="312836"/>
            <a:ext cx="548729" cy="219492"/>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pic>
        <p:nvPicPr>
          <p:cNvPr id="9" name="グラフィックス 8" descr="悲しい顔 (塗りつぶしなし) 枠線">
            <a:extLst>
              <a:ext uri="{FF2B5EF4-FFF2-40B4-BE49-F238E27FC236}">
                <a16:creationId xmlns:a16="http://schemas.microsoft.com/office/drawing/2014/main" id="{515592E2-2737-4CA0-8037-894C088C67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477212" y="1021898"/>
            <a:ext cx="477318" cy="477318"/>
          </a:xfrm>
          <a:prstGeom prst="rect">
            <a:avLst/>
          </a:prstGeom>
        </p:spPr>
      </p:pic>
      <p:pic>
        <p:nvPicPr>
          <p:cNvPr id="12" name="コンテンツ プレースホルダー 4" descr="笑顔 (塗りつぶしなし) 枠線">
            <a:extLst>
              <a:ext uri="{FF2B5EF4-FFF2-40B4-BE49-F238E27FC236}">
                <a16:creationId xmlns:a16="http://schemas.microsoft.com/office/drawing/2014/main" id="{F51DA211-A88A-4FD3-A274-F31DE84CD5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7782" y="1021899"/>
            <a:ext cx="477317" cy="477317"/>
          </a:xfrm>
          <a:prstGeom prst="rect">
            <a:avLst/>
          </a:prstGeom>
        </p:spPr>
      </p:pic>
      <p:pic>
        <p:nvPicPr>
          <p:cNvPr id="15" name="グラフィックス 14" descr="悲しい顔 (塗りつぶしなし) 枠線">
            <a:extLst>
              <a:ext uri="{FF2B5EF4-FFF2-40B4-BE49-F238E27FC236}">
                <a16:creationId xmlns:a16="http://schemas.microsoft.com/office/drawing/2014/main" id="{613B780D-7D33-4D29-A083-C5DC00121B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15066" y="1021898"/>
            <a:ext cx="477318" cy="477318"/>
          </a:xfrm>
          <a:prstGeom prst="rect">
            <a:avLst/>
          </a:prstGeom>
        </p:spPr>
      </p:pic>
      <p:sp>
        <p:nvSpPr>
          <p:cNvPr id="17" name="テキスト ボックス 16">
            <a:extLst>
              <a:ext uri="{FF2B5EF4-FFF2-40B4-BE49-F238E27FC236}">
                <a16:creationId xmlns:a16="http://schemas.microsoft.com/office/drawing/2014/main" id="{0343D44D-ED3C-40A4-AB3B-C54C251DC394}"/>
              </a:ext>
            </a:extLst>
          </p:cNvPr>
          <p:cNvSpPr txBox="1"/>
          <p:nvPr/>
        </p:nvSpPr>
        <p:spPr>
          <a:xfrm>
            <a:off x="677737" y="1785993"/>
            <a:ext cx="4683871" cy="369332"/>
          </a:xfrm>
          <a:prstGeom prst="rect">
            <a:avLst/>
          </a:prstGeom>
          <a:noFill/>
        </p:spPr>
        <p:txBody>
          <a:bodyPr wrap="square" rtlCol="0">
            <a:spAutoFit/>
          </a:bodyPr>
          <a:lstStyle/>
          <a:p>
            <a:r>
              <a:rPr lang="ja-JP" altLang="en-US" dirty="0">
                <a:latin typeface="+mn-ea"/>
              </a:rPr>
              <a:t>②戦略</a:t>
            </a:r>
            <a:r>
              <a:rPr lang="en-US" altLang="ja-JP" i="1" dirty="0" err="1">
                <a:solidFill>
                  <a:schemeClr val="tx1">
                    <a:lumMod val="95000"/>
                    <a:lumOff val="5000"/>
                  </a:schemeClr>
                </a:solidFill>
                <a:latin typeface="+mn-ea"/>
              </a:rPr>
              <a:t>t</a:t>
            </a:r>
            <a:r>
              <a:rPr lang="en-US" altLang="ja-JP" baseline="-25000" dirty="0" err="1">
                <a:solidFill>
                  <a:schemeClr val="tx1">
                    <a:lumMod val="95000"/>
                    <a:lumOff val="5000"/>
                  </a:schemeClr>
                </a:solidFill>
                <a:latin typeface="+mn-ea"/>
              </a:rPr>
              <a:t>c</a:t>
            </a:r>
            <a:r>
              <a:rPr lang="ja-JP" altLang="en-US" dirty="0">
                <a:latin typeface="+mn-ea"/>
              </a:rPr>
              <a:t>に基づいて協力</a:t>
            </a:r>
            <a:r>
              <a:rPr lang="en-US" altLang="ja-JP" dirty="0">
                <a:latin typeface="+mn-ea"/>
              </a:rPr>
              <a:t>/</a:t>
            </a:r>
            <a:r>
              <a:rPr lang="ja-JP" altLang="en-US" dirty="0">
                <a:latin typeface="+mn-ea"/>
              </a:rPr>
              <a:t>非協力を決定する</a:t>
            </a:r>
          </a:p>
        </p:txBody>
      </p:sp>
      <p:sp>
        <p:nvSpPr>
          <p:cNvPr id="20" name="テキスト ボックス 19">
            <a:extLst>
              <a:ext uri="{FF2B5EF4-FFF2-40B4-BE49-F238E27FC236}">
                <a16:creationId xmlns:a16="http://schemas.microsoft.com/office/drawing/2014/main" id="{5F36A1F9-8312-4094-BD13-7526F53992D0}"/>
              </a:ext>
            </a:extLst>
          </p:cNvPr>
          <p:cNvSpPr txBox="1"/>
          <p:nvPr/>
        </p:nvSpPr>
        <p:spPr>
          <a:xfrm>
            <a:off x="5715870" y="1850783"/>
            <a:ext cx="3378219" cy="646331"/>
          </a:xfrm>
          <a:prstGeom prst="rect">
            <a:avLst/>
          </a:prstGeom>
          <a:noFill/>
        </p:spPr>
        <p:txBody>
          <a:bodyPr wrap="square" rtlCol="0">
            <a:spAutoFit/>
          </a:bodyPr>
          <a:lstStyle/>
          <a:p>
            <a:r>
              <a:rPr lang="en-US" altLang="ja-JP" dirty="0">
                <a:latin typeface="+mn-ea"/>
              </a:rPr>
              <a:t>③ </a:t>
            </a:r>
            <a:r>
              <a:rPr lang="ja-JP" altLang="en-US" dirty="0">
                <a:latin typeface="+mn-ea"/>
              </a:rPr>
              <a:t>戦略</a:t>
            </a:r>
            <a:r>
              <a:rPr lang="en-US" altLang="ja-JP" dirty="0">
                <a:latin typeface="+mn-ea"/>
              </a:rPr>
              <a:t>  </a:t>
            </a:r>
            <a:r>
              <a:rPr lang="en-US" altLang="ja-JP" i="1" dirty="0" err="1">
                <a:latin typeface="+mn-ea"/>
              </a:rPr>
              <a:t>t</a:t>
            </a:r>
            <a:r>
              <a:rPr lang="en-US" altLang="ja-JP" baseline="-25000" dirty="0" err="1">
                <a:latin typeface="+mn-ea"/>
              </a:rPr>
              <a:t>form</a:t>
            </a:r>
            <a:r>
              <a:rPr lang="ja-JP" altLang="en-US" dirty="0">
                <a:latin typeface="+mn-ea"/>
              </a:rPr>
              <a:t>に基づいてリンクを貼るかどうかを決定する</a:t>
            </a:r>
          </a:p>
        </p:txBody>
      </p:sp>
      <p:sp>
        <p:nvSpPr>
          <p:cNvPr id="22" name="矢印: U ターン 21">
            <a:extLst>
              <a:ext uri="{FF2B5EF4-FFF2-40B4-BE49-F238E27FC236}">
                <a16:creationId xmlns:a16="http://schemas.microsoft.com/office/drawing/2014/main" id="{E54830AC-5961-47F0-B540-062EDABE29F6}"/>
              </a:ext>
            </a:extLst>
          </p:cNvPr>
          <p:cNvSpPr/>
          <p:nvPr/>
        </p:nvSpPr>
        <p:spPr>
          <a:xfrm rot="10800000">
            <a:off x="2076641" y="3601866"/>
            <a:ext cx="6072764" cy="491300"/>
          </a:xfrm>
          <a:prstGeom prst="utur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solidFill>
                <a:schemeClr val="tx1"/>
              </a:solidFill>
              <a:latin typeface="+mn-ea"/>
            </a:endParaRPr>
          </a:p>
        </p:txBody>
      </p:sp>
      <p:sp>
        <p:nvSpPr>
          <p:cNvPr id="25" name="矢印: 右 24">
            <a:extLst>
              <a:ext uri="{FF2B5EF4-FFF2-40B4-BE49-F238E27FC236}">
                <a16:creationId xmlns:a16="http://schemas.microsoft.com/office/drawing/2014/main" id="{065906BC-5DF7-437F-A8F3-D81EA01CEBD7}"/>
              </a:ext>
            </a:extLst>
          </p:cNvPr>
          <p:cNvSpPr/>
          <p:nvPr/>
        </p:nvSpPr>
        <p:spPr>
          <a:xfrm>
            <a:off x="4701516" y="2914364"/>
            <a:ext cx="477317" cy="281800"/>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29" name="テキスト ボックス 28">
            <a:extLst>
              <a:ext uri="{FF2B5EF4-FFF2-40B4-BE49-F238E27FC236}">
                <a16:creationId xmlns:a16="http://schemas.microsoft.com/office/drawing/2014/main" id="{2C5EB43B-104D-45AB-8908-265E845861EB}"/>
              </a:ext>
            </a:extLst>
          </p:cNvPr>
          <p:cNvSpPr txBox="1"/>
          <p:nvPr/>
        </p:nvSpPr>
        <p:spPr>
          <a:xfrm>
            <a:off x="5632002" y="4397008"/>
            <a:ext cx="5096540" cy="369332"/>
          </a:xfrm>
          <a:prstGeom prst="rect">
            <a:avLst/>
          </a:prstGeom>
          <a:noFill/>
        </p:spPr>
        <p:txBody>
          <a:bodyPr wrap="square" rtlCol="0">
            <a:spAutoFit/>
          </a:bodyPr>
          <a:lstStyle/>
          <a:p>
            <a:r>
              <a:rPr lang="en-US" altLang="ja-JP" dirty="0">
                <a:latin typeface="+mn-ea"/>
              </a:rPr>
              <a:t>④ </a:t>
            </a:r>
            <a:r>
              <a:rPr lang="en-US" altLang="ja-JP" i="1" dirty="0">
                <a:latin typeface="+mn-ea"/>
              </a:rPr>
              <a:t>h</a:t>
            </a:r>
            <a:r>
              <a:rPr lang="ja-JP" altLang="en-US" dirty="0">
                <a:latin typeface="+mn-ea"/>
              </a:rPr>
              <a:t>ラウンドのゲームで得た利得を計算する</a:t>
            </a:r>
          </a:p>
        </p:txBody>
      </p:sp>
      <p:sp>
        <p:nvSpPr>
          <p:cNvPr id="30" name="矢印: 下 29">
            <a:extLst>
              <a:ext uri="{FF2B5EF4-FFF2-40B4-BE49-F238E27FC236}">
                <a16:creationId xmlns:a16="http://schemas.microsoft.com/office/drawing/2014/main" id="{81AA6A27-3ED9-464E-9D8C-F6ADB291EC64}"/>
              </a:ext>
            </a:extLst>
          </p:cNvPr>
          <p:cNvSpPr/>
          <p:nvPr/>
        </p:nvSpPr>
        <p:spPr>
          <a:xfrm>
            <a:off x="4535894" y="5025858"/>
            <a:ext cx="657180" cy="190883"/>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31" name="テキスト ボックス 30">
            <a:extLst>
              <a:ext uri="{FF2B5EF4-FFF2-40B4-BE49-F238E27FC236}">
                <a16:creationId xmlns:a16="http://schemas.microsoft.com/office/drawing/2014/main" id="{2B2E6DA7-3058-4CCE-BEBF-B3581B696750}"/>
              </a:ext>
            </a:extLst>
          </p:cNvPr>
          <p:cNvSpPr txBox="1"/>
          <p:nvPr/>
        </p:nvSpPr>
        <p:spPr>
          <a:xfrm>
            <a:off x="5655206" y="5006938"/>
            <a:ext cx="6394070" cy="369332"/>
          </a:xfrm>
          <a:prstGeom prst="rect">
            <a:avLst/>
          </a:prstGeom>
          <a:noFill/>
        </p:spPr>
        <p:txBody>
          <a:bodyPr wrap="square" rtlCol="0">
            <a:spAutoFit/>
          </a:bodyPr>
          <a:lstStyle/>
          <a:p>
            <a:r>
              <a:rPr lang="ja-JP" altLang="en-US" dirty="0">
                <a:latin typeface="+mn-ea"/>
              </a:rPr>
              <a:t>⑤より高い利得を得ていたエージェントの戦略を模倣する</a:t>
            </a:r>
            <a:endParaRPr lang="en-US" altLang="ja-JP" dirty="0">
              <a:solidFill>
                <a:srgbClr val="FF0000"/>
              </a:solidFill>
              <a:latin typeface="+mn-ea"/>
            </a:endParaRPr>
          </a:p>
        </p:txBody>
      </p:sp>
      <p:sp>
        <p:nvSpPr>
          <p:cNvPr id="32" name="矢印: 折線 31">
            <a:extLst>
              <a:ext uri="{FF2B5EF4-FFF2-40B4-BE49-F238E27FC236}">
                <a16:creationId xmlns:a16="http://schemas.microsoft.com/office/drawing/2014/main" id="{7BB2DC3D-967C-4A38-AD93-C664F7B4A2F6}"/>
              </a:ext>
            </a:extLst>
          </p:cNvPr>
          <p:cNvSpPr/>
          <p:nvPr/>
        </p:nvSpPr>
        <p:spPr>
          <a:xfrm rot="16200000" flipH="1">
            <a:off x="2972537" y="1048165"/>
            <a:ext cx="470121" cy="718693"/>
          </a:xfrm>
          <a:prstGeom prst="ben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solidFill>
                <a:schemeClr val="tx1"/>
              </a:solidFill>
              <a:latin typeface="+mn-ea"/>
            </a:endParaRPr>
          </a:p>
        </p:txBody>
      </p:sp>
      <p:sp>
        <p:nvSpPr>
          <p:cNvPr id="38" name="矢印: 折線 37">
            <a:extLst>
              <a:ext uri="{FF2B5EF4-FFF2-40B4-BE49-F238E27FC236}">
                <a16:creationId xmlns:a16="http://schemas.microsoft.com/office/drawing/2014/main" id="{10FE6096-BF53-45A1-9EFB-89BF572C926D}"/>
              </a:ext>
            </a:extLst>
          </p:cNvPr>
          <p:cNvSpPr/>
          <p:nvPr/>
        </p:nvSpPr>
        <p:spPr>
          <a:xfrm rot="5400000" flipH="1" flipV="1">
            <a:off x="1682247" y="4344345"/>
            <a:ext cx="878539" cy="2731825"/>
          </a:xfrm>
          <a:prstGeom prst="bentArrow">
            <a:avLst>
              <a:gd name="adj1" fmla="val 25000"/>
              <a:gd name="adj2" fmla="val 25000"/>
              <a:gd name="adj3" fmla="val 25000"/>
              <a:gd name="adj4" fmla="val 4375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dirty="0">
              <a:solidFill>
                <a:schemeClr val="tx1"/>
              </a:solidFill>
              <a:latin typeface="+mn-ea"/>
            </a:endParaRPr>
          </a:p>
        </p:txBody>
      </p:sp>
      <p:sp>
        <p:nvSpPr>
          <p:cNvPr id="39" name="テキスト ボックス 38">
            <a:extLst>
              <a:ext uri="{FF2B5EF4-FFF2-40B4-BE49-F238E27FC236}">
                <a16:creationId xmlns:a16="http://schemas.microsoft.com/office/drawing/2014/main" id="{FC26D108-7E42-4AA0-B45E-A0466CD6D6D7}"/>
              </a:ext>
            </a:extLst>
          </p:cNvPr>
          <p:cNvSpPr txBox="1"/>
          <p:nvPr/>
        </p:nvSpPr>
        <p:spPr>
          <a:xfrm>
            <a:off x="567096" y="6298025"/>
            <a:ext cx="3390414" cy="369332"/>
          </a:xfrm>
          <a:prstGeom prst="rect">
            <a:avLst/>
          </a:prstGeom>
          <a:noFill/>
        </p:spPr>
        <p:txBody>
          <a:bodyPr wrap="square" rtlCol="0">
            <a:spAutoFit/>
          </a:bodyPr>
          <a:lstStyle/>
          <a:p>
            <a:r>
              <a:rPr lang="ja-JP" altLang="en-US" dirty="0">
                <a:latin typeface="+mn-ea"/>
              </a:rPr>
              <a:t>次の世代へ移行する</a:t>
            </a:r>
            <a:r>
              <a:rPr lang="en-US" altLang="ja-JP" dirty="0">
                <a:latin typeface="+mn-ea"/>
              </a:rPr>
              <a:t>(</a:t>
            </a:r>
            <a:r>
              <a:rPr lang="ja-JP" altLang="en-US" dirty="0">
                <a:latin typeface="+mn-ea"/>
              </a:rPr>
              <a:t>②に戻る</a:t>
            </a:r>
            <a:r>
              <a:rPr lang="en-US" altLang="ja-JP" dirty="0">
                <a:latin typeface="+mn-ea"/>
              </a:rPr>
              <a:t>)</a:t>
            </a:r>
            <a:endParaRPr lang="ja-JP" altLang="en-US" dirty="0">
              <a:latin typeface="+mn-ea"/>
            </a:endParaRPr>
          </a:p>
        </p:txBody>
      </p:sp>
      <p:pic>
        <p:nvPicPr>
          <p:cNvPr id="40" name="コンテンツ プレースホルダー 4" descr="笑顔 (塗りつぶしなし) 枠線">
            <a:extLst>
              <a:ext uri="{FF2B5EF4-FFF2-40B4-BE49-F238E27FC236}">
                <a16:creationId xmlns:a16="http://schemas.microsoft.com/office/drawing/2014/main" id="{ED36C83B-FDAF-4B46-A078-6743679A38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3977" y="2851758"/>
            <a:ext cx="477317" cy="477317"/>
          </a:xfrm>
          <a:prstGeom prst="rect">
            <a:avLst/>
          </a:prstGeom>
        </p:spPr>
      </p:pic>
      <p:pic>
        <p:nvPicPr>
          <p:cNvPr id="7" name="グラフィックス 6" descr="普通の顔 (塗りつぶしなし) 枠線">
            <a:extLst>
              <a:ext uri="{FF2B5EF4-FFF2-40B4-BE49-F238E27FC236}">
                <a16:creationId xmlns:a16="http://schemas.microsoft.com/office/drawing/2014/main" id="{8144F9B7-6DDB-435E-B699-B75FA1245D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69485" y="1025497"/>
            <a:ext cx="470120" cy="470120"/>
          </a:xfrm>
          <a:prstGeom prst="rect">
            <a:avLst/>
          </a:prstGeom>
        </p:spPr>
      </p:pic>
      <p:pic>
        <p:nvPicPr>
          <p:cNvPr id="33" name="グラフィックス 32" descr="普通の顔 (塗りつぶしなし) 枠線">
            <a:extLst>
              <a:ext uri="{FF2B5EF4-FFF2-40B4-BE49-F238E27FC236}">
                <a16:creationId xmlns:a16="http://schemas.microsoft.com/office/drawing/2014/main" id="{44755A3F-8702-48D2-865C-8CD5F0B38F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3976" y="1016745"/>
            <a:ext cx="487625" cy="487625"/>
          </a:xfrm>
          <a:prstGeom prst="rect">
            <a:avLst/>
          </a:prstGeom>
        </p:spPr>
      </p:pic>
      <p:sp>
        <p:nvSpPr>
          <p:cNvPr id="8" name="矢印: 下 7">
            <a:extLst>
              <a:ext uri="{FF2B5EF4-FFF2-40B4-BE49-F238E27FC236}">
                <a16:creationId xmlns:a16="http://schemas.microsoft.com/office/drawing/2014/main" id="{0FA2B45A-23B5-4DDE-813A-49A27EAF17F1}"/>
              </a:ext>
            </a:extLst>
          </p:cNvPr>
          <p:cNvSpPr/>
          <p:nvPr/>
        </p:nvSpPr>
        <p:spPr>
          <a:xfrm>
            <a:off x="4540619" y="5800406"/>
            <a:ext cx="674580" cy="178270"/>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16" name="テキスト ボックス 15">
            <a:extLst>
              <a:ext uri="{FF2B5EF4-FFF2-40B4-BE49-F238E27FC236}">
                <a16:creationId xmlns:a16="http://schemas.microsoft.com/office/drawing/2014/main" id="{5D50C440-25BD-4F62-B7AE-12AE719A2CFE}"/>
              </a:ext>
            </a:extLst>
          </p:cNvPr>
          <p:cNvSpPr txBox="1"/>
          <p:nvPr/>
        </p:nvSpPr>
        <p:spPr>
          <a:xfrm>
            <a:off x="5655206" y="6087511"/>
            <a:ext cx="2907724" cy="646331"/>
          </a:xfrm>
          <a:prstGeom prst="rect">
            <a:avLst/>
          </a:prstGeom>
          <a:noFill/>
        </p:spPr>
        <p:txBody>
          <a:bodyPr wrap="square" rtlCol="0">
            <a:spAutoFit/>
          </a:bodyPr>
          <a:lstStyle/>
          <a:p>
            <a:r>
              <a:rPr lang="ja-JP" altLang="en-US" dirty="0">
                <a:latin typeface="+mn-ea"/>
              </a:rPr>
              <a:t>⑥</a:t>
            </a:r>
            <a:r>
              <a:rPr lang="en-US" altLang="ja-JP" dirty="0">
                <a:latin typeface="+mn-ea"/>
              </a:rPr>
              <a:t> </a:t>
            </a:r>
            <a:r>
              <a:rPr lang="ja-JP" altLang="en-US" dirty="0">
                <a:latin typeface="+mn-ea"/>
              </a:rPr>
              <a:t>突然変異</a:t>
            </a:r>
            <a:r>
              <a:rPr lang="en-US" altLang="ja-JP" dirty="0">
                <a:latin typeface="+mn-ea"/>
              </a:rPr>
              <a:t>:</a:t>
            </a:r>
            <a:r>
              <a:rPr lang="ja-JP" altLang="en-US" dirty="0">
                <a:latin typeface="+mn-ea"/>
              </a:rPr>
              <a:t>エージェントがランダムに戦略を変更</a:t>
            </a:r>
          </a:p>
        </p:txBody>
      </p:sp>
      <p:pic>
        <p:nvPicPr>
          <p:cNvPr id="37" name="コンテンツ プレースホルダー 4" descr="笑顔 (塗りつぶしなし) 枠線">
            <a:extLst>
              <a:ext uri="{FF2B5EF4-FFF2-40B4-BE49-F238E27FC236}">
                <a16:creationId xmlns:a16="http://schemas.microsoft.com/office/drawing/2014/main" id="{E1D8C52B-0659-4BFE-B94B-8633B443BE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069439" y="5137612"/>
            <a:ext cx="477317" cy="477317"/>
          </a:xfrm>
          <a:prstGeom prst="rect">
            <a:avLst/>
          </a:prstGeom>
        </p:spPr>
      </p:pic>
      <p:pic>
        <p:nvPicPr>
          <p:cNvPr id="42" name="グラフィックス 41" descr="悲しい顔 (塗りつぶしなし) 枠線">
            <a:extLst>
              <a:ext uri="{FF2B5EF4-FFF2-40B4-BE49-F238E27FC236}">
                <a16:creationId xmlns:a16="http://schemas.microsoft.com/office/drawing/2014/main" id="{C75488CC-CE17-47CD-9553-DA9A018EC7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121788" y="5123081"/>
            <a:ext cx="477318" cy="477318"/>
          </a:xfrm>
          <a:prstGeom prst="rect">
            <a:avLst/>
          </a:prstGeom>
        </p:spPr>
      </p:pic>
      <p:pic>
        <p:nvPicPr>
          <p:cNvPr id="43" name="グラフィックス 42" descr="普通の顔 (塗りつぶしなし) 枠線">
            <a:extLst>
              <a:ext uri="{FF2B5EF4-FFF2-40B4-BE49-F238E27FC236}">
                <a16:creationId xmlns:a16="http://schemas.microsoft.com/office/drawing/2014/main" id="{1ACCE090-B28F-43FD-9A9B-85C5A0EBD1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079401" y="5943397"/>
            <a:ext cx="487625" cy="487625"/>
          </a:xfrm>
          <a:prstGeom prst="rect">
            <a:avLst/>
          </a:prstGeom>
        </p:spPr>
      </p:pic>
      <p:sp>
        <p:nvSpPr>
          <p:cNvPr id="35" name="テキスト ボックス 34">
            <a:extLst>
              <a:ext uri="{FF2B5EF4-FFF2-40B4-BE49-F238E27FC236}">
                <a16:creationId xmlns:a16="http://schemas.microsoft.com/office/drawing/2014/main" id="{7BFD876E-E446-4D17-988A-3FA33134E040}"/>
              </a:ext>
            </a:extLst>
          </p:cNvPr>
          <p:cNvSpPr txBox="1"/>
          <p:nvPr/>
        </p:nvSpPr>
        <p:spPr>
          <a:xfrm>
            <a:off x="4496273" y="5412468"/>
            <a:ext cx="823481" cy="369332"/>
          </a:xfrm>
          <a:prstGeom prst="rect">
            <a:avLst/>
          </a:prstGeom>
          <a:noFill/>
        </p:spPr>
        <p:txBody>
          <a:bodyPr wrap="square" rtlCol="0">
            <a:spAutoFit/>
          </a:bodyPr>
          <a:lstStyle/>
          <a:p>
            <a:r>
              <a:rPr lang="ja-JP" altLang="en-US" dirty="0">
                <a:latin typeface="+mn-ea"/>
              </a:rPr>
              <a:t>模倣</a:t>
            </a:r>
          </a:p>
        </p:txBody>
      </p:sp>
      <p:sp>
        <p:nvSpPr>
          <p:cNvPr id="45" name="矢印: 右 44">
            <a:extLst>
              <a:ext uri="{FF2B5EF4-FFF2-40B4-BE49-F238E27FC236}">
                <a16:creationId xmlns:a16="http://schemas.microsoft.com/office/drawing/2014/main" id="{3FB6AC5F-3A52-4B80-BC6C-E5250501AF28}"/>
              </a:ext>
            </a:extLst>
          </p:cNvPr>
          <p:cNvSpPr/>
          <p:nvPr/>
        </p:nvSpPr>
        <p:spPr>
          <a:xfrm>
            <a:off x="4545580" y="5299312"/>
            <a:ext cx="155964" cy="11925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46" name="テキスト ボックス 45">
            <a:extLst>
              <a:ext uri="{FF2B5EF4-FFF2-40B4-BE49-F238E27FC236}">
                <a16:creationId xmlns:a16="http://schemas.microsoft.com/office/drawing/2014/main" id="{1FB225E3-142A-46F3-9A8C-D4C05536B6D3}"/>
              </a:ext>
            </a:extLst>
          </p:cNvPr>
          <p:cNvSpPr txBox="1"/>
          <p:nvPr/>
        </p:nvSpPr>
        <p:spPr>
          <a:xfrm>
            <a:off x="4390314" y="6327096"/>
            <a:ext cx="1371512" cy="369332"/>
          </a:xfrm>
          <a:prstGeom prst="rect">
            <a:avLst/>
          </a:prstGeom>
          <a:noFill/>
        </p:spPr>
        <p:txBody>
          <a:bodyPr wrap="square" rtlCol="0">
            <a:spAutoFit/>
          </a:bodyPr>
          <a:lstStyle/>
          <a:p>
            <a:r>
              <a:rPr lang="ja-JP" altLang="en-US" dirty="0">
                <a:latin typeface="+mn-ea"/>
              </a:rPr>
              <a:t>突然変異</a:t>
            </a:r>
          </a:p>
        </p:txBody>
      </p:sp>
      <p:sp>
        <p:nvSpPr>
          <p:cNvPr id="47" name="テキスト ボックス 46">
            <a:extLst>
              <a:ext uri="{FF2B5EF4-FFF2-40B4-BE49-F238E27FC236}">
                <a16:creationId xmlns:a16="http://schemas.microsoft.com/office/drawing/2014/main" id="{A5089BB7-356D-4C38-9D3E-5933496B1C62}"/>
              </a:ext>
            </a:extLst>
          </p:cNvPr>
          <p:cNvSpPr txBox="1"/>
          <p:nvPr/>
        </p:nvSpPr>
        <p:spPr>
          <a:xfrm>
            <a:off x="6647876" y="717373"/>
            <a:ext cx="5391746" cy="923330"/>
          </a:xfrm>
          <a:prstGeom prst="rect">
            <a:avLst/>
          </a:prstGeom>
          <a:noFill/>
        </p:spPr>
        <p:txBody>
          <a:bodyPr wrap="square" rtlCol="0">
            <a:spAutoFit/>
          </a:bodyPr>
          <a:lstStyle/>
          <a:p>
            <a:r>
              <a:rPr lang="ja-JP" altLang="en-US">
                <a:latin typeface="+mn-ea"/>
              </a:rPr>
              <a:t>①初期では：協力に関する戦略、リンクを貼るに関する戦略をランダムに各エージェントに割り当てる</a:t>
            </a:r>
            <a:endParaRPr lang="ja-JP" altLang="en-US" dirty="0">
              <a:latin typeface="+mn-ea"/>
            </a:endParaRPr>
          </a:p>
        </p:txBody>
      </p:sp>
      <p:pic>
        <p:nvPicPr>
          <p:cNvPr id="50" name="コンテンツ プレースホルダー 4" descr="笑顔 (塗りつぶしなし) 枠線">
            <a:extLst>
              <a:ext uri="{FF2B5EF4-FFF2-40B4-BE49-F238E27FC236}">
                <a16:creationId xmlns:a16="http://schemas.microsoft.com/office/drawing/2014/main" id="{2DF1BC17-DC97-4836-AA5A-40D93A8BE8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40897" y="5948819"/>
            <a:ext cx="477317" cy="477317"/>
          </a:xfrm>
          <a:prstGeom prst="rect">
            <a:avLst/>
          </a:prstGeom>
        </p:spPr>
      </p:pic>
      <p:cxnSp>
        <p:nvCxnSpPr>
          <p:cNvPr id="52" name="直線矢印コネクタ 51">
            <a:extLst>
              <a:ext uri="{FF2B5EF4-FFF2-40B4-BE49-F238E27FC236}">
                <a16:creationId xmlns:a16="http://schemas.microsoft.com/office/drawing/2014/main" id="{2A6384A0-D02B-41D8-9092-A5CD372EC9E6}"/>
              </a:ext>
            </a:extLst>
          </p:cNvPr>
          <p:cNvCxnSpPr>
            <a:stCxn id="50" idx="3"/>
          </p:cNvCxnSpPr>
          <p:nvPr/>
        </p:nvCxnSpPr>
        <p:spPr>
          <a:xfrm>
            <a:off x="4618216" y="6187477"/>
            <a:ext cx="27116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6" name="コンテンツ プレースホルダー 4" descr="笑顔 (塗りつぶしなし) 枠線">
            <a:extLst>
              <a:ext uri="{FF2B5EF4-FFF2-40B4-BE49-F238E27FC236}">
                <a16:creationId xmlns:a16="http://schemas.microsoft.com/office/drawing/2014/main" id="{FEEEDE06-C06E-4145-8E51-DFA46A90DA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4261" y="3472949"/>
            <a:ext cx="291801" cy="291801"/>
          </a:xfrm>
          <a:prstGeom prst="rect">
            <a:avLst/>
          </a:prstGeom>
        </p:spPr>
      </p:pic>
      <p:pic>
        <p:nvPicPr>
          <p:cNvPr id="57" name="グラフィックス 56" descr="普通の顔 (塗りつぶしなし) 枠線">
            <a:extLst>
              <a:ext uri="{FF2B5EF4-FFF2-40B4-BE49-F238E27FC236}">
                <a16:creationId xmlns:a16="http://schemas.microsoft.com/office/drawing/2014/main" id="{3B26C068-A980-454D-B008-C25DEB52B4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77045" y="3683649"/>
            <a:ext cx="291802" cy="291802"/>
          </a:xfrm>
          <a:prstGeom prst="rect">
            <a:avLst/>
          </a:prstGeom>
        </p:spPr>
      </p:pic>
      <p:pic>
        <p:nvPicPr>
          <p:cNvPr id="58" name="グラフィックス 57" descr="悲しい顔 (塗りつぶしなし) 枠線">
            <a:extLst>
              <a:ext uri="{FF2B5EF4-FFF2-40B4-BE49-F238E27FC236}">
                <a16:creationId xmlns:a16="http://schemas.microsoft.com/office/drawing/2014/main" id="{D2EADAE7-C61A-4994-9649-B5B493D7B3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96906" y="3494093"/>
            <a:ext cx="272282" cy="272282"/>
          </a:xfrm>
          <a:prstGeom prst="rect">
            <a:avLst/>
          </a:prstGeom>
        </p:spPr>
      </p:pic>
      <p:pic>
        <p:nvPicPr>
          <p:cNvPr id="61" name="コンテンツ プレースホルダー 4" descr="笑顔 (塗りつぶしなし) 枠線">
            <a:extLst>
              <a:ext uri="{FF2B5EF4-FFF2-40B4-BE49-F238E27FC236}">
                <a16:creationId xmlns:a16="http://schemas.microsoft.com/office/drawing/2014/main" id="{F57B1136-A4A7-4A92-9234-1A00B83BF4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067" y="2426436"/>
            <a:ext cx="291801" cy="291801"/>
          </a:xfrm>
          <a:prstGeom prst="rect">
            <a:avLst/>
          </a:prstGeom>
        </p:spPr>
      </p:pic>
      <p:pic>
        <p:nvPicPr>
          <p:cNvPr id="62" name="グラフィックス 61" descr="普通の顔 (塗りつぶしなし) 枠線">
            <a:extLst>
              <a:ext uri="{FF2B5EF4-FFF2-40B4-BE49-F238E27FC236}">
                <a16:creationId xmlns:a16="http://schemas.microsoft.com/office/drawing/2014/main" id="{DADB5569-3A7F-4F51-9F0D-9E151D3576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8773" y="3040591"/>
            <a:ext cx="291802" cy="291802"/>
          </a:xfrm>
          <a:prstGeom prst="rect">
            <a:avLst/>
          </a:prstGeom>
        </p:spPr>
      </p:pic>
      <p:cxnSp>
        <p:nvCxnSpPr>
          <p:cNvPr id="64" name="直線矢印コネクタ 63">
            <a:extLst>
              <a:ext uri="{FF2B5EF4-FFF2-40B4-BE49-F238E27FC236}">
                <a16:creationId xmlns:a16="http://schemas.microsoft.com/office/drawing/2014/main" id="{AB628CAA-3319-4A10-8DBB-346E02D4488F}"/>
              </a:ext>
            </a:extLst>
          </p:cNvPr>
          <p:cNvCxnSpPr>
            <a:cxnSpLocks/>
          </p:cNvCxnSpPr>
          <p:nvPr/>
        </p:nvCxnSpPr>
        <p:spPr>
          <a:xfrm flipH="1" flipV="1">
            <a:off x="1007890" y="2752461"/>
            <a:ext cx="197081" cy="167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06D43376-99C6-4DF9-994A-93C2A0A8CD3E}"/>
              </a:ext>
            </a:extLst>
          </p:cNvPr>
          <p:cNvCxnSpPr>
            <a:cxnSpLocks/>
          </p:cNvCxnSpPr>
          <p:nvPr/>
        </p:nvCxnSpPr>
        <p:spPr>
          <a:xfrm flipH="1">
            <a:off x="973269" y="3128311"/>
            <a:ext cx="223127" cy="14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384BB28B-4C3D-4488-8539-6FC427FABAB6}"/>
              </a:ext>
            </a:extLst>
          </p:cNvPr>
          <p:cNvCxnSpPr/>
          <p:nvPr/>
        </p:nvCxnSpPr>
        <p:spPr>
          <a:xfrm flipH="1">
            <a:off x="1009347" y="3213342"/>
            <a:ext cx="261622" cy="29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3C79A5FF-D51A-419B-AFAA-1024BD651293}"/>
              </a:ext>
            </a:extLst>
          </p:cNvPr>
          <p:cNvCxnSpPr>
            <a:cxnSpLocks/>
          </p:cNvCxnSpPr>
          <p:nvPr/>
        </p:nvCxnSpPr>
        <p:spPr>
          <a:xfrm>
            <a:off x="1409794" y="3268906"/>
            <a:ext cx="14142" cy="4162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8AFF6AF0-9212-46E6-BD96-8DECA8869B50}"/>
              </a:ext>
            </a:extLst>
          </p:cNvPr>
          <p:cNvCxnSpPr/>
          <p:nvPr/>
        </p:nvCxnSpPr>
        <p:spPr>
          <a:xfrm>
            <a:off x="1545021" y="3240304"/>
            <a:ext cx="273814" cy="3098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5" name="矢印: 右 74">
            <a:extLst>
              <a:ext uri="{FF2B5EF4-FFF2-40B4-BE49-F238E27FC236}">
                <a16:creationId xmlns:a16="http://schemas.microsoft.com/office/drawing/2014/main" id="{EE0B2F26-608D-4796-B806-564906616909}"/>
              </a:ext>
            </a:extLst>
          </p:cNvPr>
          <p:cNvSpPr/>
          <p:nvPr/>
        </p:nvSpPr>
        <p:spPr>
          <a:xfrm>
            <a:off x="8562930" y="6170884"/>
            <a:ext cx="578623" cy="28144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77" name="テキスト ボックス 76">
            <a:extLst>
              <a:ext uri="{FF2B5EF4-FFF2-40B4-BE49-F238E27FC236}">
                <a16:creationId xmlns:a16="http://schemas.microsoft.com/office/drawing/2014/main" id="{AFA7F0D7-5F9E-4BFC-BA60-EB44D0276ED7}"/>
              </a:ext>
            </a:extLst>
          </p:cNvPr>
          <p:cNvSpPr txBox="1"/>
          <p:nvPr/>
        </p:nvSpPr>
        <p:spPr>
          <a:xfrm>
            <a:off x="9376465" y="6102820"/>
            <a:ext cx="2672811" cy="369332"/>
          </a:xfrm>
          <a:prstGeom prst="rect">
            <a:avLst/>
          </a:prstGeom>
          <a:noFill/>
        </p:spPr>
        <p:txBody>
          <a:bodyPr wrap="square" rtlCol="0">
            <a:spAutoFit/>
          </a:bodyPr>
          <a:lstStyle/>
          <a:p>
            <a:r>
              <a:rPr lang="ja-JP" altLang="en-US" dirty="0">
                <a:latin typeface="+mn-ea"/>
              </a:rPr>
              <a:t>シミュレーション終了</a:t>
            </a:r>
          </a:p>
        </p:txBody>
      </p:sp>
      <p:sp>
        <p:nvSpPr>
          <p:cNvPr id="3" name="右中かっこ 2">
            <a:extLst>
              <a:ext uri="{FF2B5EF4-FFF2-40B4-BE49-F238E27FC236}">
                <a16:creationId xmlns:a16="http://schemas.microsoft.com/office/drawing/2014/main" id="{9C6C6E13-3602-4FE6-B4F1-D192BD8C7C4A}"/>
              </a:ext>
            </a:extLst>
          </p:cNvPr>
          <p:cNvSpPr/>
          <p:nvPr/>
        </p:nvSpPr>
        <p:spPr>
          <a:xfrm>
            <a:off x="10203882" y="2061294"/>
            <a:ext cx="336520" cy="194854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72" dirty="0">
              <a:latin typeface="+mn-ea"/>
            </a:endParaRPr>
          </a:p>
        </p:txBody>
      </p:sp>
      <p:sp>
        <p:nvSpPr>
          <p:cNvPr id="4" name="テキスト ボックス 3">
            <a:extLst>
              <a:ext uri="{FF2B5EF4-FFF2-40B4-BE49-F238E27FC236}">
                <a16:creationId xmlns:a16="http://schemas.microsoft.com/office/drawing/2014/main" id="{82DD883C-E382-49D0-B9D5-E63583EB9350}"/>
              </a:ext>
            </a:extLst>
          </p:cNvPr>
          <p:cNvSpPr txBox="1"/>
          <p:nvPr/>
        </p:nvSpPr>
        <p:spPr>
          <a:xfrm>
            <a:off x="10564185" y="2864688"/>
            <a:ext cx="1379381" cy="373820"/>
          </a:xfrm>
          <a:prstGeom prst="rect">
            <a:avLst/>
          </a:prstGeom>
          <a:noFill/>
        </p:spPr>
        <p:txBody>
          <a:bodyPr wrap="square" rtlCol="0">
            <a:spAutoFit/>
          </a:bodyPr>
          <a:lstStyle/>
          <a:p>
            <a:r>
              <a:rPr lang="en-US" altLang="ja-JP" sz="1829" i="1" dirty="0">
                <a:latin typeface="+mn-ea"/>
              </a:rPr>
              <a:t>h</a:t>
            </a:r>
            <a:r>
              <a:rPr lang="ja-JP" altLang="en-US" sz="1829">
                <a:latin typeface="+mn-ea"/>
              </a:rPr>
              <a:t> ラウンド</a:t>
            </a:r>
            <a:endParaRPr lang="ja-JP" altLang="en-US" sz="1829" dirty="0">
              <a:latin typeface="+mn-ea"/>
            </a:endParaRPr>
          </a:p>
        </p:txBody>
      </p:sp>
      <p:sp>
        <p:nvSpPr>
          <p:cNvPr id="10" name="テキスト ボックス 9">
            <a:extLst>
              <a:ext uri="{FF2B5EF4-FFF2-40B4-BE49-F238E27FC236}">
                <a16:creationId xmlns:a16="http://schemas.microsoft.com/office/drawing/2014/main" id="{9141480F-7580-4AEA-801E-9C382B6BDDE1}"/>
              </a:ext>
            </a:extLst>
          </p:cNvPr>
          <p:cNvSpPr txBox="1"/>
          <p:nvPr/>
        </p:nvSpPr>
        <p:spPr>
          <a:xfrm>
            <a:off x="1274592" y="2236267"/>
            <a:ext cx="1343953" cy="369332"/>
          </a:xfrm>
          <a:prstGeom prst="rect">
            <a:avLst/>
          </a:prstGeom>
          <a:noFill/>
        </p:spPr>
        <p:txBody>
          <a:bodyPr wrap="square" rtlCol="0">
            <a:spAutoFit/>
          </a:bodyPr>
          <a:lstStyle/>
          <a:p>
            <a:r>
              <a:rPr lang="en-US" altLang="ja-JP" dirty="0">
                <a:latin typeface="+mn-ea"/>
              </a:rPr>
              <a:t>Cost</a:t>
            </a:r>
            <a:r>
              <a:rPr lang="ja-JP" altLang="en-US" dirty="0">
                <a:latin typeface="+mn-ea"/>
              </a:rPr>
              <a:t> </a:t>
            </a:r>
            <a:r>
              <a:rPr lang="en-US" altLang="ja-JP" dirty="0">
                <a:latin typeface="+mn-ea"/>
              </a:rPr>
              <a:t>-5</a:t>
            </a:r>
            <a:r>
              <a:rPr lang="en-US" altLang="ja-JP" i="1" dirty="0">
                <a:latin typeface="+mn-ea"/>
              </a:rPr>
              <a:t>c</a:t>
            </a:r>
            <a:endParaRPr lang="ja-JP" altLang="en-US" i="1" dirty="0">
              <a:latin typeface="+mn-ea"/>
            </a:endParaRPr>
          </a:p>
        </p:txBody>
      </p:sp>
      <p:sp>
        <p:nvSpPr>
          <p:cNvPr id="81" name="テキスト ボックス 80">
            <a:extLst>
              <a:ext uri="{FF2B5EF4-FFF2-40B4-BE49-F238E27FC236}">
                <a16:creationId xmlns:a16="http://schemas.microsoft.com/office/drawing/2014/main" id="{173D9F8B-BBE6-458B-ACFE-D64F7FB86019}"/>
              </a:ext>
            </a:extLst>
          </p:cNvPr>
          <p:cNvSpPr txBox="1"/>
          <p:nvPr/>
        </p:nvSpPr>
        <p:spPr>
          <a:xfrm>
            <a:off x="914749" y="2396001"/>
            <a:ext cx="710642"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8" name="テキスト ボックス 17">
            <a:extLst>
              <a:ext uri="{FF2B5EF4-FFF2-40B4-BE49-F238E27FC236}">
                <a16:creationId xmlns:a16="http://schemas.microsoft.com/office/drawing/2014/main" id="{C5E4FC62-0D4B-4EC4-B8BB-598CA9F47355}"/>
              </a:ext>
            </a:extLst>
          </p:cNvPr>
          <p:cNvSpPr txBox="1"/>
          <p:nvPr/>
        </p:nvSpPr>
        <p:spPr>
          <a:xfrm>
            <a:off x="5670496" y="260824"/>
            <a:ext cx="1265960" cy="373820"/>
          </a:xfrm>
          <a:prstGeom prst="rect">
            <a:avLst/>
          </a:prstGeom>
          <a:noFill/>
        </p:spPr>
        <p:txBody>
          <a:bodyPr wrap="square" rtlCol="0">
            <a:spAutoFit/>
          </a:bodyPr>
          <a:lstStyle/>
          <a:p>
            <a:r>
              <a:rPr lang="en-US" altLang="ja-JP" sz="1829" i="1" dirty="0">
                <a:latin typeface="+mn-ea"/>
              </a:rPr>
              <a:t>N</a:t>
            </a:r>
            <a:r>
              <a:rPr lang="en-US" altLang="ja-JP" sz="1829" dirty="0">
                <a:latin typeface="+mn-ea"/>
              </a:rPr>
              <a:t> = 100</a:t>
            </a:r>
          </a:p>
        </p:txBody>
      </p:sp>
      <p:sp>
        <p:nvSpPr>
          <p:cNvPr id="54" name="右中かっこ 53">
            <a:extLst>
              <a:ext uri="{FF2B5EF4-FFF2-40B4-BE49-F238E27FC236}">
                <a16:creationId xmlns:a16="http://schemas.microsoft.com/office/drawing/2014/main" id="{6D6CC838-982D-5165-63BE-5647798394B9}"/>
              </a:ext>
            </a:extLst>
          </p:cNvPr>
          <p:cNvSpPr/>
          <p:nvPr/>
        </p:nvSpPr>
        <p:spPr>
          <a:xfrm>
            <a:off x="9074652" y="2175260"/>
            <a:ext cx="195238" cy="119534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72">
              <a:latin typeface="+mn-ea"/>
            </a:endParaRPr>
          </a:p>
        </p:txBody>
      </p:sp>
      <p:sp>
        <p:nvSpPr>
          <p:cNvPr id="55" name="テキスト ボックス 54">
            <a:extLst>
              <a:ext uri="{FF2B5EF4-FFF2-40B4-BE49-F238E27FC236}">
                <a16:creationId xmlns:a16="http://schemas.microsoft.com/office/drawing/2014/main" id="{4CB9B529-AC30-E7DD-E71A-5A226D96D038}"/>
              </a:ext>
            </a:extLst>
          </p:cNvPr>
          <p:cNvSpPr txBox="1"/>
          <p:nvPr/>
        </p:nvSpPr>
        <p:spPr>
          <a:xfrm>
            <a:off x="9284061" y="2609453"/>
            <a:ext cx="1027298" cy="369332"/>
          </a:xfrm>
          <a:prstGeom prst="rect">
            <a:avLst/>
          </a:prstGeom>
          <a:noFill/>
        </p:spPr>
        <p:txBody>
          <a:bodyPr wrap="square" rtlCol="0">
            <a:spAutoFit/>
          </a:bodyPr>
          <a:lstStyle/>
          <a:p>
            <a:r>
              <a:rPr lang="en-US" altLang="ja-JP" i="1" dirty="0">
                <a:latin typeface="+mn-ea"/>
              </a:rPr>
              <a:t>g</a:t>
            </a:r>
            <a:r>
              <a:rPr lang="ja-JP" altLang="en-US">
                <a:latin typeface="+mn-ea"/>
              </a:rPr>
              <a:t> 回</a:t>
            </a:r>
            <a:endParaRPr lang="ja-JP" altLang="en-US" dirty="0">
              <a:latin typeface="+mn-ea"/>
            </a:endParaRPr>
          </a:p>
        </p:txBody>
      </p:sp>
      <p:sp>
        <p:nvSpPr>
          <p:cNvPr id="2" name="テキスト ボックス 1">
            <a:extLst>
              <a:ext uri="{FF2B5EF4-FFF2-40B4-BE49-F238E27FC236}">
                <a16:creationId xmlns:a16="http://schemas.microsoft.com/office/drawing/2014/main" id="{7E22A8F2-1847-FDE3-7080-9FDCA03C788E}"/>
              </a:ext>
            </a:extLst>
          </p:cNvPr>
          <p:cNvSpPr txBox="1"/>
          <p:nvPr/>
        </p:nvSpPr>
        <p:spPr>
          <a:xfrm>
            <a:off x="1265735" y="2617532"/>
            <a:ext cx="646331" cy="369332"/>
          </a:xfrm>
          <a:prstGeom prst="rect">
            <a:avLst/>
          </a:prstGeom>
          <a:noFill/>
        </p:spPr>
        <p:txBody>
          <a:bodyPr wrap="none" rtlCol="0">
            <a:spAutoFit/>
          </a:bodyPr>
          <a:lstStyle/>
          <a:p>
            <a:r>
              <a:rPr lang="ja-JP" altLang="en-US" b="1">
                <a:latin typeface="+mn-ea"/>
              </a:rPr>
              <a:t>協力</a:t>
            </a:r>
            <a:endParaRPr lang="ja-JP" altLang="en-US" b="1" dirty="0">
              <a:latin typeface="+mn-ea"/>
            </a:endParaRPr>
          </a:p>
        </p:txBody>
      </p:sp>
      <p:pic>
        <p:nvPicPr>
          <p:cNvPr id="11" name="コンテンツ プレースホルダー 4" descr="笑顔 (塗りつぶしなし) 枠線">
            <a:extLst>
              <a:ext uri="{FF2B5EF4-FFF2-40B4-BE49-F238E27FC236}">
                <a16:creationId xmlns:a16="http://schemas.microsoft.com/office/drawing/2014/main" id="{AEAC224B-1255-B82C-A870-D5E2388C76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4592" y="2796906"/>
            <a:ext cx="477317" cy="477317"/>
          </a:xfrm>
          <a:prstGeom prst="rect">
            <a:avLst/>
          </a:prstGeom>
        </p:spPr>
      </p:pic>
      <p:pic>
        <p:nvPicPr>
          <p:cNvPr id="14" name="コンテンツ プレースホルダー 4" descr="笑顔 (塗りつぶしなし) 枠線">
            <a:extLst>
              <a:ext uri="{FF2B5EF4-FFF2-40B4-BE49-F238E27FC236}">
                <a16:creationId xmlns:a16="http://schemas.microsoft.com/office/drawing/2014/main" id="{86E42B00-014A-4633-DE78-E8E354442D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4523" y="3396508"/>
            <a:ext cx="291801" cy="291801"/>
          </a:xfrm>
          <a:prstGeom prst="rect">
            <a:avLst/>
          </a:prstGeom>
        </p:spPr>
      </p:pic>
      <p:pic>
        <p:nvPicPr>
          <p:cNvPr id="23" name="グラフィックス 22" descr="普通の顔 (塗りつぶしなし) 枠線">
            <a:extLst>
              <a:ext uri="{FF2B5EF4-FFF2-40B4-BE49-F238E27FC236}">
                <a16:creationId xmlns:a16="http://schemas.microsoft.com/office/drawing/2014/main" id="{096C567B-7568-C649-6860-AB3DFDCD05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15403" y="3581246"/>
            <a:ext cx="291802" cy="291802"/>
          </a:xfrm>
          <a:prstGeom prst="rect">
            <a:avLst/>
          </a:prstGeom>
        </p:spPr>
      </p:pic>
      <p:pic>
        <p:nvPicPr>
          <p:cNvPr id="27" name="グラフィックス 26" descr="悲しい顔 (塗りつぶしなし) 枠線">
            <a:extLst>
              <a:ext uri="{FF2B5EF4-FFF2-40B4-BE49-F238E27FC236}">
                <a16:creationId xmlns:a16="http://schemas.microsoft.com/office/drawing/2014/main" id="{47042F4D-1D50-6F96-6D4F-8F37F3A773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52683" y="3376503"/>
            <a:ext cx="272282" cy="272282"/>
          </a:xfrm>
          <a:prstGeom prst="rect">
            <a:avLst/>
          </a:prstGeom>
        </p:spPr>
      </p:pic>
      <p:pic>
        <p:nvPicPr>
          <p:cNvPr id="28" name="コンテンツ プレースホルダー 4" descr="笑顔 (塗りつぶしなし) 枠線">
            <a:extLst>
              <a:ext uri="{FF2B5EF4-FFF2-40B4-BE49-F238E27FC236}">
                <a16:creationId xmlns:a16="http://schemas.microsoft.com/office/drawing/2014/main" id="{A6E88FDE-5105-5E04-AA91-F78457248D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1411" y="2508928"/>
            <a:ext cx="291801" cy="291801"/>
          </a:xfrm>
          <a:prstGeom prst="rect">
            <a:avLst/>
          </a:prstGeom>
        </p:spPr>
      </p:pic>
      <p:pic>
        <p:nvPicPr>
          <p:cNvPr id="36" name="グラフィックス 35" descr="普通の顔 (塗りつぶしなし) 枠線">
            <a:extLst>
              <a:ext uri="{FF2B5EF4-FFF2-40B4-BE49-F238E27FC236}">
                <a16:creationId xmlns:a16="http://schemas.microsoft.com/office/drawing/2014/main" id="{A42FEB8B-03F7-B459-DFC2-37F9C8898E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16199" y="2972296"/>
            <a:ext cx="291802" cy="291802"/>
          </a:xfrm>
          <a:prstGeom prst="rect">
            <a:avLst/>
          </a:prstGeom>
        </p:spPr>
      </p:pic>
      <p:cxnSp>
        <p:nvCxnSpPr>
          <p:cNvPr id="51" name="直線矢印コネクタ 50">
            <a:extLst>
              <a:ext uri="{FF2B5EF4-FFF2-40B4-BE49-F238E27FC236}">
                <a16:creationId xmlns:a16="http://schemas.microsoft.com/office/drawing/2014/main" id="{4D0F09A1-262E-2836-57BD-B91B52815F37}"/>
              </a:ext>
            </a:extLst>
          </p:cNvPr>
          <p:cNvCxnSpPr>
            <a:cxnSpLocks/>
          </p:cNvCxnSpPr>
          <p:nvPr/>
        </p:nvCxnSpPr>
        <p:spPr>
          <a:xfrm flipH="1" flipV="1">
            <a:off x="2959214" y="2757076"/>
            <a:ext cx="197081" cy="167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1E67B6B7-6134-285C-9174-80016DDC438F}"/>
              </a:ext>
            </a:extLst>
          </p:cNvPr>
          <p:cNvCxnSpPr>
            <a:cxnSpLocks/>
          </p:cNvCxnSpPr>
          <p:nvPr/>
        </p:nvCxnSpPr>
        <p:spPr>
          <a:xfrm flipH="1">
            <a:off x="2908110" y="3081378"/>
            <a:ext cx="223127" cy="14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6F8AE248-4BDA-1830-0CDF-F0D778963A1F}"/>
              </a:ext>
            </a:extLst>
          </p:cNvPr>
          <p:cNvCxnSpPr/>
          <p:nvPr/>
        </p:nvCxnSpPr>
        <p:spPr>
          <a:xfrm flipH="1">
            <a:off x="2942947" y="3174396"/>
            <a:ext cx="261622" cy="29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9A13F4E7-BA01-C695-B493-7E78B3D484C2}"/>
              </a:ext>
            </a:extLst>
          </p:cNvPr>
          <p:cNvCxnSpPr>
            <a:cxnSpLocks/>
          </p:cNvCxnSpPr>
          <p:nvPr/>
        </p:nvCxnSpPr>
        <p:spPr>
          <a:xfrm>
            <a:off x="3346757" y="3230089"/>
            <a:ext cx="8157" cy="367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8EC7C5C-ACF9-2A85-3B6A-0D3A90A725AE}"/>
              </a:ext>
            </a:extLst>
          </p:cNvPr>
          <p:cNvCxnSpPr/>
          <p:nvPr/>
        </p:nvCxnSpPr>
        <p:spPr>
          <a:xfrm>
            <a:off x="3505813" y="3158613"/>
            <a:ext cx="273814" cy="3098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6E47F4BE-F58E-BD3D-76BC-20C58ACDAFEE}"/>
              </a:ext>
            </a:extLst>
          </p:cNvPr>
          <p:cNvSpPr txBox="1"/>
          <p:nvPr/>
        </p:nvSpPr>
        <p:spPr>
          <a:xfrm>
            <a:off x="3330496" y="2206302"/>
            <a:ext cx="1343953" cy="369332"/>
          </a:xfrm>
          <a:prstGeom prst="rect">
            <a:avLst/>
          </a:prstGeom>
          <a:noFill/>
        </p:spPr>
        <p:txBody>
          <a:bodyPr wrap="square" rtlCol="0">
            <a:spAutoFit/>
          </a:bodyPr>
          <a:lstStyle/>
          <a:p>
            <a:r>
              <a:rPr lang="en-US" altLang="ja-JP" dirty="0">
                <a:latin typeface="+mn-ea"/>
              </a:rPr>
              <a:t>Cost</a:t>
            </a:r>
            <a:r>
              <a:rPr lang="ja-JP" altLang="en-US" dirty="0">
                <a:latin typeface="+mn-ea"/>
              </a:rPr>
              <a:t> </a:t>
            </a:r>
            <a:r>
              <a:rPr lang="en-US" altLang="ja-JP" dirty="0">
                <a:latin typeface="+mn-ea"/>
              </a:rPr>
              <a:t>0</a:t>
            </a:r>
            <a:endParaRPr lang="ja-JP" altLang="en-US" i="1" dirty="0">
              <a:latin typeface="+mn-ea"/>
            </a:endParaRPr>
          </a:p>
        </p:txBody>
      </p:sp>
      <p:sp>
        <p:nvSpPr>
          <p:cNvPr id="87" name="テキスト ボックス 86">
            <a:extLst>
              <a:ext uri="{FF2B5EF4-FFF2-40B4-BE49-F238E27FC236}">
                <a16:creationId xmlns:a16="http://schemas.microsoft.com/office/drawing/2014/main" id="{2643AD2A-F37F-58B3-827C-94557D4A5C52}"/>
              </a:ext>
            </a:extLst>
          </p:cNvPr>
          <p:cNvSpPr txBox="1"/>
          <p:nvPr/>
        </p:nvSpPr>
        <p:spPr>
          <a:xfrm>
            <a:off x="2915946" y="2430415"/>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89" name="テキスト ボックス 88">
            <a:extLst>
              <a:ext uri="{FF2B5EF4-FFF2-40B4-BE49-F238E27FC236}">
                <a16:creationId xmlns:a16="http://schemas.microsoft.com/office/drawing/2014/main" id="{F3DB95BF-4236-98AA-BB2A-7C73347475B4}"/>
              </a:ext>
            </a:extLst>
          </p:cNvPr>
          <p:cNvSpPr txBox="1"/>
          <p:nvPr/>
        </p:nvSpPr>
        <p:spPr>
          <a:xfrm>
            <a:off x="2392975" y="2951992"/>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91" name="テキスト ボックス 90">
            <a:extLst>
              <a:ext uri="{FF2B5EF4-FFF2-40B4-BE49-F238E27FC236}">
                <a16:creationId xmlns:a16="http://schemas.microsoft.com/office/drawing/2014/main" id="{AB3DD330-FE1A-6889-BC9A-2879444B77CB}"/>
              </a:ext>
            </a:extLst>
          </p:cNvPr>
          <p:cNvSpPr txBox="1"/>
          <p:nvPr/>
        </p:nvSpPr>
        <p:spPr>
          <a:xfrm>
            <a:off x="2970708" y="3499355"/>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92" name="テキスト ボックス 91">
            <a:extLst>
              <a:ext uri="{FF2B5EF4-FFF2-40B4-BE49-F238E27FC236}">
                <a16:creationId xmlns:a16="http://schemas.microsoft.com/office/drawing/2014/main" id="{092DAF31-7DF6-692C-9D40-ECCA65346B07}"/>
              </a:ext>
            </a:extLst>
          </p:cNvPr>
          <p:cNvSpPr txBox="1"/>
          <p:nvPr/>
        </p:nvSpPr>
        <p:spPr>
          <a:xfrm>
            <a:off x="3361913" y="2580455"/>
            <a:ext cx="877163" cy="369332"/>
          </a:xfrm>
          <a:prstGeom prst="rect">
            <a:avLst/>
          </a:prstGeom>
          <a:noFill/>
        </p:spPr>
        <p:txBody>
          <a:bodyPr wrap="none" rtlCol="0">
            <a:spAutoFit/>
          </a:bodyPr>
          <a:lstStyle/>
          <a:p>
            <a:r>
              <a:rPr lang="ja-JP" altLang="en-US" b="1">
                <a:latin typeface="+mn-ea"/>
              </a:rPr>
              <a:t>非協力</a:t>
            </a:r>
            <a:endParaRPr lang="ja-JP" altLang="en-US" b="1" dirty="0">
              <a:latin typeface="+mn-ea"/>
            </a:endParaRPr>
          </a:p>
        </p:txBody>
      </p:sp>
      <p:sp>
        <p:nvSpPr>
          <p:cNvPr id="76" name="テキスト ボックス 75">
            <a:extLst>
              <a:ext uri="{FF2B5EF4-FFF2-40B4-BE49-F238E27FC236}">
                <a16:creationId xmlns:a16="http://schemas.microsoft.com/office/drawing/2014/main" id="{817D7500-39C8-CC6D-1B9D-3C37F2277BD7}"/>
              </a:ext>
            </a:extLst>
          </p:cNvPr>
          <p:cNvSpPr txBox="1"/>
          <p:nvPr/>
        </p:nvSpPr>
        <p:spPr>
          <a:xfrm>
            <a:off x="3478004" y="3332377"/>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7A8D9564-E63D-98F8-C407-5527177AF8B3}"/>
                  </a:ext>
                </a:extLst>
              </p:cNvPr>
              <p:cNvSpPr txBox="1"/>
              <p:nvPr/>
            </p:nvSpPr>
            <p:spPr>
              <a:xfrm>
                <a:off x="5655206" y="5345568"/>
                <a:ext cx="5937694" cy="597408"/>
              </a:xfrm>
              <a:prstGeom prst="rect">
                <a:avLst/>
              </a:prstGeom>
              <a:noFill/>
            </p:spPr>
            <p:txBody>
              <a:bodyPr wrap="square" rtlCol="0">
                <a:spAutoFit/>
              </a:bodyPr>
              <a:lstStyle/>
              <a:p>
                <a14:m>
                  <m:oMath xmlns:m="http://schemas.openxmlformats.org/officeDocument/2006/math">
                    <m:r>
                      <a:rPr lang="en-US" altLang="ja-JP" b="0" i="1">
                        <a:latin typeface="Cambria Math" panose="02040503050406030204" pitchFamily="18" charset="0"/>
                      </a:rPr>
                      <m:t>𝑝</m:t>
                    </m:r>
                    <m:r>
                      <a:rPr lang="en-US" altLang="ja-JP" b="0" i="1">
                        <a:latin typeface="Cambria Math" panose="02040503050406030204" pitchFamily="18" charset="0"/>
                      </a:rPr>
                      <m:t>= </m:t>
                    </m:r>
                    <m:f>
                      <m:fPr>
                        <m:ctrlPr>
                          <a:rPr lang="en-US" altLang="ja-JP" i="1">
                            <a:latin typeface="Cambria Math" panose="02040503050406030204" pitchFamily="18" charset="0"/>
                          </a:rPr>
                        </m:ctrlPr>
                      </m:fPr>
                      <m:num>
                        <m:r>
                          <a:rPr lang="ja-JP" altLang="en-US" b="0" i="1">
                            <a:latin typeface="Cambria Math" panose="02040503050406030204" pitchFamily="18" charset="0"/>
                          </a:rPr>
                          <m:t>1</m:t>
                        </m:r>
                      </m:num>
                      <m:den>
                        <m:r>
                          <a:rPr lang="ja-JP" altLang="en-US" b="0" i="1">
                            <a:latin typeface="Cambria Math" panose="02040503050406030204" pitchFamily="18" charset="0"/>
                          </a:rPr>
                          <m:t>1</m:t>
                        </m:r>
                        <m:r>
                          <a:rPr lang="ja-JP" altLang="en-US" b="0" i="1">
                            <a:latin typeface="Cambria Math" panose="02040503050406030204" pitchFamily="18" charset="0"/>
                          </a:rPr>
                          <m:t>＋</m:t>
                        </m:r>
                        <m:r>
                          <m:rPr>
                            <m:nor/>
                          </m:rPr>
                          <a:rPr lang="en-US" altLang="ja-JP">
                            <a:latin typeface="+mn-ea"/>
                          </a:rPr>
                          <m:t>exp</m:t>
                        </m:r>
                        <m:r>
                          <m:rPr>
                            <m:nor/>
                          </m:rPr>
                          <a:rPr lang="en-US" altLang="ja-JP">
                            <a:latin typeface="+mn-ea"/>
                          </a:rPr>
                          <m:t>(</m:t>
                        </m:r>
                        <m:r>
                          <a:rPr lang="en-US" altLang="ja-JP" b="0" i="1">
                            <a:latin typeface="Cambria Math" panose="02040503050406030204" pitchFamily="18" charset="0"/>
                          </a:rPr>
                          <m:t>−</m:t>
                        </m:r>
                        <m:r>
                          <a:rPr lang="en-US" altLang="ja-JP" b="0" i="1">
                            <a:latin typeface="Cambria Math" panose="02040503050406030204" pitchFamily="18" charset="0"/>
                          </a:rPr>
                          <m:t>𝑎</m:t>
                        </m:r>
                        <m:r>
                          <a:rPr lang="en-US" altLang="ja-JP" b="0"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𝑢</m:t>
                            </m:r>
                          </m:e>
                          <m:sub>
                            <m:r>
                              <a:rPr lang="en-US" altLang="ja-JP" b="0" i="1">
                                <a:latin typeface="Cambria Math" panose="02040503050406030204" pitchFamily="18" charset="0"/>
                              </a:rPr>
                              <m:t>𝑦</m:t>
                            </m:r>
                          </m:sub>
                        </m:sSub>
                        <m:r>
                          <a:rPr lang="en-US" altLang="ja-JP" b="0" i="1">
                            <a:latin typeface="Cambria Math" panose="02040503050406030204" pitchFamily="18" charset="0"/>
                          </a:rPr>
                          <m:t>−</m:t>
                        </m:r>
                        <m:sSub>
                          <m:sSubPr>
                            <m:ctrlPr>
                              <a:rPr lang="en-US" altLang="ja-JP" i="1">
                                <a:latin typeface="Cambria Math" panose="02040503050406030204" pitchFamily="18" charset="0"/>
                              </a:rPr>
                            </m:ctrlPr>
                          </m:sSubPr>
                          <m:e>
                            <m:r>
                              <a:rPr lang="en-US" altLang="ja-JP" b="0" i="1">
                                <a:latin typeface="Cambria Math" panose="02040503050406030204" pitchFamily="18" charset="0"/>
                              </a:rPr>
                              <m:t>𝑢</m:t>
                            </m:r>
                          </m:e>
                          <m:sub>
                            <m:r>
                              <a:rPr lang="en-US" altLang="ja-JP" b="0" i="1">
                                <a:latin typeface="Cambria Math" panose="02040503050406030204" pitchFamily="18" charset="0"/>
                              </a:rPr>
                              <m:t>𝑥</m:t>
                            </m:r>
                          </m:sub>
                        </m:sSub>
                        <m:r>
                          <m:rPr>
                            <m:nor/>
                          </m:rPr>
                          <a:rPr lang="en-US" altLang="ja-JP">
                            <a:latin typeface="+mn-ea"/>
                          </a:rPr>
                          <m:t>)) </m:t>
                        </m:r>
                      </m:den>
                    </m:f>
                  </m:oMath>
                </a14:m>
                <a:r>
                  <a:rPr lang="ja-JP" altLang="en-US" dirty="0">
                    <a:latin typeface="+mn-ea"/>
                  </a:rPr>
                  <a:t>　</a:t>
                </a:r>
                <a:r>
                  <a:rPr lang="en-US" altLang="ja-JP" i="1" dirty="0">
                    <a:latin typeface="+mn-ea"/>
                  </a:rPr>
                  <a:t> u</a:t>
                </a:r>
                <a:r>
                  <a:rPr lang="en-US" altLang="ja-JP" i="1" baseline="-25000" dirty="0">
                    <a:latin typeface="+mn-ea"/>
                  </a:rPr>
                  <a:t>i</a:t>
                </a:r>
                <a:r>
                  <a:rPr lang="en-US" altLang="ja-JP" dirty="0">
                    <a:latin typeface="+mn-ea"/>
                  </a:rPr>
                  <a:t> = </a:t>
                </a:r>
                <a:r>
                  <a:rPr lang="ja-JP" altLang="en-US">
                    <a:latin typeface="+mn-ea"/>
                  </a:rPr>
                  <a:t>エージェント</a:t>
                </a:r>
                <a:r>
                  <a:rPr lang="en-US" altLang="ja-JP" i="1" dirty="0">
                    <a:latin typeface="+mn-ea"/>
                  </a:rPr>
                  <a:t>i </a:t>
                </a:r>
                <a:r>
                  <a:rPr lang="ja-JP" altLang="en-US">
                    <a:latin typeface="+mn-ea"/>
                  </a:rPr>
                  <a:t>の</a:t>
                </a:r>
                <a:r>
                  <a:rPr lang="ja-JP" altLang="en-US" dirty="0">
                    <a:latin typeface="+mn-ea"/>
                  </a:rPr>
                  <a:t>利得</a:t>
                </a:r>
              </a:p>
            </p:txBody>
          </p:sp>
        </mc:Choice>
        <mc:Fallback xmlns="">
          <p:sp>
            <p:nvSpPr>
              <p:cNvPr id="100" name="テキスト ボックス 99">
                <a:extLst>
                  <a:ext uri="{FF2B5EF4-FFF2-40B4-BE49-F238E27FC236}">
                    <a16:creationId xmlns:a16="http://schemas.microsoft.com/office/drawing/2014/main" id="{7A8D9564-E63D-98F8-C407-5527177AF8B3}"/>
                  </a:ext>
                </a:extLst>
              </p:cNvPr>
              <p:cNvSpPr txBox="1">
                <a:spLocks noRot="1" noChangeAspect="1" noMove="1" noResize="1" noEditPoints="1" noAdjustHandles="1" noChangeArrowheads="1" noChangeShapeType="1" noTextEdit="1"/>
              </p:cNvSpPr>
              <p:nvPr/>
            </p:nvSpPr>
            <p:spPr>
              <a:xfrm>
                <a:off x="5655206" y="5345568"/>
                <a:ext cx="5937694" cy="597408"/>
              </a:xfrm>
              <a:prstGeom prst="rect">
                <a:avLst/>
              </a:prstGeom>
              <a:blipFill>
                <a:blip r:embed="rId9"/>
                <a:stretch>
                  <a:fillRect b="-10204"/>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6F9BF82A-C0AD-A27C-4432-26ABF68D6856}"/>
              </a:ext>
            </a:extLst>
          </p:cNvPr>
          <p:cNvSpPr txBox="1"/>
          <p:nvPr/>
        </p:nvSpPr>
        <p:spPr>
          <a:xfrm>
            <a:off x="2445869" y="3416712"/>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102" name="矢印: 下 101">
            <a:extLst>
              <a:ext uri="{FF2B5EF4-FFF2-40B4-BE49-F238E27FC236}">
                <a16:creationId xmlns:a16="http://schemas.microsoft.com/office/drawing/2014/main" id="{88A388DC-DFCF-B1F7-2E9D-F238A1DE75B5}"/>
              </a:ext>
            </a:extLst>
          </p:cNvPr>
          <p:cNvSpPr/>
          <p:nvPr/>
        </p:nvSpPr>
        <p:spPr>
          <a:xfrm>
            <a:off x="4527194" y="4267331"/>
            <a:ext cx="674580" cy="178270"/>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pic>
        <p:nvPicPr>
          <p:cNvPr id="103" name="コンテンツ プレースホルダー 4" descr="笑顔 (塗りつぶしなし) 枠線">
            <a:extLst>
              <a:ext uri="{FF2B5EF4-FFF2-40B4-BE49-F238E27FC236}">
                <a16:creationId xmlns:a16="http://schemas.microsoft.com/office/drawing/2014/main" id="{FE3E8180-9CF5-EFA3-70C3-06999DA948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110755" y="4497071"/>
            <a:ext cx="477317" cy="477317"/>
          </a:xfrm>
          <a:prstGeom prst="rect">
            <a:avLst/>
          </a:prstGeom>
        </p:spPr>
      </p:pic>
      <p:pic>
        <p:nvPicPr>
          <p:cNvPr id="107" name="グラフィックス 106" descr="硬貨 枠線">
            <a:extLst>
              <a:ext uri="{FF2B5EF4-FFF2-40B4-BE49-F238E27FC236}">
                <a16:creationId xmlns:a16="http://schemas.microsoft.com/office/drawing/2014/main" id="{AE03E88E-33AC-5FB1-F267-3A3F2BDF4A44}"/>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4658106" y="4664074"/>
            <a:ext cx="273744" cy="273744"/>
          </a:xfrm>
          <a:prstGeom prst="rect">
            <a:avLst/>
          </a:prstGeom>
        </p:spPr>
      </p:pic>
      <p:pic>
        <p:nvPicPr>
          <p:cNvPr id="108" name="グラフィックス 107" descr="硬貨 枠線">
            <a:extLst>
              <a:ext uri="{FF2B5EF4-FFF2-40B4-BE49-F238E27FC236}">
                <a16:creationId xmlns:a16="http://schemas.microsoft.com/office/drawing/2014/main" id="{73AE2F88-ACAF-788B-98E7-2874782CFC61}"/>
              </a:ext>
            </a:extLst>
          </p:cNvPr>
          <p:cNvPicPr>
            <a:picLocks noChangeAspect="1"/>
          </p:cNvPicPr>
          <p:nvPr/>
        </p:nvPicPr>
        <p:blipFill>
          <a:blip r:embed="rId10">
            <a:extLst>
              <a:ext uri="{28A0092B-C50C-407E-A947-70E740481C1C}">
                <a14:useLocalDpi xmlns:a14="http://schemas.microsoft.com/office/drawing/2010/main" val="0"/>
              </a:ext>
              <a:ext uri="{96DAC541-7B7A-43D3-8B79-37D633B846F1}">
                <asvg:svgBlip xmlns:asvg="http://schemas.microsoft.com/office/drawing/2016/SVG/main" r:embed="rId11"/>
              </a:ext>
            </a:extLst>
          </a:blip>
          <a:stretch>
            <a:fillRect/>
          </a:stretch>
        </p:blipFill>
        <p:spPr>
          <a:xfrm>
            <a:off x="5076070" y="4483346"/>
            <a:ext cx="273744" cy="273744"/>
          </a:xfrm>
          <a:prstGeom prst="rect">
            <a:avLst/>
          </a:prstGeom>
        </p:spPr>
      </p:pic>
      <p:sp>
        <p:nvSpPr>
          <p:cNvPr id="109" name="テキスト ボックス 108">
            <a:extLst>
              <a:ext uri="{FF2B5EF4-FFF2-40B4-BE49-F238E27FC236}">
                <a16:creationId xmlns:a16="http://schemas.microsoft.com/office/drawing/2014/main" id="{1B3A4DAB-F69C-758F-2C06-48BD1E3866DC}"/>
              </a:ext>
            </a:extLst>
          </p:cNvPr>
          <p:cNvSpPr txBox="1"/>
          <p:nvPr/>
        </p:nvSpPr>
        <p:spPr>
          <a:xfrm>
            <a:off x="4876513" y="4639878"/>
            <a:ext cx="525670"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0" name="テキスト ボックス 109">
            <a:extLst>
              <a:ext uri="{FF2B5EF4-FFF2-40B4-BE49-F238E27FC236}">
                <a16:creationId xmlns:a16="http://schemas.microsoft.com/office/drawing/2014/main" id="{0A4D03A9-ABDB-7B23-884E-680C31C97ED8}"/>
              </a:ext>
            </a:extLst>
          </p:cNvPr>
          <p:cNvSpPr txBox="1"/>
          <p:nvPr/>
        </p:nvSpPr>
        <p:spPr>
          <a:xfrm>
            <a:off x="5204984" y="4360506"/>
            <a:ext cx="606962"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1" name="テキスト ボックス 110">
            <a:extLst>
              <a:ext uri="{FF2B5EF4-FFF2-40B4-BE49-F238E27FC236}">
                <a16:creationId xmlns:a16="http://schemas.microsoft.com/office/drawing/2014/main" id="{0FFE1A19-DB32-93EC-8807-B5D4674307EF}"/>
              </a:ext>
            </a:extLst>
          </p:cNvPr>
          <p:cNvSpPr txBox="1"/>
          <p:nvPr/>
        </p:nvSpPr>
        <p:spPr>
          <a:xfrm>
            <a:off x="473205" y="2793177"/>
            <a:ext cx="666868"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2" name="テキスト ボックス 111">
            <a:extLst>
              <a:ext uri="{FF2B5EF4-FFF2-40B4-BE49-F238E27FC236}">
                <a16:creationId xmlns:a16="http://schemas.microsoft.com/office/drawing/2014/main" id="{507C1606-A9E2-B3F0-48C1-737C294611A9}"/>
              </a:ext>
            </a:extLst>
          </p:cNvPr>
          <p:cNvSpPr txBox="1"/>
          <p:nvPr/>
        </p:nvSpPr>
        <p:spPr>
          <a:xfrm>
            <a:off x="399083" y="3345537"/>
            <a:ext cx="878819"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3" name="テキスト ボックス 112">
            <a:extLst>
              <a:ext uri="{FF2B5EF4-FFF2-40B4-BE49-F238E27FC236}">
                <a16:creationId xmlns:a16="http://schemas.microsoft.com/office/drawing/2014/main" id="{F78407FC-3761-5A2A-820D-196221767DD4}"/>
              </a:ext>
            </a:extLst>
          </p:cNvPr>
          <p:cNvSpPr txBox="1"/>
          <p:nvPr/>
        </p:nvSpPr>
        <p:spPr>
          <a:xfrm>
            <a:off x="899097" y="3699729"/>
            <a:ext cx="543269"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4" name="テキスト ボックス 113">
            <a:extLst>
              <a:ext uri="{FF2B5EF4-FFF2-40B4-BE49-F238E27FC236}">
                <a16:creationId xmlns:a16="http://schemas.microsoft.com/office/drawing/2014/main" id="{C21F0DFD-E5BF-375C-31A0-A99B9EFB5021}"/>
              </a:ext>
            </a:extLst>
          </p:cNvPr>
          <p:cNvSpPr txBox="1"/>
          <p:nvPr/>
        </p:nvSpPr>
        <p:spPr>
          <a:xfrm>
            <a:off x="1515379" y="3668564"/>
            <a:ext cx="596325"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pic>
        <p:nvPicPr>
          <p:cNvPr id="115" name="コンテンツ プレースホルダー 4" descr="笑顔 (塗りつぶしなし) 枠線">
            <a:extLst>
              <a:ext uri="{FF2B5EF4-FFF2-40B4-BE49-F238E27FC236}">
                <a16:creationId xmlns:a16="http://schemas.microsoft.com/office/drawing/2014/main" id="{116617FD-C691-84FD-C4D3-5EF0684D14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657530" y="2762987"/>
            <a:ext cx="477317" cy="477317"/>
          </a:xfrm>
          <a:prstGeom prst="rect">
            <a:avLst/>
          </a:prstGeom>
        </p:spPr>
      </p:pic>
      <p:pic>
        <p:nvPicPr>
          <p:cNvPr id="118" name="コンテンツ プレースホルダー 4" descr="笑顔 (塗りつぶしなし) 枠線">
            <a:extLst>
              <a:ext uri="{FF2B5EF4-FFF2-40B4-BE49-F238E27FC236}">
                <a16:creationId xmlns:a16="http://schemas.microsoft.com/office/drawing/2014/main" id="{E147A49D-2D91-D4D6-6ED7-773F80259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56145" y="2526661"/>
            <a:ext cx="333496" cy="333496"/>
          </a:xfrm>
          <a:prstGeom prst="rect">
            <a:avLst/>
          </a:prstGeom>
        </p:spPr>
      </p:pic>
      <p:pic>
        <p:nvPicPr>
          <p:cNvPr id="119" name="コンテンツ プレースホルダー 4" descr="笑顔 (塗りつぶしなし) 枠線">
            <a:extLst>
              <a:ext uri="{FF2B5EF4-FFF2-40B4-BE49-F238E27FC236}">
                <a16:creationId xmlns:a16="http://schemas.microsoft.com/office/drawing/2014/main" id="{CCD11B06-B96E-25EE-E1F1-5B4CC4FE77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264638" y="3191219"/>
            <a:ext cx="333496" cy="333496"/>
          </a:xfrm>
          <a:prstGeom prst="rect">
            <a:avLst/>
          </a:prstGeom>
        </p:spPr>
      </p:pic>
      <p:pic>
        <p:nvPicPr>
          <p:cNvPr id="121" name="コンテンツ プレースホルダー 4" descr="笑顔 (塗りつぶしなし) 枠線">
            <a:extLst>
              <a:ext uri="{FF2B5EF4-FFF2-40B4-BE49-F238E27FC236}">
                <a16:creationId xmlns:a16="http://schemas.microsoft.com/office/drawing/2014/main" id="{236A142E-606E-92C6-34CD-50E5787982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599746" y="2769015"/>
            <a:ext cx="477316" cy="477316"/>
          </a:xfrm>
          <a:prstGeom prst="rect">
            <a:avLst/>
          </a:prstGeom>
        </p:spPr>
      </p:pic>
      <p:cxnSp>
        <p:nvCxnSpPr>
          <p:cNvPr id="122" name="直線矢印コネクタ 121">
            <a:extLst>
              <a:ext uri="{FF2B5EF4-FFF2-40B4-BE49-F238E27FC236}">
                <a16:creationId xmlns:a16="http://schemas.microsoft.com/office/drawing/2014/main" id="{673FF96F-670F-2544-191A-46A662163B63}"/>
              </a:ext>
            </a:extLst>
          </p:cNvPr>
          <p:cNvCxnSpPr>
            <a:cxnSpLocks/>
            <a:stCxn id="115" idx="3"/>
            <a:endCxn id="121" idx="1"/>
          </p:cNvCxnSpPr>
          <p:nvPr/>
        </p:nvCxnSpPr>
        <p:spPr>
          <a:xfrm>
            <a:off x="7134847" y="3001645"/>
            <a:ext cx="464899" cy="6028"/>
          </a:xfrm>
          <a:prstGeom prst="straightConnector1">
            <a:avLst/>
          </a:prstGeom>
          <a:ln w="25400">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pic>
        <p:nvPicPr>
          <p:cNvPr id="123" name="グラフィックス 122" descr="蝶ネクタイ 枠線">
            <a:extLst>
              <a:ext uri="{FF2B5EF4-FFF2-40B4-BE49-F238E27FC236}">
                <a16:creationId xmlns:a16="http://schemas.microsoft.com/office/drawing/2014/main" id="{F04A81C1-2F24-BB14-7E62-59F572D73689}"/>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7233276" y="2872211"/>
            <a:ext cx="287121" cy="287121"/>
          </a:xfrm>
          <a:prstGeom prst="rect">
            <a:avLst/>
          </a:prstGeom>
        </p:spPr>
      </p:pic>
      <p:cxnSp>
        <p:nvCxnSpPr>
          <p:cNvPr id="124" name="直線コネクタ 123">
            <a:extLst>
              <a:ext uri="{FF2B5EF4-FFF2-40B4-BE49-F238E27FC236}">
                <a16:creationId xmlns:a16="http://schemas.microsoft.com/office/drawing/2014/main" id="{6A6138E1-2418-84F9-29B6-40781F9233D1}"/>
              </a:ext>
            </a:extLst>
          </p:cNvPr>
          <p:cNvCxnSpPr>
            <a:cxnSpLocks/>
          </p:cNvCxnSpPr>
          <p:nvPr/>
        </p:nvCxnSpPr>
        <p:spPr>
          <a:xfrm flipH="1">
            <a:off x="6538737" y="3039416"/>
            <a:ext cx="140834" cy="218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2D157DC-4945-D17F-3D10-C71FF264B95D}"/>
              </a:ext>
            </a:extLst>
          </p:cNvPr>
          <p:cNvCxnSpPr>
            <a:cxnSpLocks/>
          </p:cNvCxnSpPr>
          <p:nvPr/>
        </p:nvCxnSpPr>
        <p:spPr>
          <a:xfrm flipH="1">
            <a:off x="6191927" y="3468169"/>
            <a:ext cx="154510" cy="162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EC45B1DA-C675-3E03-AD22-8AB14C77E2E0}"/>
              </a:ext>
            </a:extLst>
          </p:cNvPr>
          <p:cNvCxnSpPr>
            <a:cxnSpLocks/>
          </p:cNvCxnSpPr>
          <p:nvPr/>
        </p:nvCxnSpPr>
        <p:spPr>
          <a:xfrm>
            <a:off x="6541196" y="2769015"/>
            <a:ext cx="170772" cy="1463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5EB91754-5A2B-DD81-1D2C-27EBA671BEC1}"/>
              </a:ext>
            </a:extLst>
          </p:cNvPr>
          <p:cNvCxnSpPr>
            <a:cxnSpLocks/>
          </p:cNvCxnSpPr>
          <p:nvPr/>
        </p:nvCxnSpPr>
        <p:spPr>
          <a:xfrm flipV="1">
            <a:off x="6552363" y="3177110"/>
            <a:ext cx="244976" cy="1479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7" name="テキスト ボックス 136">
            <a:extLst>
              <a:ext uri="{FF2B5EF4-FFF2-40B4-BE49-F238E27FC236}">
                <a16:creationId xmlns:a16="http://schemas.microsoft.com/office/drawing/2014/main" id="{7E9BB846-ED9B-61B8-6D7A-FF4EE063AD1A}"/>
              </a:ext>
            </a:extLst>
          </p:cNvPr>
          <p:cNvSpPr txBox="1"/>
          <p:nvPr/>
        </p:nvSpPr>
        <p:spPr>
          <a:xfrm>
            <a:off x="6936456" y="2519547"/>
            <a:ext cx="1163744" cy="369332"/>
          </a:xfrm>
          <a:prstGeom prst="rect">
            <a:avLst/>
          </a:prstGeom>
          <a:noFill/>
        </p:spPr>
        <p:txBody>
          <a:bodyPr wrap="square" rtlCol="0">
            <a:spAutoFit/>
          </a:bodyPr>
          <a:lstStyle/>
          <a:p>
            <a:r>
              <a:rPr lang="ja-JP" altLang="en-US" b="1">
                <a:latin typeface="+mn-ea"/>
              </a:rPr>
              <a:t>「貼る」</a:t>
            </a:r>
            <a:endParaRPr lang="ja-JP" altLang="en-US" b="1" dirty="0">
              <a:latin typeface="+mn-ea"/>
            </a:endParaRPr>
          </a:p>
        </p:txBody>
      </p:sp>
      <p:sp>
        <p:nvSpPr>
          <p:cNvPr id="19" name="テキスト ボックス 18">
            <a:extLst>
              <a:ext uri="{FF2B5EF4-FFF2-40B4-BE49-F238E27FC236}">
                <a16:creationId xmlns:a16="http://schemas.microsoft.com/office/drawing/2014/main" id="{A830D0D7-45FF-44BD-0667-B0784884ADDB}"/>
              </a:ext>
            </a:extLst>
          </p:cNvPr>
          <p:cNvSpPr txBox="1"/>
          <p:nvPr/>
        </p:nvSpPr>
        <p:spPr>
          <a:xfrm>
            <a:off x="3752683" y="744171"/>
            <a:ext cx="3204433" cy="369332"/>
          </a:xfrm>
          <a:prstGeom prst="rect">
            <a:avLst/>
          </a:prstGeom>
          <a:noFill/>
        </p:spPr>
        <p:txBody>
          <a:bodyPr wrap="square" rtlCol="0">
            <a:spAutoFit/>
          </a:bodyPr>
          <a:lstStyle/>
          <a:p>
            <a:r>
              <a:rPr kumimoji="1" lang="ja-JP" altLang="en-US" b="1" dirty="0">
                <a:latin typeface="+mn-ea"/>
              </a:rPr>
              <a:t>初期状態：リンクはなし</a:t>
            </a:r>
          </a:p>
        </p:txBody>
      </p:sp>
    </p:spTree>
    <p:extLst>
      <p:ext uri="{BB962C8B-B14F-4D97-AF65-F5344CB8AC3E}">
        <p14:creationId xmlns:p14="http://schemas.microsoft.com/office/powerpoint/2010/main" val="209828212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タイトル 3">
            <a:extLst>
              <a:ext uri="{FF2B5EF4-FFF2-40B4-BE49-F238E27FC236}">
                <a16:creationId xmlns:a16="http://schemas.microsoft.com/office/drawing/2014/main" id="{13855E25-5A21-2A08-B254-4B4E3046E2F9}"/>
              </a:ext>
            </a:extLst>
          </p:cNvPr>
          <p:cNvSpPr>
            <a:spLocks noGrp="1"/>
          </p:cNvSpPr>
          <p:nvPr>
            <p:ph type="title"/>
          </p:nvPr>
        </p:nvSpPr>
        <p:spPr/>
        <p:txBody>
          <a:bodyPr/>
          <a:lstStyle/>
          <a:p>
            <a:r>
              <a:rPr lang="ja-JP" altLang="en-US" sz="4400"/>
              <a:t>「貼る」モデル</a:t>
            </a:r>
            <a:endParaRPr lang="ja-JP" altLang="en-US"/>
          </a:p>
        </p:txBody>
      </p:sp>
      <p:pic>
        <p:nvPicPr>
          <p:cNvPr id="36" name="グラフィックス 35" descr="笑顔 (塗りつぶしなし) 枠線">
            <a:extLst>
              <a:ext uri="{FF2B5EF4-FFF2-40B4-BE49-F238E27FC236}">
                <a16:creationId xmlns:a16="http://schemas.microsoft.com/office/drawing/2014/main" id="{FD364BEA-ECE1-952F-9530-B94763F3C5C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7921506" y="5139400"/>
            <a:ext cx="707887" cy="707887"/>
          </a:xfrm>
          <a:prstGeom prst="rect">
            <a:avLst/>
          </a:prstGeom>
        </p:spPr>
      </p:pic>
      <p:pic>
        <p:nvPicPr>
          <p:cNvPr id="37" name="グラフィックス 36" descr="笑顔 (塗りつぶしなし) 枠線">
            <a:extLst>
              <a:ext uri="{FF2B5EF4-FFF2-40B4-BE49-F238E27FC236}">
                <a16:creationId xmlns:a16="http://schemas.microsoft.com/office/drawing/2014/main" id="{989696B3-9AC5-903E-5725-FFE9CD8060B0}"/>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9618689" y="5140181"/>
            <a:ext cx="707887" cy="707887"/>
          </a:xfrm>
          <a:prstGeom prst="rect">
            <a:avLst/>
          </a:prstGeom>
        </p:spPr>
      </p:pic>
      <p:sp>
        <p:nvSpPr>
          <p:cNvPr id="39" name="テキスト ボックス 38">
            <a:extLst>
              <a:ext uri="{FF2B5EF4-FFF2-40B4-BE49-F238E27FC236}">
                <a16:creationId xmlns:a16="http://schemas.microsoft.com/office/drawing/2014/main" id="{C201DC93-A420-BF8F-1657-8CCD0E543C04}"/>
              </a:ext>
            </a:extLst>
          </p:cNvPr>
          <p:cNvSpPr txBox="1"/>
          <p:nvPr/>
        </p:nvSpPr>
        <p:spPr>
          <a:xfrm>
            <a:off x="9798621" y="5743833"/>
            <a:ext cx="370447" cy="369332"/>
          </a:xfrm>
          <a:prstGeom prst="rect">
            <a:avLst/>
          </a:prstGeom>
          <a:noFill/>
        </p:spPr>
        <p:txBody>
          <a:bodyPr wrap="square" rtlCol="0">
            <a:spAutoFit/>
          </a:bodyPr>
          <a:lstStyle/>
          <a:p>
            <a:r>
              <a:rPr kumimoji="1" lang="en-US" altLang="ja-JP" dirty="0"/>
              <a:t>B</a:t>
            </a:r>
            <a:endParaRPr kumimoji="1" lang="ja-JP" altLang="en-US" dirty="0"/>
          </a:p>
        </p:txBody>
      </p:sp>
      <p:cxnSp>
        <p:nvCxnSpPr>
          <p:cNvPr id="41" name="直線コネクタ 40">
            <a:extLst>
              <a:ext uri="{FF2B5EF4-FFF2-40B4-BE49-F238E27FC236}">
                <a16:creationId xmlns:a16="http://schemas.microsoft.com/office/drawing/2014/main" id="{054B081D-7E0C-3E8B-B0B3-50B8015ED51C}"/>
              </a:ext>
            </a:extLst>
          </p:cNvPr>
          <p:cNvCxnSpPr/>
          <p:nvPr/>
        </p:nvCxnSpPr>
        <p:spPr>
          <a:xfrm flipH="1" flipV="1">
            <a:off x="7534096" y="5126762"/>
            <a:ext cx="481001" cy="292100"/>
          </a:xfrm>
          <a:prstGeom prst="line">
            <a:avLst/>
          </a:prstGeom>
        </p:spPr>
        <p:style>
          <a:lnRef idx="1">
            <a:schemeClr val="dk1"/>
          </a:lnRef>
          <a:fillRef idx="0">
            <a:schemeClr val="dk1"/>
          </a:fillRef>
          <a:effectRef idx="0">
            <a:schemeClr val="dk1"/>
          </a:effectRef>
          <a:fontRef idx="minor">
            <a:schemeClr val="tx1"/>
          </a:fontRef>
        </p:style>
      </p:cxnSp>
      <p:cxnSp>
        <p:nvCxnSpPr>
          <p:cNvPr id="42" name="直線コネクタ 41">
            <a:extLst>
              <a:ext uri="{FF2B5EF4-FFF2-40B4-BE49-F238E27FC236}">
                <a16:creationId xmlns:a16="http://schemas.microsoft.com/office/drawing/2014/main" id="{CFB159A3-E449-0D38-205F-64CF186BA385}"/>
              </a:ext>
            </a:extLst>
          </p:cNvPr>
          <p:cNvCxnSpPr/>
          <p:nvPr/>
        </p:nvCxnSpPr>
        <p:spPr>
          <a:xfrm flipH="1">
            <a:off x="7525544" y="5629900"/>
            <a:ext cx="500086" cy="177658"/>
          </a:xfrm>
          <a:prstGeom prst="line">
            <a:avLst/>
          </a:prstGeom>
        </p:spPr>
        <p:style>
          <a:lnRef idx="1">
            <a:schemeClr val="dk1"/>
          </a:lnRef>
          <a:fillRef idx="0">
            <a:schemeClr val="dk1"/>
          </a:fillRef>
          <a:effectRef idx="0">
            <a:schemeClr val="dk1"/>
          </a:effectRef>
          <a:fontRef idx="minor">
            <a:schemeClr val="tx1"/>
          </a:fontRef>
        </p:style>
      </p:cxnSp>
      <p:cxnSp>
        <p:nvCxnSpPr>
          <p:cNvPr id="43" name="直線コネクタ 42">
            <a:extLst>
              <a:ext uri="{FF2B5EF4-FFF2-40B4-BE49-F238E27FC236}">
                <a16:creationId xmlns:a16="http://schemas.microsoft.com/office/drawing/2014/main" id="{DF05245A-E598-68A6-99E2-D5E299E40949}"/>
              </a:ext>
            </a:extLst>
          </p:cNvPr>
          <p:cNvCxnSpPr>
            <a:cxnSpLocks/>
          </p:cNvCxnSpPr>
          <p:nvPr/>
        </p:nvCxnSpPr>
        <p:spPr>
          <a:xfrm flipV="1">
            <a:off x="10223252" y="5285462"/>
            <a:ext cx="582249" cy="192057"/>
          </a:xfrm>
          <a:prstGeom prst="line">
            <a:avLst/>
          </a:prstGeom>
        </p:spPr>
        <p:style>
          <a:lnRef idx="1">
            <a:schemeClr val="dk1"/>
          </a:lnRef>
          <a:fillRef idx="0">
            <a:schemeClr val="dk1"/>
          </a:fillRef>
          <a:effectRef idx="0">
            <a:schemeClr val="dk1"/>
          </a:effectRef>
          <a:fontRef idx="minor">
            <a:schemeClr val="tx1"/>
          </a:fontRef>
        </p:style>
      </p:cxnSp>
      <p:sp>
        <p:nvSpPr>
          <p:cNvPr id="44" name="テキスト ボックス 43">
            <a:extLst>
              <a:ext uri="{FF2B5EF4-FFF2-40B4-BE49-F238E27FC236}">
                <a16:creationId xmlns:a16="http://schemas.microsoft.com/office/drawing/2014/main" id="{16A5C2AE-707C-B822-4BDA-8D898A172F79}"/>
              </a:ext>
            </a:extLst>
          </p:cNvPr>
          <p:cNvSpPr txBox="1"/>
          <p:nvPr/>
        </p:nvSpPr>
        <p:spPr>
          <a:xfrm>
            <a:off x="7209087" y="6106260"/>
            <a:ext cx="3986024" cy="707886"/>
          </a:xfrm>
          <a:prstGeom prst="rect">
            <a:avLst/>
          </a:prstGeom>
          <a:noFill/>
        </p:spPr>
        <p:txBody>
          <a:bodyPr wrap="square" rtlCol="0">
            <a:spAutoFit/>
          </a:bodyPr>
          <a:lstStyle/>
          <a:p>
            <a:r>
              <a:rPr kumimoji="1" lang="ja-JP" altLang="en-US" sz="2000" b="1"/>
              <a:t>エージェント</a:t>
            </a:r>
            <a:r>
              <a:rPr kumimoji="1" lang="en-US" altLang="ja-JP" sz="2000" b="1" dirty="0"/>
              <a:t>A</a:t>
            </a:r>
            <a:r>
              <a:rPr kumimoji="1" lang="ja-JP" altLang="en-US" sz="2000" b="1"/>
              <a:t>の協力率</a:t>
            </a:r>
            <a:r>
              <a:rPr kumimoji="1" lang="en-US" altLang="ja-JP" sz="2000" b="1" dirty="0"/>
              <a:t> : 5/10</a:t>
            </a:r>
          </a:p>
          <a:p>
            <a:r>
              <a:rPr kumimoji="1" lang="ja-JP" altLang="en-US" sz="2000" b="1"/>
              <a:t>エージェント</a:t>
            </a:r>
            <a:r>
              <a:rPr kumimoji="1" lang="en-US" altLang="ja-JP" sz="2000" b="1" dirty="0"/>
              <a:t>B</a:t>
            </a:r>
            <a:r>
              <a:rPr kumimoji="1" lang="ja-JP" altLang="en-US" sz="2000" b="1"/>
              <a:t>の協力率</a:t>
            </a:r>
            <a:r>
              <a:rPr kumimoji="1" lang="en-US" altLang="ja-JP" sz="2000" b="1" dirty="0"/>
              <a:t> : 7/12</a:t>
            </a:r>
            <a:endParaRPr kumimoji="1" lang="ja-JP" altLang="en-US" sz="2000" b="1" dirty="0"/>
          </a:p>
        </p:txBody>
      </p:sp>
      <p:sp>
        <p:nvSpPr>
          <p:cNvPr id="45" name="テキスト ボックス 44">
            <a:extLst>
              <a:ext uri="{FF2B5EF4-FFF2-40B4-BE49-F238E27FC236}">
                <a16:creationId xmlns:a16="http://schemas.microsoft.com/office/drawing/2014/main" id="{5913D22F-13C3-3C3C-A9CA-FF924557F494}"/>
              </a:ext>
            </a:extLst>
          </p:cNvPr>
          <p:cNvSpPr txBox="1"/>
          <p:nvPr/>
        </p:nvSpPr>
        <p:spPr>
          <a:xfrm>
            <a:off x="8122666" y="5774265"/>
            <a:ext cx="376463" cy="369332"/>
          </a:xfrm>
          <a:prstGeom prst="rect">
            <a:avLst/>
          </a:prstGeom>
          <a:noFill/>
        </p:spPr>
        <p:txBody>
          <a:bodyPr wrap="square" rtlCol="0">
            <a:spAutoFit/>
          </a:bodyPr>
          <a:lstStyle/>
          <a:p>
            <a:r>
              <a:rPr kumimoji="1" lang="en-US" altLang="ja-JP" dirty="0"/>
              <a:t>A</a:t>
            </a:r>
            <a:endParaRPr kumimoji="1" lang="ja-JP" altLang="en-US" dirty="0"/>
          </a:p>
        </p:txBody>
      </p:sp>
      <p:sp>
        <p:nvSpPr>
          <p:cNvPr id="54" name="吹き出し: 四角形 53">
            <a:extLst>
              <a:ext uri="{FF2B5EF4-FFF2-40B4-BE49-F238E27FC236}">
                <a16:creationId xmlns:a16="http://schemas.microsoft.com/office/drawing/2014/main" id="{AAE14EAB-65FC-6144-D52D-8DE3FF103F85}"/>
              </a:ext>
            </a:extLst>
          </p:cNvPr>
          <p:cNvSpPr/>
          <p:nvPr/>
        </p:nvSpPr>
        <p:spPr>
          <a:xfrm>
            <a:off x="9251333" y="4239610"/>
            <a:ext cx="2470255" cy="846068"/>
          </a:xfrm>
          <a:prstGeom prst="wedgeRectCallout">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a:t>ゲーム</a:t>
            </a:r>
            <a:r>
              <a:rPr lang="en-US" altLang="ja-JP" b="1" dirty="0"/>
              <a:t>12</a:t>
            </a:r>
            <a:r>
              <a:rPr lang="ja-JP" altLang="en-US" b="1"/>
              <a:t>回中</a:t>
            </a:r>
            <a:endParaRPr kumimoji="1" lang="en-US" altLang="ja-JP" b="1" dirty="0"/>
          </a:p>
          <a:p>
            <a:pPr algn="ctr"/>
            <a:r>
              <a:rPr lang="en-US" altLang="ja-JP" b="1" dirty="0"/>
              <a:t>7</a:t>
            </a:r>
            <a:r>
              <a:rPr lang="ja-JP" altLang="en-US" b="1"/>
              <a:t>回協力</a:t>
            </a:r>
            <a:endParaRPr kumimoji="1" lang="ja-JP" altLang="en-US" b="1" dirty="0"/>
          </a:p>
        </p:txBody>
      </p:sp>
      <p:sp>
        <p:nvSpPr>
          <p:cNvPr id="2" name="吹き出し: 四角形 1">
            <a:extLst>
              <a:ext uri="{FF2B5EF4-FFF2-40B4-BE49-F238E27FC236}">
                <a16:creationId xmlns:a16="http://schemas.microsoft.com/office/drawing/2014/main" id="{8FBEC8CA-A978-FC44-4B5E-744D1B5C112B}"/>
              </a:ext>
            </a:extLst>
          </p:cNvPr>
          <p:cNvSpPr/>
          <p:nvPr/>
        </p:nvSpPr>
        <p:spPr>
          <a:xfrm flipH="1">
            <a:off x="6561081" y="4239610"/>
            <a:ext cx="2470254" cy="776500"/>
          </a:xfrm>
          <a:prstGeom prst="wedgeRectCallout">
            <a:avLst>
              <a:gd name="adj1" fmla="val -17537"/>
              <a:gd name="adj2" fmla="val 72179"/>
            </a:avLst>
          </a:prstGeom>
          <a:ln>
            <a:solidFill>
              <a:schemeClr val="tx1"/>
            </a:solidFill>
          </a:ln>
        </p:spPr>
        <p:style>
          <a:lnRef idx="2">
            <a:schemeClr val="accent6"/>
          </a:lnRef>
          <a:fillRef idx="1">
            <a:schemeClr val="lt1"/>
          </a:fillRef>
          <a:effectRef idx="0">
            <a:schemeClr val="accent6"/>
          </a:effectRef>
          <a:fontRef idx="minor">
            <a:schemeClr val="dk1"/>
          </a:fontRef>
        </p:style>
        <p:txBody>
          <a:bodyPr rtlCol="0" anchor="ctr"/>
          <a:lstStyle/>
          <a:p>
            <a:pPr algn="ctr"/>
            <a:r>
              <a:rPr lang="ja-JP" altLang="en-US" b="1"/>
              <a:t>ゲーム</a:t>
            </a:r>
            <a:r>
              <a:rPr lang="en-US" altLang="ja-JP" b="1" dirty="0"/>
              <a:t>10</a:t>
            </a:r>
            <a:r>
              <a:rPr lang="ja-JP" altLang="en-US" b="1"/>
              <a:t>回中</a:t>
            </a:r>
            <a:endParaRPr kumimoji="1" lang="en-US" altLang="ja-JP" b="1" dirty="0"/>
          </a:p>
          <a:p>
            <a:pPr algn="ctr"/>
            <a:r>
              <a:rPr lang="en-US" altLang="ja-JP" b="1" dirty="0"/>
              <a:t>5</a:t>
            </a:r>
            <a:r>
              <a:rPr lang="ja-JP" altLang="en-US" b="1"/>
              <a:t>回協力</a:t>
            </a:r>
            <a:endParaRPr kumimoji="1" lang="ja-JP" altLang="en-US" b="1" dirty="0"/>
          </a:p>
        </p:txBody>
      </p:sp>
      <p:pic>
        <p:nvPicPr>
          <p:cNvPr id="7" name="グラフィックス 6" descr="笑顔 (塗りつぶしなし) 枠線">
            <a:extLst>
              <a:ext uri="{FF2B5EF4-FFF2-40B4-BE49-F238E27FC236}">
                <a16:creationId xmlns:a16="http://schemas.microsoft.com/office/drawing/2014/main" id="{C9096CCA-D6C3-B64A-8E4B-7A2BA2DAD4E4}"/>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2695029" y="4450556"/>
            <a:ext cx="765432" cy="707887"/>
          </a:xfrm>
          <a:prstGeom prst="rect">
            <a:avLst/>
          </a:prstGeom>
        </p:spPr>
      </p:pic>
      <p:pic>
        <p:nvPicPr>
          <p:cNvPr id="8" name="グラフィックス 7" descr="笑顔 (塗りつぶしなし) 枠線">
            <a:extLst>
              <a:ext uri="{FF2B5EF4-FFF2-40B4-BE49-F238E27FC236}">
                <a16:creationId xmlns:a16="http://schemas.microsoft.com/office/drawing/2014/main" id="{4A2F71A1-809A-DAEA-FBF4-B1FE1D2DCFB1}"/>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655297" y="4570400"/>
            <a:ext cx="497412" cy="471111"/>
          </a:xfrm>
          <a:prstGeom prst="rect">
            <a:avLst/>
          </a:prstGeom>
        </p:spPr>
      </p:pic>
      <p:pic>
        <p:nvPicPr>
          <p:cNvPr id="9" name="グラフィックス 8" descr="悲しい顔 (塗りつぶしなし) 枠線">
            <a:extLst>
              <a:ext uri="{FF2B5EF4-FFF2-40B4-BE49-F238E27FC236}">
                <a16:creationId xmlns:a16="http://schemas.microsoft.com/office/drawing/2014/main" id="{782FA9A4-54EB-D817-B1A0-E307F8BF6136}"/>
              </a:ext>
            </a:extLst>
          </p:cNvPr>
          <p:cNvPicPr>
            <a:picLocks noChangeAspect="1"/>
          </p:cNvPicPr>
          <p:nvPr/>
        </p:nvPicPr>
        <p:blipFill>
          <a:blip r:embed="rId6">
            <a:extLst>
              <a:ext uri="{28A0092B-C50C-407E-A947-70E740481C1C}">
                <a14:useLocalDpi xmlns:a14="http://schemas.microsoft.com/office/drawing/2010/main" val="0"/>
              </a:ext>
              <a:ext uri="{96DAC541-7B7A-43D3-8B79-37D633B846F1}">
                <asvg:svgBlip xmlns:asvg="http://schemas.microsoft.com/office/drawing/2016/SVG/main" r:embed="rId7"/>
              </a:ext>
            </a:extLst>
          </a:blip>
          <a:stretch>
            <a:fillRect/>
          </a:stretch>
        </p:blipFill>
        <p:spPr>
          <a:xfrm>
            <a:off x="2033451" y="3974644"/>
            <a:ext cx="551579" cy="559204"/>
          </a:xfrm>
          <a:prstGeom prst="rect">
            <a:avLst/>
          </a:prstGeom>
        </p:spPr>
      </p:pic>
      <p:pic>
        <p:nvPicPr>
          <p:cNvPr id="10" name="グラフィックス 9" descr="笑顔 (塗りつぶしなし) 枠線">
            <a:extLst>
              <a:ext uri="{FF2B5EF4-FFF2-40B4-BE49-F238E27FC236}">
                <a16:creationId xmlns:a16="http://schemas.microsoft.com/office/drawing/2014/main" id="{B0D6122E-9F17-4D8E-6FB4-D618588DA258}"/>
              </a:ext>
            </a:extLst>
          </p:cNvPr>
          <p:cNvPicPr>
            <a:picLocks noChangeAspect="1"/>
          </p:cNvPicPr>
          <p:nvPr/>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tretch>
            <a:fillRect/>
          </a:stretch>
        </p:blipFill>
        <p:spPr>
          <a:xfrm>
            <a:off x="1923452" y="5283339"/>
            <a:ext cx="551579" cy="489903"/>
          </a:xfrm>
          <a:prstGeom prst="rect">
            <a:avLst/>
          </a:prstGeom>
        </p:spPr>
      </p:pic>
      <p:sp>
        <p:nvSpPr>
          <p:cNvPr id="11" name="テキスト ボックス 10">
            <a:extLst>
              <a:ext uri="{FF2B5EF4-FFF2-40B4-BE49-F238E27FC236}">
                <a16:creationId xmlns:a16="http://schemas.microsoft.com/office/drawing/2014/main" id="{86D5D75F-4EFA-99B0-DFC2-D6F47D07A762}"/>
              </a:ext>
            </a:extLst>
          </p:cNvPr>
          <p:cNvSpPr txBox="1"/>
          <p:nvPr/>
        </p:nvSpPr>
        <p:spPr>
          <a:xfrm>
            <a:off x="1007921" y="4386001"/>
            <a:ext cx="853149" cy="400110"/>
          </a:xfrm>
          <a:prstGeom prst="rect">
            <a:avLst/>
          </a:prstGeom>
          <a:noFill/>
        </p:spPr>
        <p:txBody>
          <a:bodyPr wrap="square" rtlCol="0">
            <a:spAutoFit/>
          </a:bodyPr>
          <a:lstStyle/>
          <a:p>
            <a:r>
              <a:rPr lang="ja-JP" altLang="en-US" sz="2000" b="1"/>
              <a:t>協力</a:t>
            </a:r>
            <a:endParaRPr kumimoji="1" lang="ja-JP" altLang="en-US" sz="2000" b="1" dirty="0"/>
          </a:p>
        </p:txBody>
      </p:sp>
      <p:sp>
        <p:nvSpPr>
          <p:cNvPr id="12" name="テキスト ボックス 11">
            <a:extLst>
              <a:ext uri="{FF2B5EF4-FFF2-40B4-BE49-F238E27FC236}">
                <a16:creationId xmlns:a16="http://schemas.microsoft.com/office/drawing/2014/main" id="{6C06547C-2390-1005-414B-B49EB6583923}"/>
              </a:ext>
            </a:extLst>
          </p:cNvPr>
          <p:cNvSpPr txBox="1"/>
          <p:nvPr/>
        </p:nvSpPr>
        <p:spPr>
          <a:xfrm>
            <a:off x="1245302" y="5203274"/>
            <a:ext cx="819989" cy="400110"/>
          </a:xfrm>
          <a:prstGeom prst="rect">
            <a:avLst/>
          </a:prstGeom>
          <a:noFill/>
        </p:spPr>
        <p:txBody>
          <a:bodyPr wrap="square" rtlCol="0">
            <a:spAutoFit/>
          </a:bodyPr>
          <a:lstStyle/>
          <a:p>
            <a:r>
              <a:rPr kumimoji="1" lang="ja-JP" altLang="en-US" sz="2000" b="1"/>
              <a:t>協力</a:t>
            </a:r>
            <a:endParaRPr kumimoji="1" lang="ja-JP" altLang="en-US" sz="2000" b="1" dirty="0"/>
          </a:p>
        </p:txBody>
      </p:sp>
      <p:sp>
        <p:nvSpPr>
          <p:cNvPr id="13" name="テキスト ボックス 12">
            <a:extLst>
              <a:ext uri="{FF2B5EF4-FFF2-40B4-BE49-F238E27FC236}">
                <a16:creationId xmlns:a16="http://schemas.microsoft.com/office/drawing/2014/main" id="{48FD033C-F1B0-2F86-04DC-1552D03B27B9}"/>
              </a:ext>
            </a:extLst>
          </p:cNvPr>
          <p:cNvSpPr txBox="1"/>
          <p:nvPr/>
        </p:nvSpPr>
        <p:spPr>
          <a:xfrm>
            <a:off x="1245302" y="3816033"/>
            <a:ext cx="945660" cy="400110"/>
          </a:xfrm>
          <a:prstGeom prst="rect">
            <a:avLst/>
          </a:prstGeom>
          <a:noFill/>
        </p:spPr>
        <p:txBody>
          <a:bodyPr wrap="square" rtlCol="0">
            <a:spAutoFit/>
          </a:bodyPr>
          <a:lstStyle/>
          <a:p>
            <a:r>
              <a:rPr kumimoji="1" lang="ja-JP" altLang="en-US" sz="2000" b="1"/>
              <a:t>非協力</a:t>
            </a:r>
            <a:endParaRPr kumimoji="1" lang="ja-JP" altLang="en-US" sz="2000" b="1" dirty="0"/>
          </a:p>
        </p:txBody>
      </p:sp>
      <p:cxnSp>
        <p:nvCxnSpPr>
          <p:cNvPr id="14" name="直線コネクタ 13">
            <a:extLst>
              <a:ext uri="{FF2B5EF4-FFF2-40B4-BE49-F238E27FC236}">
                <a16:creationId xmlns:a16="http://schemas.microsoft.com/office/drawing/2014/main" id="{488B5226-A5EF-CE3F-C2AD-E44D455EBED3}"/>
              </a:ext>
            </a:extLst>
          </p:cNvPr>
          <p:cNvCxnSpPr>
            <a:cxnSpLocks/>
          </p:cNvCxnSpPr>
          <p:nvPr/>
        </p:nvCxnSpPr>
        <p:spPr>
          <a:xfrm>
            <a:off x="2475031" y="4419865"/>
            <a:ext cx="282380" cy="206479"/>
          </a:xfrm>
          <a:prstGeom prst="line">
            <a:avLst/>
          </a:prstGeom>
        </p:spPr>
        <p:style>
          <a:lnRef idx="1">
            <a:schemeClr val="dk1"/>
          </a:lnRef>
          <a:fillRef idx="0">
            <a:schemeClr val="dk1"/>
          </a:fillRef>
          <a:effectRef idx="0">
            <a:schemeClr val="dk1"/>
          </a:effectRef>
          <a:fontRef idx="minor">
            <a:schemeClr val="tx1"/>
          </a:fontRef>
        </p:style>
      </p:cxnSp>
      <p:cxnSp>
        <p:nvCxnSpPr>
          <p:cNvPr id="15" name="直線コネクタ 14">
            <a:extLst>
              <a:ext uri="{FF2B5EF4-FFF2-40B4-BE49-F238E27FC236}">
                <a16:creationId xmlns:a16="http://schemas.microsoft.com/office/drawing/2014/main" id="{3D535188-5BC6-3436-A4D5-39C97A17C36B}"/>
              </a:ext>
            </a:extLst>
          </p:cNvPr>
          <p:cNvCxnSpPr>
            <a:cxnSpLocks/>
            <a:stCxn id="8" idx="3"/>
            <a:endCxn id="7" idx="1"/>
          </p:cNvCxnSpPr>
          <p:nvPr/>
        </p:nvCxnSpPr>
        <p:spPr>
          <a:xfrm flipV="1">
            <a:off x="2152709" y="4804500"/>
            <a:ext cx="542320" cy="1456"/>
          </a:xfrm>
          <a:prstGeom prst="line">
            <a:avLst/>
          </a:prstGeom>
        </p:spPr>
        <p:style>
          <a:lnRef idx="1">
            <a:schemeClr val="dk1"/>
          </a:lnRef>
          <a:fillRef idx="0">
            <a:schemeClr val="dk1"/>
          </a:fillRef>
          <a:effectRef idx="0">
            <a:schemeClr val="dk1"/>
          </a:effectRef>
          <a:fontRef idx="minor">
            <a:schemeClr val="tx1"/>
          </a:fontRef>
        </p:style>
      </p:cxnSp>
      <p:cxnSp>
        <p:nvCxnSpPr>
          <p:cNvPr id="27" name="直線コネクタ 26">
            <a:extLst>
              <a:ext uri="{FF2B5EF4-FFF2-40B4-BE49-F238E27FC236}">
                <a16:creationId xmlns:a16="http://schemas.microsoft.com/office/drawing/2014/main" id="{216DAF18-FC90-33D4-1423-269E77C5589C}"/>
              </a:ext>
            </a:extLst>
          </p:cNvPr>
          <p:cNvCxnSpPr>
            <a:cxnSpLocks/>
          </p:cNvCxnSpPr>
          <p:nvPr/>
        </p:nvCxnSpPr>
        <p:spPr>
          <a:xfrm flipV="1">
            <a:off x="2385911" y="5004948"/>
            <a:ext cx="415093" cy="357888"/>
          </a:xfrm>
          <a:prstGeom prst="line">
            <a:avLst/>
          </a:prstGeom>
        </p:spPr>
        <p:style>
          <a:lnRef idx="1">
            <a:schemeClr val="dk1"/>
          </a:lnRef>
          <a:fillRef idx="0">
            <a:schemeClr val="dk1"/>
          </a:fillRef>
          <a:effectRef idx="0">
            <a:schemeClr val="dk1"/>
          </a:effectRef>
          <a:fontRef idx="minor">
            <a:schemeClr val="tx1"/>
          </a:fontRef>
        </p:style>
      </p:cxnSp>
      <p:sp>
        <p:nvSpPr>
          <p:cNvPr id="28" name="テキスト ボックス 27">
            <a:extLst>
              <a:ext uri="{FF2B5EF4-FFF2-40B4-BE49-F238E27FC236}">
                <a16:creationId xmlns:a16="http://schemas.microsoft.com/office/drawing/2014/main" id="{5A73C287-CC95-8B37-69FD-B594FD0C8BD6}"/>
              </a:ext>
            </a:extLst>
          </p:cNvPr>
          <p:cNvSpPr txBox="1"/>
          <p:nvPr/>
        </p:nvSpPr>
        <p:spPr>
          <a:xfrm>
            <a:off x="365049" y="5854529"/>
            <a:ext cx="4200800" cy="830997"/>
          </a:xfrm>
          <a:prstGeom prst="rect">
            <a:avLst/>
          </a:prstGeom>
          <a:noFill/>
        </p:spPr>
        <p:txBody>
          <a:bodyPr wrap="square" rtlCol="0">
            <a:spAutoFit/>
          </a:bodyPr>
          <a:lstStyle/>
          <a:p>
            <a:r>
              <a:rPr kumimoji="1" lang="ja-JP" altLang="en-US" sz="2400" b="1"/>
              <a:t>リンクの貼ってある</a:t>
            </a:r>
            <a:endParaRPr kumimoji="1" lang="en-US" altLang="ja-JP" sz="2400" b="1" dirty="0"/>
          </a:p>
          <a:p>
            <a:r>
              <a:rPr kumimoji="1" lang="ja-JP" altLang="en-US" sz="2400" b="1"/>
              <a:t>エージェントの協力率</a:t>
            </a:r>
            <a:r>
              <a:rPr kumimoji="1" lang="en-US" altLang="ja-JP" sz="2400" b="1" dirty="0"/>
              <a:t>: 2/3</a:t>
            </a:r>
            <a:endParaRPr kumimoji="1" lang="ja-JP" altLang="en-US" sz="2400" b="1" dirty="0"/>
          </a:p>
        </p:txBody>
      </p:sp>
      <mc:AlternateContent xmlns:mc="http://schemas.openxmlformats.org/markup-compatibility/2006" xmlns:a14="http://schemas.microsoft.com/office/drawing/2010/main">
        <mc:Choice Requires="a14">
          <p:sp>
            <p:nvSpPr>
              <p:cNvPr id="30" name="テキスト ボックス 29">
                <a:extLst>
                  <a:ext uri="{FF2B5EF4-FFF2-40B4-BE49-F238E27FC236}">
                    <a16:creationId xmlns:a16="http://schemas.microsoft.com/office/drawing/2014/main" id="{EF9F929C-197E-A682-431D-A56861AE1B41}"/>
                  </a:ext>
                </a:extLst>
              </p:cNvPr>
              <p:cNvSpPr txBox="1"/>
              <p:nvPr/>
            </p:nvSpPr>
            <p:spPr>
              <a:xfrm>
                <a:off x="6327094" y="1507634"/>
                <a:ext cx="5408482" cy="2773067"/>
              </a:xfrm>
              <a:prstGeom prst="rect">
                <a:avLst/>
              </a:prstGeom>
              <a:noFill/>
            </p:spPr>
            <p:txBody>
              <a:bodyPr wrap="square">
                <a:spAutoFit/>
              </a:bodyPr>
              <a:lstStyle/>
              <a:p>
                <a:pPr marL="0" indent="0">
                  <a:buNone/>
                </a:pPr>
                <a:r>
                  <a:rPr kumimoji="1" lang="ja-JP" altLang="en-US" sz="2000">
                    <a:solidFill>
                      <a:schemeClr val="accent2"/>
                    </a:solidFill>
                  </a:rPr>
                  <a:t>③</a:t>
                </a:r>
                <a:r>
                  <a:rPr kumimoji="1" lang="ja-JP" altLang="en-US" sz="2000">
                    <a:latin typeface="+mn-ea"/>
                  </a:rPr>
                  <a:t>リンク</a:t>
                </a:r>
                <a:r>
                  <a:rPr kumimoji="1" lang="ja-JP" altLang="en-US" sz="2000" dirty="0">
                    <a:latin typeface="+mn-ea"/>
                  </a:rPr>
                  <a:t>を貼るかどうかの意思</a:t>
                </a:r>
                <a:r>
                  <a:rPr kumimoji="1" lang="ja-JP" altLang="en-US" sz="2000">
                    <a:latin typeface="+mn-ea"/>
                  </a:rPr>
                  <a:t>決定：</a:t>
                </a:r>
                <a:endParaRPr kumimoji="1" lang="en-US" altLang="ja-JP" sz="2000" dirty="0">
                  <a:latin typeface="+mn-ea"/>
                </a:endParaRPr>
              </a:p>
              <a:p>
                <a:pPr marL="0" indent="0">
                  <a:buNone/>
                </a:pPr>
                <a:endParaRPr lang="en-US" altLang="ja-JP" sz="2000" i="1" kern="100" dirty="0">
                  <a:effectLst/>
                  <a:latin typeface="+mn-ea"/>
                  <a:cs typeface="Times New Roman" panose="02020603050405020304" pitchFamily="18" charset="0"/>
                </a:endParaRPr>
              </a:p>
              <a:p>
                <a:pPr marL="0" indent="0">
                  <a:buNone/>
                </a:pPr>
                <a14:m>
                  <m:oMath xmlns:m="http://schemas.openxmlformats.org/officeDocument/2006/math">
                    <m:f>
                      <m:fPr>
                        <m:ctrlPr>
                          <a:rPr lang="ja-JP" altLang="ja-JP" sz="1800" i="1" kern="100" smtClean="0">
                            <a:effectLst/>
                            <a:latin typeface="Cambria Math" panose="02040503050406030204" pitchFamily="18" charset="0"/>
                            <a:cs typeface="Times New Roman" panose="02020603050405020304" pitchFamily="18" charset="0"/>
                          </a:rPr>
                        </m:ctrlPr>
                      </m:fPr>
                      <m:num>
                        <m:r>
                          <a:rPr lang="ja-JP" altLang="ja-JP" sz="1800" kern="100">
                            <a:effectLst/>
                            <a:latin typeface="Cambria Math" panose="02040503050406030204" pitchFamily="18" charset="0"/>
                            <a:cs typeface="Times New Roman" panose="02020603050405020304" pitchFamily="18" charset="0"/>
                          </a:rPr>
                          <m:t>相手のエージェントが協力を行った回数</m:t>
                        </m:r>
                      </m:num>
                      <m:den>
                        <m:r>
                          <a:rPr lang="ja-JP" altLang="ja-JP" sz="1800" kern="100">
                            <a:effectLst/>
                            <a:latin typeface="Cambria Math" panose="02040503050406030204" pitchFamily="18" charset="0"/>
                            <a:cs typeface="Times New Roman" panose="02020603050405020304" pitchFamily="18" charset="0"/>
                          </a:rPr>
                          <m:t>相手のエージェントがゲームを行った回数</m:t>
                        </m:r>
                      </m:den>
                    </m:f>
                    <m:r>
                      <a:rPr lang="en-US" altLang="ja-JP" sz="1800" b="0" i="0" kern="100" smtClean="0">
                        <a:effectLst/>
                        <a:latin typeface="Cambria Math" panose="02040503050406030204" pitchFamily="18" charset="0"/>
                        <a:cs typeface="Times New Roman" panose="02020603050405020304" pitchFamily="18" charset="0"/>
                      </a:rPr>
                      <m:t> </m:t>
                    </m:r>
                    <m:r>
                      <a:rPr lang="en-US" altLang="ja-JP" sz="1800" i="1" kern="100" smtClean="0">
                        <a:effectLst/>
                        <a:latin typeface="Cambria Math" panose="02040503050406030204" pitchFamily="18" charset="0"/>
                        <a:cs typeface="Times New Roman" panose="02020603050405020304" pitchFamily="18" charset="0"/>
                      </a:rPr>
                      <m:t>≥</m:t>
                    </m:r>
                  </m:oMath>
                </a14:m>
                <a:r>
                  <a:rPr lang="en-US" altLang="ja-JP" sz="1800" i="1" kern="100" dirty="0">
                    <a:effectLst/>
                    <a:latin typeface="+mn-ea"/>
                    <a:cs typeface="Times New Roman" panose="02020603050405020304" pitchFamily="18" charset="0"/>
                  </a:rPr>
                  <a:t> </a:t>
                </a:r>
                <a:r>
                  <a:rPr lang="en-US" altLang="ja-JP" sz="1800" i="1" kern="100" dirty="0" err="1">
                    <a:effectLst/>
                    <a:latin typeface="+mn-ea"/>
                    <a:cs typeface="Times New Roman" panose="02020603050405020304" pitchFamily="18" charset="0"/>
                  </a:rPr>
                  <a:t>t</a:t>
                </a:r>
                <a:r>
                  <a:rPr lang="en-US" altLang="ja-JP" sz="1800" i="1" kern="100" baseline="-25000" dirty="0" err="1">
                    <a:effectLst/>
                    <a:latin typeface="+mn-ea"/>
                    <a:cs typeface="Times New Roman" panose="02020603050405020304" pitchFamily="18" charset="0"/>
                  </a:rPr>
                  <a:t>form</a:t>
                </a:r>
                <a:r>
                  <a:rPr lang="en-US" altLang="ja-JP" sz="1800" kern="100" dirty="0">
                    <a:effectLst/>
                    <a:latin typeface="+mn-ea"/>
                    <a:cs typeface="Times New Roman" panose="02020603050405020304" pitchFamily="18" charset="0"/>
                  </a:rPr>
                  <a:t>     </a:t>
                </a:r>
                <a:endParaRPr lang="en-US" altLang="ja-JP" sz="1800" kern="100" dirty="0">
                  <a:latin typeface="+mn-ea"/>
                  <a:cs typeface="Times New Roman" panose="02020603050405020304" pitchFamily="18" charset="0"/>
                </a:endParaRPr>
              </a:p>
              <a:p>
                <a:pPr marL="0" indent="0">
                  <a:buNone/>
                </a:pPr>
                <a:endParaRPr lang="en-US" altLang="ja-JP" sz="2000" kern="100" dirty="0">
                  <a:effectLst/>
                  <a:latin typeface="+mn-ea"/>
                  <a:cs typeface="Times New Roman" panose="02020603050405020304" pitchFamily="18" charset="0"/>
                </a:endParaRPr>
              </a:p>
              <a:p>
                <a:pPr marL="0" indent="0">
                  <a:buNone/>
                </a:pPr>
                <a:r>
                  <a:rPr lang="ja-JP" altLang="en-US" sz="2000" kern="100">
                    <a:effectLst/>
                    <a:latin typeface="+mn-ea"/>
                    <a:cs typeface="Times New Roman" panose="02020603050405020304" pitchFamily="18" charset="0"/>
                  </a:rPr>
                  <a:t>⇒</a:t>
                </a:r>
                <a:r>
                  <a:rPr lang="ja-JP" altLang="en-US" sz="2000" kern="100" dirty="0">
                    <a:effectLst/>
                    <a:latin typeface="+mn-ea"/>
                    <a:cs typeface="Times New Roman" panose="02020603050405020304" pitchFamily="18" charset="0"/>
                  </a:rPr>
                  <a:t>エージェントはリンクを</a:t>
                </a:r>
                <a:r>
                  <a:rPr lang="ja-JP" altLang="en-US" sz="2000" kern="100" dirty="0">
                    <a:latin typeface="+mn-ea"/>
                    <a:cs typeface="Times New Roman" panose="02020603050405020304" pitchFamily="18" charset="0"/>
                  </a:rPr>
                  <a:t>貼る</a:t>
                </a:r>
                <a:endParaRPr lang="en-US" altLang="ja-JP" sz="2000" kern="100" dirty="0">
                  <a:effectLst/>
                  <a:latin typeface="+mn-ea"/>
                  <a:cs typeface="Times New Roman" panose="02020603050405020304" pitchFamily="18" charset="0"/>
                </a:endParaRPr>
              </a:p>
              <a:p>
                <a:pPr marL="0" indent="0">
                  <a:buNone/>
                </a:pPr>
                <a:endParaRPr kumimoji="1" lang="en-US" altLang="ja-JP" sz="2000" dirty="0">
                  <a:latin typeface="+mn-ea"/>
                </a:endParaRPr>
              </a:p>
              <a:p>
                <a:pPr marL="0" indent="0">
                  <a:buNone/>
                </a:pPr>
                <a:r>
                  <a:rPr kumimoji="1" lang="ja-JP" altLang="en-US" sz="2000">
                    <a:latin typeface="+mn-ea"/>
                  </a:rPr>
                  <a:t>双方</a:t>
                </a:r>
                <a:r>
                  <a:rPr kumimoji="1" lang="ja-JP" altLang="en-US" sz="2000" dirty="0">
                    <a:latin typeface="+mn-ea"/>
                  </a:rPr>
                  <a:t>がリンクを貼る決定をする</a:t>
                </a:r>
                <a:r>
                  <a:rPr kumimoji="1" lang="ja-JP" altLang="en-US" sz="2000">
                    <a:latin typeface="+mn-ea"/>
                  </a:rPr>
                  <a:t>ことで</a:t>
                </a:r>
                <a:endParaRPr kumimoji="1" lang="en-US" altLang="ja-JP" sz="2000" dirty="0">
                  <a:latin typeface="+mn-ea"/>
                </a:endParaRPr>
              </a:p>
              <a:p>
                <a:pPr marL="0" indent="0">
                  <a:buNone/>
                </a:pPr>
                <a:r>
                  <a:rPr kumimoji="1" lang="ja-JP" altLang="en-US" sz="2000">
                    <a:latin typeface="+mn-ea"/>
                  </a:rPr>
                  <a:t>リンク</a:t>
                </a:r>
                <a:r>
                  <a:rPr kumimoji="1" lang="ja-JP" altLang="en-US" sz="2000" dirty="0">
                    <a:latin typeface="+mn-ea"/>
                  </a:rPr>
                  <a:t>が作られる</a:t>
                </a:r>
              </a:p>
            </p:txBody>
          </p:sp>
        </mc:Choice>
        <mc:Fallback xmlns="">
          <p:sp>
            <p:nvSpPr>
              <p:cNvPr id="30" name="テキスト ボックス 29">
                <a:extLst>
                  <a:ext uri="{FF2B5EF4-FFF2-40B4-BE49-F238E27FC236}">
                    <a16:creationId xmlns:a16="http://schemas.microsoft.com/office/drawing/2014/main" id="{EF9F929C-197E-A682-431D-A56861AE1B41}"/>
                  </a:ext>
                </a:extLst>
              </p:cNvPr>
              <p:cNvSpPr txBox="1">
                <a:spLocks noRot="1" noChangeAspect="1" noMove="1" noResize="1" noEditPoints="1" noAdjustHandles="1" noChangeArrowheads="1" noChangeShapeType="1" noTextEdit="1"/>
              </p:cNvSpPr>
              <p:nvPr/>
            </p:nvSpPr>
            <p:spPr>
              <a:xfrm>
                <a:off x="6327094" y="1507634"/>
                <a:ext cx="5408482" cy="2773067"/>
              </a:xfrm>
              <a:prstGeom prst="rect">
                <a:avLst/>
              </a:prstGeom>
              <a:blipFill>
                <a:blip r:embed="rId8"/>
                <a:stretch>
                  <a:fillRect l="-1405" t="-913" b="-3196"/>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2" name="テキスト ボックス 31">
                <a:extLst>
                  <a:ext uri="{FF2B5EF4-FFF2-40B4-BE49-F238E27FC236}">
                    <a16:creationId xmlns:a16="http://schemas.microsoft.com/office/drawing/2014/main" id="{0C50B175-737E-CEA7-6319-8EA36B38DE4E}"/>
                  </a:ext>
                </a:extLst>
              </p:cNvPr>
              <p:cNvSpPr txBox="1"/>
              <p:nvPr/>
            </p:nvSpPr>
            <p:spPr>
              <a:xfrm>
                <a:off x="321757" y="1510062"/>
                <a:ext cx="5474906" cy="2046586"/>
              </a:xfrm>
              <a:prstGeom prst="rect">
                <a:avLst/>
              </a:prstGeom>
              <a:noFill/>
            </p:spPr>
            <p:txBody>
              <a:bodyPr wrap="square">
                <a:spAutoFit/>
              </a:bodyPr>
              <a:lstStyle/>
              <a:p>
                <a:pPr marL="0" indent="0">
                  <a:buNone/>
                </a:pPr>
                <a:r>
                  <a:rPr kumimoji="1" lang="ja-JP" altLang="en-US" sz="2000">
                    <a:solidFill>
                      <a:schemeClr val="accent2"/>
                    </a:solidFill>
                  </a:rPr>
                  <a:t>②</a:t>
                </a:r>
                <a:r>
                  <a:rPr kumimoji="1" lang="ja-JP" altLang="en-US" sz="2000">
                    <a:latin typeface="+mn-ea"/>
                  </a:rPr>
                  <a:t>協力</a:t>
                </a:r>
                <a:r>
                  <a:rPr kumimoji="1" lang="ja-JP" altLang="en-US" sz="2000" dirty="0">
                    <a:latin typeface="+mn-ea"/>
                  </a:rPr>
                  <a:t>の意思</a:t>
                </a:r>
                <a:r>
                  <a:rPr kumimoji="1" lang="ja-JP" altLang="en-US" sz="2000">
                    <a:latin typeface="+mn-ea"/>
                  </a:rPr>
                  <a:t>決定：</a:t>
                </a:r>
                <a:endParaRPr kumimoji="1" lang="en-US" altLang="ja-JP" sz="2000" dirty="0">
                  <a:latin typeface="+mn-ea"/>
                </a:endParaRPr>
              </a:p>
              <a:p>
                <a:pPr marL="0" indent="0">
                  <a:buNone/>
                </a:pPr>
                <a:endParaRPr lang="en-US" altLang="ja-JP" sz="2000" i="1" kern="100" dirty="0">
                  <a:effectLst/>
                  <a:latin typeface="+mn-ea"/>
                  <a:cs typeface="Times New Roman" panose="02020603050405020304" pitchFamily="18" charset="0"/>
                </a:endParaRPr>
              </a:p>
              <a:p>
                <a:pPr marL="0" indent="0">
                  <a:buNone/>
                </a:pPr>
                <a14:m>
                  <m:oMath xmlns:m="http://schemas.openxmlformats.org/officeDocument/2006/math">
                    <m:f>
                      <m:fPr>
                        <m:ctrlPr>
                          <a:rPr lang="ja-JP" altLang="ja-JP" sz="1800" i="1" kern="100" smtClean="0">
                            <a:effectLst/>
                            <a:latin typeface="Cambria Math" panose="02040503050406030204" pitchFamily="18" charset="0"/>
                            <a:cs typeface="Times New Roman" panose="02020603050405020304" pitchFamily="18" charset="0"/>
                          </a:rPr>
                        </m:ctrlPr>
                      </m:fPr>
                      <m:num>
                        <m:eqArr>
                          <m:eqArrPr>
                            <m:ctrlPr>
                              <a:rPr lang="ja-JP" altLang="ja-JP" sz="1800" i="1" kern="100" smtClean="0">
                                <a:effectLst/>
                                <a:latin typeface="Cambria Math" panose="02040503050406030204" pitchFamily="18" charset="0"/>
                                <a:cs typeface="Times New Roman" panose="02020603050405020304" pitchFamily="18" charset="0"/>
                              </a:rPr>
                            </m:ctrlPr>
                          </m:eqArrPr>
                          <m:e>
                            <m:r>
                              <a:rPr lang="ja-JP" altLang="ja-JP" sz="1800" kern="100" smtClean="0">
                                <a:effectLst/>
                                <a:latin typeface="Cambria Math" panose="02040503050406030204" pitchFamily="18" charset="0"/>
                                <a:cs typeface="Times New Roman" panose="02020603050405020304" pitchFamily="18" charset="0"/>
                              </a:rPr>
                              <m:t>リンクが</m:t>
                            </m:r>
                            <m:r>
                              <a:rPr lang="ja-JP" altLang="en-US" sz="1800" i="1" kern="100">
                                <a:latin typeface="Cambria Math" panose="02040503050406030204" pitchFamily="18" charset="0"/>
                                <a:cs typeface="Times New Roman" panose="02020603050405020304" pitchFamily="18" charset="0"/>
                              </a:rPr>
                              <m:t>繋がっている</m:t>
                            </m:r>
                            <m:r>
                              <a:rPr lang="ja-JP" altLang="ja-JP" sz="1800" kern="100">
                                <a:effectLst/>
                                <a:latin typeface="Cambria Math" panose="02040503050406030204" pitchFamily="18" charset="0"/>
                                <a:cs typeface="Times New Roman" panose="02020603050405020304" pitchFamily="18" charset="0"/>
                              </a:rPr>
                              <m:t>エージェント</m:t>
                            </m:r>
                          </m:e>
                          <m:e>
                            <m:r>
                              <a:rPr lang="ja-JP" altLang="ja-JP" sz="1800" kern="100">
                                <a:effectLst/>
                                <a:latin typeface="Cambria Math" panose="02040503050406030204" pitchFamily="18" charset="0"/>
                                <a:cs typeface="Times New Roman" panose="02020603050405020304" pitchFamily="18" charset="0"/>
                              </a:rPr>
                              <m:t>の</m:t>
                            </m:r>
                            <m:r>
                              <a:rPr lang="ja-JP" altLang="en-US" sz="1800" i="1" kern="100">
                                <a:latin typeface="Cambria Math" panose="02040503050406030204" pitchFamily="18" charset="0"/>
                                <a:cs typeface="Times New Roman" panose="02020603050405020304" pitchFamily="18" charset="0"/>
                              </a:rPr>
                              <m:t>うち協力した</m:t>
                            </m:r>
                            <m:r>
                              <a:rPr lang="ja-JP" altLang="ja-JP" sz="1800" kern="100">
                                <a:effectLst/>
                                <a:latin typeface="Cambria Math" panose="02040503050406030204" pitchFamily="18" charset="0"/>
                                <a:cs typeface="Times New Roman" panose="02020603050405020304" pitchFamily="18" charset="0"/>
                              </a:rPr>
                              <m:t>人数</m:t>
                            </m:r>
                          </m:e>
                        </m:eqArr>
                      </m:num>
                      <m:den>
                        <m:r>
                          <a:rPr lang="ja-JP" altLang="ja-JP" sz="1800" kern="100">
                            <a:effectLst/>
                            <a:latin typeface="Cambria Math" panose="02040503050406030204" pitchFamily="18" charset="0"/>
                            <a:cs typeface="Times New Roman" panose="02020603050405020304" pitchFamily="18" charset="0"/>
                          </a:rPr>
                          <m:t>リンクが繋がっているエージェントの人数</m:t>
                        </m:r>
                      </m:den>
                    </m:f>
                    <m:r>
                      <a:rPr lang="en-US" altLang="ja-JP" sz="1800" i="1" kern="100">
                        <a:effectLst/>
                        <a:latin typeface="Cambria Math" panose="02040503050406030204" pitchFamily="18" charset="0"/>
                        <a:cs typeface="Times New Roman" panose="02020603050405020304" pitchFamily="18" charset="0"/>
                      </a:rPr>
                      <m:t>≥</m:t>
                    </m:r>
                  </m:oMath>
                </a14:m>
                <a:r>
                  <a:rPr lang="en-US" altLang="ja-JP" sz="1800" kern="100" dirty="0">
                    <a:effectLst/>
                    <a:latin typeface="+mn-ea"/>
                    <a:cs typeface="Times New Roman" panose="02020603050405020304" pitchFamily="18" charset="0"/>
                  </a:rPr>
                  <a:t> </a:t>
                </a:r>
                <a:r>
                  <a:rPr lang="en-US" altLang="ja-JP" sz="1800" i="1" kern="100" dirty="0" err="1">
                    <a:effectLst/>
                    <a:latin typeface="+mn-ea"/>
                    <a:cs typeface="Times New Roman" panose="02020603050405020304" pitchFamily="18" charset="0"/>
                  </a:rPr>
                  <a:t>t</a:t>
                </a:r>
                <a:r>
                  <a:rPr lang="en-US" altLang="ja-JP" sz="1800" i="1" kern="100" baseline="-25000" dirty="0" err="1">
                    <a:effectLst/>
                    <a:latin typeface="+mn-ea"/>
                    <a:cs typeface="Times New Roman" panose="02020603050405020304" pitchFamily="18" charset="0"/>
                  </a:rPr>
                  <a:t>c</a:t>
                </a:r>
                <a:r>
                  <a:rPr lang="ja-JP" altLang="en-US" sz="1800" kern="100" dirty="0">
                    <a:effectLst/>
                    <a:latin typeface="+mn-ea"/>
                    <a:cs typeface="Times New Roman" panose="02020603050405020304" pitchFamily="18" charset="0"/>
                  </a:rPr>
                  <a:t>　</a:t>
                </a:r>
                <a:r>
                  <a:rPr lang="en-US" altLang="ja-JP" sz="1800" kern="100" baseline="-25000" dirty="0">
                    <a:effectLst/>
                    <a:latin typeface="+mn-ea"/>
                    <a:cs typeface="Times New Roman" panose="02020603050405020304" pitchFamily="18" charset="0"/>
                  </a:rPr>
                  <a:t>  </a:t>
                </a:r>
                <a:r>
                  <a:rPr lang="en-US" altLang="ja-JP" sz="1800" kern="100" dirty="0">
                    <a:effectLst/>
                    <a:latin typeface="+mn-ea"/>
                    <a:cs typeface="Times New Roman" panose="02020603050405020304" pitchFamily="18" charset="0"/>
                  </a:rPr>
                  <a:t>	</a:t>
                </a:r>
              </a:p>
              <a:p>
                <a:pPr marL="0" indent="0">
                  <a:buNone/>
                </a:pPr>
                <a:r>
                  <a:rPr kumimoji="1" lang="ja-JP" altLang="en-US" sz="2000" dirty="0">
                    <a:latin typeface="+mn-ea"/>
                  </a:rPr>
                  <a:t>⇒エージェントは協力</a:t>
                </a:r>
                <a:endParaRPr kumimoji="1" lang="en-US" altLang="ja-JP" sz="2000" dirty="0">
                  <a:latin typeface="+mn-ea"/>
                </a:endParaRPr>
              </a:p>
            </p:txBody>
          </p:sp>
        </mc:Choice>
        <mc:Fallback xmlns="">
          <p:sp>
            <p:nvSpPr>
              <p:cNvPr id="32" name="テキスト ボックス 31">
                <a:extLst>
                  <a:ext uri="{FF2B5EF4-FFF2-40B4-BE49-F238E27FC236}">
                    <a16:creationId xmlns:a16="http://schemas.microsoft.com/office/drawing/2014/main" id="{0C50B175-737E-CEA7-6319-8EA36B38DE4E}"/>
                  </a:ext>
                </a:extLst>
              </p:cNvPr>
              <p:cNvSpPr txBox="1">
                <a:spLocks noRot="1" noChangeAspect="1" noMove="1" noResize="1" noEditPoints="1" noAdjustHandles="1" noChangeArrowheads="1" noChangeShapeType="1" noTextEdit="1"/>
              </p:cNvSpPr>
              <p:nvPr/>
            </p:nvSpPr>
            <p:spPr>
              <a:xfrm>
                <a:off x="321757" y="1510062"/>
                <a:ext cx="5474906" cy="2046586"/>
              </a:xfrm>
              <a:prstGeom prst="rect">
                <a:avLst/>
              </a:prstGeom>
              <a:blipFill>
                <a:blip r:embed="rId9"/>
                <a:stretch>
                  <a:fillRect l="-1157" t="-1863" b="-4969"/>
                </a:stretch>
              </a:blipFill>
            </p:spPr>
            <p:txBody>
              <a:bodyPr/>
              <a:lstStyle/>
              <a:p>
                <a:r>
                  <a:rPr lang="ja-JP" altLang="en-US">
                    <a:noFill/>
                  </a:rPr>
                  <a:t> </a:t>
                </a:r>
              </a:p>
            </p:txBody>
          </p:sp>
        </mc:Fallback>
      </mc:AlternateContent>
      <p:sp>
        <p:nvSpPr>
          <p:cNvPr id="33" name="角丸四角形 32">
            <a:extLst>
              <a:ext uri="{FF2B5EF4-FFF2-40B4-BE49-F238E27FC236}">
                <a16:creationId xmlns:a16="http://schemas.microsoft.com/office/drawing/2014/main" id="{04132E28-0F76-9234-7742-7EF057256112}"/>
              </a:ext>
            </a:extLst>
          </p:cNvPr>
          <p:cNvSpPr/>
          <p:nvPr/>
        </p:nvSpPr>
        <p:spPr>
          <a:xfrm>
            <a:off x="113018" y="1464501"/>
            <a:ext cx="5669573" cy="5343525"/>
          </a:xfrm>
          <a:prstGeom prst="roundRect">
            <a:avLst>
              <a:gd name="adj" fmla="val 62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4" name="角丸四角形 33">
            <a:extLst>
              <a:ext uri="{FF2B5EF4-FFF2-40B4-BE49-F238E27FC236}">
                <a16:creationId xmlns:a16="http://schemas.microsoft.com/office/drawing/2014/main" id="{55486A8D-B8E8-0A68-2621-A2AA287202E6}"/>
              </a:ext>
            </a:extLst>
          </p:cNvPr>
          <p:cNvSpPr/>
          <p:nvPr/>
        </p:nvSpPr>
        <p:spPr>
          <a:xfrm>
            <a:off x="6164451" y="1427796"/>
            <a:ext cx="5606370" cy="5343525"/>
          </a:xfrm>
          <a:prstGeom prst="roundRect">
            <a:avLst>
              <a:gd name="adj" fmla="val 62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5" name="テキスト ボックス 34">
            <a:extLst>
              <a:ext uri="{FF2B5EF4-FFF2-40B4-BE49-F238E27FC236}">
                <a16:creationId xmlns:a16="http://schemas.microsoft.com/office/drawing/2014/main" id="{4D18B4B5-FDE1-38AC-78A2-A772930C6E39}"/>
              </a:ext>
            </a:extLst>
          </p:cNvPr>
          <p:cNvSpPr txBox="1"/>
          <p:nvPr/>
        </p:nvSpPr>
        <p:spPr>
          <a:xfrm>
            <a:off x="3460461" y="4649204"/>
            <a:ext cx="990977" cy="369332"/>
          </a:xfrm>
          <a:prstGeom prst="rect">
            <a:avLst/>
          </a:prstGeom>
          <a:noFill/>
        </p:spPr>
        <p:txBody>
          <a:bodyPr wrap="none" rtlCol="0">
            <a:spAutoFit/>
          </a:bodyPr>
          <a:lstStyle/>
          <a:p>
            <a:r>
              <a:rPr kumimoji="1" lang="en-US" altLang="ja-JP" b="1" i="1" dirty="0" err="1"/>
              <a:t>t</a:t>
            </a:r>
            <a:r>
              <a:rPr kumimoji="1" lang="en-US" altLang="ja-JP" b="1" i="1" baseline="-25000" dirty="0" err="1"/>
              <a:t>c</a:t>
            </a:r>
            <a:r>
              <a:rPr kumimoji="1" lang="en-US" altLang="ja-JP" b="1" dirty="0"/>
              <a:t> = 0.5</a:t>
            </a:r>
            <a:endParaRPr kumimoji="1" lang="ja-JP" altLang="en-US" b="1"/>
          </a:p>
        </p:txBody>
      </p:sp>
      <p:sp>
        <p:nvSpPr>
          <p:cNvPr id="38" name="右矢印 37">
            <a:extLst>
              <a:ext uri="{FF2B5EF4-FFF2-40B4-BE49-F238E27FC236}">
                <a16:creationId xmlns:a16="http://schemas.microsoft.com/office/drawing/2014/main" id="{DC561211-DD6D-F8E6-79D5-B46253D9852E}"/>
              </a:ext>
            </a:extLst>
          </p:cNvPr>
          <p:cNvSpPr/>
          <p:nvPr/>
        </p:nvSpPr>
        <p:spPr>
          <a:xfrm>
            <a:off x="4593910" y="4672404"/>
            <a:ext cx="364331" cy="332544"/>
          </a:xfrm>
          <a:prstGeom prst="right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0" name="テキスト ボックス 39">
            <a:extLst>
              <a:ext uri="{FF2B5EF4-FFF2-40B4-BE49-F238E27FC236}">
                <a16:creationId xmlns:a16="http://schemas.microsoft.com/office/drawing/2014/main" id="{650AD4E4-6737-1ABD-B2F6-1D156A60D0AB}"/>
              </a:ext>
            </a:extLst>
          </p:cNvPr>
          <p:cNvSpPr txBox="1"/>
          <p:nvPr/>
        </p:nvSpPr>
        <p:spPr>
          <a:xfrm>
            <a:off x="5073898" y="4698626"/>
            <a:ext cx="646331" cy="369332"/>
          </a:xfrm>
          <a:prstGeom prst="rect">
            <a:avLst/>
          </a:prstGeom>
          <a:noFill/>
        </p:spPr>
        <p:txBody>
          <a:bodyPr wrap="none" rtlCol="0">
            <a:spAutoFit/>
          </a:bodyPr>
          <a:lstStyle/>
          <a:p>
            <a:r>
              <a:rPr kumimoji="1" lang="ja-JP" altLang="en-US"/>
              <a:t>協力</a:t>
            </a:r>
          </a:p>
        </p:txBody>
      </p:sp>
      <p:sp>
        <p:nvSpPr>
          <p:cNvPr id="46" name="テキスト ボックス 45">
            <a:extLst>
              <a:ext uri="{FF2B5EF4-FFF2-40B4-BE49-F238E27FC236}">
                <a16:creationId xmlns:a16="http://schemas.microsoft.com/office/drawing/2014/main" id="{FE50BCE5-5D99-B9F4-B708-59749FC3932B}"/>
              </a:ext>
            </a:extLst>
          </p:cNvPr>
          <p:cNvSpPr txBox="1"/>
          <p:nvPr/>
        </p:nvSpPr>
        <p:spPr>
          <a:xfrm>
            <a:off x="10249034" y="5387389"/>
            <a:ext cx="1298753" cy="369332"/>
          </a:xfrm>
          <a:prstGeom prst="rect">
            <a:avLst/>
          </a:prstGeom>
          <a:noFill/>
        </p:spPr>
        <p:txBody>
          <a:bodyPr wrap="none" rtlCol="0">
            <a:spAutoFit/>
          </a:bodyPr>
          <a:lstStyle/>
          <a:p>
            <a:r>
              <a:rPr lang="en-US" altLang="ja-JP" sz="1800" b="1" i="1" kern="100" dirty="0" err="1">
                <a:effectLst/>
                <a:latin typeface="+mn-ea"/>
                <a:cs typeface="Times New Roman" panose="02020603050405020304" pitchFamily="18" charset="0"/>
              </a:rPr>
              <a:t>t</a:t>
            </a:r>
            <a:r>
              <a:rPr lang="en-US" altLang="ja-JP" sz="1800" b="1" i="1" kern="100" baseline="-25000" dirty="0" err="1">
                <a:effectLst/>
                <a:latin typeface="+mn-ea"/>
                <a:cs typeface="Times New Roman" panose="02020603050405020304" pitchFamily="18" charset="0"/>
              </a:rPr>
              <a:t>form</a:t>
            </a:r>
            <a:r>
              <a:rPr lang="en-US" altLang="ja-JP" sz="1800" b="1" i="1" kern="100" baseline="-25000" dirty="0">
                <a:effectLst/>
                <a:latin typeface="+mn-ea"/>
                <a:cs typeface="Times New Roman" panose="02020603050405020304" pitchFamily="18" charset="0"/>
              </a:rPr>
              <a:t> </a:t>
            </a:r>
            <a:r>
              <a:rPr kumimoji="1" lang="en-US" altLang="ja-JP" b="1" dirty="0"/>
              <a:t>= 0.2 </a:t>
            </a:r>
            <a:endParaRPr kumimoji="1" lang="ja-JP" altLang="en-US" b="1"/>
          </a:p>
        </p:txBody>
      </p:sp>
      <p:sp>
        <p:nvSpPr>
          <p:cNvPr id="47" name="テキスト ボックス 46">
            <a:extLst>
              <a:ext uri="{FF2B5EF4-FFF2-40B4-BE49-F238E27FC236}">
                <a16:creationId xmlns:a16="http://schemas.microsoft.com/office/drawing/2014/main" id="{513CEF9F-B9F9-37E9-8E60-52D9AA10A92B}"/>
              </a:ext>
            </a:extLst>
          </p:cNvPr>
          <p:cNvSpPr txBox="1"/>
          <p:nvPr/>
        </p:nvSpPr>
        <p:spPr>
          <a:xfrm>
            <a:off x="6774268" y="5361270"/>
            <a:ext cx="1298753" cy="369332"/>
          </a:xfrm>
          <a:prstGeom prst="rect">
            <a:avLst/>
          </a:prstGeom>
          <a:noFill/>
        </p:spPr>
        <p:txBody>
          <a:bodyPr wrap="none" rtlCol="0">
            <a:spAutoFit/>
          </a:bodyPr>
          <a:lstStyle/>
          <a:p>
            <a:r>
              <a:rPr lang="en-US" altLang="ja-JP" sz="1800" b="1" i="1" kern="100" dirty="0" err="1">
                <a:effectLst/>
                <a:latin typeface="+mn-ea"/>
                <a:cs typeface="Times New Roman" panose="02020603050405020304" pitchFamily="18" charset="0"/>
              </a:rPr>
              <a:t>t</a:t>
            </a:r>
            <a:r>
              <a:rPr lang="en-US" altLang="ja-JP" sz="1800" b="1" i="1" kern="100" baseline="-25000" dirty="0" err="1">
                <a:effectLst/>
                <a:latin typeface="+mn-ea"/>
                <a:cs typeface="Times New Roman" panose="02020603050405020304" pitchFamily="18" charset="0"/>
              </a:rPr>
              <a:t>form</a:t>
            </a:r>
            <a:r>
              <a:rPr lang="en-US" altLang="ja-JP" sz="1800" b="1" i="1" kern="100" baseline="-25000" dirty="0">
                <a:effectLst/>
                <a:latin typeface="+mn-ea"/>
                <a:cs typeface="Times New Roman" panose="02020603050405020304" pitchFamily="18" charset="0"/>
              </a:rPr>
              <a:t> </a:t>
            </a:r>
            <a:r>
              <a:rPr kumimoji="1" lang="en-US" altLang="ja-JP" b="1" dirty="0"/>
              <a:t>= 0.1 </a:t>
            </a:r>
            <a:endParaRPr kumimoji="1" lang="ja-JP" altLang="en-US" b="1"/>
          </a:p>
        </p:txBody>
      </p:sp>
      <p:cxnSp>
        <p:nvCxnSpPr>
          <p:cNvPr id="49" name="直線矢印コネクタ 48">
            <a:extLst>
              <a:ext uri="{FF2B5EF4-FFF2-40B4-BE49-F238E27FC236}">
                <a16:creationId xmlns:a16="http://schemas.microsoft.com/office/drawing/2014/main" id="{EA1C2996-4149-7BE7-1013-A6D43B49FFD3}"/>
              </a:ext>
            </a:extLst>
          </p:cNvPr>
          <p:cNvCxnSpPr>
            <a:stCxn id="36" idx="3"/>
          </p:cNvCxnSpPr>
          <p:nvPr/>
        </p:nvCxnSpPr>
        <p:spPr>
          <a:xfrm flipV="1">
            <a:off x="8629393" y="5493343"/>
            <a:ext cx="4519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0" name="直線矢印コネクタ 49">
            <a:extLst>
              <a:ext uri="{FF2B5EF4-FFF2-40B4-BE49-F238E27FC236}">
                <a16:creationId xmlns:a16="http://schemas.microsoft.com/office/drawing/2014/main" id="{DD18A001-CF93-6BD0-94E7-270995C0D43C}"/>
              </a:ext>
            </a:extLst>
          </p:cNvPr>
          <p:cNvCxnSpPr>
            <a:cxnSpLocks/>
          </p:cNvCxnSpPr>
          <p:nvPr/>
        </p:nvCxnSpPr>
        <p:spPr>
          <a:xfrm flipH="1" flipV="1">
            <a:off x="9197620" y="5493343"/>
            <a:ext cx="451977" cy="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51" name="テキスト ボックス 50">
            <a:extLst>
              <a:ext uri="{FF2B5EF4-FFF2-40B4-BE49-F238E27FC236}">
                <a16:creationId xmlns:a16="http://schemas.microsoft.com/office/drawing/2014/main" id="{BD801694-EF40-AA71-04F8-0AC946D8A528}"/>
              </a:ext>
            </a:extLst>
          </p:cNvPr>
          <p:cNvSpPr txBox="1"/>
          <p:nvPr/>
        </p:nvSpPr>
        <p:spPr>
          <a:xfrm>
            <a:off x="8471053" y="5562911"/>
            <a:ext cx="1338828" cy="369332"/>
          </a:xfrm>
          <a:prstGeom prst="rect">
            <a:avLst/>
          </a:prstGeom>
          <a:noFill/>
        </p:spPr>
        <p:txBody>
          <a:bodyPr wrap="none" rtlCol="0">
            <a:spAutoFit/>
          </a:bodyPr>
          <a:lstStyle/>
          <a:p>
            <a:r>
              <a:rPr kumimoji="1" lang="ja-JP" altLang="en-US" b="1"/>
              <a:t>リンク貼る</a:t>
            </a:r>
          </a:p>
        </p:txBody>
      </p:sp>
    </p:spTree>
    <p:extLst>
      <p:ext uri="{BB962C8B-B14F-4D97-AF65-F5344CB8AC3E}">
        <p14:creationId xmlns:p14="http://schemas.microsoft.com/office/powerpoint/2010/main" val="5948548"/>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9" name="正方形/長方形 48">
            <a:extLst>
              <a:ext uri="{FF2B5EF4-FFF2-40B4-BE49-F238E27FC236}">
                <a16:creationId xmlns:a16="http://schemas.microsoft.com/office/drawing/2014/main" id="{AD0166DE-8733-089C-0BD0-EF6F02FA011C}"/>
              </a:ext>
            </a:extLst>
          </p:cNvPr>
          <p:cNvSpPr/>
          <p:nvPr/>
        </p:nvSpPr>
        <p:spPr>
          <a:xfrm>
            <a:off x="3750543" y="428845"/>
            <a:ext cx="3286513" cy="1170960"/>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n-ea"/>
            </a:endParaRPr>
          </a:p>
        </p:txBody>
      </p:sp>
      <p:sp>
        <p:nvSpPr>
          <p:cNvPr id="44" name="正方形/長方形 43">
            <a:extLst>
              <a:ext uri="{FF2B5EF4-FFF2-40B4-BE49-F238E27FC236}">
                <a16:creationId xmlns:a16="http://schemas.microsoft.com/office/drawing/2014/main" id="{8ABF1F34-B1D2-2722-4808-83A1CA4A6C1E}"/>
              </a:ext>
            </a:extLst>
          </p:cNvPr>
          <p:cNvSpPr/>
          <p:nvPr/>
        </p:nvSpPr>
        <p:spPr>
          <a:xfrm>
            <a:off x="4962124" y="1704279"/>
            <a:ext cx="5342856" cy="2126687"/>
          </a:xfrm>
          <a:prstGeom prst="rect">
            <a:avLst/>
          </a:prstGeom>
          <a:ln w="38100">
            <a:solidFill>
              <a:srgbClr val="FF0000"/>
            </a:solidFill>
          </a:ln>
        </p:spPr>
        <p:style>
          <a:lnRef idx="2">
            <a:schemeClr val="accent6"/>
          </a:lnRef>
          <a:fillRef idx="1">
            <a:schemeClr val="lt1"/>
          </a:fillRef>
          <a:effectRef idx="0">
            <a:schemeClr val="accent6"/>
          </a:effectRef>
          <a:fontRef idx="minor">
            <a:schemeClr val="dk1"/>
          </a:fontRef>
        </p:style>
        <p:txBody>
          <a:bodyPr rtlCol="0" anchor="ctr"/>
          <a:lstStyle/>
          <a:p>
            <a:pPr algn="ctr"/>
            <a:endParaRPr kumimoji="1" lang="ja-JP" altLang="en-US">
              <a:latin typeface="+mn-ea"/>
            </a:endParaRPr>
          </a:p>
        </p:txBody>
      </p:sp>
      <p:pic>
        <p:nvPicPr>
          <p:cNvPr id="5" name="コンテンツ プレースホルダー 4" descr="笑顔 (塗りつぶしなし) 枠線">
            <a:extLst>
              <a:ext uri="{FF2B5EF4-FFF2-40B4-BE49-F238E27FC236}">
                <a16:creationId xmlns:a16="http://schemas.microsoft.com/office/drawing/2014/main" id="{35D4C0A1-9A17-4632-AFFF-1701C3F8DC87}"/>
              </a:ext>
            </a:extLst>
          </p:cNvPr>
          <p:cNvPicPr>
            <a:picLocks noGrp="1" noChangeAspect="1"/>
          </p:cNvPicPr>
          <p:nvPr>
            <p:ph idx="1"/>
          </p:nvPr>
        </p:nvPicPr>
        <p:blipFill>
          <a:blip r:embed="rId3">
            <a:extLst>
              <a:ext uri="{96DAC541-7B7A-43D3-8B79-37D633B846F1}">
                <asvg:svgBlip xmlns:asvg="http://schemas.microsoft.com/office/drawing/2016/SVG/main" r:embed="rId4"/>
              </a:ext>
            </a:extLst>
          </a:blip>
          <a:stretch>
            <a:fillRect/>
          </a:stretch>
        </p:blipFill>
        <p:spPr>
          <a:xfrm>
            <a:off x="4246208" y="1093296"/>
            <a:ext cx="477317" cy="477317"/>
          </a:xfrm>
        </p:spPr>
      </p:pic>
      <p:sp>
        <p:nvSpPr>
          <p:cNvPr id="6" name="矢印: 下 5">
            <a:extLst>
              <a:ext uri="{FF2B5EF4-FFF2-40B4-BE49-F238E27FC236}">
                <a16:creationId xmlns:a16="http://schemas.microsoft.com/office/drawing/2014/main" id="{EEA0ED2B-1CAA-40C5-B972-368093D3E03A}"/>
              </a:ext>
            </a:extLst>
          </p:cNvPr>
          <p:cNvSpPr/>
          <p:nvPr/>
        </p:nvSpPr>
        <p:spPr>
          <a:xfrm>
            <a:off x="4936161" y="147923"/>
            <a:ext cx="548729" cy="219492"/>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p>
        </p:txBody>
      </p:sp>
      <p:pic>
        <p:nvPicPr>
          <p:cNvPr id="9" name="グラフィックス 8" descr="悲しい顔 (塗りつぶしなし) 枠線">
            <a:extLst>
              <a:ext uri="{FF2B5EF4-FFF2-40B4-BE49-F238E27FC236}">
                <a16:creationId xmlns:a16="http://schemas.microsoft.com/office/drawing/2014/main" id="{515592E2-2737-4CA0-8037-894C088C6733}"/>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561054" y="1093295"/>
            <a:ext cx="477318" cy="477318"/>
          </a:xfrm>
          <a:prstGeom prst="rect">
            <a:avLst/>
          </a:prstGeom>
        </p:spPr>
      </p:pic>
      <p:pic>
        <p:nvPicPr>
          <p:cNvPr id="12" name="コンテンツ プレースホルダー 4" descr="笑顔 (塗りつぶしなし) 枠線">
            <a:extLst>
              <a:ext uri="{FF2B5EF4-FFF2-40B4-BE49-F238E27FC236}">
                <a16:creationId xmlns:a16="http://schemas.microsoft.com/office/drawing/2014/main" id="{F51DA211-A88A-4FD3-A274-F31DE84CD57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808963" y="1093296"/>
            <a:ext cx="477317" cy="477317"/>
          </a:xfrm>
          <a:prstGeom prst="rect">
            <a:avLst/>
          </a:prstGeom>
        </p:spPr>
      </p:pic>
      <p:pic>
        <p:nvPicPr>
          <p:cNvPr id="15" name="グラフィックス 14" descr="悲しい顔 (塗りつぶしなし) 枠線">
            <a:extLst>
              <a:ext uri="{FF2B5EF4-FFF2-40B4-BE49-F238E27FC236}">
                <a16:creationId xmlns:a16="http://schemas.microsoft.com/office/drawing/2014/main" id="{613B780D-7D33-4D29-A083-C5DC00121BB8}"/>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998302" y="1093295"/>
            <a:ext cx="477318" cy="477318"/>
          </a:xfrm>
          <a:prstGeom prst="rect">
            <a:avLst/>
          </a:prstGeom>
        </p:spPr>
      </p:pic>
      <p:sp>
        <p:nvSpPr>
          <p:cNvPr id="17" name="テキスト ボックス 16">
            <a:extLst>
              <a:ext uri="{FF2B5EF4-FFF2-40B4-BE49-F238E27FC236}">
                <a16:creationId xmlns:a16="http://schemas.microsoft.com/office/drawing/2014/main" id="{0343D44D-ED3C-40A4-AB3B-C54C251DC394}"/>
              </a:ext>
            </a:extLst>
          </p:cNvPr>
          <p:cNvSpPr txBox="1"/>
          <p:nvPr/>
        </p:nvSpPr>
        <p:spPr>
          <a:xfrm>
            <a:off x="409231" y="1749798"/>
            <a:ext cx="4601787" cy="369332"/>
          </a:xfrm>
          <a:prstGeom prst="rect">
            <a:avLst/>
          </a:prstGeom>
          <a:noFill/>
        </p:spPr>
        <p:txBody>
          <a:bodyPr wrap="square" rtlCol="0">
            <a:spAutoFit/>
          </a:bodyPr>
          <a:lstStyle/>
          <a:p>
            <a:r>
              <a:rPr lang="ja-JP" altLang="en-US" dirty="0">
                <a:latin typeface="+mn-ea"/>
              </a:rPr>
              <a:t>②戦略</a:t>
            </a:r>
            <a:r>
              <a:rPr lang="en-US" altLang="ja-JP" i="1" dirty="0" err="1">
                <a:solidFill>
                  <a:schemeClr val="tx1">
                    <a:lumMod val="95000"/>
                    <a:lumOff val="5000"/>
                  </a:schemeClr>
                </a:solidFill>
                <a:latin typeface="+mn-ea"/>
              </a:rPr>
              <a:t>t</a:t>
            </a:r>
            <a:r>
              <a:rPr lang="en-US" altLang="ja-JP" baseline="-25000" dirty="0" err="1">
                <a:solidFill>
                  <a:schemeClr val="tx1">
                    <a:lumMod val="95000"/>
                    <a:lumOff val="5000"/>
                  </a:schemeClr>
                </a:solidFill>
                <a:latin typeface="+mn-ea"/>
              </a:rPr>
              <a:t>c</a:t>
            </a:r>
            <a:r>
              <a:rPr lang="ja-JP" altLang="en-US" dirty="0">
                <a:latin typeface="+mn-ea"/>
              </a:rPr>
              <a:t>に基づいて協力</a:t>
            </a:r>
            <a:r>
              <a:rPr lang="en-US" altLang="ja-JP" dirty="0">
                <a:latin typeface="+mn-ea"/>
              </a:rPr>
              <a:t>/</a:t>
            </a:r>
            <a:r>
              <a:rPr lang="ja-JP" altLang="en-US" dirty="0">
                <a:latin typeface="+mn-ea"/>
              </a:rPr>
              <a:t>非協力を決定する</a:t>
            </a:r>
          </a:p>
        </p:txBody>
      </p:sp>
      <p:pic>
        <p:nvPicPr>
          <p:cNvPr id="19" name="コンテンツ プレースホルダー 4" descr="笑顔 (塗りつぶしなし) 枠線">
            <a:extLst>
              <a:ext uri="{FF2B5EF4-FFF2-40B4-BE49-F238E27FC236}">
                <a16:creationId xmlns:a16="http://schemas.microsoft.com/office/drawing/2014/main" id="{A2B95E4A-0594-445F-A191-1D4D014939E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676129" y="2798693"/>
            <a:ext cx="477317" cy="477317"/>
          </a:xfrm>
          <a:prstGeom prst="rect">
            <a:avLst/>
          </a:prstGeom>
        </p:spPr>
      </p:pic>
      <p:sp>
        <p:nvSpPr>
          <p:cNvPr id="20" name="テキスト ボックス 19">
            <a:extLst>
              <a:ext uri="{FF2B5EF4-FFF2-40B4-BE49-F238E27FC236}">
                <a16:creationId xmlns:a16="http://schemas.microsoft.com/office/drawing/2014/main" id="{5F36A1F9-8312-4094-BD13-7526F53992D0}"/>
              </a:ext>
            </a:extLst>
          </p:cNvPr>
          <p:cNvSpPr txBox="1"/>
          <p:nvPr/>
        </p:nvSpPr>
        <p:spPr>
          <a:xfrm>
            <a:off x="5642568" y="1725371"/>
            <a:ext cx="3926984" cy="646331"/>
          </a:xfrm>
          <a:prstGeom prst="rect">
            <a:avLst/>
          </a:prstGeom>
          <a:noFill/>
        </p:spPr>
        <p:txBody>
          <a:bodyPr wrap="square" rtlCol="0">
            <a:spAutoFit/>
          </a:bodyPr>
          <a:lstStyle/>
          <a:p>
            <a:r>
              <a:rPr lang="en-US" altLang="ja-JP" dirty="0">
                <a:latin typeface="+mn-ea"/>
              </a:rPr>
              <a:t>③ </a:t>
            </a:r>
            <a:r>
              <a:rPr lang="ja-JP" altLang="en-US" dirty="0">
                <a:latin typeface="+mn-ea"/>
              </a:rPr>
              <a:t>戦略</a:t>
            </a:r>
            <a:r>
              <a:rPr lang="en-US" altLang="ja-JP" dirty="0">
                <a:latin typeface="+mn-ea"/>
              </a:rPr>
              <a:t> </a:t>
            </a:r>
            <a:r>
              <a:rPr lang="en-US" altLang="ja-JP" i="1" dirty="0" err="1">
                <a:latin typeface="+mn-ea"/>
              </a:rPr>
              <a:t>t</a:t>
            </a:r>
            <a:r>
              <a:rPr lang="en-US" altLang="ja-JP" baseline="-25000" dirty="0" err="1">
                <a:latin typeface="+mn-ea"/>
              </a:rPr>
              <a:t>delete</a:t>
            </a:r>
            <a:r>
              <a:rPr lang="en-US" altLang="ja-JP" dirty="0">
                <a:latin typeface="+mn-ea"/>
              </a:rPr>
              <a:t> </a:t>
            </a:r>
            <a:r>
              <a:rPr lang="ja-JP" altLang="en-US">
                <a:latin typeface="+mn-ea"/>
              </a:rPr>
              <a:t>と</a:t>
            </a:r>
            <a:r>
              <a:rPr lang="en-US" altLang="ja-JP" dirty="0">
                <a:latin typeface="+mn-ea"/>
              </a:rPr>
              <a:t> </a:t>
            </a:r>
            <a:r>
              <a:rPr lang="en-US" altLang="ja-JP" i="1" dirty="0" err="1">
                <a:latin typeface="+mn-ea"/>
              </a:rPr>
              <a:t>t</a:t>
            </a:r>
            <a:r>
              <a:rPr lang="en-US" altLang="ja-JP" baseline="-25000" dirty="0" err="1">
                <a:latin typeface="+mn-ea"/>
              </a:rPr>
              <a:t>form</a:t>
            </a:r>
            <a:r>
              <a:rPr lang="ja-JP" altLang="en-US" dirty="0">
                <a:latin typeface="+mn-ea"/>
              </a:rPr>
              <a:t>に基づいてリンクを切る</a:t>
            </a:r>
            <a:r>
              <a:rPr lang="en-US" altLang="ja-JP" dirty="0">
                <a:latin typeface="+mn-ea"/>
              </a:rPr>
              <a:t>/</a:t>
            </a:r>
            <a:r>
              <a:rPr lang="ja-JP" altLang="en-US" dirty="0">
                <a:latin typeface="+mn-ea"/>
              </a:rPr>
              <a:t>貼るを決定する</a:t>
            </a:r>
          </a:p>
        </p:txBody>
      </p:sp>
      <p:sp>
        <p:nvSpPr>
          <p:cNvPr id="22" name="矢印: U ターン 21">
            <a:extLst>
              <a:ext uri="{FF2B5EF4-FFF2-40B4-BE49-F238E27FC236}">
                <a16:creationId xmlns:a16="http://schemas.microsoft.com/office/drawing/2014/main" id="{E54830AC-5961-47F0-B540-062EDABE29F6}"/>
              </a:ext>
            </a:extLst>
          </p:cNvPr>
          <p:cNvSpPr/>
          <p:nvPr/>
        </p:nvSpPr>
        <p:spPr>
          <a:xfrm rot="10800000">
            <a:off x="2076641" y="3601866"/>
            <a:ext cx="6072764" cy="491300"/>
          </a:xfrm>
          <a:prstGeom prst="utur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solidFill>
                <a:schemeClr val="tx1"/>
              </a:solidFill>
              <a:latin typeface="+mn-ea"/>
            </a:endParaRPr>
          </a:p>
        </p:txBody>
      </p:sp>
      <p:sp>
        <p:nvSpPr>
          <p:cNvPr id="25" name="矢印: 右 24">
            <a:extLst>
              <a:ext uri="{FF2B5EF4-FFF2-40B4-BE49-F238E27FC236}">
                <a16:creationId xmlns:a16="http://schemas.microsoft.com/office/drawing/2014/main" id="{065906BC-5DF7-437F-A8F3-D81EA01CEBD7}"/>
              </a:ext>
            </a:extLst>
          </p:cNvPr>
          <p:cNvSpPr/>
          <p:nvPr/>
        </p:nvSpPr>
        <p:spPr>
          <a:xfrm>
            <a:off x="4400711" y="2899949"/>
            <a:ext cx="477317" cy="281800"/>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29" name="テキスト ボックス 28">
            <a:extLst>
              <a:ext uri="{FF2B5EF4-FFF2-40B4-BE49-F238E27FC236}">
                <a16:creationId xmlns:a16="http://schemas.microsoft.com/office/drawing/2014/main" id="{2C5EB43B-104D-45AB-8908-265E845861EB}"/>
              </a:ext>
            </a:extLst>
          </p:cNvPr>
          <p:cNvSpPr txBox="1"/>
          <p:nvPr/>
        </p:nvSpPr>
        <p:spPr>
          <a:xfrm>
            <a:off x="6079049" y="4530960"/>
            <a:ext cx="4885863" cy="369332"/>
          </a:xfrm>
          <a:prstGeom prst="rect">
            <a:avLst/>
          </a:prstGeom>
          <a:noFill/>
        </p:spPr>
        <p:txBody>
          <a:bodyPr wrap="square" rtlCol="0">
            <a:spAutoFit/>
          </a:bodyPr>
          <a:lstStyle/>
          <a:p>
            <a:r>
              <a:rPr lang="en-US" altLang="ja-JP" dirty="0">
                <a:latin typeface="+mn-ea"/>
              </a:rPr>
              <a:t>④ </a:t>
            </a:r>
            <a:r>
              <a:rPr lang="en-US" altLang="ja-JP" i="1" dirty="0">
                <a:latin typeface="+mn-ea"/>
              </a:rPr>
              <a:t>h</a:t>
            </a:r>
            <a:r>
              <a:rPr lang="ja-JP" altLang="en-US" dirty="0">
                <a:latin typeface="+mn-ea"/>
              </a:rPr>
              <a:t>ラウンドのゲームで得た利得を計算する</a:t>
            </a:r>
          </a:p>
        </p:txBody>
      </p:sp>
      <p:sp>
        <p:nvSpPr>
          <p:cNvPr id="30" name="矢印: 下 29">
            <a:extLst>
              <a:ext uri="{FF2B5EF4-FFF2-40B4-BE49-F238E27FC236}">
                <a16:creationId xmlns:a16="http://schemas.microsoft.com/office/drawing/2014/main" id="{81AA6A27-3ED9-464E-9D8C-F6ADB291EC64}"/>
              </a:ext>
            </a:extLst>
          </p:cNvPr>
          <p:cNvSpPr/>
          <p:nvPr/>
        </p:nvSpPr>
        <p:spPr>
          <a:xfrm>
            <a:off x="4976688" y="5026310"/>
            <a:ext cx="657180" cy="190883"/>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31" name="テキスト ボックス 30">
            <a:extLst>
              <a:ext uri="{FF2B5EF4-FFF2-40B4-BE49-F238E27FC236}">
                <a16:creationId xmlns:a16="http://schemas.microsoft.com/office/drawing/2014/main" id="{2B2E6DA7-3058-4CCE-BEBF-B3581B696750}"/>
              </a:ext>
            </a:extLst>
          </p:cNvPr>
          <p:cNvSpPr txBox="1"/>
          <p:nvPr/>
        </p:nvSpPr>
        <p:spPr>
          <a:xfrm>
            <a:off x="6072796" y="5121752"/>
            <a:ext cx="6307564" cy="369332"/>
          </a:xfrm>
          <a:prstGeom prst="rect">
            <a:avLst/>
          </a:prstGeom>
          <a:noFill/>
        </p:spPr>
        <p:txBody>
          <a:bodyPr wrap="square" rtlCol="0">
            <a:spAutoFit/>
          </a:bodyPr>
          <a:lstStyle/>
          <a:p>
            <a:r>
              <a:rPr lang="ja-JP" altLang="en-US" dirty="0">
                <a:latin typeface="+mn-ea"/>
              </a:rPr>
              <a:t>⑤より高い利得を得ていたエージェントの戦略を模倣する</a:t>
            </a:r>
            <a:endParaRPr lang="en-US" altLang="ja-JP" dirty="0">
              <a:solidFill>
                <a:srgbClr val="FF0000"/>
              </a:solidFill>
              <a:latin typeface="+mn-ea"/>
            </a:endParaRPr>
          </a:p>
        </p:txBody>
      </p:sp>
      <p:sp>
        <p:nvSpPr>
          <p:cNvPr id="32" name="矢印: 折線 31">
            <a:extLst>
              <a:ext uri="{FF2B5EF4-FFF2-40B4-BE49-F238E27FC236}">
                <a16:creationId xmlns:a16="http://schemas.microsoft.com/office/drawing/2014/main" id="{7BB2DC3D-967C-4A38-AD93-C664F7B4A2F6}"/>
              </a:ext>
            </a:extLst>
          </p:cNvPr>
          <p:cNvSpPr/>
          <p:nvPr/>
        </p:nvSpPr>
        <p:spPr>
          <a:xfrm rot="16200000" flipH="1">
            <a:off x="2972537" y="1048165"/>
            <a:ext cx="470121" cy="718693"/>
          </a:xfrm>
          <a:prstGeom prst="ben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solidFill>
                <a:schemeClr val="tx1"/>
              </a:solidFill>
              <a:latin typeface="+mn-ea"/>
            </a:endParaRPr>
          </a:p>
        </p:txBody>
      </p:sp>
      <p:sp>
        <p:nvSpPr>
          <p:cNvPr id="38" name="矢印: 折線 37">
            <a:extLst>
              <a:ext uri="{FF2B5EF4-FFF2-40B4-BE49-F238E27FC236}">
                <a16:creationId xmlns:a16="http://schemas.microsoft.com/office/drawing/2014/main" id="{10FE6096-BF53-45A1-9EFB-89BF572C926D}"/>
              </a:ext>
            </a:extLst>
          </p:cNvPr>
          <p:cNvSpPr/>
          <p:nvPr/>
        </p:nvSpPr>
        <p:spPr>
          <a:xfrm rot="5400000" flipH="1" flipV="1">
            <a:off x="2123041" y="4344797"/>
            <a:ext cx="878539" cy="2731825"/>
          </a:xfrm>
          <a:prstGeom prst="bentArrow">
            <a:avLst>
              <a:gd name="adj1" fmla="val 25000"/>
              <a:gd name="adj2" fmla="val 25000"/>
              <a:gd name="adj3" fmla="val 25000"/>
              <a:gd name="adj4" fmla="val 43750"/>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dirty="0">
              <a:solidFill>
                <a:schemeClr val="tx1"/>
              </a:solidFill>
              <a:latin typeface="+mn-ea"/>
            </a:endParaRPr>
          </a:p>
        </p:txBody>
      </p:sp>
      <p:sp>
        <p:nvSpPr>
          <p:cNvPr id="39" name="テキスト ボックス 38">
            <a:extLst>
              <a:ext uri="{FF2B5EF4-FFF2-40B4-BE49-F238E27FC236}">
                <a16:creationId xmlns:a16="http://schemas.microsoft.com/office/drawing/2014/main" id="{FC26D108-7E42-4AA0-B45E-A0466CD6D6D7}"/>
              </a:ext>
            </a:extLst>
          </p:cNvPr>
          <p:cNvSpPr txBox="1"/>
          <p:nvPr/>
        </p:nvSpPr>
        <p:spPr>
          <a:xfrm>
            <a:off x="1290652" y="6344722"/>
            <a:ext cx="3390414" cy="369332"/>
          </a:xfrm>
          <a:prstGeom prst="rect">
            <a:avLst/>
          </a:prstGeom>
          <a:noFill/>
        </p:spPr>
        <p:txBody>
          <a:bodyPr wrap="square" rtlCol="0">
            <a:spAutoFit/>
          </a:bodyPr>
          <a:lstStyle/>
          <a:p>
            <a:r>
              <a:rPr lang="ja-JP" altLang="en-US" dirty="0">
                <a:latin typeface="+mn-ea"/>
              </a:rPr>
              <a:t>次の世代へ移行する</a:t>
            </a:r>
            <a:r>
              <a:rPr lang="en-US" altLang="ja-JP" dirty="0">
                <a:latin typeface="+mn-ea"/>
              </a:rPr>
              <a:t>(</a:t>
            </a:r>
            <a:r>
              <a:rPr lang="ja-JP" altLang="en-US" dirty="0">
                <a:latin typeface="+mn-ea"/>
              </a:rPr>
              <a:t>②に戻る</a:t>
            </a:r>
            <a:r>
              <a:rPr lang="en-US" altLang="ja-JP" dirty="0">
                <a:latin typeface="+mn-ea"/>
              </a:rPr>
              <a:t>)</a:t>
            </a:r>
            <a:endParaRPr lang="ja-JP" altLang="en-US" dirty="0">
              <a:latin typeface="+mn-ea"/>
            </a:endParaRPr>
          </a:p>
        </p:txBody>
      </p:sp>
      <p:pic>
        <p:nvPicPr>
          <p:cNvPr id="40" name="コンテンツ プレースホルダー 4" descr="笑顔 (塗りつぶしなし) 枠線">
            <a:extLst>
              <a:ext uri="{FF2B5EF4-FFF2-40B4-BE49-F238E27FC236}">
                <a16:creationId xmlns:a16="http://schemas.microsoft.com/office/drawing/2014/main" id="{ED36C83B-FDAF-4B46-A078-6743679A3847}"/>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63977" y="2851758"/>
            <a:ext cx="477317" cy="477317"/>
          </a:xfrm>
          <a:prstGeom prst="rect">
            <a:avLst/>
          </a:prstGeom>
        </p:spPr>
      </p:pic>
      <p:pic>
        <p:nvPicPr>
          <p:cNvPr id="7" name="グラフィックス 6" descr="普通の顔 (塗りつぶしなし) 枠線">
            <a:extLst>
              <a:ext uri="{FF2B5EF4-FFF2-40B4-BE49-F238E27FC236}">
                <a16:creationId xmlns:a16="http://schemas.microsoft.com/office/drawing/2014/main" id="{8144F9B7-6DDB-435E-B699-B75FA1245D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4683453" y="1096894"/>
            <a:ext cx="470120" cy="470120"/>
          </a:xfrm>
          <a:prstGeom prst="rect">
            <a:avLst/>
          </a:prstGeom>
        </p:spPr>
      </p:pic>
      <p:pic>
        <p:nvPicPr>
          <p:cNvPr id="33" name="グラフィックス 32" descr="普通の顔 (塗りつぶしなし) 枠線">
            <a:extLst>
              <a:ext uri="{FF2B5EF4-FFF2-40B4-BE49-F238E27FC236}">
                <a16:creationId xmlns:a16="http://schemas.microsoft.com/office/drawing/2014/main" id="{44755A3F-8702-48D2-865C-8CD5F0B38FA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113501" y="1088142"/>
            <a:ext cx="487625" cy="487625"/>
          </a:xfrm>
          <a:prstGeom prst="rect">
            <a:avLst/>
          </a:prstGeom>
        </p:spPr>
      </p:pic>
      <p:sp>
        <p:nvSpPr>
          <p:cNvPr id="8" name="矢印: 下 7">
            <a:extLst>
              <a:ext uri="{FF2B5EF4-FFF2-40B4-BE49-F238E27FC236}">
                <a16:creationId xmlns:a16="http://schemas.microsoft.com/office/drawing/2014/main" id="{0FA2B45A-23B5-4DDE-813A-49A27EAF17F1}"/>
              </a:ext>
            </a:extLst>
          </p:cNvPr>
          <p:cNvSpPr/>
          <p:nvPr/>
        </p:nvSpPr>
        <p:spPr>
          <a:xfrm>
            <a:off x="4981413" y="5800858"/>
            <a:ext cx="674580" cy="178270"/>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16" name="テキスト ボックス 15">
            <a:extLst>
              <a:ext uri="{FF2B5EF4-FFF2-40B4-BE49-F238E27FC236}">
                <a16:creationId xmlns:a16="http://schemas.microsoft.com/office/drawing/2014/main" id="{5D50C440-25BD-4F62-B7AE-12AE719A2CFE}"/>
              </a:ext>
            </a:extLst>
          </p:cNvPr>
          <p:cNvSpPr txBox="1"/>
          <p:nvPr/>
        </p:nvSpPr>
        <p:spPr>
          <a:xfrm>
            <a:off x="6083452" y="6175202"/>
            <a:ext cx="2920271" cy="646331"/>
          </a:xfrm>
          <a:prstGeom prst="rect">
            <a:avLst/>
          </a:prstGeom>
          <a:noFill/>
        </p:spPr>
        <p:txBody>
          <a:bodyPr wrap="square" rtlCol="0">
            <a:spAutoFit/>
          </a:bodyPr>
          <a:lstStyle/>
          <a:p>
            <a:r>
              <a:rPr lang="ja-JP" altLang="en-US" dirty="0">
                <a:latin typeface="+mn-ea"/>
              </a:rPr>
              <a:t>⑥</a:t>
            </a:r>
            <a:r>
              <a:rPr lang="en-US" altLang="ja-JP" dirty="0">
                <a:latin typeface="+mn-ea"/>
              </a:rPr>
              <a:t> </a:t>
            </a:r>
            <a:r>
              <a:rPr lang="ja-JP" altLang="en-US" dirty="0">
                <a:latin typeface="+mn-ea"/>
              </a:rPr>
              <a:t>突然変異</a:t>
            </a:r>
            <a:r>
              <a:rPr lang="en-US" altLang="ja-JP" dirty="0">
                <a:latin typeface="+mn-ea"/>
              </a:rPr>
              <a:t>:</a:t>
            </a:r>
            <a:r>
              <a:rPr lang="ja-JP" altLang="en-US" dirty="0">
                <a:latin typeface="+mn-ea"/>
              </a:rPr>
              <a:t>エージェントがランダムに戦略を変更</a:t>
            </a:r>
          </a:p>
        </p:txBody>
      </p:sp>
      <p:pic>
        <p:nvPicPr>
          <p:cNvPr id="37" name="コンテンツ プレースホルダー 4" descr="笑顔 (塗りつぶしなし) 枠線">
            <a:extLst>
              <a:ext uri="{FF2B5EF4-FFF2-40B4-BE49-F238E27FC236}">
                <a16:creationId xmlns:a16="http://schemas.microsoft.com/office/drawing/2014/main" id="{E1D8C52B-0659-4BFE-B94B-8633B443BE2F}"/>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510233" y="5138064"/>
            <a:ext cx="477317" cy="477317"/>
          </a:xfrm>
          <a:prstGeom prst="rect">
            <a:avLst/>
          </a:prstGeom>
        </p:spPr>
      </p:pic>
      <p:pic>
        <p:nvPicPr>
          <p:cNvPr id="42" name="グラフィックス 41" descr="悲しい顔 (塗りつぶしなし) 枠線">
            <a:extLst>
              <a:ext uri="{FF2B5EF4-FFF2-40B4-BE49-F238E27FC236}">
                <a16:creationId xmlns:a16="http://schemas.microsoft.com/office/drawing/2014/main" id="{C75488CC-CE17-47CD-9553-DA9A018EC71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62582" y="5123533"/>
            <a:ext cx="477318" cy="477318"/>
          </a:xfrm>
          <a:prstGeom prst="rect">
            <a:avLst/>
          </a:prstGeom>
        </p:spPr>
      </p:pic>
      <p:pic>
        <p:nvPicPr>
          <p:cNvPr id="43" name="グラフィックス 42" descr="普通の顔 (塗りつぶしなし) 枠線">
            <a:extLst>
              <a:ext uri="{FF2B5EF4-FFF2-40B4-BE49-F238E27FC236}">
                <a16:creationId xmlns:a16="http://schemas.microsoft.com/office/drawing/2014/main" id="{1ACCE090-B28F-43FD-9A9B-85C5A0EBD1B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5520195" y="5943849"/>
            <a:ext cx="487625" cy="487625"/>
          </a:xfrm>
          <a:prstGeom prst="rect">
            <a:avLst/>
          </a:prstGeom>
        </p:spPr>
      </p:pic>
      <p:sp>
        <p:nvSpPr>
          <p:cNvPr id="35" name="テキスト ボックス 34">
            <a:extLst>
              <a:ext uri="{FF2B5EF4-FFF2-40B4-BE49-F238E27FC236}">
                <a16:creationId xmlns:a16="http://schemas.microsoft.com/office/drawing/2014/main" id="{7BFD876E-E446-4D17-988A-3FA33134E040}"/>
              </a:ext>
            </a:extLst>
          </p:cNvPr>
          <p:cNvSpPr txBox="1"/>
          <p:nvPr/>
        </p:nvSpPr>
        <p:spPr>
          <a:xfrm>
            <a:off x="4937067" y="5412920"/>
            <a:ext cx="823481" cy="369332"/>
          </a:xfrm>
          <a:prstGeom prst="rect">
            <a:avLst/>
          </a:prstGeom>
          <a:noFill/>
        </p:spPr>
        <p:txBody>
          <a:bodyPr wrap="square" rtlCol="0">
            <a:spAutoFit/>
          </a:bodyPr>
          <a:lstStyle/>
          <a:p>
            <a:r>
              <a:rPr lang="ja-JP" altLang="en-US" dirty="0">
                <a:latin typeface="+mn-ea"/>
              </a:rPr>
              <a:t>模倣</a:t>
            </a:r>
          </a:p>
        </p:txBody>
      </p:sp>
      <p:sp>
        <p:nvSpPr>
          <p:cNvPr id="45" name="矢印: 右 44">
            <a:extLst>
              <a:ext uri="{FF2B5EF4-FFF2-40B4-BE49-F238E27FC236}">
                <a16:creationId xmlns:a16="http://schemas.microsoft.com/office/drawing/2014/main" id="{3FB6AC5F-3A52-4B80-BC6C-E5250501AF28}"/>
              </a:ext>
            </a:extLst>
          </p:cNvPr>
          <p:cNvSpPr/>
          <p:nvPr/>
        </p:nvSpPr>
        <p:spPr>
          <a:xfrm>
            <a:off x="5172911" y="5306739"/>
            <a:ext cx="155964" cy="11925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46" name="テキスト ボックス 45">
            <a:extLst>
              <a:ext uri="{FF2B5EF4-FFF2-40B4-BE49-F238E27FC236}">
                <a16:creationId xmlns:a16="http://schemas.microsoft.com/office/drawing/2014/main" id="{1FB225E3-142A-46F3-9A8C-D4C05536B6D3}"/>
              </a:ext>
            </a:extLst>
          </p:cNvPr>
          <p:cNvSpPr txBox="1"/>
          <p:nvPr/>
        </p:nvSpPr>
        <p:spPr>
          <a:xfrm>
            <a:off x="4853565" y="6342552"/>
            <a:ext cx="1206468" cy="369332"/>
          </a:xfrm>
          <a:prstGeom prst="rect">
            <a:avLst/>
          </a:prstGeom>
          <a:noFill/>
        </p:spPr>
        <p:txBody>
          <a:bodyPr wrap="square" rtlCol="0">
            <a:spAutoFit/>
          </a:bodyPr>
          <a:lstStyle/>
          <a:p>
            <a:r>
              <a:rPr lang="ja-JP" altLang="en-US" dirty="0">
                <a:latin typeface="+mn-ea"/>
              </a:rPr>
              <a:t>突然変異</a:t>
            </a:r>
          </a:p>
        </p:txBody>
      </p:sp>
      <p:sp>
        <p:nvSpPr>
          <p:cNvPr id="47" name="テキスト ボックス 46">
            <a:extLst>
              <a:ext uri="{FF2B5EF4-FFF2-40B4-BE49-F238E27FC236}">
                <a16:creationId xmlns:a16="http://schemas.microsoft.com/office/drawing/2014/main" id="{A5089BB7-356D-4C38-9D3E-5933496B1C62}"/>
              </a:ext>
            </a:extLst>
          </p:cNvPr>
          <p:cNvSpPr txBox="1"/>
          <p:nvPr/>
        </p:nvSpPr>
        <p:spPr>
          <a:xfrm>
            <a:off x="7130243" y="555607"/>
            <a:ext cx="4739072" cy="923330"/>
          </a:xfrm>
          <a:prstGeom prst="rect">
            <a:avLst/>
          </a:prstGeom>
          <a:noFill/>
        </p:spPr>
        <p:txBody>
          <a:bodyPr wrap="square" rtlCol="0">
            <a:spAutoFit/>
          </a:bodyPr>
          <a:lstStyle/>
          <a:p>
            <a:r>
              <a:rPr lang="ja-JP" altLang="en-US">
                <a:latin typeface="+mn-ea"/>
              </a:rPr>
              <a:t>①初期では：協力</a:t>
            </a:r>
            <a:r>
              <a:rPr lang="ja-JP" altLang="en-US" dirty="0">
                <a:latin typeface="+mn-ea"/>
              </a:rPr>
              <a:t>に関する戦略、リンク切り貼りに関する</a:t>
            </a:r>
            <a:r>
              <a:rPr lang="ja-JP" altLang="en-US">
                <a:latin typeface="+mn-ea"/>
              </a:rPr>
              <a:t>戦略をランダムに各エージェントに割り当てる</a:t>
            </a:r>
            <a:endParaRPr lang="ja-JP" altLang="en-US" dirty="0">
              <a:latin typeface="+mn-ea"/>
            </a:endParaRPr>
          </a:p>
        </p:txBody>
      </p:sp>
      <p:pic>
        <p:nvPicPr>
          <p:cNvPr id="50" name="コンテンツ プレースホルダー 4" descr="笑顔 (塗りつぶしなし) 枠線">
            <a:extLst>
              <a:ext uri="{FF2B5EF4-FFF2-40B4-BE49-F238E27FC236}">
                <a16:creationId xmlns:a16="http://schemas.microsoft.com/office/drawing/2014/main" id="{2DF1BC17-DC97-4836-AA5A-40D93A8BE85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81691" y="5949271"/>
            <a:ext cx="477317" cy="477317"/>
          </a:xfrm>
          <a:prstGeom prst="rect">
            <a:avLst/>
          </a:prstGeom>
        </p:spPr>
      </p:pic>
      <p:cxnSp>
        <p:nvCxnSpPr>
          <p:cNvPr id="52" name="直線矢印コネクタ 51">
            <a:extLst>
              <a:ext uri="{FF2B5EF4-FFF2-40B4-BE49-F238E27FC236}">
                <a16:creationId xmlns:a16="http://schemas.microsoft.com/office/drawing/2014/main" id="{2A6384A0-D02B-41D8-9092-A5CD372EC9E6}"/>
              </a:ext>
            </a:extLst>
          </p:cNvPr>
          <p:cNvCxnSpPr>
            <a:stCxn id="50" idx="3"/>
          </p:cNvCxnSpPr>
          <p:nvPr/>
        </p:nvCxnSpPr>
        <p:spPr>
          <a:xfrm>
            <a:off x="5059010" y="6187929"/>
            <a:ext cx="271169" cy="0"/>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pic>
        <p:nvPicPr>
          <p:cNvPr id="56" name="コンテンツ プレースホルダー 4" descr="笑顔 (塗りつぶしなし) 枠線">
            <a:extLst>
              <a:ext uri="{FF2B5EF4-FFF2-40B4-BE49-F238E27FC236}">
                <a16:creationId xmlns:a16="http://schemas.microsoft.com/office/drawing/2014/main" id="{FEEEDE06-C06E-4145-8E51-DFA46A90DA1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4261" y="3472949"/>
            <a:ext cx="291801" cy="291801"/>
          </a:xfrm>
          <a:prstGeom prst="rect">
            <a:avLst/>
          </a:prstGeom>
        </p:spPr>
      </p:pic>
      <p:pic>
        <p:nvPicPr>
          <p:cNvPr id="57" name="グラフィックス 56" descr="普通の顔 (塗りつぶしなし) 枠線">
            <a:extLst>
              <a:ext uri="{FF2B5EF4-FFF2-40B4-BE49-F238E27FC236}">
                <a16:creationId xmlns:a16="http://schemas.microsoft.com/office/drawing/2014/main" id="{3B26C068-A980-454D-B008-C25DEB52B42F}"/>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277045" y="3683649"/>
            <a:ext cx="291802" cy="291802"/>
          </a:xfrm>
          <a:prstGeom prst="rect">
            <a:avLst/>
          </a:prstGeom>
        </p:spPr>
      </p:pic>
      <p:pic>
        <p:nvPicPr>
          <p:cNvPr id="58" name="グラフィックス 57" descr="悲しい顔 (塗りつぶしなし) 枠線">
            <a:extLst>
              <a:ext uri="{FF2B5EF4-FFF2-40B4-BE49-F238E27FC236}">
                <a16:creationId xmlns:a16="http://schemas.microsoft.com/office/drawing/2014/main" id="{D2EADAE7-C61A-4994-9649-B5B493D7B33D}"/>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1796906" y="3494093"/>
            <a:ext cx="272282" cy="272282"/>
          </a:xfrm>
          <a:prstGeom prst="rect">
            <a:avLst/>
          </a:prstGeom>
        </p:spPr>
      </p:pic>
      <p:pic>
        <p:nvPicPr>
          <p:cNvPr id="61" name="コンテンツ プレースホルダー 4" descr="笑顔 (塗りつぶしなし) 枠線">
            <a:extLst>
              <a:ext uri="{FF2B5EF4-FFF2-40B4-BE49-F238E27FC236}">
                <a16:creationId xmlns:a16="http://schemas.microsoft.com/office/drawing/2014/main" id="{F57B1136-A4A7-4A92-9234-1A00B83BF41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32067" y="2426436"/>
            <a:ext cx="291801" cy="291801"/>
          </a:xfrm>
          <a:prstGeom prst="rect">
            <a:avLst/>
          </a:prstGeom>
        </p:spPr>
      </p:pic>
      <p:pic>
        <p:nvPicPr>
          <p:cNvPr id="62" name="グラフィックス 61" descr="普通の顔 (塗りつぶしなし) 枠線">
            <a:extLst>
              <a:ext uri="{FF2B5EF4-FFF2-40B4-BE49-F238E27FC236}">
                <a16:creationId xmlns:a16="http://schemas.microsoft.com/office/drawing/2014/main" id="{DADB5569-3A7F-4F51-9F0D-9E151D35760E}"/>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88773" y="3040591"/>
            <a:ext cx="291802" cy="291802"/>
          </a:xfrm>
          <a:prstGeom prst="rect">
            <a:avLst/>
          </a:prstGeom>
        </p:spPr>
      </p:pic>
      <p:cxnSp>
        <p:nvCxnSpPr>
          <p:cNvPr id="64" name="直線矢印コネクタ 63">
            <a:extLst>
              <a:ext uri="{FF2B5EF4-FFF2-40B4-BE49-F238E27FC236}">
                <a16:creationId xmlns:a16="http://schemas.microsoft.com/office/drawing/2014/main" id="{AB628CAA-3319-4A10-8DBB-346E02D4488F}"/>
              </a:ext>
            </a:extLst>
          </p:cNvPr>
          <p:cNvCxnSpPr>
            <a:cxnSpLocks/>
          </p:cNvCxnSpPr>
          <p:nvPr/>
        </p:nvCxnSpPr>
        <p:spPr>
          <a:xfrm flipH="1" flipV="1">
            <a:off x="1007890" y="2752461"/>
            <a:ext cx="197081" cy="167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7" name="直線矢印コネクタ 66">
            <a:extLst>
              <a:ext uri="{FF2B5EF4-FFF2-40B4-BE49-F238E27FC236}">
                <a16:creationId xmlns:a16="http://schemas.microsoft.com/office/drawing/2014/main" id="{06D43376-99C6-4DF9-994A-93C2A0A8CD3E}"/>
              </a:ext>
            </a:extLst>
          </p:cNvPr>
          <p:cNvCxnSpPr>
            <a:cxnSpLocks/>
          </p:cNvCxnSpPr>
          <p:nvPr/>
        </p:nvCxnSpPr>
        <p:spPr>
          <a:xfrm flipH="1">
            <a:off x="973269" y="3128311"/>
            <a:ext cx="223127" cy="14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0" name="直線矢印コネクタ 69">
            <a:extLst>
              <a:ext uri="{FF2B5EF4-FFF2-40B4-BE49-F238E27FC236}">
                <a16:creationId xmlns:a16="http://schemas.microsoft.com/office/drawing/2014/main" id="{384BB28B-4C3D-4488-8539-6FC427FABAB6}"/>
              </a:ext>
            </a:extLst>
          </p:cNvPr>
          <p:cNvCxnSpPr/>
          <p:nvPr/>
        </p:nvCxnSpPr>
        <p:spPr>
          <a:xfrm flipH="1">
            <a:off x="1009347" y="3213342"/>
            <a:ext cx="261622" cy="29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2" name="直線矢印コネクタ 71">
            <a:extLst>
              <a:ext uri="{FF2B5EF4-FFF2-40B4-BE49-F238E27FC236}">
                <a16:creationId xmlns:a16="http://schemas.microsoft.com/office/drawing/2014/main" id="{3C79A5FF-D51A-419B-AFAA-1024BD651293}"/>
              </a:ext>
            </a:extLst>
          </p:cNvPr>
          <p:cNvCxnSpPr>
            <a:cxnSpLocks/>
          </p:cNvCxnSpPr>
          <p:nvPr/>
        </p:nvCxnSpPr>
        <p:spPr>
          <a:xfrm>
            <a:off x="1409794" y="3268906"/>
            <a:ext cx="14142" cy="416211"/>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4" name="直線矢印コネクタ 73">
            <a:extLst>
              <a:ext uri="{FF2B5EF4-FFF2-40B4-BE49-F238E27FC236}">
                <a16:creationId xmlns:a16="http://schemas.microsoft.com/office/drawing/2014/main" id="{8AFF6AF0-9212-46E6-BD96-8DECA8869B50}"/>
              </a:ext>
            </a:extLst>
          </p:cNvPr>
          <p:cNvCxnSpPr/>
          <p:nvPr/>
        </p:nvCxnSpPr>
        <p:spPr>
          <a:xfrm>
            <a:off x="1545021" y="3240304"/>
            <a:ext cx="273814" cy="3098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8" name="直線コネクタ 87">
            <a:extLst>
              <a:ext uri="{FF2B5EF4-FFF2-40B4-BE49-F238E27FC236}">
                <a16:creationId xmlns:a16="http://schemas.microsoft.com/office/drawing/2014/main" id="{DA923D97-CF7E-4352-9814-F682722199C0}"/>
              </a:ext>
            </a:extLst>
          </p:cNvPr>
          <p:cNvCxnSpPr>
            <a:cxnSpLocks/>
            <a:stCxn id="19" idx="3"/>
            <a:endCxn id="65" idx="1"/>
          </p:cNvCxnSpPr>
          <p:nvPr/>
        </p:nvCxnSpPr>
        <p:spPr>
          <a:xfrm flipV="1">
            <a:off x="6153446" y="3036496"/>
            <a:ext cx="475695" cy="856"/>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pic>
        <p:nvPicPr>
          <p:cNvPr id="65" name="グラフィックス 64" descr="悲しい顔 (塗りつぶしなし) 枠線">
            <a:extLst>
              <a:ext uri="{FF2B5EF4-FFF2-40B4-BE49-F238E27FC236}">
                <a16:creationId xmlns:a16="http://schemas.microsoft.com/office/drawing/2014/main" id="{3C043B0D-3586-4A9D-9C9A-1248E441914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6629142" y="2797837"/>
            <a:ext cx="477317" cy="477318"/>
          </a:xfrm>
          <a:prstGeom prst="rect">
            <a:avLst/>
          </a:prstGeom>
        </p:spPr>
      </p:pic>
      <p:pic>
        <p:nvPicPr>
          <p:cNvPr id="66" name="コンテンツ プレースホルダー 4" descr="笑顔 (塗りつぶしなし) 枠線">
            <a:extLst>
              <a:ext uri="{FF2B5EF4-FFF2-40B4-BE49-F238E27FC236}">
                <a16:creationId xmlns:a16="http://schemas.microsoft.com/office/drawing/2014/main" id="{A3879BB1-5A8C-43E1-9E1D-A6013C812A5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74745" y="2562367"/>
            <a:ext cx="333496" cy="333496"/>
          </a:xfrm>
          <a:prstGeom prst="rect">
            <a:avLst/>
          </a:prstGeom>
        </p:spPr>
      </p:pic>
      <p:pic>
        <p:nvPicPr>
          <p:cNvPr id="68" name="コンテンツ プレースホルダー 4" descr="笑顔 (塗りつぶしなし) 枠線">
            <a:extLst>
              <a:ext uri="{FF2B5EF4-FFF2-40B4-BE49-F238E27FC236}">
                <a16:creationId xmlns:a16="http://schemas.microsoft.com/office/drawing/2014/main" id="{9BE57E3C-C7BE-4DE8-9582-C5FEED8FD4E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5283237" y="3226925"/>
            <a:ext cx="333496" cy="333496"/>
          </a:xfrm>
          <a:prstGeom prst="rect">
            <a:avLst/>
          </a:prstGeom>
        </p:spPr>
      </p:pic>
      <p:pic>
        <p:nvPicPr>
          <p:cNvPr id="26" name="グラフィックス 25" descr="はさみ 単色塗りつぶし">
            <a:extLst>
              <a:ext uri="{FF2B5EF4-FFF2-40B4-BE49-F238E27FC236}">
                <a16:creationId xmlns:a16="http://schemas.microsoft.com/office/drawing/2014/main" id="{25EEAAD4-394D-438F-9503-DE47909B2FC6}"/>
              </a:ext>
            </a:extLst>
          </p:cNvPr>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rot="19912736">
            <a:off x="6286252" y="2834519"/>
            <a:ext cx="333496" cy="333496"/>
          </a:xfrm>
          <a:prstGeom prst="rect">
            <a:avLst/>
          </a:prstGeom>
        </p:spPr>
      </p:pic>
      <p:sp>
        <p:nvSpPr>
          <p:cNvPr id="75" name="矢印: 右 74">
            <a:extLst>
              <a:ext uri="{FF2B5EF4-FFF2-40B4-BE49-F238E27FC236}">
                <a16:creationId xmlns:a16="http://schemas.microsoft.com/office/drawing/2014/main" id="{EE0B2F26-608D-4796-B806-564906616909}"/>
              </a:ext>
            </a:extLst>
          </p:cNvPr>
          <p:cNvSpPr/>
          <p:nvPr/>
        </p:nvSpPr>
        <p:spPr>
          <a:xfrm>
            <a:off x="8830454" y="6103271"/>
            <a:ext cx="578623" cy="281445"/>
          </a:xfrm>
          <a:prstGeom prst="right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sp>
        <p:nvSpPr>
          <p:cNvPr id="77" name="テキスト ボックス 76">
            <a:extLst>
              <a:ext uri="{FF2B5EF4-FFF2-40B4-BE49-F238E27FC236}">
                <a16:creationId xmlns:a16="http://schemas.microsoft.com/office/drawing/2014/main" id="{AFA7F0D7-5F9E-4BFC-BA60-EB44D0276ED7}"/>
              </a:ext>
            </a:extLst>
          </p:cNvPr>
          <p:cNvSpPr txBox="1"/>
          <p:nvPr/>
        </p:nvSpPr>
        <p:spPr>
          <a:xfrm>
            <a:off x="9570346" y="6103271"/>
            <a:ext cx="2789131" cy="369332"/>
          </a:xfrm>
          <a:prstGeom prst="rect">
            <a:avLst/>
          </a:prstGeom>
          <a:noFill/>
        </p:spPr>
        <p:txBody>
          <a:bodyPr wrap="square" rtlCol="0">
            <a:spAutoFit/>
          </a:bodyPr>
          <a:lstStyle/>
          <a:p>
            <a:r>
              <a:rPr lang="ja-JP" altLang="en-US" dirty="0">
                <a:latin typeface="+mn-ea"/>
              </a:rPr>
              <a:t>シミュレーション終了</a:t>
            </a:r>
          </a:p>
        </p:txBody>
      </p:sp>
      <p:sp>
        <p:nvSpPr>
          <p:cNvPr id="3" name="右中かっこ 2">
            <a:extLst>
              <a:ext uri="{FF2B5EF4-FFF2-40B4-BE49-F238E27FC236}">
                <a16:creationId xmlns:a16="http://schemas.microsoft.com/office/drawing/2014/main" id="{9C6C6E13-3602-4FE6-B4F1-D192BD8C7C4A}"/>
              </a:ext>
            </a:extLst>
          </p:cNvPr>
          <p:cNvSpPr/>
          <p:nvPr/>
        </p:nvSpPr>
        <p:spPr>
          <a:xfrm>
            <a:off x="10479676" y="2072626"/>
            <a:ext cx="336520" cy="1948542"/>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72" dirty="0">
              <a:latin typeface="+mn-ea"/>
            </a:endParaRPr>
          </a:p>
        </p:txBody>
      </p:sp>
      <p:sp>
        <p:nvSpPr>
          <p:cNvPr id="4" name="テキスト ボックス 3">
            <a:extLst>
              <a:ext uri="{FF2B5EF4-FFF2-40B4-BE49-F238E27FC236}">
                <a16:creationId xmlns:a16="http://schemas.microsoft.com/office/drawing/2014/main" id="{82DD883C-E382-49D0-B9D5-E63583EB9350}"/>
              </a:ext>
            </a:extLst>
          </p:cNvPr>
          <p:cNvSpPr txBox="1"/>
          <p:nvPr/>
        </p:nvSpPr>
        <p:spPr>
          <a:xfrm>
            <a:off x="10796623" y="2895863"/>
            <a:ext cx="1319658" cy="373820"/>
          </a:xfrm>
          <a:prstGeom prst="rect">
            <a:avLst/>
          </a:prstGeom>
          <a:noFill/>
        </p:spPr>
        <p:txBody>
          <a:bodyPr wrap="square" rtlCol="0">
            <a:spAutoFit/>
          </a:bodyPr>
          <a:lstStyle/>
          <a:p>
            <a:r>
              <a:rPr lang="en-US" altLang="ja-JP" sz="1829" i="1" dirty="0">
                <a:latin typeface="+mn-ea"/>
              </a:rPr>
              <a:t>h</a:t>
            </a:r>
            <a:r>
              <a:rPr lang="ja-JP" altLang="en-US" sz="1829">
                <a:latin typeface="+mn-ea"/>
              </a:rPr>
              <a:t> ラウンド</a:t>
            </a:r>
            <a:endParaRPr lang="ja-JP" altLang="en-US" sz="1829" dirty="0">
              <a:latin typeface="+mn-ea"/>
            </a:endParaRPr>
          </a:p>
        </p:txBody>
      </p:sp>
      <p:sp>
        <p:nvSpPr>
          <p:cNvPr id="10" name="テキスト ボックス 9">
            <a:extLst>
              <a:ext uri="{FF2B5EF4-FFF2-40B4-BE49-F238E27FC236}">
                <a16:creationId xmlns:a16="http://schemas.microsoft.com/office/drawing/2014/main" id="{9141480F-7580-4AEA-801E-9C382B6BDDE1}"/>
              </a:ext>
            </a:extLst>
          </p:cNvPr>
          <p:cNvSpPr txBox="1"/>
          <p:nvPr/>
        </p:nvSpPr>
        <p:spPr>
          <a:xfrm>
            <a:off x="1325315" y="2267306"/>
            <a:ext cx="1343953" cy="369332"/>
          </a:xfrm>
          <a:prstGeom prst="rect">
            <a:avLst/>
          </a:prstGeom>
          <a:noFill/>
        </p:spPr>
        <p:txBody>
          <a:bodyPr wrap="square" rtlCol="0">
            <a:spAutoFit/>
          </a:bodyPr>
          <a:lstStyle/>
          <a:p>
            <a:r>
              <a:rPr lang="en-US" altLang="ja-JP" dirty="0">
                <a:latin typeface="+mn-ea"/>
              </a:rPr>
              <a:t>Cost</a:t>
            </a:r>
            <a:r>
              <a:rPr lang="ja-JP" altLang="en-US" dirty="0">
                <a:latin typeface="+mn-ea"/>
              </a:rPr>
              <a:t> </a:t>
            </a:r>
            <a:r>
              <a:rPr lang="en-US" altLang="ja-JP" dirty="0">
                <a:latin typeface="+mn-ea"/>
              </a:rPr>
              <a:t>-5</a:t>
            </a:r>
            <a:r>
              <a:rPr lang="en-US" altLang="ja-JP" i="1" dirty="0">
                <a:latin typeface="+mn-ea"/>
              </a:rPr>
              <a:t>c</a:t>
            </a:r>
            <a:endParaRPr lang="ja-JP" altLang="en-US" i="1" dirty="0">
              <a:latin typeface="+mn-ea"/>
            </a:endParaRPr>
          </a:p>
        </p:txBody>
      </p:sp>
      <p:sp>
        <p:nvSpPr>
          <p:cNvPr id="81" name="テキスト ボックス 80">
            <a:extLst>
              <a:ext uri="{FF2B5EF4-FFF2-40B4-BE49-F238E27FC236}">
                <a16:creationId xmlns:a16="http://schemas.microsoft.com/office/drawing/2014/main" id="{173D9F8B-BBE6-458B-ACFE-D64F7FB86019}"/>
              </a:ext>
            </a:extLst>
          </p:cNvPr>
          <p:cNvSpPr txBox="1"/>
          <p:nvPr/>
        </p:nvSpPr>
        <p:spPr>
          <a:xfrm>
            <a:off x="924549" y="2456184"/>
            <a:ext cx="541927"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8" name="テキスト ボックス 17">
            <a:extLst>
              <a:ext uri="{FF2B5EF4-FFF2-40B4-BE49-F238E27FC236}">
                <a16:creationId xmlns:a16="http://schemas.microsoft.com/office/drawing/2014/main" id="{C5E4FC62-0D4B-4EC4-B8BB-598CA9F47355}"/>
              </a:ext>
            </a:extLst>
          </p:cNvPr>
          <p:cNvSpPr txBox="1"/>
          <p:nvPr/>
        </p:nvSpPr>
        <p:spPr>
          <a:xfrm>
            <a:off x="5693451" y="47712"/>
            <a:ext cx="951254" cy="373820"/>
          </a:xfrm>
          <a:prstGeom prst="rect">
            <a:avLst/>
          </a:prstGeom>
          <a:noFill/>
        </p:spPr>
        <p:txBody>
          <a:bodyPr wrap="square" rtlCol="0">
            <a:spAutoFit/>
          </a:bodyPr>
          <a:lstStyle/>
          <a:p>
            <a:r>
              <a:rPr lang="en-US" altLang="ja-JP" sz="1829" i="1" dirty="0">
                <a:latin typeface="ＭＳ Ｐゴシック" panose="020B0600070205080204" pitchFamily="50" charset="-128"/>
                <a:ea typeface="ＭＳ Ｐゴシック" panose="020B0600070205080204" pitchFamily="50" charset="-128"/>
              </a:rPr>
              <a:t>N</a:t>
            </a:r>
            <a:r>
              <a:rPr lang="en-US" altLang="ja-JP" sz="1829" dirty="0">
                <a:latin typeface="ＭＳ Ｐゴシック" panose="020B0600070205080204" pitchFamily="50" charset="-128"/>
                <a:ea typeface="ＭＳ Ｐゴシック" panose="020B0600070205080204" pitchFamily="50" charset="-128"/>
              </a:rPr>
              <a:t> = 100</a:t>
            </a:r>
          </a:p>
        </p:txBody>
      </p:sp>
      <p:sp>
        <p:nvSpPr>
          <p:cNvPr id="54" name="右中かっこ 53">
            <a:extLst>
              <a:ext uri="{FF2B5EF4-FFF2-40B4-BE49-F238E27FC236}">
                <a16:creationId xmlns:a16="http://schemas.microsoft.com/office/drawing/2014/main" id="{6D6CC838-982D-5165-63BE-5647798394B9}"/>
              </a:ext>
            </a:extLst>
          </p:cNvPr>
          <p:cNvSpPr/>
          <p:nvPr/>
        </p:nvSpPr>
        <p:spPr>
          <a:xfrm>
            <a:off x="9301725" y="2585460"/>
            <a:ext cx="195238" cy="1195340"/>
          </a:xfrm>
          <a:prstGeom prst="rightBrace">
            <a:avLst/>
          </a:prstGeom>
          <a:ln w="28575">
            <a:solidFill>
              <a:schemeClr val="tx1"/>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ja-JP" altLang="en-US" sz="1372">
              <a:latin typeface="+mn-ea"/>
            </a:endParaRPr>
          </a:p>
        </p:txBody>
      </p:sp>
      <p:sp>
        <p:nvSpPr>
          <p:cNvPr id="55" name="テキスト ボックス 54">
            <a:extLst>
              <a:ext uri="{FF2B5EF4-FFF2-40B4-BE49-F238E27FC236}">
                <a16:creationId xmlns:a16="http://schemas.microsoft.com/office/drawing/2014/main" id="{4CB9B529-AC30-E7DD-E71A-5A226D96D038}"/>
              </a:ext>
            </a:extLst>
          </p:cNvPr>
          <p:cNvSpPr txBox="1"/>
          <p:nvPr/>
        </p:nvSpPr>
        <p:spPr>
          <a:xfrm>
            <a:off x="9521002" y="2998464"/>
            <a:ext cx="977916" cy="369332"/>
          </a:xfrm>
          <a:prstGeom prst="rect">
            <a:avLst/>
          </a:prstGeom>
          <a:noFill/>
        </p:spPr>
        <p:txBody>
          <a:bodyPr wrap="square" rtlCol="0">
            <a:spAutoFit/>
          </a:bodyPr>
          <a:lstStyle/>
          <a:p>
            <a:r>
              <a:rPr lang="en-US" altLang="ja-JP" i="1" dirty="0">
                <a:latin typeface="+mn-ea"/>
              </a:rPr>
              <a:t>g</a:t>
            </a:r>
            <a:r>
              <a:rPr lang="ja-JP" altLang="en-US">
                <a:latin typeface="+mn-ea"/>
              </a:rPr>
              <a:t>回</a:t>
            </a:r>
            <a:endParaRPr lang="ja-JP" altLang="en-US" dirty="0">
              <a:latin typeface="+mn-ea"/>
            </a:endParaRPr>
          </a:p>
        </p:txBody>
      </p:sp>
      <p:cxnSp>
        <p:nvCxnSpPr>
          <p:cNvPr id="21" name="直線コネクタ 20">
            <a:extLst>
              <a:ext uri="{FF2B5EF4-FFF2-40B4-BE49-F238E27FC236}">
                <a16:creationId xmlns:a16="http://schemas.microsoft.com/office/drawing/2014/main" id="{DBE6532F-DF8C-BBF9-E28E-7CF890871D99}"/>
              </a:ext>
            </a:extLst>
          </p:cNvPr>
          <p:cNvCxnSpPr>
            <a:cxnSpLocks/>
          </p:cNvCxnSpPr>
          <p:nvPr/>
        </p:nvCxnSpPr>
        <p:spPr>
          <a:xfrm flipH="1">
            <a:off x="5557337" y="3075122"/>
            <a:ext cx="140834" cy="218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34" name="直線コネクタ 33">
            <a:extLst>
              <a:ext uri="{FF2B5EF4-FFF2-40B4-BE49-F238E27FC236}">
                <a16:creationId xmlns:a16="http://schemas.microsoft.com/office/drawing/2014/main" id="{1EACC82F-8019-D934-8A2C-3FA67D65C913}"/>
              </a:ext>
            </a:extLst>
          </p:cNvPr>
          <p:cNvCxnSpPr/>
          <p:nvPr/>
        </p:nvCxnSpPr>
        <p:spPr>
          <a:xfrm>
            <a:off x="5067119" y="2483383"/>
            <a:ext cx="251570" cy="14511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8" name="直線コネクタ 47">
            <a:extLst>
              <a:ext uri="{FF2B5EF4-FFF2-40B4-BE49-F238E27FC236}">
                <a16:creationId xmlns:a16="http://schemas.microsoft.com/office/drawing/2014/main" id="{2A2A8EEA-A4E3-B49D-3022-5721D01FC922}"/>
              </a:ext>
            </a:extLst>
          </p:cNvPr>
          <p:cNvCxnSpPr>
            <a:cxnSpLocks/>
          </p:cNvCxnSpPr>
          <p:nvPr/>
        </p:nvCxnSpPr>
        <p:spPr>
          <a:xfrm flipH="1">
            <a:off x="5210526" y="3503875"/>
            <a:ext cx="154510" cy="162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79" name="直線コネクタ 78">
            <a:extLst>
              <a:ext uri="{FF2B5EF4-FFF2-40B4-BE49-F238E27FC236}">
                <a16:creationId xmlns:a16="http://schemas.microsoft.com/office/drawing/2014/main" id="{17634C10-8294-5615-BBE1-EC4BE7935366}"/>
              </a:ext>
            </a:extLst>
          </p:cNvPr>
          <p:cNvCxnSpPr>
            <a:cxnSpLocks/>
          </p:cNvCxnSpPr>
          <p:nvPr/>
        </p:nvCxnSpPr>
        <p:spPr>
          <a:xfrm>
            <a:off x="5559795" y="2804721"/>
            <a:ext cx="170772" cy="1463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6" name="直線コネクタ 85">
            <a:extLst>
              <a:ext uri="{FF2B5EF4-FFF2-40B4-BE49-F238E27FC236}">
                <a16:creationId xmlns:a16="http://schemas.microsoft.com/office/drawing/2014/main" id="{28C214DA-D118-BE3C-2F7E-8D369A07940D}"/>
              </a:ext>
            </a:extLst>
          </p:cNvPr>
          <p:cNvCxnSpPr>
            <a:cxnSpLocks/>
          </p:cNvCxnSpPr>
          <p:nvPr/>
        </p:nvCxnSpPr>
        <p:spPr>
          <a:xfrm flipV="1">
            <a:off x="5570963" y="3212816"/>
            <a:ext cx="244976" cy="1479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2" name="テキスト ボックス 1">
            <a:extLst>
              <a:ext uri="{FF2B5EF4-FFF2-40B4-BE49-F238E27FC236}">
                <a16:creationId xmlns:a16="http://schemas.microsoft.com/office/drawing/2014/main" id="{7E22A8F2-1847-FDE3-7080-9FDCA03C788E}"/>
              </a:ext>
            </a:extLst>
          </p:cNvPr>
          <p:cNvSpPr txBox="1"/>
          <p:nvPr/>
        </p:nvSpPr>
        <p:spPr>
          <a:xfrm>
            <a:off x="1521572" y="2668667"/>
            <a:ext cx="646331" cy="369332"/>
          </a:xfrm>
          <a:prstGeom prst="rect">
            <a:avLst/>
          </a:prstGeom>
          <a:noFill/>
        </p:spPr>
        <p:txBody>
          <a:bodyPr wrap="none" rtlCol="0">
            <a:spAutoFit/>
          </a:bodyPr>
          <a:lstStyle/>
          <a:p>
            <a:r>
              <a:rPr lang="ja-JP" altLang="en-US" b="1">
                <a:latin typeface="+mn-ea"/>
              </a:rPr>
              <a:t>協力</a:t>
            </a:r>
            <a:endParaRPr lang="ja-JP" altLang="en-US" b="1" dirty="0">
              <a:latin typeface="+mn-ea"/>
            </a:endParaRPr>
          </a:p>
        </p:txBody>
      </p:sp>
      <p:pic>
        <p:nvPicPr>
          <p:cNvPr id="11" name="コンテンツ プレースホルダー 4" descr="笑顔 (塗りつぶしなし) 枠線">
            <a:extLst>
              <a:ext uri="{FF2B5EF4-FFF2-40B4-BE49-F238E27FC236}">
                <a16:creationId xmlns:a16="http://schemas.microsoft.com/office/drawing/2014/main" id="{AEAC224B-1255-B82C-A870-D5E2388C767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3114592" y="2796906"/>
            <a:ext cx="477317" cy="477317"/>
          </a:xfrm>
          <a:prstGeom prst="rect">
            <a:avLst/>
          </a:prstGeom>
        </p:spPr>
      </p:pic>
      <p:pic>
        <p:nvPicPr>
          <p:cNvPr id="14" name="コンテンツ プレースホルダー 4" descr="笑顔 (塗りつぶしなし) 枠線">
            <a:extLst>
              <a:ext uri="{FF2B5EF4-FFF2-40B4-BE49-F238E27FC236}">
                <a16:creationId xmlns:a16="http://schemas.microsoft.com/office/drawing/2014/main" id="{86E42B00-014A-4633-DE78-E8E354442DA1}"/>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674523" y="3396508"/>
            <a:ext cx="291801" cy="291801"/>
          </a:xfrm>
          <a:prstGeom prst="rect">
            <a:avLst/>
          </a:prstGeom>
        </p:spPr>
      </p:pic>
      <p:pic>
        <p:nvPicPr>
          <p:cNvPr id="23" name="グラフィックス 22" descr="普通の顔 (塗りつぶしなし) 枠線">
            <a:extLst>
              <a:ext uri="{FF2B5EF4-FFF2-40B4-BE49-F238E27FC236}">
                <a16:creationId xmlns:a16="http://schemas.microsoft.com/office/drawing/2014/main" id="{096C567B-7568-C649-6860-AB3DFDCD05DD}"/>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3215403" y="3581246"/>
            <a:ext cx="291802" cy="291802"/>
          </a:xfrm>
          <a:prstGeom prst="rect">
            <a:avLst/>
          </a:prstGeom>
        </p:spPr>
      </p:pic>
      <p:pic>
        <p:nvPicPr>
          <p:cNvPr id="27" name="グラフィックス 26" descr="悲しい顔 (塗りつぶしなし) 枠線">
            <a:extLst>
              <a:ext uri="{FF2B5EF4-FFF2-40B4-BE49-F238E27FC236}">
                <a16:creationId xmlns:a16="http://schemas.microsoft.com/office/drawing/2014/main" id="{47042F4D-1D50-6F96-6D4F-8F37F3A773C5}"/>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3752683" y="3376503"/>
            <a:ext cx="272282" cy="272282"/>
          </a:xfrm>
          <a:prstGeom prst="rect">
            <a:avLst/>
          </a:prstGeom>
        </p:spPr>
      </p:pic>
      <p:pic>
        <p:nvPicPr>
          <p:cNvPr id="28" name="コンテンツ プレースホルダー 4" descr="笑顔 (塗りつぶしなし) 枠線">
            <a:extLst>
              <a:ext uri="{FF2B5EF4-FFF2-40B4-BE49-F238E27FC236}">
                <a16:creationId xmlns:a16="http://schemas.microsoft.com/office/drawing/2014/main" id="{A6E88FDE-5105-5E04-AA91-F78457248DED}"/>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701411" y="2508928"/>
            <a:ext cx="291801" cy="291801"/>
          </a:xfrm>
          <a:prstGeom prst="rect">
            <a:avLst/>
          </a:prstGeom>
        </p:spPr>
      </p:pic>
      <p:pic>
        <p:nvPicPr>
          <p:cNvPr id="36" name="グラフィックス 35" descr="普通の顔 (塗りつぶしなし) 枠線">
            <a:extLst>
              <a:ext uri="{FF2B5EF4-FFF2-40B4-BE49-F238E27FC236}">
                <a16:creationId xmlns:a16="http://schemas.microsoft.com/office/drawing/2014/main" id="{A42FEB8B-03F7-B459-DFC2-37F9C8898EB9}"/>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616199" y="2972296"/>
            <a:ext cx="291802" cy="291802"/>
          </a:xfrm>
          <a:prstGeom prst="rect">
            <a:avLst/>
          </a:prstGeom>
        </p:spPr>
      </p:pic>
      <p:cxnSp>
        <p:nvCxnSpPr>
          <p:cNvPr id="51" name="直線矢印コネクタ 50">
            <a:extLst>
              <a:ext uri="{FF2B5EF4-FFF2-40B4-BE49-F238E27FC236}">
                <a16:creationId xmlns:a16="http://schemas.microsoft.com/office/drawing/2014/main" id="{4D0F09A1-262E-2836-57BD-B91B52815F37}"/>
              </a:ext>
            </a:extLst>
          </p:cNvPr>
          <p:cNvCxnSpPr>
            <a:cxnSpLocks/>
          </p:cNvCxnSpPr>
          <p:nvPr/>
        </p:nvCxnSpPr>
        <p:spPr>
          <a:xfrm flipH="1" flipV="1">
            <a:off x="2959214" y="2757076"/>
            <a:ext cx="197081" cy="167902"/>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0" name="直線矢印コネクタ 59">
            <a:extLst>
              <a:ext uri="{FF2B5EF4-FFF2-40B4-BE49-F238E27FC236}">
                <a16:creationId xmlns:a16="http://schemas.microsoft.com/office/drawing/2014/main" id="{1E67B6B7-6134-285C-9174-80016DDC438F}"/>
              </a:ext>
            </a:extLst>
          </p:cNvPr>
          <p:cNvCxnSpPr>
            <a:cxnSpLocks/>
          </p:cNvCxnSpPr>
          <p:nvPr/>
        </p:nvCxnSpPr>
        <p:spPr>
          <a:xfrm flipH="1">
            <a:off x="2908110" y="3081378"/>
            <a:ext cx="223127" cy="14406"/>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69" name="直線矢印コネクタ 68">
            <a:extLst>
              <a:ext uri="{FF2B5EF4-FFF2-40B4-BE49-F238E27FC236}">
                <a16:creationId xmlns:a16="http://schemas.microsoft.com/office/drawing/2014/main" id="{6F8AE248-4BDA-1830-0CDF-F0D778963A1F}"/>
              </a:ext>
            </a:extLst>
          </p:cNvPr>
          <p:cNvCxnSpPr/>
          <p:nvPr/>
        </p:nvCxnSpPr>
        <p:spPr>
          <a:xfrm flipH="1">
            <a:off x="2942947" y="3174396"/>
            <a:ext cx="261622" cy="291065"/>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1" name="直線矢印コネクタ 70">
            <a:extLst>
              <a:ext uri="{FF2B5EF4-FFF2-40B4-BE49-F238E27FC236}">
                <a16:creationId xmlns:a16="http://schemas.microsoft.com/office/drawing/2014/main" id="{9A13F4E7-BA01-C695-B493-7E78B3D484C2}"/>
              </a:ext>
            </a:extLst>
          </p:cNvPr>
          <p:cNvCxnSpPr>
            <a:cxnSpLocks/>
          </p:cNvCxnSpPr>
          <p:nvPr/>
        </p:nvCxnSpPr>
        <p:spPr>
          <a:xfrm>
            <a:off x="3346757" y="3230089"/>
            <a:ext cx="8157" cy="367787"/>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78" name="直線矢印コネクタ 77">
            <a:extLst>
              <a:ext uri="{FF2B5EF4-FFF2-40B4-BE49-F238E27FC236}">
                <a16:creationId xmlns:a16="http://schemas.microsoft.com/office/drawing/2014/main" id="{A8EC7C5C-ACF9-2A85-3B6A-0D3A90A725AE}"/>
              </a:ext>
            </a:extLst>
          </p:cNvPr>
          <p:cNvCxnSpPr/>
          <p:nvPr/>
        </p:nvCxnSpPr>
        <p:spPr>
          <a:xfrm>
            <a:off x="3505813" y="3158613"/>
            <a:ext cx="273814" cy="309828"/>
          </a:xfrm>
          <a:prstGeom prst="straightConnector1">
            <a:avLst/>
          </a:prstGeom>
          <a:ln w="28575">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テキスト ボックス 84">
            <a:extLst>
              <a:ext uri="{FF2B5EF4-FFF2-40B4-BE49-F238E27FC236}">
                <a16:creationId xmlns:a16="http://schemas.microsoft.com/office/drawing/2014/main" id="{6E47F4BE-F58E-BD3D-76BC-20C58ACDAFEE}"/>
              </a:ext>
            </a:extLst>
          </p:cNvPr>
          <p:cNvSpPr txBox="1"/>
          <p:nvPr/>
        </p:nvSpPr>
        <p:spPr>
          <a:xfrm>
            <a:off x="3237738" y="2248550"/>
            <a:ext cx="1343953" cy="369332"/>
          </a:xfrm>
          <a:prstGeom prst="rect">
            <a:avLst/>
          </a:prstGeom>
          <a:noFill/>
        </p:spPr>
        <p:txBody>
          <a:bodyPr wrap="square" rtlCol="0">
            <a:spAutoFit/>
          </a:bodyPr>
          <a:lstStyle/>
          <a:p>
            <a:r>
              <a:rPr lang="en-US" altLang="ja-JP" dirty="0">
                <a:latin typeface="+mn-ea"/>
              </a:rPr>
              <a:t>Cost</a:t>
            </a:r>
            <a:r>
              <a:rPr lang="ja-JP" altLang="en-US" dirty="0">
                <a:latin typeface="+mn-ea"/>
              </a:rPr>
              <a:t> </a:t>
            </a:r>
            <a:r>
              <a:rPr lang="en-US" altLang="ja-JP" dirty="0">
                <a:latin typeface="+mn-ea"/>
              </a:rPr>
              <a:t>0</a:t>
            </a:r>
            <a:endParaRPr lang="ja-JP" altLang="en-US" i="1" dirty="0">
              <a:latin typeface="+mn-ea"/>
            </a:endParaRPr>
          </a:p>
        </p:txBody>
      </p:sp>
      <p:sp>
        <p:nvSpPr>
          <p:cNvPr id="87" name="テキスト ボックス 86">
            <a:extLst>
              <a:ext uri="{FF2B5EF4-FFF2-40B4-BE49-F238E27FC236}">
                <a16:creationId xmlns:a16="http://schemas.microsoft.com/office/drawing/2014/main" id="{2643AD2A-F37F-58B3-827C-94557D4A5C52}"/>
              </a:ext>
            </a:extLst>
          </p:cNvPr>
          <p:cNvSpPr txBox="1"/>
          <p:nvPr/>
        </p:nvSpPr>
        <p:spPr>
          <a:xfrm>
            <a:off x="2915946" y="2430415"/>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89" name="テキスト ボックス 88">
            <a:extLst>
              <a:ext uri="{FF2B5EF4-FFF2-40B4-BE49-F238E27FC236}">
                <a16:creationId xmlns:a16="http://schemas.microsoft.com/office/drawing/2014/main" id="{F3DB95BF-4236-98AA-BB2A-7C73347475B4}"/>
              </a:ext>
            </a:extLst>
          </p:cNvPr>
          <p:cNvSpPr txBox="1"/>
          <p:nvPr/>
        </p:nvSpPr>
        <p:spPr>
          <a:xfrm>
            <a:off x="2392975" y="2951992"/>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91" name="テキスト ボックス 90">
            <a:extLst>
              <a:ext uri="{FF2B5EF4-FFF2-40B4-BE49-F238E27FC236}">
                <a16:creationId xmlns:a16="http://schemas.microsoft.com/office/drawing/2014/main" id="{AB3DD330-FE1A-6889-BC9A-2879444B77CB}"/>
              </a:ext>
            </a:extLst>
          </p:cNvPr>
          <p:cNvSpPr txBox="1"/>
          <p:nvPr/>
        </p:nvSpPr>
        <p:spPr>
          <a:xfrm>
            <a:off x="2970708" y="3499355"/>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92" name="テキスト ボックス 91">
            <a:extLst>
              <a:ext uri="{FF2B5EF4-FFF2-40B4-BE49-F238E27FC236}">
                <a16:creationId xmlns:a16="http://schemas.microsoft.com/office/drawing/2014/main" id="{092DAF31-7DF6-692C-9D40-ECCA65346B07}"/>
              </a:ext>
            </a:extLst>
          </p:cNvPr>
          <p:cNvSpPr txBox="1"/>
          <p:nvPr/>
        </p:nvSpPr>
        <p:spPr>
          <a:xfrm>
            <a:off x="3507020" y="2642379"/>
            <a:ext cx="877163" cy="369332"/>
          </a:xfrm>
          <a:prstGeom prst="rect">
            <a:avLst/>
          </a:prstGeom>
          <a:noFill/>
        </p:spPr>
        <p:txBody>
          <a:bodyPr wrap="none" rtlCol="0">
            <a:spAutoFit/>
          </a:bodyPr>
          <a:lstStyle/>
          <a:p>
            <a:r>
              <a:rPr lang="ja-JP" altLang="en-US" b="1">
                <a:latin typeface="+mn-ea"/>
              </a:rPr>
              <a:t>非協力</a:t>
            </a:r>
            <a:endParaRPr lang="ja-JP" altLang="en-US" b="1" dirty="0">
              <a:latin typeface="+mn-ea"/>
            </a:endParaRPr>
          </a:p>
        </p:txBody>
      </p:sp>
      <p:sp>
        <p:nvSpPr>
          <p:cNvPr id="76" name="テキスト ボックス 75">
            <a:extLst>
              <a:ext uri="{FF2B5EF4-FFF2-40B4-BE49-F238E27FC236}">
                <a16:creationId xmlns:a16="http://schemas.microsoft.com/office/drawing/2014/main" id="{817D7500-39C8-CC6D-1B9D-3C37F2277BD7}"/>
              </a:ext>
            </a:extLst>
          </p:cNvPr>
          <p:cNvSpPr txBox="1"/>
          <p:nvPr/>
        </p:nvSpPr>
        <p:spPr>
          <a:xfrm>
            <a:off x="3557571" y="3383856"/>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mc:AlternateContent xmlns:mc="http://schemas.openxmlformats.org/markup-compatibility/2006" xmlns:a14="http://schemas.microsoft.com/office/drawing/2010/main">
        <mc:Choice Requires="a14">
          <p:sp>
            <p:nvSpPr>
              <p:cNvPr id="100" name="テキスト ボックス 99">
                <a:extLst>
                  <a:ext uri="{FF2B5EF4-FFF2-40B4-BE49-F238E27FC236}">
                    <a16:creationId xmlns:a16="http://schemas.microsoft.com/office/drawing/2014/main" id="{7A8D9564-E63D-98F8-C407-5527177AF8B3}"/>
                  </a:ext>
                </a:extLst>
              </p:cNvPr>
              <p:cNvSpPr txBox="1"/>
              <p:nvPr/>
            </p:nvSpPr>
            <p:spPr>
              <a:xfrm>
                <a:off x="5872543" y="5345809"/>
                <a:ext cx="6182640" cy="653577"/>
              </a:xfrm>
              <a:prstGeom prst="rect">
                <a:avLst/>
              </a:prstGeom>
              <a:noFill/>
            </p:spPr>
            <p:txBody>
              <a:bodyPr wrap="square" rtlCol="0">
                <a:spAutoFit/>
              </a:bodyPr>
              <a:lstStyle/>
              <a:p>
                <a14:m>
                  <m:oMath xmlns:m="http://schemas.openxmlformats.org/officeDocument/2006/math">
                    <m:r>
                      <a:rPr lang="en-US" altLang="ja-JP" i="1">
                        <a:latin typeface="Cambria Math" panose="02040503050406030204" pitchFamily="18" charset="0"/>
                      </a:rPr>
                      <m:t>𝑝</m:t>
                    </m:r>
                    <m:r>
                      <a:rPr lang="en-US" altLang="ja-JP" i="1">
                        <a:latin typeface="Cambria Math" panose="02040503050406030204" pitchFamily="18" charset="0"/>
                      </a:rPr>
                      <m:t>= </m:t>
                    </m:r>
                    <m:f>
                      <m:fPr>
                        <m:ctrlPr>
                          <a:rPr lang="en-US" altLang="ja-JP" i="1">
                            <a:latin typeface="Cambria Math" panose="02040503050406030204" pitchFamily="18" charset="0"/>
                          </a:rPr>
                        </m:ctrlPr>
                      </m:fPr>
                      <m:num>
                        <m:r>
                          <a:rPr lang="ja-JP" altLang="en-US" i="1">
                            <a:latin typeface="Cambria Math" panose="02040503050406030204" pitchFamily="18" charset="0"/>
                          </a:rPr>
                          <m:t>１</m:t>
                        </m:r>
                      </m:num>
                      <m:den>
                        <m:r>
                          <a:rPr lang="ja-JP" altLang="en-US" i="1">
                            <a:latin typeface="Cambria Math" panose="02040503050406030204" pitchFamily="18" charset="0"/>
                          </a:rPr>
                          <m:t>１＋</m:t>
                        </m:r>
                        <m:r>
                          <m:rPr>
                            <m:nor/>
                          </m:rPr>
                          <a:rPr lang="en-US" altLang="ja-JP">
                            <a:latin typeface="+mn-ea"/>
                          </a:rPr>
                          <m:t>exp</m:t>
                        </m:r>
                        <m:r>
                          <m:rPr>
                            <m:nor/>
                          </m:rPr>
                          <a:rPr lang="en-US" altLang="ja-JP">
                            <a:latin typeface="+mn-ea"/>
                          </a:rPr>
                          <m:t>(</m:t>
                        </m:r>
                        <m:r>
                          <a:rPr lang="en-US" altLang="ja-JP" i="1">
                            <a:latin typeface="Cambria Math" panose="02040503050406030204" pitchFamily="18" charset="0"/>
                          </a:rPr>
                          <m:t>−</m:t>
                        </m:r>
                        <m:r>
                          <a:rPr lang="en-US" altLang="ja-JP" i="1">
                            <a:latin typeface="Cambria Math" panose="02040503050406030204" pitchFamily="18" charset="0"/>
                          </a:rPr>
                          <m:t>𝑎</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𝑦</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r>
                          <m:rPr>
                            <m:nor/>
                          </m:rPr>
                          <a:rPr lang="en-US" altLang="ja-JP">
                            <a:latin typeface="+mn-ea"/>
                          </a:rPr>
                          <m:t>)) </m:t>
                        </m:r>
                      </m:den>
                    </m:f>
                  </m:oMath>
                </a14:m>
                <a:r>
                  <a:rPr lang="ja-JP" altLang="en-US" dirty="0">
                    <a:latin typeface="+mn-ea"/>
                  </a:rPr>
                  <a:t>　</a:t>
                </a:r>
                <a:r>
                  <a:rPr lang="en-US" altLang="ja-JP" i="1" dirty="0" err="1">
                    <a:latin typeface="+mn-ea"/>
                  </a:rPr>
                  <a:t>u</a:t>
                </a:r>
                <a:r>
                  <a:rPr lang="en-US" altLang="ja-JP" i="1" baseline="-25000" dirty="0" err="1">
                    <a:latin typeface="+mn-ea"/>
                  </a:rPr>
                  <a:t>i</a:t>
                </a:r>
                <a:r>
                  <a:rPr lang="en-US" altLang="ja-JP" dirty="0">
                    <a:latin typeface="+mn-ea"/>
                  </a:rPr>
                  <a:t>=</a:t>
                </a:r>
                <a:r>
                  <a:rPr lang="ja-JP" altLang="en-US" dirty="0">
                    <a:latin typeface="+mn-ea"/>
                  </a:rPr>
                  <a:t>エージェント</a:t>
                </a:r>
                <a:r>
                  <a:rPr lang="en-US" altLang="ja-JP" i="1" dirty="0" err="1">
                    <a:latin typeface="+mn-ea"/>
                  </a:rPr>
                  <a:t>i</a:t>
                </a:r>
                <a:r>
                  <a:rPr lang="ja-JP" altLang="en-US" dirty="0">
                    <a:latin typeface="+mn-ea"/>
                  </a:rPr>
                  <a:t>の利得</a:t>
                </a:r>
              </a:p>
            </p:txBody>
          </p:sp>
        </mc:Choice>
        <mc:Fallback xmlns="">
          <p:sp>
            <p:nvSpPr>
              <p:cNvPr id="100" name="テキスト ボックス 99">
                <a:extLst>
                  <a:ext uri="{FF2B5EF4-FFF2-40B4-BE49-F238E27FC236}">
                    <a16:creationId xmlns:a16="http://schemas.microsoft.com/office/drawing/2014/main" id="{7A8D9564-E63D-98F8-C407-5527177AF8B3}"/>
                  </a:ext>
                </a:extLst>
              </p:cNvPr>
              <p:cNvSpPr txBox="1">
                <a:spLocks noRot="1" noChangeAspect="1" noMove="1" noResize="1" noEditPoints="1" noAdjustHandles="1" noChangeArrowheads="1" noChangeShapeType="1" noTextEdit="1"/>
              </p:cNvSpPr>
              <p:nvPr/>
            </p:nvSpPr>
            <p:spPr>
              <a:xfrm>
                <a:off x="5872543" y="5345809"/>
                <a:ext cx="6182640" cy="653577"/>
              </a:xfrm>
              <a:prstGeom prst="rect">
                <a:avLst/>
              </a:prstGeom>
              <a:blipFill>
                <a:blip r:embed="rId11"/>
                <a:stretch>
                  <a:fillRect b="-11321"/>
                </a:stretch>
              </a:blipFill>
            </p:spPr>
            <p:txBody>
              <a:bodyPr/>
              <a:lstStyle/>
              <a:p>
                <a:r>
                  <a:rPr lang="ja-JP" altLang="en-US">
                    <a:noFill/>
                  </a:rPr>
                  <a:t> </a:t>
                </a:r>
              </a:p>
            </p:txBody>
          </p:sp>
        </mc:Fallback>
      </mc:AlternateContent>
      <p:sp>
        <p:nvSpPr>
          <p:cNvPr id="73" name="テキスト ボックス 72">
            <a:extLst>
              <a:ext uri="{FF2B5EF4-FFF2-40B4-BE49-F238E27FC236}">
                <a16:creationId xmlns:a16="http://schemas.microsoft.com/office/drawing/2014/main" id="{6F9BF82A-C0AD-A27C-4432-26ABF68D6856}"/>
              </a:ext>
            </a:extLst>
          </p:cNvPr>
          <p:cNvSpPr txBox="1"/>
          <p:nvPr/>
        </p:nvSpPr>
        <p:spPr>
          <a:xfrm>
            <a:off x="2466037" y="3416349"/>
            <a:ext cx="386212" cy="369332"/>
          </a:xfrm>
          <a:prstGeom prst="rect">
            <a:avLst/>
          </a:prstGeom>
          <a:noFill/>
        </p:spPr>
        <p:txBody>
          <a:bodyPr wrap="square" rtlCol="0">
            <a:spAutoFit/>
          </a:bodyPr>
          <a:lstStyle/>
          <a:p>
            <a:r>
              <a:rPr lang="en-US" altLang="ja-JP" dirty="0">
                <a:latin typeface="+mn-ea"/>
              </a:rPr>
              <a:t>0</a:t>
            </a:r>
            <a:endParaRPr lang="ja-JP" altLang="en-US" dirty="0">
              <a:latin typeface="+mn-ea"/>
            </a:endParaRPr>
          </a:p>
        </p:txBody>
      </p:sp>
      <p:sp>
        <p:nvSpPr>
          <p:cNvPr id="102" name="矢印: 下 101">
            <a:extLst>
              <a:ext uri="{FF2B5EF4-FFF2-40B4-BE49-F238E27FC236}">
                <a16:creationId xmlns:a16="http://schemas.microsoft.com/office/drawing/2014/main" id="{88A388DC-DFCF-B1F7-2E9D-F238A1DE75B5}"/>
              </a:ext>
            </a:extLst>
          </p:cNvPr>
          <p:cNvSpPr/>
          <p:nvPr/>
        </p:nvSpPr>
        <p:spPr>
          <a:xfrm>
            <a:off x="4967988" y="4267783"/>
            <a:ext cx="674580" cy="178270"/>
          </a:xfrm>
          <a:prstGeom prst="downArrow">
            <a:avLst/>
          </a:prstGeom>
          <a:noFill/>
          <a:ln w="285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ja-JP" altLang="en-US" sz="1372">
              <a:latin typeface="+mn-ea"/>
            </a:endParaRPr>
          </a:p>
        </p:txBody>
      </p:sp>
      <p:pic>
        <p:nvPicPr>
          <p:cNvPr id="103" name="コンテンツ プレースホルダー 4" descr="笑顔 (塗りつぶしなし) 枠線">
            <a:extLst>
              <a:ext uri="{FF2B5EF4-FFF2-40B4-BE49-F238E27FC236}">
                <a16:creationId xmlns:a16="http://schemas.microsoft.com/office/drawing/2014/main" id="{FE3E8180-9CF5-EFA3-70C3-06999DA948A8}"/>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551549" y="4497523"/>
            <a:ext cx="477317" cy="477317"/>
          </a:xfrm>
          <a:prstGeom prst="rect">
            <a:avLst/>
          </a:prstGeom>
        </p:spPr>
      </p:pic>
      <p:pic>
        <p:nvPicPr>
          <p:cNvPr id="107" name="グラフィックス 106" descr="硬貨 枠線">
            <a:extLst>
              <a:ext uri="{FF2B5EF4-FFF2-40B4-BE49-F238E27FC236}">
                <a16:creationId xmlns:a16="http://schemas.microsoft.com/office/drawing/2014/main" id="{AE03E88E-33AC-5FB1-F267-3A3F2BDF4A44}"/>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098900" y="4664526"/>
            <a:ext cx="273744" cy="273744"/>
          </a:xfrm>
          <a:prstGeom prst="rect">
            <a:avLst/>
          </a:prstGeom>
        </p:spPr>
      </p:pic>
      <p:pic>
        <p:nvPicPr>
          <p:cNvPr id="108" name="グラフィックス 107" descr="硬貨 枠線">
            <a:extLst>
              <a:ext uri="{FF2B5EF4-FFF2-40B4-BE49-F238E27FC236}">
                <a16:creationId xmlns:a16="http://schemas.microsoft.com/office/drawing/2014/main" id="{73AE2F88-ACAF-788B-98E7-2874782CFC61}"/>
              </a:ext>
            </a:extLst>
          </p:cNvPr>
          <p:cNvPicPr>
            <a:picLocks noChangeAspect="1"/>
          </p:cNvPicPr>
          <p:nvPr/>
        </p:nvPicPr>
        <p:blipFill>
          <a:blip r:embed="rId12">
            <a:extLst>
              <a:ext uri="{28A0092B-C50C-407E-A947-70E740481C1C}">
                <a14:useLocalDpi xmlns:a14="http://schemas.microsoft.com/office/drawing/2010/main" val="0"/>
              </a:ext>
              <a:ext uri="{96DAC541-7B7A-43D3-8B79-37D633B846F1}">
                <asvg:svgBlip xmlns:asvg="http://schemas.microsoft.com/office/drawing/2016/SVG/main" r:embed="rId13"/>
              </a:ext>
            </a:extLst>
          </a:blip>
          <a:stretch>
            <a:fillRect/>
          </a:stretch>
        </p:blipFill>
        <p:spPr>
          <a:xfrm>
            <a:off x="5516864" y="4483798"/>
            <a:ext cx="273744" cy="273744"/>
          </a:xfrm>
          <a:prstGeom prst="rect">
            <a:avLst/>
          </a:prstGeom>
        </p:spPr>
      </p:pic>
      <p:sp>
        <p:nvSpPr>
          <p:cNvPr id="109" name="テキスト ボックス 108">
            <a:extLst>
              <a:ext uri="{FF2B5EF4-FFF2-40B4-BE49-F238E27FC236}">
                <a16:creationId xmlns:a16="http://schemas.microsoft.com/office/drawing/2014/main" id="{1B3A4DAB-F69C-758F-2C06-48BD1E3866DC}"/>
              </a:ext>
            </a:extLst>
          </p:cNvPr>
          <p:cNvSpPr txBox="1"/>
          <p:nvPr/>
        </p:nvSpPr>
        <p:spPr>
          <a:xfrm>
            <a:off x="5313502" y="4666160"/>
            <a:ext cx="628504"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0" name="テキスト ボックス 109">
            <a:extLst>
              <a:ext uri="{FF2B5EF4-FFF2-40B4-BE49-F238E27FC236}">
                <a16:creationId xmlns:a16="http://schemas.microsoft.com/office/drawing/2014/main" id="{0A4D03A9-ABDB-7B23-884E-680C31C97ED8}"/>
              </a:ext>
            </a:extLst>
          </p:cNvPr>
          <p:cNvSpPr txBox="1"/>
          <p:nvPr/>
        </p:nvSpPr>
        <p:spPr>
          <a:xfrm>
            <a:off x="5645777" y="4360958"/>
            <a:ext cx="581563"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1" name="テキスト ボックス 110">
            <a:extLst>
              <a:ext uri="{FF2B5EF4-FFF2-40B4-BE49-F238E27FC236}">
                <a16:creationId xmlns:a16="http://schemas.microsoft.com/office/drawing/2014/main" id="{0FFE1A19-DB32-93EC-8807-B5D4674307EF}"/>
              </a:ext>
            </a:extLst>
          </p:cNvPr>
          <p:cNvSpPr txBox="1"/>
          <p:nvPr/>
        </p:nvSpPr>
        <p:spPr>
          <a:xfrm>
            <a:off x="409231" y="2823363"/>
            <a:ext cx="728105"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2" name="テキスト ボックス 111">
            <a:extLst>
              <a:ext uri="{FF2B5EF4-FFF2-40B4-BE49-F238E27FC236}">
                <a16:creationId xmlns:a16="http://schemas.microsoft.com/office/drawing/2014/main" id="{507C1606-A9E2-B3F0-48C1-737C294611A9}"/>
              </a:ext>
            </a:extLst>
          </p:cNvPr>
          <p:cNvSpPr txBox="1"/>
          <p:nvPr/>
        </p:nvSpPr>
        <p:spPr>
          <a:xfrm>
            <a:off x="385451" y="3345537"/>
            <a:ext cx="770416"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3" name="テキスト ボックス 112">
            <a:extLst>
              <a:ext uri="{FF2B5EF4-FFF2-40B4-BE49-F238E27FC236}">
                <a16:creationId xmlns:a16="http://schemas.microsoft.com/office/drawing/2014/main" id="{F78407FC-3761-5A2A-820D-196221767DD4}"/>
              </a:ext>
            </a:extLst>
          </p:cNvPr>
          <p:cNvSpPr txBox="1"/>
          <p:nvPr/>
        </p:nvSpPr>
        <p:spPr>
          <a:xfrm>
            <a:off x="868601" y="3650328"/>
            <a:ext cx="551269"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sp>
        <p:nvSpPr>
          <p:cNvPr id="114" name="テキスト ボックス 113">
            <a:extLst>
              <a:ext uri="{FF2B5EF4-FFF2-40B4-BE49-F238E27FC236}">
                <a16:creationId xmlns:a16="http://schemas.microsoft.com/office/drawing/2014/main" id="{C21F0DFD-E5BF-375C-31A0-A99B9EFB5021}"/>
              </a:ext>
            </a:extLst>
          </p:cNvPr>
          <p:cNvSpPr txBox="1"/>
          <p:nvPr/>
        </p:nvSpPr>
        <p:spPr>
          <a:xfrm>
            <a:off x="1576615" y="3648123"/>
            <a:ext cx="508989" cy="369332"/>
          </a:xfrm>
          <a:prstGeom prst="rect">
            <a:avLst/>
          </a:prstGeom>
          <a:noFill/>
        </p:spPr>
        <p:txBody>
          <a:bodyPr wrap="square" rtlCol="0">
            <a:spAutoFit/>
          </a:bodyPr>
          <a:lstStyle/>
          <a:p>
            <a:r>
              <a:rPr lang="en-US" altLang="ja-JP" dirty="0">
                <a:latin typeface="+mn-ea"/>
              </a:rPr>
              <a:t>+</a:t>
            </a:r>
            <a:r>
              <a:rPr lang="en-US" altLang="ja-JP" i="1" dirty="0">
                <a:latin typeface="+mn-ea"/>
              </a:rPr>
              <a:t>b</a:t>
            </a:r>
            <a:endParaRPr lang="ja-JP" altLang="en-US" i="1" dirty="0">
              <a:latin typeface="+mn-ea"/>
            </a:endParaRPr>
          </a:p>
        </p:txBody>
      </p:sp>
      <p:pic>
        <p:nvPicPr>
          <p:cNvPr id="115" name="コンテンツ プレースホルダー 4" descr="笑顔 (塗りつぶしなし) 枠線">
            <a:extLst>
              <a:ext uri="{FF2B5EF4-FFF2-40B4-BE49-F238E27FC236}">
                <a16:creationId xmlns:a16="http://schemas.microsoft.com/office/drawing/2014/main" id="{116617FD-C691-84FD-C4D3-5EF0684D14B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820926" y="2854704"/>
            <a:ext cx="477317" cy="477317"/>
          </a:xfrm>
          <a:prstGeom prst="rect">
            <a:avLst/>
          </a:prstGeom>
        </p:spPr>
      </p:pic>
      <p:pic>
        <p:nvPicPr>
          <p:cNvPr id="118" name="コンテンツ プレースホルダー 4" descr="笑顔 (塗りつぶしなし) 枠線">
            <a:extLst>
              <a:ext uri="{FF2B5EF4-FFF2-40B4-BE49-F238E27FC236}">
                <a16:creationId xmlns:a16="http://schemas.microsoft.com/office/drawing/2014/main" id="{E147A49D-2D91-D4D6-6ED7-773F80259E95}"/>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19542" y="2618378"/>
            <a:ext cx="333496" cy="333496"/>
          </a:xfrm>
          <a:prstGeom prst="rect">
            <a:avLst/>
          </a:prstGeom>
        </p:spPr>
      </p:pic>
      <p:pic>
        <p:nvPicPr>
          <p:cNvPr id="119" name="コンテンツ プレースホルダー 4" descr="笑顔 (塗りつぶしなし) 枠線">
            <a:extLst>
              <a:ext uri="{FF2B5EF4-FFF2-40B4-BE49-F238E27FC236}">
                <a16:creationId xmlns:a16="http://schemas.microsoft.com/office/drawing/2014/main" id="{CCD11B06-B96E-25EE-E1F1-5B4CC4FE771C}"/>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7428034" y="3282937"/>
            <a:ext cx="333496" cy="333496"/>
          </a:xfrm>
          <a:prstGeom prst="rect">
            <a:avLst/>
          </a:prstGeom>
        </p:spPr>
      </p:pic>
      <p:pic>
        <p:nvPicPr>
          <p:cNvPr id="121" name="コンテンツ プレースホルダー 4" descr="笑顔 (塗りつぶしなし) 枠線">
            <a:extLst>
              <a:ext uri="{FF2B5EF4-FFF2-40B4-BE49-F238E27FC236}">
                <a16:creationId xmlns:a16="http://schemas.microsoft.com/office/drawing/2014/main" id="{236A142E-606E-92C6-34CD-50E578798230}"/>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8763142" y="2860733"/>
            <a:ext cx="477316" cy="477316"/>
          </a:xfrm>
          <a:prstGeom prst="rect">
            <a:avLst/>
          </a:prstGeom>
        </p:spPr>
      </p:pic>
      <p:cxnSp>
        <p:nvCxnSpPr>
          <p:cNvPr id="122" name="直線矢印コネクタ 121">
            <a:extLst>
              <a:ext uri="{FF2B5EF4-FFF2-40B4-BE49-F238E27FC236}">
                <a16:creationId xmlns:a16="http://schemas.microsoft.com/office/drawing/2014/main" id="{673FF96F-670F-2544-191A-46A662163B63}"/>
              </a:ext>
            </a:extLst>
          </p:cNvPr>
          <p:cNvCxnSpPr>
            <a:cxnSpLocks/>
            <a:stCxn id="115" idx="3"/>
            <a:endCxn id="121" idx="1"/>
          </p:cNvCxnSpPr>
          <p:nvPr/>
        </p:nvCxnSpPr>
        <p:spPr>
          <a:xfrm>
            <a:off x="8298243" y="3093363"/>
            <a:ext cx="464899" cy="6028"/>
          </a:xfrm>
          <a:prstGeom prst="straightConnector1">
            <a:avLst/>
          </a:prstGeom>
          <a:ln w="25400">
            <a:solidFill>
              <a:srgbClr val="00B0F0"/>
            </a:solidFill>
            <a:headEnd type="triangle"/>
            <a:tailEnd type="triangle"/>
          </a:ln>
        </p:spPr>
        <p:style>
          <a:lnRef idx="1">
            <a:schemeClr val="dk1"/>
          </a:lnRef>
          <a:fillRef idx="0">
            <a:schemeClr val="dk1"/>
          </a:fillRef>
          <a:effectRef idx="0">
            <a:schemeClr val="dk1"/>
          </a:effectRef>
          <a:fontRef idx="minor">
            <a:schemeClr val="tx1"/>
          </a:fontRef>
        </p:style>
      </p:cxnSp>
      <p:pic>
        <p:nvPicPr>
          <p:cNvPr id="123" name="グラフィックス 122" descr="蝶ネクタイ 枠線">
            <a:extLst>
              <a:ext uri="{FF2B5EF4-FFF2-40B4-BE49-F238E27FC236}">
                <a16:creationId xmlns:a16="http://schemas.microsoft.com/office/drawing/2014/main" id="{F04A81C1-2F24-BB14-7E62-59F572D73689}"/>
              </a:ext>
            </a:extLst>
          </p:cNvPr>
          <p:cNvPicPr>
            <a:picLocks noChangeAspect="1"/>
          </p:cNvPicPr>
          <p:nvPr/>
        </p:nvPicPr>
        <p:blipFill>
          <a:blip r:embed="rId14">
            <a:extLst>
              <a:ext uri="{28A0092B-C50C-407E-A947-70E740481C1C}">
                <a14:useLocalDpi xmlns:a14="http://schemas.microsoft.com/office/drawing/2010/main" val="0"/>
              </a:ext>
              <a:ext uri="{96DAC541-7B7A-43D3-8B79-37D633B846F1}">
                <asvg:svgBlip xmlns:asvg="http://schemas.microsoft.com/office/drawing/2016/SVG/main" r:embed="rId15"/>
              </a:ext>
            </a:extLst>
          </a:blip>
          <a:stretch>
            <a:fillRect/>
          </a:stretch>
        </p:blipFill>
        <p:spPr>
          <a:xfrm>
            <a:off x="8396672" y="2963928"/>
            <a:ext cx="287121" cy="287121"/>
          </a:xfrm>
          <a:prstGeom prst="rect">
            <a:avLst/>
          </a:prstGeom>
        </p:spPr>
      </p:pic>
      <p:cxnSp>
        <p:nvCxnSpPr>
          <p:cNvPr id="124" name="直線コネクタ 123">
            <a:extLst>
              <a:ext uri="{FF2B5EF4-FFF2-40B4-BE49-F238E27FC236}">
                <a16:creationId xmlns:a16="http://schemas.microsoft.com/office/drawing/2014/main" id="{6A6138E1-2418-84F9-29B6-40781F9233D1}"/>
              </a:ext>
            </a:extLst>
          </p:cNvPr>
          <p:cNvCxnSpPr>
            <a:cxnSpLocks/>
          </p:cNvCxnSpPr>
          <p:nvPr/>
        </p:nvCxnSpPr>
        <p:spPr>
          <a:xfrm flipH="1">
            <a:off x="7702133" y="3131134"/>
            <a:ext cx="140834" cy="218531"/>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6" name="直線コネクタ 125">
            <a:extLst>
              <a:ext uri="{FF2B5EF4-FFF2-40B4-BE49-F238E27FC236}">
                <a16:creationId xmlns:a16="http://schemas.microsoft.com/office/drawing/2014/main" id="{E2D157DC-4945-D17F-3D10-C71FF264B95D}"/>
              </a:ext>
            </a:extLst>
          </p:cNvPr>
          <p:cNvCxnSpPr>
            <a:cxnSpLocks/>
          </p:cNvCxnSpPr>
          <p:nvPr/>
        </p:nvCxnSpPr>
        <p:spPr>
          <a:xfrm flipH="1">
            <a:off x="7355323" y="3559887"/>
            <a:ext cx="154510" cy="162323"/>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7" name="直線コネクタ 126">
            <a:extLst>
              <a:ext uri="{FF2B5EF4-FFF2-40B4-BE49-F238E27FC236}">
                <a16:creationId xmlns:a16="http://schemas.microsoft.com/office/drawing/2014/main" id="{EC45B1DA-C675-3E03-AD22-8AB14C77E2E0}"/>
              </a:ext>
            </a:extLst>
          </p:cNvPr>
          <p:cNvCxnSpPr>
            <a:cxnSpLocks/>
          </p:cNvCxnSpPr>
          <p:nvPr/>
        </p:nvCxnSpPr>
        <p:spPr>
          <a:xfrm>
            <a:off x="7704592" y="2860732"/>
            <a:ext cx="170772" cy="146302"/>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28" name="直線コネクタ 127">
            <a:extLst>
              <a:ext uri="{FF2B5EF4-FFF2-40B4-BE49-F238E27FC236}">
                <a16:creationId xmlns:a16="http://schemas.microsoft.com/office/drawing/2014/main" id="{5EB91754-5A2B-DD81-1D2C-27EBA671BEC1}"/>
              </a:ext>
            </a:extLst>
          </p:cNvPr>
          <p:cNvCxnSpPr>
            <a:cxnSpLocks/>
          </p:cNvCxnSpPr>
          <p:nvPr/>
        </p:nvCxnSpPr>
        <p:spPr>
          <a:xfrm flipV="1">
            <a:off x="7715759" y="3268827"/>
            <a:ext cx="244976" cy="147959"/>
          </a:xfrm>
          <a:prstGeom prst="line">
            <a:avLst/>
          </a:prstGeom>
          <a:ln w="25400">
            <a:solidFill>
              <a:schemeClr val="tx1"/>
            </a:solidFill>
          </a:ln>
        </p:spPr>
        <p:style>
          <a:lnRef idx="1">
            <a:schemeClr val="accent1"/>
          </a:lnRef>
          <a:fillRef idx="0">
            <a:schemeClr val="accent1"/>
          </a:fillRef>
          <a:effectRef idx="0">
            <a:schemeClr val="accent1"/>
          </a:effectRef>
          <a:fontRef idx="minor">
            <a:schemeClr val="tx1"/>
          </a:fontRef>
        </p:style>
      </p:cxnSp>
      <p:sp>
        <p:nvSpPr>
          <p:cNvPr id="136" name="テキスト ボックス 135">
            <a:extLst>
              <a:ext uri="{FF2B5EF4-FFF2-40B4-BE49-F238E27FC236}">
                <a16:creationId xmlns:a16="http://schemas.microsoft.com/office/drawing/2014/main" id="{CE27A14D-5217-A971-E80E-0E10CF77EC3C}"/>
              </a:ext>
            </a:extLst>
          </p:cNvPr>
          <p:cNvSpPr txBox="1"/>
          <p:nvPr/>
        </p:nvSpPr>
        <p:spPr>
          <a:xfrm>
            <a:off x="6133468" y="2482709"/>
            <a:ext cx="1651576" cy="369332"/>
          </a:xfrm>
          <a:prstGeom prst="rect">
            <a:avLst/>
          </a:prstGeom>
          <a:noFill/>
        </p:spPr>
        <p:txBody>
          <a:bodyPr wrap="square" rtlCol="0">
            <a:spAutoFit/>
          </a:bodyPr>
          <a:lstStyle/>
          <a:p>
            <a:r>
              <a:rPr lang="ja-JP" altLang="en-US" b="1">
                <a:latin typeface="+mn-ea"/>
              </a:rPr>
              <a:t>「切る」</a:t>
            </a:r>
            <a:endParaRPr lang="ja-JP" altLang="en-US" b="1" dirty="0">
              <a:latin typeface="+mn-ea"/>
            </a:endParaRPr>
          </a:p>
        </p:txBody>
      </p:sp>
      <p:sp>
        <p:nvSpPr>
          <p:cNvPr id="137" name="テキスト ボックス 136">
            <a:extLst>
              <a:ext uri="{FF2B5EF4-FFF2-40B4-BE49-F238E27FC236}">
                <a16:creationId xmlns:a16="http://schemas.microsoft.com/office/drawing/2014/main" id="{7E9BB846-ED9B-61B8-6D7A-FF4EE063AD1A}"/>
              </a:ext>
            </a:extLst>
          </p:cNvPr>
          <p:cNvSpPr txBox="1"/>
          <p:nvPr/>
        </p:nvSpPr>
        <p:spPr>
          <a:xfrm>
            <a:off x="7946990" y="2429366"/>
            <a:ext cx="1431441" cy="369332"/>
          </a:xfrm>
          <a:prstGeom prst="rect">
            <a:avLst/>
          </a:prstGeom>
          <a:noFill/>
        </p:spPr>
        <p:txBody>
          <a:bodyPr wrap="square" rtlCol="0">
            <a:spAutoFit/>
          </a:bodyPr>
          <a:lstStyle/>
          <a:p>
            <a:r>
              <a:rPr lang="ja-JP" altLang="en-US" b="1">
                <a:latin typeface="+mn-ea"/>
              </a:rPr>
              <a:t>「貼る」</a:t>
            </a:r>
            <a:endParaRPr lang="ja-JP" altLang="en-US" b="1" dirty="0">
              <a:latin typeface="+mn-ea"/>
            </a:endParaRPr>
          </a:p>
        </p:txBody>
      </p:sp>
      <p:sp>
        <p:nvSpPr>
          <p:cNvPr id="13" name="テキスト ボックス 12">
            <a:extLst>
              <a:ext uri="{FF2B5EF4-FFF2-40B4-BE49-F238E27FC236}">
                <a16:creationId xmlns:a16="http://schemas.microsoft.com/office/drawing/2014/main" id="{D48C17D1-8A6D-B789-B335-E52ADDB0BA7D}"/>
              </a:ext>
            </a:extLst>
          </p:cNvPr>
          <p:cNvSpPr txBox="1"/>
          <p:nvPr/>
        </p:nvSpPr>
        <p:spPr>
          <a:xfrm>
            <a:off x="86678" y="173319"/>
            <a:ext cx="3925442" cy="561372"/>
          </a:xfrm>
          <a:prstGeom prst="rect">
            <a:avLst/>
          </a:prstGeom>
          <a:noFill/>
        </p:spPr>
        <p:txBody>
          <a:bodyPr wrap="square" rtlCol="0">
            <a:spAutoFit/>
          </a:bodyPr>
          <a:lstStyle/>
          <a:p>
            <a:r>
              <a:rPr lang="ja-JP" altLang="en-US" sz="3048" dirty="0">
                <a:latin typeface="+mn-ea"/>
              </a:rPr>
              <a:t>「切り貼り」モデル</a:t>
            </a:r>
          </a:p>
        </p:txBody>
      </p:sp>
      <p:sp>
        <p:nvSpPr>
          <p:cNvPr id="24" name="テキスト ボックス 23">
            <a:extLst>
              <a:ext uri="{FF2B5EF4-FFF2-40B4-BE49-F238E27FC236}">
                <a16:creationId xmlns:a16="http://schemas.microsoft.com/office/drawing/2014/main" id="{D7E832E2-BC25-D829-E899-3B96026F1E46}"/>
              </a:ext>
            </a:extLst>
          </p:cNvPr>
          <p:cNvSpPr txBox="1"/>
          <p:nvPr/>
        </p:nvSpPr>
        <p:spPr>
          <a:xfrm>
            <a:off x="3819946" y="527003"/>
            <a:ext cx="3286513" cy="646331"/>
          </a:xfrm>
          <a:prstGeom prst="rect">
            <a:avLst/>
          </a:prstGeom>
          <a:noFill/>
        </p:spPr>
        <p:txBody>
          <a:bodyPr wrap="square" rtlCol="0">
            <a:spAutoFit/>
          </a:bodyPr>
          <a:lstStyle/>
          <a:p>
            <a:r>
              <a:rPr kumimoji="1" lang="ja-JP" altLang="en-US" b="1" dirty="0">
                <a:latin typeface="+mn-ea"/>
              </a:rPr>
              <a:t>初期状態：全員繋がっている、もしくはリンクはなし</a:t>
            </a:r>
          </a:p>
        </p:txBody>
      </p:sp>
      <p:sp>
        <p:nvSpPr>
          <p:cNvPr id="41" name="テキスト ボックス 40">
            <a:extLst>
              <a:ext uri="{FF2B5EF4-FFF2-40B4-BE49-F238E27FC236}">
                <a16:creationId xmlns:a16="http://schemas.microsoft.com/office/drawing/2014/main" id="{DAC4911C-0CAC-5BB8-E37C-275126AD69AD}"/>
              </a:ext>
            </a:extLst>
          </p:cNvPr>
          <p:cNvSpPr txBox="1"/>
          <p:nvPr/>
        </p:nvSpPr>
        <p:spPr>
          <a:xfrm>
            <a:off x="7130243" y="2926535"/>
            <a:ext cx="739458" cy="369332"/>
          </a:xfrm>
          <a:prstGeom prst="rect">
            <a:avLst/>
          </a:prstGeom>
          <a:noFill/>
        </p:spPr>
        <p:txBody>
          <a:bodyPr wrap="square" rtlCol="0">
            <a:spAutoFit/>
          </a:bodyPr>
          <a:lstStyle/>
          <a:p>
            <a:r>
              <a:rPr kumimoji="1" lang="en-US" altLang="ja-JP" b="1" dirty="0">
                <a:latin typeface="+mn-ea"/>
              </a:rPr>
              <a:t>or</a:t>
            </a:r>
            <a:endParaRPr kumimoji="1" lang="ja-JP" altLang="en-US" b="1" dirty="0">
              <a:latin typeface="+mn-ea"/>
            </a:endParaRPr>
          </a:p>
        </p:txBody>
      </p:sp>
    </p:spTree>
    <p:extLst>
      <p:ext uri="{BB962C8B-B14F-4D97-AF65-F5344CB8AC3E}">
        <p14:creationId xmlns:p14="http://schemas.microsoft.com/office/powerpoint/2010/main" val="260111634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61240C68-D7EE-A565-136F-E694C425D6A4}"/>
              </a:ext>
            </a:extLst>
          </p:cNvPr>
          <p:cNvSpPr>
            <a:spLocks noGrp="1"/>
          </p:cNvSpPr>
          <p:nvPr>
            <p:ph type="title"/>
          </p:nvPr>
        </p:nvSpPr>
        <p:spPr>
          <a:xfrm>
            <a:off x="0" y="-129653"/>
            <a:ext cx="5312079" cy="1325563"/>
          </a:xfrm>
        </p:spPr>
        <p:txBody>
          <a:bodyPr/>
          <a:lstStyle/>
          <a:p>
            <a:r>
              <a:rPr lang="ja-JP" altLang="en-US" sz="4400"/>
              <a:t>「切り貼り」モデル</a:t>
            </a:r>
            <a:endParaRPr lang="ja-JP" altLang="en-US"/>
          </a:p>
        </p:txBody>
      </p:sp>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5C522BC7-560C-A3D5-CCA4-C17B989242F4}"/>
                  </a:ext>
                </a:extLst>
              </p:cNvPr>
              <p:cNvSpPr>
                <a:spLocks noGrp="1"/>
              </p:cNvSpPr>
              <p:nvPr>
                <p:ph idx="4294967295"/>
              </p:nvPr>
            </p:nvSpPr>
            <p:spPr>
              <a:xfrm>
                <a:off x="5849227" y="1464501"/>
                <a:ext cx="6060653" cy="4410206"/>
              </a:xfrm>
            </p:spPr>
            <p:txBody>
              <a:bodyPr>
                <a:noAutofit/>
              </a:bodyPr>
              <a:lstStyle/>
              <a:p>
                <a:pPr marL="0" indent="0">
                  <a:buNone/>
                </a:pPr>
                <a:r>
                  <a:rPr kumimoji="1" lang="ja-JP" altLang="en-US" sz="1800">
                    <a:solidFill>
                      <a:schemeClr val="accent2"/>
                    </a:solidFill>
                    <a:latin typeface="+mn-ea"/>
                  </a:rPr>
                  <a:t>③</a:t>
                </a:r>
                <a:r>
                  <a:rPr kumimoji="1" lang="ja-JP" altLang="en-US" sz="1800">
                    <a:latin typeface="+mn-ea"/>
                  </a:rPr>
                  <a:t>切り貼りの意思決定</a:t>
                </a:r>
                <a:endParaRPr kumimoji="1" lang="en-US" altLang="ja-JP" sz="1800" dirty="0">
                  <a:latin typeface="+mn-ea"/>
                </a:endParaRPr>
              </a:p>
              <a:p>
                <a:pPr marL="0" indent="0">
                  <a:buNone/>
                </a:pPr>
                <a:endParaRPr kumimoji="1" lang="en-US" altLang="ja-JP" sz="1800" dirty="0">
                  <a:latin typeface="+mn-ea"/>
                </a:endParaRPr>
              </a:p>
              <a:p>
                <a:pPr marL="0" indent="0">
                  <a:buNone/>
                </a:pPr>
                <a:r>
                  <a:rPr lang="ja-JP" altLang="en-US" sz="1800" dirty="0">
                    <a:solidFill>
                      <a:srgbClr val="FF0000"/>
                    </a:solidFill>
                    <a:latin typeface="+mn-ea"/>
                  </a:rPr>
                  <a:t>リンクがある場合：</a:t>
                </a:r>
                <a:r>
                  <a:rPr lang="ja-JP" altLang="en-US" sz="1800" dirty="0">
                    <a:latin typeface="+mn-ea"/>
                  </a:rPr>
                  <a:t>リンクを切るかどうか意思決定：</a:t>
                </a:r>
                <a:endParaRPr kumimoji="1" lang="en-US" altLang="ja-JP" sz="1800" dirty="0">
                  <a:latin typeface="+mn-ea"/>
                </a:endParaRPr>
              </a:p>
              <a:p>
                <a:pPr marL="0" indent="0">
                  <a:buNone/>
                </a:pPr>
                <a14:m>
                  <m:oMath xmlns:m="http://schemas.openxmlformats.org/officeDocument/2006/math">
                    <m:f>
                      <m:fPr>
                        <m:ctrlPr>
                          <a:rPr lang="ja-JP" altLang="ja-JP" sz="1800" i="1" kern="100" smtClean="0">
                            <a:effectLst/>
                            <a:latin typeface="Cambria Math" panose="02040503050406030204" pitchFamily="18" charset="0"/>
                            <a:cs typeface="Times New Roman" panose="02020603050405020304" pitchFamily="18" charset="0"/>
                          </a:rPr>
                        </m:ctrlPr>
                      </m:fPr>
                      <m:num>
                        <m:r>
                          <a:rPr lang="ja-JP" altLang="ja-JP" sz="1800" kern="100">
                            <a:effectLst/>
                            <a:latin typeface="Cambria Math" panose="02040503050406030204" pitchFamily="18" charset="0"/>
                            <a:cs typeface="Times New Roman" panose="02020603050405020304" pitchFamily="18" charset="0"/>
                          </a:rPr>
                          <m:t>相手のエージェントが協力を行った回数</m:t>
                        </m:r>
                      </m:num>
                      <m:den>
                        <m:r>
                          <a:rPr lang="ja-JP" altLang="ja-JP" sz="1800" kern="100">
                            <a:effectLst/>
                            <a:latin typeface="Cambria Math" panose="02040503050406030204" pitchFamily="18" charset="0"/>
                            <a:cs typeface="Times New Roman" panose="02020603050405020304" pitchFamily="18" charset="0"/>
                          </a:rPr>
                          <m:t>相手のエージェントがゲームを行った回数</m:t>
                        </m:r>
                      </m:den>
                    </m:f>
                  </m:oMath>
                </a14:m>
                <a:r>
                  <a:rPr lang="en-US" altLang="ja-JP" sz="1800" kern="100" dirty="0">
                    <a:effectLst/>
                    <a:latin typeface="+mn-ea"/>
                    <a:cs typeface="Times New Roman" panose="02020603050405020304" pitchFamily="18" charset="0"/>
                  </a:rPr>
                  <a:t>&lt;</a:t>
                </a:r>
                <a:r>
                  <a:rPr lang="en-US" altLang="ja-JP" sz="1800" i="1" kern="100" dirty="0">
                    <a:effectLst/>
                    <a:latin typeface="+mn-ea"/>
                    <a:cs typeface="Times New Roman" panose="02020603050405020304" pitchFamily="18" charset="0"/>
                  </a:rPr>
                  <a:t> </a:t>
                </a:r>
                <a:r>
                  <a:rPr lang="en-US" altLang="ja-JP" sz="1800" i="1" kern="100" dirty="0" err="1">
                    <a:effectLst/>
                    <a:latin typeface="+mn-ea"/>
                    <a:cs typeface="Times New Roman" panose="02020603050405020304" pitchFamily="18" charset="0"/>
                  </a:rPr>
                  <a:t>t</a:t>
                </a:r>
                <a:r>
                  <a:rPr lang="en-US" altLang="ja-JP" sz="1800" i="1" kern="100" baseline="-25000" dirty="0" err="1">
                    <a:effectLst/>
                    <a:latin typeface="+mn-ea"/>
                    <a:cs typeface="Times New Roman" panose="02020603050405020304" pitchFamily="18" charset="0"/>
                  </a:rPr>
                  <a:t>delete</a:t>
                </a:r>
                <a:r>
                  <a:rPr lang="en-US" altLang="ja-JP" sz="1800" i="1" kern="100" baseline="-25000" dirty="0">
                    <a:effectLst/>
                    <a:latin typeface="+mn-ea"/>
                    <a:cs typeface="Times New Roman" panose="02020603050405020304" pitchFamily="18" charset="0"/>
                  </a:rPr>
                  <a:t>                         </a:t>
                </a:r>
              </a:p>
              <a:p>
                <a:pPr marL="0" indent="0">
                  <a:buNone/>
                </a:pPr>
                <a:r>
                  <a:rPr lang="ja-JP" altLang="en-US" sz="1800" kern="100" dirty="0">
                    <a:effectLst/>
                    <a:latin typeface="+mn-ea"/>
                    <a:cs typeface="Times New Roman" panose="02020603050405020304" pitchFamily="18" charset="0"/>
                  </a:rPr>
                  <a:t>⇒エージェントはリンクを切る</a:t>
                </a:r>
                <a:endParaRPr lang="en-US" altLang="ja-JP" sz="1800" kern="100" dirty="0">
                  <a:effectLst/>
                  <a:latin typeface="+mn-ea"/>
                  <a:cs typeface="Times New Roman" panose="02020603050405020304" pitchFamily="18" charset="0"/>
                </a:endParaRPr>
              </a:p>
              <a:p>
                <a:pPr marL="0" indent="0">
                  <a:buNone/>
                </a:pPr>
                <a:endParaRPr lang="en-US" altLang="ja-JP" sz="1800" i="1" kern="100" dirty="0">
                  <a:effectLst/>
                  <a:latin typeface="+mn-ea"/>
                  <a:cs typeface="Times New Roman" panose="02020603050405020304" pitchFamily="18" charset="0"/>
                </a:endParaRPr>
              </a:p>
              <a:p>
                <a:pPr marL="0" indent="0">
                  <a:buNone/>
                </a:pPr>
                <a:r>
                  <a:rPr lang="ja-JP" altLang="en-US" sz="1800" kern="100" dirty="0">
                    <a:solidFill>
                      <a:srgbClr val="FF0000"/>
                    </a:solidFill>
                    <a:effectLst/>
                    <a:latin typeface="+mn-ea"/>
                    <a:cs typeface="Times New Roman" panose="02020603050405020304" pitchFamily="18" charset="0"/>
                  </a:rPr>
                  <a:t>リンクがない場合：</a:t>
                </a:r>
                <a:r>
                  <a:rPr lang="ja-JP" altLang="en-US" sz="1800" kern="100" dirty="0">
                    <a:effectLst/>
                    <a:latin typeface="+mn-ea"/>
                    <a:cs typeface="Times New Roman" panose="02020603050405020304" pitchFamily="18" charset="0"/>
                  </a:rPr>
                  <a:t>リンクを貼るかどうか意思決定：</a:t>
                </a:r>
                <a:endParaRPr lang="en-US" altLang="ja-JP" sz="1800" kern="100" dirty="0">
                  <a:effectLst/>
                  <a:latin typeface="+mn-ea"/>
                  <a:cs typeface="Times New Roman" panose="02020603050405020304" pitchFamily="18" charset="0"/>
                </a:endParaRPr>
              </a:p>
              <a:p>
                <a:pPr marL="0" indent="0">
                  <a:buNone/>
                </a:pPr>
                <a14:m>
                  <m:oMath xmlns:m="http://schemas.openxmlformats.org/officeDocument/2006/math">
                    <m:f>
                      <m:fPr>
                        <m:ctrlPr>
                          <a:rPr lang="ja-JP" altLang="ja-JP" sz="1800" i="1" kern="100" smtClean="0">
                            <a:effectLst/>
                            <a:latin typeface="Cambria Math" panose="02040503050406030204" pitchFamily="18" charset="0"/>
                            <a:cs typeface="Times New Roman" panose="02020603050405020304" pitchFamily="18" charset="0"/>
                          </a:rPr>
                        </m:ctrlPr>
                      </m:fPr>
                      <m:num>
                        <m:r>
                          <a:rPr lang="ja-JP" altLang="ja-JP" sz="1800" kern="100">
                            <a:effectLst/>
                            <a:latin typeface="Cambria Math" panose="02040503050406030204" pitchFamily="18" charset="0"/>
                            <a:cs typeface="Times New Roman" panose="02020603050405020304" pitchFamily="18" charset="0"/>
                          </a:rPr>
                          <m:t>相手のエージェントが協力を行った回数</m:t>
                        </m:r>
                      </m:num>
                      <m:den>
                        <m:r>
                          <a:rPr lang="ja-JP" altLang="ja-JP" sz="1800" kern="100">
                            <a:effectLst/>
                            <a:latin typeface="Cambria Math" panose="02040503050406030204" pitchFamily="18" charset="0"/>
                            <a:cs typeface="Times New Roman" panose="02020603050405020304" pitchFamily="18" charset="0"/>
                          </a:rPr>
                          <m:t>相手のエージェントがゲームを行った回数</m:t>
                        </m:r>
                      </m:den>
                    </m:f>
                    <m:r>
                      <a:rPr lang="en-US" altLang="ja-JP" sz="1800" i="1" kern="100">
                        <a:effectLst/>
                        <a:latin typeface="Cambria Math" panose="02040503050406030204" pitchFamily="18" charset="0"/>
                        <a:cs typeface="Times New Roman" panose="02020603050405020304" pitchFamily="18" charset="0"/>
                      </a:rPr>
                      <m:t>≥</m:t>
                    </m:r>
                  </m:oMath>
                </a14:m>
                <a:r>
                  <a:rPr lang="en-US" altLang="ja-JP" sz="1800" i="1" kern="100" dirty="0">
                    <a:effectLst/>
                    <a:latin typeface="+mn-ea"/>
                    <a:cs typeface="Times New Roman" panose="02020603050405020304" pitchFamily="18" charset="0"/>
                  </a:rPr>
                  <a:t> </a:t>
                </a:r>
                <a:r>
                  <a:rPr lang="en-US" altLang="ja-JP" sz="1800" i="1" kern="100" dirty="0" err="1">
                    <a:effectLst/>
                    <a:latin typeface="+mn-ea"/>
                    <a:cs typeface="Times New Roman" panose="02020603050405020304" pitchFamily="18" charset="0"/>
                  </a:rPr>
                  <a:t>t</a:t>
                </a:r>
                <a:r>
                  <a:rPr lang="en-US" altLang="ja-JP" sz="1800" i="1" kern="100" baseline="-25000" dirty="0" err="1">
                    <a:effectLst/>
                    <a:latin typeface="+mn-ea"/>
                    <a:cs typeface="Times New Roman" panose="02020603050405020304" pitchFamily="18" charset="0"/>
                  </a:rPr>
                  <a:t>form</a:t>
                </a:r>
                <a:r>
                  <a:rPr lang="en-US" altLang="ja-JP" sz="1800" kern="100" dirty="0">
                    <a:effectLst/>
                    <a:latin typeface="+mn-ea"/>
                    <a:cs typeface="Times New Roman" panose="02020603050405020304" pitchFamily="18" charset="0"/>
                  </a:rPr>
                  <a:t>     			</a:t>
                </a:r>
                <a:endParaRPr lang="ja-JP" altLang="ja-JP" sz="1800" kern="100" dirty="0">
                  <a:effectLst/>
                  <a:latin typeface="+mn-ea"/>
                  <a:cs typeface="Times New Roman" panose="02020603050405020304" pitchFamily="18" charset="0"/>
                </a:endParaRPr>
              </a:p>
              <a:p>
                <a:pPr marL="0" indent="0">
                  <a:buNone/>
                </a:pPr>
                <a:r>
                  <a:rPr kumimoji="1" lang="ja-JP" altLang="en-US" sz="1800" dirty="0">
                    <a:latin typeface="+mn-ea"/>
                  </a:rPr>
                  <a:t>⇒エージェントはリンクを貼る</a:t>
                </a:r>
              </a:p>
              <a:p>
                <a:pPr marL="0" indent="0">
                  <a:buNone/>
                </a:pPr>
                <a:endParaRPr kumimoji="1" lang="en-US" altLang="ja-JP" sz="1800" dirty="0">
                  <a:latin typeface="+mn-ea"/>
                </a:endParaRPr>
              </a:p>
            </p:txBody>
          </p:sp>
        </mc:Choice>
        <mc:Fallback xmlns="">
          <p:sp>
            <p:nvSpPr>
              <p:cNvPr id="3" name="コンテンツ プレースホルダー 2">
                <a:extLst>
                  <a:ext uri="{FF2B5EF4-FFF2-40B4-BE49-F238E27FC236}">
                    <a16:creationId xmlns:a16="http://schemas.microsoft.com/office/drawing/2014/main" id="{5C522BC7-560C-A3D5-CCA4-C17B989242F4}"/>
                  </a:ext>
                </a:extLst>
              </p:cNvPr>
              <p:cNvSpPr>
                <a:spLocks noGrp="1" noRot="1" noChangeAspect="1" noMove="1" noResize="1" noEditPoints="1" noAdjustHandles="1" noChangeArrowheads="1" noChangeShapeType="1" noTextEdit="1"/>
              </p:cNvSpPr>
              <p:nvPr>
                <p:ph idx="4294967295"/>
              </p:nvPr>
            </p:nvSpPr>
            <p:spPr>
              <a:xfrm>
                <a:off x="5849227" y="1464501"/>
                <a:ext cx="6060653" cy="4410206"/>
              </a:xfrm>
              <a:blipFill>
                <a:blip r:embed="rId2"/>
                <a:stretch>
                  <a:fillRect l="-837" t="-1149"/>
                </a:stretch>
              </a:blipFill>
            </p:spPr>
            <p:txBody>
              <a:bodyPr/>
              <a:lstStyle/>
              <a:p>
                <a:r>
                  <a:rPr lang="ja-JP" altLang="en-US">
                    <a:noFill/>
                  </a:rPr>
                  <a:t> </a:t>
                </a:r>
              </a:p>
            </p:txBody>
          </p:sp>
        </mc:Fallback>
      </mc:AlternateContent>
      <p:sp>
        <p:nvSpPr>
          <p:cNvPr id="6" name="角丸四角形 5">
            <a:extLst>
              <a:ext uri="{FF2B5EF4-FFF2-40B4-BE49-F238E27FC236}">
                <a16:creationId xmlns:a16="http://schemas.microsoft.com/office/drawing/2014/main" id="{BF16D719-5982-CEB0-F223-CDB62F820E59}"/>
              </a:ext>
            </a:extLst>
          </p:cNvPr>
          <p:cNvSpPr/>
          <p:nvPr/>
        </p:nvSpPr>
        <p:spPr>
          <a:xfrm>
            <a:off x="169385" y="1450933"/>
            <a:ext cx="5360856" cy="2362200"/>
          </a:xfrm>
          <a:prstGeom prst="roundRect">
            <a:avLst>
              <a:gd name="adj" fmla="val 62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mc:AlternateContent xmlns:mc="http://schemas.openxmlformats.org/markup-compatibility/2006" xmlns:a14="http://schemas.microsoft.com/office/drawing/2010/main">
        <mc:Choice Requires="a14">
          <p:sp>
            <p:nvSpPr>
              <p:cNvPr id="8" name="テキスト ボックス 7">
                <a:extLst>
                  <a:ext uri="{FF2B5EF4-FFF2-40B4-BE49-F238E27FC236}">
                    <a16:creationId xmlns:a16="http://schemas.microsoft.com/office/drawing/2014/main" id="{FE4AE2CF-DEE3-06C9-0DA4-013343C6E04C}"/>
                  </a:ext>
                </a:extLst>
              </p:cNvPr>
              <p:cNvSpPr txBox="1"/>
              <p:nvPr/>
            </p:nvSpPr>
            <p:spPr>
              <a:xfrm>
                <a:off x="282120" y="1593899"/>
                <a:ext cx="5135387" cy="1975028"/>
              </a:xfrm>
              <a:prstGeom prst="rect">
                <a:avLst/>
              </a:prstGeom>
              <a:noFill/>
            </p:spPr>
            <p:txBody>
              <a:bodyPr wrap="square">
                <a:spAutoFit/>
              </a:bodyPr>
              <a:lstStyle/>
              <a:p>
                <a:pPr marL="0" indent="0">
                  <a:buNone/>
                </a:pPr>
                <a:r>
                  <a:rPr kumimoji="1" lang="ja-JP" altLang="en-US" sz="1800">
                    <a:solidFill>
                      <a:schemeClr val="accent2"/>
                    </a:solidFill>
                    <a:latin typeface="+mn-ea"/>
                  </a:rPr>
                  <a:t>②</a:t>
                </a:r>
                <a:r>
                  <a:rPr lang="ja-JP" altLang="en-US" kern="100">
                    <a:effectLst/>
                    <a:latin typeface="+mn-ea"/>
                    <a:cs typeface="Times New Roman" panose="02020603050405020304" pitchFamily="18" charset="0"/>
                  </a:rPr>
                  <a:t>協力</a:t>
                </a:r>
                <a:r>
                  <a:rPr lang="ja-JP" altLang="en-US" kern="100" dirty="0">
                    <a:effectLst/>
                    <a:latin typeface="+mn-ea"/>
                    <a:cs typeface="Times New Roman" panose="02020603050405020304" pitchFamily="18" charset="0"/>
                  </a:rPr>
                  <a:t>の意思</a:t>
                </a:r>
                <a:r>
                  <a:rPr lang="ja-JP" altLang="en-US" kern="100">
                    <a:effectLst/>
                    <a:latin typeface="+mn-ea"/>
                    <a:cs typeface="Times New Roman" panose="02020603050405020304" pitchFamily="18" charset="0"/>
                  </a:rPr>
                  <a:t>決定：</a:t>
                </a:r>
                <a:endParaRPr lang="en-US" altLang="ja-JP" kern="100" dirty="0">
                  <a:effectLst/>
                  <a:latin typeface="+mn-ea"/>
                  <a:cs typeface="Times New Roman" panose="02020603050405020304" pitchFamily="18" charset="0"/>
                </a:endParaRPr>
              </a:p>
              <a:p>
                <a:pPr marL="0" indent="0">
                  <a:buNone/>
                </a:pPr>
                <a:endParaRPr lang="en-US" altLang="ja-JP" kern="100" dirty="0">
                  <a:effectLst/>
                  <a:latin typeface="+mn-ea"/>
                  <a:cs typeface="Times New Roman" panose="02020603050405020304" pitchFamily="18" charset="0"/>
                </a:endParaRPr>
              </a:p>
              <a:p>
                <a:pPr marL="0" indent="0">
                  <a:buNone/>
                </a:pPr>
                <a14:m>
                  <m:oMath xmlns:m="http://schemas.openxmlformats.org/officeDocument/2006/math">
                    <m:f>
                      <m:fPr>
                        <m:ctrlPr>
                          <a:rPr lang="ja-JP" altLang="ja-JP" i="1" kern="100" smtClean="0">
                            <a:effectLst/>
                            <a:latin typeface="Cambria Math" panose="02040503050406030204" pitchFamily="18" charset="0"/>
                            <a:cs typeface="Times New Roman" panose="02020603050405020304" pitchFamily="18" charset="0"/>
                          </a:rPr>
                        </m:ctrlPr>
                      </m:fPr>
                      <m:num>
                        <m:eqArr>
                          <m:eqArrPr>
                            <m:ctrlPr>
                              <a:rPr lang="ja-JP" altLang="ja-JP" i="1" kern="100">
                                <a:effectLst/>
                                <a:latin typeface="Cambria Math" panose="02040503050406030204" pitchFamily="18" charset="0"/>
                                <a:cs typeface="Times New Roman" panose="02020603050405020304" pitchFamily="18" charset="0"/>
                              </a:rPr>
                            </m:ctrlPr>
                          </m:eqArrPr>
                          <m:e>
                            <m:r>
                              <a:rPr lang="ja-JP" altLang="ja-JP" kern="100">
                                <a:effectLst/>
                                <a:latin typeface="Cambria Math" panose="02040503050406030204" pitchFamily="18" charset="0"/>
                                <a:cs typeface="Times New Roman" panose="02020603050405020304" pitchFamily="18" charset="0"/>
                              </a:rPr>
                              <m:t>リンクが</m:t>
                            </m:r>
                            <m:r>
                              <a:rPr lang="ja-JP" altLang="en-US" i="1" kern="100">
                                <a:latin typeface="Cambria Math" panose="02040503050406030204" pitchFamily="18" charset="0"/>
                                <a:cs typeface="Times New Roman" panose="02020603050405020304" pitchFamily="18" charset="0"/>
                              </a:rPr>
                              <m:t>繋がっている</m:t>
                            </m:r>
                            <m:r>
                              <a:rPr lang="ja-JP" altLang="ja-JP" kern="100">
                                <a:effectLst/>
                                <a:latin typeface="Cambria Math" panose="02040503050406030204" pitchFamily="18" charset="0"/>
                                <a:cs typeface="Times New Roman" panose="02020603050405020304" pitchFamily="18" charset="0"/>
                              </a:rPr>
                              <m:t>エージェントの</m:t>
                            </m:r>
                            <m:r>
                              <a:rPr lang="ja-JP" altLang="en-US" i="1" kern="100">
                                <a:latin typeface="Cambria Math" panose="02040503050406030204" pitchFamily="18" charset="0"/>
                                <a:cs typeface="Times New Roman" panose="02020603050405020304" pitchFamily="18" charset="0"/>
                              </a:rPr>
                              <m:t>うち</m:t>
                            </m:r>
                          </m:e>
                          <m:e>
                            <m:r>
                              <a:rPr lang="ja-JP" altLang="en-US" i="1" kern="100">
                                <a:latin typeface="Cambria Math" panose="02040503050406030204" pitchFamily="18" charset="0"/>
                                <a:cs typeface="Times New Roman" panose="02020603050405020304" pitchFamily="18" charset="0"/>
                              </a:rPr>
                              <m:t>協力した</m:t>
                            </m:r>
                            <m:r>
                              <a:rPr lang="ja-JP" altLang="ja-JP" kern="100">
                                <a:effectLst/>
                                <a:latin typeface="Cambria Math" panose="02040503050406030204" pitchFamily="18" charset="0"/>
                                <a:cs typeface="Times New Roman" panose="02020603050405020304" pitchFamily="18" charset="0"/>
                              </a:rPr>
                              <m:t>人数</m:t>
                            </m:r>
                          </m:e>
                        </m:eqArr>
                      </m:num>
                      <m:den>
                        <m:r>
                          <a:rPr lang="ja-JP" altLang="ja-JP" kern="100">
                            <a:effectLst/>
                            <a:latin typeface="Cambria Math" panose="02040503050406030204" pitchFamily="18" charset="0"/>
                            <a:cs typeface="Times New Roman" panose="02020603050405020304" pitchFamily="18" charset="0"/>
                          </a:rPr>
                          <m:t>リンクが繋がっているエージェントの人数</m:t>
                        </m:r>
                      </m:den>
                    </m:f>
                    <m:r>
                      <a:rPr lang="en-US" altLang="ja-JP" i="1" kern="100">
                        <a:effectLst/>
                        <a:latin typeface="Cambria Math" panose="02040503050406030204" pitchFamily="18" charset="0"/>
                        <a:cs typeface="Times New Roman" panose="02020603050405020304" pitchFamily="18" charset="0"/>
                      </a:rPr>
                      <m:t>≥</m:t>
                    </m:r>
                  </m:oMath>
                </a14:m>
                <a:r>
                  <a:rPr lang="en-US" altLang="ja-JP" kern="100" dirty="0">
                    <a:effectLst/>
                    <a:latin typeface="+mn-ea"/>
                    <a:cs typeface="Times New Roman" panose="02020603050405020304" pitchFamily="18" charset="0"/>
                  </a:rPr>
                  <a:t> </a:t>
                </a:r>
                <a:r>
                  <a:rPr lang="en-US" altLang="ja-JP" i="1" kern="100" dirty="0" err="1">
                    <a:effectLst/>
                    <a:latin typeface="+mn-ea"/>
                    <a:cs typeface="Times New Roman" panose="02020603050405020304" pitchFamily="18" charset="0"/>
                  </a:rPr>
                  <a:t>t</a:t>
                </a:r>
                <a:r>
                  <a:rPr lang="en-US" altLang="ja-JP" i="1" kern="100" baseline="-25000" dirty="0" err="1">
                    <a:effectLst/>
                    <a:latin typeface="+mn-ea"/>
                    <a:cs typeface="Times New Roman" panose="02020603050405020304" pitchFamily="18" charset="0"/>
                  </a:rPr>
                  <a:t>c</a:t>
                </a:r>
                <a:r>
                  <a:rPr lang="en-US" altLang="ja-JP" kern="100" baseline="-25000" dirty="0">
                    <a:effectLst/>
                    <a:latin typeface="+mn-ea"/>
                    <a:cs typeface="Times New Roman" panose="02020603050405020304" pitchFamily="18" charset="0"/>
                  </a:rPr>
                  <a:t> </a:t>
                </a:r>
                <a:endParaRPr lang="en-US" altLang="ja-JP" kern="100" dirty="0">
                  <a:effectLst/>
                  <a:latin typeface="+mn-ea"/>
                  <a:cs typeface="Times New Roman" panose="02020603050405020304" pitchFamily="18" charset="0"/>
                </a:endParaRPr>
              </a:p>
              <a:p>
                <a:pPr marL="0" indent="0">
                  <a:buNone/>
                </a:pPr>
                <a:endParaRPr kumimoji="1" lang="en-US" altLang="ja-JP" dirty="0">
                  <a:latin typeface="+mn-ea"/>
                </a:endParaRPr>
              </a:p>
              <a:p>
                <a:pPr marL="0" indent="0">
                  <a:buNone/>
                </a:pPr>
                <a:r>
                  <a:rPr kumimoji="1" lang="ja-JP" altLang="en-US">
                    <a:latin typeface="+mn-ea"/>
                  </a:rPr>
                  <a:t>⇒</a:t>
                </a:r>
                <a:r>
                  <a:rPr kumimoji="1" lang="ja-JP" altLang="en-US" dirty="0">
                    <a:latin typeface="+mn-ea"/>
                  </a:rPr>
                  <a:t>エージェントは協力</a:t>
                </a:r>
              </a:p>
            </p:txBody>
          </p:sp>
        </mc:Choice>
        <mc:Fallback xmlns="">
          <p:sp>
            <p:nvSpPr>
              <p:cNvPr id="8" name="テキスト ボックス 7">
                <a:extLst>
                  <a:ext uri="{FF2B5EF4-FFF2-40B4-BE49-F238E27FC236}">
                    <a16:creationId xmlns:a16="http://schemas.microsoft.com/office/drawing/2014/main" id="{FE4AE2CF-DEE3-06C9-0DA4-013343C6E04C}"/>
                  </a:ext>
                </a:extLst>
              </p:cNvPr>
              <p:cNvSpPr txBox="1">
                <a:spLocks noRot="1" noChangeAspect="1" noMove="1" noResize="1" noEditPoints="1" noAdjustHandles="1" noChangeArrowheads="1" noChangeShapeType="1" noTextEdit="1"/>
              </p:cNvSpPr>
              <p:nvPr/>
            </p:nvSpPr>
            <p:spPr>
              <a:xfrm>
                <a:off x="282120" y="1593899"/>
                <a:ext cx="5135387" cy="1975028"/>
              </a:xfrm>
              <a:prstGeom prst="rect">
                <a:avLst/>
              </a:prstGeom>
              <a:blipFill>
                <a:blip r:embed="rId3"/>
                <a:stretch>
                  <a:fillRect l="-988" t="-1282" b="-3205"/>
                </a:stretch>
              </a:blipFill>
            </p:spPr>
            <p:txBody>
              <a:bodyPr/>
              <a:lstStyle/>
              <a:p>
                <a:r>
                  <a:rPr lang="ja-JP" altLang="en-US">
                    <a:noFill/>
                  </a:rPr>
                  <a:t> </a:t>
                </a:r>
              </a:p>
            </p:txBody>
          </p:sp>
        </mc:Fallback>
      </mc:AlternateContent>
      <p:sp>
        <p:nvSpPr>
          <p:cNvPr id="9" name="角丸四角形 8">
            <a:extLst>
              <a:ext uri="{FF2B5EF4-FFF2-40B4-BE49-F238E27FC236}">
                <a16:creationId xmlns:a16="http://schemas.microsoft.com/office/drawing/2014/main" id="{702BDE9A-42D9-16A4-0E87-7FD9F07CA73F}"/>
              </a:ext>
            </a:extLst>
          </p:cNvPr>
          <p:cNvSpPr/>
          <p:nvPr/>
        </p:nvSpPr>
        <p:spPr>
          <a:xfrm>
            <a:off x="5726765" y="1400312"/>
            <a:ext cx="5722023" cy="4330345"/>
          </a:xfrm>
          <a:prstGeom prst="roundRect">
            <a:avLst>
              <a:gd name="adj" fmla="val 6239"/>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156453910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1B3F1C32-C7C8-6ACA-043F-1DA4FB6FDB15}"/>
              </a:ext>
            </a:extLst>
          </p:cNvPr>
          <p:cNvSpPr>
            <a:spLocks noGrp="1"/>
          </p:cNvSpPr>
          <p:nvPr>
            <p:ph type="title"/>
          </p:nvPr>
        </p:nvSpPr>
        <p:spPr>
          <a:xfrm>
            <a:off x="838200" y="31809"/>
            <a:ext cx="10515600" cy="1325563"/>
          </a:xfrm>
        </p:spPr>
        <p:txBody>
          <a:bodyPr>
            <a:normAutofit/>
          </a:bodyPr>
          <a:lstStyle/>
          <a:p>
            <a:r>
              <a:rPr kumimoji="1" lang="ja-JP" altLang="en-US"/>
              <a:t>結果</a:t>
            </a:r>
            <a:r>
              <a:rPr kumimoji="1" lang="en-US" altLang="ja-JP" dirty="0"/>
              <a:t>:</a:t>
            </a:r>
            <a:r>
              <a:rPr kumimoji="1" lang="ja-JP" altLang="en-US"/>
              <a:t>切り貼りの回数</a:t>
            </a:r>
            <a:r>
              <a:rPr kumimoji="1" lang="en-US" altLang="ja-JP" dirty="0"/>
              <a:t> </a:t>
            </a:r>
            <a:r>
              <a:rPr kumimoji="1" lang="en-US" altLang="ja-JP" i="1" dirty="0"/>
              <a:t>g</a:t>
            </a:r>
            <a:endParaRPr kumimoji="1" lang="ja-JP" altLang="en-US" i="1" dirty="0"/>
          </a:p>
        </p:txBody>
      </p:sp>
      <p:sp>
        <p:nvSpPr>
          <p:cNvPr id="3" name="コンテンツ プレースホルダー 2">
            <a:extLst>
              <a:ext uri="{FF2B5EF4-FFF2-40B4-BE49-F238E27FC236}">
                <a16:creationId xmlns:a16="http://schemas.microsoft.com/office/drawing/2014/main" id="{1FDBEEC8-0BA4-30A2-AD5B-FBCE3270CE0A}"/>
              </a:ext>
            </a:extLst>
          </p:cNvPr>
          <p:cNvSpPr>
            <a:spLocks noGrp="1"/>
          </p:cNvSpPr>
          <p:nvPr>
            <p:ph idx="1"/>
          </p:nvPr>
        </p:nvSpPr>
        <p:spPr>
          <a:xfrm>
            <a:off x="838200" y="1407560"/>
            <a:ext cx="10515600" cy="4769403"/>
          </a:xfrm>
        </p:spPr>
        <p:txBody>
          <a:bodyPr>
            <a:normAutofit/>
          </a:bodyPr>
          <a:lstStyle/>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a:p>
            <a:endParaRPr lang="en-US" altLang="ja-JP" sz="2000" dirty="0"/>
          </a:p>
        </p:txBody>
      </p:sp>
      <p:pic>
        <p:nvPicPr>
          <p:cNvPr id="4" name="図 3" descr="グラフ, 棒グラフ&#10;&#10;自動的に生成された説明">
            <a:extLst>
              <a:ext uri="{FF2B5EF4-FFF2-40B4-BE49-F238E27FC236}">
                <a16:creationId xmlns:a16="http://schemas.microsoft.com/office/drawing/2014/main" id="{CA1A9CE7-BBFB-FCD7-5951-4B59175A1EFB}"/>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255282" y="1706561"/>
            <a:ext cx="3209224" cy="1667385"/>
          </a:xfrm>
          <a:prstGeom prst="rect">
            <a:avLst/>
          </a:prstGeom>
          <a:noFill/>
          <a:ln>
            <a:noFill/>
          </a:ln>
        </p:spPr>
      </p:pic>
      <p:pic>
        <p:nvPicPr>
          <p:cNvPr id="6" name="図 5" descr="ダイアグラム が含まれている画像&#10;&#10;自動的に生成された説明">
            <a:extLst>
              <a:ext uri="{FF2B5EF4-FFF2-40B4-BE49-F238E27FC236}">
                <a16:creationId xmlns:a16="http://schemas.microsoft.com/office/drawing/2014/main" id="{0DC8D978-BE8B-68A8-EBA6-F3F212A4BCF3}"/>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591387" y="1690493"/>
            <a:ext cx="3305863" cy="1717257"/>
          </a:xfrm>
          <a:prstGeom prst="rect">
            <a:avLst/>
          </a:prstGeom>
          <a:noFill/>
          <a:ln>
            <a:noFill/>
          </a:ln>
        </p:spPr>
      </p:pic>
      <p:pic>
        <p:nvPicPr>
          <p:cNvPr id="8" name="図 7" descr="グラフ&#10;&#10;自動的に生成された説明">
            <a:extLst>
              <a:ext uri="{FF2B5EF4-FFF2-40B4-BE49-F238E27FC236}">
                <a16:creationId xmlns:a16="http://schemas.microsoft.com/office/drawing/2014/main" id="{A2037A0D-BF3E-F223-5FEB-C197A0DF4839}"/>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147073" y="1688458"/>
            <a:ext cx="3216827" cy="1671898"/>
          </a:xfrm>
          <a:prstGeom prst="rect">
            <a:avLst/>
          </a:prstGeom>
          <a:noFill/>
          <a:ln>
            <a:noFill/>
          </a:ln>
        </p:spPr>
      </p:pic>
      <p:sp>
        <p:nvSpPr>
          <p:cNvPr id="9" name="テキスト ボックス 8">
            <a:extLst>
              <a:ext uri="{FF2B5EF4-FFF2-40B4-BE49-F238E27FC236}">
                <a16:creationId xmlns:a16="http://schemas.microsoft.com/office/drawing/2014/main" id="{4B17FA8F-9B4C-AD84-DE1E-B900F19776BD}"/>
              </a:ext>
            </a:extLst>
          </p:cNvPr>
          <p:cNvSpPr txBox="1"/>
          <p:nvPr/>
        </p:nvSpPr>
        <p:spPr>
          <a:xfrm>
            <a:off x="2000070" y="1407560"/>
            <a:ext cx="2229492" cy="369332"/>
          </a:xfrm>
          <a:prstGeom prst="rect">
            <a:avLst/>
          </a:prstGeom>
          <a:noFill/>
        </p:spPr>
        <p:txBody>
          <a:bodyPr wrap="square" rtlCol="0">
            <a:spAutoFit/>
          </a:bodyPr>
          <a:lstStyle/>
          <a:p>
            <a:r>
              <a:rPr kumimoji="1" lang="ja-JP" altLang="en-US" b="1" dirty="0"/>
              <a:t>「切る」モデル</a:t>
            </a:r>
          </a:p>
        </p:txBody>
      </p:sp>
      <p:sp>
        <p:nvSpPr>
          <p:cNvPr id="10" name="テキスト ボックス 9">
            <a:extLst>
              <a:ext uri="{FF2B5EF4-FFF2-40B4-BE49-F238E27FC236}">
                <a16:creationId xmlns:a16="http://schemas.microsoft.com/office/drawing/2014/main" id="{E8200096-F379-6414-D4CA-C4AD1783293E}"/>
              </a:ext>
            </a:extLst>
          </p:cNvPr>
          <p:cNvSpPr txBox="1"/>
          <p:nvPr/>
        </p:nvSpPr>
        <p:spPr>
          <a:xfrm>
            <a:off x="5391431" y="1386442"/>
            <a:ext cx="2229492" cy="369332"/>
          </a:xfrm>
          <a:prstGeom prst="rect">
            <a:avLst/>
          </a:prstGeom>
          <a:noFill/>
        </p:spPr>
        <p:txBody>
          <a:bodyPr wrap="square" rtlCol="0">
            <a:spAutoFit/>
          </a:bodyPr>
          <a:lstStyle/>
          <a:p>
            <a:r>
              <a:rPr kumimoji="1" lang="ja-JP" altLang="en-US" b="1" dirty="0"/>
              <a:t>「貼る」モデル</a:t>
            </a:r>
          </a:p>
        </p:txBody>
      </p:sp>
      <p:sp>
        <p:nvSpPr>
          <p:cNvPr id="11" name="テキスト ボックス 10">
            <a:extLst>
              <a:ext uri="{FF2B5EF4-FFF2-40B4-BE49-F238E27FC236}">
                <a16:creationId xmlns:a16="http://schemas.microsoft.com/office/drawing/2014/main" id="{66EEED1B-505B-6DB6-19B5-F027773BB690}"/>
              </a:ext>
            </a:extLst>
          </p:cNvPr>
          <p:cNvSpPr txBox="1"/>
          <p:nvPr/>
        </p:nvSpPr>
        <p:spPr>
          <a:xfrm>
            <a:off x="8735336" y="1378490"/>
            <a:ext cx="2658865" cy="369332"/>
          </a:xfrm>
          <a:prstGeom prst="rect">
            <a:avLst/>
          </a:prstGeom>
          <a:noFill/>
        </p:spPr>
        <p:txBody>
          <a:bodyPr wrap="square" rtlCol="0">
            <a:spAutoFit/>
          </a:bodyPr>
          <a:lstStyle/>
          <a:p>
            <a:r>
              <a:rPr kumimoji="1" lang="ja-JP" altLang="en-US" b="1" dirty="0"/>
              <a:t>「切り貼り」モデル</a:t>
            </a:r>
          </a:p>
        </p:txBody>
      </p:sp>
      <p:pic>
        <p:nvPicPr>
          <p:cNvPr id="12" name="図 11" descr="棒グラフ が含まれている画像&#10;&#10;自動的に生成された説明">
            <a:extLst>
              <a:ext uri="{FF2B5EF4-FFF2-40B4-BE49-F238E27FC236}">
                <a16:creationId xmlns:a16="http://schemas.microsoft.com/office/drawing/2014/main" id="{15D16C85-4589-A5A1-C9AD-DC4074B818FB}"/>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247679" y="3480379"/>
            <a:ext cx="3216827" cy="1668985"/>
          </a:xfrm>
          <a:prstGeom prst="rect">
            <a:avLst/>
          </a:prstGeom>
          <a:noFill/>
          <a:ln>
            <a:noFill/>
          </a:ln>
        </p:spPr>
      </p:pic>
      <p:pic>
        <p:nvPicPr>
          <p:cNvPr id="13" name="図 12" descr="ダイアグラム が含まれている画像&#10;&#10;自動的に生成された説明">
            <a:extLst>
              <a:ext uri="{FF2B5EF4-FFF2-40B4-BE49-F238E27FC236}">
                <a16:creationId xmlns:a16="http://schemas.microsoft.com/office/drawing/2014/main" id="{03869352-BEB7-B1ED-F505-A25F4D782D72}"/>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8180669" y="3407750"/>
            <a:ext cx="3216827" cy="1668243"/>
          </a:xfrm>
          <a:prstGeom prst="rect">
            <a:avLst/>
          </a:prstGeom>
          <a:noFill/>
          <a:ln>
            <a:noFill/>
          </a:ln>
        </p:spPr>
      </p:pic>
      <p:pic>
        <p:nvPicPr>
          <p:cNvPr id="14" name="図 13" descr="グラフ, ヒストグラム&#10;&#10;自動的に生成された説明">
            <a:extLst>
              <a:ext uri="{FF2B5EF4-FFF2-40B4-BE49-F238E27FC236}">
                <a16:creationId xmlns:a16="http://schemas.microsoft.com/office/drawing/2014/main" id="{3E17AD96-E404-8D22-98A0-93A62C2257C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4741239" y="5167507"/>
            <a:ext cx="3217224" cy="1668985"/>
          </a:xfrm>
          <a:prstGeom prst="rect">
            <a:avLst/>
          </a:prstGeom>
          <a:noFill/>
          <a:ln>
            <a:noFill/>
          </a:ln>
        </p:spPr>
      </p:pic>
      <p:pic>
        <p:nvPicPr>
          <p:cNvPr id="15" name="図 14" descr="ナイフ が含まれている画像&#10;&#10;自動的に生成された説明">
            <a:extLst>
              <a:ext uri="{FF2B5EF4-FFF2-40B4-BE49-F238E27FC236}">
                <a16:creationId xmlns:a16="http://schemas.microsoft.com/office/drawing/2014/main" id="{F7D54A12-39A9-10AD-615E-4951D0D4EA52}"/>
              </a:ext>
            </a:extLst>
          </p:cNvPr>
          <p:cNvPicPr>
            <a:picLocks noChangeAspect="1"/>
          </p:cNvPicPr>
          <p:nvPr/>
        </p:nvPicPr>
        <p:blipFill>
          <a:blip r:embed="rId8">
            <a:extLst>
              <a:ext uri="{28A0092B-C50C-407E-A947-70E740481C1C}">
                <a14:useLocalDpi xmlns:a14="http://schemas.microsoft.com/office/drawing/2010/main" val="0"/>
              </a:ext>
            </a:extLst>
          </a:blip>
          <a:srcRect/>
          <a:stretch>
            <a:fillRect/>
          </a:stretch>
        </p:blipFill>
        <p:spPr bwMode="auto">
          <a:xfrm>
            <a:off x="8216816" y="5172662"/>
            <a:ext cx="3216169" cy="1668243"/>
          </a:xfrm>
          <a:prstGeom prst="rect">
            <a:avLst/>
          </a:prstGeom>
          <a:noFill/>
          <a:ln>
            <a:noFill/>
          </a:ln>
        </p:spPr>
      </p:pic>
      <p:sp>
        <p:nvSpPr>
          <p:cNvPr id="16" name="正方形/長方形 15">
            <a:extLst>
              <a:ext uri="{FF2B5EF4-FFF2-40B4-BE49-F238E27FC236}">
                <a16:creationId xmlns:a16="http://schemas.microsoft.com/office/drawing/2014/main" id="{88A067C5-2BF0-F862-CC1D-051DDE06CF8B}"/>
              </a:ext>
            </a:extLst>
          </p:cNvPr>
          <p:cNvSpPr/>
          <p:nvPr/>
        </p:nvSpPr>
        <p:spPr>
          <a:xfrm>
            <a:off x="2801238" y="3289718"/>
            <a:ext cx="298357" cy="169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i="1" dirty="0"/>
              <a:t>g</a:t>
            </a:r>
            <a:endParaRPr kumimoji="1" lang="ja-JP" altLang="en-US" i="1" dirty="0"/>
          </a:p>
        </p:txBody>
      </p:sp>
      <p:sp>
        <p:nvSpPr>
          <p:cNvPr id="17" name="正方形/長方形 16">
            <a:extLst>
              <a:ext uri="{FF2B5EF4-FFF2-40B4-BE49-F238E27FC236}">
                <a16:creationId xmlns:a16="http://schemas.microsoft.com/office/drawing/2014/main" id="{4ED6F90E-BE1F-71E0-30EC-8727AF046303}"/>
              </a:ext>
            </a:extLst>
          </p:cNvPr>
          <p:cNvSpPr/>
          <p:nvPr/>
        </p:nvSpPr>
        <p:spPr>
          <a:xfrm>
            <a:off x="2849702" y="5064592"/>
            <a:ext cx="298357" cy="169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i="1" dirty="0"/>
              <a:t>g</a:t>
            </a:r>
            <a:endParaRPr kumimoji="1" lang="ja-JP" altLang="en-US" i="1" dirty="0"/>
          </a:p>
        </p:txBody>
      </p:sp>
      <p:sp>
        <p:nvSpPr>
          <p:cNvPr id="18" name="正方形/長方形 17">
            <a:extLst>
              <a:ext uri="{FF2B5EF4-FFF2-40B4-BE49-F238E27FC236}">
                <a16:creationId xmlns:a16="http://schemas.microsoft.com/office/drawing/2014/main" id="{76D84F23-CDB9-44E1-4071-08B56F16A99A}"/>
              </a:ext>
            </a:extLst>
          </p:cNvPr>
          <p:cNvSpPr/>
          <p:nvPr/>
        </p:nvSpPr>
        <p:spPr>
          <a:xfrm>
            <a:off x="6257441" y="3306820"/>
            <a:ext cx="191735" cy="10707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i="1" dirty="0"/>
              <a:t>g</a:t>
            </a:r>
            <a:endParaRPr kumimoji="1" lang="ja-JP" altLang="en-US" i="1" dirty="0"/>
          </a:p>
        </p:txBody>
      </p:sp>
      <p:sp>
        <p:nvSpPr>
          <p:cNvPr id="19" name="正方形/長方形 18">
            <a:extLst>
              <a:ext uri="{FF2B5EF4-FFF2-40B4-BE49-F238E27FC236}">
                <a16:creationId xmlns:a16="http://schemas.microsoft.com/office/drawing/2014/main" id="{8062EDAC-9A1E-542F-AF71-28C5BA8248B3}"/>
              </a:ext>
            </a:extLst>
          </p:cNvPr>
          <p:cNvSpPr/>
          <p:nvPr/>
        </p:nvSpPr>
        <p:spPr>
          <a:xfrm>
            <a:off x="6293319" y="6718291"/>
            <a:ext cx="298357" cy="169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i="1" dirty="0"/>
              <a:t>g</a:t>
            </a:r>
            <a:endParaRPr kumimoji="1" lang="ja-JP" altLang="en-US" i="1" dirty="0"/>
          </a:p>
        </p:txBody>
      </p:sp>
      <p:sp>
        <p:nvSpPr>
          <p:cNvPr id="20" name="正方形/長方形 19">
            <a:extLst>
              <a:ext uri="{FF2B5EF4-FFF2-40B4-BE49-F238E27FC236}">
                <a16:creationId xmlns:a16="http://schemas.microsoft.com/office/drawing/2014/main" id="{40F23BE4-8624-9CB7-001A-D5B232C0F044}"/>
              </a:ext>
            </a:extLst>
          </p:cNvPr>
          <p:cNvSpPr/>
          <p:nvPr/>
        </p:nvSpPr>
        <p:spPr>
          <a:xfrm>
            <a:off x="9737403" y="3240088"/>
            <a:ext cx="298357" cy="169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i="1" dirty="0"/>
              <a:t>g</a:t>
            </a:r>
            <a:endParaRPr kumimoji="1" lang="ja-JP" altLang="en-US" i="1" dirty="0"/>
          </a:p>
        </p:txBody>
      </p:sp>
      <p:sp>
        <p:nvSpPr>
          <p:cNvPr id="21" name="正方形/長方形 20">
            <a:extLst>
              <a:ext uri="{FF2B5EF4-FFF2-40B4-BE49-F238E27FC236}">
                <a16:creationId xmlns:a16="http://schemas.microsoft.com/office/drawing/2014/main" id="{435FA4DA-DF64-F8C3-61AD-310A93CBFF2C}"/>
              </a:ext>
            </a:extLst>
          </p:cNvPr>
          <p:cNvSpPr/>
          <p:nvPr/>
        </p:nvSpPr>
        <p:spPr>
          <a:xfrm>
            <a:off x="9807539" y="4954784"/>
            <a:ext cx="298357" cy="169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i="1" dirty="0"/>
              <a:t>g</a:t>
            </a:r>
            <a:endParaRPr kumimoji="1" lang="ja-JP" altLang="en-US" i="1" dirty="0"/>
          </a:p>
        </p:txBody>
      </p:sp>
      <p:sp>
        <p:nvSpPr>
          <p:cNvPr id="22" name="正方形/長方形 21">
            <a:extLst>
              <a:ext uri="{FF2B5EF4-FFF2-40B4-BE49-F238E27FC236}">
                <a16:creationId xmlns:a16="http://schemas.microsoft.com/office/drawing/2014/main" id="{25E8DB4C-7BD6-1805-8AE3-E309D797D6ED}"/>
              </a:ext>
            </a:extLst>
          </p:cNvPr>
          <p:cNvSpPr/>
          <p:nvPr/>
        </p:nvSpPr>
        <p:spPr>
          <a:xfrm>
            <a:off x="9772160" y="6669480"/>
            <a:ext cx="298357" cy="169543"/>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i="1" dirty="0"/>
              <a:t>g</a:t>
            </a:r>
            <a:endParaRPr kumimoji="1" lang="ja-JP" altLang="en-US" i="1" dirty="0"/>
          </a:p>
        </p:txBody>
      </p:sp>
      <p:cxnSp>
        <p:nvCxnSpPr>
          <p:cNvPr id="24" name="直線矢印コネクタ 23">
            <a:extLst>
              <a:ext uri="{FF2B5EF4-FFF2-40B4-BE49-F238E27FC236}">
                <a16:creationId xmlns:a16="http://schemas.microsoft.com/office/drawing/2014/main" id="{E5E5A41E-0F9D-5439-A1E1-CE686EFAE264}"/>
              </a:ext>
            </a:extLst>
          </p:cNvPr>
          <p:cNvCxnSpPr>
            <a:cxnSpLocks/>
          </p:cNvCxnSpPr>
          <p:nvPr/>
        </p:nvCxnSpPr>
        <p:spPr>
          <a:xfrm>
            <a:off x="502529" y="1902225"/>
            <a:ext cx="10460" cy="1128389"/>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7" name="テキスト ボックス 26">
            <a:extLst>
              <a:ext uri="{FF2B5EF4-FFF2-40B4-BE49-F238E27FC236}">
                <a16:creationId xmlns:a16="http://schemas.microsoft.com/office/drawing/2014/main" id="{E1549291-06AF-B0BE-7CD9-79EEDA34D821}"/>
              </a:ext>
            </a:extLst>
          </p:cNvPr>
          <p:cNvSpPr txBox="1"/>
          <p:nvPr/>
        </p:nvSpPr>
        <p:spPr>
          <a:xfrm>
            <a:off x="82711" y="1515573"/>
            <a:ext cx="1756879" cy="369332"/>
          </a:xfrm>
          <a:prstGeom prst="rect">
            <a:avLst/>
          </a:prstGeom>
          <a:noFill/>
        </p:spPr>
        <p:txBody>
          <a:bodyPr wrap="square" rtlCol="0">
            <a:spAutoFit/>
          </a:bodyPr>
          <a:lstStyle/>
          <a:p>
            <a:r>
              <a:rPr lang="ja-JP" altLang="en-US" b="1" dirty="0"/>
              <a:t>非協力的</a:t>
            </a:r>
            <a:endParaRPr kumimoji="1" lang="ja-JP" altLang="en-US" b="1" dirty="0"/>
          </a:p>
        </p:txBody>
      </p:sp>
      <p:sp>
        <p:nvSpPr>
          <p:cNvPr id="28" name="テキスト ボックス 27">
            <a:extLst>
              <a:ext uri="{FF2B5EF4-FFF2-40B4-BE49-F238E27FC236}">
                <a16:creationId xmlns:a16="http://schemas.microsoft.com/office/drawing/2014/main" id="{0F518142-D2BA-6F3F-B3E1-6C92BF7385FF}"/>
              </a:ext>
            </a:extLst>
          </p:cNvPr>
          <p:cNvSpPr txBox="1"/>
          <p:nvPr/>
        </p:nvSpPr>
        <p:spPr>
          <a:xfrm>
            <a:off x="124282" y="3021934"/>
            <a:ext cx="1756879" cy="369332"/>
          </a:xfrm>
          <a:prstGeom prst="rect">
            <a:avLst/>
          </a:prstGeom>
          <a:noFill/>
        </p:spPr>
        <p:txBody>
          <a:bodyPr wrap="square" rtlCol="0">
            <a:spAutoFit/>
          </a:bodyPr>
          <a:lstStyle/>
          <a:p>
            <a:r>
              <a:rPr lang="ja-JP" altLang="en-US" b="1" dirty="0"/>
              <a:t>協力的</a:t>
            </a:r>
            <a:endParaRPr kumimoji="1" lang="ja-JP" altLang="en-US" b="1" dirty="0"/>
          </a:p>
        </p:txBody>
      </p:sp>
      <p:sp>
        <p:nvSpPr>
          <p:cNvPr id="31" name="正方形/長方形 30">
            <a:extLst>
              <a:ext uri="{FF2B5EF4-FFF2-40B4-BE49-F238E27FC236}">
                <a16:creationId xmlns:a16="http://schemas.microsoft.com/office/drawing/2014/main" id="{7AB09FCF-ABD4-71D3-6EFB-3FF868670C38}"/>
              </a:ext>
            </a:extLst>
          </p:cNvPr>
          <p:cNvSpPr/>
          <p:nvPr/>
        </p:nvSpPr>
        <p:spPr>
          <a:xfrm>
            <a:off x="982795" y="2277692"/>
            <a:ext cx="369387"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i="1" dirty="0" err="1"/>
              <a:t>t</a:t>
            </a:r>
            <a:r>
              <a:rPr kumimoji="1" lang="en-US" altLang="ja-JP" b="1" i="1" baseline="-25000" dirty="0" err="1"/>
              <a:t>c</a:t>
            </a:r>
            <a:endParaRPr kumimoji="1" lang="ja-JP" altLang="en-US" b="1" i="1" dirty="0"/>
          </a:p>
        </p:txBody>
      </p:sp>
      <p:sp>
        <p:nvSpPr>
          <p:cNvPr id="32" name="正方形/長方形 31">
            <a:extLst>
              <a:ext uri="{FF2B5EF4-FFF2-40B4-BE49-F238E27FC236}">
                <a16:creationId xmlns:a16="http://schemas.microsoft.com/office/drawing/2014/main" id="{2AAD63B4-12D7-BFF2-CA13-5EA33935527F}"/>
              </a:ext>
            </a:extLst>
          </p:cNvPr>
          <p:cNvSpPr/>
          <p:nvPr/>
        </p:nvSpPr>
        <p:spPr>
          <a:xfrm>
            <a:off x="603725" y="3996196"/>
            <a:ext cx="758140" cy="41460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i="1" dirty="0" err="1"/>
              <a:t>t</a:t>
            </a:r>
            <a:r>
              <a:rPr lang="en-US" altLang="ja-JP" b="1" i="1" baseline="-25000" dirty="0" err="1"/>
              <a:t>delete</a:t>
            </a:r>
            <a:endParaRPr kumimoji="1" lang="ja-JP" altLang="en-US" b="1" i="1" dirty="0"/>
          </a:p>
        </p:txBody>
      </p:sp>
      <p:cxnSp>
        <p:nvCxnSpPr>
          <p:cNvPr id="33" name="直線矢印コネクタ 32">
            <a:extLst>
              <a:ext uri="{FF2B5EF4-FFF2-40B4-BE49-F238E27FC236}">
                <a16:creationId xmlns:a16="http://schemas.microsoft.com/office/drawing/2014/main" id="{CC10F9FF-188A-637B-775D-10876045EB73}"/>
              </a:ext>
            </a:extLst>
          </p:cNvPr>
          <p:cNvCxnSpPr>
            <a:cxnSpLocks/>
          </p:cNvCxnSpPr>
          <p:nvPr/>
        </p:nvCxnSpPr>
        <p:spPr>
          <a:xfrm>
            <a:off x="549569" y="3747928"/>
            <a:ext cx="10460" cy="113388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35" name="直線矢印コネクタ 34">
            <a:extLst>
              <a:ext uri="{FF2B5EF4-FFF2-40B4-BE49-F238E27FC236}">
                <a16:creationId xmlns:a16="http://schemas.microsoft.com/office/drawing/2014/main" id="{2A5EAE12-2A02-838D-C260-C4BA7E004C65}"/>
              </a:ext>
            </a:extLst>
          </p:cNvPr>
          <p:cNvCxnSpPr>
            <a:cxnSpLocks/>
          </p:cNvCxnSpPr>
          <p:nvPr/>
        </p:nvCxnSpPr>
        <p:spPr>
          <a:xfrm>
            <a:off x="4134687" y="5372841"/>
            <a:ext cx="10460" cy="113388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36" name="正方形/長方形 35">
            <a:extLst>
              <a:ext uri="{FF2B5EF4-FFF2-40B4-BE49-F238E27FC236}">
                <a16:creationId xmlns:a16="http://schemas.microsoft.com/office/drawing/2014/main" id="{0430CA57-3A17-9F6B-1D63-FCBECFACC049}"/>
              </a:ext>
            </a:extLst>
          </p:cNvPr>
          <p:cNvSpPr/>
          <p:nvPr/>
        </p:nvSpPr>
        <p:spPr>
          <a:xfrm>
            <a:off x="603725" y="3992717"/>
            <a:ext cx="758140" cy="41460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i="1" dirty="0" err="1"/>
              <a:t>t</a:t>
            </a:r>
            <a:r>
              <a:rPr lang="en-US" altLang="ja-JP" b="1" i="1" baseline="-25000" dirty="0" err="1"/>
              <a:t>delete</a:t>
            </a:r>
            <a:endParaRPr kumimoji="1" lang="ja-JP" altLang="en-US" b="1" i="1" dirty="0"/>
          </a:p>
        </p:txBody>
      </p:sp>
      <p:sp>
        <p:nvSpPr>
          <p:cNvPr id="37" name="正方形/長方形 36">
            <a:extLst>
              <a:ext uri="{FF2B5EF4-FFF2-40B4-BE49-F238E27FC236}">
                <a16:creationId xmlns:a16="http://schemas.microsoft.com/office/drawing/2014/main" id="{CA3F8E75-475E-5E26-D81A-FCEF401CC275}"/>
              </a:ext>
            </a:extLst>
          </p:cNvPr>
          <p:cNvSpPr/>
          <p:nvPr/>
        </p:nvSpPr>
        <p:spPr>
          <a:xfrm>
            <a:off x="4219102" y="5732481"/>
            <a:ext cx="620573" cy="41460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i="1" dirty="0" err="1"/>
              <a:t>t</a:t>
            </a:r>
            <a:r>
              <a:rPr kumimoji="1" lang="en-US" altLang="ja-JP" b="1" i="1" baseline="-25000" dirty="0" err="1"/>
              <a:t>form</a:t>
            </a:r>
            <a:endParaRPr kumimoji="1" lang="ja-JP" altLang="en-US" b="1" i="1" dirty="0"/>
          </a:p>
        </p:txBody>
      </p:sp>
      <p:sp>
        <p:nvSpPr>
          <p:cNvPr id="38" name="テキスト ボックス 37">
            <a:extLst>
              <a:ext uri="{FF2B5EF4-FFF2-40B4-BE49-F238E27FC236}">
                <a16:creationId xmlns:a16="http://schemas.microsoft.com/office/drawing/2014/main" id="{DD786260-DE48-F46A-1909-B5A50C0AD54F}"/>
              </a:ext>
            </a:extLst>
          </p:cNvPr>
          <p:cNvSpPr txBox="1"/>
          <p:nvPr/>
        </p:nvSpPr>
        <p:spPr>
          <a:xfrm>
            <a:off x="9115" y="3426503"/>
            <a:ext cx="1756879" cy="369332"/>
          </a:xfrm>
          <a:prstGeom prst="rect">
            <a:avLst/>
          </a:prstGeom>
          <a:noFill/>
        </p:spPr>
        <p:txBody>
          <a:bodyPr wrap="square" rtlCol="0">
            <a:spAutoFit/>
          </a:bodyPr>
          <a:lstStyle/>
          <a:p>
            <a:r>
              <a:rPr lang="ja-JP" altLang="en-US" b="1" dirty="0"/>
              <a:t>切りやすい</a:t>
            </a:r>
            <a:endParaRPr kumimoji="1" lang="ja-JP" altLang="en-US" b="1" dirty="0"/>
          </a:p>
        </p:txBody>
      </p:sp>
      <p:sp>
        <p:nvSpPr>
          <p:cNvPr id="39" name="テキスト ボックス 38">
            <a:extLst>
              <a:ext uri="{FF2B5EF4-FFF2-40B4-BE49-F238E27FC236}">
                <a16:creationId xmlns:a16="http://schemas.microsoft.com/office/drawing/2014/main" id="{9B7EF82F-A76A-8DF8-09A1-069A86BE6C9B}"/>
              </a:ext>
            </a:extLst>
          </p:cNvPr>
          <p:cNvSpPr txBox="1"/>
          <p:nvPr/>
        </p:nvSpPr>
        <p:spPr>
          <a:xfrm>
            <a:off x="9114" y="4810057"/>
            <a:ext cx="1756879" cy="369332"/>
          </a:xfrm>
          <a:prstGeom prst="rect">
            <a:avLst/>
          </a:prstGeom>
          <a:noFill/>
        </p:spPr>
        <p:txBody>
          <a:bodyPr wrap="square" rtlCol="0">
            <a:spAutoFit/>
          </a:bodyPr>
          <a:lstStyle/>
          <a:p>
            <a:r>
              <a:rPr kumimoji="1" lang="ja-JP" altLang="en-US" b="1" dirty="0"/>
              <a:t>切りにくい</a:t>
            </a:r>
          </a:p>
        </p:txBody>
      </p:sp>
      <p:sp>
        <p:nvSpPr>
          <p:cNvPr id="40" name="テキスト ボックス 39">
            <a:extLst>
              <a:ext uri="{FF2B5EF4-FFF2-40B4-BE49-F238E27FC236}">
                <a16:creationId xmlns:a16="http://schemas.microsoft.com/office/drawing/2014/main" id="{D8BFD33C-0B59-EE11-A629-BB6660A6237A}"/>
              </a:ext>
            </a:extLst>
          </p:cNvPr>
          <p:cNvSpPr txBox="1"/>
          <p:nvPr/>
        </p:nvSpPr>
        <p:spPr>
          <a:xfrm>
            <a:off x="3493335" y="5049469"/>
            <a:ext cx="1756879" cy="369332"/>
          </a:xfrm>
          <a:prstGeom prst="rect">
            <a:avLst/>
          </a:prstGeom>
          <a:noFill/>
        </p:spPr>
        <p:txBody>
          <a:bodyPr wrap="square" rtlCol="0">
            <a:spAutoFit/>
          </a:bodyPr>
          <a:lstStyle/>
          <a:p>
            <a:r>
              <a:rPr lang="ja-JP" altLang="en-US" b="1" dirty="0"/>
              <a:t>貼りにくい</a:t>
            </a:r>
            <a:endParaRPr kumimoji="1" lang="ja-JP" altLang="en-US" b="1" dirty="0"/>
          </a:p>
        </p:txBody>
      </p:sp>
      <p:sp>
        <p:nvSpPr>
          <p:cNvPr id="41" name="テキスト ボックス 40">
            <a:extLst>
              <a:ext uri="{FF2B5EF4-FFF2-40B4-BE49-F238E27FC236}">
                <a16:creationId xmlns:a16="http://schemas.microsoft.com/office/drawing/2014/main" id="{607D517F-9C44-64AC-7FFC-EF21D0A72FA1}"/>
              </a:ext>
            </a:extLst>
          </p:cNvPr>
          <p:cNvSpPr txBox="1"/>
          <p:nvPr/>
        </p:nvSpPr>
        <p:spPr>
          <a:xfrm>
            <a:off x="3493335" y="6488668"/>
            <a:ext cx="1756879" cy="369332"/>
          </a:xfrm>
          <a:prstGeom prst="rect">
            <a:avLst/>
          </a:prstGeom>
          <a:noFill/>
        </p:spPr>
        <p:txBody>
          <a:bodyPr wrap="square" rtlCol="0">
            <a:spAutoFit/>
          </a:bodyPr>
          <a:lstStyle/>
          <a:p>
            <a:r>
              <a:rPr lang="ja-JP" altLang="en-US" b="1" dirty="0"/>
              <a:t>貼りやすい</a:t>
            </a:r>
            <a:endParaRPr kumimoji="1" lang="ja-JP" altLang="en-US" b="1" dirty="0"/>
          </a:p>
        </p:txBody>
      </p:sp>
    </p:spTree>
    <p:extLst>
      <p:ext uri="{BB962C8B-B14F-4D97-AF65-F5344CB8AC3E}">
        <p14:creationId xmlns:p14="http://schemas.microsoft.com/office/powerpoint/2010/main" val="412646179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491182-2EAF-C557-37A8-6D3AFAE9348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B94B8340-CD98-6B84-59FB-AA0AED1B3485}"/>
              </a:ext>
            </a:extLst>
          </p:cNvPr>
          <p:cNvSpPr/>
          <p:nvPr/>
        </p:nvSpPr>
        <p:spPr>
          <a:xfrm>
            <a:off x="838200" y="1986248"/>
            <a:ext cx="10858500" cy="3703347"/>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ja-JP" altLang="en-US" sz="2000" b="1" dirty="0">
                <a:solidFill>
                  <a:schemeClr val="tx2">
                    <a:lumMod val="75000"/>
                    <a:lumOff val="25000"/>
                  </a:schemeClr>
                </a:solidFill>
              </a:rPr>
              <a:t>各試行</a:t>
            </a:r>
            <a:r>
              <a:rPr kumimoji="1" lang="ja-JP" altLang="en-US" sz="2000" b="1" dirty="0">
                <a:solidFill>
                  <a:schemeClr val="tx2">
                    <a:lumMod val="75000"/>
                    <a:lumOff val="25000"/>
                  </a:schemeClr>
                </a:solidFill>
              </a:rPr>
              <a:t>：１０試行</a:t>
            </a:r>
            <a:endParaRPr lang="en-US" altLang="ja-JP" sz="2000" b="1" dirty="0">
              <a:solidFill>
                <a:schemeClr val="tx1"/>
              </a:solidFill>
            </a:endParaRPr>
          </a:p>
          <a:p>
            <a:r>
              <a:rPr lang="ja-JP" altLang="en-US" sz="2000" b="1" dirty="0">
                <a:solidFill>
                  <a:schemeClr val="tx1"/>
                </a:solidFill>
              </a:rPr>
              <a:t>　　　　変数を初期化</a:t>
            </a:r>
            <a:endParaRPr lang="en-US" altLang="ja-JP" sz="2000" b="1" dirty="0">
              <a:solidFill>
                <a:schemeClr val="tx1"/>
              </a:solidFill>
            </a:endParaRPr>
          </a:p>
          <a:p>
            <a:r>
              <a:rPr kumimoji="1" lang="en-US" altLang="ja-JP" sz="2000" b="1" dirty="0">
                <a:solidFill>
                  <a:schemeClr val="tx1"/>
                </a:solidFill>
              </a:rPr>
              <a:t>	</a:t>
            </a:r>
            <a:endParaRPr kumimoji="1" lang="ja-JP" altLang="en-US" sz="2000" b="1" dirty="0">
              <a:solidFill>
                <a:schemeClr val="tx1"/>
              </a:solidFill>
            </a:endParaRPr>
          </a:p>
        </p:txBody>
      </p:sp>
      <p:sp>
        <p:nvSpPr>
          <p:cNvPr id="2" name="タイトル 1">
            <a:extLst>
              <a:ext uri="{FF2B5EF4-FFF2-40B4-BE49-F238E27FC236}">
                <a16:creationId xmlns:a16="http://schemas.microsoft.com/office/drawing/2014/main" id="{C63BA77B-C38A-3A22-12CC-93872C25FB53}"/>
              </a:ext>
            </a:extLst>
          </p:cNvPr>
          <p:cNvSpPr>
            <a:spLocks noGrp="1"/>
          </p:cNvSpPr>
          <p:nvPr>
            <p:ph type="title"/>
          </p:nvPr>
        </p:nvSpPr>
        <p:spPr/>
        <p:txBody>
          <a:bodyPr/>
          <a:lstStyle/>
          <a:p>
            <a:r>
              <a:rPr lang="ja-JP" altLang="en-US" b="1" dirty="0"/>
              <a:t>モデル詳細</a:t>
            </a:r>
            <a:endParaRPr kumimoji="1" lang="ja-JP" altLang="en-US" b="1" dirty="0"/>
          </a:p>
        </p:txBody>
      </p:sp>
      <p:sp>
        <p:nvSpPr>
          <p:cNvPr id="8" name="正方形/長方形 7">
            <a:extLst>
              <a:ext uri="{FF2B5EF4-FFF2-40B4-BE49-F238E27FC236}">
                <a16:creationId xmlns:a16="http://schemas.microsoft.com/office/drawing/2014/main" id="{D1AABBC3-4EA4-81F1-3264-8DA14AC574D7}"/>
              </a:ext>
            </a:extLst>
          </p:cNvPr>
          <p:cNvSpPr/>
          <p:nvPr/>
        </p:nvSpPr>
        <p:spPr>
          <a:xfrm>
            <a:off x="1085852" y="2735780"/>
            <a:ext cx="10610848" cy="284298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2000" b="1" dirty="0">
                <a:solidFill>
                  <a:schemeClr val="accent2">
                    <a:lumMod val="75000"/>
                  </a:schemeClr>
                </a:solidFill>
              </a:rPr>
              <a:t>各世代：５０００世代</a:t>
            </a:r>
            <a:endParaRPr kumimoji="1" lang="en-US" altLang="ja-JP" sz="2000" b="1" dirty="0">
              <a:solidFill>
                <a:schemeClr val="accent2">
                  <a:lumMod val="75000"/>
                </a:schemeClr>
              </a:solidFill>
            </a:endParaRPr>
          </a:p>
          <a:p>
            <a:r>
              <a:rPr lang="ja-JP" altLang="en-US" sz="2000" b="1" dirty="0">
                <a:solidFill>
                  <a:schemeClr val="accent2">
                    <a:lumMod val="75000"/>
                  </a:schemeClr>
                </a:solidFill>
              </a:rPr>
              <a:t>　　　　</a:t>
            </a:r>
            <a:r>
              <a:rPr lang="ja-JP" altLang="en-US" sz="2000" b="1" dirty="0">
                <a:solidFill>
                  <a:schemeClr val="tx1"/>
                </a:solidFill>
              </a:rPr>
              <a:t>ネットワークを初期化</a:t>
            </a:r>
            <a:endParaRPr lang="en-US" altLang="ja-JP" sz="2000" b="1" dirty="0">
              <a:solidFill>
                <a:schemeClr val="tx1"/>
              </a:solidFill>
            </a:endParaRPr>
          </a:p>
          <a:p>
            <a:endParaRPr kumimoji="1" lang="en-US" altLang="ja-JP" sz="2000" b="1" dirty="0">
              <a:solidFill>
                <a:schemeClr val="accent2">
                  <a:lumMod val="75000"/>
                </a:schemeClr>
              </a:solidFill>
            </a:endParaRPr>
          </a:p>
          <a:p>
            <a:endParaRPr lang="en-US" altLang="ja-JP" sz="2000" b="1" dirty="0">
              <a:solidFill>
                <a:schemeClr val="accent2">
                  <a:lumMod val="75000"/>
                </a:schemeClr>
              </a:solidFill>
            </a:endParaRPr>
          </a:p>
          <a:p>
            <a:endParaRPr kumimoji="1" lang="en-US" altLang="ja-JP" sz="2000" b="1" dirty="0">
              <a:solidFill>
                <a:schemeClr val="accent2">
                  <a:lumMod val="75000"/>
                </a:schemeClr>
              </a:solidFill>
            </a:endParaRPr>
          </a:p>
          <a:p>
            <a:endParaRPr kumimoji="1" lang="en-US" altLang="ja-JP" sz="2000" b="1" dirty="0">
              <a:solidFill>
                <a:schemeClr val="accent2">
                  <a:lumMod val="75000"/>
                </a:schemeClr>
              </a:solidFill>
            </a:endParaRPr>
          </a:p>
          <a:p>
            <a:endParaRPr lang="en-US" altLang="ja-JP" sz="2000" b="1" dirty="0">
              <a:solidFill>
                <a:schemeClr val="tx1"/>
              </a:solidFill>
            </a:endParaRPr>
          </a:p>
          <a:p>
            <a:r>
              <a:rPr lang="ja-JP" altLang="en-US" sz="2000" b="1" dirty="0">
                <a:solidFill>
                  <a:schemeClr val="tx1"/>
                </a:solidFill>
              </a:rPr>
              <a:t>　　　　社会学習</a:t>
            </a:r>
            <a:endParaRPr lang="en-US" altLang="ja-JP" sz="2000" b="1" dirty="0">
              <a:solidFill>
                <a:schemeClr val="tx1"/>
              </a:solidFill>
            </a:endParaRPr>
          </a:p>
          <a:p>
            <a:r>
              <a:rPr lang="ja-JP" altLang="en-US" sz="2000" b="1" dirty="0">
                <a:solidFill>
                  <a:schemeClr val="tx1"/>
                </a:solidFill>
              </a:rPr>
              <a:t>　　　　突然変異</a:t>
            </a:r>
            <a:r>
              <a:rPr kumimoji="1" lang="en-US" altLang="ja-JP" sz="2000" b="1" dirty="0">
                <a:solidFill>
                  <a:schemeClr val="tx1"/>
                </a:solidFill>
              </a:rPr>
              <a:t>	</a:t>
            </a:r>
            <a:endParaRPr kumimoji="1" lang="ja-JP" altLang="en-US" sz="2000" b="1" dirty="0">
              <a:solidFill>
                <a:schemeClr val="tx1"/>
              </a:solidFill>
            </a:endParaRPr>
          </a:p>
        </p:txBody>
      </p:sp>
      <p:sp>
        <p:nvSpPr>
          <p:cNvPr id="9" name="正方形/長方形 8">
            <a:extLst>
              <a:ext uri="{FF2B5EF4-FFF2-40B4-BE49-F238E27FC236}">
                <a16:creationId xmlns:a16="http://schemas.microsoft.com/office/drawing/2014/main" id="{FBCC6362-E449-87A2-F902-1B5032E62AFA}"/>
              </a:ext>
            </a:extLst>
          </p:cNvPr>
          <p:cNvSpPr/>
          <p:nvPr/>
        </p:nvSpPr>
        <p:spPr>
          <a:xfrm>
            <a:off x="1356014" y="3371568"/>
            <a:ext cx="10340686" cy="1468283"/>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ja-JP" altLang="en-US" sz="2000" b="1" dirty="0">
                <a:solidFill>
                  <a:schemeClr val="accent3">
                    <a:lumMod val="75000"/>
                  </a:schemeClr>
                </a:solidFill>
              </a:rPr>
              <a:t>各ラウンド</a:t>
            </a:r>
            <a:r>
              <a:rPr kumimoji="1" lang="ja-JP" altLang="en-US" sz="2000" b="1" dirty="0">
                <a:solidFill>
                  <a:schemeClr val="accent3">
                    <a:lumMod val="75000"/>
                  </a:schemeClr>
                </a:solidFill>
              </a:rPr>
              <a:t>：１００回</a:t>
            </a:r>
            <a:endParaRPr lang="en-US" altLang="ja-JP" sz="2000" b="1" dirty="0">
              <a:solidFill>
                <a:schemeClr val="tx1"/>
              </a:solidFill>
            </a:endParaRPr>
          </a:p>
          <a:p>
            <a:r>
              <a:rPr kumimoji="1" lang="ja-JP" altLang="en-US" sz="2000" b="1" dirty="0">
                <a:solidFill>
                  <a:schemeClr val="tx1"/>
                </a:solidFill>
              </a:rPr>
              <a:t>　　　　　　各エージェントの協力</a:t>
            </a:r>
            <a:r>
              <a:rPr kumimoji="1" lang="en-US" altLang="ja-JP" sz="2000" b="1" dirty="0">
                <a:solidFill>
                  <a:schemeClr val="tx1"/>
                </a:solidFill>
              </a:rPr>
              <a:t>/</a:t>
            </a:r>
            <a:r>
              <a:rPr kumimoji="1" lang="ja-JP" altLang="en-US" sz="2000" b="1" dirty="0">
                <a:solidFill>
                  <a:schemeClr val="tx1"/>
                </a:solidFill>
              </a:rPr>
              <a:t>非協力を決定</a:t>
            </a:r>
            <a:endParaRPr lang="en-US" altLang="ja-JP" sz="2000" b="1" dirty="0">
              <a:solidFill>
                <a:schemeClr val="tx1"/>
              </a:solidFill>
            </a:endParaRPr>
          </a:p>
          <a:p>
            <a:r>
              <a:rPr lang="ja-JP" altLang="en-US" sz="2000" b="1" dirty="0">
                <a:solidFill>
                  <a:schemeClr val="tx1"/>
                </a:solidFill>
              </a:rPr>
              <a:t>　　　　　　利得を計算</a:t>
            </a:r>
            <a:endParaRPr lang="en-US" altLang="ja-JP" sz="2000" b="1" dirty="0">
              <a:solidFill>
                <a:schemeClr val="tx1"/>
              </a:solidFill>
            </a:endParaRPr>
          </a:p>
        </p:txBody>
      </p:sp>
      <p:sp>
        <p:nvSpPr>
          <p:cNvPr id="10" name="正方形/長方形 9">
            <a:extLst>
              <a:ext uri="{FF2B5EF4-FFF2-40B4-BE49-F238E27FC236}">
                <a16:creationId xmlns:a16="http://schemas.microsoft.com/office/drawing/2014/main" id="{052010C1-69B1-CFD8-4DA8-72880FBB704D}"/>
              </a:ext>
            </a:extLst>
          </p:cNvPr>
          <p:cNvSpPr/>
          <p:nvPr/>
        </p:nvSpPr>
        <p:spPr>
          <a:xfrm>
            <a:off x="2870491" y="4311802"/>
            <a:ext cx="8826209" cy="407194"/>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2000" b="1" dirty="0">
                <a:solidFill>
                  <a:schemeClr val="tx1"/>
                </a:solidFill>
              </a:rPr>
              <a:t>ネットワークの切り貼り：</a:t>
            </a:r>
            <a:r>
              <a:rPr lang="en-US" altLang="ja-JP" sz="2000" b="1" dirty="0">
                <a:solidFill>
                  <a:schemeClr val="tx1"/>
                </a:solidFill>
              </a:rPr>
              <a:t>5000</a:t>
            </a:r>
            <a:r>
              <a:rPr kumimoji="1" lang="ja-JP" altLang="en-US" sz="2000" b="1" dirty="0">
                <a:solidFill>
                  <a:schemeClr val="tx1"/>
                </a:solidFill>
              </a:rPr>
              <a:t>回</a:t>
            </a:r>
            <a:r>
              <a:rPr kumimoji="1" lang="en-US" altLang="ja-JP" sz="2000" b="1" dirty="0">
                <a:solidFill>
                  <a:schemeClr val="tx1"/>
                </a:solidFill>
              </a:rPr>
              <a:t>	</a:t>
            </a:r>
            <a:endParaRPr kumimoji="1" lang="ja-JP" altLang="en-US" sz="2000" b="1" dirty="0">
              <a:solidFill>
                <a:schemeClr val="tx1"/>
              </a:solidFill>
            </a:endParaRPr>
          </a:p>
        </p:txBody>
      </p:sp>
    </p:spTree>
    <p:extLst>
      <p:ext uri="{BB962C8B-B14F-4D97-AF65-F5344CB8AC3E}">
        <p14:creationId xmlns:p14="http://schemas.microsoft.com/office/powerpoint/2010/main" val="176504662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F4841A-38BA-9A60-5CCC-0AB2832BD785}"/>
              </a:ext>
            </a:extLst>
          </p:cNvPr>
          <p:cNvSpPr>
            <a:spLocks noGrp="1"/>
          </p:cNvSpPr>
          <p:nvPr>
            <p:ph type="title"/>
          </p:nvPr>
        </p:nvSpPr>
        <p:spPr>
          <a:xfrm>
            <a:off x="155227" y="365125"/>
            <a:ext cx="11763066" cy="1325563"/>
          </a:xfrm>
        </p:spPr>
        <p:txBody>
          <a:bodyPr>
            <a:normAutofit/>
          </a:bodyPr>
          <a:lstStyle/>
          <a:p>
            <a:r>
              <a:rPr lang="ja-JP" altLang="en-US" sz="4000"/>
              <a:t>平均次数の世代変化と</a:t>
            </a:r>
            <a:r>
              <a:rPr kumimoji="1" lang="ja-JP" altLang="en-US" sz="4000"/>
              <a:t>最終的なネットワーク形状</a:t>
            </a:r>
            <a:endParaRPr kumimoji="1" lang="ja-JP" altLang="en-US" sz="4000" dirty="0"/>
          </a:p>
        </p:txBody>
      </p:sp>
      <p:pic>
        <p:nvPicPr>
          <p:cNvPr id="4" name="図 3" descr="グラフィカル ユーザー インターフェイス, アプリケーション&#10;&#10;自動的に生成された説明">
            <a:extLst>
              <a:ext uri="{FF2B5EF4-FFF2-40B4-BE49-F238E27FC236}">
                <a16:creationId xmlns:a16="http://schemas.microsoft.com/office/drawing/2014/main" id="{303A1412-AD69-13BD-66E0-57B849AEE072}"/>
              </a:ext>
            </a:extLst>
          </p:cNvPr>
          <p:cNvPicPr>
            <a:picLocks noChangeAspect="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155227" y="1545818"/>
            <a:ext cx="8499976" cy="4973582"/>
          </a:xfrm>
          <a:prstGeom prst="rect">
            <a:avLst/>
          </a:prstGeom>
          <a:noFill/>
          <a:ln>
            <a:noFill/>
          </a:ln>
        </p:spPr>
      </p:pic>
      <p:sp>
        <p:nvSpPr>
          <p:cNvPr id="5" name="テキスト ボックス 4">
            <a:extLst>
              <a:ext uri="{FF2B5EF4-FFF2-40B4-BE49-F238E27FC236}">
                <a16:creationId xmlns:a16="http://schemas.microsoft.com/office/drawing/2014/main" id="{64CE74A5-316F-48D1-69AA-481691F5F30E}"/>
              </a:ext>
            </a:extLst>
          </p:cNvPr>
          <p:cNvSpPr txBox="1"/>
          <p:nvPr/>
        </p:nvSpPr>
        <p:spPr>
          <a:xfrm flipH="1">
            <a:off x="2536296" y="5140614"/>
            <a:ext cx="5557721" cy="461665"/>
          </a:xfrm>
          <a:prstGeom prst="rect">
            <a:avLst/>
          </a:prstGeom>
          <a:noFill/>
        </p:spPr>
        <p:txBody>
          <a:bodyPr wrap="square" rtlCol="0">
            <a:spAutoFit/>
          </a:bodyPr>
          <a:lstStyle/>
          <a:p>
            <a:r>
              <a:rPr kumimoji="1" lang="ja-JP" altLang="en-US" sz="2400" b="1" dirty="0"/>
              <a:t>「貼る」モデル　初期状態：リンク０</a:t>
            </a:r>
          </a:p>
        </p:txBody>
      </p:sp>
      <p:sp>
        <p:nvSpPr>
          <p:cNvPr id="6" name="テキスト ボックス 5">
            <a:extLst>
              <a:ext uri="{FF2B5EF4-FFF2-40B4-BE49-F238E27FC236}">
                <a16:creationId xmlns:a16="http://schemas.microsoft.com/office/drawing/2014/main" id="{803AFCB8-6A69-0A71-DDA2-82061E4252C6}"/>
              </a:ext>
            </a:extLst>
          </p:cNvPr>
          <p:cNvSpPr txBox="1"/>
          <p:nvPr/>
        </p:nvSpPr>
        <p:spPr>
          <a:xfrm>
            <a:off x="2185308" y="3348299"/>
            <a:ext cx="5815173" cy="461665"/>
          </a:xfrm>
          <a:prstGeom prst="rect">
            <a:avLst/>
          </a:prstGeom>
          <a:noFill/>
        </p:spPr>
        <p:txBody>
          <a:bodyPr wrap="square" rtlCol="0">
            <a:spAutoFit/>
          </a:bodyPr>
          <a:lstStyle/>
          <a:p>
            <a:r>
              <a:rPr kumimoji="1" lang="ja-JP" altLang="en-US" sz="2400" b="1" dirty="0"/>
              <a:t>「切る」モデル　初期状態：完全グラフ</a:t>
            </a:r>
          </a:p>
        </p:txBody>
      </p:sp>
      <p:sp>
        <p:nvSpPr>
          <p:cNvPr id="7" name="テキスト ボックス 6">
            <a:extLst>
              <a:ext uri="{FF2B5EF4-FFF2-40B4-BE49-F238E27FC236}">
                <a16:creationId xmlns:a16="http://schemas.microsoft.com/office/drawing/2014/main" id="{4DE50E5F-6573-9902-E480-7CF42908153F}"/>
              </a:ext>
            </a:extLst>
          </p:cNvPr>
          <p:cNvSpPr txBox="1"/>
          <p:nvPr/>
        </p:nvSpPr>
        <p:spPr>
          <a:xfrm>
            <a:off x="1752848" y="2692409"/>
            <a:ext cx="6680091" cy="461665"/>
          </a:xfrm>
          <a:prstGeom prst="rect">
            <a:avLst/>
          </a:prstGeom>
          <a:noFill/>
        </p:spPr>
        <p:txBody>
          <a:bodyPr wrap="square" rtlCol="0">
            <a:spAutoFit/>
          </a:bodyPr>
          <a:lstStyle/>
          <a:p>
            <a:r>
              <a:rPr kumimoji="1" lang="ja-JP" altLang="en-US" sz="2400" b="1" dirty="0"/>
              <a:t>「切り貼り」モデル　初期状態：完全グラフ</a:t>
            </a:r>
          </a:p>
        </p:txBody>
      </p:sp>
      <p:sp>
        <p:nvSpPr>
          <p:cNvPr id="8" name="テキスト ボックス 7">
            <a:extLst>
              <a:ext uri="{FF2B5EF4-FFF2-40B4-BE49-F238E27FC236}">
                <a16:creationId xmlns:a16="http://schemas.microsoft.com/office/drawing/2014/main" id="{620C9CF8-F933-ECC7-8193-22ADBDAC8A6A}"/>
              </a:ext>
            </a:extLst>
          </p:cNvPr>
          <p:cNvSpPr txBox="1"/>
          <p:nvPr/>
        </p:nvSpPr>
        <p:spPr>
          <a:xfrm>
            <a:off x="1975112" y="4131360"/>
            <a:ext cx="6680091" cy="461665"/>
          </a:xfrm>
          <a:prstGeom prst="rect">
            <a:avLst/>
          </a:prstGeom>
          <a:noFill/>
        </p:spPr>
        <p:txBody>
          <a:bodyPr wrap="square" rtlCol="0">
            <a:spAutoFit/>
          </a:bodyPr>
          <a:lstStyle/>
          <a:p>
            <a:r>
              <a:rPr kumimoji="1" lang="ja-JP" altLang="en-US" sz="2400" b="1" dirty="0"/>
              <a:t>「切り貼り」モデル　初期状態：リンク０</a:t>
            </a:r>
          </a:p>
        </p:txBody>
      </p:sp>
      <p:pic>
        <p:nvPicPr>
          <p:cNvPr id="9" name="図 8">
            <a:extLst>
              <a:ext uri="{FF2B5EF4-FFF2-40B4-BE49-F238E27FC236}">
                <a16:creationId xmlns:a16="http://schemas.microsoft.com/office/drawing/2014/main" id="{EBAD40B6-41B3-D63D-0588-57CB274CF82A}"/>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8775154" y="3004285"/>
            <a:ext cx="1504886" cy="1018606"/>
          </a:xfrm>
          <a:prstGeom prst="rect">
            <a:avLst/>
          </a:prstGeom>
          <a:noFill/>
          <a:ln>
            <a:solidFill>
              <a:schemeClr val="accent2"/>
            </a:solidFill>
          </a:ln>
        </p:spPr>
      </p:pic>
      <p:pic>
        <p:nvPicPr>
          <p:cNvPr id="10" name="図 9" descr="図形&#10;&#10;自動的に生成された説明">
            <a:extLst>
              <a:ext uri="{FF2B5EF4-FFF2-40B4-BE49-F238E27FC236}">
                <a16:creationId xmlns:a16="http://schemas.microsoft.com/office/drawing/2014/main" id="{50595BAE-66F0-D8CC-EC54-D5732E64E326}"/>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0551916" y="3051079"/>
            <a:ext cx="1366377" cy="925018"/>
          </a:xfrm>
          <a:prstGeom prst="rect">
            <a:avLst/>
          </a:prstGeom>
          <a:noFill/>
          <a:ln>
            <a:solidFill>
              <a:schemeClr val="accent2"/>
            </a:solidFill>
          </a:ln>
        </p:spPr>
      </p:pic>
      <p:pic>
        <p:nvPicPr>
          <p:cNvPr id="11" name="コンテンツ プレースホルダー 5" descr="グラフ&#10;&#10;自動的に生成された説明">
            <a:extLst>
              <a:ext uri="{FF2B5EF4-FFF2-40B4-BE49-F238E27FC236}">
                <a16:creationId xmlns:a16="http://schemas.microsoft.com/office/drawing/2014/main" id="{2B6F4757-A047-D4B5-CDE9-C432F54C5F8C}"/>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9605763" y="5652039"/>
            <a:ext cx="1504886" cy="1019004"/>
          </a:xfrm>
          <a:prstGeom prst="rect">
            <a:avLst/>
          </a:prstGeom>
          <a:noFill/>
          <a:ln>
            <a:solidFill>
              <a:schemeClr val="accent5"/>
            </a:solidFill>
          </a:ln>
        </p:spPr>
      </p:pic>
      <p:cxnSp>
        <p:nvCxnSpPr>
          <p:cNvPr id="13" name="直線矢印コネクタ 12">
            <a:extLst>
              <a:ext uri="{FF2B5EF4-FFF2-40B4-BE49-F238E27FC236}">
                <a16:creationId xmlns:a16="http://schemas.microsoft.com/office/drawing/2014/main" id="{EAD0310C-545D-F664-DFEC-BD1DE178C55B}"/>
              </a:ext>
            </a:extLst>
          </p:cNvPr>
          <p:cNvCxnSpPr>
            <a:cxnSpLocks/>
          </p:cNvCxnSpPr>
          <p:nvPr/>
        </p:nvCxnSpPr>
        <p:spPr>
          <a:xfrm>
            <a:off x="8014467" y="5340154"/>
            <a:ext cx="1549154" cy="625710"/>
          </a:xfrm>
          <a:prstGeom prst="straightConnector1">
            <a:avLst/>
          </a:prstGeom>
          <a:ln w="38100">
            <a:solidFill>
              <a:schemeClr val="accent5"/>
            </a:solidFill>
            <a:tailEnd type="triangle"/>
          </a:ln>
        </p:spPr>
        <p:style>
          <a:lnRef idx="1">
            <a:schemeClr val="accent1"/>
          </a:lnRef>
          <a:fillRef idx="0">
            <a:schemeClr val="accent1"/>
          </a:fillRef>
          <a:effectRef idx="0">
            <a:schemeClr val="accent1"/>
          </a:effectRef>
          <a:fontRef idx="minor">
            <a:schemeClr val="tx1"/>
          </a:fontRef>
        </p:style>
      </p:cxnSp>
      <p:cxnSp>
        <p:nvCxnSpPr>
          <p:cNvPr id="15" name="直線矢印コネクタ 14">
            <a:extLst>
              <a:ext uri="{FF2B5EF4-FFF2-40B4-BE49-F238E27FC236}">
                <a16:creationId xmlns:a16="http://schemas.microsoft.com/office/drawing/2014/main" id="{B9B2CF66-95E5-EC1D-753F-3828EBFF3164}"/>
              </a:ext>
            </a:extLst>
          </p:cNvPr>
          <p:cNvCxnSpPr>
            <a:cxnSpLocks/>
            <a:endCxn id="9" idx="1"/>
          </p:cNvCxnSpPr>
          <p:nvPr/>
        </p:nvCxnSpPr>
        <p:spPr>
          <a:xfrm flipV="1">
            <a:off x="7685089" y="3513588"/>
            <a:ext cx="1090065" cy="102663"/>
          </a:xfrm>
          <a:prstGeom prst="straightConnector1">
            <a:avLst/>
          </a:prstGeom>
          <a:ln w="38100">
            <a:solidFill>
              <a:schemeClr val="accent2"/>
            </a:solidFill>
            <a:tailEnd type="triangle"/>
          </a:ln>
        </p:spPr>
        <p:style>
          <a:lnRef idx="1">
            <a:schemeClr val="accent1"/>
          </a:lnRef>
          <a:fillRef idx="0">
            <a:schemeClr val="accent1"/>
          </a:fillRef>
          <a:effectRef idx="0">
            <a:schemeClr val="accent1"/>
          </a:effectRef>
          <a:fontRef idx="minor">
            <a:schemeClr val="tx1"/>
          </a:fontRef>
        </p:style>
      </p:cxnSp>
      <p:sp>
        <p:nvSpPr>
          <p:cNvPr id="17" name="テキスト ボックス 16">
            <a:extLst>
              <a:ext uri="{FF2B5EF4-FFF2-40B4-BE49-F238E27FC236}">
                <a16:creationId xmlns:a16="http://schemas.microsoft.com/office/drawing/2014/main" id="{D1ABCCD0-B9E1-C0E7-72F3-8CE24E61E3BB}"/>
              </a:ext>
            </a:extLst>
          </p:cNvPr>
          <p:cNvSpPr txBox="1"/>
          <p:nvPr/>
        </p:nvSpPr>
        <p:spPr>
          <a:xfrm>
            <a:off x="10217045" y="3348299"/>
            <a:ext cx="397866" cy="369332"/>
          </a:xfrm>
          <a:prstGeom prst="rect">
            <a:avLst/>
          </a:prstGeom>
          <a:noFill/>
        </p:spPr>
        <p:txBody>
          <a:bodyPr wrap="none" rtlCol="0">
            <a:spAutoFit/>
          </a:bodyPr>
          <a:lstStyle/>
          <a:p>
            <a:r>
              <a:rPr kumimoji="1" lang="en-US" altLang="ja-JP" dirty="0"/>
              <a:t>or</a:t>
            </a:r>
            <a:endParaRPr kumimoji="1" lang="ja-JP" altLang="en-US"/>
          </a:p>
        </p:txBody>
      </p:sp>
      <p:pic>
        <p:nvPicPr>
          <p:cNvPr id="20" name="図 19" descr="円&#10;&#10;自動的に生成された説明">
            <a:extLst>
              <a:ext uri="{FF2B5EF4-FFF2-40B4-BE49-F238E27FC236}">
                <a16:creationId xmlns:a16="http://schemas.microsoft.com/office/drawing/2014/main" id="{DE26907C-B22F-DF65-6EDD-1721B7DE15B3}"/>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9469676" y="1637878"/>
            <a:ext cx="1662791" cy="1125929"/>
          </a:xfrm>
          <a:prstGeom prst="rect">
            <a:avLst/>
          </a:prstGeom>
          <a:noFill/>
          <a:ln>
            <a:solidFill>
              <a:schemeClr val="accent3"/>
            </a:solidFill>
          </a:ln>
        </p:spPr>
      </p:pic>
      <p:cxnSp>
        <p:nvCxnSpPr>
          <p:cNvPr id="21" name="直線矢印コネクタ 20">
            <a:extLst>
              <a:ext uri="{FF2B5EF4-FFF2-40B4-BE49-F238E27FC236}">
                <a16:creationId xmlns:a16="http://schemas.microsoft.com/office/drawing/2014/main" id="{4596A9A2-7E3A-8DC1-BBD0-03FE97C5189D}"/>
              </a:ext>
            </a:extLst>
          </p:cNvPr>
          <p:cNvCxnSpPr>
            <a:cxnSpLocks/>
          </p:cNvCxnSpPr>
          <p:nvPr/>
        </p:nvCxnSpPr>
        <p:spPr>
          <a:xfrm flipV="1">
            <a:off x="8094017" y="2405068"/>
            <a:ext cx="1469604" cy="466313"/>
          </a:xfrm>
          <a:prstGeom prst="straightConnector1">
            <a:avLst/>
          </a:prstGeom>
          <a:ln w="38100">
            <a:solidFill>
              <a:schemeClr val="accent3"/>
            </a:solidFill>
            <a:tailEnd type="triangle"/>
          </a:ln>
        </p:spPr>
        <p:style>
          <a:lnRef idx="1">
            <a:schemeClr val="accent1"/>
          </a:lnRef>
          <a:fillRef idx="0">
            <a:schemeClr val="accent1"/>
          </a:fillRef>
          <a:effectRef idx="0">
            <a:schemeClr val="accent1"/>
          </a:effectRef>
          <a:fontRef idx="minor">
            <a:schemeClr val="tx1"/>
          </a:fontRef>
        </p:style>
      </p:cxnSp>
      <p:cxnSp>
        <p:nvCxnSpPr>
          <p:cNvPr id="23" name="直線矢印コネクタ 22">
            <a:extLst>
              <a:ext uri="{FF2B5EF4-FFF2-40B4-BE49-F238E27FC236}">
                <a16:creationId xmlns:a16="http://schemas.microsoft.com/office/drawing/2014/main" id="{E3342AD0-3C70-5858-32A4-3810F5420CCD}"/>
              </a:ext>
            </a:extLst>
          </p:cNvPr>
          <p:cNvCxnSpPr>
            <a:cxnSpLocks/>
            <a:endCxn id="25" idx="1"/>
          </p:cNvCxnSpPr>
          <p:nvPr/>
        </p:nvCxnSpPr>
        <p:spPr>
          <a:xfrm>
            <a:off x="7923311" y="4430709"/>
            <a:ext cx="1511855" cy="377839"/>
          </a:xfrm>
          <a:prstGeom prst="straightConnector1">
            <a:avLst/>
          </a:prstGeom>
          <a:ln w="38100">
            <a:solidFill>
              <a:schemeClr val="accent4"/>
            </a:solidFill>
            <a:tailEnd type="triangle"/>
          </a:ln>
        </p:spPr>
        <p:style>
          <a:lnRef idx="1">
            <a:schemeClr val="accent1"/>
          </a:lnRef>
          <a:fillRef idx="0">
            <a:schemeClr val="accent1"/>
          </a:fillRef>
          <a:effectRef idx="0">
            <a:schemeClr val="accent1"/>
          </a:effectRef>
          <a:fontRef idx="minor">
            <a:schemeClr val="tx1"/>
          </a:fontRef>
        </p:style>
      </p:cxnSp>
      <p:pic>
        <p:nvPicPr>
          <p:cNvPr id="25" name="図 24" descr="グラフ, バブル チャート&#10;&#10;自動的に生成された説明">
            <a:extLst>
              <a:ext uri="{FF2B5EF4-FFF2-40B4-BE49-F238E27FC236}">
                <a16:creationId xmlns:a16="http://schemas.microsoft.com/office/drawing/2014/main" id="{DCFDB6F7-40E7-13BC-7105-67154CAF1D22}"/>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9435166" y="4199356"/>
            <a:ext cx="1799939" cy="1218384"/>
          </a:xfrm>
          <a:prstGeom prst="rect">
            <a:avLst/>
          </a:prstGeom>
          <a:noFill/>
          <a:ln>
            <a:solidFill>
              <a:schemeClr val="accent4"/>
            </a:solidFill>
          </a:ln>
        </p:spPr>
      </p:pic>
      <p:sp>
        <p:nvSpPr>
          <p:cNvPr id="31" name="テキスト ボックス 30">
            <a:extLst>
              <a:ext uri="{FF2B5EF4-FFF2-40B4-BE49-F238E27FC236}">
                <a16:creationId xmlns:a16="http://schemas.microsoft.com/office/drawing/2014/main" id="{C9BE971E-548E-5ED4-CCFE-FFDB565CE12D}"/>
              </a:ext>
            </a:extLst>
          </p:cNvPr>
          <p:cNvSpPr txBox="1"/>
          <p:nvPr/>
        </p:nvSpPr>
        <p:spPr>
          <a:xfrm>
            <a:off x="-4997" y="2932800"/>
            <a:ext cx="557408" cy="1200329"/>
          </a:xfrm>
          <a:prstGeom prst="rect">
            <a:avLst/>
          </a:prstGeom>
          <a:noFill/>
        </p:spPr>
        <p:txBody>
          <a:bodyPr wrap="square" rtlCol="0">
            <a:spAutoFit/>
          </a:bodyPr>
          <a:lstStyle/>
          <a:p>
            <a:r>
              <a:rPr lang="ja-JP" altLang="en-US"/>
              <a:t>平均次数</a:t>
            </a:r>
            <a:endParaRPr kumimoji="1" lang="ja-JP" altLang="en-US"/>
          </a:p>
        </p:txBody>
      </p:sp>
    </p:spTree>
    <p:extLst>
      <p:ext uri="{BB962C8B-B14F-4D97-AF65-F5344CB8AC3E}">
        <p14:creationId xmlns:p14="http://schemas.microsoft.com/office/powerpoint/2010/main" val="2741707436"/>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BA0AA6F-9A63-2D60-0032-74C4D27138EA}"/>
              </a:ext>
            </a:extLst>
          </p:cNvPr>
          <p:cNvSpPr>
            <a:spLocks noGrp="1"/>
          </p:cNvSpPr>
          <p:nvPr>
            <p:ph type="title"/>
          </p:nvPr>
        </p:nvSpPr>
        <p:spPr/>
        <p:txBody>
          <a:bodyPr/>
          <a:lstStyle/>
          <a:p>
            <a:r>
              <a:rPr kumimoji="1" lang="ja-JP" altLang="en-US" dirty="0"/>
              <a:t>累積利得と平均利得</a:t>
            </a:r>
          </a:p>
        </p:txBody>
      </p:sp>
      <p:sp>
        <p:nvSpPr>
          <p:cNvPr id="3" name="コンテンツ プレースホルダー 2">
            <a:extLst>
              <a:ext uri="{FF2B5EF4-FFF2-40B4-BE49-F238E27FC236}">
                <a16:creationId xmlns:a16="http://schemas.microsoft.com/office/drawing/2014/main" id="{A1F9794C-6B44-C563-90A5-A7D0ED0987EF}"/>
              </a:ext>
            </a:extLst>
          </p:cNvPr>
          <p:cNvSpPr>
            <a:spLocks noGrp="1"/>
          </p:cNvSpPr>
          <p:nvPr>
            <p:ph idx="1"/>
          </p:nvPr>
        </p:nvSpPr>
        <p:spPr/>
        <p:txBody>
          <a:bodyPr/>
          <a:lstStyle/>
          <a:p>
            <a:r>
              <a:rPr kumimoji="1" lang="ja-JP" altLang="en-US"/>
              <a:t>今までのモデルの仮定</a:t>
            </a:r>
            <a:r>
              <a:rPr lang="ja-JP" altLang="en-US"/>
              <a:t>：相手の行動を模倣するときに、</a:t>
            </a:r>
            <a:r>
              <a:rPr kumimoji="1" lang="ja-JP" altLang="en-US"/>
              <a:t>累積利得の比較</a:t>
            </a:r>
            <a:endParaRPr kumimoji="1" lang="en-US" altLang="ja-JP" dirty="0"/>
          </a:p>
          <a:p>
            <a:pPr lvl="1"/>
            <a:endParaRPr kumimoji="1" lang="en-US" altLang="ja-JP" dirty="0"/>
          </a:p>
          <a:p>
            <a:pPr lvl="1"/>
            <a:endParaRPr kumimoji="1" lang="en-US" altLang="ja-JP" dirty="0"/>
          </a:p>
          <a:p>
            <a:pPr lvl="1"/>
            <a:r>
              <a:rPr kumimoji="1" lang="ja-JP" altLang="en-US"/>
              <a:t>累積利得：一世代中に相互作用で得た利得の総和</a:t>
            </a:r>
            <a:endParaRPr kumimoji="1" lang="en-US" altLang="ja-JP" dirty="0"/>
          </a:p>
          <a:p>
            <a:pPr lvl="1"/>
            <a:r>
              <a:rPr kumimoji="1" lang="ja-JP" altLang="en-US"/>
              <a:t>それぞれのエージェントで</a:t>
            </a:r>
            <a:r>
              <a:rPr kumimoji="1" lang="ja-JP" altLang="en-US" dirty="0"/>
              <a:t>平均次数</a:t>
            </a:r>
            <a:r>
              <a:rPr kumimoji="1" lang="ja-JP" altLang="en-US"/>
              <a:t>が異なる。累積</a:t>
            </a:r>
            <a:r>
              <a:rPr kumimoji="1" lang="ja-JP" altLang="en-US" dirty="0"/>
              <a:t>利得を用いて計算してしまうと、次数</a:t>
            </a:r>
            <a:r>
              <a:rPr kumimoji="1" lang="ja-JP" altLang="en-US"/>
              <a:t>の違いが結果に影響を与えた可能性がある。</a:t>
            </a:r>
            <a:endParaRPr kumimoji="1" lang="en-US" altLang="ja-JP" dirty="0"/>
          </a:p>
          <a:p>
            <a:r>
              <a:rPr kumimoji="1" lang="ja-JP" altLang="en-US"/>
              <a:t>平均利得（＝累積利得／次数）に</a:t>
            </a:r>
            <a:r>
              <a:rPr kumimoji="1" lang="ja-JP" altLang="en-US" dirty="0"/>
              <a:t>変更した場合の結果の比較を行った。</a:t>
            </a:r>
          </a:p>
        </p:txBody>
      </p:sp>
      <mc:AlternateContent xmlns:mc="http://schemas.openxmlformats.org/markup-compatibility/2006" xmlns:a14="http://schemas.microsoft.com/office/drawing/2010/main">
        <mc:Choice Requires="a14">
          <p:sp>
            <p:nvSpPr>
              <p:cNvPr id="4" name="テキスト ボックス 3">
                <a:extLst>
                  <a:ext uri="{FF2B5EF4-FFF2-40B4-BE49-F238E27FC236}">
                    <a16:creationId xmlns:a16="http://schemas.microsoft.com/office/drawing/2014/main" id="{35E3CD1B-1F39-B08E-9145-27C2897B92CE}"/>
                  </a:ext>
                </a:extLst>
              </p:cNvPr>
              <p:cNvSpPr txBox="1"/>
              <p:nvPr/>
            </p:nvSpPr>
            <p:spPr>
              <a:xfrm>
                <a:off x="2165435" y="2608872"/>
                <a:ext cx="7467079" cy="653577"/>
              </a:xfrm>
              <a:prstGeom prst="rect">
                <a:avLst/>
              </a:prstGeom>
              <a:noFill/>
            </p:spPr>
            <p:txBody>
              <a:bodyPr wrap="square" rtlCol="0">
                <a:spAutoFit/>
              </a:bodyPr>
              <a:lstStyle/>
              <a:p>
                <a:r>
                  <a:rPr lang="ja-JP" altLang="en-US"/>
                  <a:t>模倣確率　</a:t>
                </a:r>
                <a14:m>
                  <m:oMath xmlns:m="http://schemas.openxmlformats.org/officeDocument/2006/math">
                    <m:r>
                      <a:rPr lang="en-US" altLang="ja-JP" i="1">
                        <a:latin typeface="Cambria Math" panose="02040503050406030204" pitchFamily="18" charset="0"/>
                      </a:rPr>
                      <m:t>𝑝</m:t>
                    </m:r>
                    <m:r>
                      <a:rPr lang="en-US" altLang="ja-JP" i="1">
                        <a:latin typeface="Cambria Math" panose="02040503050406030204" pitchFamily="18" charset="0"/>
                      </a:rPr>
                      <m:t>= </m:t>
                    </m:r>
                    <m:f>
                      <m:fPr>
                        <m:ctrlPr>
                          <a:rPr lang="en-US" altLang="ja-JP" i="1">
                            <a:latin typeface="Cambria Math" panose="02040503050406030204" pitchFamily="18" charset="0"/>
                          </a:rPr>
                        </m:ctrlPr>
                      </m:fPr>
                      <m:num>
                        <m:r>
                          <a:rPr lang="ja-JP" altLang="en-US" i="1">
                            <a:latin typeface="Cambria Math" panose="02040503050406030204" pitchFamily="18" charset="0"/>
                          </a:rPr>
                          <m:t>１</m:t>
                        </m:r>
                      </m:num>
                      <m:den>
                        <m:r>
                          <a:rPr lang="ja-JP" altLang="en-US" i="1">
                            <a:latin typeface="Cambria Math" panose="02040503050406030204" pitchFamily="18" charset="0"/>
                          </a:rPr>
                          <m:t>１＋</m:t>
                        </m:r>
                        <m:r>
                          <m:rPr>
                            <m:nor/>
                          </m:rPr>
                          <a:rPr lang="en-US" altLang="ja-JP"/>
                          <m:t>exp</m:t>
                        </m:r>
                        <m:r>
                          <m:rPr>
                            <m:nor/>
                          </m:rPr>
                          <a:rPr lang="en-US" altLang="ja-JP"/>
                          <m:t>(</m:t>
                        </m:r>
                        <m:r>
                          <a:rPr lang="en-US" altLang="ja-JP" i="1">
                            <a:latin typeface="Cambria Math" panose="02040503050406030204" pitchFamily="18" charset="0"/>
                          </a:rPr>
                          <m:t>−</m:t>
                        </m:r>
                        <m:r>
                          <a:rPr lang="en-US" altLang="ja-JP" i="1">
                            <a:latin typeface="Cambria Math" panose="02040503050406030204" pitchFamily="18" charset="0"/>
                          </a:rPr>
                          <m:t>𝑎</m:t>
                        </m:r>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𝑦</m:t>
                            </m:r>
                          </m:sub>
                        </m:sSub>
                        <m:r>
                          <a:rPr lang="en-US" altLang="ja-JP" i="1">
                            <a:latin typeface="Cambria Math" panose="02040503050406030204" pitchFamily="18" charset="0"/>
                          </a:rPr>
                          <m:t>−</m:t>
                        </m:r>
                        <m:sSub>
                          <m:sSubPr>
                            <m:ctrlPr>
                              <a:rPr lang="en-US" altLang="ja-JP" i="1">
                                <a:latin typeface="Cambria Math" panose="02040503050406030204" pitchFamily="18" charset="0"/>
                              </a:rPr>
                            </m:ctrlPr>
                          </m:sSubPr>
                          <m:e>
                            <m:r>
                              <a:rPr lang="en-US" altLang="ja-JP" i="1">
                                <a:latin typeface="Cambria Math" panose="02040503050406030204" pitchFamily="18" charset="0"/>
                              </a:rPr>
                              <m:t>𝑢</m:t>
                            </m:r>
                          </m:e>
                          <m:sub>
                            <m:r>
                              <a:rPr lang="en-US" altLang="ja-JP" i="1">
                                <a:latin typeface="Cambria Math" panose="02040503050406030204" pitchFamily="18" charset="0"/>
                              </a:rPr>
                              <m:t>𝑥</m:t>
                            </m:r>
                          </m:sub>
                        </m:sSub>
                        <m:r>
                          <m:rPr>
                            <m:nor/>
                          </m:rPr>
                          <a:rPr lang="en-US" altLang="ja-JP">
                            <a:latin typeface="Cambria Math" panose="02040503050406030204" pitchFamily="18" charset="0"/>
                          </a:rPr>
                          <m:t>)</m:t>
                        </m:r>
                        <m:r>
                          <m:rPr>
                            <m:nor/>
                          </m:rPr>
                          <a:rPr lang="en-US" altLang="ja-JP"/>
                          <m:t>) </m:t>
                        </m:r>
                      </m:den>
                    </m:f>
                  </m:oMath>
                </a14:m>
                <a:r>
                  <a:rPr lang="ja-JP" altLang="en-US" dirty="0"/>
                  <a:t>　</a:t>
                </a:r>
                <a:r>
                  <a:rPr lang="en-US" altLang="ja-JP" i="1" dirty="0" err="1"/>
                  <a:t>u</a:t>
                </a:r>
                <a:r>
                  <a:rPr lang="en-US" altLang="ja-JP" i="1" baseline="-25000" dirty="0" err="1"/>
                  <a:t>i</a:t>
                </a:r>
                <a:r>
                  <a:rPr lang="en-US" altLang="ja-JP" dirty="0"/>
                  <a:t>=</a:t>
                </a:r>
                <a:r>
                  <a:rPr lang="ja-JP" altLang="en-US" dirty="0"/>
                  <a:t>エージェント</a:t>
                </a:r>
                <a:r>
                  <a:rPr lang="en-US" altLang="ja-JP" i="1" dirty="0" err="1"/>
                  <a:t>i</a:t>
                </a:r>
                <a:r>
                  <a:rPr lang="ja-JP" altLang="en-US" dirty="0"/>
                  <a:t>の利得</a:t>
                </a:r>
              </a:p>
            </p:txBody>
          </p:sp>
        </mc:Choice>
        <mc:Fallback xmlns="">
          <p:sp>
            <p:nvSpPr>
              <p:cNvPr id="4" name="テキスト ボックス 3">
                <a:extLst>
                  <a:ext uri="{FF2B5EF4-FFF2-40B4-BE49-F238E27FC236}">
                    <a16:creationId xmlns:a16="http://schemas.microsoft.com/office/drawing/2014/main" id="{35E3CD1B-1F39-B08E-9145-27C2897B92CE}"/>
                  </a:ext>
                </a:extLst>
              </p:cNvPr>
              <p:cNvSpPr txBox="1">
                <a:spLocks noRot="1" noChangeAspect="1" noMove="1" noResize="1" noEditPoints="1" noAdjustHandles="1" noChangeArrowheads="1" noChangeShapeType="1" noTextEdit="1"/>
              </p:cNvSpPr>
              <p:nvPr/>
            </p:nvSpPr>
            <p:spPr>
              <a:xfrm>
                <a:off x="2165435" y="2608872"/>
                <a:ext cx="7467079" cy="653577"/>
              </a:xfrm>
              <a:prstGeom prst="rect">
                <a:avLst/>
              </a:prstGeom>
              <a:blipFill>
                <a:blip r:embed="rId2"/>
                <a:stretch>
                  <a:fillRect l="-679" b="-13462"/>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869108507"/>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426C963E-1999-13B7-80EC-61B02E684CF2}"/>
              </a:ext>
            </a:extLst>
          </p:cNvPr>
          <p:cNvSpPr>
            <a:spLocks noGrp="1"/>
          </p:cNvSpPr>
          <p:nvPr>
            <p:ph type="title"/>
          </p:nvPr>
        </p:nvSpPr>
        <p:spPr>
          <a:xfrm>
            <a:off x="838200" y="139126"/>
            <a:ext cx="10515600" cy="1325563"/>
          </a:xfrm>
        </p:spPr>
        <p:txBody>
          <a:bodyPr/>
          <a:lstStyle/>
          <a:p>
            <a:r>
              <a:rPr kumimoji="1" lang="ja-JP" altLang="en-US" dirty="0"/>
              <a:t>累積利得と平均利得の比較</a:t>
            </a:r>
          </a:p>
        </p:txBody>
      </p:sp>
      <p:pic>
        <p:nvPicPr>
          <p:cNvPr id="4" name="図 3" descr="図形 が含まれている画像&#10;&#10;自動的に生成された説明">
            <a:extLst>
              <a:ext uri="{FF2B5EF4-FFF2-40B4-BE49-F238E27FC236}">
                <a16:creationId xmlns:a16="http://schemas.microsoft.com/office/drawing/2014/main" id="{E7769B0E-0C62-F3DA-592F-E21EB6C983E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711592" y="1380332"/>
            <a:ext cx="4839869" cy="2620962"/>
          </a:xfrm>
          <a:prstGeom prst="rect">
            <a:avLst/>
          </a:prstGeom>
          <a:noFill/>
          <a:ln>
            <a:noFill/>
          </a:ln>
        </p:spPr>
      </p:pic>
      <p:pic>
        <p:nvPicPr>
          <p:cNvPr id="5" name="図 4" descr="グラフ が含まれている画像&#10;&#10;自動的に生成された説明">
            <a:extLst>
              <a:ext uri="{FF2B5EF4-FFF2-40B4-BE49-F238E27FC236}">
                <a16:creationId xmlns:a16="http://schemas.microsoft.com/office/drawing/2014/main" id="{7C275780-362D-09A8-420F-D8EAA7D49192}"/>
              </a:ext>
            </a:extLst>
          </p:cNvPr>
          <p:cNvPicPr>
            <a:picLocks noChangeAspect="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711591" y="4118936"/>
            <a:ext cx="4844203" cy="2620962"/>
          </a:xfrm>
          <a:prstGeom prst="rect">
            <a:avLst/>
          </a:prstGeom>
          <a:noFill/>
          <a:ln>
            <a:noFill/>
          </a:ln>
        </p:spPr>
      </p:pic>
      <p:pic>
        <p:nvPicPr>
          <p:cNvPr id="6" name="図 5" descr="ロゴ が含まれている画像&#10;&#10;自動的に生成された説明">
            <a:extLst>
              <a:ext uri="{FF2B5EF4-FFF2-40B4-BE49-F238E27FC236}">
                <a16:creationId xmlns:a16="http://schemas.microsoft.com/office/drawing/2014/main" id="{F135DBFE-10A6-A483-68A2-826891FB497A}"/>
              </a:ext>
            </a:extLst>
          </p:cNvPr>
          <p:cNvPicPr>
            <a:picLocks noChangeAspect="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6929514" y="4118935"/>
            <a:ext cx="4805145" cy="2599885"/>
          </a:xfrm>
          <a:prstGeom prst="rect">
            <a:avLst/>
          </a:prstGeom>
          <a:noFill/>
          <a:ln>
            <a:noFill/>
          </a:ln>
        </p:spPr>
      </p:pic>
      <p:sp>
        <p:nvSpPr>
          <p:cNvPr id="7" name="正方形/長方形 6">
            <a:extLst>
              <a:ext uri="{FF2B5EF4-FFF2-40B4-BE49-F238E27FC236}">
                <a16:creationId xmlns:a16="http://schemas.microsoft.com/office/drawing/2014/main" id="{166F4F68-4710-567C-C4C2-295E9502C001}"/>
              </a:ext>
            </a:extLst>
          </p:cNvPr>
          <p:cNvSpPr/>
          <p:nvPr/>
        </p:nvSpPr>
        <p:spPr>
          <a:xfrm>
            <a:off x="838200" y="3832282"/>
            <a:ext cx="1273996" cy="1690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b="1" dirty="0"/>
              <a:t>「切る」モデル</a:t>
            </a:r>
          </a:p>
        </p:txBody>
      </p:sp>
      <p:sp>
        <p:nvSpPr>
          <p:cNvPr id="8" name="正方形/長方形 7">
            <a:extLst>
              <a:ext uri="{FF2B5EF4-FFF2-40B4-BE49-F238E27FC236}">
                <a16:creationId xmlns:a16="http://schemas.microsoft.com/office/drawing/2014/main" id="{4AAE9670-0A93-E0A5-08D1-B2B773775C4E}"/>
              </a:ext>
            </a:extLst>
          </p:cNvPr>
          <p:cNvSpPr/>
          <p:nvPr/>
        </p:nvSpPr>
        <p:spPr>
          <a:xfrm>
            <a:off x="737130" y="6549809"/>
            <a:ext cx="1772292" cy="1690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b="1" dirty="0"/>
              <a:t>「切る」モデル</a:t>
            </a:r>
          </a:p>
        </p:txBody>
      </p:sp>
      <p:sp>
        <p:nvSpPr>
          <p:cNvPr id="9" name="正方形/長方形 8">
            <a:extLst>
              <a:ext uri="{FF2B5EF4-FFF2-40B4-BE49-F238E27FC236}">
                <a16:creationId xmlns:a16="http://schemas.microsoft.com/office/drawing/2014/main" id="{2E659557-6901-4A68-3902-70A10E989FB7}"/>
              </a:ext>
            </a:extLst>
          </p:cNvPr>
          <p:cNvSpPr/>
          <p:nvPr/>
        </p:nvSpPr>
        <p:spPr>
          <a:xfrm>
            <a:off x="3131526" y="3806596"/>
            <a:ext cx="1580597" cy="3123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100" b="1" dirty="0"/>
              <a:t>「切り貼り」モデル</a:t>
            </a:r>
            <a:endParaRPr kumimoji="1" lang="en-US" altLang="ja-JP" sz="1100" b="1" dirty="0"/>
          </a:p>
          <a:p>
            <a:pPr algn="ctr"/>
            <a:r>
              <a:rPr kumimoji="1" lang="ja-JP" altLang="en-US" sz="1100" b="1" dirty="0"/>
              <a:t>初期状態：完全グラフ</a:t>
            </a:r>
          </a:p>
        </p:txBody>
      </p:sp>
      <p:sp>
        <p:nvSpPr>
          <p:cNvPr id="10" name="正方形/長方形 9">
            <a:extLst>
              <a:ext uri="{FF2B5EF4-FFF2-40B4-BE49-F238E27FC236}">
                <a16:creationId xmlns:a16="http://schemas.microsoft.com/office/drawing/2014/main" id="{5C179F1F-C9EC-2420-333E-BD62C6C5F4B4}"/>
              </a:ext>
            </a:extLst>
          </p:cNvPr>
          <p:cNvSpPr/>
          <p:nvPr/>
        </p:nvSpPr>
        <p:spPr>
          <a:xfrm>
            <a:off x="4588926" y="3806596"/>
            <a:ext cx="1580597" cy="3123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100" b="1" dirty="0"/>
              <a:t>「切り貼り」モデル</a:t>
            </a:r>
            <a:endParaRPr kumimoji="1" lang="en-US" altLang="ja-JP" sz="1100" b="1" dirty="0"/>
          </a:p>
          <a:p>
            <a:pPr algn="ctr"/>
            <a:r>
              <a:rPr kumimoji="1" lang="ja-JP" altLang="en-US" sz="1100" b="1" dirty="0"/>
              <a:t>初期状態：リンク</a:t>
            </a:r>
            <a:r>
              <a:rPr kumimoji="1" lang="en-US" altLang="ja-JP" sz="1100" b="1" dirty="0"/>
              <a:t>0</a:t>
            </a:r>
            <a:endParaRPr kumimoji="1" lang="ja-JP" altLang="en-US" sz="1100" b="1" dirty="0"/>
          </a:p>
        </p:txBody>
      </p:sp>
      <p:sp>
        <p:nvSpPr>
          <p:cNvPr id="11" name="正方形/長方形 10">
            <a:extLst>
              <a:ext uri="{FF2B5EF4-FFF2-40B4-BE49-F238E27FC236}">
                <a16:creationId xmlns:a16="http://schemas.microsoft.com/office/drawing/2014/main" id="{312AD17D-608F-97B5-A37B-A89557547F84}"/>
              </a:ext>
            </a:extLst>
          </p:cNvPr>
          <p:cNvSpPr/>
          <p:nvPr/>
        </p:nvSpPr>
        <p:spPr>
          <a:xfrm>
            <a:off x="2013261" y="3811755"/>
            <a:ext cx="1273996" cy="1690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b="1" dirty="0"/>
              <a:t>「</a:t>
            </a:r>
            <a:r>
              <a:rPr lang="ja-JP" altLang="en-US" sz="1200" b="1" dirty="0"/>
              <a:t>貼る</a:t>
            </a:r>
            <a:r>
              <a:rPr kumimoji="1" lang="ja-JP" altLang="en-US" sz="1200" b="1" dirty="0"/>
              <a:t>」モデル</a:t>
            </a:r>
          </a:p>
        </p:txBody>
      </p:sp>
      <p:sp>
        <p:nvSpPr>
          <p:cNvPr id="12" name="正方形/長方形 11">
            <a:extLst>
              <a:ext uri="{FF2B5EF4-FFF2-40B4-BE49-F238E27FC236}">
                <a16:creationId xmlns:a16="http://schemas.microsoft.com/office/drawing/2014/main" id="{B2BF5B17-4A2A-1290-C7B7-DD95FCAC0E72}"/>
              </a:ext>
            </a:extLst>
          </p:cNvPr>
          <p:cNvSpPr/>
          <p:nvPr/>
        </p:nvSpPr>
        <p:spPr>
          <a:xfrm>
            <a:off x="2452010" y="6549809"/>
            <a:ext cx="1580597" cy="3123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100" b="1" dirty="0"/>
              <a:t>「切り貼り」モデル</a:t>
            </a:r>
            <a:endParaRPr kumimoji="1" lang="en-US" altLang="ja-JP" sz="1100" b="1" dirty="0"/>
          </a:p>
          <a:p>
            <a:pPr algn="ctr"/>
            <a:r>
              <a:rPr kumimoji="1" lang="ja-JP" altLang="en-US" sz="1100" b="1" dirty="0"/>
              <a:t>初期状態：完全グラフ</a:t>
            </a:r>
          </a:p>
        </p:txBody>
      </p:sp>
      <p:sp>
        <p:nvSpPr>
          <p:cNvPr id="13" name="正方形/長方形 12">
            <a:extLst>
              <a:ext uri="{FF2B5EF4-FFF2-40B4-BE49-F238E27FC236}">
                <a16:creationId xmlns:a16="http://schemas.microsoft.com/office/drawing/2014/main" id="{C8B295B1-6713-7D4E-EA4A-82575BD58C8C}"/>
              </a:ext>
            </a:extLst>
          </p:cNvPr>
          <p:cNvSpPr/>
          <p:nvPr/>
        </p:nvSpPr>
        <p:spPr>
          <a:xfrm>
            <a:off x="3995403" y="6562651"/>
            <a:ext cx="1580597" cy="3123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100" b="1" dirty="0"/>
              <a:t>「切り貼り」モデル</a:t>
            </a:r>
            <a:endParaRPr kumimoji="1" lang="en-US" altLang="ja-JP" sz="1100" b="1" dirty="0"/>
          </a:p>
          <a:p>
            <a:pPr algn="ctr"/>
            <a:r>
              <a:rPr kumimoji="1" lang="ja-JP" altLang="en-US" sz="1100" b="1" dirty="0"/>
              <a:t>初期状態：リンク</a:t>
            </a:r>
            <a:r>
              <a:rPr kumimoji="1" lang="en-US" altLang="ja-JP" sz="1100" b="1" dirty="0"/>
              <a:t>0</a:t>
            </a:r>
            <a:endParaRPr kumimoji="1" lang="ja-JP" altLang="en-US" sz="1100" b="1" dirty="0"/>
          </a:p>
        </p:txBody>
      </p:sp>
      <p:sp>
        <p:nvSpPr>
          <p:cNvPr id="14" name="正方形/長方形 13">
            <a:extLst>
              <a:ext uri="{FF2B5EF4-FFF2-40B4-BE49-F238E27FC236}">
                <a16:creationId xmlns:a16="http://schemas.microsoft.com/office/drawing/2014/main" id="{85373CD7-86F9-5984-1B27-A0D41F1DA3C2}"/>
              </a:ext>
            </a:extLst>
          </p:cNvPr>
          <p:cNvSpPr/>
          <p:nvPr/>
        </p:nvSpPr>
        <p:spPr>
          <a:xfrm>
            <a:off x="2013261" y="3811056"/>
            <a:ext cx="1273996" cy="1690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b="1" dirty="0"/>
              <a:t>「</a:t>
            </a:r>
            <a:r>
              <a:rPr lang="ja-JP" altLang="en-US" sz="1200" b="1" dirty="0"/>
              <a:t>貼る</a:t>
            </a:r>
            <a:r>
              <a:rPr kumimoji="1" lang="ja-JP" altLang="en-US" sz="1200" b="1" dirty="0"/>
              <a:t>」モデル</a:t>
            </a:r>
          </a:p>
        </p:txBody>
      </p:sp>
      <p:sp>
        <p:nvSpPr>
          <p:cNvPr id="15" name="正方形/長方形 14">
            <a:extLst>
              <a:ext uri="{FF2B5EF4-FFF2-40B4-BE49-F238E27FC236}">
                <a16:creationId xmlns:a16="http://schemas.microsoft.com/office/drawing/2014/main" id="{1ADF6564-D37E-D8E2-501A-185D14F72277}"/>
              </a:ext>
            </a:extLst>
          </p:cNvPr>
          <p:cNvSpPr/>
          <p:nvPr/>
        </p:nvSpPr>
        <p:spPr>
          <a:xfrm>
            <a:off x="7160209" y="6536389"/>
            <a:ext cx="1273996" cy="16901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200" b="1" dirty="0"/>
              <a:t>「</a:t>
            </a:r>
            <a:r>
              <a:rPr lang="ja-JP" altLang="en-US" sz="1200" b="1" dirty="0"/>
              <a:t>貼る</a:t>
            </a:r>
            <a:r>
              <a:rPr kumimoji="1" lang="ja-JP" altLang="en-US" sz="1200" b="1" dirty="0"/>
              <a:t>」モデル</a:t>
            </a:r>
          </a:p>
        </p:txBody>
      </p:sp>
      <p:sp>
        <p:nvSpPr>
          <p:cNvPr id="17" name="正方形/長方形 16">
            <a:extLst>
              <a:ext uri="{FF2B5EF4-FFF2-40B4-BE49-F238E27FC236}">
                <a16:creationId xmlns:a16="http://schemas.microsoft.com/office/drawing/2014/main" id="{C0BA6112-D0B5-4D4D-406A-8B1227008CA3}"/>
              </a:ext>
            </a:extLst>
          </p:cNvPr>
          <p:cNvSpPr/>
          <p:nvPr/>
        </p:nvSpPr>
        <p:spPr>
          <a:xfrm>
            <a:off x="8541787" y="6536389"/>
            <a:ext cx="1580597" cy="3123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100" b="1" dirty="0"/>
              <a:t>「切り貼り」モデル</a:t>
            </a:r>
            <a:endParaRPr kumimoji="1" lang="en-US" altLang="ja-JP" sz="1100" b="1" dirty="0"/>
          </a:p>
          <a:p>
            <a:pPr algn="ctr"/>
            <a:r>
              <a:rPr kumimoji="1" lang="ja-JP" altLang="en-US" sz="1100" b="1" dirty="0"/>
              <a:t>初期状態：完全グラフ</a:t>
            </a:r>
          </a:p>
        </p:txBody>
      </p:sp>
      <p:sp>
        <p:nvSpPr>
          <p:cNvPr id="18" name="正方形/長方形 17">
            <a:extLst>
              <a:ext uri="{FF2B5EF4-FFF2-40B4-BE49-F238E27FC236}">
                <a16:creationId xmlns:a16="http://schemas.microsoft.com/office/drawing/2014/main" id="{FA5F69E6-3E34-0797-AC84-6A3CD1BF63BB}"/>
              </a:ext>
            </a:extLst>
          </p:cNvPr>
          <p:cNvSpPr/>
          <p:nvPr/>
        </p:nvSpPr>
        <p:spPr>
          <a:xfrm>
            <a:off x="10265054" y="6529739"/>
            <a:ext cx="1580597" cy="312339"/>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ja-JP" altLang="en-US" sz="1100" b="1" dirty="0"/>
              <a:t>「切り貼り」モデル</a:t>
            </a:r>
            <a:endParaRPr kumimoji="1" lang="en-US" altLang="ja-JP" sz="1100" b="1" dirty="0"/>
          </a:p>
          <a:p>
            <a:pPr algn="ctr"/>
            <a:r>
              <a:rPr kumimoji="1" lang="ja-JP" altLang="en-US" sz="1100" b="1" dirty="0"/>
              <a:t>初期状態：リンク</a:t>
            </a:r>
            <a:r>
              <a:rPr kumimoji="1" lang="en-US" altLang="ja-JP" sz="1100" b="1" dirty="0"/>
              <a:t>0</a:t>
            </a:r>
            <a:endParaRPr kumimoji="1" lang="ja-JP" altLang="en-US" sz="1100" b="1" dirty="0"/>
          </a:p>
        </p:txBody>
      </p:sp>
      <p:sp>
        <p:nvSpPr>
          <p:cNvPr id="19" name="テキスト ボックス 18">
            <a:extLst>
              <a:ext uri="{FF2B5EF4-FFF2-40B4-BE49-F238E27FC236}">
                <a16:creationId xmlns:a16="http://schemas.microsoft.com/office/drawing/2014/main" id="{101637C2-1450-D650-4D04-8A1122496D03}"/>
              </a:ext>
            </a:extLst>
          </p:cNvPr>
          <p:cNvSpPr txBox="1"/>
          <p:nvPr/>
        </p:nvSpPr>
        <p:spPr>
          <a:xfrm>
            <a:off x="6326695" y="1859816"/>
            <a:ext cx="3750067" cy="830997"/>
          </a:xfrm>
          <a:prstGeom prst="rect">
            <a:avLst/>
          </a:prstGeom>
          <a:noFill/>
        </p:spPr>
        <p:txBody>
          <a:bodyPr wrap="square" rtlCol="0">
            <a:spAutoFit/>
          </a:bodyPr>
          <a:lstStyle/>
          <a:p>
            <a:r>
              <a:rPr kumimoji="1" lang="ja-JP" altLang="en-US" sz="2400" b="1" dirty="0"/>
              <a:t>青：平均利得</a:t>
            </a:r>
            <a:endParaRPr kumimoji="1" lang="en-US" altLang="ja-JP" sz="2400" b="1" dirty="0"/>
          </a:p>
          <a:p>
            <a:r>
              <a:rPr lang="ja-JP" altLang="en-US" sz="2400" b="1" dirty="0"/>
              <a:t>オレンジ：累積利得</a:t>
            </a:r>
            <a:endParaRPr kumimoji="1" lang="ja-JP" altLang="en-US" sz="2400" b="1" dirty="0"/>
          </a:p>
        </p:txBody>
      </p:sp>
      <p:cxnSp>
        <p:nvCxnSpPr>
          <p:cNvPr id="3" name="直線矢印コネクタ 2">
            <a:extLst>
              <a:ext uri="{FF2B5EF4-FFF2-40B4-BE49-F238E27FC236}">
                <a16:creationId xmlns:a16="http://schemas.microsoft.com/office/drawing/2014/main" id="{4B3B479F-56A7-85BF-96C6-539C7E789361}"/>
              </a:ext>
            </a:extLst>
          </p:cNvPr>
          <p:cNvCxnSpPr>
            <a:cxnSpLocks/>
          </p:cNvCxnSpPr>
          <p:nvPr/>
        </p:nvCxnSpPr>
        <p:spPr>
          <a:xfrm flipV="1">
            <a:off x="383082" y="1477586"/>
            <a:ext cx="0" cy="2179040"/>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16" name="テキスト ボックス 15">
            <a:extLst>
              <a:ext uri="{FF2B5EF4-FFF2-40B4-BE49-F238E27FC236}">
                <a16:creationId xmlns:a16="http://schemas.microsoft.com/office/drawing/2014/main" id="{53E94A0D-601A-3D1F-E8B0-EFFD1016B6A8}"/>
              </a:ext>
            </a:extLst>
          </p:cNvPr>
          <p:cNvSpPr txBox="1"/>
          <p:nvPr/>
        </p:nvSpPr>
        <p:spPr>
          <a:xfrm>
            <a:off x="50561" y="1108254"/>
            <a:ext cx="1756879" cy="307777"/>
          </a:xfrm>
          <a:prstGeom prst="rect">
            <a:avLst/>
          </a:prstGeom>
          <a:noFill/>
        </p:spPr>
        <p:txBody>
          <a:bodyPr wrap="square" rtlCol="0">
            <a:spAutoFit/>
          </a:bodyPr>
          <a:lstStyle/>
          <a:p>
            <a:r>
              <a:rPr lang="ja-JP" altLang="en-US" sz="1400" b="1" dirty="0"/>
              <a:t>非協力的</a:t>
            </a:r>
            <a:endParaRPr kumimoji="1" lang="ja-JP" altLang="en-US" sz="1400" b="1" dirty="0"/>
          </a:p>
        </p:txBody>
      </p:sp>
      <p:sp>
        <p:nvSpPr>
          <p:cNvPr id="20" name="テキスト ボックス 19">
            <a:extLst>
              <a:ext uri="{FF2B5EF4-FFF2-40B4-BE49-F238E27FC236}">
                <a16:creationId xmlns:a16="http://schemas.microsoft.com/office/drawing/2014/main" id="{11781662-2823-C7C4-A632-8470CDC21A34}"/>
              </a:ext>
            </a:extLst>
          </p:cNvPr>
          <p:cNvSpPr txBox="1"/>
          <p:nvPr/>
        </p:nvSpPr>
        <p:spPr>
          <a:xfrm>
            <a:off x="0" y="3656626"/>
            <a:ext cx="929001" cy="307777"/>
          </a:xfrm>
          <a:prstGeom prst="rect">
            <a:avLst/>
          </a:prstGeom>
          <a:noFill/>
        </p:spPr>
        <p:txBody>
          <a:bodyPr wrap="square" rtlCol="0">
            <a:spAutoFit/>
          </a:bodyPr>
          <a:lstStyle/>
          <a:p>
            <a:r>
              <a:rPr lang="ja-JP" altLang="en-US" sz="1400" b="1" dirty="0"/>
              <a:t>協力的</a:t>
            </a:r>
            <a:endParaRPr kumimoji="1" lang="ja-JP" altLang="en-US" sz="1400" b="1" dirty="0"/>
          </a:p>
        </p:txBody>
      </p:sp>
      <p:sp>
        <p:nvSpPr>
          <p:cNvPr id="21" name="正方形/長方形 20">
            <a:extLst>
              <a:ext uri="{FF2B5EF4-FFF2-40B4-BE49-F238E27FC236}">
                <a16:creationId xmlns:a16="http://schemas.microsoft.com/office/drawing/2014/main" id="{CDDF44A2-C47A-0A3D-7EA4-35DA08FECC1D}"/>
              </a:ext>
            </a:extLst>
          </p:cNvPr>
          <p:cNvSpPr/>
          <p:nvPr/>
        </p:nvSpPr>
        <p:spPr>
          <a:xfrm>
            <a:off x="279806" y="2353348"/>
            <a:ext cx="369387" cy="369332"/>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i="1" dirty="0" err="1"/>
              <a:t>t</a:t>
            </a:r>
            <a:r>
              <a:rPr kumimoji="1" lang="en-US" altLang="ja-JP" b="1" i="1" baseline="-25000" dirty="0" err="1"/>
              <a:t>c</a:t>
            </a:r>
            <a:endParaRPr kumimoji="1" lang="ja-JP" altLang="en-US" b="1" i="1" dirty="0"/>
          </a:p>
        </p:txBody>
      </p:sp>
      <p:cxnSp>
        <p:nvCxnSpPr>
          <p:cNvPr id="26" name="直線矢印コネクタ 25">
            <a:extLst>
              <a:ext uri="{FF2B5EF4-FFF2-40B4-BE49-F238E27FC236}">
                <a16:creationId xmlns:a16="http://schemas.microsoft.com/office/drawing/2014/main" id="{343CF9BC-F76A-2AA7-CAC7-E0F9052EE55E}"/>
              </a:ext>
            </a:extLst>
          </p:cNvPr>
          <p:cNvCxnSpPr>
            <a:cxnSpLocks/>
          </p:cNvCxnSpPr>
          <p:nvPr/>
        </p:nvCxnSpPr>
        <p:spPr>
          <a:xfrm>
            <a:off x="367859" y="4451377"/>
            <a:ext cx="15223" cy="1995156"/>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cxnSp>
        <p:nvCxnSpPr>
          <p:cNvPr id="27" name="直線矢印コネクタ 26">
            <a:extLst>
              <a:ext uri="{FF2B5EF4-FFF2-40B4-BE49-F238E27FC236}">
                <a16:creationId xmlns:a16="http://schemas.microsoft.com/office/drawing/2014/main" id="{43B7AE7B-3E8C-F004-3BEA-C820AF9DD4FC}"/>
              </a:ext>
            </a:extLst>
          </p:cNvPr>
          <p:cNvCxnSpPr>
            <a:cxnSpLocks/>
          </p:cNvCxnSpPr>
          <p:nvPr/>
        </p:nvCxnSpPr>
        <p:spPr>
          <a:xfrm>
            <a:off x="6698097" y="4225824"/>
            <a:ext cx="21557" cy="2336827"/>
          </a:xfrm>
          <a:prstGeom prst="straightConnector1">
            <a:avLst/>
          </a:prstGeom>
          <a:ln w="57150">
            <a:headEnd type="triangle"/>
            <a:tailEnd type="triangle"/>
          </a:ln>
        </p:spPr>
        <p:style>
          <a:lnRef idx="1">
            <a:schemeClr val="accent1"/>
          </a:lnRef>
          <a:fillRef idx="0">
            <a:schemeClr val="accent1"/>
          </a:fillRef>
          <a:effectRef idx="0">
            <a:schemeClr val="accent1"/>
          </a:effectRef>
          <a:fontRef idx="minor">
            <a:schemeClr val="tx1"/>
          </a:fontRef>
        </p:style>
      </p:cxnSp>
      <p:sp>
        <p:nvSpPr>
          <p:cNvPr id="28" name="正方形/長方形 27">
            <a:extLst>
              <a:ext uri="{FF2B5EF4-FFF2-40B4-BE49-F238E27FC236}">
                <a16:creationId xmlns:a16="http://schemas.microsoft.com/office/drawing/2014/main" id="{6DBC32E9-55ED-64BD-7D7C-29995B6595B1}"/>
              </a:ext>
            </a:extLst>
          </p:cNvPr>
          <p:cNvSpPr/>
          <p:nvPr/>
        </p:nvSpPr>
        <p:spPr>
          <a:xfrm>
            <a:off x="-11080" y="5188523"/>
            <a:ext cx="758140" cy="41460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i="1" dirty="0" err="1"/>
              <a:t>t</a:t>
            </a:r>
            <a:r>
              <a:rPr lang="en-US" altLang="ja-JP" b="1" i="1" baseline="-25000" dirty="0" err="1"/>
              <a:t>delete</a:t>
            </a:r>
            <a:endParaRPr kumimoji="1" lang="ja-JP" altLang="en-US" b="1" i="1" dirty="0"/>
          </a:p>
        </p:txBody>
      </p:sp>
      <p:sp>
        <p:nvSpPr>
          <p:cNvPr id="29" name="正方形/長方形 28">
            <a:extLst>
              <a:ext uri="{FF2B5EF4-FFF2-40B4-BE49-F238E27FC236}">
                <a16:creationId xmlns:a16="http://schemas.microsoft.com/office/drawing/2014/main" id="{50607FE6-FDB6-6420-868D-E4D22092A71E}"/>
              </a:ext>
            </a:extLst>
          </p:cNvPr>
          <p:cNvSpPr/>
          <p:nvPr/>
        </p:nvSpPr>
        <p:spPr>
          <a:xfrm>
            <a:off x="6344740" y="5137755"/>
            <a:ext cx="620573" cy="414607"/>
          </a:xfrm>
          <a:prstGeom prst="rect">
            <a:avLst/>
          </a:prstGeom>
          <a:ln>
            <a:noFill/>
          </a:ln>
        </p:spPr>
        <p:style>
          <a:lnRef idx="2">
            <a:schemeClr val="accent6"/>
          </a:lnRef>
          <a:fillRef idx="1">
            <a:schemeClr val="lt1"/>
          </a:fillRef>
          <a:effectRef idx="0">
            <a:schemeClr val="accent6"/>
          </a:effectRef>
          <a:fontRef idx="minor">
            <a:schemeClr val="dk1"/>
          </a:fontRef>
        </p:style>
        <p:txBody>
          <a:bodyPr rtlCol="0" anchor="ctr"/>
          <a:lstStyle/>
          <a:p>
            <a:pPr algn="ctr"/>
            <a:r>
              <a:rPr kumimoji="1" lang="en-US" altLang="ja-JP" b="1" i="1" dirty="0" err="1"/>
              <a:t>t</a:t>
            </a:r>
            <a:r>
              <a:rPr kumimoji="1" lang="en-US" altLang="ja-JP" b="1" i="1" baseline="-25000" dirty="0" err="1"/>
              <a:t>form</a:t>
            </a:r>
            <a:endParaRPr kumimoji="1" lang="ja-JP" altLang="en-US" b="1" i="1" dirty="0"/>
          </a:p>
        </p:txBody>
      </p:sp>
      <p:sp>
        <p:nvSpPr>
          <p:cNvPr id="30" name="テキスト ボックス 29">
            <a:extLst>
              <a:ext uri="{FF2B5EF4-FFF2-40B4-BE49-F238E27FC236}">
                <a16:creationId xmlns:a16="http://schemas.microsoft.com/office/drawing/2014/main" id="{BB5BE17A-011B-D170-5B6D-8124FC6A1E90}"/>
              </a:ext>
            </a:extLst>
          </p:cNvPr>
          <p:cNvSpPr txBox="1"/>
          <p:nvPr/>
        </p:nvSpPr>
        <p:spPr>
          <a:xfrm>
            <a:off x="-77355" y="4143600"/>
            <a:ext cx="1152911" cy="307777"/>
          </a:xfrm>
          <a:prstGeom prst="rect">
            <a:avLst/>
          </a:prstGeom>
          <a:noFill/>
        </p:spPr>
        <p:txBody>
          <a:bodyPr wrap="square" rtlCol="0">
            <a:spAutoFit/>
          </a:bodyPr>
          <a:lstStyle/>
          <a:p>
            <a:r>
              <a:rPr lang="ja-JP" altLang="en-US" sz="1400" b="1" dirty="0"/>
              <a:t>切りやすい</a:t>
            </a:r>
            <a:endParaRPr kumimoji="1" lang="ja-JP" altLang="en-US" sz="1400" b="1" dirty="0"/>
          </a:p>
        </p:txBody>
      </p:sp>
      <p:sp>
        <p:nvSpPr>
          <p:cNvPr id="31" name="テキスト ボックス 30">
            <a:extLst>
              <a:ext uri="{FF2B5EF4-FFF2-40B4-BE49-F238E27FC236}">
                <a16:creationId xmlns:a16="http://schemas.microsoft.com/office/drawing/2014/main" id="{9D06B67E-3792-9396-FE0C-ED68EC6F0FB4}"/>
              </a:ext>
            </a:extLst>
          </p:cNvPr>
          <p:cNvSpPr txBox="1"/>
          <p:nvPr/>
        </p:nvSpPr>
        <p:spPr>
          <a:xfrm>
            <a:off x="-94199" y="6467007"/>
            <a:ext cx="1756879" cy="307777"/>
          </a:xfrm>
          <a:prstGeom prst="rect">
            <a:avLst/>
          </a:prstGeom>
          <a:noFill/>
        </p:spPr>
        <p:txBody>
          <a:bodyPr wrap="square" rtlCol="0">
            <a:spAutoFit/>
          </a:bodyPr>
          <a:lstStyle/>
          <a:p>
            <a:r>
              <a:rPr kumimoji="1" lang="ja-JP" altLang="en-US" sz="1400" b="1" dirty="0"/>
              <a:t>切りにくい</a:t>
            </a:r>
          </a:p>
        </p:txBody>
      </p:sp>
      <p:sp>
        <p:nvSpPr>
          <p:cNvPr id="32" name="テキスト ボックス 31">
            <a:extLst>
              <a:ext uri="{FF2B5EF4-FFF2-40B4-BE49-F238E27FC236}">
                <a16:creationId xmlns:a16="http://schemas.microsoft.com/office/drawing/2014/main" id="{672F2BB5-43B9-AEF0-9F77-51EEF4BFEF24}"/>
              </a:ext>
            </a:extLst>
          </p:cNvPr>
          <p:cNvSpPr txBox="1"/>
          <p:nvPr/>
        </p:nvSpPr>
        <p:spPr>
          <a:xfrm>
            <a:off x="6169523" y="3995677"/>
            <a:ext cx="1756879" cy="307777"/>
          </a:xfrm>
          <a:prstGeom prst="rect">
            <a:avLst/>
          </a:prstGeom>
          <a:noFill/>
        </p:spPr>
        <p:txBody>
          <a:bodyPr wrap="square" rtlCol="0">
            <a:spAutoFit/>
          </a:bodyPr>
          <a:lstStyle/>
          <a:p>
            <a:r>
              <a:rPr lang="ja-JP" altLang="en-US" sz="1400" b="1" dirty="0"/>
              <a:t>貼りにくい</a:t>
            </a:r>
            <a:endParaRPr kumimoji="1" lang="ja-JP" altLang="en-US" sz="1400" b="1" dirty="0"/>
          </a:p>
        </p:txBody>
      </p:sp>
      <p:sp>
        <p:nvSpPr>
          <p:cNvPr id="33" name="テキスト ボックス 32">
            <a:extLst>
              <a:ext uri="{FF2B5EF4-FFF2-40B4-BE49-F238E27FC236}">
                <a16:creationId xmlns:a16="http://schemas.microsoft.com/office/drawing/2014/main" id="{B35E67E7-CEDF-D93F-9CE6-604783860B42}"/>
              </a:ext>
            </a:extLst>
          </p:cNvPr>
          <p:cNvSpPr txBox="1"/>
          <p:nvPr/>
        </p:nvSpPr>
        <p:spPr>
          <a:xfrm>
            <a:off x="6180454" y="6526665"/>
            <a:ext cx="1756879" cy="307777"/>
          </a:xfrm>
          <a:prstGeom prst="rect">
            <a:avLst/>
          </a:prstGeom>
          <a:noFill/>
        </p:spPr>
        <p:txBody>
          <a:bodyPr wrap="square" rtlCol="0">
            <a:spAutoFit/>
          </a:bodyPr>
          <a:lstStyle/>
          <a:p>
            <a:r>
              <a:rPr lang="ja-JP" altLang="en-US" sz="1400" b="1" dirty="0"/>
              <a:t>貼りやすい</a:t>
            </a:r>
            <a:endParaRPr kumimoji="1" lang="ja-JP" altLang="en-US" sz="1400" b="1" dirty="0"/>
          </a:p>
        </p:txBody>
      </p:sp>
    </p:spTree>
    <p:extLst>
      <p:ext uri="{BB962C8B-B14F-4D97-AF65-F5344CB8AC3E}">
        <p14:creationId xmlns:p14="http://schemas.microsoft.com/office/powerpoint/2010/main" val="68302861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215EFBAE-BD67-2C88-FFD8-3CF559FEF900}"/>
              </a:ext>
            </a:extLst>
          </p:cNvPr>
          <p:cNvSpPr>
            <a:spLocks noGrp="1"/>
          </p:cNvSpPr>
          <p:nvPr>
            <p:ph type="title"/>
          </p:nvPr>
        </p:nvSpPr>
        <p:spPr/>
        <p:txBody>
          <a:bodyPr/>
          <a:lstStyle/>
          <a:p>
            <a:r>
              <a:rPr kumimoji="1" lang="ja-JP" altLang="en-US" dirty="0"/>
              <a:t>考察</a:t>
            </a:r>
          </a:p>
        </p:txBody>
      </p:sp>
      <p:sp>
        <p:nvSpPr>
          <p:cNvPr id="3" name="コンテンツ プレースホルダー 2">
            <a:extLst>
              <a:ext uri="{FF2B5EF4-FFF2-40B4-BE49-F238E27FC236}">
                <a16:creationId xmlns:a16="http://schemas.microsoft.com/office/drawing/2014/main" id="{177AE11E-7A08-930E-97FD-7B47B5AAE2F0}"/>
              </a:ext>
            </a:extLst>
          </p:cNvPr>
          <p:cNvSpPr>
            <a:spLocks noGrp="1"/>
          </p:cNvSpPr>
          <p:nvPr>
            <p:ph idx="1"/>
          </p:nvPr>
        </p:nvSpPr>
        <p:spPr/>
        <p:txBody>
          <a:bodyPr>
            <a:normAutofit lnSpcReduction="10000"/>
          </a:bodyPr>
          <a:lstStyle/>
          <a:p>
            <a:r>
              <a:rPr kumimoji="1" lang="ja-JP" altLang="en-US" dirty="0"/>
              <a:t>「切る」モデルと「切り貼り」モデルにおいて協力が進化したが、「貼る」モデルでは協力が進化しなかった。</a:t>
            </a:r>
            <a:endParaRPr lang="en-US" altLang="ja-JP" dirty="0"/>
          </a:p>
          <a:p>
            <a:pPr lvl="1"/>
            <a:r>
              <a:rPr kumimoji="1" lang="ja-JP" altLang="en-US" u="sng" dirty="0"/>
              <a:t>「切り」は協力の進化を促進しているが、「貼り」は協力の</a:t>
            </a:r>
            <a:r>
              <a:rPr kumimoji="1" lang="ja-JP" altLang="en-US" u="sng"/>
              <a:t>進化を</a:t>
            </a:r>
            <a:r>
              <a:rPr lang="ja-JP" altLang="en-US" u="sng"/>
              <a:t>抑制</a:t>
            </a:r>
            <a:r>
              <a:rPr kumimoji="1" lang="ja-JP" altLang="en-US" u="sng"/>
              <a:t>して</a:t>
            </a:r>
            <a:r>
              <a:rPr kumimoji="1" lang="ja-JP" altLang="en-US" u="sng" dirty="0"/>
              <a:t>いるのではないか</a:t>
            </a:r>
            <a:endParaRPr kumimoji="1" lang="en-US" altLang="ja-JP" u="sng" dirty="0"/>
          </a:p>
          <a:p>
            <a:pPr lvl="1"/>
            <a:endParaRPr kumimoji="1" lang="ja-JP" altLang="en-US" u="sng" dirty="0"/>
          </a:p>
          <a:p>
            <a:r>
              <a:rPr kumimoji="1" lang="en-US" altLang="ja-JP" dirty="0"/>
              <a:t>Chiang et al. (in preparation</a:t>
            </a:r>
            <a:r>
              <a:rPr kumimoji="1" lang="ja-JP" altLang="en-US" dirty="0"/>
              <a:t>）</a:t>
            </a:r>
            <a:r>
              <a:rPr kumimoji="1" lang="ja-JP" altLang="en-US"/>
              <a:t>が行った被験者</a:t>
            </a:r>
            <a:r>
              <a:rPr kumimoji="1" lang="ja-JP" altLang="en-US" dirty="0"/>
              <a:t>実験を参考</a:t>
            </a:r>
            <a:r>
              <a:rPr kumimoji="1" lang="ja-JP" altLang="en-US"/>
              <a:t>にして</a:t>
            </a:r>
            <a:r>
              <a:rPr lang="ja-JP" altLang="en-US"/>
              <a:t>モデルを構築</a:t>
            </a:r>
            <a:endParaRPr lang="en-US" altLang="ja-JP" dirty="0"/>
          </a:p>
          <a:p>
            <a:pPr lvl="1"/>
            <a:r>
              <a:rPr kumimoji="1" lang="ja-JP" altLang="en-US"/>
              <a:t>本研究</a:t>
            </a:r>
            <a:r>
              <a:rPr kumimoji="1" lang="ja-JP" altLang="en-US" dirty="0"/>
              <a:t>の</a:t>
            </a:r>
            <a:r>
              <a:rPr kumimoji="1" lang="ja-JP" altLang="en-US"/>
              <a:t>結果は被験者実験結果と</a:t>
            </a:r>
            <a:r>
              <a:rPr kumimoji="1" lang="ja-JP" altLang="en-US" dirty="0"/>
              <a:t>一致している。</a:t>
            </a:r>
            <a:endParaRPr kumimoji="1" lang="en-US" altLang="ja-JP" dirty="0"/>
          </a:p>
          <a:p>
            <a:endParaRPr kumimoji="1" lang="ja-JP" altLang="en-US" dirty="0"/>
          </a:p>
          <a:p>
            <a:r>
              <a:rPr kumimoji="1" lang="ja-JP" altLang="en-US"/>
              <a:t>次数</a:t>
            </a:r>
            <a:r>
              <a:rPr kumimoji="1" lang="ja-JP" altLang="en-US" dirty="0"/>
              <a:t>に注目すると、「切り」モデルよりも「切り貼り」モデルの方が平均次数が</a:t>
            </a:r>
            <a:r>
              <a:rPr kumimoji="1" lang="ja-JP" altLang="en-US"/>
              <a:t>多かった。</a:t>
            </a:r>
            <a:endParaRPr kumimoji="1" lang="ja-JP" altLang="en-US" dirty="0"/>
          </a:p>
        </p:txBody>
      </p:sp>
    </p:spTree>
    <p:extLst>
      <p:ext uri="{BB962C8B-B14F-4D97-AF65-F5344CB8AC3E}">
        <p14:creationId xmlns:p14="http://schemas.microsoft.com/office/powerpoint/2010/main" val="305404665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09BDE691-D353-46F2-6CD8-CE7192989DEC}"/>
              </a:ext>
            </a:extLst>
          </p:cNvPr>
          <p:cNvSpPr>
            <a:spLocks noGrp="1"/>
          </p:cNvSpPr>
          <p:nvPr>
            <p:ph type="title"/>
          </p:nvPr>
        </p:nvSpPr>
        <p:spPr/>
        <p:txBody>
          <a:bodyPr/>
          <a:lstStyle/>
          <a:p>
            <a:r>
              <a:rPr lang="ja-JP" altLang="ja-JP" sz="4400" dirty="0">
                <a:effectLst/>
                <a:latin typeface="+mn-ea"/>
                <a:ea typeface="+mn-ea"/>
                <a:cs typeface="Times New Roman" panose="02020603050405020304" pitchFamily="18" charset="0"/>
              </a:rPr>
              <a:t>エンジニアリングデザインへの寄与</a:t>
            </a:r>
            <a:endParaRPr kumimoji="1" lang="ja-JP" altLang="en-US" dirty="0">
              <a:latin typeface="+mn-ea"/>
              <a:ea typeface="+mn-ea"/>
            </a:endParaRPr>
          </a:p>
        </p:txBody>
      </p:sp>
      <p:sp>
        <p:nvSpPr>
          <p:cNvPr id="3" name="コンテンツ プレースホルダー 2">
            <a:extLst>
              <a:ext uri="{FF2B5EF4-FFF2-40B4-BE49-F238E27FC236}">
                <a16:creationId xmlns:a16="http://schemas.microsoft.com/office/drawing/2014/main" id="{D8FBFCCD-9D70-2A06-7398-4FA9BAEF3FD3}"/>
              </a:ext>
            </a:extLst>
          </p:cNvPr>
          <p:cNvSpPr>
            <a:spLocks noGrp="1"/>
          </p:cNvSpPr>
          <p:nvPr>
            <p:ph idx="1"/>
          </p:nvPr>
        </p:nvSpPr>
        <p:spPr/>
        <p:txBody>
          <a:bodyPr>
            <a:noAutofit/>
          </a:bodyPr>
          <a:lstStyle/>
          <a:p>
            <a:r>
              <a:rPr lang="ja-JP" altLang="ja-JP" sz="2400" kern="100">
                <a:effectLst/>
                <a:latin typeface="+mn-ea"/>
                <a:cs typeface="Times New Roman" panose="02020603050405020304" pitchFamily="18" charset="0"/>
              </a:rPr>
              <a:t>エンジニアリングデザイン</a:t>
            </a:r>
            <a:endParaRPr lang="en-US" altLang="ja-JP" sz="2400" kern="100" dirty="0">
              <a:effectLst/>
              <a:latin typeface="+mn-ea"/>
              <a:cs typeface="Times New Roman" panose="02020603050405020304" pitchFamily="18" charset="0"/>
            </a:endParaRPr>
          </a:p>
          <a:p>
            <a:pPr lvl="1"/>
            <a:r>
              <a:rPr lang="ja-JP" altLang="en-US" sz="2000" kern="100">
                <a:effectLst/>
                <a:latin typeface="+mn-ea"/>
                <a:cs typeface="Times New Roman" panose="02020603050405020304" pitchFamily="18" charset="0"/>
              </a:rPr>
              <a:t>コースワークで、</a:t>
            </a:r>
            <a:r>
              <a:rPr lang="ja-JP" altLang="ja-JP" sz="2000" kern="100">
                <a:effectLst/>
                <a:latin typeface="+mn-ea"/>
                <a:cs typeface="Times New Roman" panose="02020603050405020304" pitchFamily="18" charset="0"/>
              </a:rPr>
              <a:t>様々</a:t>
            </a:r>
            <a:r>
              <a:rPr lang="ja-JP" altLang="ja-JP" sz="2000" kern="100" dirty="0">
                <a:effectLst/>
                <a:latin typeface="+mn-ea"/>
                <a:cs typeface="Times New Roman" panose="02020603050405020304" pitchFamily="18" charset="0"/>
              </a:rPr>
              <a:t>な分野の人がチームを作り協力</a:t>
            </a:r>
            <a:r>
              <a:rPr lang="ja-JP" altLang="ja-JP" sz="2000" kern="100">
                <a:effectLst/>
                <a:latin typeface="+mn-ea"/>
                <a:cs typeface="Times New Roman" panose="02020603050405020304" pitchFamily="18" charset="0"/>
              </a:rPr>
              <a:t>を行</a:t>
            </a:r>
            <a:r>
              <a:rPr lang="ja-JP" altLang="en-US" sz="2000" kern="100">
                <a:effectLst/>
                <a:latin typeface="+mn-ea"/>
                <a:cs typeface="Times New Roman" panose="02020603050405020304" pitchFamily="18" charset="0"/>
              </a:rPr>
              <a:t>ってきた</a:t>
            </a:r>
            <a:endParaRPr lang="en-US" altLang="ja-JP" sz="2000" kern="100" dirty="0">
              <a:effectLst/>
              <a:latin typeface="+mn-ea"/>
              <a:cs typeface="Times New Roman" panose="02020603050405020304" pitchFamily="18" charset="0"/>
            </a:endParaRPr>
          </a:p>
          <a:p>
            <a:pPr lvl="1"/>
            <a:r>
              <a:rPr lang="ja-JP" altLang="en-US" sz="2000" kern="100">
                <a:effectLst/>
                <a:latin typeface="+mn-ea"/>
                <a:cs typeface="Times New Roman" panose="02020603050405020304" pitchFamily="18" charset="0"/>
              </a:rPr>
              <a:t>チーム＝</a:t>
            </a:r>
            <a:r>
              <a:rPr lang="ja-JP" altLang="ja-JP" sz="2000" kern="100">
                <a:effectLst/>
                <a:latin typeface="+mn-ea"/>
                <a:cs typeface="Times New Roman" panose="02020603050405020304" pitchFamily="18" charset="0"/>
              </a:rPr>
              <a:t>社会</a:t>
            </a:r>
            <a:r>
              <a:rPr lang="ja-JP" altLang="ja-JP" sz="2000" kern="100" dirty="0">
                <a:effectLst/>
                <a:latin typeface="+mn-ea"/>
                <a:cs typeface="Times New Roman" panose="02020603050405020304" pitchFamily="18" charset="0"/>
              </a:rPr>
              <a:t>ネットワーク</a:t>
            </a:r>
            <a:r>
              <a:rPr lang="ja-JP" altLang="ja-JP" sz="2000" kern="100">
                <a:effectLst/>
                <a:latin typeface="+mn-ea"/>
                <a:cs typeface="Times New Roman" panose="02020603050405020304" pitchFamily="18" charset="0"/>
              </a:rPr>
              <a:t>の一種</a:t>
            </a:r>
            <a:endParaRPr lang="en-US" altLang="ja-JP" sz="2000" kern="100" dirty="0">
              <a:effectLst/>
              <a:latin typeface="+mn-ea"/>
              <a:cs typeface="Times New Roman" panose="02020603050405020304" pitchFamily="18" charset="0"/>
            </a:endParaRPr>
          </a:p>
          <a:p>
            <a:pPr lvl="1"/>
            <a:r>
              <a:rPr lang="ja-JP" altLang="ja-JP" sz="2000" kern="100">
                <a:effectLst/>
                <a:latin typeface="+mn-ea"/>
                <a:cs typeface="Times New Roman" panose="02020603050405020304" pitchFamily="18" charset="0"/>
              </a:rPr>
              <a:t>本研究</a:t>
            </a:r>
            <a:r>
              <a:rPr lang="ja-JP" altLang="en-US" sz="2000" kern="100">
                <a:effectLst/>
                <a:latin typeface="+mn-ea"/>
                <a:cs typeface="Times New Roman" panose="02020603050405020304" pitchFamily="18" charset="0"/>
              </a:rPr>
              <a:t>の結果：コースワーク</a:t>
            </a:r>
            <a:r>
              <a:rPr lang="ja-JP" altLang="ja-JP" sz="2000" kern="100">
                <a:effectLst/>
                <a:latin typeface="+mn-ea"/>
                <a:cs typeface="Times New Roman" panose="02020603050405020304" pitchFamily="18" charset="0"/>
              </a:rPr>
              <a:t>の</a:t>
            </a:r>
            <a:r>
              <a:rPr lang="ja-JP" altLang="ja-JP" sz="2000" kern="100" dirty="0">
                <a:effectLst/>
                <a:latin typeface="+mn-ea"/>
                <a:cs typeface="Times New Roman" panose="02020603050405020304" pitchFamily="18" charset="0"/>
              </a:rPr>
              <a:t>参加者が協力的になるような繋がり方</a:t>
            </a:r>
            <a:r>
              <a:rPr lang="ja-JP" altLang="ja-JP" sz="2000" kern="100">
                <a:effectLst/>
                <a:latin typeface="+mn-ea"/>
                <a:cs typeface="Times New Roman" panose="02020603050405020304" pitchFamily="18" charset="0"/>
              </a:rPr>
              <a:t>のシステム</a:t>
            </a:r>
            <a:r>
              <a:rPr lang="ja-JP" altLang="en-US" sz="2000" kern="100">
                <a:effectLst/>
                <a:latin typeface="+mn-ea"/>
                <a:cs typeface="Times New Roman" panose="02020603050405020304" pitchFamily="18" charset="0"/>
              </a:rPr>
              <a:t>について議論ができる可能性</a:t>
            </a:r>
            <a:endParaRPr lang="en-US" altLang="ja-JP" sz="2400" kern="100" dirty="0">
              <a:effectLst/>
              <a:latin typeface="+mn-ea"/>
              <a:cs typeface="Times New Roman" panose="02020603050405020304" pitchFamily="18" charset="0"/>
            </a:endParaRPr>
          </a:p>
          <a:p>
            <a:r>
              <a:rPr lang="ja-JP" altLang="ja-JP" sz="2400" kern="100" dirty="0">
                <a:effectLst/>
                <a:latin typeface="+mn-ea"/>
                <a:cs typeface="Times New Roman" panose="02020603050405020304" pitchFamily="18" charset="0"/>
              </a:rPr>
              <a:t>今回</a:t>
            </a:r>
            <a:r>
              <a:rPr lang="ja-JP" altLang="ja-JP" sz="2400" kern="100">
                <a:effectLst/>
                <a:latin typeface="+mn-ea"/>
                <a:cs typeface="Times New Roman" panose="02020603050405020304" pitchFamily="18" charset="0"/>
              </a:rPr>
              <a:t>の結果</a:t>
            </a:r>
            <a:endParaRPr lang="en-US" altLang="ja-JP" sz="2400" kern="100" dirty="0">
              <a:latin typeface="+mn-ea"/>
              <a:cs typeface="Times New Roman" panose="02020603050405020304" pitchFamily="18" charset="0"/>
            </a:endParaRPr>
          </a:p>
          <a:p>
            <a:pPr lvl="1"/>
            <a:r>
              <a:rPr lang="ja-JP" altLang="ja-JP" sz="2000" kern="100">
                <a:effectLst/>
                <a:latin typeface="+mn-ea"/>
                <a:cs typeface="Times New Roman" panose="02020603050405020304" pitchFamily="18" charset="0"/>
              </a:rPr>
              <a:t>協力的</a:t>
            </a:r>
            <a:r>
              <a:rPr lang="ja-JP" altLang="ja-JP" sz="2000" kern="100" dirty="0">
                <a:effectLst/>
                <a:latin typeface="+mn-ea"/>
                <a:cs typeface="Times New Roman" panose="02020603050405020304" pitchFamily="18" charset="0"/>
              </a:rPr>
              <a:t>な参加者を作るには</a:t>
            </a:r>
            <a:r>
              <a:rPr lang="ja-JP" altLang="en-US" sz="2000" kern="100" dirty="0">
                <a:effectLst/>
                <a:latin typeface="+mn-ea"/>
                <a:cs typeface="Times New Roman" panose="02020603050405020304" pitchFamily="18" charset="0"/>
              </a:rPr>
              <a:t>「</a:t>
            </a:r>
            <a:r>
              <a:rPr lang="ja-JP" altLang="ja-JP" sz="2000" kern="100" dirty="0">
                <a:effectLst/>
                <a:latin typeface="+mn-ea"/>
                <a:cs typeface="Times New Roman" panose="02020603050405020304" pitchFamily="18" charset="0"/>
              </a:rPr>
              <a:t>切る</a:t>
            </a:r>
            <a:r>
              <a:rPr lang="ja-JP" altLang="en-US" sz="2000" kern="100" dirty="0">
                <a:effectLst/>
                <a:latin typeface="+mn-ea"/>
                <a:cs typeface="Times New Roman" panose="02020603050405020304" pitchFamily="18" charset="0"/>
              </a:rPr>
              <a:t>」</a:t>
            </a:r>
            <a:r>
              <a:rPr lang="ja-JP" altLang="ja-JP" sz="2000" kern="100" dirty="0">
                <a:effectLst/>
                <a:latin typeface="+mn-ea"/>
                <a:cs typeface="Times New Roman" panose="02020603050405020304" pitchFamily="18" charset="0"/>
              </a:rPr>
              <a:t>仕組みは必要だが、「貼る</a:t>
            </a:r>
            <a:r>
              <a:rPr lang="ja-JP" altLang="ja-JP" sz="2000" kern="100">
                <a:effectLst/>
                <a:latin typeface="+mn-ea"/>
                <a:cs typeface="Times New Roman" panose="02020603050405020304" pitchFamily="18" charset="0"/>
              </a:rPr>
              <a:t>」仕組み</a:t>
            </a:r>
            <a:r>
              <a:rPr lang="ja-JP" altLang="en-US" sz="2000" kern="100">
                <a:effectLst/>
                <a:latin typeface="+mn-ea"/>
                <a:cs typeface="Times New Roman" panose="02020603050405020304" pitchFamily="18" charset="0"/>
              </a:rPr>
              <a:t>は協力を促進しないことを念頭におく必要がある</a:t>
            </a:r>
            <a:endParaRPr lang="en-US" altLang="ja-JP" sz="2000" kern="100" dirty="0">
              <a:effectLst/>
              <a:latin typeface="+mn-ea"/>
              <a:cs typeface="Times New Roman" panose="02020603050405020304" pitchFamily="18" charset="0"/>
            </a:endParaRPr>
          </a:p>
          <a:p>
            <a:pPr lvl="1"/>
            <a:r>
              <a:rPr lang="ja-JP" altLang="ja-JP" sz="2000" kern="100">
                <a:effectLst/>
                <a:latin typeface="+mn-ea"/>
                <a:cs typeface="Times New Roman" panose="02020603050405020304" pitchFamily="18" charset="0"/>
              </a:rPr>
              <a:t>「</a:t>
            </a:r>
            <a:r>
              <a:rPr lang="ja-JP" altLang="ja-JP" sz="2000" kern="100" dirty="0">
                <a:effectLst/>
                <a:latin typeface="+mn-ea"/>
                <a:cs typeface="Times New Roman" panose="02020603050405020304" pitchFamily="18" charset="0"/>
              </a:rPr>
              <a:t>切る」モデルは「切り貼り」モデルよりも平均次数が</a:t>
            </a:r>
            <a:r>
              <a:rPr lang="ja-JP" altLang="ja-JP" sz="2000" kern="100">
                <a:effectLst/>
                <a:latin typeface="+mn-ea"/>
                <a:cs typeface="Times New Roman" panose="02020603050405020304" pitchFamily="18" charset="0"/>
              </a:rPr>
              <a:t>減少する</a:t>
            </a:r>
            <a:endParaRPr lang="en-US" altLang="ja-JP" sz="2000" kern="100" dirty="0">
              <a:effectLst/>
              <a:latin typeface="+mn-ea"/>
              <a:cs typeface="Times New Roman" panose="02020603050405020304" pitchFamily="18" charset="0"/>
            </a:endParaRPr>
          </a:p>
          <a:p>
            <a:pPr lvl="2"/>
            <a:r>
              <a:rPr lang="ja-JP" altLang="en-US" sz="1600" kern="100">
                <a:effectLst/>
                <a:latin typeface="+mn-ea"/>
                <a:cs typeface="Times New Roman" panose="02020603050405020304" pitchFamily="18" charset="0"/>
              </a:rPr>
              <a:t>安定</a:t>
            </a:r>
            <a:r>
              <a:rPr lang="ja-JP" altLang="en-US" sz="1600" kern="100" dirty="0">
                <a:effectLst/>
                <a:latin typeface="+mn-ea"/>
                <a:cs typeface="Times New Roman" panose="02020603050405020304" pitchFamily="18" charset="0"/>
              </a:rPr>
              <a:t>した人数</a:t>
            </a:r>
            <a:r>
              <a:rPr lang="ja-JP" altLang="ja-JP" sz="1600" kern="100" dirty="0">
                <a:effectLst/>
                <a:latin typeface="+mn-ea"/>
                <a:cs typeface="Times New Roman" panose="02020603050405020304" pitchFamily="18" charset="0"/>
              </a:rPr>
              <a:t>で協力的なチームを作るには「切り貼り」両方があることが有利であるとわかった。</a:t>
            </a:r>
          </a:p>
        </p:txBody>
      </p:sp>
    </p:spTree>
    <p:extLst>
      <p:ext uri="{BB962C8B-B14F-4D97-AF65-F5344CB8AC3E}">
        <p14:creationId xmlns:p14="http://schemas.microsoft.com/office/powerpoint/2010/main" val="2579273774"/>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70239BC9-AD39-8F44-1742-8F5EA7C1C10E}"/>
              </a:ext>
            </a:extLst>
          </p:cNvPr>
          <p:cNvSpPr>
            <a:spLocks noGrp="1"/>
          </p:cNvSpPr>
          <p:nvPr>
            <p:ph type="title"/>
          </p:nvPr>
        </p:nvSpPr>
        <p:spPr/>
        <p:txBody>
          <a:bodyPr/>
          <a:lstStyle/>
          <a:p>
            <a:r>
              <a:rPr lang="en-US" altLang="ja-JP" sz="4400" kern="100" dirty="0">
                <a:effectLst/>
                <a:latin typeface="+mn-ea"/>
                <a:ea typeface="+mn-ea"/>
                <a:cs typeface="Times New Roman" panose="02020603050405020304" pitchFamily="18" charset="0"/>
              </a:rPr>
              <a:t>Future work</a:t>
            </a:r>
            <a:endParaRPr kumimoji="1" lang="ja-JP" altLang="en-US" dirty="0">
              <a:latin typeface="+mn-ea"/>
              <a:ea typeface="+mn-ea"/>
            </a:endParaRPr>
          </a:p>
        </p:txBody>
      </p:sp>
      <p:sp>
        <p:nvSpPr>
          <p:cNvPr id="3" name="コンテンツ プレースホルダー 2">
            <a:extLst>
              <a:ext uri="{FF2B5EF4-FFF2-40B4-BE49-F238E27FC236}">
                <a16:creationId xmlns:a16="http://schemas.microsoft.com/office/drawing/2014/main" id="{92D8FC20-71C2-2330-1878-E4E1CC02D5D9}"/>
              </a:ext>
            </a:extLst>
          </p:cNvPr>
          <p:cNvSpPr>
            <a:spLocks noGrp="1"/>
          </p:cNvSpPr>
          <p:nvPr>
            <p:ph idx="1"/>
          </p:nvPr>
        </p:nvSpPr>
        <p:spPr/>
        <p:txBody>
          <a:bodyPr>
            <a:normAutofit/>
          </a:bodyPr>
          <a:lstStyle/>
          <a:p>
            <a:r>
              <a:rPr kumimoji="1" lang="ja-JP" altLang="en-US" sz="2600">
                <a:latin typeface="+mn-ea"/>
              </a:rPr>
              <a:t>ネットワーク</a:t>
            </a:r>
            <a:r>
              <a:rPr kumimoji="1" lang="ja-JP" altLang="en-US" sz="2600" dirty="0">
                <a:latin typeface="+mn-ea"/>
              </a:rPr>
              <a:t>の初期状態についてより詳しく</a:t>
            </a:r>
            <a:r>
              <a:rPr kumimoji="1" lang="ja-JP" altLang="en-US" sz="2600">
                <a:latin typeface="+mn-ea"/>
              </a:rPr>
              <a:t>研究する</a:t>
            </a:r>
            <a:endParaRPr kumimoji="1" lang="en-US" altLang="ja-JP" sz="2600" dirty="0">
              <a:latin typeface="+mn-ea"/>
            </a:endParaRPr>
          </a:p>
          <a:p>
            <a:pPr lvl="1"/>
            <a:r>
              <a:rPr kumimoji="1" lang="ja-JP" altLang="en-US" sz="2200">
                <a:latin typeface="+mn-ea"/>
              </a:rPr>
              <a:t>現状</a:t>
            </a:r>
            <a:r>
              <a:rPr kumimoji="1" lang="ja-JP" altLang="en-US" sz="2200" dirty="0">
                <a:latin typeface="+mn-ea"/>
              </a:rPr>
              <a:t>のシミュレーションでは初期条件の影響について考察できて</a:t>
            </a:r>
            <a:r>
              <a:rPr kumimoji="1" lang="ja-JP" altLang="en-US" sz="2200">
                <a:latin typeface="+mn-ea"/>
              </a:rPr>
              <a:t>いない。</a:t>
            </a:r>
            <a:endParaRPr kumimoji="1" lang="en-US" altLang="ja-JP" sz="2200" dirty="0">
              <a:latin typeface="+mn-ea"/>
            </a:endParaRPr>
          </a:p>
          <a:p>
            <a:pPr lvl="1"/>
            <a:r>
              <a:rPr kumimoji="1" lang="ja-JP" altLang="en-US" sz="2200">
                <a:latin typeface="+mn-ea"/>
              </a:rPr>
              <a:t>研究</a:t>
            </a:r>
            <a:r>
              <a:rPr kumimoji="1" lang="ja-JP" altLang="en-US" sz="2200" dirty="0">
                <a:latin typeface="+mn-ea"/>
              </a:rPr>
              <a:t>方法としてはネットワークの初期状態を変更する、ネットワークの切り貼りにランダム性を加えることが考えられる。</a:t>
            </a:r>
          </a:p>
          <a:p>
            <a:r>
              <a:rPr kumimoji="1" lang="ja-JP" altLang="en-US" sz="2600">
                <a:latin typeface="+mn-ea"/>
              </a:rPr>
              <a:t>リンクが全くない孤立</a:t>
            </a:r>
            <a:r>
              <a:rPr kumimoji="1" lang="ja-JP" altLang="en-US" sz="2600" dirty="0">
                <a:latin typeface="+mn-ea"/>
              </a:rPr>
              <a:t>したエージェントの扱い</a:t>
            </a:r>
            <a:r>
              <a:rPr kumimoji="1" lang="ja-JP" altLang="en-US" sz="2600">
                <a:latin typeface="+mn-ea"/>
              </a:rPr>
              <a:t>について</a:t>
            </a:r>
            <a:endParaRPr kumimoji="1" lang="en-US" altLang="ja-JP" sz="2600" dirty="0">
              <a:latin typeface="+mn-ea"/>
            </a:endParaRPr>
          </a:p>
          <a:p>
            <a:pPr lvl="1"/>
            <a:r>
              <a:rPr kumimoji="1" lang="ja-JP" altLang="en-US" sz="2200">
                <a:latin typeface="+mn-ea"/>
              </a:rPr>
              <a:t>ラウンド</a:t>
            </a:r>
            <a:r>
              <a:rPr kumimoji="1" lang="ja-JP" altLang="en-US" sz="2200" dirty="0">
                <a:latin typeface="+mn-ea"/>
              </a:rPr>
              <a:t>の途中で孤立したエージェントは新たなリンクを得ること</a:t>
            </a:r>
            <a:r>
              <a:rPr kumimoji="1" lang="ja-JP" altLang="en-US" sz="2200">
                <a:latin typeface="+mn-ea"/>
              </a:rPr>
              <a:t>が難しい設定となっている</a:t>
            </a:r>
            <a:endParaRPr kumimoji="1" lang="en-US" altLang="ja-JP" sz="2200" dirty="0">
              <a:latin typeface="+mn-ea"/>
            </a:endParaRPr>
          </a:p>
          <a:p>
            <a:pPr lvl="1"/>
            <a:r>
              <a:rPr kumimoji="1" lang="ja-JP" altLang="en-US" sz="2200">
                <a:latin typeface="+mn-ea"/>
              </a:rPr>
              <a:t>孤立した場合、新た</a:t>
            </a:r>
            <a:r>
              <a:rPr kumimoji="1" lang="ja-JP" altLang="en-US" sz="2200" dirty="0">
                <a:latin typeface="+mn-ea"/>
              </a:rPr>
              <a:t>にリンクを得る機会</a:t>
            </a:r>
            <a:r>
              <a:rPr kumimoji="1" lang="ja-JP" altLang="en-US" sz="2200">
                <a:latin typeface="+mn-ea"/>
              </a:rPr>
              <a:t>を与える</a:t>
            </a:r>
            <a:r>
              <a:rPr lang="ja-JP" altLang="en-US" sz="2200">
                <a:latin typeface="+mn-ea"/>
              </a:rPr>
              <a:t>ようなモデルに変更</a:t>
            </a:r>
            <a:endParaRPr kumimoji="1" lang="ja-JP" altLang="en-US" sz="2200" dirty="0">
              <a:latin typeface="+mn-ea"/>
            </a:endParaRPr>
          </a:p>
          <a:p>
            <a:endParaRPr kumimoji="1" lang="ja-JP" altLang="en-US" dirty="0">
              <a:latin typeface="+mn-ea"/>
            </a:endParaRPr>
          </a:p>
        </p:txBody>
      </p:sp>
    </p:spTree>
    <p:extLst>
      <p:ext uri="{BB962C8B-B14F-4D97-AF65-F5344CB8AC3E}">
        <p14:creationId xmlns:p14="http://schemas.microsoft.com/office/powerpoint/2010/main" val="98242186"/>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8E052506-26F4-BE96-8153-8EC29F7DB966}"/>
              </a:ext>
            </a:extLst>
          </p:cNvPr>
          <p:cNvSpPr>
            <a:spLocks noGrp="1"/>
          </p:cNvSpPr>
          <p:nvPr>
            <p:ph type="title"/>
          </p:nvPr>
        </p:nvSpPr>
        <p:spPr/>
        <p:txBody>
          <a:bodyPr>
            <a:normAutofit/>
          </a:bodyPr>
          <a:lstStyle/>
          <a:p>
            <a:r>
              <a:rPr kumimoji="1" lang="ja-JP" altLang="en-US" sz="4000" dirty="0"/>
              <a:t>最終的なネットワーク形状</a:t>
            </a:r>
          </a:p>
        </p:txBody>
      </p:sp>
      <p:pic>
        <p:nvPicPr>
          <p:cNvPr id="6" name="コンテンツ プレースホルダー 5" descr="グラフ&#10;&#10;自動的に生成された説明">
            <a:extLst>
              <a:ext uri="{FF2B5EF4-FFF2-40B4-BE49-F238E27FC236}">
                <a16:creationId xmlns:a16="http://schemas.microsoft.com/office/drawing/2014/main" id="{C628838E-9BFA-4A91-60B6-72CEC7B6DB8C}"/>
              </a:ext>
            </a:extLst>
          </p:cNvPr>
          <p:cNvPicPr>
            <a:picLocks noGrp="1" noChangeAspect="1"/>
          </p:cNvPicPr>
          <p:nvPr>
            <p:ph idx="1"/>
          </p:nvPr>
        </p:nvPicPr>
        <p:blipFill>
          <a:blip r:embed="rId3">
            <a:extLst>
              <a:ext uri="{28A0092B-C50C-407E-A947-70E740481C1C}">
                <a14:useLocalDpi xmlns:a14="http://schemas.microsoft.com/office/drawing/2010/main" val="0"/>
              </a:ext>
            </a:extLst>
          </a:blip>
          <a:srcRect/>
          <a:stretch>
            <a:fillRect/>
          </a:stretch>
        </p:blipFill>
        <p:spPr bwMode="auto">
          <a:xfrm>
            <a:off x="4382418" y="3178834"/>
            <a:ext cx="2552701" cy="1728511"/>
          </a:xfrm>
          <a:prstGeom prst="rect">
            <a:avLst/>
          </a:prstGeom>
          <a:noFill/>
          <a:ln>
            <a:noFill/>
          </a:ln>
        </p:spPr>
      </p:pic>
      <p:pic>
        <p:nvPicPr>
          <p:cNvPr id="4" name="図 3">
            <a:extLst>
              <a:ext uri="{FF2B5EF4-FFF2-40B4-BE49-F238E27FC236}">
                <a16:creationId xmlns:a16="http://schemas.microsoft.com/office/drawing/2014/main" id="{73028105-8BE6-5197-4222-DAD5FEA68A30}"/>
              </a:ext>
            </a:extLst>
          </p:cNvPr>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890668" y="3059894"/>
            <a:ext cx="2552700" cy="1727835"/>
          </a:xfrm>
          <a:prstGeom prst="rect">
            <a:avLst/>
          </a:prstGeom>
          <a:noFill/>
          <a:ln>
            <a:noFill/>
          </a:ln>
        </p:spPr>
      </p:pic>
      <p:pic>
        <p:nvPicPr>
          <p:cNvPr id="5" name="図 4" descr="図形&#10;&#10;自動的に生成された説明">
            <a:extLst>
              <a:ext uri="{FF2B5EF4-FFF2-40B4-BE49-F238E27FC236}">
                <a16:creationId xmlns:a16="http://schemas.microsoft.com/office/drawing/2014/main" id="{D1DCAD86-094C-F982-2CC8-7FC4834E28EF}"/>
              </a:ext>
            </a:extLst>
          </p:cNvPr>
          <p:cNvPicPr>
            <a:picLocks noChangeAspect="1"/>
          </p:cNvPicPr>
          <p:nvPr/>
        </p:nvPicPr>
        <p:blipFill>
          <a:blip r:embed="rId5">
            <a:extLst>
              <a:ext uri="{28A0092B-C50C-407E-A947-70E740481C1C}">
                <a14:useLocalDpi xmlns:a14="http://schemas.microsoft.com/office/drawing/2010/main" val="0"/>
              </a:ext>
            </a:extLst>
          </a:blip>
          <a:srcRect/>
          <a:stretch>
            <a:fillRect/>
          </a:stretch>
        </p:blipFill>
        <p:spPr bwMode="auto">
          <a:xfrm>
            <a:off x="1008142" y="4949267"/>
            <a:ext cx="2317750" cy="1569085"/>
          </a:xfrm>
          <a:prstGeom prst="rect">
            <a:avLst/>
          </a:prstGeom>
          <a:noFill/>
          <a:ln>
            <a:noFill/>
          </a:ln>
        </p:spPr>
      </p:pic>
      <p:pic>
        <p:nvPicPr>
          <p:cNvPr id="7" name="図 6" descr="円&#10;&#10;自動的に生成された説明">
            <a:extLst>
              <a:ext uri="{FF2B5EF4-FFF2-40B4-BE49-F238E27FC236}">
                <a16:creationId xmlns:a16="http://schemas.microsoft.com/office/drawing/2014/main" id="{6EA425ED-F902-83E3-E8C1-1FB3890C6F01}"/>
              </a:ext>
            </a:extLst>
          </p:cNvPr>
          <p:cNvPicPr>
            <a:picLocks noChangeAspect="1"/>
          </p:cNvPicPr>
          <p:nvPr/>
        </p:nvPicPr>
        <p:blipFill>
          <a:blip r:embed="rId6">
            <a:extLst>
              <a:ext uri="{28A0092B-C50C-407E-A947-70E740481C1C}">
                <a14:useLocalDpi xmlns:a14="http://schemas.microsoft.com/office/drawing/2010/main" val="0"/>
              </a:ext>
            </a:extLst>
          </a:blip>
          <a:srcRect/>
          <a:stretch>
            <a:fillRect/>
          </a:stretch>
        </p:blipFill>
        <p:spPr bwMode="auto">
          <a:xfrm>
            <a:off x="7821624" y="2684940"/>
            <a:ext cx="2710180" cy="1835150"/>
          </a:xfrm>
          <a:prstGeom prst="rect">
            <a:avLst/>
          </a:prstGeom>
          <a:noFill/>
          <a:ln>
            <a:noFill/>
          </a:ln>
        </p:spPr>
      </p:pic>
      <p:pic>
        <p:nvPicPr>
          <p:cNvPr id="8" name="図 7" descr="グラフ, バブル チャート&#10;&#10;自動的に生成された説明">
            <a:extLst>
              <a:ext uri="{FF2B5EF4-FFF2-40B4-BE49-F238E27FC236}">
                <a16:creationId xmlns:a16="http://schemas.microsoft.com/office/drawing/2014/main" id="{1C40A7D0-F42E-0A79-4212-09FC4E76BE56}"/>
              </a:ext>
            </a:extLst>
          </p:cNvPr>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7868801" y="5005831"/>
            <a:ext cx="2710180" cy="1834529"/>
          </a:xfrm>
          <a:prstGeom prst="rect">
            <a:avLst/>
          </a:prstGeom>
          <a:noFill/>
          <a:ln>
            <a:noFill/>
          </a:ln>
        </p:spPr>
      </p:pic>
      <p:sp>
        <p:nvSpPr>
          <p:cNvPr id="9" name="テキスト ボックス 8">
            <a:extLst>
              <a:ext uri="{FF2B5EF4-FFF2-40B4-BE49-F238E27FC236}">
                <a16:creationId xmlns:a16="http://schemas.microsoft.com/office/drawing/2014/main" id="{455854DD-C089-791D-421F-7B7C0B76FFB2}"/>
              </a:ext>
            </a:extLst>
          </p:cNvPr>
          <p:cNvSpPr txBox="1"/>
          <p:nvPr/>
        </p:nvSpPr>
        <p:spPr>
          <a:xfrm>
            <a:off x="912046" y="1555485"/>
            <a:ext cx="2947426" cy="461665"/>
          </a:xfrm>
          <a:prstGeom prst="rect">
            <a:avLst/>
          </a:prstGeom>
          <a:noFill/>
        </p:spPr>
        <p:txBody>
          <a:bodyPr wrap="square" rtlCol="0">
            <a:spAutoFit/>
          </a:bodyPr>
          <a:lstStyle/>
          <a:p>
            <a:r>
              <a:rPr kumimoji="1" lang="ja-JP" altLang="en-US" sz="2400" b="1" dirty="0"/>
              <a:t>「切る」モデル</a:t>
            </a:r>
          </a:p>
        </p:txBody>
      </p:sp>
      <p:sp>
        <p:nvSpPr>
          <p:cNvPr id="10" name="テキスト ボックス 9">
            <a:extLst>
              <a:ext uri="{FF2B5EF4-FFF2-40B4-BE49-F238E27FC236}">
                <a16:creationId xmlns:a16="http://schemas.microsoft.com/office/drawing/2014/main" id="{EE4A0518-2A54-2A9F-AF90-65B539E7AE73}"/>
              </a:ext>
            </a:extLst>
          </p:cNvPr>
          <p:cNvSpPr txBox="1"/>
          <p:nvPr/>
        </p:nvSpPr>
        <p:spPr>
          <a:xfrm>
            <a:off x="4388805" y="1541147"/>
            <a:ext cx="2983361" cy="461665"/>
          </a:xfrm>
          <a:prstGeom prst="rect">
            <a:avLst/>
          </a:prstGeom>
          <a:noFill/>
        </p:spPr>
        <p:txBody>
          <a:bodyPr wrap="square" rtlCol="0">
            <a:spAutoFit/>
          </a:bodyPr>
          <a:lstStyle/>
          <a:p>
            <a:r>
              <a:rPr kumimoji="1" lang="ja-JP" altLang="en-US" sz="2400" b="1" dirty="0"/>
              <a:t>「貼る」モデル</a:t>
            </a:r>
          </a:p>
        </p:txBody>
      </p:sp>
      <p:sp>
        <p:nvSpPr>
          <p:cNvPr id="11" name="テキスト ボックス 10">
            <a:extLst>
              <a:ext uri="{FF2B5EF4-FFF2-40B4-BE49-F238E27FC236}">
                <a16:creationId xmlns:a16="http://schemas.microsoft.com/office/drawing/2014/main" id="{6B62355F-0586-D855-0BD0-791C6F18AC90}"/>
              </a:ext>
            </a:extLst>
          </p:cNvPr>
          <p:cNvSpPr txBox="1"/>
          <p:nvPr/>
        </p:nvSpPr>
        <p:spPr>
          <a:xfrm>
            <a:off x="7593673" y="1535014"/>
            <a:ext cx="3327756" cy="461665"/>
          </a:xfrm>
          <a:prstGeom prst="rect">
            <a:avLst/>
          </a:prstGeom>
          <a:noFill/>
        </p:spPr>
        <p:txBody>
          <a:bodyPr wrap="square" rtlCol="0">
            <a:spAutoFit/>
          </a:bodyPr>
          <a:lstStyle/>
          <a:p>
            <a:r>
              <a:rPr kumimoji="1" lang="ja-JP" altLang="en-US" sz="2400" b="1" dirty="0"/>
              <a:t>「切り貼り」モデル</a:t>
            </a:r>
          </a:p>
        </p:txBody>
      </p:sp>
      <p:sp>
        <p:nvSpPr>
          <p:cNvPr id="12" name="テキスト ボックス 11">
            <a:extLst>
              <a:ext uri="{FF2B5EF4-FFF2-40B4-BE49-F238E27FC236}">
                <a16:creationId xmlns:a16="http://schemas.microsoft.com/office/drawing/2014/main" id="{B3D1DE63-7B9E-CA13-041A-97CE345CCA48}"/>
              </a:ext>
            </a:extLst>
          </p:cNvPr>
          <p:cNvSpPr txBox="1"/>
          <p:nvPr/>
        </p:nvSpPr>
        <p:spPr>
          <a:xfrm>
            <a:off x="7749867" y="2184517"/>
            <a:ext cx="3412611" cy="369332"/>
          </a:xfrm>
          <a:prstGeom prst="rect">
            <a:avLst/>
          </a:prstGeom>
          <a:noFill/>
        </p:spPr>
        <p:txBody>
          <a:bodyPr wrap="square" rtlCol="0">
            <a:spAutoFit/>
          </a:bodyPr>
          <a:lstStyle/>
          <a:p>
            <a:r>
              <a:rPr kumimoji="1" lang="ja-JP" altLang="en-US" b="1" dirty="0"/>
              <a:t>初期</a:t>
            </a:r>
            <a:r>
              <a:rPr kumimoji="1" lang="ja-JP" altLang="en-US" b="1"/>
              <a:t>状態：全員</a:t>
            </a:r>
            <a:r>
              <a:rPr kumimoji="1" lang="ja-JP" altLang="en-US" b="1" dirty="0"/>
              <a:t>繋がっている</a:t>
            </a:r>
          </a:p>
        </p:txBody>
      </p:sp>
      <p:sp>
        <p:nvSpPr>
          <p:cNvPr id="13" name="テキスト ボックス 12">
            <a:extLst>
              <a:ext uri="{FF2B5EF4-FFF2-40B4-BE49-F238E27FC236}">
                <a16:creationId xmlns:a16="http://schemas.microsoft.com/office/drawing/2014/main" id="{C1A88100-7BF9-7895-FC76-83E2692C4C1D}"/>
              </a:ext>
            </a:extLst>
          </p:cNvPr>
          <p:cNvSpPr txBox="1"/>
          <p:nvPr/>
        </p:nvSpPr>
        <p:spPr>
          <a:xfrm flipH="1">
            <a:off x="7927541" y="4516614"/>
            <a:ext cx="2912587" cy="369332"/>
          </a:xfrm>
          <a:prstGeom prst="rect">
            <a:avLst/>
          </a:prstGeom>
          <a:noFill/>
        </p:spPr>
        <p:txBody>
          <a:bodyPr wrap="square" rtlCol="0">
            <a:spAutoFit/>
          </a:bodyPr>
          <a:lstStyle/>
          <a:p>
            <a:r>
              <a:rPr kumimoji="1" lang="ja-JP" altLang="en-US" b="1" dirty="0"/>
              <a:t>初期</a:t>
            </a:r>
            <a:r>
              <a:rPr kumimoji="1" lang="ja-JP" altLang="en-US" b="1"/>
              <a:t>状態：リンク</a:t>
            </a:r>
            <a:r>
              <a:rPr kumimoji="1" lang="ja-JP" altLang="en-US" b="1" dirty="0"/>
              <a:t>が０</a:t>
            </a:r>
          </a:p>
        </p:txBody>
      </p:sp>
      <p:sp>
        <p:nvSpPr>
          <p:cNvPr id="15" name="テキスト ボックス 14">
            <a:extLst>
              <a:ext uri="{FF2B5EF4-FFF2-40B4-BE49-F238E27FC236}">
                <a16:creationId xmlns:a16="http://schemas.microsoft.com/office/drawing/2014/main" id="{02270501-1EB5-DB08-6052-EA97E79FD790}"/>
              </a:ext>
            </a:extLst>
          </p:cNvPr>
          <p:cNvSpPr txBox="1"/>
          <p:nvPr/>
        </p:nvSpPr>
        <p:spPr>
          <a:xfrm>
            <a:off x="4464698" y="2184517"/>
            <a:ext cx="2470421" cy="369332"/>
          </a:xfrm>
          <a:prstGeom prst="rect">
            <a:avLst/>
          </a:prstGeom>
          <a:noFill/>
        </p:spPr>
        <p:txBody>
          <a:bodyPr wrap="square" rtlCol="0">
            <a:spAutoFit/>
          </a:bodyPr>
          <a:lstStyle/>
          <a:p>
            <a:r>
              <a:rPr kumimoji="1" lang="ja-JP" altLang="en-US" b="1" dirty="0"/>
              <a:t>初期</a:t>
            </a:r>
            <a:r>
              <a:rPr kumimoji="1" lang="ja-JP" altLang="en-US" b="1"/>
              <a:t>状態：リンク</a:t>
            </a:r>
            <a:r>
              <a:rPr kumimoji="1" lang="ja-JP" altLang="en-US" b="1" dirty="0"/>
              <a:t>が０</a:t>
            </a:r>
          </a:p>
        </p:txBody>
      </p:sp>
      <p:sp>
        <p:nvSpPr>
          <p:cNvPr id="18" name="下矢印 17">
            <a:extLst>
              <a:ext uri="{FF2B5EF4-FFF2-40B4-BE49-F238E27FC236}">
                <a16:creationId xmlns:a16="http://schemas.microsoft.com/office/drawing/2014/main" id="{98082C04-5EFE-FCF4-695F-3399A18AFB19}"/>
              </a:ext>
            </a:extLst>
          </p:cNvPr>
          <p:cNvSpPr/>
          <p:nvPr/>
        </p:nvSpPr>
        <p:spPr>
          <a:xfrm>
            <a:off x="5355614" y="2679034"/>
            <a:ext cx="713983" cy="413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9" name="下矢印 18">
            <a:extLst>
              <a:ext uri="{FF2B5EF4-FFF2-40B4-BE49-F238E27FC236}">
                <a16:creationId xmlns:a16="http://schemas.microsoft.com/office/drawing/2014/main" id="{46A72898-0B13-69C1-442D-6DFA78346408}"/>
              </a:ext>
            </a:extLst>
          </p:cNvPr>
          <p:cNvSpPr/>
          <p:nvPr/>
        </p:nvSpPr>
        <p:spPr>
          <a:xfrm>
            <a:off x="8819723" y="2512886"/>
            <a:ext cx="713983" cy="306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0" name="下矢印 19">
            <a:extLst>
              <a:ext uri="{FF2B5EF4-FFF2-40B4-BE49-F238E27FC236}">
                <a16:creationId xmlns:a16="http://schemas.microsoft.com/office/drawing/2014/main" id="{4E9BC984-CB07-1DED-4585-30DE32905B4F}"/>
              </a:ext>
            </a:extLst>
          </p:cNvPr>
          <p:cNvSpPr/>
          <p:nvPr/>
        </p:nvSpPr>
        <p:spPr>
          <a:xfrm>
            <a:off x="1810026" y="2646070"/>
            <a:ext cx="713983" cy="413359"/>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1" name="テキスト ボックス 20">
            <a:extLst>
              <a:ext uri="{FF2B5EF4-FFF2-40B4-BE49-F238E27FC236}">
                <a16:creationId xmlns:a16="http://schemas.microsoft.com/office/drawing/2014/main" id="{F0AF5734-E67C-9E91-E726-7F2DC1186CB6}"/>
              </a:ext>
            </a:extLst>
          </p:cNvPr>
          <p:cNvSpPr txBox="1"/>
          <p:nvPr/>
        </p:nvSpPr>
        <p:spPr>
          <a:xfrm>
            <a:off x="838200" y="2184517"/>
            <a:ext cx="3170560" cy="369332"/>
          </a:xfrm>
          <a:prstGeom prst="rect">
            <a:avLst/>
          </a:prstGeom>
          <a:noFill/>
        </p:spPr>
        <p:txBody>
          <a:bodyPr wrap="square" rtlCol="0">
            <a:spAutoFit/>
          </a:bodyPr>
          <a:lstStyle/>
          <a:p>
            <a:r>
              <a:rPr kumimoji="1" lang="ja-JP" altLang="en-US" b="1" dirty="0"/>
              <a:t>初期</a:t>
            </a:r>
            <a:r>
              <a:rPr kumimoji="1" lang="ja-JP" altLang="en-US" b="1"/>
              <a:t>状態：全員繋がっている</a:t>
            </a:r>
          </a:p>
        </p:txBody>
      </p:sp>
      <p:sp>
        <p:nvSpPr>
          <p:cNvPr id="22" name="テキスト ボックス 21">
            <a:extLst>
              <a:ext uri="{FF2B5EF4-FFF2-40B4-BE49-F238E27FC236}">
                <a16:creationId xmlns:a16="http://schemas.microsoft.com/office/drawing/2014/main" id="{3BD0ED76-D136-8801-CB17-64F371223504}"/>
              </a:ext>
            </a:extLst>
          </p:cNvPr>
          <p:cNvSpPr txBox="1"/>
          <p:nvPr/>
        </p:nvSpPr>
        <p:spPr>
          <a:xfrm>
            <a:off x="1613019" y="4636499"/>
            <a:ext cx="1107996" cy="369332"/>
          </a:xfrm>
          <a:prstGeom prst="rect">
            <a:avLst/>
          </a:prstGeom>
          <a:noFill/>
        </p:spPr>
        <p:txBody>
          <a:bodyPr wrap="none" rtlCol="0">
            <a:spAutoFit/>
          </a:bodyPr>
          <a:lstStyle/>
          <a:p>
            <a:r>
              <a:rPr kumimoji="1" lang="ja-JP" altLang="en-US"/>
              <a:t>あるいは</a:t>
            </a:r>
          </a:p>
        </p:txBody>
      </p:sp>
      <p:sp>
        <p:nvSpPr>
          <p:cNvPr id="23" name="下矢印 22">
            <a:extLst>
              <a:ext uri="{FF2B5EF4-FFF2-40B4-BE49-F238E27FC236}">
                <a16:creationId xmlns:a16="http://schemas.microsoft.com/office/drawing/2014/main" id="{4F43CFC7-2D60-4697-4FD5-5508A1DFF0E8}"/>
              </a:ext>
            </a:extLst>
          </p:cNvPr>
          <p:cNvSpPr/>
          <p:nvPr/>
        </p:nvSpPr>
        <p:spPr>
          <a:xfrm>
            <a:off x="8900559" y="4821165"/>
            <a:ext cx="713983" cy="306243"/>
          </a:xfrm>
          <a:prstGeom prst="downArrow">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81983760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D0865A8-19F3-8276-0926-34C54B190FCC}"/>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012A9D18-9C7F-B87F-9DC2-959C994E036E}"/>
              </a:ext>
            </a:extLst>
          </p:cNvPr>
          <p:cNvSpPr/>
          <p:nvPr/>
        </p:nvSpPr>
        <p:spPr>
          <a:xfrm>
            <a:off x="838200" y="1932829"/>
            <a:ext cx="10858500" cy="3703347"/>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ja-JP" altLang="en-US" sz="2000" b="1" dirty="0">
                <a:solidFill>
                  <a:schemeClr val="tx2">
                    <a:lumMod val="75000"/>
                    <a:lumOff val="25000"/>
                  </a:schemeClr>
                </a:solidFill>
              </a:rPr>
              <a:t>各試行</a:t>
            </a:r>
            <a:r>
              <a:rPr kumimoji="1" lang="ja-JP" altLang="en-US" sz="2000" b="1" dirty="0">
                <a:solidFill>
                  <a:schemeClr val="tx2">
                    <a:lumMod val="75000"/>
                    <a:lumOff val="25000"/>
                  </a:schemeClr>
                </a:solidFill>
              </a:rPr>
              <a:t>：１０試行</a:t>
            </a:r>
            <a:endParaRPr lang="en-US" altLang="ja-JP" sz="2000" b="1" dirty="0">
              <a:solidFill>
                <a:schemeClr val="tx1"/>
              </a:solidFill>
            </a:endParaRPr>
          </a:p>
          <a:p>
            <a:r>
              <a:rPr lang="ja-JP" altLang="en-US" sz="2000" b="1" dirty="0">
                <a:solidFill>
                  <a:schemeClr val="tx1"/>
                </a:solidFill>
              </a:rPr>
              <a:t>　　　　</a:t>
            </a:r>
            <a:r>
              <a:rPr lang="ja-JP" altLang="en-US" sz="2000" b="1" dirty="0">
                <a:solidFill>
                  <a:schemeClr val="tx1"/>
                </a:solidFill>
                <a:highlight>
                  <a:srgbClr val="FF0000"/>
                </a:highlight>
              </a:rPr>
              <a:t>変数を初期化</a:t>
            </a:r>
            <a:endParaRPr lang="en-US" altLang="ja-JP" sz="2000" b="1" dirty="0">
              <a:solidFill>
                <a:schemeClr val="tx1"/>
              </a:solidFill>
              <a:highlight>
                <a:srgbClr val="FF0000"/>
              </a:highlight>
            </a:endParaRPr>
          </a:p>
          <a:p>
            <a:r>
              <a:rPr kumimoji="1" lang="en-US" altLang="ja-JP" sz="2000" b="1" dirty="0">
                <a:solidFill>
                  <a:schemeClr val="tx1"/>
                </a:solidFill>
              </a:rPr>
              <a:t>	</a:t>
            </a:r>
            <a:endParaRPr kumimoji="1" lang="ja-JP" altLang="en-US" sz="2000" b="1" dirty="0">
              <a:solidFill>
                <a:schemeClr val="tx1"/>
              </a:solidFill>
            </a:endParaRPr>
          </a:p>
        </p:txBody>
      </p:sp>
      <p:sp>
        <p:nvSpPr>
          <p:cNvPr id="2" name="タイトル 1">
            <a:extLst>
              <a:ext uri="{FF2B5EF4-FFF2-40B4-BE49-F238E27FC236}">
                <a16:creationId xmlns:a16="http://schemas.microsoft.com/office/drawing/2014/main" id="{2CCE8555-FBDA-1D86-0178-801E55039CDD}"/>
              </a:ext>
            </a:extLst>
          </p:cNvPr>
          <p:cNvSpPr>
            <a:spLocks noGrp="1"/>
          </p:cNvSpPr>
          <p:nvPr>
            <p:ph type="title"/>
          </p:nvPr>
        </p:nvSpPr>
        <p:spPr/>
        <p:txBody>
          <a:bodyPr/>
          <a:lstStyle/>
          <a:p>
            <a:r>
              <a:rPr lang="ja-JP" altLang="en-US" b="1" dirty="0"/>
              <a:t>モデル詳細</a:t>
            </a:r>
            <a:endParaRPr kumimoji="1" lang="ja-JP" altLang="en-US" b="1" dirty="0"/>
          </a:p>
        </p:txBody>
      </p:sp>
      <p:sp>
        <p:nvSpPr>
          <p:cNvPr id="8" name="正方形/長方形 7">
            <a:extLst>
              <a:ext uri="{FF2B5EF4-FFF2-40B4-BE49-F238E27FC236}">
                <a16:creationId xmlns:a16="http://schemas.microsoft.com/office/drawing/2014/main" id="{09560744-5963-BFAE-EAC5-66C79485FEBC}"/>
              </a:ext>
            </a:extLst>
          </p:cNvPr>
          <p:cNvSpPr/>
          <p:nvPr/>
        </p:nvSpPr>
        <p:spPr>
          <a:xfrm>
            <a:off x="1085852" y="2735780"/>
            <a:ext cx="10610848" cy="284298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2000" b="1" dirty="0">
                <a:solidFill>
                  <a:schemeClr val="accent2">
                    <a:lumMod val="75000"/>
                  </a:schemeClr>
                </a:solidFill>
              </a:rPr>
              <a:t>各世代：５０００世代</a:t>
            </a:r>
            <a:endParaRPr kumimoji="1" lang="en-US" altLang="ja-JP" sz="2000" b="1" dirty="0">
              <a:solidFill>
                <a:schemeClr val="accent2">
                  <a:lumMod val="75000"/>
                </a:schemeClr>
              </a:solidFill>
            </a:endParaRPr>
          </a:p>
          <a:p>
            <a:r>
              <a:rPr lang="ja-JP" altLang="en-US" sz="2000" b="1" dirty="0">
                <a:solidFill>
                  <a:schemeClr val="accent2">
                    <a:lumMod val="75000"/>
                  </a:schemeClr>
                </a:solidFill>
              </a:rPr>
              <a:t>　　　　</a:t>
            </a:r>
            <a:r>
              <a:rPr lang="ja-JP" altLang="en-US" sz="2000" b="1" dirty="0">
                <a:solidFill>
                  <a:schemeClr val="tx1"/>
                </a:solidFill>
              </a:rPr>
              <a:t>ネットワークを初期化</a:t>
            </a:r>
            <a:endParaRPr lang="en-US" altLang="ja-JP" sz="2000" b="1" dirty="0">
              <a:solidFill>
                <a:schemeClr val="tx1"/>
              </a:solidFill>
            </a:endParaRPr>
          </a:p>
          <a:p>
            <a:endParaRPr kumimoji="1" lang="en-US" altLang="ja-JP" sz="2000" b="1" dirty="0">
              <a:solidFill>
                <a:schemeClr val="accent2">
                  <a:lumMod val="75000"/>
                </a:schemeClr>
              </a:solidFill>
            </a:endParaRPr>
          </a:p>
          <a:p>
            <a:endParaRPr lang="en-US" altLang="ja-JP" sz="2000" b="1" dirty="0">
              <a:solidFill>
                <a:schemeClr val="accent2">
                  <a:lumMod val="75000"/>
                </a:schemeClr>
              </a:solidFill>
            </a:endParaRPr>
          </a:p>
          <a:p>
            <a:endParaRPr kumimoji="1" lang="en-US" altLang="ja-JP" sz="2000" b="1" dirty="0">
              <a:solidFill>
                <a:schemeClr val="accent2">
                  <a:lumMod val="75000"/>
                </a:schemeClr>
              </a:solidFill>
            </a:endParaRPr>
          </a:p>
          <a:p>
            <a:endParaRPr kumimoji="1" lang="en-US" altLang="ja-JP" sz="2000" b="1" dirty="0">
              <a:solidFill>
                <a:schemeClr val="accent2">
                  <a:lumMod val="75000"/>
                </a:schemeClr>
              </a:solidFill>
            </a:endParaRPr>
          </a:p>
          <a:p>
            <a:endParaRPr lang="en-US" altLang="ja-JP" sz="2000" b="1" dirty="0">
              <a:solidFill>
                <a:schemeClr val="tx1"/>
              </a:solidFill>
            </a:endParaRPr>
          </a:p>
          <a:p>
            <a:r>
              <a:rPr lang="ja-JP" altLang="en-US" sz="2000" b="1" dirty="0">
                <a:solidFill>
                  <a:schemeClr val="tx1"/>
                </a:solidFill>
              </a:rPr>
              <a:t>　　　　社会学習</a:t>
            </a:r>
            <a:endParaRPr lang="en-US" altLang="ja-JP" sz="2000" b="1" dirty="0">
              <a:solidFill>
                <a:schemeClr val="tx1"/>
              </a:solidFill>
            </a:endParaRPr>
          </a:p>
          <a:p>
            <a:r>
              <a:rPr lang="ja-JP" altLang="en-US" sz="2000" b="1" dirty="0">
                <a:solidFill>
                  <a:schemeClr val="tx1"/>
                </a:solidFill>
              </a:rPr>
              <a:t>　　　　突然変異</a:t>
            </a:r>
            <a:r>
              <a:rPr kumimoji="1" lang="en-US" altLang="ja-JP" sz="2000" b="1" dirty="0">
                <a:solidFill>
                  <a:schemeClr val="tx1"/>
                </a:solidFill>
              </a:rPr>
              <a:t>	</a:t>
            </a:r>
            <a:endParaRPr kumimoji="1" lang="ja-JP" altLang="en-US" sz="2000" b="1" dirty="0">
              <a:solidFill>
                <a:schemeClr val="tx1"/>
              </a:solidFill>
            </a:endParaRPr>
          </a:p>
        </p:txBody>
      </p:sp>
      <p:sp>
        <p:nvSpPr>
          <p:cNvPr id="9" name="正方形/長方形 8">
            <a:extLst>
              <a:ext uri="{FF2B5EF4-FFF2-40B4-BE49-F238E27FC236}">
                <a16:creationId xmlns:a16="http://schemas.microsoft.com/office/drawing/2014/main" id="{CA23966C-5A99-B218-D246-B6B0BAA22A88}"/>
              </a:ext>
            </a:extLst>
          </p:cNvPr>
          <p:cNvSpPr/>
          <p:nvPr/>
        </p:nvSpPr>
        <p:spPr>
          <a:xfrm>
            <a:off x="1356014" y="3371568"/>
            <a:ext cx="10340686" cy="1468283"/>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ja-JP" altLang="en-US" sz="2000" b="1" dirty="0">
                <a:solidFill>
                  <a:schemeClr val="accent3">
                    <a:lumMod val="75000"/>
                  </a:schemeClr>
                </a:solidFill>
              </a:rPr>
              <a:t>各ラウンド</a:t>
            </a:r>
            <a:r>
              <a:rPr kumimoji="1" lang="ja-JP" altLang="en-US" sz="2000" b="1" dirty="0">
                <a:solidFill>
                  <a:schemeClr val="accent3">
                    <a:lumMod val="75000"/>
                  </a:schemeClr>
                </a:solidFill>
              </a:rPr>
              <a:t>：１００回</a:t>
            </a:r>
            <a:endParaRPr lang="en-US" altLang="ja-JP" sz="2000" b="1" dirty="0">
              <a:solidFill>
                <a:schemeClr val="tx1"/>
              </a:solidFill>
            </a:endParaRPr>
          </a:p>
          <a:p>
            <a:r>
              <a:rPr kumimoji="1" lang="ja-JP" altLang="en-US" sz="2000" b="1" dirty="0">
                <a:solidFill>
                  <a:schemeClr val="tx1"/>
                </a:solidFill>
              </a:rPr>
              <a:t>　　　　　　各エージェントの協力</a:t>
            </a:r>
            <a:r>
              <a:rPr kumimoji="1" lang="en-US" altLang="ja-JP" sz="2000" b="1" dirty="0">
                <a:solidFill>
                  <a:schemeClr val="tx1"/>
                </a:solidFill>
              </a:rPr>
              <a:t>/</a:t>
            </a:r>
            <a:r>
              <a:rPr kumimoji="1" lang="ja-JP" altLang="en-US" sz="2000" b="1" dirty="0">
                <a:solidFill>
                  <a:schemeClr val="tx1"/>
                </a:solidFill>
              </a:rPr>
              <a:t>非協力を決定</a:t>
            </a:r>
            <a:endParaRPr lang="en-US" altLang="ja-JP" sz="2000" b="1" dirty="0">
              <a:solidFill>
                <a:schemeClr val="tx1"/>
              </a:solidFill>
            </a:endParaRPr>
          </a:p>
          <a:p>
            <a:r>
              <a:rPr lang="ja-JP" altLang="en-US" sz="2000" b="1" dirty="0">
                <a:solidFill>
                  <a:schemeClr val="tx1"/>
                </a:solidFill>
              </a:rPr>
              <a:t>　　　　　　利得を計算</a:t>
            </a:r>
            <a:endParaRPr lang="en-US" altLang="ja-JP" sz="2000" b="1" dirty="0">
              <a:solidFill>
                <a:schemeClr val="tx1"/>
              </a:solidFill>
            </a:endParaRPr>
          </a:p>
        </p:txBody>
      </p:sp>
      <p:sp>
        <p:nvSpPr>
          <p:cNvPr id="10" name="正方形/長方形 9">
            <a:extLst>
              <a:ext uri="{FF2B5EF4-FFF2-40B4-BE49-F238E27FC236}">
                <a16:creationId xmlns:a16="http://schemas.microsoft.com/office/drawing/2014/main" id="{C894521A-7FC3-988B-3307-301B1E0A84B5}"/>
              </a:ext>
            </a:extLst>
          </p:cNvPr>
          <p:cNvSpPr/>
          <p:nvPr/>
        </p:nvSpPr>
        <p:spPr>
          <a:xfrm>
            <a:off x="2870491" y="4311802"/>
            <a:ext cx="8826209" cy="407194"/>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2000" b="1" dirty="0">
                <a:solidFill>
                  <a:schemeClr val="tx1"/>
                </a:solidFill>
              </a:rPr>
              <a:t>ネットワークの切り貼り：</a:t>
            </a:r>
            <a:r>
              <a:rPr lang="en-US" altLang="ja-JP" sz="2000" b="1" dirty="0">
                <a:solidFill>
                  <a:schemeClr val="tx1"/>
                </a:solidFill>
              </a:rPr>
              <a:t>5000</a:t>
            </a:r>
            <a:r>
              <a:rPr kumimoji="1" lang="ja-JP" altLang="en-US" sz="2000" b="1" dirty="0">
                <a:solidFill>
                  <a:schemeClr val="tx1"/>
                </a:solidFill>
              </a:rPr>
              <a:t>回</a:t>
            </a:r>
            <a:r>
              <a:rPr kumimoji="1" lang="en-US" altLang="ja-JP" sz="2000" b="1" dirty="0">
                <a:solidFill>
                  <a:schemeClr val="tx1"/>
                </a:solidFill>
              </a:rPr>
              <a:t>	</a:t>
            </a:r>
            <a:endParaRPr kumimoji="1" lang="ja-JP" altLang="en-US" sz="2000" b="1" dirty="0">
              <a:solidFill>
                <a:schemeClr val="tx1"/>
              </a:solidFill>
            </a:endParaRPr>
          </a:p>
        </p:txBody>
      </p:sp>
      <p:sp>
        <p:nvSpPr>
          <p:cNvPr id="3" name="矢印: 右 2">
            <a:extLst>
              <a:ext uri="{FF2B5EF4-FFF2-40B4-BE49-F238E27FC236}">
                <a16:creationId xmlns:a16="http://schemas.microsoft.com/office/drawing/2014/main" id="{51074577-BF7A-C520-5E92-E9AF844A6A73}"/>
              </a:ext>
            </a:extLst>
          </p:cNvPr>
          <p:cNvSpPr/>
          <p:nvPr/>
        </p:nvSpPr>
        <p:spPr>
          <a:xfrm rot="10800000">
            <a:off x="3807229" y="2150984"/>
            <a:ext cx="1209964" cy="479938"/>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4382993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487C37-BCCC-8C4F-AFE8-AE8CB9F3319A}"/>
            </a:ext>
          </a:extLst>
        </p:cNvPr>
        <p:cNvGrpSpPr/>
        <p:nvPr/>
      </p:nvGrpSpPr>
      <p:grpSpPr>
        <a:xfrm>
          <a:off x="0" y="0"/>
          <a:ext cx="0" cy="0"/>
          <a:chOff x="0" y="0"/>
          <a:chExt cx="0" cy="0"/>
        </a:xfrm>
      </p:grpSpPr>
      <p:sp>
        <p:nvSpPr>
          <p:cNvPr id="10" name="四角形: 角を丸くする 9">
            <a:extLst>
              <a:ext uri="{FF2B5EF4-FFF2-40B4-BE49-F238E27FC236}">
                <a16:creationId xmlns:a16="http://schemas.microsoft.com/office/drawing/2014/main" id="{9E23AB4A-BECF-FB5B-9847-C0521211F9F0}"/>
              </a:ext>
            </a:extLst>
          </p:cNvPr>
          <p:cNvSpPr/>
          <p:nvPr/>
        </p:nvSpPr>
        <p:spPr>
          <a:xfrm>
            <a:off x="1149192" y="3547164"/>
            <a:ext cx="7192090" cy="13431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テキスト ボックス 10">
            <a:extLst>
              <a:ext uri="{FF2B5EF4-FFF2-40B4-BE49-F238E27FC236}">
                <a16:creationId xmlns:a16="http://schemas.microsoft.com/office/drawing/2014/main" id="{71655D73-6256-1B56-F536-9273F3DD262C}"/>
              </a:ext>
            </a:extLst>
          </p:cNvPr>
          <p:cNvSpPr txBox="1"/>
          <p:nvPr/>
        </p:nvSpPr>
        <p:spPr>
          <a:xfrm>
            <a:off x="1693474" y="3162040"/>
            <a:ext cx="3858427" cy="646331"/>
          </a:xfrm>
          <a:prstGeom prst="rect">
            <a:avLst/>
          </a:prstGeom>
          <a:solidFill>
            <a:schemeClr val="bg1"/>
          </a:solidFill>
        </p:spPr>
        <p:txBody>
          <a:bodyPr wrap="square" rtlCol="0">
            <a:spAutoFit/>
          </a:bodyPr>
          <a:lstStyle/>
          <a:p>
            <a:pPr algn="ctr"/>
            <a:r>
              <a:rPr kumimoji="1" lang="en-US" altLang="ja-JP" sz="3600" b="1" dirty="0"/>
              <a:t>TL</a:t>
            </a:r>
            <a:r>
              <a:rPr kumimoji="1" lang="ja-JP" altLang="en-US" sz="2000" b="1" dirty="0"/>
              <a:t>：切る</a:t>
            </a:r>
            <a:r>
              <a:rPr kumimoji="1" lang="en-US" altLang="ja-JP" sz="2000" b="1" dirty="0"/>
              <a:t>or</a:t>
            </a:r>
            <a:r>
              <a:rPr kumimoji="1" lang="ja-JP" altLang="en-US" sz="2000" b="1" dirty="0"/>
              <a:t>切らないを決める</a:t>
            </a:r>
          </a:p>
        </p:txBody>
      </p:sp>
      <p:sp>
        <p:nvSpPr>
          <p:cNvPr id="15" name="四角形: 角を丸くする 14">
            <a:extLst>
              <a:ext uri="{FF2B5EF4-FFF2-40B4-BE49-F238E27FC236}">
                <a16:creationId xmlns:a16="http://schemas.microsoft.com/office/drawing/2014/main" id="{49A39780-B94A-A7D8-8941-FC1FA229D945}"/>
              </a:ext>
            </a:extLst>
          </p:cNvPr>
          <p:cNvSpPr/>
          <p:nvPr/>
        </p:nvSpPr>
        <p:spPr>
          <a:xfrm>
            <a:off x="1149192" y="5306911"/>
            <a:ext cx="7196708" cy="1337685"/>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a:extLst>
              <a:ext uri="{FF2B5EF4-FFF2-40B4-BE49-F238E27FC236}">
                <a16:creationId xmlns:a16="http://schemas.microsoft.com/office/drawing/2014/main" id="{17EFF2F5-4DDB-4C5D-7321-30CB6042CE4E}"/>
              </a:ext>
            </a:extLst>
          </p:cNvPr>
          <p:cNvSpPr txBox="1"/>
          <p:nvPr/>
        </p:nvSpPr>
        <p:spPr>
          <a:xfrm>
            <a:off x="1693474" y="4921787"/>
            <a:ext cx="3858427" cy="646331"/>
          </a:xfrm>
          <a:prstGeom prst="rect">
            <a:avLst/>
          </a:prstGeom>
          <a:solidFill>
            <a:schemeClr val="bg1"/>
          </a:solidFill>
        </p:spPr>
        <p:txBody>
          <a:bodyPr wrap="square" rtlCol="0">
            <a:spAutoFit/>
          </a:bodyPr>
          <a:lstStyle/>
          <a:p>
            <a:pPr algn="ctr"/>
            <a:r>
              <a:rPr kumimoji="1" lang="en-US" altLang="ja-JP" sz="3600" b="1" dirty="0"/>
              <a:t>TF</a:t>
            </a:r>
            <a:r>
              <a:rPr kumimoji="1" lang="ja-JP" altLang="en-US" sz="2000" b="1" dirty="0"/>
              <a:t>：貼る</a:t>
            </a:r>
            <a:r>
              <a:rPr kumimoji="1" lang="en-US" altLang="ja-JP" sz="2000" b="1" dirty="0"/>
              <a:t>or</a:t>
            </a:r>
            <a:r>
              <a:rPr lang="ja-JP" altLang="en-US" sz="2000" b="1" dirty="0"/>
              <a:t>貼ら</a:t>
            </a:r>
            <a:r>
              <a:rPr kumimoji="1" lang="ja-JP" altLang="en-US" sz="2000" b="1" dirty="0"/>
              <a:t>ないを決める</a:t>
            </a:r>
          </a:p>
        </p:txBody>
      </p:sp>
      <p:sp>
        <p:nvSpPr>
          <p:cNvPr id="17" name="四角形: 角を丸くする 16">
            <a:extLst>
              <a:ext uri="{FF2B5EF4-FFF2-40B4-BE49-F238E27FC236}">
                <a16:creationId xmlns:a16="http://schemas.microsoft.com/office/drawing/2014/main" id="{6502876A-E505-259E-9848-1C80E6D215F3}"/>
              </a:ext>
            </a:extLst>
          </p:cNvPr>
          <p:cNvSpPr/>
          <p:nvPr/>
        </p:nvSpPr>
        <p:spPr>
          <a:xfrm>
            <a:off x="8721719" y="4558712"/>
            <a:ext cx="2909456" cy="2108280"/>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8" name="テキスト ボックス 17">
            <a:extLst>
              <a:ext uri="{FF2B5EF4-FFF2-40B4-BE49-F238E27FC236}">
                <a16:creationId xmlns:a16="http://schemas.microsoft.com/office/drawing/2014/main" id="{E9024A58-F1E2-A4EA-E150-A38D1418FB03}"/>
              </a:ext>
            </a:extLst>
          </p:cNvPr>
          <p:cNvSpPr txBox="1"/>
          <p:nvPr/>
        </p:nvSpPr>
        <p:spPr>
          <a:xfrm>
            <a:off x="9058191" y="4842092"/>
            <a:ext cx="2236510" cy="400110"/>
          </a:xfrm>
          <a:prstGeom prst="rect">
            <a:avLst/>
          </a:prstGeom>
          <a:noFill/>
        </p:spPr>
        <p:txBody>
          <a:bodyPr wrap="none" rtlCol="0">
            <a:spAutoFit/>
          </a:bodyPr>
          <a:lstStyle/>
          <a:p>
            <a:r>
              <a:rPr kumimoji="1" lang="ja-JP" altLang="en-US" sz="2000" b="1" u="sng" dirty="0"/>
              <a:t>変数初期化</a:t>
            </a:r>
            <a:r>
              <a:rPr kumimoji="1" lang="ja-JP" altLang="en-US" sz="2000" b="1" i="0" u="sng" dirty="0">
                <a:latin typeface="+mj-lt"/>
              </a:rPr>
              <a:t>３</a:t>
            </a:r>
            <a:r>
              <a:rPr kumimoji="1" lang="ja-JP" altLang="en-US" sz="2000" b="1" u="sng" dirty="0"/>
              <a:t>通り</a:t>
            </a:r>
          </a:p>
        </p:txBody>
      </p:sp>
      <mc:AlternateContent xmlns:mc="http://schemas.openxmlformats.org/markup-compatibility/2006" xmlns:a14="http://schemas.microsoft.com/office/drawing/2010/main">
        <mc:Choice Requires="a14">
          <p:sp>
            <p:nvSpPr>
              <p:cNvPr id="19" name="テキスト ボックス 18">
                <a:extLst>
                  <a:ext uri="{FF2B5EF4-FFF2-40B4-BE49-F238E27FC236}">
                    <a16:creationId xmlns:a16="http://schemas.microsoft.com/office/drawing/2014/main" id="{73BBB833-E07C-5314-74F7-7C7CA2247CCC}"/>
                  </a:ext>
                </a:extLst>
              </p:cNvPr>
              <p:cNvSpPr txBox="1"/>
              <p:nvPr/>
            </p:nvSpPr>
            <p:spPr>
              <a:xfrm>
                <a:off x="8989574" y="5417528"/>
                <a:ext cx="2373745" cy="1015663"/>
              </a:xfrm>
              <a:prstGeom prst="rect">
                <a:avLst/>
              </a:prstGeom>
              <a:noFill/>
            </p:spPr>
            <p:txBody>
              <a:bodyPr wrap="square" rtlCol="0">
                <a:spAutoFit/>
              </a:bodyPr>
              <a:lstStyle/>
              <a:p>
                <a:pPr algn="ctr"/>
                <a:r>
                  <a:rPr kumimoji="1" lang="ja-JP" altLang="en-US" sz="2000" b="1" dirty="0"/>
                  <a:t>全員</a:t>
                </a:r>
                <a14:m>
                  <m:oMath xmlns:m="http://schemas.openxmlformats.org/officeDocument/2006/math">
                    <m:r>
                      <a:rPr kumimoji="1" lang="en-US" altLang="ja-JP" sz="2000" b="1" i="1" dirty="0" smtClean="0">
                        <a:latin typeface="Cambria Math" panose="02040503050406030204" pitchFamily="18" charset="0"/>
                      </a:rPr>
                      <m:t>𝟏</m:t>
                    </m:r>
                    <m:r>
                      <a:rPr kumimoji="1" lang="en-US" altLang="ja-JP" sz="2000" b="1" i="1" dirty="0" smtClean="0">
                        <a:latin typeface="Cambria Math" panose="02040503050406030204" pitchFamily="18" charset="0"/>
                      </a:rPr>
                      <m:t>.</m:t>
                    </m:r>
                    <m:r>
                      <a:rPr kumimoji="1" lang="en-US" altLang="ja-JP" sz="2000" b="1" i="1" dirty="0" smtClean="0">
                        <a:latin typeface="Cambria Math" panose="02040503050406030204" pitchFamily="18" charset="0"/>
                      </a:rPr>
                      <m:t>𝟏</m:t>
                    </m:r>
                  </m:oMath>
                </a14:m>
                <a:r>
                  <a:rPr kumimoji="1" lang="ja-JP" altLang="en-US" sz="2000" b="1" dirty="0"/>
                  <a:t>スタート</a:t>
                </a:r>
                <a:endParaRPr kumimoji="1" lang="en-US" altLang="ja-JP" sz="2000" b="1" dirty="0"/>
              </a:p>
              <a:p>
                <a:pPr algn="ctr"/>
                <a:r>
                  <a:rPr kumimoji="1" lang="ja-JP" altLang="en-US" sz="2000" b="1" dirty="0"/>
                  <a:t>全員</a:t>
                </a:r>
                <a14:m>
                  <m:oMath xmlns:m="http://schemas.openxmlformats.org/officeDocument/2006/math">
                    <m:r>
                      <a:rPr kumimoji="1" lang="en-US" altLang="ja-JP" sz="2000" b="1" i="1" dirty="0" smtClean="0">
                        <a:latin typeface="Cambria Math" panose="02040503050406030204" pitchFamily="18" charset="0"/>
                      </a:rPr>
                      <m:t>𝟎</m:t>
                    </m:r>
                    <m:r>
                      <a:rPr kumimoji="1" lang="en-US" altLang="ja-JP" sz="2000" b="1" i="1" dirty="0" smtClean="0">
                        <a:latin typeface="Cambria Math" panose="02040503050406030204" pitchFamily="18" charset="0"/>
                      </a:rPr>
                      <m:t>.</m:t>
                    </m:r>
                    <m:r>
                      <a:rPr kumimoji="1" lang="en-US" altLang="ja-JP" sz="2000" b="1" i="1" dirty="0" smtClean="0">
                        <a:latin typeface="Cambria Math" panose="02040503050406030204" pitchFamily="18" charset="0"/>
                      </a:rPr>
                      <m:t>𝟎</m:t>
                    </m:r>
                  </m:oMath>
                </a14:m>
                <a:r>
                  <a:rPr kumimoji="1" lang="ja-JP" altLang="en-US" sz="2000" b="1" dirty="0"/>
                  <a:t>スタート</a:t>
                </a:r>
                <a:endParaRPr kumimoji="1" lang="en-US" altLang="ja-JP" sz="2000" b="1" dirty="0"/>
              </a:p>
              <a:p>
                <a:pPr algn="ctr"/>
                <a:r>
                  <a:rPr kumimoji="1" lang="ja-JP" altLang="en-US" sz="2000" b="1" dirty="0"/>
                  <a:t>ランダムスタート</a:t>
                </a:r>
              </a:p>
            </p:txBody>
          </p:sp>
        </mc:Choice>
        <mc:Fallback xmlns="">
          <p:sp>
            <p:nvSpPr>
              <p:cNvPr id="19" name="テキスト ボックス 18">
                <a:extLst>
                  <a:ext uri="{FF2B5EF4-FFF2-40B4-BE49-F238E27FC236}">
                    <a16:creationId xmlns:a16="http://schemas.microsoft.com/office/drawing/2014/main" id="{73BBB833-E07C-5314-74F7-7C7CA2247CCC}"/>
                  </a:ext>
                </a:extLst>
              </p:cNvPr>
              <p:cNvSpPr txBox="1">
                <a:spLocks noRot="1" noChangeAspect="1" noMove="1" noResize="1" noEditPoints="1" noAdjustHandles="1" noChangeArrowheads="1" noChangeShapeType="1" noTextEdit="1"/>
              </p:cNvSpPr>
              <p:nvPr/>
            </p:nvSpPr>
            <p:spPr>
              <a:xfrm>
                <a:off x="8989574" y="5417528"/>
                <a:ext cx="2373745" cy="1015663"/>
              </a:xfrm>
              <a:prstGeom prst="rect">
                <a:avLst/>
              </a:prstGeom>
              <a:blipFill>
                <a:blip r:embed="rId2"/>
                <a:stretch>
                  <a:fillRect t="-3012" b="-10241"/>
                </a:stretch>
              </a:blipFill>
            </p:spPr>
            <p:txBody>
              <a:bodyPr/>
              <a:lstStyle/>
              <a:p>
                <a:r>
                  <a:rPr lang="ja-JP" altLang="en-US">
                    <a:noFill/>
                  </a:rPr>
                  <a:t> </a:t>
                </a:r>
              </a:p>
            </p:txBody>
          </p:sp>
        </mc:Fallback>
      </mc:AlternateContent>
      <p:sp>
        <p:nvSpPr>
          <p:cNvPr id="2" name="タイトル 1">
            <a:extLst>
              <a:ext uri="{FF2B5EF4-FFF2-40B4-BE49-F238E27FC236}">
                <a16:creationId xmlns:a16="http://schemas.microsoft.com/office/drawing/2014/main" id="{86DD1254-A898-B758-1FB8-ADD1FFA7E350}"/>
              </a:ext>
            </a:extLst>
          </p:cNvPr>
          <p:cNvSpPr>
            <a:spLocks noGrp="1"/>
          </p:cNvSpPr>
          <p:nvPr>
            <p:ph type="title"/>
          </p:nvPr>
        </p:nvSpPr>
        <p:spPr>
          <a:xfrm>
            <a:off x="838200" y="365125"/>
            <a:ext cx="10515600" cy="1325563"/>
          </a:xfrm>
        </p:spPr>
        <p:txBody>
          <a:bodyPr>
            <a:normAutofit/>
          </a:bodyPr>
          <a:lstStyle/>
          <a:p>
            <a:r>
              <a:rPr kumimoji="1" lang="ja-JP" altLang="en-US" sz="4000" b="1" dirty="0"/>
              <a:t>変数の初期化＠各試行</a:t>
            </a:r>
          </a:p>
        </p:txBody>
      </p:sp>
      <p:sp>
        <p:nvSpPr>
          <p:cNvPr id="7" name="四角形: 角を丸くする 6">
            <a:extLst>
              <a:ext uri="{FF2B5EF4-FFF2-40B4-BE49-F238E27FC236}">
                <a16:creationId xmlns:a16="http://schemas.microsoft.com/office/drawing/2014/main" id="{0E0EF509-1E99-C9D0-BE09-805B1064FE47}"/>
              </a:ext>
            </a:extLst>
          </p:cNvPr>
          <p:cNvSpPr/>
          <p:nvPr/>
        </p:nvSpPr>
        <p:spPr>
          <a:xfrm>
            <a:off x="1149190" y="1813298"/>
            <a:ext cx="7192090" cy="1343131"/>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947E3947-80C8-5055-41FE-59EC1ABB6730}"/>
              </a:ext>
            </a:extLst>
          </p:cNvPr>
          <p:cNvSpPr txBox="1"/>
          <p:nvPr/>
        </p:nvSpPr>
        <p:spPr>
          <a:xfrm>
            <a:off x="1693472" y="1428174"/>
            <a:ext cx="3724501" cy="646331"/>
          </a:xfrm>
          <a:prstGeom prst="rect">
            <a:avLst/>
          </a:prstGeom>
          <a:solidFill>
            <a:schemeClr val="bg1"/>
          </a:solidFill>
        </p:spPr>
        <p:txBody>
          <a:bodyPr wrap="square" rtlCol="0">
            <a:spAutoFit/>
          </a:bodyPr>
          <a:lstStyle/>
          <a:p>
            <a:pPr algn="ctr"/>
            <a:r>
              <a:rPr kumimoji="1" lang="en-US" altLang="ja-JP" sz="3600" b="1" dirty="0"/>
              <a:t>TC</a:t>
            </a:r>
            <a:r>
              <a:rPr kumimoji="1" lang="ja-JP" altLang="en-US" sz="2000" b="1" dirty="0"/>
              <a:t>：協力</a:t>
            </a:r>
            <a:r>
              <a:rPr kumimoji="1" lang="en-US" altLang="ja-JP" sz="2000" b="1" dirty="0"/>
              <a:t>or</a:t>
            </a:r>
            <a:r>
              <a:rPr kumimoji="1" lang="ja-JP" altLang="en-US" sz="2000" b="1" dirty="0"/>
              <a:t>非協力を決める</a:t>
            </a:r>
          </a:p>
        </p:txBody>
      </p:sp>
      <mc:AlternateContent xmlns:mc="http://schemas.openxmlformats.org/markup-compatibility/2006" xmlns:a14="http://schemas.microsoft.com/office/drawing/2010/main">
        <mc:Choice Requires="a14">
          <p:sp>
            <p:nvSpPr>
              <p:cNvPr id="9" name="コンテンツ プレースホルダー 2">
                <a:extLst>
                  <a:ext uri="{FF2B5EF4-FFF2-40B4-BE49-F238E27FC236}">
                    <a16:creationId xmlns:a16="http://schemas.microsoft.com/office/drawing/2014/main" id="{DF0AB7C0-1C05-B8C9-8F40-B68F6A100A41}"/>
                  </a:ext>
                </a:extLst>
              </p:cNvPr>
              <p:cNvSpPr txBox="1">
                <a:spLocks/>
              </p:cNvSpPr>
              <p:nvPr/>
            </p:nvSpPr>
            <p:spPr>
              <a:xfrm>
                <a:off x="1525011" y="3713009"/>
                <a:ext cx="6553034" cy="1079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・各エージェントが持つリンクの切断に対する寛容さの閾値</a:t>
                </a:r>
                <a:endParaRPr lang="en-US" altLang="ja-JP" sz="1800" dirty="0"/>
              </a:p>
              <a:p>
                <a:pPr marL="0" indent="0">
                  <a:buFont typeface="Arial" panose="020B0604020202020204" pitchFamily="34" charset="0"/>
                  <a:buNone/>
                </a:pPr>
                <a:r>
                  <a:rPr lang="ja-JP" altLang="en-US" sz="1800" dirty="0"/>
                  <a:t>・相手の協力率＜自分の</a:t>
                </a:r>
                <a14:m>
                  <m:oMath xmlns:m="http://schemas.openxmlformats.org/officeDocument/2006/math">
                    <m:r>
                      <a:rPr lang="en-US" altLang="ja-JP" sz="1800" i="1" dirty="0" smtClean="0">
                        <a:latin typeface="Cambria Math" panose="02040503050406030204" pitchFamily="18" charset="0"/>
                      </a:rPr>
                      <m:t>𝑇𝐿</m:t>
                    </m:r>
                  </m:oMath>
                </a14:m>
                <a:r>
                  <a:rPr lang="ja-JP" altLang="en-US" sz="1800" dirty="0"/>
                  <a:t>、であれば切る</a:t>
                </a:r>
                <a:endParaRPr lang="en-US" altLang="ja-JP" sz="1800" dirty="0"/>
              </a:p>
              <a:p>
                <a:pPr marL="0" indent="0">
                  <a:buFont typeface="Arial" panose="020B0604020202020204" pitchFamily="34" charset="0"/>
                  <a:buNone/>
                </a:pPr>
                <a:r>
                  <a:rPr lang="ja-JP" altLang="en-US" sz="1800" dirty="0"/>
                  <a:t>・</a:t>
                </a:r>
                <a:r>
                  <a:rPr lang="en-US" altLang="ja-JP" sz="1800" dirty="0"/>
                  <a:t> </a:t>
                </a:r>
                <a14:m>
                  <m:oMath xmlns:m="http://schemas.openxmlformats.org/officeDocument/2006/math">
                    <m:r>
                      <a:rPr lang="en-US" altLang="ja-JP" sz="1800" i="1" dirty="0" smtClean="0">
                        <a:latin typeface="Cambria Math" panose="02040503050406030204" pitchFamily="18" charset="0"/>
                      </a:rPr>
                      <m:t>0.0</m:t>
                    </m:r>
                  </m:oMath>
                </a14:m>
                <a:r>
                  <a:rPr lang="ja-JP" altLang="en-US" sz="1800" dirty="0"/>
                  <a:t>から</a:t>
                </a:r>
                <a14:m>
                  <m:oMath xmlns:m="http://schemas.openxmlformats.org/officeDocument/2006/math">
                    <m:r>
                      <a:rPr lang="en-US" altLang="ja-JP" sz="1800" i="1" dirty="0" smtClean="0">
                        <a:latin typeface="Cambria Math" panose="02040503050406030204" pitchFamily="18" charset="0"/>
                      </a:rPr>
                      <m:t>1.1</m:t>
                    </m:r>
                  </m:oMath>
                </a14:m>
                <a:r>
                  <a:rPr lang="ja-JP" altLang="en-US" sz="1800" dirty="0"/>
                  <a:t>まで</a:t>
                </a:r>
                <a:r>
                  <a:rPr lang="en-US" altLang="ja-JP" sz="1800" dirty="0"/>
                  <a:t>11</a:t>
                </a:r>
                <a:r>
                  <a:rPr lang="ja-JP" altLang="en-US" sz="1800" dirty="0"/>
                  <a:t>段階、絶対切る</a:t>
                </a:r>
                <a:r>
                  <a:rPr lang="en-US" altLang="ja-JP" sz="1800" dirty="0"/>
                  <a:t>/</a:t>
                </a:r>
                <a:r>
                  <a:rPr lang="ja-JP" altLang="en-US" sz="1800" dirty="0"/>
                  <a:t>切らないを再現するため</a:t>
                </a:r>
                <a:endParaRPr lang="en-US" altLang="ja-JP" sz="1800" dirty="0"/>
              </a:p>
            </p:txBody>
          </p:sp>
        </mc:Choice>
        <mc:Fallback xmlns="">
          <p:sp>
            <p:nvSpPr>
              <p:cNvPr id="9" name="コンテンツ プレースホルダー 2">
                <a:extLst>
                  <a:ext uri="{FF2B5EF4-FFF2-40B4-BE49-F238E27FC236}">
                    <a16:creationId xmlns:a16="http://schemas.microsoft.com/office/drawing/2014/main" id="{DF0AB7C0-1C05-B8C9-8F40-B68F6A100A41}"/>
                  </a:ext>
                </a:extLst>
              </p:cNvPr>
              <p:cNvSpPr txBox="1">
                <a:spLocks noRot="1" noChangeAspect="1" noMove="1" noResize="1" noEditPoints="1" noAdjustHandles="1" noChangeArrowheads="1" noChangeShapeType="1" noTextEdit="1"/>
              </p:cNvSpPr>
              <p:nvPr/>
            </p:nvSpPr>
            <p:spPr>
              <a:xfrm>
                <a:off x="1525011" y="3713009"/>
                <a:ext cx="6553034" cy="1079871"/>
              </a:xfrm>
              <a:prstGeom prst="rect">
                <a:avLst/>
              </a:prstGeom>
              <a:blipFill>
                <a:blip r:embed="rId3"/>
                <a:stretch>
                  <a:fillRect l="-744" t="-5085" b="-10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14" name="コンテンツ プレースホルダー 2">
                <a:extLst>
                  <a:ext uri="{FF2B5EF4-FFF2-40B4-BE49-F238E27FC236}">
                    <a16:creationId xmlns:a16="http://schemas.microsoft.com/office/drawing/2014/main" id="{CE82C926-A386-14C4-AB9E-EEC8CEA5E975}"/>
                  </a:ext>
                </a:extLst>
              </p:cNvPr>
              <p:cNvSpPr txBox="1">
                <a:spLocks/>
              </p:cNvSpPr>
              <p:nvPr/>
            </p:nvSpPr>
            <p:spPr>
              <a:xfrm>
                <a:off x="1520392" y="5564725"/>
                <a:ext cx="6557653" cy="1079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・各エージェントが持つリンクの接続に対する厳しさの閾値</a:t>
                </a:r>
                <a:endParaRPr lang="en-US" altLang="ja-JP" sz="1800" dirty="0"/>
              </a:p>
              <a:p>
                <a:pPr marL="0" indent="0">
                  <a:buFont typeface="Arial" panose="020B0604020202020204" pitchFamily="34" charset="0"/>
                  <a:buNone/>
                </a:pPr>
                <a:r>
                  <a:rPr lang="ja-JP" altLang="en-US" sz="1800" dirty="0"/>
                  <a:t>・自分の</a:t>
                </a:r>
                <a14:m>
                  <m:oMath xmlns:m="http://schemas.openxmlformats.org/officeDocument/2006/math">
                    <m:r>
                      <a:rPr lang="en-US" altLang="ja-JP" sz="1800" i="1" dirty="0" smtClean="0">
                        <a:latin typeface="Cambria Math" panose="02040503050406030204" pitchFamily="18" charset="0"/>
                      </a:rPr>
                      <m:t>𝑇𝐹</m:t>
                    </m:r>
                  </m:oMath>
                </a14:m>
                <a:r>
                  <a:rPr lang="ja-JP" altLang="en-US" sz="1800" dirty="0"/>
                  <a:t>≦相手の協力率、であれば貼る</a:t>
                </a:r>
                <a:endParaRPr lang="en-US" altLang="ja-JP" sz="1800" dirty="0"/>
              </a:p>
              <a:p>
                <a:pPr marL="0" indent="0">
                  <a:buFont typeface="Arial" panose="020B0604020202020204" pitchFamily="34" charset="0"/>
                  <a:buNone/>
                </a:pPr>
                <a:r>
                  <a:rPr lang="ja-JP" altLang="en-US" sz="1800" dirty="0"/>
                  <a:t>・</a:t>
                </a:r>
                <a14:m>
                  <m:oMath xmlns:m="http://schemas.openxmlformats.org/officeDocument/2006/math">
                    <m:r>
                      <a:rPr lang="en-US" altLang="ja-JP" sz="1800" i="1" dirty="0" smtClean="0">
                        <a:latin typeface="Cambria Math" panose="02040503050406030204" pitchFamily="18" charset="0"/>
                      </a:rPr>
                      <m:t>0.0</m:t>
                    </m:r>
                  </m:oMath>
                </a14:m>
                <a:r>
                  <a:rPr lang="ja-JP" altLang="en-US" sz="1800" dirty="0"/>
                  <a:t>から</a:t>
                </a:r>
                <a14:m>
                  <m:oMath xmlns:m="http://schemas.openxmlformats.org/officeDocument/2006/math">
                    <m:r>
                      <a:rPr lang="en-US" altLang="ja-JP" sz="1800" i="1" dirty="0" smtClean="0">
                        <a:latin typeface="Cambria Math" panose="02040503050406030204" pitchFamily="18" charset="0"/>
                      </a:rPr>
                      <m:t>1.1</m:t>
                    </m:r>
                  </m:oMath>
                </a14:m>
                <a:r>
                  <a:rPr lang="ja-JP" altLang="en-US" sz="1800" dirty="0"/>
                  <a:t>まで</a:t>
                </a:r>
                <a:r>
                  <a:rPr lang="en-US" altLang="ja-JP" sz="1800" dirty="0"/>
                  <a:t>11</a:t>
                </a:r>
                <a:r>
                  <a:rPr lang="ja-JP" altLang="en-US" sz="1800" dirty="0"/>
                  <a:t>段階、絶対貼る</a:t>
                </a:r>
                <a:r>
                  <a:rPr lang="en-US" altLang="ja-JP" sz="1800" dirty="0"/>
                  <a:t>/</a:t>
                </a:r>
                <a:r>
                  <a:rPr lang="ja-JP" altLang="en-US" sz="1800" dirty="0"/>
                  <a:t>貼らないを再現するため</a:t>
                </a:r>
                <a:endParaRPr lang="en-US" altLang="ja-JP" sz="1800" dirty="0"/>
              </a:p>
            </p:txBody>
          </p:sp>
        </mc:Choice>
        <mc:Fallback xmlns="">
          <p:sp>
            <p:nvSpPr>
              <p:cNvPr id="14" name="コンテンツ プレースホルダー 2">
                <a:extLst>
                  <a:ext uri="{FF2B5EF4-FFF2-40B4-BE49-F238E27FC236}">
                    <a16:creationId xmlns:a16="http://schemas.microsoft.com/office/drawing/2014/main" id="{CE82C926-A386-14C4-AB9E-EEC8CEA5E975}"/>
                  </a:ext>
                </a:extLst>
              </p:cNvPr>
              <p:cNvSpPr txBox="1">
                <a:spLocks noRot="1" noChangeAspect="1" noMove="1" noResize="1" noEditPoints="1" noAdjustHandles="1" noChangeArrowheads="1" noChangeShapeType="1" noTextEdit="1"/>
              </p:cNvSpPr>
              <p:nvPr/>
            </p:nvSpPr>
            <p:spPr>
              <a:xfrm>
                <a:off x="1520392" y="5564725"/>
                <a:ext cx="6557653" cy="1079871"/>
              </a:xfrm>
              <a:prstGeom prst="rect">
                <a:avLst/>
              </a:prstGeom>
              <a:blipFill>
                <a:blip r:embed="rId4"/>
                <a:stretch>
                  <a:fillRect l="-743" t="-5650" b="-10169"/>
                </a:stretch>
              </a:blipFill>
            </p:spPr>
            <p:txBody>
              <a:bodyPr/>
              <a:lstStyle/>
              <a:p>
                <a:r>
                  <a:rPr lang="ja-JP" altLang="en-US">
                    <a:noFill/>
                  </a:rPr>
                  <a:t> </a:t>
                </a:r>
              </a:p>
            </p:txBody>
          </p:sp>
        </mc:Fallback>
      </mc:AlternateContent>
      <mc:AlternateContent xmlns:mc="http://schemas.openxmlformats.org/markup-compatibility/2006" xmlns:a14="http://schemas.microsoft.com/office/drawing/2010/main">
        <mc:Choice Requires="a14">
          <p:sp>
            <p:nvSpPr>
              <p:cNvPr id="3" name="コンテンツ プレースホルダー 2">
                <a:extLst>
                  <a:ext uri="{FF2B5EF4-FFF2-40B4-BE49-F238E27FC236}">
                    <a16:creationId xmlns:a16="http://schemas.microsoft.com/office/drawing/2014/main" id="{C6EBB40D-7385-21A3-CED7-85BC99326D29}"/>
                  </a:ext>
                </a:extLst>
              </p:cNvPr>
              <p:cNvSpPr txBox="1">
                <a:spLocks/>
              </p:cNvSpPr>
              <p:nvPr/>
            </p:nvSpPr>
            <p:spPr>
              <a:xfrm>
                <a:off x="1520390" y="2011052"/>
                <a:ext cx="6557655" cy="1079871"/>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Font typeface="Arial" panose="020B0604020202020204" pitchFamily="34" charset="0"/>
                  <a:buNone/>
                </a:pPr>
                <a:r>
                  <a:rPr lang="ja-JP" altLang="en-US" sz="1800" dirty="0"/>
                  <a:t>・各エージェントが持つ協力に対する厳しさの閾値</a:t>
                </a:r>
                <a:endParaRPr lang="en-US" altLang="ja-JP" sz="1800" dirty="0"/>
              </a:p>
              <a:p>
                <a:pPr marL="0" indent="0">
                  <a:buFont typeface="Arial" panose="020B0604020202020204" pitchFamily="34" charset="0"/>
                  <a:buNone/>
                </a:pPr>
                <a:r>
                  <a:rPr lang="ja-JP" altLang="en-US" sz="1800" dirty="0"/>
                  <a:t>・自分の</a:t>
                </a:r>
                <a14:m>
                  <m:oMath xmlns:m="http://schemas.openxmlformats.org/officeDocument/2006/math">
                    <m:r>
                      <a:rPr lang="en-US" altLang="ja-JP" sz="1800" i="1" dirty="0" smtClean="0">
                        <a:latin typeface="Cambria Math" panose="02040503050406030204" pitchFamily="18" charset="0"/>
                      </a:rPr>
                      <m:t>𝑇𝐶</m:t>
                    </m:r>
                  </m:oMath>
                </a14:m>
                <a:r>
                  <a:rPr lang="ja-JP" altLang="en-US" sz="1800" dirty="0"/>
                  <a:t>＜相手の協力率、であれば協力</a:t>
                </a:r>
                <a:endParaRPr lang="en-US" altLang="ja-JP" sz="1800" dirty="0"/>
              </a:p>
              <a:p>
                <a:pPr marL="0" indent="0">
                  <a:buFont typeface="Arial" panose="020B0604020202020204" pitchFamily="34" charset="0"/>
                  <a:buNone/>
                </a:pPr>
                <a:r>
                  <a:rPr lang="ja-JP" altLang="en-US" sz="1800" dirty="0"/>
                  <a:t>・</a:t>
                </a:r>
                <a:r>
                  <a:rPr lang="en-US" altLang="ja-JP" sz="1800" dirty="0"/>
                  <a:t> </a:t>
                </a:r>
                <a14:m>
                  <m:oMath xmlns:m="http://schemas.openxmlformats.org/officeDocument/2006/math">
                    <m:r>
                      <a:rPr lang="en-US" altLang="ja-JP" sz="1800" i="1" dirty="0" smtClean="0">
                        <a:latin typeface="Cambria Math" panose="02040503050406030204" pitchFamily="18" charset="0"/>
                      </a:rPr>
                      <m:t>0.0</m:t>
                    </m:r>
                  </m:oMath>
                </a14:m>
                <a:r>
                  <a:rPr lang="ja-JP" altLang="en-US" sz="1800" dirty="0"/>
                  <a:t>から</a:t>
                </a:r>
                <a14:m>
                  <m:oMath xmlns:m="http://schemas.openxmlformats.org/officeDocument/2006/math">
                    <m:r>
                      <a:rPr lang="en-US" altLang="ja-JP" sz="1800" i="1" dirty="0" smtClean="0">
                        <a:latin typeface="Cambria Math" panose="02040503050406030204" pitchFamily="18" charset="0"/>
                      </a:rPr>
                      <m:t>1.1</m:t>
                    </m:r>
                  </m:oMath>
                </a14:m>
                <a:r>
                  <a:rPr lang="ja-JP" altLang="en-US" sz="1800" dirty="0"/>
                  <a:t>まで</a:t>
                </a:r>
                <a:r>
                  <a:rPr lang="en-US" altLang="ja-JP" sz="1800" dirty="0"/>
                  <a:t>11</a:t>
                </a:r>
                <a:r>
                  <a:rPr lang="ja-JP" altLang="en-US" sz="1800" dirty="0"/>
                  <a:t>段階、絶対協力</a:t>
                </a:r>
                <a:r>
                  <a:rPr lang="en-US" altLang="ja-JP" sz="1800" dirty="0"/>
                  <a:t>/</a:t>
                </a:r>
                <a:r>
                  <a:rPr lang="ja-JP" altLang="en-US" sz="1800" dirty="0"/>
                  <a:t>非協力を再現するため</a:t>
                </a:r>
                <a:endParaRPr lang="en-US" altLang="ja-JP" sz="1800" dirty="0"/>
              </a:p>
            </p:txBody>
          </p:sp>
        </mc:Choice>
        <mc:Fallback xmlns="">
          <p:sp>
            <p:nvSpPr>
              <p:cNvPr id="3" name="コンテンツ プレースホルダー 2">
                <a:extLst>
                  <a:ext uri="{FF2B5EF4-FFF2-40B4-BE49-F238E27FC236}">
                    <a16:creationId xmlns:a16="http://schemas.microsoft.com/office/drawing/2014/main" id="{C6EBB40D-7385-21A3-CED7-85BC99326D29}"/>
                  </a:ext>
                </a:extLst>
              </p:cNvPr>
              <p:cNvSpPr txBox="1">
                <a:spLocks noRot="1" noChangeAspect="1" noMove="1" noResize="1" noEditPoints="1" noAdjustHandles="1" noChangeArrowheads="1" noChangeShapeType="1" noTextEdit="1"/>
              </p:cNvSpPr>
              <p:nvPr/>
            </p:nvSpPr>
            <p:spPr>
              <a:xfrm>
                <a:off x="1520390" y="2011052"/>
                <a:ext cx="6557655" cy="1079871"/>
              </a:xfrm>
              <a:prstGeom prst="rect">
                <a:avLst/>
              </a:prstGeom>
              <a:blipFill>
                <a:blip r:embed="rId5"/>
                <a:stretch>
                  <a:fillRect l="-743" t="-5650" b="-10169"/>
                </a:stretch>
              </a:blipFill>
            </p:spPr>
            <p:txBody>
              <a:bodyPr/>
              <a:lstStyle/>
              <a:p>
                <a:r>
                  <a:rPr lang="ja-JP" altLang="en-US">
                    <a:noFill/>
                  </a:rPr>
                  <a:t> </a:t>
                </a:r>
              </a:p>
            </p:txBody>
          </p:sp>
        </mc:Fallback>
      </mc:AlternateContent>
      <p:sp>
        <p:nvSpPr>
          <p:cNvPr id="13" name="矢印: 上下 12">
            <a:extLst>
              <a:ext uri="{FF2B5EF4-FFF2-40B4-BE49-F238E27FC236}">
                <a16:creationId xmlns:a16="http://schemas.microsoft.com/office/drawing/2014/main" id="{637BED8A-E135-052F-B5E8-B2229ED7A64F}"/>
              </a:ext>
            </a:extLst>
          </p:cNvPr>
          <p:cNvSpPr/>
          <p:nvPr/>
        </p:nvSpPr>
        <p:spPr>
          <a:xfrm>
            <a:off x="9424593" y="1330183"/>
            <a:ext cx="448215" cy="3053203"/>
          </a:xfrm>
          <a:prstGeom prst="upDownArrow">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000"/>
          </a:p>
        </p:txBody>
      </p:sp>
      <p:sp>
        <p:nvSpPr>
          <p:cNvPr id="20" name="テキスト ボックス 19">
            <a:extLst>
              <a:ext uri="{FF2B5EF4-FFF2-40B4-BE49-F238E27FC236}">
                <a16:creationId xmlns:a16="http://schemas.microsoft.com/office/drawing/2014/main" id="{C52F804B-2F09-218B-5E28-E996135D108E}"/>
              </a:ext>
            </a:extLst>
          </p:cNvPr>
          <p:cNvSpPr txBox="1"/>
          <p:nvPr/>
        </p:nvSpPr>
        <p:spPr>
          <a:xfrm>
            <a:off x="9155589" y="2615946"/>
            <a:ext cx="972152" cy="400110"/>
          </a:xfrm>
          <a:prstGeom prst="rect">
            <a:avLst/>
          </a:prstGeom>
          <a:solidFill>
            <a:schemeClr val="bg1"/>
          </a:solidFill>
        </p:spPr>
        <p:txBody>
          <a:bodyPr wrap="square" rtlCol="0">
            <a:spAutoFit/>
          </a:bodyPr>
          <a:lstStyle/>
          <a:p>
            <a:pPr algn="ctr"/>
            <a:r>
              <a:rPr lang="ja-JP" altLang="en-US" sz="2000" b="1" dirty="0"/>
              <a:t>総じて</a:t>
            </a:r>
            <a:endParaRPr kumimoji="1" lang="ja-JP" altLang="en-US" sz="2000" b="1" dirty="0"/>
          </a:p>
        </p:txBody>
      </p:sp>
      <p:sp>
        <p:nvSpPr>
          <p:cNvPr id="21" name="テキスト ボックス 20">
            <a:extLst>
              <a:ext uri="{FF2B5EF4-FFF2-40B4-BE49-F238E27FC236}">
                <a16:creationId xmlns:a16="http://schemas.microsoft.com/office/drawing/2014/main" id="{2860F90F-D975-FA77-0B5E-B5B25616D265}"/>
              </a:ext>
            </a:extLst>
          </p:cNvPr>
          <p:cNvSpPr txBox="1"/>
          <p:nvPr/>
        </p:nvSpPr>
        <p:spPr>
          <a:xfrm>
            <a:off x="9126191" y="1557075"/>
            <a:ext cx="448215" cy="400110"/>
          </a:xfrm>
          <a:prstGeom prst="rect">
            <a:avLst/>
          </a:prstGeom>
          <a:noFill/>
        </p:spPr>
        <p:txBody>
          <a:bodyPr wrap="square" rtlCol="0">
            <a:spAutoFit/>
          </a:bodyPr>
          <a:lstStyle/>
          <a:p>
            <a:r>
              <a:rPr kumimoji="1" lang="ja-JP" altLang="en-US" sz="2000" b="1" dirty="0"/>
              <a:t>高</a:t>
            </a:r>
          </a:p>
        </p:txBody>
      </p:sp>
      <p:sp>
        <p:nvSpPr>
          <p:cNvPr id="22" name="テキスト ボックス 21">
            <a:extLst>
              <a:ext uri="{FF2B5EF4-FFF2-40B4-BE49-F238E27FC236}">
                <a16:creationId xmlns:a16="http://schemas.microsoft.com/office/drawing/2014/main" id="{2C7ED7C5-2A38-6CD8-33FB-A62C742032D5}"/>
              </a:ext>
            </a:extLst>
          </p:cNvPr>
          <p:cNvSpPr txBox="1"/>
          <p:nvPr/>
        </p:nvSpPr>
        <p:spPr>
          <a:xfrm>
            <a:off x="9126190" y="3779496"/>
            <a:ext cx="448215" cy="400110"/>
          </a:xfrm>
          <a:prstGeom prst="rect">
            <a:avLst/>
          </a:prstGeom>
          <a:noFill/>
        </p:spPr>
        <p:txBody>
          <a:bodyPr wrap="square" rtlCol="0">
            <a:spAutoFit/>
          </a:bodyPr>
          <a:lstStyle/>
          <a:p>
            <a:r>
              <a:rPr lang="ja-JP" altLang="en-US" sz="2000" b="1" dirty="0"/>
              <a:t>低</a:t>
            </a:r>
            <a:endParaRPr kumimoji="1" lang="ja-JP" altLang="en-US" sz="2000" b="1" dirty="0"/>
          </a:p>
        </p:txBody>
      </p:sp>
      <p:sp>
        <p:nvSpPr>
          <p:cNvPr id="23" name="テキスト ボックス 22">
            <a:extLst>
              <a:ext uri="{FF2B5EF4-FFF2-40B4-BE49-F238E27FC236}">
                <a16:creationId xmlns:a16="http://schemas.microsoft.com/office/drawing/2014/main" id="{2AA868DC-DB34-3A49-014A-6F2C3EF78003}"/>
              </a:ext>
            </a:extLst>
          </p:cNvPr>
          <p:cNvSpPr txBox="1"/>
          <p:nvPr/>
        </p:nvSpPr>
        <p:spPr>
          <a:xfrm>
            <a:off x="10127741" y="1557075"/>
            <a:ext cx="1466687" cy="707886"/>
          </a:xfrm>
          <a:prstGeom prst="rect">
            <a:avLst/>
          </a:prstGeom>
          <a:noFill/>
        </p:spPr>
        <p:txBody>
          <a:bodyPr wrap="square" rtlCol="0">
            <a:spAutoFit/>
          </a:bodyPr>
          <a:lstStyle/>
          <a:p>
            <a:r>
              <a:rPr kumimoji="1" lang="ja-JP" altLang="en-US" sz="2000" dirty="0"/>
              <a:t>非協力的</a:t>
            </a:r>
            <a:endParaRPr kumimoji="1" lang="en-US" altLang="ja-JP" sz="2000" dirty="0"/>
          </a:p>
          <a:p>
            <a:r>
              <a:rPr lang="ja-JP" altLang="en-US" sz="2000" dirty="0"/>
              <a:t>リンク減る</a:t>
            </a:r>
            <a:endParaRPr kumimoji="1" lang="ja-JP" altLang="en-US" sz="2000" dirty="0"/>
          </a:p>
        </p:txBody>
      </p:sp>
      <p:sp>
        <p:nvSpPr>
          <p:cNvPr id="24" name="テキスト ボックス 23">
            <a:extLst>
              <a:ext uri="{FF2B5EF4-FFF2-40B4-BE49-F238E27FC236}">
                <a16:creationId xmlns:a16="http://schemas.microsoft.com/office/drawing/2014/main" id="{157DBD0A-9219-981D-A464-68FEB4E00B2F}"/>
              </a:ext>
            </a:extLst>
          </p:cNvPr>
          <p:cNvSpPr txBox="1"/>
          <p:nvPr/>
        </p:nvSpPr>
        <p:spPr>
          <a:xfrm>
            <a:off x="10086604" y="3503803"/>
            <a:ext cx="1466687" cy="707886"/>
          </a:xfrm>
          <a:prstGeom prst="rect">
            <a:avLst/>
          </a:prstGeom>
          <a:noFill/>
        </p:spPr>
        <p:txBody>
          <a:bodyPr wrap="square" rtlCol="0">
            <a:spAutoFit/>
          </a:bodyPr>
          <a:lstStyle/>
          <a:p>
            <a:r>
              <a:rPr kumimoji="1" lang="ja-JP" altLang="en-US" sz="2000" dirty="0"/>
              <a:t>協力的</a:t>
            </a:r>
            <a:endParaRPr kumimoji="1" lang="en-US" altLang="ja-JP" sz="2000" dirty="0"/>
          </a:p>
          <a:p>
            <a:r>
              <a:rPr lang="ja-JP" altLang="en-US" sz="2000" dirty="0"/>
              <a:t>リンク増す</a:t>
            </a:r>
            <a:endParaRPr kumimoji="1" lang="ja-JP" altLang="en-US" sz="2000" dirty="0"/>
          </a:p>
        </p:txBody>
      </p:sp>
    </p:spTree>
    <p:extLst>
      <p:ext uri="{BB962C8B-B14F-4D97-AF65-F5344CB8AC3E}">
        <p14:creationId xmlns:p14="http://schemas.microsoft.com/office/powerpoint/2010/main" val="210144962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00D519C-59EB-D42B-3224-C6A05E45FD25}"/>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0C095AFC-302A-A5FA-A6BA-199CFA36CFCA}"/>
              </a:ext>
            </a:extLst>
          </p:cNvPr>
          <p:cNvSpPr/>
          <p:nvPr/>
        </p:nvSpPr>
        <p:spPr>
          <a:xfrm>
            <a:off x="838200" y="1932829"/>
            <a:ext cx="10858500" cy="3703347"/>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ja-JP" altLang="en-US" sz="2000" b="1" dirty="0">
                <a:solidFill>
                  <a:schemeClr val="tx2">
                    <a:lumMod val="75000"/>
                    <a:lumOff val="25000"/>
                  </a:schemeClr>
                </a:solidFill>
              </a:rPr>
              <a:t>各試行</a:t>
            </a:r>
            <a:r>
              <a:rPr kumimoji="1" lang="ja-JP" altLang="en-US" sz="2000" b="1" dirty="0">
                <a:solidFill>
                  <a:schemeClr val="tx2">
                    <a:lumMod val="75000"/>
                    <a:lumOff val="25000"/>
                  </a:schemeClr>
                </a:solidFill>
              </a:rPr>
              <a:t>：１０試行</a:t>
            </a:r>
            <a:endParaRPr lang="en-US" altLang="ja-JP" sz="2000" b="1" dirty="0">
              <a:solidFill>
                <a:schemeClr val="tx1"/>
              </a:solidFill>
            </a:endParaRPr>
          </a:p>
          <a:p>
            <a:r>
              <a:rPr lang="ja-JP" altLang="en-US" sz="2000" b="1" dirty="0">
                <a:solidFill>
                  <a:schemeClr val="tx1"/>
                </a:solidFill>
              </a:rPr>
              <a:t>　　　　変数を初期化</a:t>
            </a:r>
            <a:endParaRPr lang="en-US" altLang="ja-JP" sz="2000" b="1" dirty="0">
              <a:solidFill>
                <a:schemeClr val="tx1"/>
              </a:solidFill>
            </a:endParaRPr>
          </a:p>
          <a:p>
            <a:r>
              <a:rPr kumimoji="1" lang="en-US" altLang="ja-JP" sz="2000" b="1" dirty="0">
                <a:solidFill>
                  <a:schemeClr val="tx1"/>
                </a:solidFill>
              </a:rPr>
              <a:t>	</a:t>
            </a:r>
            <a:endParaRPr kumimoji="1" lang="ja-JP" altLang="en-US" sz="2000" b="1" dirty="0">
              <a:solidFill>
                <a:schemeClr val="tx1"/>
              </a:solidFill>
            </a:endParaRPr>
          </a:p>
        </p:txBody>
      </p:sp>
      <p:sp>
        <p:nvSpPr>
          <p:cNvPr id="2" name="タイトル 1">
            <a:extLst>
              <a:ext uri="{FF2B5EF4-FFF2-40B4-BE49-F238E27FC236}">
                <a16:creationId xmlns:a16="http://schemas.microsoft.com/office/drawing/2014/main" id="{5A94F1BA-0EA6-2EA2-4DEE-C016C07929A8}"/>
              </a:ext>
            </a:extLst>
          </p:cNvPr>
          <p:cNvSpPr>
            <a:spLocks noGrp="1"/>
          </p:cNvSpPr>
          <p:nvPr>
            <p:ph type="title"/>
          </p:nvPr>
        </p:nvSpPr>
        <p:spPr/>
        <p:txBody>
          <a:bodyPr/>
          <a:lstStyle/>
          <a:p>
            <a:r>
              <a:rPr lang="ja-JP" altLang="en-US" b="1" dirty="0"/>
              <a:t>モデル詳細</a:t>
            </a:r>
            <a:endParaRPr kumimoji="1" lang="ja-JP" altLang="en-US" b="1" dirty="0"/>
          </a:p>
        </p:txBody>
      </p:sp>
      <p:sp>
        <p:nvSpPr>
          <p:cNvPr id="8" name="正方形/長方形 7">
            <a:extLst>
              <a:ext uri="{FF2B5EF4-FFF2-40B4-BE49-F238E27FC236}">
                <a16:creationId xmlns:a16="http://schemas.microsoft.com/office/drawing/2014/main" id="{121EC35E-329B-4CAB-8577-29A619DC6BC0}"/>
              </a:ext>
            </a:extLst>
          </p:cNvPr>
          <p:cNvSpPr/>
          <p:nvPr/>
        </p:nvSpPr>
        <p:spPr>
          <a:xfrm>
            <a:off x="1085852" y="2735780"/>
            <a:ext cx="10610848" cy="284298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2000" b="1" dirty="0">
                <a:solidFill>
                  <a:schemeClr val="accent2">
                    <a:lumMod val="75000"/>
                  </a:schemeClr>
                </a:solidFill>
              </a:rPr>
              <a:t>各世代：５０００世代</a:t>
            </a:r>
            <a:endParaRPr kumimoji="1" lang="en-US" altLang="ja-JP" sz="2000" b="1" dirty="0">
              <a:solidFill>
                <a:schemeClr val="accent2">
                  <a:lumMod val="75000"/>
                </a:schemeClr>
              </a:solidFill>
            </a:endParaRPr>
          </a:p>
          <a:p>
            <a:r>
              <a:rPr lang="ja-JP" altLang="en-US" sz="2000" b="1" dirty="0">
                <a:solidFill>
                  <a:schemeClr val="accent2">
                    <a:lumMod val="75000"/>
                  </a:schemeClr>
                </a:solidFill>
              </a:rPr>
              <a:t>　　　　</a:t>
            </a:r>
            <a:r>
              <a:rPr lang="ja-JP" altLang="en-US" sz="2000" b="1" dirty="0">
                <a:solidFill>
                  <a:schemeClr val="tx1"/>
                </a:solidFill>
                <a:highlight>
                  <a:srgbClr val="FF0000"/>
                </a:highlight>
              </a:rPr>
              <a:t>ネットワークを初期化</a:t>
            </a:r>
            <a:endParaRPr lang="en-US" altLang="ja-JP" sz="2000" b="1" dirty="0">
              <a:solidFill>
                <a:schemeClr val="tx1"/>
              </a:solidFill>
              <a:highlight>
                <a:srgbClr val="FF0000"/>
              </a:highlight>
            </a:endParaRPr>
          </a:p>
          <a:p>
            <a:endParaRPr kumimoji="1" lang="en-US" altLang="ja-JP" sz="2000" b="1" dirty="0">
              <a:solidFill>
                <a:schemeClr val="accent2">
                  <a:lumMod val="75000"/>
                </a:schemeClr>
              </a:solidFill>
            </a:endParaRPr>
          </a:p>
          <a:p>
            <a:endParaRPr lang="en-US" altLang="ja-JP" sz="2000" b="1" dirty="0">
              <a:solidFill>
                <a:schemeClr val="accent2">
                  <a:lumMod val="75000"/>
                </a:schemeClr>
              </a:solidFill>
            </a:endParaRPr>
          </a:p>
          <a:p>
            <a:endParaRPr kumimoji="1" lang="en-US" altLang="ja-JP" sz="2000" b="1" dirty="0">
              <a:solidFill>
                <a:schemeClr val="accent2">
                  <a:lumMod val="75000"/>
                </a:schemeClr>
              </a:solidFill>
            </a:endParaRPr>
          </a:p>
          <a:p>
            <a:endParaRPr kumimoji="1" lang="en-US" altLang="ja-JP" sz="2000" b="1" dirty="0">
              <a:solidFill>
                <a:schemeClr val="accent2">
                  <a:lumMod val="75000"/>
                </a:schemeClr>
              </a:solidFill>
            </a:endParaRPr>
          </a:p>
          <a:p>
            <a:endParaRPr lang="en-US" altLang="ja-JP" sz="2000" b="1" dirty="0">
              <a:solidFill>
                <a:schemeClr val="tx1"/>
              </a:solidFill>
            </a:endParaRPr>
          </a:p>
          <a:p>
            <a:r>
              <a:rPr lang="ja-JP" altLang="en-US" sz="2000" b="1" dirty="0">
                <a:solidFill>
                  <a:schemeClr val="tx1"/>
                </a:solidFill>
              </a:rPr>
              <a:t>　　　　社会学習</a:t>
            </a:r>
            <a:endParaRPr lang="en-US" altLang="ja-JP" sz="2000" b="1" dirty="0">
              <a:solidFill>
                <a:schemeClr val="tx1"/>
              </a:solidFill>
            </a:endParaRPr>
          </a:p>
          <a:p>
            <a:r>
              <a:rPr lang="ja-JP" altLang="en-US" sz="2000" b="1" dirty="0">
                <a:solidFill>
                  <a:schemeClr val="tx1"/>
                </a:solidFill>
              </a:rPr>
              <a:t>　　　　突然変異</a:t>
            </a:r>
            <a:r>
              <a:rPr kumimoji="1" lang="en-US" altLang="ja-JP" sz="2000" b="1" dirty="0">
                <a:solidFill>
                  <a:schemeClr val="tx1"/>
                </a:solidFill>
              </a:rPr>
              <a:t>	</a:t>
            </a:r>
            <a:endParaRPr kumimoji="1" lang="ja-JP" altLang="en-US" sz="2000" b="1" dirty="0">
              <a:solidFill>
                <a:schemeClr val="tx1"/>
              </a:solidFill>
            </a:endParaRPr>
          </a:p>
        </p:txBody>
      </p:sp>
      <p:sp>
        <p:nvSpPr>
          <p:cNvPr id="9" name="正方形/長方形 8">
            <a:extLst>
              <a:ext uri="{FF2B5EF4-FFF2-40B4-BE49-F238E27FC236}">
                <a16:creationId xmlns:a16="http://schemas.microsoft.com/office/drawing/2014/main" id="{F14A801A-75B7-F274-9907-5579E2A3623D}"/>
              </a:ext>
            </a:extLst>
          </p:cNvPr>
          <p:cNvSpPr/>
          <p:nvPr/>
        </p:nvSpPr>
        <p:spPr>
          <a:xfrm>
            <a:off x="1356014" y="3371568"/>
            <a:ext cx="10340686" cy="1468283"/>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lang="ja-JP" altLang="en-US" sz="2000" b="1" dirty="0">
                <a:solidFill>
                  <a:schemeClr val="accent3">
                    <a:lumMod val="75000"/>
                  </a:schemeClr>
                </a:solidFill>
              </a:rPr>
              <a:t>各ラウンド</a:t>
            </a:r>
            <a:r>
              <a:rPr kumimoji="1" lang="ja-JP" altLang="en-US" sz="2000" b="1" dirty="0">
                <a:solidFill>
                  <a:schemeClr val="accent3">
                    <a:lumMod val="75000"/>
                  </a:schemeClr>
                </a:solidFill>
              </a:rPr>
              <a:t>：１００回</a:t>
            </a:r>
            <a:endParaRPr lang="en-US" altLang="ja-JP" sz="2000" b="1" dirty="0">
              <a:solidFill>
                <a:schemeClr val="tx1"/>
              </a:solidFill>
            </a:endParaRPr>
          </a:p>
          <a:p>
            <a:r>
              <a:rPr kumimoji="1" lang="ja-JP" altLang="en-US" sz="2000" b="1" dirty="0">
                <a:solidFill>
                  <a:schemeClr val="tx1"/>
                </a:solidFill>
              </a:rPr>
              <a:t>　　　　　　各エージェントの協力</a:t>
            </a:r>
            <a:r>
              <a:rPr kumimoji="1" lang="en-US" altLang="ja-JP" sz="2000" b="1" dirty="0">
                <a:solidFill>
                  <a:schemeClr val="tx1"/>
                </a:solidFill>
              </a:rPr>
              <a:t>/</a:t>
            </a:r>
            <a:r>
              <a:rPr kumimoji="1" lang="ja-JP" altLang="en-US" sz="2000" b="1" dirty="0">
                <a:solidFill>
                  <a:schemeClr val="tx1"/>
                </a:solidFill>
              </a:rPr>
              <a:t>非協力を決定</a:t>
            </a:r>
            <a:endParaRPr lang="en-US" altLang="ja-JP" sz="2000" b="1" dirty="0">
              <a:solidFill>
                <a:schemeClr val="tx1"/>
              </a:solidFill>
            </a:endParaRPr>
          </a:p>
          <a:p>
            <a:r>
              <a:rPr lang="ja-JP" altLang="en-US" sz="2000" b="1" dirty="0">
                <a:solidFill>
                  <a:schemeClr val="tx1"/>
                </a:solidFill>
              </a:rPr>
              <a:t>　　　　　　利得を計算</a:t>
            </a:r>
            <a:endParaRPr lang="en-US" altLang="ja-JP" sz="2000" b="1" dirty="0">
              <a:solidFill>
                <a:schemeClr val="tx1"/>
              </a:solidFill>
            </a:endParaRPr>
          </a:p>
        </p:txBody>
      </p:sp>
      <p:sp>
        <p:nvSpPr>
          <p:cNvPr id="10" name="正方形/長方形 9">
            <a:extLst>
              <a:ext uri="{FF2B5EF4-FFF2-40B4-BE49-F238E27FC236}">
                <a16:creationId xmlns:a16="http://schemas.microsoft.com/office/drawing/2014/main" id="{E75F5ADD-FD4E-353E-6E90-D6B5D6FD8008}"/>
              </a:ext>
            </a:extLst>
          </p:cNvPr>
          <p:cNvSpPr/>
          <p:nvPr/>
        </p:nvSpPr>
        <p:spPr>
          <a:xfrm>
            <a:off x="2870491" y="4311802"/>
            <a:ext cx="8826209" cy="407194"/>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r>
              <a:rPr kumimoji="1" lang="ja-JP" altLang="en-US" sz="2000" b="1" dirty="0">
                <a:solidFill>
                  <a:schemeClr val="tx1"/>
                </a:solidFill>
              </a:rPr>
              <a:t>ネットワークの切り貼り：</a:t>
            </a:r>
            <a:r>
              <a:rPr lang="en-US" altLang="ja-JP" sz="2000" b="1" dirty="0">
                <a:solidFill>
                  <a:schemeClr val="tx1"/>
                </a:solidFill>
              </a:rPr>
              <a:t>5000</a:t>
            </a:r>
            <a:r>
              <a:rPr kumimoji="1" lang="ja-JP" altLang="en-US" sz="2000" b="1" dirty="0">
                <a:solidFill>
                  <a:schemeClr val="tx1"/>
                </a:solidFill>
              </a:rPr>
              <a:t>回</a:t>
            </a:r>
            <a:r>
              <a:rPr kumimoji="1" lang="en-US" altLang="ja-JP" sz="2000" b="1" dirty="0">
                <a:solidFill>
                  <a:schemeClr val="tx1"/>
                </a:solidFill>
              </a:rPr>
              <a:t>	</a:t>
            </a:r>
            <a:endParaRPr kumimoji="1" lang="ja-JP" altLang="en-US" sz="2000" b="1" dirty="0">
              <a:solidFill>
                <a:schemeClr val="tx1"/>
              </a:solidFill>
            </a:endParaRPr>
          </a:p>
        </p:txBody>
      </p:sp>
      <p:sp>
        <p:nvSpPr>
          <p:cNvPr id="3" name="矢印: 右 2">
            <a:extLst>
              <a:ext uri="{FF2B5EF4-FFF2-40B4-BE49-F238E27FC236}">
                <a16:creationId xmlns:a16="http://schemas.microsoft.com/office/drawing/2014/main" id="{8F93101C-F921-FA9D-4A82-C369FEFA55DE}"/>
              </a:ext>
            </a:extLst>
          </p:cNvPr>
          <p:cNvSpPr/>
          <p:nvPr/>
        </p:nvSpPr>
        <p:spPr>
          <a:xfrm rot="10800000">
            <a:off x="5181312" y="2949062"/>
            <a:ext cx="1209964" cy="479938"/>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358541133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350D89E6-8354-26C5-ADB1-BBE9E9163EBE}"/>
              </a:ext>
            </a:extLst>
          </p:cNvPr>
          <p:cNvSpPr>
            <a:spLocks noGrp="1"/>
          </p:cNvSpPr>
          <p:nvPr>
            <p:ph type="title"/>
          </p:nvPr>
        </p:nvSpPr>
        <p:spPr/>
        <p:txBody>
          <a:bodyPr>
            <a:normAutofit/>
          </a:bodyPr>
          <a:lstStyle/>
          <a:p>
            <a:r>
              <a:rPr kumimoji="1" lang="ja-JP" altLang="en-US" sz="4000" b="1" dirty="0"/>
              <a:t>ネットワークの初期化＠各世代</a:t>
            </a:r>
          </a:p>
        </p:txBody>
      </p:sp>
      <p:sp>
        <p:nvSpPr>
          <p:cNvPr id="4" name="四角形: 角を丸くする 3">
            <a:extLst>
              <a:ext uri="{FF2B5EF4-FFF2-40B4-BE49-F238E27FC236}">
                <a16:creationId xmlns:a16="http://schemas.microsoft.com/office/drawing/2014/main" id="{8E5CF38C-94DA-2199-E6CD-A095B64E7D1B}"/>
              </a:ext>
            </a:extLst>
          </p:cNvPr>
          <p:cNvSpPr/>
          <p:nvPr/>
        </p:nvSpPr>
        <p:spPr>
          <a:xfrm>
            <a:off x="838200" y="1616364"/>
            <a:ext cx="10515600" cy="2105891"/>
          </a:xfrm>
          <a:prstGeom prst="roundRect">
            <a:avLst/>
          </a:prstGeom>
          <a:solidFill>
            <a:schemeClr val="bg2"/>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テキスト ボックス 4">
            <a:extLst>
              <a:ext uri="{FF2B5EF4-FFF2-40B4-BE49-F238E27FC236}">
                <a16:creationId xmlns:a16="http://schemas.microsoft.com/office/drawing/2014/main" id="{F0B80695-2B43-C66A-A74F-6BD855208F51}"/>
              </a:ext>
            </a:extLst>
          </p:cNvPr>
          <p:cNvSpPr txBox="1"/>
          <p:nvPr/>
        </p:nvSpPr>
        <p:spPr>
          <a:xfrm>
            <a:off x="1396447" y="1895630"/>
            <a:ext cx="3434171" cy="400110"/>
          </a:xfrm>
          <a:prstGeom prst="rect">
            <a:avLst/>
          </a:prstGeom>
          <a:noFill/>
        </p:spPr>
        <p:txBody>
          <a:bodyPr wrap="square" rtlCol="0">
            <a:spAutoFit/>
          </a:bodyPr>
          <a:lstStyle/>
          <a:p>
            <a:r>
              <a:rPr lang="ja-JP" altLang="en-US" sz="2000" b="1" u="sng" dirty="0"/>
              <a:t>ネットワーク</a:t>
            </a:r>
            <a:r>
              <a:rPr kumimoji="1" lang="ja-JP" altLang="en-US" sz="2000" b="1" u="sng" dirty="0"/>
              <a:t>初期化３通り</a:t>
            </a:r>
          </a:p>
        </p:txBody>
      </p:sp>
      <p:sp>
        <p:nvSpPr>
          <p:cNvPr id="6" name="テキスト ボックス 5">
            <a:extLst>
              <a:ext uri="{FF2B5EF4-FFF2-40B4-BE49-F238E27FC236}">
                <a16:creationId xmlns:a16="http://schemas.microsoft.com/office/drawing/2014/main" id="{1478083D-BA70-1085-6E12-8FF21179FA4F}"/>
              </a:ext>
            </a:extLst>
          </p:cNvPr>
          <p:cNvSpPr txBox="1"/>
          <p:nvPr/>
        </p:nvSpPr>
        <p:spPr>
          <a:xfrm>
            <a:off x="1396447" y="2515142"/>
            <a:ext cx="8264616" cy="1015663"/>
          </a:xfrm>
          <a:prstGeom prst="rect">
            <a:avLst/>
          </a:prstGeom>
          <a:noFill/>
        </p:spPr>
        <p:txBody>
          <a:bodyPr wrap="square" rtlCol="0">
            <a:spAutoFit/>
          </a:bodyPr>
          <a:lstStyle/>
          <a:p>
            <a:r>
              <a:rPr kumimoji="1" lang="ja-JP" altLang="en-US" sz="2000" b="1" dirty="0"/>
              <a:t>ヌルネットワーク</a:t>
            </a:r>
            <a:r>
              <a:rPr kumimoji="1" lang="en-US" altLang="ja-JP" sz="2000" b="1" dirty="0"/>
              <a:t>	</a:t>
            </a:r>
            <a:r>
              <a:rPr kumimoji="1" lang="ja-JP" altLang="en-US" sz="2000" b="1" dirty="0"/>
              <a:t>：全リンクが切られた状態でスタート</a:t>
            </a:r>
            <a:endParaRPr kumimoji="1" lang="en-US" altLang="ja-JP" sz="2000" b="1" dirty="0"/>
          </a:p>
          <a:p>
            <a:r>
              <a:rPr lang="ja-JP" altLang="en-US" sz="2000" b="1" dirty="0"/>
              <a:t>フルネットワーク</a:t>
            </a:r>
            <a:r>
              <a:rPr lang="en-US" altLang="ja-JP" sz="2000" b="1" dirty="0"/>
              <a:t>	</a:t>
            </a:r>
            <a:r>
              <a:rPr lang="ja-JP" altLang="en-US" sz="2000" b="1" dirty="0"/>
              <a:t>：全リンクが貼られた状態でスタート</a:t>
            </a:r>
            <a:endParaRPr lang="en-US" altLang="ja-JP" sz="2000" b="1" dirty="0"/>
          </a:p>
          <a:p>
            <a:r>
              <a:rPr lang="en-US" altLang="ja-JP" sz="2000" b="1" dirty="0"/>
              <a:t>BA</a:t>
            </a:r>
            <a:r>
              <a:rPr lang="ja-JP" altLang="en-US" sz="2000" b="1" dirty="0"/>
              <a:t>モデル</a:t>
            </a:r>
            <a:r>
              <a:rPr kumimoji="1" lang="ja-JP" altLang="en-US" sz="2000" b="1" dirty="0"/>
              <a:t>ネットワーク</a:t>
            </a:r>
            <a:r>
              <a:rPr kumimoji="1" lang="en-US" altLang="ja-JP" sz="2000" b="1" dirty="0"/>
              <a:t>	</a:t>
            </a:r>
            <a:r>
              <a:rPr kumimoji="1" lang="ja-JP" altLang="en-US" sz="2000" b="1" dirty="0"/>
              <a:t>：ランダムな</a:t>
            </a:r>
            <a:r>
              <a:rPr kumimoji="1" lang="en-US" altLang="ja-JP" sz="2000" b="1" dirty="0"/>
              <a:t>BA</a:t>
            </a:r>
            <a:r>
              <a:rPr kumimoji="1" lang="ja-JP" altLang="en-US" sz="2000" b="1" dirty="0"/>
              <a:t>モデルでスタート</a:t>
            </a:r>
            <a:endParaRPr kumimoji="1" lang="en-US" altLang="ja-JP" sz="2000" b="1" dirty="0"/>
          </a:p>
        </p:txBody>
      </p:sp>
      <mc:AlternateContent xmlns:mc="http://schemas.openxmlformats.org/markup-compatibility/2006">
        <mc:Choice xmlns:a14="http://schemas.microsoft.com/office/drawing/2010/main" Requires="a14">
          <p:sp>
            <p:nvSpPr>
              <p:cNvPr id="7" name="テキスト ボックス 6">
                <a:extLst>
                  <a:ext uri="{FF2B5EF4-FFF2-40B4-BE49-F238E27FC236}">
                    <a16:creationId xmlns:a16="http://schemas.microsoft.com/office/drawing/2014/main" id="{6BF43732-FFB7-C5B4-2D80-8D18BC61BE47}"/>
                  </a:ext>
                </a:extLst>
              </p:cNvPr>
              <p:cNvSpPr txBox="1"/>
              <p:nvPr/>
            </p:nvSpPr>
            <p:spPr>
              <a:xfrm>
                <a:off x="838200" y="4145396"/>
                <a:ext cx="10515600" cy="1938992"/>
              </a:xfrm>
              <a:prstGeom prst="rect">
                <a:avLst/>
              </a:prstGeom>
              <a:noFill/>
            </p:spPr>
            <p:txBody>
              <a:bodyPr wrap="square" rtlCol="0">
                <a:spAutoFit/>
              </a:bodyPr>
              <a:lstStyle/>
              <a:p>
                <a:r>
                  <a:rPr kumimoji="1" lang="ja-JP" altLang="en-US" sz="2000" dirty="0"/>
                  <a:t>　</a:t>
                </a:r>
                <a:r>
                  <a:rPr kumimoji="1" lang="en-US" altLang="ja-JP" sz="2000" dirty="0"/>
                  <a:t>BA</a:t>
                </a:r>
                <a:r>
                  <a:rPr kumimoji="1" lang="ja-JP" altLang="en-US" sz="2000" dirty="0"/>
                  <a:t>モデルとは</a:t>
                </a:r>
                <a:endParaRPr kumimoji="1" lang="en-US" altLang="ja-JP" sz="2000" dirty="0"/>
              </a:p>
              <a:p>
                <a:endParaRPr kumimoji="1" lang="en-US" altLang="ja-JP" sz="2000" dirty="0"/>
              </a:p>
              <a:p>
                <a:r>
                  <a:rPr lang="ja-JP" altLang="en-US" sz="2000" b="0" i="0" dirty="0">
                    <a:solidFill>
                      <a:schemeClr val="tx1"/>
                    </a:solidFill>
                    <a:effectLst/>
                    <a:latin typeface="YakuHanJP"/>
                  </a:rPr>
                  <a:t>実世界でよく見られるスケールフリー性を実現したネットワーク構造。</a:t>
                </a:r>
                <a:endParaRPr lang="en-US" altLang="ja-JP" sz="2000" b="0" i="0" dirty="0">
                  <a:solidFill>
                    <a:schemeClr val="tx1"/>
                  </a:solidFill>
                  <a:effectLst/>
                  <a:latin typeface="YakuHanJP"/>
                </a:endParaRPr>
              </a:p>
              <a:p>
                <a:r>
                  <a:rPr lang="ja-JP" altLang="en-US" sz="2000" dirty="0">
                    <a:solidFill>
                      <a:schemeClr val="tx1"/>
                    </a:solidFill>
                    <a:latin typeface="YakuHanJP"/>
                  </a:rPr>
                  <a:t>一部ノードが膨大な繋がりをもつ一方、ほとんどのノードはごくわずかなノードと繋がる。</a:t>
                </a:r>
                <a:br>
                  <a:rPr lang="ja-JP" altLang="en-US" sz="2000" dirty="0">
                    <a:solidFill>
                      <a:schemeClr val="tx1"/>
                    </a:solidFill>
                  </a:rPr>
                </a:br>
                <a:r>
                  <a:rPr lang="ja-JP" altLang="en-US" sz="2000" dirty="0">
                    <a:solidFill>
                      <a:schemeClr val="tx1"/>
                    </a:solidFill>
                  </a:rPr>
                  <a:t>作成方法は、既存ネットワークにエージェントを一人ずつ追加していく。</a:t>
                </a:r>
                <a:endParaRPr lang="en-US" altLang="ja-JP" sz="2000" dirty="0">
                  <a:solidFill>
                    <a:schemeClr val="tx1"/>
                  </a:solidFill>
                </a:endParaRPr>
              </a:p>
              <a:p>
                <a:r>
                  <a:rPr lang="ja-JP" altLang="en-US" sz="2000" dirty="0">
                    <a:solidFill>
                      <a:schemeClr val="tx1"/>
                    </a:solidFill>
                  </a:rPr>
                  <a:t>各ノードの次数に応じて確率的に、リンクの貼り先を決める。今回は</a:t>
                </a:r>
                <a14:m>
                  <m:oMath xmlns:m="http://schemas.openxmlformats.org/officeDocument/2006/math">
                    <m:r>
                      <a:rPr lang="en-US" altLang="ja-JP" sz="2000" i="1" dirty="0" smtClean="0">
                        <a:solidFill>
                          <a:schemeClr val="tx1"/>
                        </a:solidFill>
                        <a:latin typeface="Cambria Math" panose="02040503050406030204" pitchFamily="18" charset="0"/>
                      </a:rPr>
                      <m:t>2</m:t>
                    </m:r>
                  </m:oMath>
                </a14:m>
                <a:r>
                  <a:rPr lang="ja-JP" altLang="en-US" sz="2000" dirty="0">
                    <a:solidFill>
                      <a:schemeClr val="tx1"/>
                    </a:solidFill>
                  </a:rPr>
                  <a:t>つ。</a:t>
                </a:r>
                <a:endParaRPr lang="en-US" altLang="ja-JP" sz="2000" dirty="0">
                  <a:solidFill>
                    <a:schemeClr val="tx1"/>
                  </a:solidFill>
                </a:endParaRPr>
              </a:p>
            </p:txBody>
          </p:sp>
        </mc:Choice>
        <mc:Fallback>
          <p:sp>
            <p:nvSpPr>
              <p:cNvPr id="7" name="テキスト ボックス 6">
                <a:extLst>
                  <a:ext uri="{FF2B5EF4-FFF2-40B4-BE49-F238E27FC236}">
                    <a16:creationId xmlns:a16="http://schemas.microsoft.com/office/drawing/2014/main" id="{6BF43732-FFB7-C5B4-2D80-8D18BC61BE47}"/>
                  </a:ext>
                </a:extLst>
              </p:cNvPr>
              <p:cNvSpPr txBox="1">
                <a:spLocks noRot="1" noChangeAspect="1" noMove="1" noResize="1" noEditPoints="1" noAdjustHandles="1" noChangeArrowheads="1" noChangeShapeType="1" noTextEdit="1"/>
              </p:cNvSpPr>
              <p:nvPr/>
            </p:nvSpPr>
            <p:spPr>
              <a:xfrm>
                <a:off x="838200" y="4145396"/>
                <a:ext cx="10515600" cy="1938992"/>
              </a:xfrm>
              <a:prstGeom prst="rect">
                <a:avLst/>
              </a:prstGeom>
              <a:blipFill>
                <a:blip r:embed="rId3"/>
                <a:stretch>
                  <a:fillRect l="-638" t="-1572" r="-1333" b="-5031"/>
                </a:stretch>
              </a:blipFill>
            </p:spPr>
            <p:txBody>
              <a:bodyPr/>
              <a:lstStyle/>
              <a:p>
                <a:r>
                  <a:rPr lang="ja-JP" altLang="en-US">
                    <a:noFill/>
                  </a:rPr>
                  <a:t> </a:t>
                </a:r>
              </a:p>
            </p:txBody>
          </p:sp>
        </mc:Fallback>
      </mc:AlternateContent>
    </p:spTree>
    <p:extLst>
      <p:ext uri="{BB962C8B-B14F-4D97-AF65-F5344CB8AC3E}">
        <p14:creationId xmlns:p14="http://schemas.microsoft.com/office/powerpoint/2010/main" val="333057154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15B8260-B98D-641A-DCD6-6BE75FB4BAA0}"/>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C4CBC6B3-A04D-33A7-3A72-54A8AA8B19F4}"/>
              </a:ext>
            </a:extLst>
          </p:cNvPr>
          <p:cNvSpPr/>
          <p:nvPr/>
        </p:nvSpPr>
        <p:spPr>
          <a:xfrm>
            <a:off x="838200" y="1932829"/>
            <a:ext cx="10858500" cy="3703347"/>
          </a:xfrm>
          <a:prstGeom prst="rect">
            <a:avLst/>
          </a:prstGeom>
          <a:solidFill>
            <a:schemeClr val="tx2">
              <a:lumMod val="10000"/>
              <a:lumOff val="9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0E2841">
                    <a:lumMod val="75000"/>
                    <a:lumOff val="25000"/>
                  </a:srgbClr>
                </a:solidFill>
                <a:effectLst/>
                <a:uLnTx/>
                <a:uFillTx/>
                <a:latin typeface="游ゴシック" panose="02110004020202020204"/>
                <a:ea typeface="游ゴシック" panose="020B0400000000000000" pitchFamily="50" charset="-128"/>
                <a:cs typeface="+mn-cs"/>
              </a:rPr>
              <a:t>各試行：１０試行</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変数を初期化</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2" name="タイトル 1">
            <a:extLst>
              <a:ext uri="{FF2B5EF4-FFF2-40B4-BE49-F238E27FC236}">
                <a16:creationId xmlns:a16="http://schemas.microsoft.com/office/drawing/2014/main" id="{30442819-EC39-13A7-FCC7-0411405A3892}"/>
              </a:ext>
            </a:extLst>
          </p:cNvPr>
          <p:cNvSpPr>
            <a:spLocks noGrp="1"/>
          </p:cNvSpPr>
          <p:nvPr>
            <p:ph type="title"/>
          </p:nvPr>
        </p:nvSpPr>
        <p:spPr/>
        <p:txBody>
          <a:bodyPr/>
          <a:lstStyle/>
          <a:p>
            <a:r>
              <a:rPr lang="ja-JP" altLang="en-US" b="1" dirty="0"/>
              <a:t>モデル詳細</a:t>
            </a:r>
            <a:endParaRPr kumimoji="1" lang="ja-JP" altLang="en-US" b="1" dirty="0"/>
          </a:p>
        </p:txBody>
      </p:sp>
      <p:sp>
        <p:nvSpPr>
          <p:cNvPr id="8" name="正方形/長方形 7">
            <a:extLst>
              <a:ext uri="{FF2B5EF4-FFF2-40B4-BE49-F238E27FC236}">
                <a16:creationId xmlns:a16="http://schemas.microsoft.com/office/drawing/2014/main" id="{2488F7C7-1C6F-CE9D-A8F2-F4AC0F3C8309}"/>
              </a:ext>
            </a:extLst>
          </p:cNvPr>
          <p:cNvSpPr/>
          <p:nvPr/>
        </p:nvSpPr>
        <p:spPr>
          <a:xfrm>
            <a:off x="1085852" y="2735780"/>
            <a:ext cx="10610848" cy="2842981"/>
          </a:xfrm>
          <a:prstGeom prst="rect">
            <a:avLst/>
          </a:prstGeom>
          <a:solidFill>
            <a:schemeClr val="accent2">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rPr>
              <a:t>各世代：５０００世代</a:t>
            </a: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rPr>
              <a:t>　　　　</a:t>
            </a: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ネットワークを初期化</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srgbClr val="E97132">
                  <a:lumMod val="75000"/>
                </a:srgbClr>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社会学習</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突然変異</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9" name="正方形/長方形 8">
            <a:extLst>
              <a:ext uri="{FF2B5EF4-FFF2-40B4-BE49-F238E27FC236}">
                <a16:creationId xmlns:a16="http://schemas.microsoft.com/office/drawing/2014/main" id="{6BCDFAC5-0094-0BBA-A6C1-B568ED09D170}"/>
              </a:ext>
            </a:extLst>
          </p:cNvPr>
          <p:cNvSpPr/>
          <p:nvPr/>
        </p:nvSpPr>
        <p:spPr>
          <a:xfrm>
            <a:off x="1356014" y="3371568"/>
            <a:ext cx="10340686" cy="1468283"/>
          </a:xfrm>
          <a:prstGeom prst="rect">
            <a:avLst/>
          </a:prstGeom>
          <a:solidFill>
            <a:schemeClr val="accent3">
              <a:lumMod val="20000"/>
              <a:lumOff val="8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srgbClr val="196B24">
                    <a:lumMod val="75000"/>
                  </a:srgbClr>
                </a:solidFill>
                <a:effectLst/>
                <a:uLnTx/>
                <a:uFillTx/>
                <a:latin typeface="游ゴシック" panose="02110004020202020204"/>
                <a:ea typeface="游ゴシック" panose="020B0400000000000000" pitchFamily="50" charset="-128"/>
                <a:cs typeface="+mn-cs"/>
              </a:rPr>
              <a:t>各ラウンド：１００回</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r>
              <a:rPr kumimoji="1" lang="ja-JP" altLang="en-US"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rPr>
              <a:t>各エージェントの協力</a:t>
            </a:r>
            <a:r>
              <a:rPr kumimoji="1" lang="en-US" altLang="ja-JP"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rPr>
              <a:t>/</a:t>
            </a:r>
            <a:r>
              <a:rPr kumimoji="1" lang="ja-JP" altLang="en-US"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rPr>
              <a:t>非協力を決定</a:t>
            </a:r>
            <a:endParaRPr kumimoji="1" lang="en-US" altLang="ja-JP" sz="2000" b="1" i="0" u="none" strike="noStrike" kern="1200" cap="none" spc="0" normalizeH="0" baseline="0" noProof="0" dirty="0">
              <a:ln>
                <a:noFill/>
              </a:ln>
              <a:solidFill>
                <a:prstClr val="black"/>
              </a:solidFill>
              <a:effectLst/>
              <a:highlight>
                <a:srgbClr val="FF0000"/>
              </a:highlight>
              <a:uLnTx/>
              <a:uFillTx/>
              <a:latin typeface="游ゴシック" panose="02110004020202020204"/>
              <a:ea typeface="游ゴシック" panose="020B0400000000000000" pitchFamily="50" charset="-128"/>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利得を計算</a:t>
            </a:r>
            <a:endPar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10" name="正方形/長方形 9">
            <a:extLst>
              <a:ext uri="{FF2B5EF4-FFF2-40B4-BE49-F238E27FC236}">
                <a16:creationId xmlns:a16="http://schemas.microsoft.com/office/drawing/2014/main" id="{19A71760-DB7E-0F30-B02A-0129831C0329}"/>
              </a:ext>
            </a:extLst>
          </p:cNvPr>
          <p:cNvSpPr/>
          <p:nvPr/>
        </p:nvSpPr>
        <p:spPr>
          <a:xfrm>
            <a:off x="2870491" y="4311802"/>
            <a:ext cx="8826209" cy="407194"/>
          </a:xfrm>
          <a:prstGeom prst="rect">
            <a:avLst/>
          </a:prstGeom>
          <a:solidFill>
            <a:schemeClr val="accent3">
              <a:lumMod val="40000"/>
              <a:lumOff val="6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t"/>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ネットワークの切り貼り：</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5000</a:t>
            </a:r>
            <a:r>
              <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回</a:t>
            </a:r>
            <a:r>
              <a:rPr kumimoji="1" lang="en-US" altLang="ja-JP"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rPr>
              <a:t>	</a:t>
            </a:r>
            <a:endParaRPr kumimoji="1" lang="ja-JP" altLang="en-US" sz="2000" b="1" i="0" u="none" strike="noStrike" kern="1200" cap="none" spc="0" normalizeH="0" baseline="0" noProof="0" dirty="0">
              <a:ln>
                <a:noFill/>
              </a:ln>
              <a:solidFill>
                <a:prstClr val="black"/>
              </a:solidFill>
              <a:effectLst/>
              <a:uLnTx/>
              <a:uFillTx/>
              <a:latin typeface="游ゴシック" panose="02110004020202020204"/>
              <a:ea typeface="游ゴシック" panose="020B0400000000000000" pitchFamily="50" charset="-128"/>
              <a:cs typeface="+mn-cs"/>
            </a:endParaRPr>
          </a:p>
        </p:txBody>
      </p:sp>
      <p:sp>
        <p:nvSpPr>
          <p:cNvPr id="3" name="矢印: 右 2">
            <a:extLst>
              <a:ext uri="{FF2B5EF4-FFF2-40B4-BE49-F238E27FC236}">
                <a16:creationId xmlns:a16="http://schemas.microsoft.com/office/drawing/2014/main" id="{0494F776-FCE7-4499-8632-DB1E680B77FC}"/>
              </a:ext>
            </a:extLst>
          </p:cNvPr>
          <p:cNvSpPr/>
          <p:nvPr/>
        </p:nvSpPr>
        <p:spPr>
          <a:xfrm rot="10800000">
            <a:off x="7443141" y="3625771"/>
            <a:ext cx="1209964" cy="479938"/>
          </a:xfrm>
          <a:prstGeom prst="rightArrow">
            <a:avLst/>
          </a:prstGeom>
          <a:solidFill>
            <a:srgbClr val="FF0000"/>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1" lang="ja-JP" altLang="en-US" sz="1800" b="0" i="0" u="none" strike="noStrike" kern="1200" cap="none" spc="0" normalizeH="0" baseline="0" noProof="0">
              <a:ln>
                <a:noFill/>
              </a:ln>
              <a:solidFill>
                <a:prstClr val="white"/>
              </a:solidFill>
              <a:effectLst/>
              <a:uLnTx/>
              <a:uFillTx/>
              <a:latin typeface="游ゴシック" panose="02110004020202020204"/>
              <a:ea typeface="游ゴシック" panose="020B0400000000000000" pitchFamily="50" charset="-128"/>
              <a:cs typeface="+mn-cs"/>
            </a:endParaRPr>
          </a:p>
        </p:txBody>
      </p:sp>
    </p:spTree>
    <p:extLst>
      <p:ext uri="{BB962C8B-B14F-4D97-AF65-F5344CB8AC3E}">
        <p14:creationId xmlns:p14="http://schemas.microsoft.com/office/powerpoint/2010/main" val="2455268714"/>
      </p:ext>
    </p:extLst>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游ゴシック"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761</TotalTime>
  <Words>4363</Words>
  <Application>Microsoft Office PowerPoint</Application>
  <PresentationFormat>ワイド画面</PresentationFormat>
  <Paragraphs>743</Paragraphs>
  <Slides>46</Slides>
  <Notes>15</Notes>
  <HiddenSlides>22</HiddenSlides>
  <MMClips>0</MMClips>
  <ScaleCrop>false</ScaleCrop>
  <HeadingPairs>
    <vt:vector size="6" baseType="variant">
      <vt:variant>
        <vt:lpstr>使用されているフォント</vt:lpstr>
      </vt:variant>
      <vt:variant>
        <vt:i4>8</vt:i4>
      </vt:variant>
      <vt:variant>
        <vt:lpstr>テーマ</vt:lpstr>
      </vt:variant>
      <vt:variant>
        <vt:i4>1</vt:i4>
      </vt:variant>
      <vt:variant>
        <vt:lpstr>スライド タイトル</vt:lpstr>
      </vt:variant>
      <vt:variant>
        <vt:i4>46</vt:i4>
      </vt:variant>
    </vt:vector>
  </HeadingPairs>
  <TitlesOfParts>
    <vt:vector size="55" baseType="lpstr">
      <vt:lpstr>ＭＳ Ｐゴシック</vt:lpstr>
      <vt:lpstr>YakuHanJP</vt:lpstr>
      <vt:lpstr>游ゴシック</vt:lpstr>
      <vt:lpstr>游ゴシック Light</vt:lpstr>
      <vt:lpstr>Arial</vt:lpstr>
      <vt:lpstr>Cambria Math</vt:lpstr>
      <vt:lpstr>Century</vt:lpstr>
      <vt:lpstr>Times New Roman</vt:lpstr>
      <vt:lpstr>Office テーマ</vt:lpstr>
      <vt:lpstr>12/17 研究進捗</vt:lpstr>
      <vt:lpstr>研究概要</vt:lpstr>
      <vt:lpstr>モデル概要</vt:lpstr>
      <vt:lpstr>モデル詳細</vt:lpstr>
      <vt:lpstr>モデル詳細</vt:lpstr>
      <vt:lpstr>変数の初期化＠各試行</vt:lpstr>
      <vt:lpstr>モデル詳細</vt:lpstr>
      <vt:lpstr>ネットワークの初期化＠各世代</vt:lpstr>
      <vt:lpstr>モデル詳細</vt:lpstr>
      <vt:lpstr>協力/非協力を決定＠各ラウンド</vt:lpstr>
      <vt:lpstr>モデル詳細</vt:lpstr>
      <vt:lpstr>利得を計算＠各ラウンド</vt:lpstr>
      <vt:lpstr>モデル詳細</vt:lpstr>
      <vt:lpstr>ネットワーク操作＠各ラウンド</vt:lpstr>
      <vt:lpstr>モデル詳細</vt:lpstr>
      <vt:lpstr>社会学習/突然変異＠各世代</vt:lpstr>
      <vt:lpstr>PowerPoint プレゼンテーション</vt:lpstr>
      <vt:lpstr>シミュレーション48種類</vt:lpstr>
      <vt:lpstr>切るだけモデル</vt:lpstr>
      <vt:lpstr>貼るだけモデル</vt:lpstr>
      <vt:lpstr>切り貼りモデル・フル</vt:lpstr>
      <vt:lpstr>切り貼りモデル・ヌル</vt:lpstr>
      <vt:lpstr>これまで/今後の予定</vt:lpstr>
      <vt:lpstr>PowerPoint プレゼンテーション</vt:lpstr>
      <vt:lpstr>社会ネットワークの切断と接続が 協力の進化に与える影響について</vt:lpstr>
      <vt:lpstr>研究の背景</vt:lpstr>
      <vt:lpstr>PowerPoint プレゼンテーション</vt:lpstr>
      <vt:lpstr>発展内容</vt:lpstr>
      <vt:lpstr>PowerPoint プレゼンテーション</vt:lpstr>
      <vt:lpstr>社会ネットワークを「切る」と「貼る」では どちらが協力の進化を促進するのか？  Which promotes the evolution of cooperation,  “deletion" or “formation" of links in social networks?</vt:lpstr>
      <vt:lpstr>研究の背景</vt:lpstr>
      <vt:lpstr>研究方法</vt:lpstr>
      <vt:lpstr>「切る」モデル</vt:lpstr>
      <vt:lpstr>「切る」モデル</vt:lpstr>
      <vt:lpstr>「貼る」モデル</vt:lpstr>
      <vt:lpstr>「貼る」モデル</vt:lpstr>
      <vt:lpstr>PowerPoint プレゼンテーション</vt:lpstr>
      <vt:lpstr>「切り貼り」モデル</vt:lpstr>
      <vt:lpstr>結果:切り貼りの回数 g</vt:lpstr>
      <vt:lpstr>平均次数の世代変化と最終的なネットワーク形状</vt:lpstr>
      <vt:lpstr>累積利得と平均利得</vt:lpstr>
      <vt:lpstr>累積利得と平均利得の比較</vt:lpstr>
      <vt:lpstr>考察</vt:lpstr>
      <vt:lpstr>エンジニアリングデザインへの寄与</vt:lpstr>
      <vt:lpstr>Future work</vt:lpstr>
      <vt:lpstr>最終的なネットワーク形状</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T20240096333</dc:creator>
  <cp:lastModifiedBy>T20240096333</cp:lastModifiedBy>
  <cp:revision>136</cp:revision>
  <dcterms:created xsi:type="dcterms:W3CDTF">2024-12-11T14:52:55Z</dcterms:created>
  <dcterms:modified xsi:type="dcterms:W3CDTF">2024-12-16T08:28:43Z</dcterms:modified>
</cp:coreProperties>
</file>