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3" r:id="rId3"/>
    <p:sldId id="537" r:id="rId4"/>
    <p:sldId id="265" r:id="rId5"/>
    <p:sldId id="264" r:id="rId6"/>
    <p:sldId id="538" r:id="rId7"/>
    <p:sldId id="539" r:id="rId8"/>
    <p:sldId id="540" r:id="rId9"/>
    <p:sldId id="541" r:id="rId10"/>
    <p:sldId id="542" r:id="rId11"/>
    <p:sldId id="266" r:id="rId12"/>
    <p:sldId id="533" r:id="rId13"/>
    <p:sldId id="535" r:id="rId14"/>
    <p:sldId id="534" r:id="rId15"/>
    <p:sldId id="532" r:id="rId16"/>
    <p:sldId id="531" r:id="rId17"/>
    <p:sldId id="267" r:id="rId18"/>
    <p:sldId id="257" r:id="rId19"/>
    <p:sldId id="258" r:id="rId20"/>
    <p:sldId id="262" r:id="rId21"/>
    <p:sldId id="259" r:id="rId22"/>
    <p:sldId id="529" r:id="rId23"/>
    <p:sldId id="268" r:id="rId24"/>
    <p:sldId id="269" r:id="rId25"/>
    <p:sldId id="513" r:id="rId26"/>
    <p:sldId id="508" r:id="rId27"/>
    <p:sldId id="514" r:id="rId28"/>
    <p:sldId id="509" r:id="rId29"/>
    <p:sldId id="524" r:id="rId30"/>
    <p:sldId id="507" r:id="rId31"/>
    <p:sldId id="511" r:id="rId32"/>
    <p:sldId id="525" r:id="rId33"/>
    <p:sldId id="517" r:id="rId34"/>
    <p:sldId id="523" r:id="rId35"/>
    <p:sldId id="522" r:id="rId36"/>
    <p:sldId id="526" r:id="rId37"/>
    <p:sldId id="527" r:id="rId38"/>
    <p:sldId id="528" r:id="rId39"/>
    <p:sldId id="518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DD2FB-9D2B-49DE-AC3D-67AB6D21DA6D}" type="datetimeFigureOut">
              <a:rPr kumimoji="1" lang="ja-JP" altLang="en-US" smtClean="0"/>
              <a:t>2024/12/12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D9211-B84B-4B6A-9DCD-51E059ABD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35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80247-BB9A-4EB8-9FDD-604E258828B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89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1BB3-E054-41AD-947F-A387538744F3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5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1BB3-E054-41AD-947F-A387538744F3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898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1BB3-E054-41AD-947F-A387538744F3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60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80247-BB9A-4EB8-9FDD-604E258828B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92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88133-2625-D5C2-F4F5-E71FEE8DF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D0F378-7AA3-4FAB-DA3A-7502CA822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4D6F3F-8F74-B3DC-78FF-612564CF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9C0EE3-907F-502B-3880-ACFDD37E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E73152-93A9-34AE-A375-8964EC5D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92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7897E-937F-F634-49CD-F99FC7D9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F02904-BE28-5ACB-2294-B2D400F9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0C9E0-339D-5FF0-48C6-2478C5B5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B11CA8-9BAE-7930-DAB1-7E6A0412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52D6AD-F2D1-8D99-E46D-B3B7FB78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563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5BA696-0AE7-8201-0AB8-50B73FE8D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268BAE-B781-0B93-CFAB-939E489F9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C51DB3-3F53-F098-12CC-50672F75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D3F0C1-D071-3C60-8221-640850CF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088C6-0FD7-8516-E172-57C2727A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77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FB4740-FC70-7596-1289-2B0CD56A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A80866-98C8-5038-2776-6C92AB4B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5EA871-31DE-A72F-0DE9-038A3F85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EC337-6CC1-394D-D07F-F0CF2A29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87CAA-C8B3-5FE4-1F0B-BB734755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31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46D10-D7B7-9014-741B-32024363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A7F35E-35AE-0F98-C9AD-17DDA5AF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F975D-D32C-B44D-6D07-79F52092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993B1F-C659-DC53-27F8-3102D4A1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D31D73-D128-FE4C-B7C3-20DC9D0A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27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7D2E-8FD1-C908-9589-CA7B9A01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6419FB-D3F7-60A7-557E-D7A4312A6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04CF5D-94C6-FCC4-8E99-55F968D3C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6FD0B6-8ADA-AE97-6317-9622F32A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958AA7-C551-C464-BBC5-BFF12062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76FD32-A6DC-5BE4-9462-641E92D6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1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FE395-4806-FE37-EEC9-66C7DEAE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99AE9C-1D15-3927-8C53-A43A767F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67C89C-35A0-E63C-AE46-8A4C22A8E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5164CE-5D33-0030-AE5E-F325A7E86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7606CA-697D-1986-6BCD-0CE601027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864288-8ECE-B795-66DC-37BEE392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18999D-F167-0FA5-8D2E-53329F1B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9A1A1D7-E6A7-72B6-F044-79650D7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2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59F9B-234C-38A1-C6A4-5BD77C7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E63D7C-4BA9-31B5-B1DB-8623EAD0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65FCEF-56D0-6F19-F5BB-401BB2FD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9B17F3-681A-A9C8-199B-AD4DFE2E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35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EB1EA1-43DE-98B2-1D94-2050C1C3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129188-D0A5-607E-CEC9-B412431B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6C98ED-960A-983D-9E89-AB4038EE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25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E7A37-0C8B-2576-1549-68D8040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B714BC-7108-BC1D-BD2C-E7ED220DA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4CACA8-710A-01B5-B398-2830483FC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C07899-6A8D-C9B5-0D2A-904E40E9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BEAC22-51BF-68D8-21D8-8E2C2C22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879041-6111-369B-D3A8-04630A9B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71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F18173-D5B2-4D45-8F78-C970D66A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E5CD3F-D3B0-DA48-4884-2C9329C8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B06E54-41A9-8E55-3951-365FBDF0A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6FDAC-904B-5B0C-B47F-1AAB5DB8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6654FD-4BFC-D49F-A4CB-D08DFEA4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9CD35B-8122-52C5-7653-04679066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34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1BF798-34F2-414A-1CCD-DBAD37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0BC8FF-5FED-965C-E50B-9BE84614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E964C-E375-A203-5590-E1940FFCE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0D4DB-A773-4CDC-98B3-B219F0FB8AC2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82547B-E03E-6D15-96BE-277A84FE7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9DFF1-F1A7-78BE-4371-DA59100E1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17E82-A3FF-48EB-8A20-5AD16D281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69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NULL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4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16.svg"/><Relationship Id="rId10" Type="http://schemas.openxmlformats.org/officeDocument/2006/relationships/image" Target="../media/image6.svg"/><Relationship Id="rId4" Type="http://schemas.openxmlformats.org/officeDocument/2006/relationships/image" Target="../media/image15.png"/><Relationship Id="rId9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4.sv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svg"/><Relationship Id="rId9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NULL"/><Relationship Id="rId5" Type="http://schemas.openxmlformats.org/officeDocument/2006/relationships/image" Target="../media/image5.png"/><Relationship Id="rId15" Type="http://schemas.openxmlformats.org/officeDocument/2006/relationships/image" Target="../media/image10.sv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28B5E-1ADB-1092-4CCE-157047852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12/17 </a:t>
            </a:r>
            <a:r>
              <a:rPr kumimoji="1" lang="ja-JP" altLang="en-US" dirty="0"/>
              <a:t>研究進捗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F001A6-E778-DBB9-3623-0A92BF10D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松見直哉　</a:t>
            </a:r>
            <a:r>
              <a:rPr kumimoji="1" lang="en-US" altLang="ja-JP" dirty="0"/>
              <a:t>24M52074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72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7A9A4C-CD66-3E2F-CAC8-98A294D9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ミューテーション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E6A73-9D0F-2D18-3655-6A5940C0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F7956-A5F0-C728-1A5B-916E0C79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初期値の種類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A90909-B4AD-B327-829D-2A5AA2EF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ネットワーク：</a:t>
            </a:r>
            <a:r>
              <a:rPr kumimoji="1" lang="en-US" altLang="ja-JP" dirty="0"/>
              <a:t>full or null</a:t>
            </a:r>
          </a:p>
          <a:p>
            <a:pPr marL="0" indent="0">
              <a:buNone/>
            </a:pPr>
            <a:r>
              <a:rPr lang="en-US" altLang="ja-JP" dirty="0"/>
              <a:t>TC,TL,TF</a:t>
            </a:r>
            <a:r>
              <a:rPr lang="ja-JP" altLang="en-US" dirty="0"/>
              <a:t>：</a:t>
            </a:r>
            <a:r>
              <a:rPr lang="en-US" altLang="ja-JP" dirty="0"/>
              <a:t>eleven or zero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900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EA28D-73F9-06A6-4E55-91D6F480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これまで何をしてきたか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B0B5EA-5241-2900-EB2D-9B7D4B41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664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0F02C-0A27-6DAA-5E1D-AF238239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C37E0C-5784-0C8B-8712-4C06AF19C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531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A144A-28FA-5459-57FE-41A7977E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095C86-A48F-D839-E71B-DB7990B5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80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3ECA96-816C-158F-2A39-BBFDD30A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FEAE9-A23C-B04E-8AB3-0F8A0DB7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016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45446A-F8CA-56D5-6883-B0EB462D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00E23B-D73E-1003-3326-EA0995EE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80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F3C3F-D464-CD3D-3732-5C9EFE1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BBA53-D850-5D71-2AF5-C91F3A41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74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61BB0-00A6-4E59-8C94-D5293618A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dirty="0"/>
              <a:t>社会ネットワークの切断と接続が</a:t>
            </a:r>
            <a:br>
              <a:rPr kumimoji="1" lang="en-US" altLang="ja-JP" sz="4000" b="1" dirty="0"/>
            </a:br>
            <a:r>
              <a:rPr kumimoji="1" lang="ja-JP" altLang="en-US" sz="4000" b="1" dirty="0"/>
              <a:t>協力の進化に与える影響について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967E65-A254-D0F3-819A-4A4CABE4D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dirty="0"/>
              <a:t>融合理工学系中丸研　修士</a:t>
            </a:r>
            <a:r>
              <a:rPr lang="en-US" altLang="ja-JP" dirty="0"/>
              <a:t>1</a:t>
            </a:r>
            <a:r>
              <a:rPr lang="ja-JP" altLang="en-US" dirty="0"/>
              <a:t>年　松見直哉</a:t>
            </a:r>
            <a:endParaRPr lang="en-US" altLang="ja-JP" dirty="0"/>
          </a:p>
          <a:p>
            <a:r>
              <a:rPr kumimoji="1" lang="en-US" altLang="ja-JP" dirty="0"/>
              <a:t>2024.10.02</a:t>
            </a:r>
            <a:r>
              <a:rPr kumimoji="1" lang="ja-JP" altLang="en-US" dirty="0"/>
              <a:t>　　　　　  　研究構想発表会</a:t>
            </a:r>
          </a:p>
        </p:txBody>
      </p:sp>
    </p:spTree>
    <p:extLst>
      <p:ext uri="{BB962C8B-B14F-4D97-AF65-F5344CB8AC3E}">
        <p14:creationId xmlns:p14="http://schemas.microsoft.com/office/powerpoint/2010/main" val="86436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896715-2ADF-C664-97BC-2B7D5A02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研究の背景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ED9BD-E295-A767-644C-3881D5D61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79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/>
              <a:t>なぜ人々は協力するのかは未解決の研究課題。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協力の進化について進化ゲーム理論を用いて研究が進められている。</a:t>
            </a:r>
            <a:endParaRPr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7DEDE2-B2D9-DCB9-873E-0D4FCBDA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8" y="2885579"/>
            <a:ext cx="8417075" cy="135500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13D8ADB-BA45-4914-17AF-2BDF2D6D2BA5}"/>
              </a:ext>
            </a:extLst>
          </p:cNvPr>
          <p:cNvSpPr txBox="1">
            <a:spLocks/>
          </p:cNvSpPr>
          <p:nvPr/>
        </p:nvSpPr>
        <p:spPr>
          <a:xfrm>
            <a:off x="838203" y="4336595"/>
            <a:ext cx="8349340" cy="2156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一回限りの囚人のジレンマゲームでは協力関係にならない。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ゲームにおいて、協力が進化するメカニズムが探求されている。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・直接互恵性・間接互恵性・空間選択・マルチレベル選択・血縁選択</a:t>
            </a:r>
            <a:endParaRPr lang="en-US" altLang="ja-JP" sz="1800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ja-JP" altLang="en-US" sz="1800" dirty="0"/>
              <a:t>（</a:t>
            </a:r>
            <a:r>
              <a:rPr lang="en-US" altLang="ja-JP" sz="1800" dirty="0"/>
              <a:t>Nowak, 2006 ; Rand and Nowak, 2013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本研究は、空間選択の研究にあたり、エージェントベースモデルにおいて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エージェントが自らネットワーク構造を動的に変化させる場合を考える。</a:t>
            </a:r>
            <a:endParaRPr lang="en-US" altLang="ja-JP" sz="1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673EF7-947C-15A1-11B4-116E31A4A54D}"/>
              </a:ext>
            </a:extLst>
          </p:cNvPr>
          <p:cNvSpPr txBox="1"/>
          <p:nvPr/>
        </p:nvSpPr>
        <p:spPr>
          <a:xfrm>
            <a:off x="4293328" y="3327486"/>
            <a:ext cx="16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自分の利得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7DCA3C-13FE-68A6-61DE-BDE0E0159BB4}"/>
              </a:ext>
            </a:extLst>
          </p:cNvPr>
          <p:cNvSpPr txBox="1"/>
          <p:nvPr/>
        </p:nvSpPr>
        <p:spPr>
          <a:xfrm>
            <a:off x="4293328" y="3697597"/>
            <a:ext cx="16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自分の利得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63C577-019B-2B29-D224-807DF6C9F4E8}"/>
              </a:ext>
            </a:extLst>
          </p:cNvPr>
          <p:cNvSpPr txBox="1"/>
          <p:nvPr/>
        </p:nvSpPr>
        <p:spPr>
          <a:xfrm>
            <a:off x="6962514" y="3340543"/>
            <a:ext cx="153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自分の利得</a:t>
            </a:r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F67018-A843-314E-3B5D-829335BFABD5}"/>
              </a:ext>
            </a:extLst>
          </p:cNvPr>
          <p:cNvSpPr txBox="1"/>
          <p:nvPr/>
        </p:nvSpPr>
        <p:spPr>
          <a:xfrm>
            <a:off x="6962507" y="3680182"/>
            <a:ext cx="15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自分の利得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44ED658-C5B0-0B71-D927-56B229EFA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59" t="2102" r="27822" b="5563"/>
          <a:stretch/>
        </p:blipFill>
        <p:spPr>
          <a:xfrm>
            <a:off x="9431867" y="26831"/>
            <a:ext cx="2760133" cy="682254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FA453B-89E4-D3B8-840A-B892A3D3CEC3}"/>
              </a:ext>
            </a:extLst>
          </p:cNvPr>
          <p:cNvSpPr txBox="1"/>
          <p:nvPr/>
        </p:nvSpPr>
        <p:spPr>
          <a:xfrm>
            <a:off x="916581" y="2595156"/>
            <a:ext cx="3881846" cy="36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囚人のジレンマゲーム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9A25B4-21E6-5D00-1D64-E00D97DD811D}"/>
              </a:ext>
            </a:extLst>
          </p:cNvPr>
          <p:cNvSpPr txBox="1"/>
          <p:nvPr/>
        </p:nvSpPr>
        <p:spPr>
          <a:xfrm>
            <a:off x="9901643" y="26127"/>
            <a:ext cx="18723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直接互恵性</a:t>
            </a:r>
            <a:endParaRPr kumimoji="1" lang="ja-JP" altLang="en-US" sz="1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B829E03-8183-932F-EFED-3035BFFEE9E4}"/>
              </a:ext>
            </a:extLst>
          </p:cNvPr>
          <p:cNvSpPr txBox="1"/>
          <p:nvPr/>
        </p:nvSpPr>
        <p:spPr>
          <a:xfrm>
            <a:off x="9897287" y="1197432"/>
            <a:ext cx="18723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間接互恵性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BC141-C57A-2F41-002F-0E8AA1D61009}"/>
              </a:ext>
            </a:extLst>
          </p:cNvPr>
          <p:cNvSpPr txBox="1"/>
          <p:nvPr/>
        </p:nvSpPr>
        <p:spPr>
          <a:xfrm>
            <a:off x="9888579" y="2756268"/>
            <a:ext cx="18723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空間選択</a:t>
            </a:r>
            <a:endParaRPr kumimoji="1" lang="ja-JP" altLang="en-US" sz="1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86186B-A46F-2BC9-D5B3-8DCC3AB89F0E}"/>
              </a:ext>
            </a:extLst>
          </p:cNvPr>
          <p:cNvSpPr txBox="1"/>
          <p:nvPr/>
        </p:nvSpPr>
        <p:spPr>
          <a:xfrm>
            <a:off x="9862453" y="4454445"/>
            <a:ext cx="18723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マルチレベル選択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3A727D-7AE8-3D66-BE96-BCACE48681EF}"/>
              </a:ext>
            </a:extLst>
          </p:cNvPr>
          <p:cNvSpPr txBox="1"/>
          <p:nvPr/>
        </p:nvSpPr>
        <p:spPr>
          <a:xfrm>
            <a:off x="9853742" y="6091658"/>
            <a:ext cx="187234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血縁選択</a:t>
            </a:r>
          </a:p>
        </p:txBody>
      </p:sp>
    </p:spTree>
    <p:extLst>
      <p:ext uri="{BB962C8B-B14F-4D97-AF65-F5344CB8AC3E}">
        <p14:creationId xmlns:p14="http://schemas.microsoft.com/office/powerpoint/2010/main" val="116286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C70D0-D885-06C3-DFBC-4EAA5721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7708E5-BA7C-4E62-5A6F-FBB59408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研究題目：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エージェントベースシミュレーションを用いた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社会ネットワークの切り貼りが協力の進化に与える影響について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5318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C56C99-07C2-6D8F-BB91-217B7156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5" y="5849849"/>
            <a:ext cx="7426715" cy="8014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sz="1800" dirty="0"/>
              <a:t>切りと貼りが、個別に協力の進化にもたらす影響を研究。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結論：切り・切り貼りモデルでのみ協力進化、貼りモデルは進化しない。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745B5BA3-8EA5-C28F-DC90-DF55D9A096C8}"/>
              </a:ext>
            </a:extLst>
          </p:cNvPr>
          <p:cNvGraphicFramePr>
            <a:graphicFrameLocks noGrp="1"/>
          </p:cNvGraphicFramePr>
          <p:nvPr/>
        </p:nvGraphicFramePr>
        <p:xfrm>
          <a:off x="364067" y="3236076"/>
          <a:ext cx="634153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0767">
                  <a:extLst>
                    <a:ext uri="{9D8B030D-6E8A-4147-A177-3AD203B41FA5}">
                      <a16:colId xmlns:a16="http://schemas.microsoft.com/office/drawing/2014/main" val="3190434008"/>
                    </a:ext>
                  </a:extLst>
                </a:gridCol>
                <a:gridCol w="3170767">
                  <a:extLst>
                    <a:ext uri="{9D8B030D-6E8A-4147-A177-3AD203B41FA5}">
                      <a16:colId xmlns:a16="http://schemas.microsoft.com/office/drawing/2014/main" val="360101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著者名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5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Zimmermann. et al. (2018)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切り貼りモデル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72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Pathak.et al. (2020)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切り貼りモデル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64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Feng.et al. (2008)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切り貼りモデル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403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Santos.et al. (2006)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切り貼りモデル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28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野口氏修士論文 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(2022)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切り・貼り・切り貼りモデル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35028"/>
                  </a:ext>
                </a:extLst>
              </a:tr>
            </a:tbl>
          </a:graphicData>
        </a:graphic>
      </p:graphicFrame>
      <p:graphicFrame>
        <p:nvGraphicFramePr>
          <p:cNvPr id="45" name="表 44">
            <a:extLst>
              <a:ext uri="{FF2B5EF4-FFF2-40B4-BE49-F238E27FC236}">
                <a16:creationId xmlns:a16="http://schemas.microsoft.com/office/drawing/2014/main" id="{94973F43-017E-0286-26E5-D31740E4D355}"/>
              </a:ext>
            </a:extLst>
          </p:cNvPr>
          <p:cNvGraphicFramePr>
            <a:graphicFrameLocks noGrp="1"/>
          </p:cNvGraphicFramePr>
          <p:nvPr/>
        </p:nvGraphicFramePr>
        <p:xfrm>
          <a:off x="6959603" y="3236076"/>
          <a:ext cx="486833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2777">
                  <a:extLst>
                    <a:ext uri="{9D8B030D-6E8A-4147-A177-3AD203B41FA5}">
                      <a16:colId xmlns:a16="http://schemas.microsoft.com/office/drawing/2014/main" val="2536930433"/>
                    </a:ext>
                  </a:extLst>
                </a:gridCol>
                <a:gridCol w="1622777">
                  <a:extLst>
                    <a:ext uri="{9D8B030D-6E8A-4147-A177-3AD203B41FA5}">
                      <a16:colId xmlns:a16="http://schemas.microsoft.com/office/drawing/2014/main" val="1473396491"/>
                    </a:ext>
                  </a:extLst>
                </a:gridCol>
                <a:gridCol w="1622777">
                  <a:extLst>
                    <a:ext uri="{9D8B030D-6E8A-4147-A177-3AD203B41FA5}">
                      <a16:colId xmlns:a16="http://schemas.microsoft.com/office/drawing/2014/main" val="172098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切る条件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貼る条件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47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上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論文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5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野口氏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and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2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SNS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or/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ブロック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and/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or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752596"/>
                  </a:ext>
                </a:extLst>
              </a:tr>
            </a:tbl>
          </a:graphicData>
        </a:graphic>
      </p:graphicFrame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EDC2FE9B-4B62-78DD-9D89-54F28EE79418}"/>
              </a:ext>
            </a:extLst>
          </p:cNvPr>
          <p:cNvSpPr/>
          <p:nvPr/>
        </p:nvSpPr>
        <p:spPr>
          <a:xfrm>
            <a:off x="364068" y="5714385"/>
            <a:ext cx="7426716" cy="877144"/>
          </a:xfrm>
          <a:prstGeom prst="wedgeRoundRectCallout">
            <a:avLst>
              <a:gd name="adj1" fmla="val -6154"/>
              <a:gd name="adj2" fmla="val -8626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4075CE0C-A325-32C0-08A4-DD6E1056704F}"/>
              </a:ext>
            </a:extLst>
          </p:cNvPr>
          <p:cNvSpPr/>
          <p:nvPr/>
        </p:nvSpPr>
        <p:spPr>
          <a:xfrm>
            <a:off x="8034627" y="5035411"/>
            <a:ext cx="3563017" cy="781041"/>
          </a:xfrm>
          <a:prstGeom prst="wedgeRoundRectCallout">
            <a:avLst>
              <a:gd name="adj1" fmla="val 28948"/>
              <a:gd name="adj2" fmla="val -99610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コンテンツ プレースホルダー 2">
            <a:extLst>
              <a:ext uri="{FF2B5EF4-FFF2-40B4-BE49-F238E27FC236}">
                <a16:creationId xmlns:a16="http://schemas.microsoft.com/office/drawing/2014/main" id="{D08CB092-CA1B-8401-862C-11335173D59C}"/>
              </a:ext>
            </a:extLst>
          </p:cNvPr>
          <p:cNvSpPr txBox="1">
            <a:spLocks/>
          </p:cNvSpPr>
          <p:nvPr/>
        </p:nvSpPr>
        <p:spPr>
          <a:xfrm>
            <a:off x="8100917" y="5080681"/>
            <a:ext cx="3683242" cy="73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非公開アカウントであれば</a:t>
            </a:r>
            <a:r>
              <a:rPr lang="en-US" altLang="ja-JP" sz="1800" dirty="0"/>
              <a:t>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公開アカウントであれば</a:t>
            </a:r>
            <a:r>
              <a:rPr lang="en-US" altLang="ja-JP" sz="1800" dirty="0"/>
              <a:t>or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E5C9C8CC-AD5E-00F8-B5AF-37339E3BB93B}"/>
              </a:ext>
            </a:extLst>
          </p:cNvPr>
          <p:cNvGrpSpPr/>
          <p:nvPr/>
        </p:nvGrpSpPr>
        <p:grpSpPr>
          <a:xfrm>
            <a:off x="1268580" y="369873"/>
            <a:ext cx="9553240" cy="2838994"/>
            <a:chOff x="1319380" y="1484570"/>
            <a:chExt cx="9553240" cy="2838994"/>
          </a:xfrm>
        </p:grpSpPr>
        <p:pic>
          <p:nvPicPr>
            <p:cNvPr id="51" name="コンテンツ プレースホルダー 4" descr="笑顔 (塗りつぶしなし) 枠線">
              <a:extLst>
                <a:ext uri="{FF2B5EF4-FFF2-40B4-BE49-F238E27FC236}">
                  <a16:creationId xmlns:a16="http://schemas.microsoft.com/office/drawing/2014/main" id="{29F22E93-3FCE-46C2-E117-87956CAF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5538" y="3157932"/>
              <a:ext cx="636583" cy="636583"/>
            </a:xfrm>
            <a:prstGeom prst="rect">
              <a:avLst/>
            </a:prstGeom>
          </p:spPr>
        </p:pic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88514108-13E2-75D6-64BE-CB1CF9B71FAA}"/>
                </a:ext>
              </a:extLst>
            </p:cNvPr>
            <p:cNvCxnSpPr>
              <a:cxnSpLocks/>
              <a:stCxn id="51" idx="3"/>
              <a:endCxn id="53" idx="1"/>
            </p:cNvCxnSpPr>
            <p:nvPr/>
          </p:nvCxnSpPr>
          <p:spPr>
            <a:xfrm>
              <a:off x="2772121" y="3476224"/>
              <a:ext cx="508410" cy="10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グラフィックス 32" descr="悲しい顔 (塗りつぶしなし) 枠線">
              <a:extLst>
                <a:ext uri="{FF2B5EF4-FFF2-40B4-BE49-F238E27FC236}">
                  <a16:creationId xmlns:a16="http://schemas.microsoft.com/office/drawing/2014/main" id="{D56C7DC7-2B26-35D7-F7C4-86C0A0A6D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80531" y="3178930"/>
              <a:ext cx="615584" cy="615585"/>
            </a:xfrm>
            <a:prstGeom prst="rect">
              <a:avLst/>
            </a:prstGeom>
          </p:spPr>
        </p:pic>
        <p:pic>
          <p:nvPicPr>
            <p:cNvPr id="54" name="コンテンツ プレースホルダー 4" descr="笑顔 (塗りつぶしなし) 枠線">
              <a:extLst>
                <a:ext uri="{FF2B5EF4-FFF2-40B4-BE49-F238E27FC236}">
                  <a16:creationId xmlns:a16="http://schemas.microsoft.com/office/drawing/2014/main" id="{3BF3FF3D-0900-FC9C-CCC9-78CD73DBC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70950" y="3081447"/>
              <a:ext cx="333496" cy="333496"/>
            </a:xfrm>
            <a:prstGeom prst="rect">
              <a:avLst/>
            </a:prstGeom>
          </p:spPr>
        </p:pic>
        <p:pic>
          <p:nvPicPr>
            <p:cNvPr id="55" name="コンテンツ プレースホルダー 4" descr="笑顔 (塗りつぶしなし) 枠線">
              <a:extLst>
                <a:ext uri="{FF2B5EF4-FFF2-40B4-BE49-F238E27FC236}">
                  <a16:creationId xmlns:a16="http://schemas.microsoft.com/office/drawing/2014/main" id="{272DFA76-9507-A56F-2C2A-CA7CEC5E5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31957" y="3683785"/>
              <a:ext cx="333496" cy="333496"/>
            </a:xfrm>
            <a:prstGeom prst="rect">
              <a:avLst/>
            </a:prstGeom>
          </p:spPr>
        </p:pic>
        <p:pic>
          <p:nvPicPr>
            <p:cNvPr id="56" name="グラフィックス 35" descr="はさみ 単色塗りつぶし">
              <a:extLst>
                <a:ext uri="{FF2B5EF4-FFF2-40B4-BE49-F238E27FC236}">
                  <a16:creationId xmlns:a16="http://schemas.microsoft.com/office/drawing/2014/main" id="{4FEC0FE7-83FD-01DC-6FFD-B45146C43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912736">
              <a:off x="2804987" y="3214291"/>
              <a:ext cx="499870" cy="499870"/>
            </a:xfrm>
            <a:prstGeom prst="rect">
              <a:avLst/>
            </a:prstGeom>
          </p:spPr>
        </p:pic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3729367A-28CC-AF35-6373-F34C573F0C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6745" y="3531982"/>
              <a:ext cx="140834" cy="21853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63991631-5A6A-1932-D0AE-A95ADCFAD08A}"/>
                </a:ext>
              </a:extLst>
            </p:cNvPr>
            <p:cNvCxnSpPr/>
            <p:nvPr/>
          </p:nvCxnSpPr>
          <p:spPr>
            <a:xfrm>
              <a:off x="1319380" y="3053436"/>
              <a:ext cx="251570" cy="1451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355FE28-B0A7-2D5D-8F9C-34EA74E4E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9935" y="3960735"/>
              <a:ext cx="154510" cy="1623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D6A39FEC-6EE8-309A-1C2C-A9CEB7A528B2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1904446" y="3248195"/>
              <a:ext cx="285530" cy="1596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9B3588CC-C160-C126-A35F-EEEEDE3A6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0371" y="3669675"/>
              <a:ext cx="244976" cy="1479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吹き出し: 四角形 61">
              <a:extLst>
                <a:ext uri="{FF2B5EF4-FFF2-40B4-BE49-F238E27FC236}">
                  <a16:creationId xmlns:a16="http://schemas.microsoft.com/office/drawing/2014/main" id="{5A4E144E-644D-8C9A-D5A4-8613A828B53A}"/>
                </a:ext>
              </a:extLst>
            </p:cNvPr>
            <p:cNvSpPr/>
            <p:nvPr/>
          </p:nvSpPr>
          <p:spPr>
            <a:xfrm>
              <a:off x="1773426" y="2052190"/>
              <a:ext cx="2034191" cy="909060"/>
            </a:xfrm>
            <a:prstGeom prst="wedgeRectCallo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000" b="1" dirty="0"/>
                <a:t>この人と</a:t>
              </a:r>
              <a:endParaRPr kumimoji="1" lang="en-US" altLang="ja-JP" sz="2000" b="1" dirty="0"/>
            </a:p>
            <a:p>
              <a:pPr algn="ctr"/>
              <a:r>
                <a:rPr kumimoji="1" lang="ja-JP" altLang="en-US" sz="2000" b="1" dirty="0"/>
                <a:t>リンクを切る？</a:t>
              </a:r>
            </a:p>
          </p:txBody>
        </p:sp>
        <p:pic>
          <p:nvPicPr>
            <p:cNvPr id="63" name="コンテンツ プレースホルダー 4" descr="笑顔 (塗りつぶしなし) 枠線">
              <a:extLst>
                <a:ext uri="{FF2B5EF4-FFF2-40B4-BE49-F238E27FC236}">
                  <a16:creationId xmlns:a16="http://schemas.microsoft.com/office/drawing/2014/main" id="{BDBE2374-82E6-686C-B9CA-192490CBF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64282" y="3053436"/>
              <a:ext cx="635302" cy="635302"/>
            </a:xfrm>
            <a:prstGeom prst="rect">
              <a:avLst/>
            </a:prstGeom>
          </p:spPr>
        </p:pic>
        <p:pic>
          <p:nvPicPr>
            <p:cNvPr id="64" name="コンテンツ プレースホルダー 4" descr="笑顔 (塗りつぶしなし) 枠線">
              <a:extLst>
                <a:ext uri="{FF2B5EF4-FFF2-40B4-BE49-F238E27FC236}">
                  <a16:creationId xmlns:a16="http://schemas.microsoft.com/office/drawing/2014/main" id="{E6CEFE11-EC89-1ACA-D400-BD23F293D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74697" y="3733406"/>
              <a:ext cx="333496" cy="333496"/>
            </a:xfrm>
            <a:prstGeom prst="rect">
              <a:avLst/>
            </a:prstGeom>
          </p:spPr>
        </p:pic>
        <p:pic>
          <p:nvPicPr>
            <p:cNvPr id="65" name="コンテンツ プレースホルダー 4" descr="笑顔 (塗りつぶしなし) 枠線">
              <a:extLst>
                <a:ext uri="{FF2B5EF4-FFF2-40B4-BE49-F238E27FC236}">
                  <a16:creationId xmlns:a16="http://schemas.microsoft.com/office/drawing/2014/main" id="{5744841C-7F49-EDD2-0ADC-144A7D2FF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06" y="3747097"/>
              <a:ext cx="333496" cy="333496"/>
            </a:xfrm>
            <a:prstGeom prst="rect">
              <a:avLst/>
            </a:prstGeom>
          </p:spPr>
        </p:pic>
        <p:pic>
          <p:nvPicPr>
            <p:cNvPr id="66" name="コンテンツ プレースホルダー 4" descr="笑顔 (塗りつぶしなし) 枠線">
              <a:extLst>
                <a:ext uri="{FF2B5EF4-FFF2-40B4-BE49-F238E27FC236}">
                  <a16:creationId xmlns:a16="http://schemas.microsoft.com/office/drawing/2014/main" id="{FFF4DBB1-30DC-AA5A-8B86-5CF2E4AB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67" y="3053436"/>
              <a:ext cx="623642" cy="623642"/>
            </a:xfrm>
            <a:prstGeom prst="rect">
              <a:avLst/>
            </a:prstGeom>
          </p:spPr>
        </p:pic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297CEF2B-2A12-F349-DB3D-BD27E869B0CF}"/>
                </a:ext>
              </a:extLst>
            </p:cNvPr>
            <p:cNvCxnSpPr>
              <a:cxnSpLocks/>
              <a:stCxn id="63" idx="3"/>
              <a:endCxn id="66" idx="1"/>
            </p:cNvCxnSpPr>
            <p:nvPr/>
          </p:nvCxnSpPr>
          <p:spPr>
            <a:xfrm flipV="1">
              <a:off x="5399584" y="3365257"/>
              <a:ext cx="740783" cy="5830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8" name="グラフィックス 49" descr="蝶ネクタイ 枠線">
              <a:extLst>
                <a:ext uri="{FF2B5EF4-FFF2-40B4-BE49-F238E27FC236}">
                  <a16:creationId xmlns:a16="http://schemas.microsoft.com/office/drawing/2014/main" id="{4AF46B3E-1C78-6049-2178-FBF57D5E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61706" y="3153204"/>
              <a:ext cx="426843" cy="426843"/>
            </a:xfrm>
            <a:prstGeom prst="rect">
              <a:avLst/>
            </a:prstGeom>
          </p:spPr>
        </p:pic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2E938E02-4B7F-2D04-6574-544598495F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5314" y="3586648"/>
              <a:ext cx="154131" cy="2251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41FC3C05-2E2B-5BA1-4395-BDB6E20A6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17051" y="4024023"/>
              <a:ext cx="154510" cy="1623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96F69F59-FBFB-FBA2-9522-DD47D346A6CF}"/>
                </a:ext>
              </a:extLst>
            </p:cNvPr>
            <p:cNvCxnSpPr>
              <a:cxnSpLocks/>
            </p:cNvCxnSpPr>
            <p:nvPr/>
          </p:nvCxnSpPr>
          <p:spPr>
            <a:xfrm>
              <a:off x="5245453" y="3616279"/>
              <a:ext cx="317651" cy="2342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43A50B3A-D884-650B-1062-C71102B3F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1344" y="3876413"/>
              <a:ext cx="691760" cy="55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吹き出し: 四角形 72">
              <a:extLst>
                <a:ext uri="{FF2B5EF4-FFF2-40B4-BE49-F238E27FC236}">
                  <a16:creationId xmlns:a16="http://schemas.microsoft.com/office/drawing/2014/main" id="{65BF43EB-71E5-9799-3D2A-69292DE6B6AA}"/>
                </a:ext>
              </a:extLst>
            </p:cNvPr>
            <p:cNvSpPr/>
            <p:nvPr/>
          </p:nvSpPr>
          <p:spPr>
            <a:xfrm>
              <a:off x="4501143" y="2052190"/>
              <a:ext cx="2034191" cy="840016"/>
            </a:xfrm>
            <a:prstGeom prst="wedgeRectCallo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2000" b="1" dirty="0"/>
                <a:t>この人に</a:t>
              </a:r>
              <a:endParaRPr kumimoji="1" lang="en-US" altLang="ja-JP" sz="2000" b="1" dirty="0"/>
            </a:p>
            <a:p>
              <a:pPr algn="ctr"/>
              <a:r>
                <a:rPr kumimoji="1" lang="ja-JP" altLang="en-US" sz="2000" b="1" dirty="0"/>
                <a:t>リンクを貼る？</a:t>
              </a:r>
            </a:p>
          </p:txBody>
        </p:sp>
        <p:sp>
          <p:nvSpPr>
            <p:cNvPr id="74" name="矢印: 右 73">
              <a:extLst>
                <a:ext uri="{FF2B5EF4-FFF2-40B4-BE49-F238E27FC236}">
                  <a16:creationId xmlns:a16="http://schemas.microsoft.com/office/drawing/2014/main" id="{3330C48F-B840-BEAD-A904-1F63F6ECE0C2}"/>
                </a:ext>
              </a:extLst>
            </p:cNvPr>
            <p:cNvSpPr/>
            <p:nvPr/>
          </p:nvSpPr>
          <p:spPr>
            <a:xfrm>
              <a:off x="2753986" y="3159903"/>
              <a:ext cx="155964" cy="119255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372"/>
            </a:p>
          </p:txBody>
        </p:sp>
        <p:sp>
          <p:nvSpPr>
            <p:cNvPr id="75" name="矢印: 右 74">
              <a:extLst>
                <a:ext uri="{FF2B5EF4-FFF2-40B4-BE49-F238E27FC236}">
                  <a16:creationId xmlns:a16="http://schemas.microsoft.com/office/drawing/2014/main" id="{45CA40AD-CE89-4DC4-FC42-4F999D663842}"/>
                </a:ext>
              </a:extLst>
            </p:cNvPr>
            <p:cNvSpPr/>
            <p:nvPr/>
          </p:nvSpPr>
          <p:spPr>
            <a:xfrm>
              <a:off x="5395438" y="3053912"/>
              <a:ext cx="155964" cy="119255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372"/>
            </a:p>
          </p:txBody>
        </p:sp>
        <p:pic>
          <p:nvPicPr>
            <p:cNvPr id="76" name="コンテンツ プレースホルダー 4" descr="笑顔 (塗りつぶしなし) 枠線">
              <a:extLst>
                <a:ext uri="{FF2B5EF4-FFF2-40B4-BE49-F238E27FC236}">
                  <a16:creationId xmlns:a16="http://schemas.microsoft.com/office/drawing/2014/main" id="{439F3E22-417C-9D5C-964C-3B70F88F0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36844" y="3200900"/>
              <a:ext cx="636583" cy="636583"/>
            </a:xfrm>
            <a:prstGeom prst="rect">
              <a:avLst/>
            </a:prstGeom>
          </p:spPr>
        </p:pic>
        <p:pic>
          <p:nvPicPr>
            <p:cNvPr id="77" name="コンテンツ プレースホルダー 4" descr="笑顔 (塗りつぶしなし) 枠線">
              <a:extLst>
                <a:ext uri="{FF2B5EF4-FFF2-40B4-BE49-F238E27FC236}">
                  <a16:creationId xmlns:a16="http://schemas.microsoft.com/office/drawing/2014/main" id="{6CDBF092-3035-1C64-BFBD-90D033CCE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16888" y="3699922"/>
              <a:ext cx="623642" cy="623642"/>
            </a:xfrm>
            <a:prstGeom prst="rect">
              <a:avLst/>
            </a:prstGeom>
          </p:spPr>
        </p:pic>
        <p:pic>
          <p:nvPicPr>
            <p:cNvPr id="78" name="コンテンツ プレースホルダー 4" descr="笑顔 (塗りつぶしなし) 枠線">
              <a:extLst>
                <a:ext uri="{FF2B5EF4-FFF2-40B4-BE49-F238E27FC236}">
                  <a16:creationId xmlns:a16="http://schemas.microsoft.com/office/drawing/2014/main" id="{35BC2E8C-83D0-E172-449A-D74E10C7C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97377" y="2950705"/>
              <a:ext cx="623642" cy="623642"/>
            </a:xfrm>
            <a:prstGeom prst="rect">
              <a:avLst/>
            </a:prstGeom>
          </p:spPr>
        </p:pic>
        <p:pic>
          <p:nvPicPr>
            <p:cNvPr id="79" name="グラフィックス 105" descr="はさみ 単色塗りつぶし">
              <a:extLst>
                <a:ext uri="{FF2B5EF4-FFF2-40B4-BE49-F238E27FC236}">
                  <a16:creationId xmlns:a16="http://schemas.microsoft.com/office/drawing/2014/main" id="{E22E74E3-8025-D934-B164-A01EA02B7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9912736">
              <a:off x="9172215" y="3049550"/>
              <a:ext cx="499870" cy="499870"/>
            </a:xfrm>
            <a:prstGeom prst="rect">
              <a:avLst/>
            </a:prstGeom>
          </p:spPr>
        </p:pic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FFC3E116-0C15-8D83-F455-23946D7F2AF1}"/>
                </a:ext>
              </a:extLst>
            </p:cNvPr>
            <p:cNvCxnSpPr>
              <a:cxnSpLocks/>
              <a:stCxn id="76" idx="3"/>
              <a:endCxn id="78" idx="1"/>
            </p:cNvCxnSpPr>
            <p:nvPr/>
          </p:nvCxnSpPr>
          <p:spPr>
            <a:xfrm flipV="1">
              <a:off x="8573427" y="3262526"/>
              <a:ext cx="1423950" cy="2566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グラフィックス 110" descr="蝶ネクタイ 枠線">
              <a:extLst>
                <a:ext uri="{FF2B5EF4-FFF2-40B4-BE49-F238E27FC236}">
                  <a16:creationId xmlns:a16="http://schemas.microsoft.com/office/drawing/2014/main" id="{F5599768-6456-36DA-2D02-BD8CD21FB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17041" y="3649490"/>
              <a:ext cx="426843" cy="426843"/>
            </a:xfrm>
            <a:prstGeom prst="rect">
              <a:avLst/>
            </a:prstGeom>
          </p:spPr>
        </p:pic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84B5E0D-7095-04F1-51EA-0B8AB0DF005A}"/>
                </a:ext>
              </a:extLst>
            </p:cNvPr>
            <p:cNvCxnSpPr>
              <a:cxnSpLocks/>
              <a:stCxn id="76" idx="3"/>
              <a:endCxn id="77" idx="1"/>
            </p:cNvCxnSpPr>
            <p:nvPr/>
          </p:nvCxnSpPr>
          <p:spPr>
            <a:xfrm>
              <a:off x="8573427" y="3519192"/>
              <a:ext cx="1343461" cy="492551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吹き出し: 四角形 82">
              <a:extLst>
                <a:ext uri="{FF2B5EF4-FFF2-40B4-BE49-F238E27FC236}">
                  <a16:creationId xmlns:a16="http://schemas.microsoft.com/office/drawing/2014/main" id="{4B5FE5AE-2706-E73F-48EC-08F44EAEAC51}"/>
                </a:ext>
              </a:extLst>
            </p:cNvPr>
            <p:cNvSpPr/>
            <p:nvPr/>
          </p:nvSpPr>
          <p:spPr>
            <a:xfrm>
              <a:off x="7295209" y="1925980"/>
              <a:ext cx="3577411" cy="909060"/>
            </a:xfrm>
            <a:prstGeom prst="wedgeRectCallou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000" b="1" dirty="0"/>
                <a:t>既に繋がっている人を切る、</a:t>
              </a:r>
              <a:endParaRPr lang="en-US" altLang="ja-JP" sz="2000" b="1" dirty="0"/>
            </a:p>
            <a:p>
              <a:pPr algn="ctr"/>
              <a:r>
                <a:rPr lang="ja-JP" altLang="en-US" sz="2000" b="1" dirty="0"/>
                <a:t>もしくは新しくリンクを</a:t>
              </a:r>
              <a:r>
                <a:rPr kumimoji="1" lang="ja-JP" altLang="en-US" sz="2000" b="1" dirty="0"/>
                <a:t>貼る</a:t>
              </a:r>
            </a:p>
          </p:txBody>
        </p:sp>
        <p:sp>
          <p:nvSpPr>
            <p:cNvPr id="84" name="矢印: 右 83">
              <a:extLst>
                <a:ext uri="{FF2B5EF4-FFF2-40B4-BE49-F238E27FC236}">
                  <a16:creationId xmlns:a16="http://schemas.microsoft.com/office/drawing/2014/main" id="{FB52CE20-14BD-60F7-A7D0-29ECC7CACD2E}"/>
                </a:ext>
              </a:extLst>
            </p:cNvPr>
            <p:cNvSpPr/>
            <p:nvPr/>
          </p:nvSpPr>
          <p:spPr>
            <a:xfrm rot="20613036">
              <a:off x="8636696" y="3308057"/>
              <a:ext cx="155964" cy="119255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372"/>
            </a:p>
          </p:txBody>
        </p:sp>
        <p:sp>
          <p:nvSpPr>
            <p:cNvPr id="85" name="矢印: 右 84">
              <a:extLst>
                <a:ext uri="{FF2B5EF4-FFF2-40B4-BE49-F238E27FC236}">
                  <a16:creationId xmlns:a16="http://schemas.microsoft.com/office/drawing/2014/main" id="{43CC05D0-E879-8359-61F1-962C6B8A073B}"/>
                </a:ext>
              </a:extLst>
            </p:cNvPr>
            <p:cNvSpPr/>
            <p:nvPr/>
          </p:nvSpPr>
          <p:spPr>
            <a:xfrm rot="1144407">
              <a:off x="8605194" y="3624002"/>
              <a:ext cx="155964" cy="119255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sz="1372"/>
            </a:p>
          </p:txBody>
        </p:sp>
        <p:sp>
          <p:nvSpPr>
            <p:cNvPr id="86" name="テキスト ボックス 129">
              <a:extLst>
                <a:ext uri="{FF2B5EF4-FFF2-40B4-BE49-F238E27FC236}">
                  <a16:creationId xmlns:a16="http://schemas.microsoft.com/office/drawing/2014/main" id="{9B5DC0F9-5D0B-7CD8-7F15-65C1F6DF8B19}"/>
                </a:ext>
              </a:extLst>
            </p:cNvPr>
            <p:cNvSpPr txBox="1"/>
            <p:nvPr/>
          </p:nvSpPr>
          <p:spPr>
            <a:xfrm>
              <a:off x="1669935" y="1506398"/>
              <a:ext cx="2371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000" b="1" dirty="0"/>
                <a:t>「切る」モデル</a:t>
              </a:r>
            </a:p>
          </p:txBody>
        </p:sp>
        <p:sp>
          <p:nvSpPr>
            <p:cNvPr id="87" name="テキスト ボックス 130">
              <a:extLst>
                <a:ext uri="{FF2B5EF4-FFF2-40B4-BE49-F238E27FC236}">
                  <a16:creationId xmlns:a16="http://schemas.microsoft.com/office/drawing/2014/main" id="{5144140F-9BEE-629F-D6D4-91A85DBD40F8}"/>
                </a:ext>
              </a:extLst>
            </p:cNvPr>
            <p:cNvSpPr txBox="1"/>
            <p:nvPr/>
          </p:nvSpPr>
          <p:spPr>
            <a:xfrm>
              <a:off x="4440594" y="1516202"/>
              <a:ext cx="2371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000" b="1" dirty="0"/>
                <a:t>「貼る」モデル</a:t>
              </a:r>
            </a:p>
          </p:txBody>
        </p:sp>
        <p:sp>
          <p:nvSpPr>
            <p:cNvPr id="88" name="テキスト ボックス 131">
              <a:extLst>
                <a:ext uri="{FF2B5EF4-FFF2-40B4-BE49-F238E27FC236}">
                  <a16:creationId xmlns:a16="http://schemas.microsoft.com/office/drawing/2014/main" id="{AEA3BB4A-AF5F-656B-6B40-A2B7A892BDE9}"/>
                </a:ext>
              </a:extLst>
            </p:cNvPr>
            <p:cNvSpPr txBox="1"/>
            <p:nvPr/>
          </p:nvSpPr>
          <p:spPr>
            <a:xfrm>
              <a:off x="7616851" y="1484570"/>
              <a:ext cx="31665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ja-JP" altLang="en-US" sz="2000" b="1" dirty="0"/>
                <a:t>「切り貼り」モデル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1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8150F-EF0B-8697-574B-CA606552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u="sng" dirty="0"/>
              <a:t>発展内容</a:t>
            </a:r>
          </a:p>
        </p:txBody>
      </p:sp>
      <p:sp>
        <p:nvSpPr>
          <p:cNvPr id="43" name="コンテンツ プレースホルダー 2">
            <a:extLst>
              <a:ext uri="{FF2B5EF4-FFF2-40B4-BE49-F238E27FC236}">
                <a16:creationId xmlns:a16="http://schemas.microsoft.com/office/drawing/2014/main" id="{CB797E31-BD7A-1453-4134-7A7CFD4E9ADB}"/>
              </a:ext>
            </a:extLst>
          </p:cNvPr>
          <p:cNvSpPr txBox="1">
            <a:spLocks/>
          </p:cNvSpPr>
          <p:nvPr/>
        </p:nvSpPr>
        <p:spPr>
          <a:xfrm>
            <a:off x="1311728" y="3302812"/>
            <a:ext cx="9289869" cy="1614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・切る貼る条件</a:t>
            </a:r>
            <a:r>
              <a:rPr lang="en-US" altLang="ja-JP" sz="1800" dirty="0"/>
              <a:t>			</a:t>
            </a:r>
            <a:r>
              <a:rPr lang="ja-JP" altLang="en-US" sz="1800" dirty="0"/>
              <a:t>（</a:t>
            </a:r>
            <a:r>
              <a:rPr lang="en-US" altLang="ja-JP" sz="1800" dirty="0"/>
              <a:t>and</a:t>
            </a:r>
            <a:r>
              <a:rPr lang="ja-JP" altLang="en-US" sz="1800" dirty="0"/>
              <a:t>のみ → </a:t>
            </a:r>
            <a:r>
              <a:rPr lang="en-US" altLang="ja-JP" sz="1800" dirty="0"/>
              <a:t>or</a:t>
            </a:r>
            <a:r>
              <a:rPr lang="ja-JP" altLang="en-US" sz="1800" dirty="0"/>
              <a:t>でも、切る→ブロック考慮）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・ネットワーク構造の初期状態</a:t>
            </a:r>
            <a:r>
              <a:rPr lang="en-US" altLang="ja-JP" sz="1800" dirty="0"/>
              <a:t>	</a:t>
            </a:r>
            <a:r>
              <a:rPr lang="ja-JP" altLang="en-US" sz="1800" dirty="0"/>
              <a:t>（フル</a:t>
            </a:r>
            <a:r>
              <a:rPr lang="en-US" altLang="ja-JP" sz="1800" dirty="0"/>
              <a:t>/</a:t>
            </a:r>
            <a:r>
              <a:rPr lang="ja-JP" altLang="en-US" sz="1800" dirty="0"/>
              <a:t>ヌルネットワーク → </a:t>
            </a:r>
            <a:r>
              <a:rPr lang="en-US" altLang="ja-JP" sz="1800" dirty="0"/>
              <a:t>BA</a:t>
            </a:r>
            <a:r>
              <a:rPr lang="ja-JP" altLang="en-US" sz="1800" dirty="0"/>
              <a:t>モデルでも）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・プレイヤー初期パラメータ分布</a:t>
            </a:r>
            <a:r>
              <a:rPr lang="en-US" altLang="ja-JP" sz="1800" dirty="0"/>
              <a:t>	</a:t>
            </a:r>
            <a:r>
              <a:rPr lang="ja-JP" altLang="en-US" sz="1800" dirty="0"/>
              <a:t>（一様分布乱数 → 偏り）</a:t>
            </a:r>
            <a:endParaRPr lang="en-US" altLang="ja-JP" sz="1800" dirty="0"/>
          </a:p>
        </p:txBody>
      </p:sp>
      <p:sp>
        <p:nvSpPr>
          <p:cNvPr id="46" name="コンテンツ プレースホルダー 2">
            <a:extLst>
              <a:ext uri="{FF2B5EF4-FFF2-40B4-BE49-F238E27FC236}">
                <a16:creationId xmlns:a16="http://schemas.microsoft.com/office/drawing/2014/main" id="{E72D4942-2DD9-DC95-3092-AC65D0DF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28" y="1607911"/>
            <a:ext cx="9568543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・野口氏の研究内容を発展。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kumimoji="1" lang="ja-JP" altLang="en-US" sz="1800" dirty="0"/>
              <a:t>プレイヤーが</a:t>
            </a:r>
            <a:r>
              <a:rPr lang="ja-JP" altLang="en-US" sz="1800" dirty="0"/>
              <a:t>個人</a:t>
            </a:r>
            <a:r>
              <a:rPr kumimoji="1" lang="ja-JP" altLang="en-US" sz="1800" dirty="0"/>
              <a:t>ネットワークを、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　切断・接続する場合</a:t>
            </a:r>
            <a:r>
              <a:rPr lang="ja-JP" altLang="en-US" sz="1800" dirty="0"/>
              <a:t>の、</a:t>
            </a:r>
            <a:r>
              <a:rPr kumimoji="1" lang="ja-JP" altLang="en-US" sz="1800" dirty="0"/>
              <a:t>協力の進化をエージェントベースモデルで、より包括的に分析</a:t>
            </a:r>
            <a:endParaRPr kumimoji="1" lang="en-US" altLang="ja-JP" sz="1800" dirty="0"/>
          </a:p>
        </p:txBody>
      </p:sp>
      <p:sp>
        <p:nvSpPr>
          <p:cNvPr id="47" name="コンテンツ プレースホルダー 2">
            <a:extLst>
              <a:ext uri="{FF2B5EF4-FFF2-40B4-BE49-F238E27FC236}">
                <a16:creationId xmlns:a16="http://schemas.microsoft.com/office/drawing/2014/main" id="{BE4D382D-D64B-8F5E-9745-057AF8DADDAC}"/>
              </a:ext>
            </a:extLst>
          </p:cNvPr>
          <p:cNvSpPr txBox="1">
            <a:spLocks/>
          </p:cNvSpPr>
          <p:nvPr/>
        </p:nvSpPr>
        <p:spPr>
          <a:xfrm>
            <a:off x="1311728" y="5079412"/>
            <a:ext cx="9673046" cy="1206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・拡大する社会ネットワークのシステムや運営</a:t>
            </a:r>
            <a:endParaRPr lang="en-US" altLang="ja-JP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　協力の進化という観点から回答できる可能性があり有意義である。</a:t>
            </a:r>
            <a:endParaRPr lang="en-US" altLang="ja-JP" sz="180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264D6886-17EB-9249-4844-11CF3BF72D59}"/>
              </a:ext>
            </a:extLst>
          </p:cNvPr>
          <p:cNvSpPr/>
          <p:nvPr/>
        </p:nvSpPr>
        <p:spPr>
          <a:xfrm>
            <a:off x="940526" y="1773465"/>
            <a:ext cx="10413274" cy="13415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3669DBA2-6986-ABB9-84F9-F67D14E3EAD2}"/>
              </a:ext>
            </a:extLst>
          </p:cNvPr>
          <p:cNvSpPr/>
          <p:nvPr/>
        </p:nvSpPr>
        <p:spPr>
          <a:xfrm>
            <a:off x="944875" y="3493414"/>
            <a:ext cx="10413274" cy="13415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15A9B905-1721-A6E9-AE6F-AD5DDFF7787B}"/>
              </a:ext>
            </a:extLst>
          </p:cNvPr>
          <p:cNvSpPr/>
          <p:nvPr/>
        </p:nvSpPr>
        <p:spPr>
          <a:xfrm>
            <a:off x="944877" y="5235133"/>
            <a:ext cx="10413274" cy="10504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E974174-7E00-BA59-4E0D-A64E2AE32190}"/>
              </a:ext>
            </a:extLst>
          </p:cNvPr>
          <p:cNvSpPr txBox="1"/>
          <p:nvPr/>
        </p:nvSpPr>
        <p:spPr>
          <a:xfrm>
            <a:off x="1463040" y="5047336"/>
            <a:ext cx="1140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将来応用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BF17377-E3F1-E2C5-8F2A-E26A22EDF75D}"/>
              </a:ext>
            </a:extLst>
          </p:cNvPr>
          <p:cNvSpPr txBox="1"/>
          <p:nvPr/>
        </p:nvSpPr>
        <p:spPr>
          <a:xfrm>
            <a:off x="1476100" y="3318678"/>
            <a:ext cx="11277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発展項目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ACB2A80-A5F0-DBCE-72CD-582E9425F2D9}"/>
              </a:ext>
            </a:extLst>
          </p:cNvPr>
          <p:cNvSpPr txBox="1"/>
          <p:nvPr/>
        </p:nvSpPr>
        <p:spPr>
          <a:xfrm>
            <a:off x="1484808" y="1603083"/>
            <a:ext cx="11190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研究内容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319264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F8658-8FB4-6102-A9AA-E87C5F0B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1A5A62-72F3-5EED-16A2-3A4C95BC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95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237D6-89CB-CA2B-5280-A3AE5FB7F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ja-JP" sz="2800" b="0" i="0" u="none" strike="noStrike" kern="5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社会ネットワークを「切る」と「貼る」では</a:t>
            </a:r>
            <a:br>
              <a:rPr kumimoji="1" lang="ja-JP" altLang="ja-JP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</a:br>
            <a:r>
              <a:rPr kumimoji="1" lang="ja-JP" altLang="ja-JP" sz="2800" b="0" i="0" u="none" strike="noStrike" kern="5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" panose="02040604050505020304" pitchFamily="18" charset="0"/>
                <a:ea typeface="ＭＳ ゴシック" panose="020B0609070205080204" pitchFamily="49" charset="-128"/>
                <a:cs typeface="Times New Roman" panose="02020603050405020304" pitchFamily="18" charset="0"/>
              </a:rPr>
              <a:t>どちらが協力の進化を促進するのか？</a:t>
            </a:r>
            <a:br>
              <a:rPr kumimoji="1" lang="ja-JP" altLang="ja-JP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</a:br>
            <a:r>
              <a:rPr kumimoji="1" lang="en-US" altLang="ja-JP" sz="2800" b="1" i="0" u="none" strike="noStrike" kern="5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Which promotes the evolution of cooperation,</a:t>
            </a:r>
            <a:br>
              <a:rPr kumimoji="1" lang="ja-JP" altLang="ja-JP" sz="2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" panose="020406040505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</a:br>
            <a:r>
              <a:rPr kumimoji="1" lang="en-US" altLang="ja-JP" sz="2800" b="1" i="0" u="none" strike="noStrike" kern="5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“deletion" or “formation" of links in social networks?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67443A-EC8D-7464-03DC-56EE3BAF0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166"/>
            <a:ext cx="9144000" cy="1655762"/>
          </a:xfrm>
        </p:spPr>
        <p:txBody>
          <a:bodyPr/>
          <a:lstStyle/>
          <a:p>
            <a:r>
              <a:rPr kumimoji="1" lang="ja-JP" altLang="en-US" dirty="0"/>
              <a:t>野口　由梨香</a:t>
            </a:r>
            <a:endParaRPr kumimoji="1" lang="en-US" altLang="ja-JP" dirty="0"/>
          </a:p>
          <a:p>
            <a:r>
              <a:rPr lang="ja-JP" altLang="en-US" dirty="0"/>
              <a:t>指導教員　中丸麻由子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1912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2BCCC-DF82-8751-3EF8-85DDDBDE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j-ea"/>
              </a:rPr>
              <a:t>研究の背景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14A03E-CB5B-AF10-7CBE-4860BACD3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協力は人間社会の基盤である。しかし、協力者は自らコストをかけてまで他人に利益を与えるため、なぜ人々は協力をするのかは未解決の</a:t>
            </a:r>
            <a:r>
              <a:rPr kumimoji="1" lang="ja-JP" altLang="en-US"/>
              <a:t>研究課題。</a:t>
            </a:r>
            <a:endParaRPr kumimoji="1" lang="en-US" altLang="ja-JP" dirty="0"/>
          </a:p>
          <a:p>
            <a:r>
              <a:rPr kumimoji="1" lang="ja-JP" altLang="en-US" sz="2800" dirty="0"/>
              <a:t>進化</a:t>
            </a:r>
            <a:r>
              <a:rPr kumimoji="1" lang="ja-JP" altLang="en-US" sz="2800"/>
              <a:t>ゲーム理論における「協力の進化」研究について</a:t>
            </a:r>
            <a:endParaRPr kumimoji="1" lang="en-US" altLang="ja-JP" sz="2800" dirty="0"/>
          </a:p>
          <a:p>
            <a:pPr lvl="1"/>
            <a:r>
              <a:rPr lang="ja-JP" altLang="en-US"/>
              <a:t>５</a:t>
            </a:r>
            <a:r>
              <a:rPr kumimoji="1" lang="ja-JP" altLang="en-US"/>
              <a:t>つの研究カテゴリ：「</a:t>
            </a:r>
            <a:r>
              <a:rPr kumimoji="1" lang="ja-JP" altLang="en-US" dirty="0"/>
              <a:t>血縁選択」「群選択」「直接互恵性」「間接互恵性」「空間構造・ネットワーク</a:t>
            </a:r>
            <a:r>
              <a:rPr kumimoji="1" lang="ja-JP" altLang="en-US"/>
              <a:t>構造」</a:t>
            </a:r>
            <a:endParaRPr kumimoji="1" lang="en-US" altLang="ja-JP" dirty="0"/>
          </a:p>
          <a:p>
            <a:r>
              <a:rPr kumimoji="1" lang="ja-JP" altLang="en-US" sz="2800" dirty="0"/>
              <a:t>「ネットワーク構造</a:t>
            </a:r>
            <a:r>
              <a:rPr kumimoji="1" lang="ja-JP" altLang="en-US" sz="2800"/>
              <a:t>」の時間変化</a:t>
            </a:r>
            <a:r>
              <a:rPr kumimoji="1" lang="ja-JP" altLang="en-US" sz="2800" dirty="0"/>
              <a:t>に関する</a:t>
            </a:r>
            <a:r>
              <a:rPr lang="ja-JP" altLang="en-US"/>
              <a:t>先行研究</a:t>
            </a:r>
            <a:endParaRPr lang="en-US" altLang="ja-JP" dirty="0"/>
          </a:p>
          <a:p>
            <a:pPr lvl="1"/>
            <a:r>
              <a:rPr lang="ja-JP" altLang="en-US"/>
              <a:t>ネットワーク</a:t>
            </a:r>
            <a:r>
              <a:rPr lang="ja-JP" altLang="en-US" dirty="0"/>
              <a:t>の切り貼り両方</a:t>
            </a:r>
            <a:r>
              <a:rPr lang="ja-JP" altLang="en-US"/>
              <a:t>を想定</a:t>
            </a:r>
            <a:endParaRPr lang="en-US" altLang="ja-JP" dirty="0"/>
          </a:p>
          <a:p>
            <a:r>
              <a:rPr kumimoji="1" lang="ja-JP" altLang="en-US"/>
              <a:t>本研究</a:t>
            </a:r>
            <a:endParaRPr kumimoji="1" lang="en-US" altLang="ja-JP" dirty="0"/>
          </a:p>
          <a:p>
            <a:pPr lvl="1"/>
            <a:r>
              <a:rPr kumimoji="1" lang="ja-JP" altLang="en-US"/>
              <a:t>「</a:t>
            </a:r>
            <a:r>
              <a:rPr kumimoji="1" lang="ja-JP" altLang="en-US" dirty="0"/>
              <a:t>切り」と「貼り」それぞれが協力にどのような影響を与えているかについて</a:t>
            </a:r>
            <a:r>
              <a:rPr lang="ja-JP" altLang="en-US" dirty="0"/>
              <a:t>研究を行った</a:t>
            </a:r>
            <a:endParaRPr kumimoji="1" lang="ja-JP" altLang="en-US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8983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CC6F2-236E-EBC9-5B44-83E21536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186D3-D0D8-F31F-693C-D1192F69F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474"/>
            <a:ext cx="10515600" cy="4351338"/>
          </a:xfrm>
        </p:spPr>
        <p:txBody>
          <a:bodyPr/>
          <a:lstStyle/>
          <a:p>
            <a:r>
              <a:rPr kumimoji="1" lang="ja-JP" altLang="en-US"/>
              <a:t>進化ゲーム理論をもとにしたエージェントベースシミュレーションを行った</a:t>
            </a:r>
            <a:endParaRPr kumimoji="1" lang="en-US" altLang="ja-JP" dirty="0"/>
          </a:p>
          <a:p>
            <a:r>
              <a:rPr kumimoji="1" lang="ja-JP" altLang="en-US"/>
              <a:t>以下の３つのモデルを解析：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「切る</a:t>
            </a:r>
            <a:r>
              <a:rPr kumimoji="1" lang="ja-JP" altLang="en-US"/>
              <a:t>」モデル：エージェント</a:t>
            </a:r>
            <a:r>
              <a:rPr kumimoji="1" lang="ja-JP" altLang="en-US" dirty="0"/>
              <a:t>はリンクを切ることのみを行う</a:t>
            </a:r>
            <a:endParaRPr kumimoji="1" lang="en-US" altLang="ja-JP" dirty="0"/>
          </a:p>
          <a:p>
            <a:pPr lvl="1"/>
            <a:r>
              <a:rPr lang="ja-JP" altLang="en-US" dirty="0"/>
              <a:t>「貼る</a:t>
            </a:r>
            <a:r>
              <a:rPr lang="ja-JP" altLang="en-US"/>
              <a:t>」モデル：エージェント</a:t>
            </a:r>
            <a:r>
              <a:rPr lang="ja-JP" altLang="en-US" dirty="0"/>
              <a:t>はリンクを貼ることのみを行う</a:t>
            </a:r>
            <a:endParaRPr lang="en-US" altLang="ja-JP" dirty="0"/>
          </a:p>
          <a:p>
            <a:pPr lvl="1"/>
            <a:r>
              <a:rPr kumimoji="1" lang="ja-JP" altLang="en-US" dirty="0"/>
              <a:t>「切り貼り</a:t>
            </a:r>
            <a:r>
              <a:rPr kumimoji="1" lang="ja-JP" altLang="en-US"/>
              <a:t>」モデル：切り貼り</a:t>
            </a:r>
            <a:r>
              <a:rPr kumimoji="1" lang="ja-JP" altLang="en-US" dirty="0"/>
              <a:t>両方を行う</a:t>
            </a:r>
            <a:br>
              <a:rPr kumimoji="1" lang="en-US" altLang="ja-JP" dirty="0"/>
            </a:b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31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CD420818-E1FC-D8D4-5DD2-C393A1C47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8811" y="5736962"/>
            <a:ext cx="636583" cy="636583"/>
          </a:xfrm>
          <a:prstGeom prst="rect">
            <a:avLst/>
          </a:prstGeom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B460EC9-99DC-8E7E-5007-FEB4E863F083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2745394" y="6055254"/>
            <a:ext cx="508410" cy="104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グラフィックス 32" descr="悲しい顔 (塗りつぶしなし) 枠線">
            <a:extLst>
              <a:ext uri="{FF2B5EF4-FFF2-40B4-BE49-F238E27FC236}">
                <a16:creationId xmlns:a16="http://schemas.microsoft.com/office/drawing/2014/main" id="{383964C4-AF38-5605-B295-DA4354BE0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3804" y="5757960"/>
            <a:ext cx="615584" cy="615585"/>
          </a:xfrm>
          <a:prstGeom prst="rect">
            <a:avLst/>
          </a:prstGeom>
        </p:spPr>
      </p:pic>
      <p:pic>
        <p:nvPicPr>
          <p:cNvPr id="34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9D06595C-78A5-DD7A-955D-B6F1F4B2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4223" y="5660477"/>
            <a:ext cx="333496" cy="333496"/>
          </a:xfrm>
          <a:prstGeom prst="rect">
            <a:avLst/>
          </a:prstGeom>
        </p:spPr>
      </p:pic>
      <p:pic>
        <p:nvPicPr>
          <p:cNvPr id="35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9C969F47-EA81-82AE-01D9-228207CED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5230" y="6262815"/>
            <a:ext cx="333496" cy="333496"/>
          </a:xfrm>
          <a:prstGeom prst="rect">
            <a:avLst/>
          </a:prstGeom>
        </p:spPr>
      </p:pic>
      <p:pic>
        <p:nvPicPr>
          <p:cNvPr id="36" name="グラフィックス 35" descr="はさみ 単色塗りつぶし">
            <a:extLst>
              <a:ext uri="{FF2B5EF4-FFF2-40B4-BE49-F238E27FC236}">
                <a16:creationId xmlns:a16="http://schemas.microsoft.com/office/drawing/2014/main" id="{D1D012B0-53CA-7AE9-6DFE-C06D2313C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912736">
            <a:off x="2778260" y="5793321"/>
            <a:ext cx="499870" cy="499870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1D3C5E6-5482-E36E-88EA-BC470208E65A}"/>
              </a:ext>
            </a:extLst>
          </p:cNvPr>
          <p:cNvCxnSpPr>
            <a:cxnSpLocks/>
          </p:cNvCxnSpPr>
          <p:nvPr/>
        </p:nvCxnSpPr>
        <p:spPr>
          <a:xfrm flipH="1">
            <a:off x="1990018" y="6111012"/>
            <a:ext cx="140834" cy="2185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24ED68C-0B6E-2BDA-47BF-E187A410E8FB}"/>
              </a:ext>
            </a:extLst>
          </p:cNvPr>
          <p:cNvCxnSpPr/>
          <p:nvPr/>
        </p:nvCxnSpPr>
        <p:spPr>
          <a:xfrm>
            <a:off x="1292653" y="5632466"/>
            <a:ext cx="251570" cy="145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05B6A20-3961-D887-96A8-179E2CBA8ED8}"/>
              </a:ext>
            </a:extLst>
          </p:cNvPr>
          <p:cNvCxnSpPr>
            <a:cxnSpLocks/>
          </p:cNvCxnSpPr>
          <p:nvPr/>
        </p:nvCxnSpPr>
        <p:spPr>
          <a:xfrm flipH="1">
            <a:off x="1643208" y="6539765"/>
            <a:ext cx="154510" cy="162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B19A42A-156F-7ABD-CA28-1621E964538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77719" y="5827225"/>
            <a:ext cx="285530" cy="1596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C43F326-7D39-F8AA-33DE-1D7F24F26D58}"/>
              </a:ext>
            </a:extLst>
          </p:cNvPr>
          <p:cNvCxnSpPr>
            <a:cxnSpLocks/>
          </p:cNvCxnSpPr>
          <p:nvPr/>
        </p:nvCxnSpPr>
        <p:spPr>
          <a:xfrm flipV="1">
            <a:off x="2003644" y="6248705"/>
            <a:ext cx="244976" cy="147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B4F47459-6B23-C424-E446-A9B177DAFA68}"/>
              </a:ext>
            </a:extLst>
          </p:cNvPr>
          <p:cNvSpPr/>
          <p:nvPr/>
        </p:nvSpPr>
        <p:spPr>
          <a:xfrm>
            <a:off x="1746699" y="4631220"/>
            <a:ext cx="2034191" cy="909060"/>
          </a:xfrm>
          <a:prstGeom prst="wedgeRectCallou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この人と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リンクを切る？</a:t>
            </a:r>
          </a:p>
        </p:txBody>
      </p:sp>
      <p:pic>
        <p:nvPicPr>
          <p:cNvPr id="45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86485E18-8470-C1D8-47E4-CC3D2F9BC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7555" y="5632466"/>
            <a:ext cx="635302" cy="635302"/>
          </a:xfrm>
          <a:prstGeom prst="rect">
            <a:avLst/>
          </a:prstGeom>
        </p:spPr>
      </p:pic>
      <p:pic>
        <p:nvPicPr>
          <p:cNvPr id="46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9F3C9929-BCE5-1DB4-80E2-808CB293D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7970" y="6312436"/>
            <a:ext cx="333496" cy="333496"/>
          </a:xfrm>
          <a:prstGeom prst="rect">
            <a:avLst/>
          </a:prstGeom>
        </p:spPr>
      </p:pic>
      <p:pic>
        <p:nvPicPr>
          <p:cNvPr id="47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9372A929-D5C5-50B8-EEC3-C6B10F285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7579" y="6326127"/>
            <a:ext cx="333496" cy="333496"/>
          </a:xfrm>
          <a:prstGeom prst="rect">
            <a:avLst/>
          </a:prstGeom>
        </p:spPr>
      </p:pic>
      <p:pic>
        <p:nvPicPr>
          <p:cNvPr id="48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7D8355ED-4EA4-42AC-FB46-2F84C1B2E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3640" y="5632466"/>
            <a:ext cx="623642" cy="623642"/>
          </a:xfrm>
          <a:prstGeom prst="rect">
            <a:avLst/>
          </a:prstGeom>
        </p:spPr>
      </p:pic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1105C9A-419C-8551-843E-037D3432C2E6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 flipV="1">
            <a:off x="5372857" y="5944287"/>
            <a:ext cx="740783" cy="5830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グラフィックス 49" descr="蝶ネクタイ 枠線">
            <a:extLst>
              <a:ext uri="{FF2B5EF4-FFF2-40B4-BE49-F238E27FC236}">
                <a16:creationId xmlns:a16="http://schemas.microsoft.com/office/drawing/2014/main" id="{9D6D6116-2035-2AC2-19AE-7EAA7CD9B2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34979" y="5732234"/>
            <a:ext cx="426843" cy="426843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0430D59-5183-F921-434A-7B5FE3A481E3}"/>
              </a:ext>
            </a:extLst>
          </p:cNvPr>
          <p:cNvCxnSpPr>
            <a:cxnSpLocks/>
          </p:cNvCxnSpPr>
          <p:nvPr/>
        </p:nvCxnSpPr>
        <p:spPr>
          <a:xfrm flipH="1">
            <a:off x="4808587" y="6165678"/>
            <a:ext cx="154131" cy="2251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4E2D9DC-77C7-7525-4DE5-204D4945FD7F}"/>
              </a:ext>
            </a:extLst>
          </p:cNvPr>
          <p:cNvCxnSpPr>
            <a:cxnSpLocks/>
          </p:cNvCxnSpPr>
          <p:nvPr/>
        </p:nvCxnSpPr>
        <p:spPr>
          <a:xfrm flipH="1">
            <a:off x="4490324" y="6603053"/>
            <a:ext cx="154510" cy="162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F120312-5E2D-EF9C-C4CF-D3872FF2AE08}"/>
              </a:ext>
            </a:extLst>
          </p:cNvPr>
          <p:cNvCxnSpPr>
            <a:cxnSpLocks/>
          </p:cNvCxnSpPr>
          <p:nvPr/>
        </p:nvCxnSpPr>
        <p:spPr>
          <a:xfrm>
            <a:off x="5218726" y="6195309"/>
            <a:ext cx="317651" cy="2342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18AE808-A918-8FFE-779D-31DFCCCDBF46}"/>
              </a:ext>
            </a:extLst>
          </p:cNvPr>
          <p:cNvCxnSpPr>
            <a:cxnSpLocks/>
          </p:cNvCxnSpPr>
          <p:nvPr/>
        </p:nvCxnSpPr>
        <p:spPr>
          <a:xfrm flipV="1">
            <a:off x="4844617" y="6455443"/>
            <a:ext cx="691760" cy="550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吹き出し: 四角形 56">
            <a:extLst>
              <a:ext uri="{FF2B5EF4-FFF2-40B4-BE49-F238E27FC236}">
                <a16:creationId xmlns:a16="http://schemas.microsoft.com/office/drawing/2014/main" id="{12216F96-0E67-E26D-5017-552B15F9CBD4}"/>
              </a:ext>
            </a:extLst>
          </p:cNvPr>
          <p:cNvSpPr/>
          <p:nvPr/>
        </p:nvSpPr>
        <p:spPr>
          <a:xfrm>
            <a:off x="4474416" y="4631220"/>
            <a:ext cx="2034191" cy="840016"/>
          </a:xfrm>
          <a:prstGeom prst="wedgeRectCallou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この人に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リンクを貼る？</a:t>
            </a:r>
          </a:p>
        </p:txBody>
      </p:sp>
      <p:sp>
        <p:nvSpPr>
          <p:cNvPr id="99" name="矢印: 右 98">
            <a:extLst>
              <a:ext uri="{FF2B5EF4-FFF2-40B4-BE49-F238E27FC236}">
                <a16:creationId xmlns:a16="http://schemas.microsoft.com/office/drawing/2014/main" id="{0222CE51-CD35-1B0D-A553-EEF274DD91CE}"/>
              </a:ext>
            </a:extLst>
          </p:cNvPr>
          <p:cNvSpPr/>
          <p:nvPr/>
        </p:nvSpPr>
        <p:spPr>
          <a:xfrm>
            <a:off x="2727259" y="5738933"/>
            <a:ext cx="155964" cy="11925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/>
          </a:p>
        </p:txBody>
      </p:sp>
      <p:sp>
        <p:nvSpPr>
          <p:cNvPr id="100" name="矢印: 右 99">
            <a:extLst>
              <a:ext uri="{FF2B5EF4-FFF2-40B4-BE49-F238E27FC236}">
                <a16:creationId xmlns:a16="http://schemas.microsoft.com/office/drawing/2014/main" id="{DAEA0CDF-00E4-2B5C-9F4F-AB539550E938}"/>
              </a:ext>
            </a:extLst>
          </p:cNvPr>
          <p:cNvSpPr/>
          <p:nvPr/>
        </p:nvSpPr>
        <p:spPr>
          <a:xfrm>
            <a:off x="5368711" y="5632942"/>
            <a:ext cx="155964" cy="11925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/>
          </a:p>
        </p:txBody>
      </p:sp>
      <p:pic>
        <p:nvPicPr>
          <p:cNvPr id="102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5589AA6-5AAF-A554-062E-7F3E19B78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0117" y="5779930"/>
            <a:ext cx="636583" cy="636583"/>
          </a:xfrm>
          <a:prstGeom prst="rect">
            <a:avLst/>
          </a:prstGeom>
        </p:spPr>
      </p:pic>
      <p:pic>
        <p:nvPicPr>
          <p:cNvPr id="104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5F14EA94-B7F2-4369-E147-E268D89AB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0161" y="6278952"/>
            <a:ext cx="623642" cy="623642"/>
          </a:xfrm>
          <a:prstGeom prst="rect">
            <a:avLst/>
          </a:prstGeom>
        </p:spPr>
      </p:pic>
      <p:pic>
        <p:nvPicPr>
          <p:cNvPr id="105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E59E6A77-6CCF-BB04-1197-8CD755D8F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0650" y="5529735"/>
            <a:ext cx="623642" cy="623642"/>
          </a:xfrm>
          <a:prstGeom prst="rect">
            <a:avLst/>
          </a:prstGeom>
        </p:spPr>
      </p:pic>
      <p:pic>
        <p:nvPicPr>
          <p:cNvPr id="106" name="グラフィックス 105" descr="はさみ 単色塗りつぶし">
            <a:extLst>
              <a:ext uri="{FF2B5EF4-FFF2-40B4-BE49-F238E27FC236}">
                <a16:creationId xmlns:a16="http://schemas.microsoft.com/office/drawing/2014/main" id="{D44DDD6F-0DC0-1F98-AB56-189A77931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912736">
            <a:off x="9145488" y="5628580"/>
            <a:ext cx="499870" cy="499870"/>
          </a:xfrm>
          <a:prstGeom prst="rect">
            <a:avLst/>
          </a:prstGeom>
        </p:spPr>
      </p:pic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9E8DCAC9-7755-28A9-AA52-89DBCB244E35}"/>
              </a:ext>
            </a:extLst>
          </p:cNvPr>
          <p:cNvCxnSpPr>
            <a:cxnSpLocks/>
            <a:stCxn id="102" idx="3"/>
            <a:endCxn id="105" idx="1"/>
          </p:cNvCxnSpPr>
          <p:nvPr/>
        </p:nvCxnSpPr>
        <p:spPr>
          <a:xfrm flipV="1">
            <a:off x="8546700" y="5841556"/>
            <a:ext cx="1423950" cy="256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グラフィックス 110" descr="蝶ネクタイ 枠線">
            <a:extLst>
              <a:ext uri="{FF2B5EF4-FFF2-40B4-BE49-F238E27FC236}">
                <a16:creationId xmlns:a16="http://schemas.microsoft.com/office/drawing/2014/main" id="{D7D20C05-19DD-A98A-59AF-D0E86BA7CE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0314" y="6228520"/>
            <a:ext cx="426843" cy="426843"/>
          </a:xfrm>
          <a:prstGeom prst="rect">
            <a:avLst/>
          </a:prstGeom>
        </p:spPr>
      </p:pic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D4FE5B7-FC2A-DC86-0BED-97021C545234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8546700" y="6098222"/>
            <a:ext cx="1343461" cy="492551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吹き出し: 四角形 118">
            <a:extLst>
              <a:ext uri="{FF2B5EF4-FFF2-40B4-BE49-F238E27FC236}">
                <a16:creationId xmlns:a16="http://schemas.microsoft.com/office/drawing/2014/main" id="{030B9658-6828-258C-04F3-B21D9A994E7E}"/>
              </a:ext>
            </a:extLst>
          </p:cNvPr>
          <p:cNvSpPr/>
          <p:nvPr/>
        </p:nvSpPr>
        <p:spPr>
          <a:xfrm>
            <a:off x="7268482" y="4505010"/>
            <a:ext cx="3577411" cy="909060"/>
          </a:xfrm>
          <a:prstGeom prst="wedgeRectCallou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既に繋がっている人を切る、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もしくは新しくリンクを</a:t>
            </a:r>
            <a:r>
              <a:rPr kumimoji="1" lang="ja-JP" altLang="en-US" sz="2000" b="1" dirty="0"/>
              <a:t>貼る</a:t>
            </a:r>
          </a:p>
        </p:txBody>
      </p:sp>
      <p:sp>
        <p:nvSpPr>
          <p:cNvPr id="128" name="矢印: 右 127">
            <a:extLst>
              <a:ext uri="{FF2B5EF4-FFF2-40B4-BE49-F238E27FC236}">
                <a16:creationId xmlns:a16="http://schemas.microsoft.com/office/drawing/2014/main" id="{6A349200-BBAB-30A8-CCEA-289339DF7DD0}"/>
              </a:ext>
            </a:extLst>
          </p:cNvPr>
          <p:cNvSpPr/>
          <p:nvPr/>
        </p:nvSpPr>
        <p:spPr>
          <a:xfrm rot="20613036">
            <a:off x="8609969" y="5887087"/>
            <a:ext cx="155964" cy="11925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/>
          </a:p>
        </p:txBody>
      </p:sp>
      <p:sp>
        <p:nvSpPr>
          <p:cNvPr id="129" name="矢印: 右 128">
            <a:extLst>
              <a:ext uri="{FF2B5EF4-FFF2-40B4-BE49-F238E27FC236}">
                <a16:creationId xmlns:a16="http://schemas.microsoft.com/office/drawing/2014/main" id="{647B918B-9F1E-1FB7-BDD7-7D6A29551268}"/>
              </a:ext>
            </a:extLst>
          </p:cNvPr>
          <p:cNvSpPr/>
          <p:nvPr/>
        </p:nvSpPr>
        <p:spPr>
          <a:xfrm rot="1144407">
            <a:off x="8578467" y="6203032"/>
            <a:ext cx="155964" cy="11925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FC94ED1F-7DC7-2C2D-9F0F-A3266AE4A4ED}"/>
              </a:ext>
            </a:extLst>
          </p:cNvPr>
          <p:cNvSpPr txBox="1"/>
          <p:nvPr/>
        </p:nvSpPr>
        <p:spPr>
          <a:xfrm>
            <a:off x="1643208" y="4085428"/>
            <a:ext cx="237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「切る」モデル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3E454C1-60DC-DAFA-006A-8B75173ED6D9}"/>
              </a:ext>
            </a:extLst>
          </p:cNvPr>
          <p:cNvSpPr txBox="1"/>
          <p:nvPr/>
        </p:nvSpPr>
        <p:spPr>
          <a:xfrm>
            <a:off x="4413867" y="4095232"/>
            <a:ext cx="237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「貼る」モデル</a:t>
            </a: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C3BD4E7C-B7A4-11B4-E9D7-873ED4F71C51}"/>
              </a:ext>
            </a:extLst>
          </p:cNvPr>
          <p:cNvSpPr txBox="1"/>
          <p:nvPr/>
        </p:nvSpPr>
        <p:spPr>
          <a:xfrm>
            <a:off x="7590124" y="4063600"/>
            <a:ext cx="316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「切り貼り」モデル</a:t>
            </a:r>
          </a:p>
        </p:txBody>
      </p:sp>
    </p:spTree>
    <p:extLst>
      <p:ext uri="{BB962C8B-B14F-4D97-AF65-F5344CB8AC3E}">
        <p14:creationId xmlns:p14="http://schemas.microsoft.com/office/powerpoint/2010/main" val="370395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矢印: 下 5">
            <a:extLst>
              <a:ext uri="{FF2B5EF4-FFF2-40B4-BE49-F238E27FC236}">
                <a16:creationId xmlns:a16="http://schemas.microsoft.com/office/drawing/2014/main" id="{EEA0ED2B-1CAA-40C5-B972-368093D3E03A}"/>
              </a:ext>
            </a:extLst>
          </p:cNvPr>
          <p:cNvSpPr/>
          <p:nvPr/>
        </p:nvSpPr>
        <p:spPr>
          <a:xfrm>
            <a:off x="4961504" y="496000"/>
            <a:ext cx="548729" cy="219492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43D44D-ED3C-40A4-AB3B-C54C251DC394}"/>
              </a:ext>
            </a:extLst>
          </p:cNvPr>
          <p:cNvSpPr txBox="1"/>
          <p:nvPr/>
        </p:nvSpPr>
        <p:spPr>
          <a:xfrm>
            <a:off x="441057" y="1751687"/>
            <a:ext cx="485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②戦略</a:t>
            </a:r>
            <a:r>
              <a:rPr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</a:t>
            </a:r>
            <a:r>
              <a:rPr lang="en-US" altLang="ja-JP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</a:t>
            </a:r>
            <a:r>
              <a:rPr lang="ja-JP" altLang="en-US" dirty="0">
                <a:latin typeface="+mn-ea"/>
              </a:rPr>
              <a:t>に基づいて協力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非協力を決定する</a:t>
            </a:r>
          </a:p>
        </p:txBody>
      </p:sp>
      <p:pic>
        <p:nvPicPr>
          <p:cNvPr id="19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A2B95E4A-0594-445F-A191-1D4D01493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3957" y="2798694"/>
            <a:ext cx="477317" cy="477317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36A1F9-8312-4094-BD13-7526F53992D0}"/>
              </a:ext>
            </a:extLst>
          </p:cNvPr>
          <p:cNvSpPr txBox="1"/>
          <p:nvPr/>
        </p:nvSpPr>
        <p:spPr>
          <a:xfrm>
            <a:off x="5682323" y="1708395"/>
            <a:ext cx="345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③ </a:t>
            </a:r>
            <a:r>
              <a:rPr lang="ja-JP" altLang="en-US" dirty="0">
                <a:latin typeface="+mn-ea"/>
              </a:rPr>
              <a:t>戦略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i="1" dirty="0" err="1">
                <a:latin typeface="+mn-ea"/>
              </a:rPr>
              <a:t>t</a:t>
            </a:r>
            <a:r>
              <a:rPr lang="en-US" altLang="ja-JP" baseline="-25000" dirty="0" err="1">
                <a:latin typeface="+mn-ea"/>
              </a:rPr>
              <a:t>delete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に基づいてリンクを切るかどうかを決定する</a:t>
            </a:r>
          </a:p>
        </p:txBody>
      </p:sp>
      <p:sp>
        <p:nvSpPr>
          <p:cNvPr id="22" name="矢印: U ターン 21">
            <a:extLst>
              <a:ext uri="{FF2B5EF4-FFF2-40B4-BE49-F238E27FC236}">
                <a16:creationId xmlns:a16="http://schemas.microsoft.com/office/drawing/2014/main" id="{E54830AC-5961-47F0-B540-062EDABE29F6}"/>
              </a:ext>
            </a:extLst>
          </p:cNvPr>
          <p:cNvSpPr/>
          <p:nvPr/>
        </p:nvSpPr>
        <p:spPr>
          <a:xfrm rot="10800000">
            <a:off x="2069188" y="3676654"/>
            <a:ext cx="6072764" cy="491300"/>
          </a:xfrm>
          <a:prstGeom prst="utur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065906BC-5DF7-437F-A8F3-D81EA01CEBD7}"/>
              </a:ext>
            </a:extLst>
          </p:cNvPr>
          <p:cNvSpPr/>
          <p:nvPr/>
        </p:nvSpPr>
        <p:spPr>
          <a:xfrm>
            <a:off x="4850884" y="2897480"/>
            <a:ext cx="477317" cy="2818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C5EB43B-104D-45AB-8908-265E845861EB}"/>
              </a:ext>
            </a:extLst>
          </p:cNvPr>
          <p:cNvSpPr txBox="1"/>
          <p:nvPr/>
        </p:nvSpPr>
        <p:spPr>
          <a:xfrm>
            <a:off x="5721585" y="4514769"/>
            <a:ext cx="454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④ h</a:t>
            </a:r>
            <a:r>
              <a:rPr lang="ja-JP" altLang="en-US" dirty="0">
                <a:latin typeface="+mn-ea"/>
              </a:rPr>
              <a:t>ラウンドのゲームで得た利得を計算する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1AA6A27-3ED9-464E-9D8C-F6ADB291EC64}"/>
              </a:ext>
            </a:extLst>
          </p:cNvPr>
          <p:cNvSpPr/>
          <p:nvPr/>
        </p:nvSpPr>
        <p:spPr>
          <a:xfrm>
            <a:off x="4619224" y="5010119"/>
            <a:ext cx="657180" cy="190883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B2E6DA7-3058-4CCE-BEBF-B3581B696750}"/>
              </a:ext>
            </a:extLst>
          </p:cNvPr>
          <p:cNvSpPr txBox="1"/>
          <p:nvPr/>
        </p:nvSpPr>
        <p:spPr>
          <a:xfrm>
            <a:off x="5715332" y="5105561"/>
            <a:ext cx="643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⑤より高い利得を得ていたエージェントの戦略を模倣する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7BB2DC3D-967C-4A38-AD93-C664F7B4A2F6}"/>
              </a:ext>
            </a:extLst>
          </p:cNvPr>
          <p:cNvSpPr/>
          <p:nvPr/>
        </p:nvSpPr>
        <p:spPr>
          <a:xfrm rot="16200000" flipH="1">
            <a:off x="2972537" y="1048165"/>
            <a:ext cx="470121" cy="718693"/>
          </a:xfrm>
          <a:prstGeom prst="ben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矢印: 折線 37">
            <a:extLst>
              <a:ext uri="{FF2B5EF4-FFF2-40B4-BE49-F238E27FC236}">
                <a16:creationId xmlns:a16="http://schemas.microsoft.com/office/drawing/2014/main" id="{10FE6096-BF53-45A1-9EFB-89BF572C926D}"/>
              </a:ext>
            </a:extLst>
          </p:cNvPr>
          <p:cNvSpPr/>
          <p:nvPr/>
        </p:nvSpPr>
        <p:spPr>
          <a:xfrm rot="5400000" flipH="1" flipV="1">
            <a:off x="1765577" y="4328606"/>
            <a:ext cx="878539" cy="27318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C26D108-7E42-4AA0-B45E-A0466CD6D6D7}"/>
              </a:ext>
            </a:extLst>
          </p:cNvPr>
          <p:cNvSpPr txBox="1"/>
          <p:nvPr/>
        </p:nvSpPr>
        <p:spPr>
          <a:xfrm>
            <a:off x="692353" y="6348871"/>
            <a:ext cx="339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次の世代へ移行する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②に戻る</a:t>
            </a:r>
            <a:r>
              <a:rPr lang="en-US" altLang="ja-JP" dirty="0"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pic>
        <p:nvPicPr>
          <p:cNvPr id="40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ED36C83B-FDAF-4B46-A078-6743679A3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977" y="2851758"/>
            <a:ext cx="477317" cy="477317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0FA2B45A-23B5-4DDE-813A-49A27EAF17F1}"/>
              </a:ext>
            </a:extLst>
          </p:cNvPr>
          <p:cNvSpPr/>
          <p:nvPr/>
        </p:nvSpPr>
        <p:spPr>
          <a:xfrm>
            <a:off x="4623949" y="5784667"/>
            <a:ext cx="674580" cy="1782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D50C440-25BD-4F62-B7AE-12AE719A2CFE}"/>
              </a:ext>
            </a:extLst>
          </p:cNvPr>
          <p:cNvSpPr txBox="1"/>
          <p:nvPr/>
        </p:nvSpPr>
        <p:spPr>
          <a:xfrm>
            <a:off x="5734367" y="6087080"/>
            <a:ext cx="295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⑥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突然変異</a:t>
            </a:r>
            <a:r>
              <a:rPr lang="en-US" altLang="ja-JP" dirty="0">
                <a:latin typeface="+mn-ea"/>
              </a:rPr>
              <a:t>:</a:t>
            </a:r>
            <a:r>
              <a:rPr lang="ja-JP" altLang="en-US" dirty="0">
                <a:latin typeface="+mn-ea"/>
              </a:rPr>
              <a:t>エージェントがランダムに戦略を変更</a:t>
            </a:r>
          </a:p>
        </p:txBody>
      </p:sp>
      <p:pic>
        <p:nvPicPr>
          <p:cNvPr id="37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E1D8C52B-0659-4BFE-B94B-8633B443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2769" y="5121873"/>
            <a:ext cx="477317" cy="477317"/>
          </a:xfrm>
          <a:prstGeom prst="rect">
            <a:avLst/>
          </a:prstGeom>
        </p:spPr>
      </p:pic>
      <p:pic>
        <p:nvPicPr>
          <p:cNvPr id="42" name="グラフィックス 41" descr="悲しい顔 (塗りつぶしなし) 枠線">
            <a:extLst>
              <a:ext uri="{FF2B5EF4-FFF2-40B4-BE49-F238E27FC236}">
                <a16:creationId xmlns:a16="http://schemas.microsoft.com/office/drawing/2014/main" id="{C75488CC-CE17-47CD-9553-DA9A018EC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5118" y="5107342"/>
            <a:ext cx="477318" cy="477318"/>
          </a:xfrm>
          <a:prstGeom prst="rect">
            <a:avLst/>
          </a:prstGeom>
        </p:spPr>
      </p:pic>
      <p:pic>
        <p:nvPicPr>
          <p:cNvPr id="43" name="グラフィックス 42" descr="普通の顔 (塗りつぶしなし) 枠線">
            <a:extLst>
              <a:ext uri="{FF2B5EF4-FFF2-40B4-BE49-F238E27FC236}">
                <a16:creationId xmlns:a16="http://schemas.microsoft.com/office/drawing/2014/main" id="{1ACCE090-B28F-43FD-9A9B-85C5A0EBD1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62731" y="5927658"/>
            <a:ext cx="487625" cy="48762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BFD876E-E446-4D17-988A-3FA33134E040}"/>
              </a:ext>
            </a:extLst>
          </p:cNvPr>
          <p:cNvSpPr txBox="1"/>
          <p:nvPr/>
        </p:nvSpPr>
        <p:spPr>
          <a:xfrm>
            <a:off x="4579603" y="5396729"/>
            <a:ext cx="8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模倣</a:t>
            </a: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3FB6AC5F-3A52-4B80-BC6C-E5250501AF28}"/>
              </a:ext>
            </a:extLst>
          </p:cNvPr>
          <p:cNvSpPr/>
          <p:nvPr/>
        </p:nvSpPr>
        <p:spPr>
          <a:xfrm>
            <a:off x="4628910" y="5283573"/>
            <a:ext cx="155964" cy="11925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FB225E3-142A-46F3-9A8C-D4C05536B6D3}"/>
              </a:ext>
            </a:extLst>
          </p:cNvPr>
          <p:cNvSpPr txBox="1"/>
          <p:nvPr/>
        </p:nvSpPr>
        <p:spPr>
          <a:xfrm>
            <a:off x="4401079" y="6351168"/>
            <a:ext cx="1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突然変異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5089BB7-356D-4C38-9D3E-5933496B1C62}"/>
              </a:ext>
            </a:extLst>
          </p:cNvPr>
          <p:cNvSpPr txBox="1"/>
          <p:nvPr/>
        </p:nvSpPr>
        <p:spPr>
          <a:xfrm>
            <a:off x="6635803" y="740479"/>
            <a:ext cx="5525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+mn-ea"/>
              </a:rPr>
              <a:t>①初期では：協力に関する戦略、リンクを切る関する戦略をランダムに各エージェントに割り当てる</a:t>
            </a:r>
            <a:endParaRPr lang="ja-JP" altLang="en-US" dirty="0">
              <a:latin typeface="+mn-ea"/>
            </a:endParaRPr>
          </a:p>
        </p:txBody>
      </p:sp>
      <p:pic>
        <p:nvPicPr>
          <p:cNvPr id="50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2DF1BC17-DC97-4836-AA5A-40D93A8BE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4227" y="5933080"/>
            <a:ext cx="477317" cy="477317"/>
          </a:xfrm>
          <a:prstGeom prst="rect">
            <a:avLst/>
          </a:prstGeom>
        </p:spPr>
      </p:pic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6384A0-D02B-41D8-9092-A5CD372EC9E6}"/>
              </a:ext>
            </a:extLst>
          </p:cNvPr>
          <p:cNvCxnSpPr>
            <a:stCxn id="50" idx="3"/>
          </p:cNvCxnSpPr>
          <p:nvPr/>
        </p:nvCxnSpPr>
        <p:spPr>
          <a:xfrm>
            <a:off x="4701546" y="6171738"/>
            <a:ext cx="2711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EEEDE06-C06E-4145-8E51-DFA46A90D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261" y="3472949"/>
            <a:ext cx="291801" cy="291801"/>
          </a:xfrm>
          <a:prstGeom prst="rect">
            <a:avLst/>
          </a:prstGeom>
        </p:spPr>
      </p:pic>
      <p:pic>
        <p:nvPicPr>
          <p:cNvPr id="57" name="グラフィックス 56" descr="普通の顔 (塗りつぶしなし) 枠線">
            <a:extLst>
              <a:ext uri="{FF2B5EF4-FFF2-40B4-BE49-F238E27FC236}">
                <a16:creationId xmlns:a16="http://schemas.microsoft.com/office/drawing/2014/main" id="{3B26C068-A980-454D-B008-C25DEB52B4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7045" y="3683649"/>
            <a:ext cx="291802" cy="291802"/>
          </a:xfrm>
          <a:prstGeom prst="rect">
            <a:avLst/>
          </a:prstGeom>
        </p:spPr>
      </p:pic>
      <p:pic>
        <p:nvPicPr>
          <p:cNvPr id="58" name="グラフィックス 57" descr="悲しい顔 (塗りつぶしなし) 枠線">
            <a:extLst>
              <a:ext uri="{FF2B5EF4-FFF2-40B4-BE49-F238E27FC236}">
                <a16:creationId xmlns:a16="http://schemas.microsoft.com/office/drawing/2014/main" id="{D2EADAE7-C61A-4994-9649-B5B493D7B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6906" y="3494093"/>
            <a:ext cx="272282" cy="272282"/>
          </a:xfrm>
          <a:prstGeom prst="rect">
            <a:avLst/>
          </a:prstGeom>
        </p:spPr>
      </p:pic>
      <p:pic>
        <p:nvPicPr>
          <p:cNvPr id="61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57B1136-A4A7-4A92-9234-1A00B83BF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067" y="2426436"/>
            <a:ext cx="291801" cy="291801"/>
          </a:xfrm>
          <a:prstGeom prst="rect">
            <a:avLst/>
          </a:prstGeom>
        </p:spPr>
      </p:pic>
      <p:pic>
        <p:nvPicPr>
          <p:cNvPr id="62" name="グラフィックス 61" descr="普通の顔 (塗りつぶしなし) 枠線">
            <a:extLst>
              <a:ext uri="{FF2B5EF4-FFF2-40B4-BE49-F238E27FC236}">
                <a16:creationId xmlns:a16="http://schemas.microsoft.com/office/drawing/2014/main" id="{DADB5569-3A7F-4F51-9F0D-9E151D357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773" y="3040591"/>
            <a:ext cx="291802" cy="291802"/>
          </a:xfrm>
          <a:prstGeom prst="rect">
            <a:avLst/>
          </a:prstGeom>
        </p:spPr>
      </p:pic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B628CAA-3319-4A10-8DBB-346E02D4488F}"/>
              </a:ext>
            </a:extLst>
          </p:cNvPr>
          <p:cNvCxnSpPr>
            <a:cxnSpLocks/>
          </p:cNvCxnSpPr>
          <p:nvPr/>
        </p:nvCxnSpPr>
        <p:spPr>
          <a:xfrm flipH="1" flipV="1">
            <a:off x="1007890" y="2752461"/>
            <a:ext cx="197081" cy="167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06D43376-99C6-4DF9-994A-93C2A0A8CD3E}"/>
              </a:ext>
            </a:extLst>
          </p:cNvPr>
          <p:cNvCxnSpPr>
            <a:cxnSpLocks/>
          </p:cNvCxnSpPr>
          <p:nvPr/>
        </p:nvCxnSpPr>
        <p:spPr>
          <a:xfrm flipH="1">
            <a:off x="973269" y="3128311"/>
            <a:ext cx="223127" cy="14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84BB28B-4C3D-4488-8539-6FC427FABAB6}"/>
              </a:ext>
            </a:extLst>
          </p:cNvPr>
          <p:cNvCxnSpPr/>
          <p:nvPr/>
        </p:nvCxnSpPr>
        <p:spPr>
          <a:xfrm flipH="1">
            <a:off x="1009347" y="3213342"/>
            <a:ext cx="261622" cy="29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C79A5FF-D51A-419B-AFAA-1024BD651293}"/>
              </a:ext>
            </a:extLst>
          </p:cNvPr>
          <p:cNvCxnSpPr>
            <a:cxnSpLocks/>
          </p:cNvCxnSpPr>
          <p:nvPr/>
        </p:nvCxnSpPr>
        <p:spPr>
          <a:xfrm>
            <a:off x="1409794" y="3268906"/>
            <a:ext cx="14142" cy="416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AFF6AF0-9212-46E6-BD96-8DECA8869B50}"/>
              </a:ext>
            </a:extLst>
          </p:cNvPr>
          <p:cNvCxnSpPr/>
          <p:nvPr/>
        </p:nvCxnSpPr>
        <p:spPr>
          <a:xfrm>
            <a:off x="1545021" y="3240304"/>
            <a:ext cx="273814" cy="309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A923D97-CF7E-4352-9814-F682722199C0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 flipV="1">
            <a:off x="6901274" y="3036497"/>
            <a:ext cx="475695" cy="8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グラフィックス 64" descr="悲しい顔 (塗りつぶしなし) 枠線">
            <a:extLst>
              <a:ext uri="{FF2B5EF4-FFF2-40B4-BE49-F238E27FC236}">
                <a16:creationId xmlns:a16="http://schemas.microsoft.com/office/drawing/2014/main" id="{3C043B0D-3586-4A9D-9C9A-1248E4419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6970" y="2797837"/>
            <a:ext cx="477317" cy="477318"/>
          </a:xfrm>
          <a:prstGeom prst="rect">
            <a:avLst/>
          </a:prstGeom>
        </p:spPr>
      </p:pic>
      <p:pic>
        <p:nvPicPr>
          <p:cNvPr id="66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A3879BB1-5A8C-43E1-9E1D-A6013C812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2573" y="2562368"/>
            <a:ext cx="333496" cy="333496"/>
          </a:xfrm>
          <a:prstGeom prst="rect">
            <a:avLst/>
          </a:prstGeom>
        </p:spPr>
      </p:pic>
      <p:pic>
        <p:nvPicPr>
          <p:cNvPr id="68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9BE57E3C-C7BE-4DE8-9582-C5FEED8FD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1065" y="3226926"/>
            <a:ext cx="333496" cy="333496"/>
          </a:xfrm>
          <a:prstGeom prst="rect">
            <a:avLst/>
          </a:prstGeom>
        </p:spPr>
      </p:pic>
      <p:pic>
        <p:nvPicPr>
          <p:cNvPr id="26" name="グラフィックス 25" descr="はさみ 単色塗りつぶし">
            <a:extLst>
              <a:ext uri="{FF2B5EF4-FFF2-40B4-BE49-F238E27FC236}">
                <a16:creationId xmlns:a16="http://schemas.microsoft.com/office/drawing/2014/main" id="{25EEAAD4-394D-438F-9503-DE47909B2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912736">
            <a:off x="7034080" y="2834520"/>
            <a:ext cx="333496" cy="333496"/>
          </a:xfrm>
          <a:prstGeom prst="rect">
            <a:avLst/>
          </a:prstGeom>
        </p:spPr>
      </p:pic>
      <p:sp>
        <p:nvSpPr>
          <p:cNvPr id="75" name="矢印: 右 74">
            <a:extLst>
              <a:ext uri="{FF2B5EF4-FFF2-40B4-BE49-F238E27FC236}">
                <a16:creationId xmlns:a16="http://schemas.microsoft.com/office/drawing/2014/main" id="{EE0B2F26-608D-4796-B806-564906616909}"/>
              </a:ext>
            </a:extLst>
          </p:cNvPr>
          <p:cNvSpPr/>
          <p:nvPr/>
        </p:nvSpPr>
        <p:spPr>
          <a:xfrm>
            <a:off x="8723286" y="6171470"/>
            <a:ext cx="578623" cy="28144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FA7F0D7-5F9E-4BFC-BA60-EB44D0276ED7}"/>
              </a:ext>
            </a:extLst>
          </p:cNvPr>
          <p:cNvSpPr txBox="1"/>
          <p:nvPr/>
        </p:nvSpPr>
        <p:spPr>
          <a:xfrm>
            <a:off x="9400076" y="6133788"/>
            <a:ext cx="252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シミュレーション終了</a:t>
            </a: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9C6C6E13-3602-4FE6-B4F1-D192BD8C7C4A}"/>
              </a:ext>
            </a:extLst>
          </p:cNvPr>
          <p:cNvSpPr/>
          <p:nvPr/>
        </p:nvSpPr>
        <p:spPr>
          <a:xfrm>
            <a:off x="10203882" y="2061294"/>
            <a:ext cx="336520" cy="19485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72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DD883C-E382-49D0-B9D5-E63583EB9350}"/>
              </a:ext>
            </a:extLst>
          </p:cNvPr>
          <p:cNvSpPr txBox="1"/>
          <p:nvPr/>
        </p:nvSpPr>
        <p:spPr>
          <a:xfrm>
            <a:off x="10564185" y="2864688"/>
            <a:ext cx="134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+mn-ea"/>
              </a:rPr>
              <a:t>h</a:t>
            </a:r>
            <a:r>
              <a:rPr lang="ja-JP" altLang="en-US">
                <a:latin typeface="+mn-ea"/>
              </a:rPr>
              <a:t> ラウンド</a:t>
            </a:r>
            <a:endParaRPr lang="ja-JP" altLang="en-US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41480F-7580-4AEA-801E-9C382B6BDDE1}"/>
              </a:ext>
            </a:extLst>
          </p:cNvPr>
          <p:cNvSpPr txBox="1"/>
          <p:nvPr/>
        </p:nvSpPr>
        <p:spPr>
          <a:xfrm>
            <a:off x="1330570" y="2303634"/>
            <a:ext cx="13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Cost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-5</a:t>
            </a:r>
            <a:r>
              <a:rPr lang="en-US" altLang="ja-JP" i="1" dirty="0">
                <a:latin typeface="+mn-ea"/>
              </a:rPr>
              <a:t>c</a:t>
            </a:r>
            <a:endParaRPr lang="ja-JP" altLang="en-US" i="1" dirty="0">
              <a:latin typeface="+mn-ea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73D9F8B-BBE6-458B-ACFE-D64F7FB86019}"/>
              </a:ext>
            </a:extLst>
          </p:cNvPr>
          <p:cNvSpPr txBox="1"/>
          <p:nvPr/>
        </p:nvSpPr>
        <p:spPr>
          <a:xfrm>
            <a:off x="903716" y="2220139"/>
            <a:ext cx="72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E4FC62-0D4B-4EC4-B8BB-598CA9F47355}"/>
              </a:ext>
            </a:extLst>
          </p:cNvPr>
          <p:cNvSpPr txBox="1"/>
          <p:nvPr/>
        </p:nvSpPr>
        <p:spPr>
          <a:xfrm>
            <a:off x="5598377" y="385267"/>
            <a:ext cx="1324166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29" i="1" dirty="0">
                <a:latin typeface="+mn-ea"/>
              </a:rPr>
              <a:t>N</a:t>
            </a:r>
            <a:r>
              <a:rPr lang="en-US" altLang="ja-JP" sz="1829" dirty="0">
                <a:latin typeface="+mn-ea"/>
              </a:rPr>
              <a:t> = 100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D6CC838-982D-5165-63BE-5647798394B9}"/>
              </a:ext>
            </a:extLst>
          </p:cNvPr>
          <p:cNvSpPr/>
          <p:nvPr/>
        </p:nvSpPr>
        <p:spPr>
          <a:xfrm>
            <a:off x="8531410" y="2163534"/>
            <a:ext cx="195238" cy="11953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CB9B529-AC30-E7DD-E71A-5A226D96D038}"/>
              </a:ext>
            </a:extLst>
          </p:cNvPr>
          <p:cNvSpPr txBox="1"/>
          <p:nvPr/>
        </p:nvSpPr>
        <p:spPr>
          <a:xfrm>
            <a:off x="8723286" y="2561207"/>
            <a:ext cx="105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+mn-ea"/>
              </a:rPr>
              <a:t>g</a:t>
            </a:r>
            <a:r>
              <a:rPr lang="ja-JP" altLang="en-US">
                <a:latin typeface="+mn-ea"/>
              </a:rPr>
              <a:t> 回</a:t>
            </a:r>
            <a:endParaRPr lang="ja-JP" altLang="en-US" dirty="0">
              <a:latin typeface="+mn-ea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BE6532F-DF8C-BBF9-E28E-7CF890871D99}"/>
              </a:ext>
            </a:extLst>
          </p:cNvPr>
          <p:cNvCxnSpPr>
            <a:cxnSpLocks/>
          </p:cNvCxnSpPr>
          <p:nvPr/>
        </p:nvCxnSpPr>
        <p:spPr>
          <a:xfrm flipH="1">
            <a:off x="6305164" y="3075123"/>
            <a:ext cx="140834" cy="2185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EACC82F-8019-D934-8A2C-3FA67D65C913}"/>
              </a:ext>
            </a:extLst>
          </p:cNvPr>
          <p:cNvCxnSpPr/>
          <p:nvPr/>
        </p:nvCxnSpPr>
        <p:spPr>
          <a:xfrm>
            <a:off x="5814946" y="2483384"/>
            <a:ext cx="251570" cy="145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A2A8EEA-A4E3-B49D-3022-5721D01FC922}"/>
              </a:ext>
            </a:extLst>
          </p:cNvPr>
          <p:cNvCxnSpPr>
            <a:cxnSpLocks/>
          </p:cNvCxnSpPr>
          <p:nvPr/>
        </p:nvCxnSpPr>
        <p:spPr>
          <a:xfrm flipH="1">
            <a:off x="5958354" y="3503876"/>
            <a:ext cx="154510" cy="162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7634C10-8294-5615-BBE1-EC4BE7935366}"/>
              </a:ext>
            </a:extLst>
          </p:cNvPr>
          <p:cNvCxnSpPr>
            <a:cxnSpLocks/>
          </p:cNvCxnSpPr>
          <p:nvPr/>
        </p:nvCxnSpPr>
        <p:spPr>
          <a:xfrm>
            <a:off x="6307623" y="2804722"/>
            <a:ext cx="170772" cy="146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8C214DA-D118-BE3C-2F7E-8D369A07940D}"/>
              </a:ext>
            </a:extLst>
          </p:cNvPr>
          <p:cNvCxnSpPr>
            <a:cxnSpLocks/>
          </p:cNvCxnSpPr>
          <p:nvPr/>
        </p:nvCxnSpPr>
        <p:spPr>
          <a:xfrm flipV="1">
            <a:off x="6318790" y="3212816"/>
            <a:ext cx="244976" cy="147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22A8F2-1847-FDE3-7080-9FDCA03C788E}"/>
              </a:ext>
            </a:extLst>
          </p:cNvPr>
          <p:cNvSpPr txBox="1"/>
          <p:nvPr/>
        </p:nvSpPr>
        <p:spPr>
          <a:xfrm>
            <a:off x="1500007" y="2651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</a:rPr>
              <a:t>協力</a:t>
            </a:r>
            <a:endParaRPr lang="ja-JP" altLang="en-US" b="1" dirty="0">
              <a:latin typeface="+mn-ea"/>
            </a:endParaRPr>
          </a:p>
        </p:txBody>
      </p:sp>
      <p:pic>
        <p:nvPicPr>
          <p:cNvPr id="11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AEAC224B-1255-B82C-A870-D5E2388C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4592" y="2796906"/>
            <a:ext cx="477317" cy="477317"/>
          </a:xfrm>
          <a:prstGeom prst="rect">
            <a:avLst/>
          </a:prstGeom>
        </p:spPr>
      </p:pic>
      <p:pic>
        <p:nvPicPr>
          <p:cNvPr id="14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86E42B00-014A-4633-DE78-E8E354442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4523" y="3396508"/>
            <a:ext cx="291801" cy="291801"/>
          </a:xfrm>
          <a:prstGeom prst="rect">
            <a:avLst/>
          </a:prstGeom>
        </p:spPr>
      </p:pic>
      <p:pic>
        <p:nvPicPr>
          <p:cNvPr id="23" name="グラフィックス 22" descr="普通の顔 (塗りつぶしなし) 枠線">
            <a:extLst>
              <a:ext uri="{FF2B5EF4-FFF2-40B4-BE49-F238E27FC236}">
                <a16:creationId xmlns:a16="http://schemas.microsoft.com/office/drawing/2014/main" id="{096C567B-7568-C649-6860-AB3DFDCD0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5403" y="3581246"/>
            <a:ext cx="291802" cy="291802"/>
          </a:xfrm>
          <a:prstGeom prst="rect">
            <a:avLst/>
          </a:prstGeom>
        </p:spPr>
      </p:pic>
      <p:pic>
        <p:nvPicPr>
          <p:cNvPr id="27" name="グラフィックス 26" descr="悲しい顔 (塗りつぶしなし) 枠線">
            <a:extLst>
              <a:ext uri="{FF2B5EF4-FFF2-40B4-BE49-F238E27FC236}">
                <a16:creationId xmlns:a16="http://schemas.microsoft.com/office/drawing/2014/main" id="{47042F4D-1D50-6F96-6D4F-8F37F3A77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2683" y="3376503"/>
            <a:ext cx="272282" cy="272282"/>
          </a:xfrm>
          <a:prstGeom prst="rect">
            <a:avLst/>
          </a:prstGeom>
        </p:spPr>
      </p:pic>
      <p:pic>
        <p:nvPicPr>
          <p:cNvPr id="28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A6E88FDE-5105-5E04-AA91-F7845724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1411" y="2508928"/>
            <a:ext cx="291801" cy="291801"/>
          </a:xfrm>
          <a:prstGeom prst="rect">
            <a:avLst/>
          </a:prstGeom>
        </p:spPr>
      </p:pic>
      <p:pic>
        <p:nvPicPr>
          <p:cNvPr id="36" name="グラフィックス 35" descr="普通の顔 (塗りつぶしなし) 枠線">
            <a:extLst>
              <a:ext uri="{FF2B5EF4-FFF2-40B4-BE49-F238E27FC236}">
                <a16:creationId xmlns:a16="http://schemas.microsoft.com/office/drawing/2014/main" id="{A42FEB8B-03F7-B459-DFC2-37F9C8898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6199" y="2972296"/>
            <a:ext cx="291802" cy="291802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D0F09A1-262E-2836-57BD-B91B52815F37}"/>
              </a:ext>
            </a:extLst>
          </p:cNvPr>
          <p:cNvCxnSpPr>
            <a:cxnSpLocks/>
          </p:cNvCxnSpPr>
          <p:nvPr/>
        </p:nvCxnSpPr>
        <p:spPr>
          <a:xfrm flipH="1" flipV="1">
            <a:off x="2959214" y="2757076"/>
            <a:ext cx="197081" cy="167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E67B6B7-6134-285C-9174-80016DDC438F}"/>
              </a:ext>
            </a:extLst>
          </p:cNvPr>
          <p:cNvCxnSpPr>
            <a:cxnSpLocks/>
          </p:cNvCxnSpPr>
          <p:nvPr/>
        </p:nvCxnSpPr>
        <p:spPr>
          <a:xfrm flipH="1">
            <a:off x="2908110" y="3081378"/>
            <a:ext cx="223127" cy="14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F8AE248-4BDA-1830-0CDF-F0D778963A1F}"/>
              </a:ext>
            </a:extLst>
          </p:cNvPr>
          <p:cNvCxnSpPr/>
          <p:nvPr/>
        </p:nvCxnSpPr>
        <p:spPr>
          <a:xfrm flipH="1">
            <a:off x="2942947" y="3174396"/>
            <a:ext cx="261622" cy="29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A13F4E7-BA01-C695-B493-7E78B3D484C2}"/>
              </a:ext>
            </a:extLst>
          </p:cNvPr>
          <p:cNvCxnSpPr>
            <a:cxnSpLocks/>
          </p:cNvCxnSpPr>
          <p:nvPr/>
        </p:nvCxnSpPr>
        <p:spPr>
          <a:xfrm>
            <a:off x="3346757" y="3230089"/>
            <a:ext cx="8157" cy="367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A8EC7C5C-ACF9-2A85-3B6A-0D3A90A725AE}"/>
              </a:ext>
            </a:extLst>
          </p:cNvPr>
          <p:cNvCxnSpPr/>
          <p:nvPr/>
        </p:nvCxnSpPr>
        <p:spPr>
          <a:xfrm>
            <a:off x="3505813" y="3158613"/>
            <a:ext cx="273814" cy="309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E47F4BE-F58E-BD3D-76BC-20C58ACDAFEE}"/>
              </a:ext>
            </a:extLst>
          </p:cNvPr>
          <p:cNvSpPr txBox="1"/>
          <p:nvPr/>
        </p:nvSpPr>
        <p:spPr>
          <a:xfrm>
            <a:off x="3213261" y="2295229"/>
            <a:ext cx="13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Cost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0</a:t>
            </a:r>
            <a:endParaRPr lang="ja-JP" altLang="en-US" i="1" dirty="0">
              <a:latin typeface="+mn-ea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2643AD2A-F37F-58B3-827C-94557D4A5C52}"/>
              </a:ext>
            </a:extLst>
          </p:cNvPr>
          <p:cNvSpPr txBox="1"/>
          <p:nvPr/>
        </p:nvSpPr>
        <p:spPr>
          <a:xfrm>
            <a:off x="2915946" y="2430415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3DB95BF-4236-98AA-BB2A-7C73347475B4}"/>
              </a:ext>
            </a:extLst>
          </p:cNvPr>
          <p:cNvSpPr txBox="1"/>
          <p:nvPr/>
        </p:nvSpPr>
        <p:spPr>
          <a:xfrm>
            <a:off x="2392975" y="2951992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B3DD330-FE1A-6889-BC9A-2879444B77CB}"/>
              </a:ext>
            </a:extLst>
          </p:cNvPr>
          <p:cNvSpPr txBox="1"/>
          <p:nvPr/>
        </p:nvSpPr>
        <p:spPr>
          <a:xfrm>
            <a:off x="2970708" y="3499355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92DAF31-7DF6-692C-9D40-ECCA65346B07}"/>
              </a:ext>
            </a:extLst>
          </p:cNvPr>
          <p:cNvSpPr txBox="1"/>
          <p:nvPr/>
        </p:nvSpPr>
        <p:spPr>
          <a:xfrm>
            <a:off x="3414913" y="26519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</a:rPr>
              <a:t>非協力</a:t>
            </a:r>
            <a:endParaRPr lang="ja-JP" altLang="en-US" b="1" dirty="0"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17D7500-39C8-CC6D-1B9D-3C37F2277BD7}"/>
              </a:ext>
            </a:extLst>
          </p:cNvPr>
          <p:cNvSpPr txBox="1"/>
          <p:nvPr/>
        </p:nvSpPr>
        <p:spPr>
          <a:xfrm>
            <a:off x="3478004" y="3332377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A8D9564-E63D-98F8-C407-5527177AF8B3}"/>
                  </a:ext>
                </a:extLst>
              </p:cNvPr>
              <p:cNvSpPr txBox="1"/>
              <p:nvPr/>
            </p:nvSpPr>
            <p:spPr>
              <a:xfrm>
                <a:off x="5515079" y="5329618"/>
                <a:ext cx="6230414" cy="653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１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１＋</m:t>
                        </m:r>
                        <m:r>
                          <m:rPr>
                            <m:nor/>
                          </m:rPr>
                          <a:rPr lang="en-US" altLang="ja-JP">
                            <a:latin typeface="+mn-ea"/>
                          </a:rPr>
                          <m:t>exp</m:t>
                        </m:r>
                        <m:r>
                          <m:rPr>
                            <m:nor/>
                          </m:rPr>
                          <a:rPr lang="en-US" altLang="ja-JP">
                            <a:latin typeface="+mn-ea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ja-JP">
                            <a:latin typeface="+mn-ea"/>
                          </a:rPr>
                          <m:t>)) </m:t>
                        </m:r>
                      </m:den>
                    </m:f>
                  </m:oMath>
                </a14:m>
                <a:r>
                  <a:rPr lang="ja-JP" altLang="en-US" dirty="0">
                    <a:latin typeface="+mn-ea"/>
                  </a:rPr>
                  <a:t>　</a:t>
                </a:r>
                <a:r>
                  <a:rPr lang="en-US" altLang="ja-JP" i="1" dirty="0" err="1">
                    <a:latin typeface="+mn-ea"/>
                  </a:rPr>
                  <a:t>u</a:t>
                </a:r>
                <a:r>
                  <a:rPr lang="en-US" altLang="ja-JP" i="1" baseline="-25000" dirty="0" err="1">
                    <a:latin typeface="+mn-ea"/>
                  </a:rPr>
                  <a:t>i</a:t>
                </a:r>
                <a:r>
                  <a:rPr lang="en-US" altLang="ja-JP" dirty="0">
                    <a:latin typeface="+mn-ea"/>
                  </a:rPr>
                  <a:t> = </a:t>
                </a:r>
                <a:r>
                  <a:rPr lang="ja-JP" altLang="en-US">
                    <a:latin typeface="+mn-ea"/>
                  </a:rPr>
                  <a:t>エージェント</a:t>
                </a:r>
                <a:r>
                  <a:rPr lang="en-US" altLang="ja-JP" i="1" dirty="0" err="1">
                    <a:latin typeface="+mn-ea"/>
                  </a:rPr>
                  <a:t>i</a:t>
                </a:r>
                <a:r>
                  <a:rPr lang="en-US" altLang="ja-JP" i="1" dirty="0">
                    <a:latin typeface="+mn-ea"/>
                  </a:rPr>
                  <a:t> </a:t>
                </a:r>
                <a:r>
                  <a:rPr lang="ja-JP" altLang="en-US">
                    <a:latin typeface="+mn-ea"/>
                  </a:rPr>
                  <a:t>の</a:t>
                </a:r>
                <a:r>
                  <a:rPr lang="ja-JP" altLang="en-US" dirty="0">
                    <a:latin typeface="+mn-ea"/>
                  </a:rPr>
                  <a:t>利得</a:t>
                </a: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A8D9564-E63D-98F8-C407-5527177A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79" y="5329618"/>
                <a:ext cx="6230414" cy="653577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F9BF82A-C0AD-A27C-4432-26ABF68D6856}"/>
              </a:ext>
            </a:extLst>
          </p:cNvPr>
          <p:cNvSpPr txBox="1"/>
          <p:nvPr/>
        </p:nvSpPr>
        <p:spPr>
          <a:xfrm>
            <a:off x="2466937" y="3416967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102" name="矢印: 下 101">
            <a:extLst>
              <a:ext uri="{FF2B5EF4-FFF2-40B4-BE49-F238E27FC236}">
                <a16:creationId xmlns:a16="http://schemas.microsoft.com/office/drawing/2014/main" id="{88A388DC-DFCF-B1F7-2E9D-F238A1DE75B5}"/>
              </a:ext>
            </a:extLst>
          </p:cNvPr>
          <p:cNvSpPr/>
          <p:nvPr/>
        </p:nvSpPr>
        <p:spPr>
          <a:xfrm>
            <a:off x="4610524" y="4251592"/>
            <a:ext cx="674580" cy="1782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pic>
        <p:nvPicPr>
          <p:cNvPr id="103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E3E8180-9CF5-EFA3-70C3-06999DA9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4085" y="4481332"/>
            <a:ext cx="477317" cy="477317"/>
          </a:xfrm>
          <a:prstGeom prst="rect">
            <a:avLst/>
          </a:prstGeom>
        </p:spPr>
      </p:pic>
      <p:pic>
        <p:nvPicPr>
          <p:cNvPr id="107" name="グラフィックス 106" descr="硬貨 枠線">
            <a:extLst>
              <a:ext uri="{FF2B5EF4-FFF2-40B4-BE49-F238E27FC236}">
                <a16:creationId xmlns:a16="http://schemas.microsoft.com/office/drawing/2014/main" id="{AE03E88E-33AC-5FB1-F267-3A3F2BDF4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6512" y="4648248"/>
            <a:ext cx="273744" cy="273744"/>
          </a:xfrm>
          <a:prstGeom prst="rect">
            <a:avLst/>
          </a:prstGeom>
        </p:spPr>
      </p:pic>
      <p:pic>
        <p:nvPicPr>
          <p:cNvPr id="108" name="グラフィックス 107" descr="硬貨 枠線">
            <a:extLst>
              <a:ext uri="{FF2B5EF4-FFF2-40B4-BE49-F238E27FC236}">
                <a16:creationId xmlns:a16="http://schemas.microsoft.com/office/drawing/2014/main" id="{73AE2F88-ACAF-788B-98E7-2874782CF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9400" y="4467607"/>
            <a:ext cx="273744" cy="273744"/>
          </a:xfrm>
          <a:prstGeom prst="rect">
            <a:avLst/>
          </a:prstGeom>
        </p:spPr>
      </p:pic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B3A4DAB-F69C-758F-2C06-48BD1E3866DC}"/>
              </a:ext>
            </a:extLst>
          </p:cNvPr>
          <p:cNvSpPr txBox="1"/>
          <p:nvPr/>
        </p:nvSpPr>
        <p:spPr>
          <a:xfrm>
            <a:off x="4959843" y="4624139"/>
            <a:ext cx="70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0A4D03A9-ABDB-7B23-884E-680C31C97ED8}"/>
              </a:ext>
            </a:extLst>
          </p:cNvPr>
          <p:cNvSpPr txBox="1"/>
          <p:nvPr/>
        </p:nvSpPr>
        <p:spPr>
          <a:xfrm>
            <a:off x="5288314" y="4344767"/>
            <a:ext cx="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FFE1A19-DB32-93EC-8807-B5D4674307EF}"/>
              </a:ext>
            </a:extLst>
          </p:cNvPr>
          <p:cNvSpPr txBox="1"/>
          <p:nvPr/>
        </p:nvSpPr>
        <p:spPr>
          <a:xfrm>
            <a:off x="441057" y="2781389"/>
            <a:ext cx="8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07C1606-A9E2-B3F0-48C1-737C294611A9}"/>
              </a:ext>
            </a:extLst>
          </p:cNvPr>
          <p:cNvSpPr txBox="1"/>
          <p:nvPr/>
        </p:nvSpPr>
        <p:spPr>
          <a:xfrm>
            <a:off x="283559" y="3355104"/>
            <a:ext cx="74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78407FC-3761-5A2A-820D-196221767DD4}"/>
              </a:ext>
            </a:extLst>
          </p:cNvPr>
          <p:cNvSpPr txBox="1"/>
          <p:nvPr/>
        </p:nvSpPr>
        <p:spPr>
          <a:xfrm>
            <a:off x="927976" y="3650466"/>
            <a:ext cx="94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21F0DFD-E5BF-375C-31A0-A99B9EFB5021}"/>
              </a:ext>
            </a:extLst>
          </p:cNvPr>
          <p:cNvSpPr txBox="1"/>
          <p:nvPr/>
        </p:nvSpPr>
        <p:spPr>
          <a:xfrm>
            <a:off x="1646438" y="3617337"/>
            <a:ext cx="50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E27A14D-5217-A971-E80E-0E10CF77EC3C}"/>
              </a:ext>
            </a:extLst>
          </p:cNvPr>
          <p:cNvSpPr txBox="1"/>
          <p:nvPr/>
        </p:nvSpPr>
        <p:spPr>
          <a:xfrm>
            <a:off x="6717380" y="2465354"/>
            <a:ext cx="115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  <a:latin typeface="+mn-ea"/>
              </a:rPr>
              <a:t>「切る」</a:t>
            </a:r>
            <a:endParaRPr lang="ja-JP" altLang="en-US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B31831BF-B7FC-EE71-6B70-6649701C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896" y="25964"/>
            <a:ext cx="4564884" cy="992465"/>
          </a:xfrm>
        </p:spPr>
        <p:txBody>
          <a:bodyPr/>
          <a:lstStyle/>
          <a:p>
            <a:r>
              <a:rPr lang="ja-JP" altLang="en-US" sz="4400"/>
              <a:t>「切る」モデル</a:t>
            </a:r>
            <a:endParaRPr lang="ja-JP" altLang="en-US"/>
          </a:p>
        </p:txBody>
      </p:sp>
      <p:pic>
        <p:nvPicPr>
          <p:cNvPr id="116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6CB7838D-4821-6476-44E4-03AE4D7F331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8023" y="1021639"/>
            <a:ext cx="477838" cy="477837"/>
          </a:xfrm>
        </p:spPr>
      </p:pic>
      <p:pic>
        <p:nvPicPr>
          <p:cNvPr id="117" name="グラフィックス 116" descr="悲しい顔 (塗りつぶしなし) 枠線">
            <a:extLst>
              <a:ext uri="{FF2B5EF4-FFF2-40B4-BE49-F238E27FC236}">
                <a16:creationId xmlns:a16="http://schemas.microsoft.com/office/drawing/2014/main" id="{57EA1111-F4E8-1D80-8B2E-347BA1C40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7212" y="1021898"/>
            <a:ext cx="477318" cy="477318"/>
          </a:xfrm>
          <a:prstGeom prst="rect">
            <a:avLst/>
          </a:prstGeom>
        </p:spPr>
      </p:pic>
      <p:pic>
        <p:nvPicPr>
          <p:cNvPr id="118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B233F401-3D58-2AC8-8825-8C5054784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7782" y="1021899"/>
            <a:ext cx="477317" cy="477317"/>
          </a:xfrm>
          <a:prstGeom prst="rect">
            <a:avLst/>
          </a:prstGeom>
        </p:spPr>
      </p:pic>
      <p:pic>
        <p:nvPicPr>
          <p:cNvPr id="119" name="グラフィックス 118" descr="悲しい顔 (塗りつぶしなし) 枠線">
            <a:extLst>
              <a:ext uri="{FF2B5EF4-FFF2-40B4-BE49-F238E27FC236}">
                <a16:creationId xmlns:a16="http://schemas.microsoft.com/office/drawing/2014/main" id="{DFA0BB7C-D032-1046-851A-6CA2B9790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5066" y="1021898"/>
            <a:ext cx="477318" cy="477318"/>
          </a:xfrm>
          <a:prstGeom prst="rect">
            <a:avLst/>
          </a:prstGeom>
        </p:spPr>
      </p:pic>
      <p:pic>
        <p:nvPicPr>
          <p:cNvPr id="120" name="グラフィックス 119" descr="普通の顔 (塗りつぶしなし) 枠線">
            <a:extLst>
              <a:ext uri="{FF2B5EF4-FFF2-40B4-BE49-F238E27FC236}">
                <a16:creationId xmlns:a16="http://schemas.microsoft.com/office/drawing/2014/main" id="{0A2DEBC6-58AF-C49A-6DD9-5B23E3ACB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9485" y="1025497"/>
            <a:ext cx="470120" cy="470120"/>
          </a:xfrm>
          <a:prstGeom prst="rect">
            <a:avLst/>
          </a:prstGeom>
        </p:spPr>
      </p:pic>
      <p:pic>
        <p:nvPicPr>
          <p:cNvPr id="121" name="グラフィックス 120" descr="普通の顔 (塗りつぶしなし) 枠線">
            <a:extLst>
              <a:ext uri="{FF2B5EF4-FFF2-40B4-BE49-F238E27FC236}">
                <a16:creationId xmlns:a16="http://schemas.microsoft.com/office/drawing/2014/main" id="{213E98E7-F288-99FF-C289-BD63F6D8E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3976" y="1016745"/>
            <a:ext cx="487625" cy="487625"/>
          </a:xfrm>
          <a:prstGeom prst="rect">
            <a:avLst/>
          </a:prstGeom>
        </p:spPr>
      </p:pic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8DAA8526-1675-D461-8672-48AC3E82B88B}"/>
              </a:ext>
            </a:extLst>
          </p:cNvPr>
          <p:cNvSpPr txBox="1"/>
          <p:nvPr/>
        </p:nvSpPr>
        <p:spPr>
          <a:xfrm>
            <a:off x="3392396" y="747391"/>
            <a:ext cx="34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ea"/>
              </a:rPr>
              <a:t>初期状態：全員繋がっている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2241107-DBA9-64B1-18BB-2BA8AF037217}"/>
              </a:ext>
            </a:extLst>
          </p:cNvPr>
          <p:cNvSpPr txBox="1"/>
          <p:nvPr/>
        </p:nvSpPr>
        <p:spPr>
          <a:xfrm>
            <a:off x="229371" y="4205480"/>
            <a:ext cx="3837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コメント：野口さん、練習会では利得の説明をされていなかった気がします。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発表では必ず行動と利得の説明をしてください。（これは消してください）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464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62D4F07-6E75-5C39-D902-79C92588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71" y="48376"/>
            <a:ext cx="10515600" cy="1325563"/>
          </a:xfrm>
        </p:spPr>
        <p:txBody>
          <a:bodyPr/>
          <a:lstStyle/>
          <a:p>
            <a:r>
              <a:rPr lang="ja-JP" altLang="en-US" sz="4400"/>
              <a:t>「切る」モデル</a:t>
            </a:r>
            <a:endParaRPr lang="ja-JP" altLang="en-US"/>
          </a:p>
        </p:txBody>
      </p:sp>
      <p:pic>
        <p:nvPicPr>
          <p:cNvPr id="36" name="グラフィックス 35" descr="笑顔 (塗りつぶしなし) 枠線">
            <a:extLst>
              <a:ext uri="{FF2B5EF4-FFF2-40B4-BE49-F238E27FC236}">
                <a16:creationId xmlns:a16="http://schemas.microsoft.com/office/drawing/2014/main" id="{FD364BEA-ECE1-952F-9530-B94763F3C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3431" y="5017138"/>
            <a:ext cx="707887" cy="707887"/>
          </a:xfrm>
          <a:prstGeom prst="rect">
            <a:avLst/>
          </a:prstGeom>
        </p:spPr>
      </p:pic>
      <p:pic>
        <p:nvPicPr>
          <p:cNvPr id="37" name="グラフィックス 36" descr="笑顔 (塗りつぶしなし) 枠線">
            <a:extLst>
              <a:ext uri="{FF2B5EF4-FFF2-40B4-BE49-F238E27FC236}">
                <a16:creationId xmlns:a16="http://schemas.microsoft.com/office/drawing/2014/main" id="{989696B3-9AC5-903E-5725-FFE9CD806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6096" y="5017918"/>
            <a:ext cx="707887" cy="707887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201DC93-A420-BF8F-1657-8CCD0E543C04}"/>
              </a:ext>
            </a:extLst>
          </p:cNvPr>
          <p:cNvSpPr txBox="1"/>
          <p:nvPr/>
        </p:nvSpPr>
        <p:spPr>
          <a:xfrm>
            <a:off x="8569204" y="5745526"/>
            <a:ext cx="220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エージェント</a:t>
            </a:r>
            <a:r>
              <a:rPr lang="en-US" altLang="ja-JP" dirty="0"/>
              <a:t> 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33E4CF6-BB02-01DF-828B-5D5F9042D6F9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8201318" y="5371082"/>
            <a:ext cx="404778" cy="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54B081D-7E0C-3E8B-B0B3-50B8015ED51C}"/>
              </a:ext>
            </a:extLst>
          </p:cNvPr>
          <p:cNvCxnSpPr/>
          <p:nvPr/>
        </p:nvCxnSpPr>
        <p:spPr>
          <a:xfrm flipH="1" flipV="1">
            <a:off x="7073172" y="4950664"/>
            <a:ext cx="481001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FB159A3-E449-0D38-205F-64CF186BA385}"/>
              </a:ext>
            </a:extLst>
          </p:cNvPr>
          <p:cNvCxnSpPr/>
          <p:nvPr/>
        </p:nvCxnSpPr>
        <p:spPr>
          <a:xfrm flipH="1">
            <a:off x="7083312" y="5503647"/>
            <a:ext cx="500086" cy="1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F05245A-E598-68A6-99E2-D5E299E40949}"/>
              </a:ext>
            </a:extLst>
          </p:cNvPr>
          <p:cNvCxnSpPr>
            <a:stCxn id="37" idx="3"/>
          </p:cNvCxnSpPr>
          <p:nvPr/>
        </p:nvCxnSpPr>
        <p:spPr>
          <a:xfrm flipV="1">
            <a:off x="9313983" y="5179805"/>
            <a:ext cx="582249" cy="192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6A5C2AE-707C-B822-4BDA-8D898A172F79}"/>
              </a:ext>
            </a:extLst>
          </p:cNvPr>
          <p:cNvSpPr txBox="1"/>
          <p:nvPr/>
        </p:nvSpPr>
        <p:spPr>
          <a:xfrm>
            <a:off x="6567380" y="6162942"/>
            <a:ext cx="461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エージェント</a:t>
            </a:r>
            <a:r>
              <a:rPr kumimoji="1" lang="en-US" altLang="ja-JP" sz="2400" b="1" dirty="0"/>
              <a:t>B</a:t>
            </a:r>
            <a:r>
              <a:rPr kumimoji="1" lang="ja-JP" altLang="en-US" sz="2400" b="1"/>
              <a:t>の協力率</a:t>
            </a:r>
            <a:r>
              <a:rPr kumimoji="1" lang="en-US" altLang="ja-JP" sz="2400" b="1" dirty="0"/>
              <a:t> : 7/12</a:t>
            </a:r>
            <a:endParaRPr kumimoji="1" lang="ja-JP" altLang="en-US" sz="2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913D22F-13C3-3C3C-A9CA-FF924557F494}"/>
              </a:ext>
            </a:extLst>
          </p:cNvPr>
          <p:cNvSpPr txBox="1"/>
          <p:nvPr/>
        </p:nvSpPr>
        <p:spPr>
          <a:xfrm>
            <a:off x="6601897" y="5745526"/>
            <a:ext cx="176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エージェント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AAE14EAB-65FC-6144-D52D-8DE3FF103F85}"/>
              </a:ext>
            </a:extLst>
          </p:cNvPr>
          <p:cNvSpPr/>
          <p:nvPr/>
        </p:nvSpPr>
        <p:spPr>
          <a:xfrm>
            <a:off x="8201318" y="3940043"/>
            <a:ext cx="1921486" cy="846068"/>
          </a:xfrm>
          <a:prstGeom prst="wedgeRectCallout">
            <a:avLst>
              <a:gd name="adj1" fmla="val -12324"/>
              <a:gd name="adj2" fmla="val 831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ゲーム</a:t>
            </a:r>
            <a:r>
              <a:rPr lang="en-US" altLang="ja-JP" b="1" dirty="0"/>
              <a:t>12</a:t>
            </a:r>
            <a:r>
              <a:rPr lang="ja-JP" altLang="en-US" b="1"/>
              <a:t>回中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7</a:t>
            </a:r>
            <a:r>
              <a:rPr lang="ja-JP" altLang="en-US" b="1"/>
              <a:t>回協力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C3C396D-3C60-B5B3-2FCB-772A38101B77}"/>
                  </a:ext>
                </a:extLst>
              </p:cNvPr>
              <p:cNvSpPr txBox="1"/>
              <p:nvPr/>
            </p:nvSpPr>
            <p:spPr>
              <a:xfrm>
                <a:off x="6287700" y="1535826"/>
                <a:ext cx="6136480" cy="2157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>
                    <a:solidFill>
                      <a:schemeClr val="accent2"/>
                    </a:solidFill>
                  </a:rPr>
                  <a:t>③</a:t>
                </a:r>
                <a:r>
                  <a:rPr kumimoji="1" lang="ja-JP" altLang="en-US" sz="2000">
                    <a:latin typeface="+mn-ea"/>
                  </a:rPr>
                  <a:t>リンク</a:t>
                </a:r>
                <a:r>
                  <a:rPr kumimoji="1" lang="ja-JP" altLang="en-US" sz="2000" dirty="0">
                    <a:latin typeface="+mn-ea"/>
                  </a:rPr>
                  <a:t>を切るかどうかの意思</a:t>
                </a:r>
                <a:r>
                  <a:rPr kumimoji="1" lang="ja-JP" altLang="en-US" sz="2000">
                    <a:latin typeface="+mn-ea"/>
                  </a:rPr>
                  <a:t>決定：</a:t>
                </a:r>
                <a:endParaRPr kumimoji="1"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i="1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18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ja-JP" altLang="ja-JP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相手のエージェントが協力を行った回数</m:t>
                        </m:r>
                      </m:num>
                      <m:den>
                        <m:r>
                          <a:rPr lang="ja-JP" altLang="ja-JP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相手のエージェントがゲームを行った回数</m:t>
                        </m:r>
                      </m:den>
                    </m:f>
                    <m:r>
                      <a:rPr lang="en-US" altLang="ja-JP" sz="1800" b="0" i="0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ja-JP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&lt;</a:t>
                </a:r>
                <a:r>
                  <a:rPr lang="en-US" altLang="ja-JP" sz="1800" i="1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800" i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t</a:t>
                </a:r>
                <a:r>
                  <a:rPr lang="en-US" altLang="ja-JP" sz="1800" i="1" kern="100" baseline="-25000" dirty="0" err="1">
                    <a:effectLst/>
                    <a:latin typeface="+mn-ea"/>
                    <a:cs typeface="Times New Roman" panose="02020603050405020304" pitchFamily="18" charset="0"/>
                  </a:rPr>
                  <a:t>delete</a:t>
                </a:r>
                <a:r>
                  <a:rPr lang="en-US" altLang="ja-JP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         </a:t>
                </a:r>
                <a:endParaRPr lang="en-US" altLang="ja-JP" sz="18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ja-JP" sz="2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000" kern="100">
                    <a:effectLst/>
                    <a:latin typeface="+mn-ea"/>
                    <a:cs typeface="Times New Roman" panose="02020603050405020304" pitchFamily="18" charset="0"/>
                  </a:rPr>
                  <a:t>⇒</a:t>
                </a:r>
                <a:r>
                  <a:rPr lang="ja-JP" altLang="en-US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エージェントはリンクを切る</a:t>
                </a:r>
                <a:endParaRPr lang="en-US" altLang="ja-JP" sz="2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2000" dirty="0">
                    <a:latin typeface="+mn-ea"/>
                  </a:rPr>
                  <a:t>どちらかが切る決定をすればリンクは切れる</a:t>
                </a:r>
                <a:endParaRPr kumimoji="1" lang="en-US" altLang="ja-JP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C3C396D-3C60-B5B3-2FCB-772A38101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00" y="1535826"/>
                <a:ext cx="6136480" cy="2157514"/>
              </a:xfrm>
              <a:prstGeom prst="rect">
                <a:avLst/>
              </a:prstGeom>
              <a:blipFill>
                <a:blip r:embed="rId6"/>
                <a:stretch>
                  <a:fillRect l="-825" t="-1170" b="-4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グラフィックス 7" descr="笑顔 (塗りつぶしなし) 枠線">
            <a:extLst>
              <a:ext uri="{FF2B5EF4-FFF2-40B4-BE49-F238E27FC236}">
                <a16:creationId xmlns:a16="http://schemas.microsoft.com/office/drawing/2014/main" id="{C911C37E-57B2-E67D-A3B9-DC4A2493A9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5029" y="4450556"/>
            <a:ext cx="765432" cy="707887"/>
          </a:xfrm>
          <a:prstGeom prst="rect">
            <a:avLst/>
          </a:prstGeom>
        </p:spPr>
      </p:pic>
      <p:pic>
        <p:nvPicPr>
          <p:cNvPr id="9" name="グラフィックス 8" descr="笑顔 (塗りつぶしなし) 枠線">
            <a:extLst>
              <a:ext uri="{FF2B5EF4-FFF2-40B4-BE49-F238E27FC236}">
                <a16:creationId xmlns:a16="http://schemas.microsoft.com/office/drawing/2014/main" id="{AE8F3967-3004-BB10-F4A9-875A98067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297" y="4570400"/>
            <a:ext cx="497412" cy="471111"/>
          </a:xfrm>
          <a:prstGeom prst="rect">
            <a:avLst/>
          </a:prstGeom>
        </p:spPr>
      </p:pic>
      <p:pic>
        <p:nvPicPr>
          <p:cNvPr id="10" name="グラフィックス 9" descr="悲しい顔 (塗りつぶしなし) 枠線">
            <a:extLst>
              <a:ext uri="{FF2B5EF4-FFF2-40B4-BE49-F238E27FC236}">
                <a16:creationId xmlns:a16="http://schemas.microsoft.com/office/drawing/2014/main" id="{35BD6490-A382-F85A-8432-F17567A358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3451" y="3974644"/>
            <a:ext cx="551579" cy="559204"/>
          </a:xfrm>
          <a:prstGeom prst="rect">
            <a:avLst/>
          </a:prstGeom>
        </p:spPr>
      </p:pic>
      <p:pic>
        <p:nvPicPr>
          <p:cNvPr id="11" name="グラフィックス 10" descr="笑顔 (塗りつぶしなし) 枠線">
            <a:extLst>
              <a:ext uri="{FF2B5EF4-FFF2-40B4-BE49-F238E27FC236}">
                <a16:creationId xmlns:a16="http://schemas.microsoft.com/office/drawing/2014/main" id="{191C0A3B-02E9-E917-DFC6-75F23F3C2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3452" y="5283339"/>
            <a:ext cx="551579" cy="489903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320F91-6A27-F3FD-C44F-7A7494DB08D6}"/>
              </a:ext>
            </a:extLst>
          </p:cNvPr>
          <p:cNvSpPr txBox="1"/>
          <p:nvPr/>
        </p:nvSpPr>
        <p:spPr>
          <a:xfrm>
            <a:off x="1007921" y="4386001"/>
            <a:ext cx="85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/>
              <a:t>協力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A06906-9363-537F-4C53-9F2B98169CFE}"/>
              </a:ext>
            </a:extLst>
          </p:cNvPr>
          <p:cNvSpPr txBox="1"/>
          <p:nvPr/>
        </p:nvSpPr>
        <p:spPr>
          <a:xfrm>
            <a:off x="1245302" y="5203274"/>
            <a:ext cx="81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協力</a:t>
            </a:r>
            <a:endParaRPr kumimoji="1" lang="ja-JP" altLang="en-US" sz="20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929572-B7C6-3063-2B2D-EE60C4DC7EC7}"/>
              </a:ext>
            </a:extLst>
          </p:cNvPr>
          <p:cNvSpPr txBox="1"/>
          <p:nvPr/>
        </p:nvSpPr>
        <p:spPr>
          <a:xfrm>
            <a:off x="1245302" y="3816033"/>
            <a:ext cx="94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非協力</a:t>
            </a:r>
            <a:endParaRPr kumimoji="1" lang="ja-JP" altLang="en-US" sz="2000" b="1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7BDF5D0-2CB4-7D8F-5F36-CF2139546D5C}"/>
              </a:ext>
            </a:extLst>
          </p:cNvPr>
          <p:cNvCxnSpPr>
            <a:cxnSpLocks/>
          </p:cNvCxnSpPr>
          <p:nvPr/>
        </p:nvCxnSpPr>
        <p:spPr>
          <a:xfrm>
            <a:off x="2475031" y="4419865"/>
            <a:ext cx="282380" cy="206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9AA447D-81FA-A264-51AD-D11810494580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2152709" y="4804500"/>
            <a:ext cx="542320" cy="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438D2DE-D811-3547-7AA0-1626CCEBD798}"/>
              </a:ext>
            </a:extLst>
          </p:cNvPr>
          <p:cNvCxnSpPr>
            <a:cxnSpLocks/>
          </p:cNvCxnSpPr>
          <p:nvPr/>
        </p:nvCxnSpPr>
        <p:spPr>
          <a:xfrm flipV="1">
            <a:off x="2385911" y="5004948"/>
            <a:ext cx="415093" cy="35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4DA6929-5543-F2FC-BFF7-BD442EEC4767}"/>
              </a:ext>
            </a:extLst>
          </p:cNvPr>
          <p:cNvSpPr txBox="1"/>
          <p:nvPr/>
        </p:nvSpPr>
        <p:spPr>
          <a:xfrm>
            <a:off x="1225371" y="5863804"/>
            <a:ext cx="4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リンクの貼ってある</a:t>
            </a:r>
            <a:endParaRPr kumimoji="1" lang="en-US" altLang="ja-JP" sz="2400" b="1" dirty="0"/>
          </a:p>
          <a:p>
            <a:r>
              <a:rPr kumimoji="1" lang="ja-JP" altLang="en-US" sz="2400" b="1"/>
              <a:t>エージェントの協力率</a:t>
            </a:r>
            <a:r>
              <a:rPr kumimoji="1" lang="en-US" altLang="ja-JP" sz="2400" b="1" dirty="0"/>
              <a:t>: 2/3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36FC280-CEB3-5352-350F-B2968D54D329}"/>
                  </a:ext>
                </a:extLst>
              </p:cNvPr>
              <p:cNvSpPr txBox="1"/>
              <p:nvPr/>
            </p:nvSpPr>
            <p:spPr>
              <a:xfrm>
                <a:off x="321757" y="1510062"/>
                <a:ext cx="5474906" cy="2046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>
                    <a:solidFill>
                      <a:schemeClr val="accent2"/>
                    </a:solidFill>
                  </a:rPr>
                  <a:t>②</a:t>
                </a:r>
                <a:r>
                  <a:rPr kumimoji="1" lang="ja-JP" altLang="en-US" sz="2000">
                    <a:latin typeface="+mn-ea"/>
                  </a:rPr>
                  <a:t>協力</a:t>
                </a:r>
                <a:r>
                  <a:rPr kumimoji="1" lang="ja-JP" altLang="en-US" sz="2000" dirty="0">
                    <a:latin typeface="+mn-ea"/>
                  </a:rPr>
                  <a:t>の意思</a:t>
                </a:r>
                <a:r>
                  <a:rPr kumimoji="1" lang="ja-JP" altLang="en-US" sz="2000">
                    <a:latin typeface="+mn-ea"/>
                  </a:rPr>
                  <a:t>決定：</a:t>
                </a:r>
                <a:endParaRPr kumimoji="1"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i="1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18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ja-JP" altLang="ja-JP" sz="1800" i="1" kern="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ja-JP" altLang="ja-JP" sz="1800" kern="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リンクが</m:t>
                            </m:r>
                            <m:r>
                              <a:rPr lang="ja-JP" altLang="en-US" sz="1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繋がっている</m:t>
                            </m:r>
                            <m:r>
                              <a:rPr lang="ja-JP" altLang="ja-JP" sz="1800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エージェント</m:t>
                            </m:r>
                          </m:e>
                          <m:e>
                            <m:r>
                              <a:rPr lang="ja-JP" altLang="ja-JP" sz="1800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の</m:t>
                            </m:r>
                            <m:r>
                              <a:rPr lang="ja-JP" altLang="en-US" sz="1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うち協力した</m:t>
                            </m:r>
                            <m:r>
                              <a:rPr lang="ja-JP" altLang="ja-JP" sz="1800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人数</m:t>
                            </m:r>
                          </m:e>
                        </m:eqArr>
                      </m:num>
                      <m:den>
                        <m:r>
                          <a:rPr lang="ja-JP" altLang="ja-JP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リンクが繋がっているエージェントの人数</m:t>
                        </m:r>
                      </m:den>
                    </m:f>
                    <m:r>
                      <a:rPr lang="en-US" altLang="ja-JP" sz="18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ja-JP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800" i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t</a:t>
                </a:r>
                <a:r>
                  <a:rPr lang="en-US" altLang="ja-JP" sz="1800" i="1" kern="100" baseline="-25000" dirty="0" err="1">
                    <a:effectLst/>
                    <a:latin typeface="+mn-ea"/>
                    <a:cs typeface="Times New Roman" panose="02020603050405020304" pitchFamily="18" charset="0"/>
                  </a:rPr>
                  <a:t>c</a:t>
                </a:r>
                <a:r>
                  <a:rPr lang="ja-JP" altLang="en-US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　</a:t>
                </a:r>
                <a:r>
                  <a:rPr lang="en-US" altLang="ja-JP" sz="1800" kern="100" baseline="-25000" dirty="0">
                    <a:effectLst/>
                    <a:latin typeface="+mn-ea"/>
                    <a:cs typeface="Times New Roman" panose="02020603050405020304" pitchFamily="18" charset="0"/>
                  </a:rPr>
                  <a:t>  </a:t>
                </a:r>
                <a:r>
                  <a:rPr lang="en-US" altLang="ja-JP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kumimoji="1" lang="ja-JP" altLang="en-US" sz="2000" dirty="0">
                    <a:latin typeface="+mn-ea"/>
                  </a:rPr>
                  <a:t>⇒エージェントは協力</a:t>
                </a:r>
                <a:endParaRPr kumimoji="1" lang="en-US" altLang="ja-JP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36FC280-CEB3-5352-350F-B2968D54D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7" y="1510062"/>
                <a:ext cx="5474906" cy="2046586"/>
              </a:xfrm>
              <a:prstGeom prst="rect">
                <a:avLst/>
              </a:prstGeom>
              <a:blipFill>
                <a:blip r:embed="rId11"/>
                <a:stretch>
                  <a:fillRect l="-1157" t="-1863" b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B55DD3D1-7692-1671-4EF5-4B426EFABE21}"/>
              </a:ext>
            </a:extLst>
          </p:cNvPr>
          <p:cNvSpPr/>
          <p:nvPr/>
        </p:nvSpPr>
        <p:spPr>
          <a:xfrm>
            <a:off x="113018" y="1464501"/>
            <a:ext cx="5790212" cy="5343525"/>
          </a:xfrm>
          <a:prstGeom prst="roundRect">
            <a:avLst>
              <a:gd name="adj" fmla="val 62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C019BB2-82B0-449F-336C-B6665B30A1FD}"/>
              </a:ext>
            </a:extLst>
          </p:cNvPr>
          <p:cNvSpPr txBox="1"/>
          <p:nvPr/>
        </p:nvSpPr>
        <p:spPr>
          <a:xfrm>
            <a:off x="3460461" y="464920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/>
              <a:t>t</a:t>
            </a:r>
            <a:r>
              <a:rPr kumimoji="1" lang="en-US" altLang="ja-JP" b="1" i="1" baseline="-25000" dirty="0" err="1"/>
              <a:t>c</a:t>
            </a:r>
            <a:r>
              <a:rPr kumimoji="1" lang="en-US" altLang="ja-JP" b="1" dirty="0"/>
              <a:t> = 0.5</a:t>
            </a:r>
            <a:endParaRPr kumimoji="1" lang="ja-JP" altLang="en-US" b="1"/>
          </a:p>
        </p:txBody>
      </p:sp>
      <p:sp>
        <p:nvSpPr>
          <p:cNvPr id="33" name="右矢印 32">
            <a:extLst>
              <a:ext uri="{FF2B5EF4-FFF2-40B4-BE49-F238E27FC236}">
                <a16:creationId xmlns:a16="http://schemas.microsoft.com/office/drawing/2014/main" id="{8CE419DD-E428-4563-260E-2CDC75E1463B}"/>
              </a:ext>
            </a:extLst>
          </p:cNvPr>
          <p:cNvSpPr/>
          <p:nvPr/>
        </p:nvSpPr>
        <p:spPr>
          <a:xfrm>
            <a:off x="4593910" y="4703909"/>
            <a:ext cx="364331" cy="332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750FF62-37D7-184C-C797-F39746C47D97}"/>
              </a:ext>
            </a:extLst>
          </p:cNvPr>
          <p:cNvSpPr txBox="1"/>
          <p:nvPr/>
        </p:nvSpPr>
        <p:spPr>
          <a:xfrm>
            <a:off x="5073898" y="46855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協力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035273A5-01DC-9FE4-BA7E-C6B8AC5B499F}"/>
              </a:ext>
            </a:extLst>
          </p:cNvPr>
          <p:cNvSpPr/>
          <p:nvPr/>
        </p:nvSpPr>
        <p:spPr>
          <a:xfrm>
            <a:off x="6104540" y="1464501"/>
            <a:ext cx="5974441" cy="5343525"/>
          </a:xfrm>
          <a:prstGeom prst="roundRect">
            <a:avLst>
              <a:gd name="adj" fmla="val 62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EEEC08C-E31E-7C48-8CA7-192DCDF6EEE7}"/>
              </a:ext>
            </a:extLst>
          </p:cNvPr>
          <p:cNvSpPr txBox="1"/>
          <p:nvPr/>
        </p:nvSpPr>
        <p:spPr>
          <a:xfrm>
            <a:off x="9337570" y="5277758"/>
            <a:ext cx="1406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i="1" kern="100" dirty="0" err="1">
                <a:effectLst/>
                <a:latin typeface="+mn-ea"/>
                <a:cs typeface="Times New Roman" panose="02020603050405020304" pitchFamily="18" charset="0"/>
              </a:rPr>
              <a:t>t</a:t>
            </a:r>
            <a:r>
              <a:rPr lang="en-US" altLang="ja-JP" sz="1800" b="1" i="1" kern="100" baseline="-25000" dirty="0" err="1">
                <a:effectLst/>
                <a:latin typeface="+mn-ea"/>
                <a:cs typeface="Times New Roman" panose="02020603050405020304" pitchFamily="18" charset="0"/>
              </a:rPr>
              <a:t>delete</a:t>
            </a:r>
            <a:r>
              <a:rPr lang="en-US" altLang="ja-JP" sz="1800" b="1" kern="100" dirty="0">
                <a:effectLst/>
                <a:latin typeface="+mn-ea"/>
                <a:cs typeface="Times New Roman" panose="02020603050405020304" pitchFamily="18" charset="0"/>
              </a:rPr>
              <a:t> = 0.2 </a:t>
            </a:r>
            <a:endParaRPr lang="ja-JP" altLang="en-US" b="1"/>
          </a:p>
        </p:txBody>
      </p:sp>
      <p:sp>
        <p:nvSpPr>
          <p:cNvPr id="48" name="右矢印 47">
            <a:extLst>
              <a:ext uri="{FF2B5EF4-FFF2-40B4-BE49-F238E27FC236}">
                <a16:creationId xmlns:a16="http://schemas.microsoft.com/office/drawing/2014/main" id="{7AF31A63-683C-9559-6AF1-1F8183FC9BD4}"/>
              </a:ext>
            </a:extLst>
          </p:cNvPr>
          <p:cNvSpPr/>
          <p:nvPr/>
        </p:nvSpPr>
        <p:spPr>
          <a:xfrm>
            <a:off x="10651077" y="5287543"/>
            <a:ext cx="293851" cy="332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1129687-F74E-ABFE-97D7-656F0472342C}"/>
              </a:ext>
            </a:extLst>
          </p:cNvPr>
          <p:cNvSpPr txBox="1"/>
          <p:nvPr/>
        </p:nvSpPr>
        <p:spPr>
          <a:xfrm>
            <a:off x="10928475" y="52691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切らない</a:t>
            </a:r>
          </a:p>
        </p:txBody>
      </p:sp>
    </p:spTree>
    <p:extLst>
      <p:ext uri="{BB962C8B-B14F-4D97-AF65-F5344CB8AC3E}">
        <p14:creationId xmlns:p14="http://schemas.microsoft.com/office/powerpoint/2010/main" val="431201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B97DB85-EE70-DFDE-C332-100245A7FA19}"/>
              </a:ext>
            </a:extLst>
          </p:cNvPr>
          <p:cNvSpPr/>
          <p:nvPr/>
        </p:nvSpPr>
        <p:spPr>
          <a:xfrm>
            <a:off x="3693730" y="746031"/>
            <a:ext cx="2845008" cy="7635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BB7B90C-B93E-BC25-9A8F-1769BA629EF1}"/>
              </a:ext>
            </a:extLst>
          </p:cNvPr>
          <p:cNvSpPr/>
          <p:nvPr/>
        </p:nvSpPr>
        <p:spPr>
          <a:xfrm>
            <a:off x="5749634" y="1745380"/>
            <a:ext cx="4365726" cy="196948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6" name="タイトル 25">
            <a:extLst>
              <a:ext uri="{FF2B5EF4-FFF2-40B4-BE49-F238E27FC236}">
                <a16:creationId xmlns:a16="http://schemas.microsoft.com/office/drawing/2014/main" id="{240AF6E9-8C82-9378-4A22-E1F59DFF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8" y="22976"/>
            <a:ext cx="3760304" cy="959212"/>
          </a:xfrm>
        </p:spPr>
        <p:txBody>
          <a:bodyPr>
            <a:normAutofit fontScale="90000"/>
          </a:bodyPr>
          <a:lstStyle/>
          <a:p>
            <a:r>
              <a:rPr lang="ja-JP" altLang="en-US" sz="4400"/>
              <a:t>「貼る」モデル</a:t>
            </a:r>
            <a:endParaRPr lang="ja-JP" altLang="en-US"/>
          </a:p>
        </p:txBody>
      </p:sp>
      <p:pic>
        <p:nvPicPr>
          <p:cNvPr id="5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35D4C0A1-9A17-4632-AFFF-1701C3F8DC8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8373" y="1021639"/>
            <a:ext cx="477838" cy="477837"/>
          </a:xfr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EEA0ED2B-1CAA-40C5-B972-368093D3E03A}"/>
              </a:ext>
            </a:extLst>
          </p:cNvPr>
          <p:cNvSpPr/>
          <p:nvPr/>
        </p:nvSpPr>
        <p:spPr>
          <a:xfrm>
            <a:off x="4961504" y="312836"/>
            <a:ext cx="548729" cy="219492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pic>
        <p:nvPicPr>
          <p:cNvPr id="9" name="グラフィックス 8" descr="悲しい顔 (塗りつぶしなし) 枠線">
            <a:extLst>
              <a:ext uri="{FF2B5EF4-FFF2-40B4-BE49-F238E27FC236}">
                <a16:creationId xmlns:a16="http://schemas.microsoft.com/office/drawing/2014/main" id="{515592E2-2737-4CA0-8037-894C088C67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7212" y="1021898"/>
            <a:ext cx="477318" cy="477318"/>
          </a:xfrm>
          <a:prstGeom prst="rect">
            <a:avLst/>
          </a:prstGeom>
        </p:spPr>
      </p:pic>
      <p:pic>
        <p:nvPicPr>
          <p:cNvPr id="12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51DA211-A88A-4FD3-A274-F31DE84CD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7782" y="1021899"/>
            <a:ext cx="477317" cy="477317"/>
          </a:xfrm>
          <a:prstGeom prst="rect">
            <a:avLst/>
          </a:prstGeom>
        </p:spPr>
      </p:pic>
      <p:pic>
        <p:nvPicPr>
          <p:cNvPr id="15" name="グラフィックス 14" descr="悲しい顔 (塗りつぶしなし) 枠線">
            <a:extLst>
              <a:ext uri="{FF2B5EF4-FFF2-40B4-BE49-F238E27FC236}">
                <a16:creationId xmlns:a16="http://schemas.microsoft.com/office/drawing/2014/main" id="{613B780D-7D33-4D29-A083-C5DC00121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5066" y="1021898"/>
            <a:ext cx="477318" cy="47731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43D44D-ED3C-40A4-AB3B-C54C251DC394}"/>
              </a:ext>
            </a:extLst>
          </p:cNvPr>
          <p:cNvSpPr txBox="1"/>
          <p:nvPr/>
        </p:nvSpPr>
        <p:spPr>
          <a:xfrm>
            <a:off x="677737" y="1785993"/>
            <a:ext cx="46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②戦略</a:t>
            </a:r>
            <a:r>
              <a:rPr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</a:t>
            </a:r>
            <a:r>
              <a:rPr lang="en-US" altLang="ja-JP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</a:t>
            </a:r>
            <a:r>
              <a:rPr lang="ja-JP" altLang="en-US" dirty="0">
                <a:latin typeface="+mn-ea"/>
              </a:rPr>
              <a:t>に基づいて協力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非協力を決定する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36A1F9-8312-4094-BD13-7526F53992D0}"/>
              </a:ext>
            </a:extLst>
          </p:cNvPr>
          <p:cNvSpPr txBox="1"/>
          <p:nvPr/>
        </p:nvSpPr>
        <p:spPr>
          <a:xfrm>
            <a:off x="5715870" y="1850783"/>
            <a:ext cx="337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③ </a:t>
            </a:r>
            <a:r>
              <a:rPr lang="ja-JP" altLang="en-US" dirty="0">
                <a:latin typeface="+mn-ea"/>
              </a:rPr>
              <a:t>戦略</a:t>
            </a:r>
            <a:r>
              <a:rPr lang="en-US" altLang="ja-JP" dirty="0">
                <a:latin typeface="+mn-ea"/>
              </a:rPr>
              <a:t>  </a:t>
            </a:r>
            <a:r>
              <a:rPr lang="en-US" altLang="ja-JP" i="1" dirty="0" err="1">
                <a:latin typeface="+mn-ea"/>
              </a:rPr>
              <a:t>t</a:t>
            </a:r>
            <a:r>
              <a:rPr lang="en-US" altLang="ja-JP" baseline="-25000" dirty="0" err="1">
                <a:latin typeface="+mn-ea"/>
              </a:rPr>
              <a:t>form</a:t>
            </a:r>
            <a:r>
              <a:rPr lang="ja-JP" altLang="en-US" dirty="0">
                <a:latin typeface="+mn-ea"/>
              </a:rPr>
              <a:t>に基づいてリンクを貼るかどうかを決定する</a:t>
            </a:r>
          </a:p>
        </p:txBody>
      </p:sp>
      <p:sp>
        <p:nvSpPr>
          <p:cNvPr id="22" name="矢印: U ターン 21">
            <a:extLst>
              <a:ext uri="{FF2B5EF4-FFF2-40B4-BE49-F238E27FC236}">
                <a16:creationId xmlns:a16="http://schemas.microsoft.com/office/drawing/2014/main" id="{E54830AC-5961-47F0-B540-062EDABE29F6}"/>
              </a:ext>
            </a:extLst>
          </p:cNvPr>
          <p:cNvSpPr/>
          <p:nvPr/>
        </p:nvSpPr>
        <p:spPr>
          <a:xfrm rot="10800000">
            <a:off x="2076641" y="3601866"/>
            <a:ext cx="6072764" cy="491300"/>
          </a:xfrm>
          <a:prstGeom prst="utur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065906BC-5DF7-437F-A8F3-D81EA01CEBD7}"/>
              </a:ext>
            </a:extLst>
          </p:cNvPr>
          <p:cNvSpPr/>
          <p:nvPr/>
        </p:nvSpPr>
        <p:spPr>
          <a:xfrm>
            <a:off x="4701516" y="2914364"/>
            <a:ext cx="477317" cy="2818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C5EB43B-104D-45AB-8908-265E845861EB}"/>
              </a:ext>
            </a:extLst>
          </p:cNvPr>
          <p:cNvSpPr txBox="1"/>
          <p:nvPr/>
        </p:nvSpPr>
        <p:spPr>
          <a:xfrm>
            <a:off x="5632002" y="4397008"/>
            <a:ext cx="509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④ </a:t>
            </a:r>
            <a:r>
              <a:rPr lang="en-US" altLang="ja-JP" i="1" dirty="0">
                <a:latin typeface="+mn-ea"/>
              </a:rPr>
              <a:t>h</a:t>
            </a:r>
            <a:r>
              <a:rPr lang="ja-JP" altLang="en-US" dirty="0">
                <a:latin typeface="+mn-ea"/>
              </a:rPr>
              <a:t>ラウンドのゲームで得た利得を計算する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1AA6A27-3ED9-464E-9D8C-F6ADB291EC64}"/>
              </a:ext>
            </a:extLst>
          </p:cNvPr>
          <p:cNvSpPr/>
          <p:nvPr/>
        </p:nvSpPr>
        <p:spPr>
          <a:xfrm>
            <a:off x="4535894" y="5025858"/>
            <a:ext cx="657180" cy="190883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B2E6DA7-3058-4CCE-BEBF-B3581B696750}"/>
              </a:ext>
            </a:extLst>
          </p:cNvPr>
          <p:cNvSpPr txBox="1"/>
          <p:nvPr/>
        </p:nvSpPr>
        <p:spPr>
          <a:xfrm>
            <a:off x="5655206" y="5006938"/>
            <a:ext cx="639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⑤より高い利得を得ていたエージェントの戦略を模倣する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7BB2DC3D-967C-4A38-AD93-C664F7B4A2F6}"/>
              </a:ext>
            </a:extLst>
          </p:cNvPr>
          <p:cNvSpPr/>
          <p:nvPr/>
        </p:nvSpPr>
        <p:spPr>
          <a:xfrm rot="16200000" flipH="1">
            <a:off x="2972537" y="1048165"/>
            <a:ext cx="470121" cy="718693"/>
          </a:xfrm>
          <a:prstGeom prst="ben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矢印: 折線 37">
            <a:extLst>
              <a:ext uri="{FF2B5EF4-FFF2-40B4-BE49-F238E27FC236}">
                <a16:creationId xmlns:a16="http://schemas.microsoft.com/office/drawing/2014/main" id="{10FE6096-BF53-45A1-9EFB-89BF572C926D}"/>
              </a:ext>
            </a:extLst>
          </p:cNvPr>
          <p:cNvSpPr/>
          <p:nvPr/>
        </p:nvSpPr>
        <p:spPr>
          <a:xfrm rot="5400000" flipH="1" flipV="1">
            <a:off x="1682247" y="4344345"/>
            <a:ext cx="878539" cy="27318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C26D108-7E42-4AA0-B45E-A0466CD6D6D7}"/>
              </a:ext>
            </a:extLst>
          </p:cNvPr>
          <p:cNvSpPr txBox="1"/>
          <p:nvPr/>
        </p:nvSpPr>
        <p:spPr>
          <a:xfrm>
            <a:off x="567096" y="6298025"/>
            <a:ext cx="339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次の世代へ移行する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②に戻る</a:t>
            </a:r>
            <a:r>
              <a:rPr lang="en-US" altLang="ja-JP" dirty="0"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pic>
        <p:nvPicPr>
          <p:cNvPr id="40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ED36C83B-FDAF-4B46-A078-6743679A3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977" y="2851758"/>
            <a:ext cx="477317" cy="477317"/>
          </a:xfrm>
          <a:prstGeom prst="rect">
            <a:avLst/>
          </a:prstGeom>
        </p:spPr>
      </p:pic>
      <p:pic>
        <p:nvPicPr>
          <p:cNvPr id="7" name="グラフィックス 6" descr="普通の顔 (塗りつぶしなし) 枠線">
            <a:extLst>
              <a:ext uri="{FF2B5EF4-FFF2-40B4-BE49-F238E27FC236}">
                <a16:creationId xmlns:a16="http://schemas.microsoft.com/office/drawing/2014/main" id="{8144F9B7-6DDB-435E-B699-B75FA1245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9485" y="1025497"/>
            <a:ext cx="470120" cy="470120"/>
          </a:xfrm>
          <a:prstGeom prst="rect">
            <a:avLst/>
          </a:prstGeom>
        </p:spPr>
      </p:pic>
      <p:pic>
        <p:nvPicPr>
          <p:cNvPr id="33" name="グラフィックス 32" descr="普通の顔 (塗りつぶしなし) 枠線">
            <a:extLst>
              <a:ext uri="{FF2B5EF4-FFF2-40B4-BE49-F238E27FC236}">
                <a16:creationId xmlns:a16="http://schemas.microsoft.com/office/drawing/2014/main" id="{44755A3F-8702-48D2-865C-8CD5F0B38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3976" y="1016745"/>
            <a:ext cx="487625" cy="487625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0FA2B45A-23B5-4DDE-813A-49A27EAF17F1}"/>
              </a:ext>
            </a:extLst>
          </p:cNvPr>
          <p:cNvSpPr/>
          <p:nvPr/>
        </p:nvSpPr>
        <p:spPr>
          <a:xfrm>
            <a:off x="4540619" y="5800406"/>
            <a:ext cx="674580" cy="1782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D50C440-25BD-4F62-B7AE-12AE719A2CFE}"/>
              </a:ext>
            </a:extLst>
          </p:cNvPr>
          <p:cNvSpPr txBox="1"/>
          <p:nvPr/>
        </p:nvSpPr>
        <p:spPr>
          <a:xfrm>
            <a:off x="5655206" y="6087511"/>
            <a:ext cx="290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⑥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突然変異</a:t>
            </a:r>
            <a:r>
              <a:rPr lang="en-US" altLang="ja-JP" dirty="0">
                <a:latin typeface="+mn-ea"/>
              </a:rPr>
              <a:t>:</a:t>
            </a:r>
            <a:r>
              <a:rPr lang="ja-JP" altLang="en-US" dirty="0">
                <a:latin typeface="+mn-ea"/>
              </a:rPr>
              <a:t>エージェントがランダムに戦略を変更</a:t>
            </a:r>
          </a:p>
        </p:txBody>
      </p:sp>
      <p:pic>
        <p:nvPicPr>
          <p:cNvPr id="37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E1D8C52B-0659-4BFE-B94B-8633B443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9439" y="5137612"/>
            <a:ext cx="477317" cy="477317"/>
          </a:xfrm>
          <a:prstGeom prst="rect">
            <a:avLst/>
          </a:prstGeom>
        </p:spPr>
      </p:pic>
      <p:pic>
        <p:nvPicPr>
          <p:cNvPr id="42" name="グラフィックス 41" descr="悲しい顔 (塗りつぶしなし) 枠線">
            <a:extLst>
              <a:ext uri="{FF2B5EF4-FFF2-40B4-BE49-F238E27FC236}">
                <a16:creationId xmlns:a16="http://schemas.microsoft.com/office/drawing/2014/main" id="{C75488CC-CE17-47CD-9553-DA9A018EC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21788" y="5123081"/>
            <a:ext cx="477318" cy="477318"/>
          </a:xfrm>
          <a:prstGeom prst="rect">
            <a:avLst/>
          </a:prstGeom>
        </p:spPr>
      </p:pic>
      <p:pic>
        <p:nvPicPr>
          <p:cNvPr id="43" name="グラフィックス 42" descr="普通の顔 (塗りつぶしなし) 枠線">
            <a:extLst>
              <a:ext uri="{FF2B5EF4-FFF2-40B4-BE49-F238E27FC236}">
                <a16:creationId xmlns:a16="http://schemas.microsoft.com/office/drawing/2014/main" id="{1ACCE090-B28F-43FD-9A9B-85C5A0EBD1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79401" y="5943397"/>
            <a:ext cx="487625" cy="48762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BFD876E-E446-4D17-988A-3FA33134E040}"/>
              </a:ext>
            </a:extLst>
          </p:cNvPr>
          <p:cNvSpPr txBox="1"/>
          <p:nvPr/>
        </p:nvSpPr>
        <p:spPr>
          <a:xfrm>
            <a:off x="4496273" y="5412468"/>
            <a:ext cx="8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模倣</a:t>
            </a: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3FB6AC5F-3A52-4B80-BC6C-E5250501AF28}"/>
              </a:ext>
            </a:extLst>
          </p:cNvPr>
          <p:cNvSpPr/>
          <p:nvPr/>
        </p:nvSpPr>
        <p:spPr>
          <a:xfrm>
            <a:off x="4545580" y="5299312"/>
            <a:ext cx="155964" cy="11925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FB225E3-142A-46F3-9A8C-D4C05536B6D3}"/>
              </a:ext>
            </a:extLst>
          </p:cNvPr>
          <p:cNvSpPr txBox="1"/>
          <p:nvPr/>
        </p:nvSpPr>
        <p:spPr>
          <a:xfrm>
            <a:off x="4390314" y="6327096"/>
            <a:ext cx="13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突然変異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5089BB7-356D-4C38-9D3E-5933496B1C62}"/>
              </a:ext>
            </a:extLst>
          </p:cNvPr>
          <p:cNvSpPr txBox="1"/>
          <p:nvPr/>
        </p:nvSpPr>
        <p:spPr>
          <a:xfrm>
            <a:off x="6647876" y="717373"/>
            <a:ext cx="539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+mn-ea"/>
              </a:rPr>
              <a:t>①初期では：協力に関する戦略、リンクを貼るに関する戦略をランダムに各エージェントに割り当てる</a:t>
            </a:r>
            <a:endParaRPr lang="ja-JP" altLang="en-US" dirty="0">
              <a:latin typeface="+mn-ea"/>
            </a:endParaRPr>
          </a:p>
        </p:txBody>
      </p:sp>
      <p:pic>
        <p:nvPicPr>
          <p:cNvPr id="50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2DF1BC17-DC97-4836-AA5A-40D93A8BE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0897" y="5948819"/>
            <a:ext cx="477317" cy="477317"/>
          </a:xfrm>
          <a:prstGeom prst="rect">
            <a:avLst/>
          </a:prstGeom>
        </p:spPr>
      </p:pic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6384A0-D02B-41D8-9092-A5CD372EC9E6}"/>
              </a:ext>
            </a:extLst>
          </p:cNvPr>
          <p:cNvCxnSpPr>
            <a:stCxn id="50" idx="3"/>
          </p:cNvCxnSpPr>
          <p:nvPr/>
        </p:nvCxnSpPr>
        <p:spPr>
          <a:xfrm>
            <a:off x="4618216" y="6187477"/>
            <a:ext cx="2711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EEEDE06-C06E-4145-8E51-DFA46A90D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261" y="3472949"/>
            <a:ext cx="291801" cy="291801"/>
          </a:xfrm>
          <a:prstGeom prst="rect">
            <a:avLst/>
          </a:prstGeom>
        </p:spPr>
      </p:pic>
      <p:pic>
        <p:nvPicPr>
          <p:cNvPr id="57" name="グラフィックス 56" descr="普通の顔 (塗りつぶしなし) 枠線">
            <a:extLst>
              <a:ext uri="{FF2B5EF4-FFF2-40B4-BE49-F238E27FC236}">
                <a16:creationId xmlns:a16="http://schemas.microsoft.com/office/drawing/2014/main" id="{3B26C068-A980-454D-B008-C25DEB52B4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7045" y="3683649"/>
            <a:ext cx="291802" cy="291802"/>
          </a:xfrm>
          <a:prstGeom prst="rect">
            <a:avLst/>
          </a:prstGeom>
        </p:spPr>
      </p:pic>
      <p:pic>
        <p:nvPicPr>
          <p:cNvPr id="58" name="グラフィックス 57" descr="悲しい顔 (塗りつぶしなし) 枠線">
            <a:extLst>
              <a:ext uri="{FF2B5EF4-FFF2-40B4-BE49-F238E27FC236}">
                <a16:creationId xmlns:a16="http://schemas.microsoft.com/office/drawing/2014/main" id="{D2EADAE7-C61A-4994-9649-B5B493D7B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6906" y="3494093"/>
            <a:ext cx="272282" cy="272282"/>
          </a:xfrm>
          <a:prstGeom prst="rect">
            <a:avLst/>
          </a:prstGeom>
        </p:spPr>
      </p:pic>
      <p:pic>
        <p:nvPicPr>
          <p:cNvPr id="61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57B1136-A4A7-4A92-9234-1A00B83BF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067" y="2426436"/>
            <a:ext cx="291801" cy="291801"/>
          </a:xfrm>
          <a:prstGeom prst="rect">
            <a:avLst/>
          </a:prstGeom>
        </p:spPr>
      </p:pic>
      <p:pic>
        <p:nvPicPr>
          <p:cNvPr id="62" name="グラフィックス 61" descr="普通の顔 (塗りつぶしなし) 枠線">
            <a:extLst>
              <a:ext uri="{FF2B5EF4-FFF2-40B4-BE49-F238E27FC236}">
                <a16:creationId xmlns:a16="http://schemas.microsoft.com/office/drawing/2014/main" id="{DADB5569-3A7F-4F51-9F0D-9E151D357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773" y="3040591"/>
            <a:ext cx="291802" cy="291802"/>
          </a:xfrm>
          <a:prstGeom prst="rect">
            <a:avLst/>
          </a:prstGeom>
        </p:spPr>
      </p:pic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B628CAA-3319-4A10-8DBB-346E02D4488F}"/>
              </a:ext>
            </a:extLst>
          </p:cNvPr>
          <p:cNvCxnSpPr>
            <a:cxnSpLocks/>
          </p:cNvCxnSpPr>
          <p:nvPr/>
        </p:nvCxnSpPr>
        <p:spPr>
          <a:xfrm flipH="1" flipV="1">
            <a:off x="1007890" y="2752461"/>
            <a:ext cx="197081" cy="167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06D43376-99C6-4DF9-994A-93C2A0A8CD3E}"/>
              </a:ext>
            </a:extLst>
          </p:cNvPr>
          <p:cNvCxnSpPr>
            <a:cxnSpLocks/>
          </p:cNvCxnSpPr>
          <p:nvPr/>
        </p:nvCxnSpPr>
        <p:spPr>
          <a:xfrm flipH="1">
            <a:off x="973269" y="3128311"/>
            <a:ext cx="223127" cy="14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84BB28B-4C3D-4488-8539-6FC427FABAB6}"/>
              </a:ext>
            </a:extLst>
          </p:cNvPr>
          <p:cNvCxnSpPr/>
          <p:nvPr/>
        </p:nvCxnSpPr>
        <p:spPr>
          <a:xfrm flipH="1">
            <a:off x="1009347" y="3213342"/>
            <a:ext cx="261622" cy="29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C79A5FF-D51A-419B-AFAA-1024BD651293}"/>
              </a:ext>
            </a:extLst>
          </p:cNvPr>
          <p:cNvCxnSpPr>
            <a:cxnSpLocks/>
          </p:cNvCxnSpPr>
          <p:nvPr/>
        </p:nvCxnSpPr>
        <p:spPr>
          <a:xfrm>
            <a:off x="1409794" y="3268906"/>
            <a:ext cx="14142" cy="416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AFF6AF0-9212-46E6-BD96-8DECA8869B50}"/>
              </a:ext>
            </a:extLst>
          </p:cNvPr>
          <p:cNvCxnSpPr/>
          <p:nvPr/>
        </p:nvCxnSpPr>
        <p:spPr>
          <a:xfrm>
            <a:off x="1545021" y="3240304"/>
            <a:ext cx="273814" cy="309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矢印: 右 74">
            <a:extLst>
              <a:ext uri="{FF2B5EF4-FFF2-40B4-BE49-F238E27FC236}">
                <a16:creationId xmlns:a16="http://schemas.microsoft.com/office/drawing/2014/main" id="{EE0B2F26-608D-4796-B806-564906616909}"/>
              </a:ext>
            </a:extLst>
          </p:cNvPr>
          <p:cNvSpPr/>
          <p:nvPr/>
        </p:nvSpPr>
        <p:spPr>
          <a:xfrm>
            <a:off x="8562930" y="6170884"/>
            <a:ext cx="578623" cy="28144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FA7F0D7-5F9E-4BFC-BA60-EB44D0276ED7}"/>
              </a:ext>
            </a:extLst>
          </p:cNvPr>
          <p:cNvSpPr txBox="1"/>
          <p:nvPr/>
        </p:nvSpPr>
        <p:spPr>
          <a:xfrm>
            <a:off x="9376465" y="6102820"/>
            <a:ext cx="267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シミュレーション終了</a:t>
            </a: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9C6C6E13-3602-4FE6-B4F1-D192BD8C7C4A}"/>
              </a:ext>
            </a:extLst>
          </p:cNvPr>
          <p:cNvSpPr/>
          <p:nvPr/>
        </p:nvSpPr>
        <p:spPr>
          <a:xfrm>
            <a:off x="10203882" y="2061294"/>
            <a:ext cx="336520" cy="19485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72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DD883C-E382-49D0-B9D5-E63583EB9350}"/>
              </a:ext>
            </a:extLst>
          </p:cNvPr>
          <p:cNvSpPr txBox="1"/>
          <p:nvPr/>
        </p:nvSpPr>
        <p:spPr>
          <a:xfrm>
            <a:off x="10564185" y="2864688"/>
            <a:ext cx="1379381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29" i="1" dirty="0">
                <a:latin typeface="+mn-ea"/>
              </a:rPr>
              <a:t>h</a:t>
            </a:r>
            <a:r>
              <a:rPr lang="ja-JP" altLang="en-US" sz="1829">
                <a:latin typeface="+mn-ea"/>
              </a:rPr>
              <a:t> ラウンド</a:t>
            </a:r>
            <a:endParaRPr lang="ja-JP" altLang="en-US" sz="1829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41480F-7580-4AEA-801E-9C382B6BDDE1}"/>
              </a:ext>
            </a:extLst>
          </p:cNvPr>
          <p:cNvSpPr txBox="1"/>
          <p:nvPr/>
        </p:nvSpPr>
        <p:spPr>
          <a:xfrm>
            <a:off x="1274592" y="2236267"/>
            <a:ext cx="13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Cost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-5</a:t>
            </a:r>
            <a:r>
              <a:rPr lang="en-US" altLang="ja-JP" i="1" dirty="0">
                <a:latin typeface="+mn-ea"/>
              </a:rPr>
              <a:t>c</a:t>
            </a:r>
            <a:endParaRPr lang="ja-JP" altLang="en-US" i="1" dirty="0">
              <a:latin typeface="+mn-ea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73D9F8B-BBE6-458B-ACFE-D64F7FB86019}"/>
              </a:ext>
            </a:extLst>
          </p:cNvPr>
          <p:cNvSpPr txBox="1"/>
          <p:nvPr/>
        </p:nvSpPr>
        <p:spPr>
          <a:xfrm>
            <a:off x="914749" y="2396001"/>
            <a:ext cx="71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E4FC62-0D4B-4EC4-B8BB-598CA9F47355}"/>
              </a:ext>
            </a:extLst>
          </p:cNvPr>
          <p:cNvSpPr txBox="1"/>
          <p:nvPr/>
        </p:nvSpPr>
        <p:spPr>
          <a:xfrm>
            <a:off x="5670496" y="260824"/>
            <a:ext cx="1265960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29" i="1" dirty="0">
                <a:latin typeface="+mn-ea"/>
              </a:rPr>
              <a:t>N</a:t>
            </a:r>
            <a:r>
              <a:rPr lang="en-US" altLang="ja-JP" sz="1829" dirty="0">
                <a:latin typeface="+mn-ea"/>
              </a:rPr>
              <a:t> = 100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D6CC838-982D-5165-63BE-5647798394B9}"/>
              </a:ext>
            </a:extLst>
          </p:cNvPr>
          <p:cNvSpPr/>
          <p:nvPr/>
        </p:nvSpPr>
        <p:spPr>
          <a:xfrm>
            <a:off x="9074652" y="2175260"/>
            <a:ext cx="195238" cy="11953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CB9B529-AC30-E7DD-E71A-5A226D96D038}"/>
              </a:ext>
            </a:extLst>
          </p:cNvPr>
          <p:cNvSpPr txBox="1"/>
          <p:nvPr/>
        </p:nvSpPr>
        <p:spPr>
          <a:xfrm>
            <a:off x="9284061" y="2609453"/>
            <a:ext cx="102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+mn-ea"/>
              </a:rPr>
              <a:t>g</a:t>
            </a:r>
            <a:r>
              <a:rPr lang="ja-JP" altLang="en-US">
                <a:latin typeface="+mn-ea"/>
              </a:rPr>
              <a:t> 回</a:t>
            </a:r>
            <a:endParaRPr lang="ja-JP" altLang="en-US" dirty="0">
              <a:latin typeface="+mn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22A8F2-1847-FDE3-7080-9FDCA03C788E}"/>
              </a:ext>
            </a:extLst>
          </p:cNvPr>
          <p:cNvSpPr txBox="1"/>
          <p:nvPr/>
        </p:nvSpPr>
        <p:spPr>
          <a:xfrm>
            <a:off x="1265735" y="2617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</a:rPr>
              <a:t>協力</a:t>
            </a:r>
            <a:endParaRPr lang="ja-JP" altLang="en-US" b="1" dirty="0">
              <a:latin typeface="+mn-ea"/>
            </a:endParaRPr>
          </a:p>
        </p:txBody>
      </p:sp>
      <p:pic>
        <p:nvPicPr>
          <p:cNvPr id="11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AEAC224B-1255-B82C-A870-D5E2388C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4592" y="2796906"/>
            <a:ext cx="477317" cy="477317"/>
          </a:xfrm>
          <a:prstGeom prst="rect">
            <a:avLst/>
          </a:prstGeom>
        </p:spPr>
      </p:pic>
      <p:pic>
        <p:nvPicPr>
          <p:cNvPr id="14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86E42B00-014A-4633-DE78-E8E354442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4523" y="3396508"/>
            <a:ext cx="291801" cy="291801"/>
          </a:xfrm>
          <a:prstGeom prst="rect">
            <a:avLst/>
          </a:prstGeom>
        </p:spPr>
      </p:pic>
      <p:pic>
        <p:nvPicPr>
          <p:cNvPr id="23" name="グラフィックス 22" descr="普通の顔 (塗りつぶしなし) 枠線">
            <a:extLst>
              <a:ext uri="{FF2B5EF4-FFF2-40B4-BE49-F238E27FC236}">
                <a16:creationId xmlns:a16="http://schemas.microsoft.com/office/drawing/2014/main" id="{096C567B-7568-C649-6860-AB3DFDCD0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5403" y="3581246"/>
            <a:ext cx="291802" cy="291802"/>
          </a:xfrm>
          <a:prstGeom prst="rect">
            <a:avLst/>
          </a:prstGeom>
        </p:spPr>
      </p:pic>
      <p:pic>
        <p:nvPicPr>
          <p:cNvPr id="27" name="グラフィックス 26" descr="悲しい顔 (塗りつぶしなし) 枠線">
            <a:extLst>
              <a:ext uri="{FF2B5EF4-FFF2-40B4-BE49-F238E27FC236}">
                <a16:creationId xmlns:a16="http://schemas.microsoft.com/office/drawing/2014/main" id="{47042F4D-1D50-6F96-6D4F-8F37F3A77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2683" y="3376503"/>
            <a:ext cx="272282" cy="272282"/>
          </a:xfrm>
          <a:prstGeom prst="rect">
            <a:avLst/>
          </a:prstGeom>
        </p:spPr>
      </p:pic>
      <p:pic>
        <p:nvPicPr>
          <p:cNvPr id="28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A6E88FDE-5105-5E04-AA91-F7845724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1411" y="2508928"/>
            <a:ext cx="291801" cy="291801"/>
          </a:xfrm>
          <a:prstGeom prst="rect">
            <a:avLst/>
          </a:prstGeom>
        </p:spPr>
      </p:pic>
      <p:pic>
        <p:nvPicPr>
          <p:cNvPr id="36" name="グラフィックス 35" descr="普通の顔 (塗りつぶしなし) 枠線">
            <a:extLst>
              <a:ext uri="{FF2B5EF4-FFF2-40B4-BE49-F238E27FC236}">
                <a16:creationId xmlns:a16="http://schemas.microsoft.com/office/drawing/2014/main" id="{A42FEB8B-03F7-B459-DFC2-37F9C8898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6199" y="2972296"/>
            <a:ext cx="291802" cy="291802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D0F09A1-262E-2836-57BD-B91B52815F37}"/>
              </a:ext>
            </a:extLst>
          </p:cNvPr>
          <p:cNvCxnSpPr>
            <a:cxnSpLocks/>
          </p:cNvCxnSpPr>
          <p:nvPr/>
        </p:nvCxnSpPr>
        <p:spPr>
          <a:xfrm flipH="1" flipV="1">
            <a:off x="2959214" y="2757076"/>
            <a:ext cx="197081" cy="167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E67B6B7-6134-285C-9174-80016DDC438F}"/>
              </a:ext>
            </a:extLst>
          </p:cNvPr>
          <p:cNvCxnSpPr>
            <a:cxnSpLocks/>
          </p:cNvCxnSpPr>
          <p:nvPr/>
        </p:nvCxnSpPr>
        <p:spPr>
          <a:xfrm flipH="1">
            <a:off x="2908110" y="3081378"/>
            <a:ext cx="223127" cy="14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F8AE248-4BDA-1830-0CDF-F0D778963A1F}"/>
              </a:ext>
            </a:extLst>
          </p:cNvPr>
          <p:cNvCxnSpPr/>
          <p:nvPr/>
        </p:nvCxnSpPr>
        <p:spPr>
          <a:xfrm flipH="1">
            <a:off x="2942947" y="3174396"/>
            <a:ext cx="261622" cy="29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A13F4E7-BA01-C695-B493-7E78B3D484C2}"/>
              </a:ext>
            </a:extLst>
          </p:cNvPr>
          <p:cNvCxnSpPr>
            <a:cxnSpLocks/>
          </p:cNvCxnSpPr>
          <p:nvPr/>
        </p:nvCxnSpPr>
        <p:spPr>
          <a:xfrm>
            <a:off x="3346757" y="3230089"/>
            <a:ext cx="8157" cy="367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A8EC7C5C-ACF9-2A85-3B6A-0D3A90A725AE}"/>
              </a:ext>
            </a:extLst>
          </p:cNvPr>
          <p:cNvCxnSpPr/>
          <p:nvPr/>
        </p:nvCxnSpPr>
        <p:spPr>
          <a:xfrm>
            <a:off x="3505813" y="3158613"/>
            <a:ext cx="273814" cy="309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E47F4BE-F58E-BD3D-76BC-20C58ACDAFEE}"/>
              </a:ext>
            </a:extLst>
          </p:cNvPr>
          <p:cNvSpPr txBox="1"/>
          <p:nvPr/>
        </p:nvSpPr>
        <p:spPr>
          <a:xfrm>
            <a:off x="3330496" y="2206302"/>
            <a:ext cx="13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Cost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0</a:t>
            </a:r>
            <a:endParaRPr lang="ja-JP" altLang="en-US" i="1" dirty="0">
              <a:latin typeface="+mn-ea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2643AD2A-F37F-58B3-827C-94557D4A5C52}"/>
              </a:ext>
            </a:extLst>
          </p:cNvPr>
          <p:cNvSpPr txBox="1"/>
          <p:nvPr/>
        </p:nvSpPr>
        <p:spPr>
          <a:xfrm>
            <a:off x="2915946" y="2430415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3DB95BF-4236-98AA-BB2A-7C73347475B4}"/>
              </a:ext>
            </a:extLst>
          </p:cNvPr>
          <p:cNvSpPr txBox="1"/>
          <p:nvPr/>
        </p:nvSpPr>
        <p:spPr>
          <a:xfrm>
            <a:off x="2392975" y="2951992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B3DD330-FE1A-6889-BC9A-2879444B77CB}"/>
              </a:ext>
            </a:extLst>
          </p:cNvPr>
          <p:cNvSpPr txBox="1"/>
          <p:nvPr/>
        </p:nvSpPr>
        <p:spPr>
          <a:xfrm>
            <a:off x="2970708" y="3499355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92DAF31-7DF6-692C-9D40-ECCA65346B07}"/>
              </a:ext>
            </a:extLst>
          </p:cNvPr>
          <p:cNvSpPr txBox="1"/>
          <p:nvPr/>
        </p:nvSpPr>
        <p:spPr>
          <a:xfrm>
            <a:off x="3361913" y="25804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</a:rPr>
              <a:t>非協力</a:t>
            </a:r>
            <a:endParaRPr lang="ja-JP" altLang="en-US" b="1" dirty="0"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17D7500-39C8-CC6D-1B9D-3C37F2277BD7}"/>
              </a:ext>
            </a:extLst>
          </p:cNvPr>
          <p:cNvSpPr txBox="1"/>
          <p:nvPr/>
        </p:nvSpPr>
        <p:spPr>
          <a:xfrm>
            <a:off x="3478004" y="3332377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A8D9564-E63D-98F8-C407-5527177AF8B3}"/>
                  </a:ext>
                </a:extLst>
              </p:cNvPr>
              <p:cNvSpPr txBox="1"/>
              <p:nvPr/>
            </p:nvSpPr>
            <p:spPr>
              <a:xfrm>
                <a:off x="5655206" y="5345568"/>
                <a:ext cx="5937694" cy="597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ja-JP" altLang="en-US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ja-JP" altLang="en-US" b="0" i="1">
                            <a:latin typeface="Cambria Math" panose="02040503050406030204" pitchFamily="18" charset="0"/>
                          </a:rPr>
                          <m:t>＋</m:t>
                        </m:r>
                        <m:r>
                          <m:rPr>
                            <m:nor/>
                          </m:rPr>
                          <a:rPr lang="en-US" altLang="ja-JP">
                            <a:latin typeface="+mn-ea"/>
                          </a:rPr>
                          <m:t>exp</m:t>
                        </m:r>
                        <m:r>
                          <m:rPr>
                            <m:nor/>
                          </m:rPr>
                          <a:rPr lang="en-US" altLang="ja-JP">
                            <a:latin typeface="+mn-ea"/>
                          </a:rPr>
                          <m:t>(</m:t>
                        </m:r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ja-JP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ja-JP">
                            <a:latin typeface="+mn-ea"/>
                          </a:rPr>
                          <m:t>)) </m:t>
                        </m:r>
                      </m:den>
                    </m:f>
                  </m:oMath>
                </a14:m>
                <a:r>
                  <a:rPr lang="ja-JP" altLang="en-US" dirty="0">
                    <a:latin typeface="+mn-ea"/>
                  </a:rPr>
                  <a:t>　</a:t>
                </a:r>
                <a:r>
                  <a:rPr lang="en-US" altLang="ja-JP" i="1" dirty="0">
                    <a:latin typeface="+mn-ea"/>
                  </a:rPr>
                  <a:t> u</a:t>
                </a:r>
                <a:r>
                  <a:rPr lang="en-US" altLang="ja-JP" i="1" baseline="-25000" dirty="0">
                    <a:latin typeface="+mn-ea"/>
                  </a:rPr>
                  <a:t>i</a:t>
                </a:r>
                <a:r>
                  <a:rPr lang="en-US" altLang="ja-JP" dirty="0">
                    <a:latin typeface="+mn-ea"/>
                  </a:rPr>
                  <a:t> = </a:t>
                </a:r>
                <a:r>
                  <a:rPr lang="ja-JP" altLang="en-US">
                    <a:latin typeface="+mn-ea"/>
                  </a:rPr>
                  <a:t>エージェント</a:t>
                </a:r>
                <a:r>
                  <a:rPr lang="en-US" altLang="ja-JP" i="1" dirty="0">
                    <a:latin typeface="+mn-ea"/>
                  </a:rPr>
                  <a:t>i </a:t>
                </a:r>
                <a:r>
                  <a:rPr lang="ja-JP" altLang="en-US">
                    <a:latin typeface="+mn-ea"/>
                  </a:rPr>
                  <a:t>の</a:t>
                </a:r>
                <a:r>
                  <a:rPr lang="ja-JP" altLang="en-US" dirty="0">
                    <a:latin typeface="+mn-ea"/>
                  </a:rPr>
                  <a:t>利得</a:t>
                </a: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A8D9564-E63D-98F8-C407-5527177A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206" y="5345568"/>
                <a:ext cx="5937694" cy="597408"/>
              </a:xfrm>
              <a:prstGeom prst="rect">
                <a:avLst/>
              </a:prstGeom>
              <a:blipFill>
                <a:blip r:embed="rId9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F9BF82A-C0AD-A27C-4432-26ABF68D6856}"/>
              </a:ext>
            </a:extLst>
          </p:cNvPr>
          <p:cNvSpPr txBox="1"/>
          <p:nvPr/>
        </p:nvSpPr>
        <p:spPr>
          <a:xfrm>
            <a:off x="2445869" y="3416712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102" name="矢印: 下 101">
            <a:extLst>
              <a:ext uri="{FF2B5EF4-FFF2-40B4-BE49-F238E27FC236}">
                <a16:creationId xmlns:a16="http://schemas.microsoft.com/office/drawing/2014/main" id="{88A388DC-DFCF-B1F7-2E9D-F238A1DE75B5}"/>
              </a:ext>
            </a:extLst>
          </p:cNvPr>
          <p:cNvSpPr/>
          <p:nvPr/>
        </p:nvSpPr>
        <p:spPr>
          <a:xfrm>
            <a:off x="4527194" y="4267331"/>
            <a:ext cx="674580" cy="1782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pic>
        <p:nvPicPr>
          <p:cNvPr id="103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E3E8180-9CF5-EFA3-70C3-06999DA9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0755" y="4497071"/>
            <a:ext cx="477317" cy="477317"/>
          </a:xfrm>
          <a:prstGeom prst="rect">
            <a:avLst/>
          </a:prstGeom>
        </p:spPr>
      </p:pic>
      <p:pic>
        <p:nvPicPr>
          <p:cNvPr id="107" name="グラフィックス 106" descr="硬貨 枠線">
            <a:extLst>
              <a:ext uri="{FF2B5EF4-FFF2-40B4-BE49-F238E27FC236}">
                <a16:creationId xmlns:a16="http://schemas.microsoft.com/office/drawing/2014/main" id="{AE03E88E-33AC-5FB1-F267-3A3F2BDF4A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8106" y="4664074"/>
            <a:ext cx="273744" cy="273744"/>
          </a:xfrm>
          <a:prstGeom prst="rect">
            <a:avLst/>
          </a:prstGeom>
        </p:spPr>
      </p:pic>
      <p:pic>
        <p:nvPicPr>
          <p:cNvPr id="108" name="グラフィックス 107" descr="硬貨 枠線">
            <a:extLst>
              <a:ext uri="{FF2B5EF4-FFF2-40B4-BE49-F238E27FC236}">
                <a16:creationId xmlns:a16="http://schemas.microsoft.com/office/drawing/2014/main" id="{73AE2F88-ACAF-788B-98E7-2874782CFC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6070" y="4483346"/>
            <a:ext cx="273744" cy="273744"/>
          </a:xfrm>
          <a:prstGeom prst="rect">
            <a:avLst/>
          </a:prstGeom>
        </p:spPr>
      </p:pic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B3A4DAB-F69C-758F-2C06-48BD1E3866DC}"/>
              </a:ext>
            </a:extLst>
          </p:cNvPr>
          <p:cNvSpPr txBox="1"/>
          <p:nvPr/>
        </p:nvSpPr>
        <p:spPr>
          <a:xfrm>
            <a:off x="4876513" y="4639878"/>
            <a:ext cx="52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0A4D03A9-ABDB-7B23-884E-680C31C97ED8}"/>
              </a:ext>
            </a:extLst>
          </p:cNvPr>
          <p:cNvSpPr txBox="1"/>
          <p:nvPr/>
        </p:nvSpPr>
        <p:spPr>
          <a:xfrm>
            <a:off x="5204984" y="4360506"/>
            <a:ext cx="60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FFE1A19-DB32-93EC-8807-B5D4674307EF}"/>
              </a:ext>
            </a:extLst>
          </p:cNvPr>
          <p:cNvSpPr txBox="1"/>
          <p:nvPr/>
        </p:nvSpPr>
        <p:spPr>
          <a:xfrm>
            <a:off x="473205" y="2793177"/>
            <a:ext cx="6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07C1606-A9E2-B3F0-48C1-737C294611A9}"/>
              </a:ext>
            </a:extLst>
          </p:cNvPr>
          <p:cNvSpPr txBox="1"/>
          <p:nvPr/>
        </p:nvSpPr>
        <p:spPr>
          <a:xfrm>
            <a:off x="399083" y="3345537"/>
            <a:ext cx="87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78407FC-3761-5A2A-820D-196221767DD4}"/>
              </a:ext>
            </a:extLst>
          </p:cNvPr>
          <p:cNvSpPr txBox="1"/>
          <p:nvPr/>
        </p:nvSpPr>
        <p:spPr>
          <a:xfrm>
            <a:off x="899097" y="3699729"/>
            <a:ext cx="54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21F0DFD-E5BF-375C-31A0-A99B9EFB5021}"/>
              </a:ext>
            </a:extLst>
          </p:cNvPr>
          <p:cNvSpPr txBox="1"/>
          <p:nvPr/>
        </p:nvSpPr>
        <p:spPr>
          <a:xfrm>
            <a:off x="1515379" y="3668564"/>
            <a:ext cx="59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pic>
        <p:nvPicPr>
          <p:cNvPr id="115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116617FD-C691-84FD-C4D3-5EF0684D1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7530" y="2762987"/>
            <a:ext cx="477317" cy="477317"/>
          </a:xfrm>
          <a:prstGeom prst="rect">
            <a:avLst/>
          </a:prstGeom>
        </p:spPr>
      </p:pic>
      <p:pic>
        <p:nvPicPr>
          <p:cNvPr id="118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E147A49D-2D91-D4D6-6ED7-773F80259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6145" y="2526661"/>
            <a:ext cx="333496" cy="333496"/>
          </a:xfrm>
          <a:prstGeom prst="rect">
            <a:avLst/>
          </a:prstGeom>
        </p:spPr>
      </p:pic>
      <p:pic>
        <p:nvPicPr>
          <p:cNvPr id="119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CCD11B06-B96E-25EE-E1F1-5B4CC4FE7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4638" y="3191219"/>
            <a:ext cx="333496" cy="333496"/>
          </a:xfrm>
          <a:prstGeom prst="rect">
            <a:avLst/>
          </a:prstGeom>
        </p:spPr>
      </p:pic>
      <p:pic>
        <p:nvPicPr>
          <p:cNvPr id="121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236A142E-606E-92C6-34CD-50E578798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746" y="2769015"/>
            <a:ext cx="477316" cy="477316"/>
          </a:xfrm>
          <a:prstGeom prst="rect">
            <a:avLst/>
          </a:prstGeom>
        </p:spPr>
      </p:pic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673FF96F-670F-2544-191A-46A662163B63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>
            <a:off x="7134847" y="3001645"/>
            <a:ext cx="464899" cy="6028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グラフィックス 122" descr="蝶ネクタイ 枠線">
            <a:extLst>
              <a:ext uri="{FF2B5EF4-FFF2-40B4-BE49-F238E27FC236}">
                <a16:creationId xmlns:a16="http://schemas.microsoft.com/office/drawing/2014/main" id="{F04A81C1-2F24-BB14-7E62-59F572D736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33276" y="2872211"/>
            <a:ext cx="287121" cy="287121"/>
          </a:xfrm>
          <a:prstGeom prst="rect">
            <a:avLst/>
          </a:prstGeom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6A6138E1-2418-84F9-29B6-40781F9233D1}"/>
              </a:ext>
            </a:extLst>
          </p:cNvPr>
          <p:cNvCxnSpPr>
            <a:cxnSpLocks/>
          </p:cNvCxnSpPr>
          <p:nvPr/>
        </p:nvCxnSpPr>
        <p:spPr>
          <a:xfrm flipH="1">
            <a:off x="6538737" y="3039416"/>
            <a:ext cx="140834" cy="2185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E2D157DC-4945-D17F-3D10-C71FF264B95D}"/>
              </a:ext>
            </a:extLst>
          </p:cNvPr>
          <p:cNvCxnSpPr>
            <a:cxnSpLocks/>
          </p:cNvCxnSpPr>
          <p:nvPr/>
        </p:nvCxnSpPr>
        <p:spPr>
          <a:xfrm flipH="1">
            <a:off x="6191927" y="3468169"/>
            <a:ext cx="154510" cy="162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EC45B1DA-C675-3E03-AD22-8AB14C77E2E0}"/>
              </a:ext>
            </a:extLst>
          </p:cNvPr>
          <p:cNvCxnSpPr>
            <a:cxnSpLocks/>
          </p:cNvCxnSpPr>
          <p:nvPr/>
        </p:nvCxnSpPr>
        <p:spPr>
          <a:xfrm>
            <a:off x="6541196" y="2769015"/>
            <a:ext cx="170772" cy="146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5EB91754-5A2B-DD81-1D2C-27EBA671BEC1}"/>
              </a:ext>
            </a:extLst>
          </p:cNvPr>
          <p:cNvCxnSpPr>
            <a:cxnSpLocks/>
          </p:cNvCxnSpPr>
          <p:nvPr/>
        </p:nvCxnSpPr>
        <p:spPr>
          <a:xfrm flipV="1">
            <a:off x="6552363" y="3177110"/>
            <a:ext cx="244976" cy="147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E9BB846-ED9B-61B8-6D7A-FF4EE063AD1A}"/>
              </a:ext>
            </a:extLst>
          </p:cNvPr>
          <p:cNvSpPr txBox="1"/>
          <p:nvPr/>
        </p:nvSpPr>
        <p:spPr>
          <a:xfrm>
            <a:off x="6936456" y="2519547"/>
            <a:ext cx="116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latin typeface="+mn-ea"/>
              </a:rPr>
              <a:t>「貼る」</a:t>
            </a:r>
            <a:endParaRPr lang="ja-JP" altLang="en-US" b="1" dirty="0">
              <a:latin typeface="+mn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30D0D7-45FF-44BD-0667-B0784884ADDB}"/>
              </a:ext>
            </a:extLst>
          </p:cNvPr>
          <p:cNvSpPr txBox="1"/>
          <p:nvPr/>
        </p:nvSpPr>
        <p:spPr>
          <a:xfrm>
            <a:off x="3752683" y="744171"/>
            <a:ext cx="320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ea"/>
              </a:rPr>
              <a:t>初期状態：リンクはなし</a:t>
            </a:r>
          </a:p>
        </p:txBody>
      </p:sp>
    </p:spTree>
    <p:extLst>
      <p:ext uri="{BB962C8B-B14F-4D97-AF65-F5344CB8AC3E}">
        <p14:creationId xmlns:p14="http://schemas.microsoft.com/office/powerpoint/2010/main" val="2098282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3855E25-5A21-2A08-B254-4B4E3046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/>
              <a:t>「貼る」モデル</a:t>
            </a:r>
            <a:endParaRPr lang="ja-JP" altLang="en-US"/>
          </a:p>
        </p:txBody>
      </p:sp>
      <p:pic>
        <p:nvPicPr>
          <p:cNvPr id="36" name="グラフィックス 35" descr="笑顔 (塗りつぶしなし) 枠線">
            <a:extLst>
              <a:ext uri="{FF2B5EF4-FFF2-40B4-BE49-F238E27FC236}">
                <a16:creationId xmlns:a16="http://schemas.microsoft.com/office/drawing/2014/main" id="{FD364BEA-ECE1-952F-9530-B94763F3C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1506" y="5139400"/>
            <a:ext cx="707887" cy="707887"/>
          </a:xfrm>
          <a:prstGeom prst="rect">
            <a:avLst/>
          </a:prstGeom>
        </p:spPr>
      </p:pic>
      <p:pic>
        <p:nvPicPr>
          <p:cNvPr id="37" name="グラフィックス 36" descr="笑顔 (塗りつぶしなし) 枠線">
            <a:extLst>
              <a:ext uri="{FF2B5EF4-FFF2-40B4-BE49-F238E27FC236}">
                <a16:creationId xmlns:a16="http://schemas.microsoft.com/office/drawing/2014/main" id="{989696B3-9AC5-903E-5725-FFE9CD806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8689" y="5140181"/>
            <a:ext cx="707887" cy="707887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201DC93-A420-BF8F-1657-8CCD0E543C04}"/>
              </a:ext>
            </a:extLst>
          </p:cNvPr>
          <p:cNvSpPr txBox="1"/>
          <p:nvPr/>
        </p:nvSpPr>
        <p:spPr>
          <a:xfrm>
            <a:off x="9798621" y="5743833"/>
            <a:ext cx="37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54B081D-7E0C-3E8B-B0B3-50B8015ED51C}"/>
              </a:ext>
            </a:extLst>
          </p:cNvPr>
          <p:cNvCxnSpPr/>
          <p:nvPr/>
        </p:nvCxnSpPr>
        <p:spPr>
          <a:xfrm flipH="1" flipV="1">
            <a:off x="7534096" y="5126762"/>
            <a:ext cx="481001" cy="292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CFB159A3-E449-0D38-205F-64CF186BA385}"/>
              </a:ext>
            </a:extLst>
          </p:cNvPr>
          <p:cNvCxnSpPr/>
          <p:nvPr/>
        </p:nvCxnSpPr>
        <p:spPr>
          <a:xfrm flipH="1">
            <a:off x="7525544" y="5629900"/>
            <a:ext cx="500086" cy="177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F05245A-E598-68A6-99E2-D5E299E40949}"/>
              </a:ext>
            </a:extLst>
          </p:cNvPr>
          <p:cNvCxnSpPr>
            <a:cxnSpLocks/>
          </p:cNvCxnSpPr>
          <p:nvPr/>
        </p:nvCxnSpPr>
        <p:spPr>
          <a:xfrm flipV="1">
            <a:off x="10223252" y="5285462"/>
            <a:ext cx="582249" cy="192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6A5C2AE-707C-B822-4BDA-8D898A172F79}"/>
              </a:ext>
            </a:extLst>
          </p:cNvPr>
          <p:cNvSpPr txBox="1"/>
          <p:nvPr/>
        </p:nvSpPr>
        <p:spPr>
          <a:xfrm>
            <a:off x="7209087" y="6106260"/>
            <a:ext cx="398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エージェント</a:t>
            </a:r>
            <a:r>
              <a:rPr kumimoji="1" lang="en-US" altLang="ja-JP" sz="2000" b="1" dirty="0"/>
              <a:t>A</a:t>
            </a:r>
            <a:r>
              <a:rPr kumimoji="1" lang="ja-JP" altLang="en-US" sz="2000" b="1"/>
              <a:t>の協力率</a:t>
            </a:r>
            <a:r>
              <a:rPr kumimoji="1" lang="en-US" altLang="ja-JP" sz="2000" b="1" dirty="0"/>
              <a:t> : 5/10</a:t>
            </a:r>
          </a:p>
          <a:p>
            <a:r>
              <a:rPr kumimoji="1" lang="ja-JP" altLang="en-US" sz="2000" b="1"/>
              <a:t>エージェント</a:t>
            </a:r>
            <a:r>
              <a:rPr kumimoji="1" lang="en-US" altLang="ja-JP" sz="2000" b="1" dirty="0"/>
              <a:t>B</a:t>
            </a:r>
            <a:r>
              <a:rPr kumimoji="1" lang="ja-JP" altLang="en-US" sz="2000" b="1"/>
              <a:t>の協力率</a:t>
            </a:r>
            <a:r>
              <a:rPr kumimoji="1" lang="en-US" altLang="ja-JP" sz="2000" b="1" dirty="0"/>
              <a:t> : 7/12</a:t>
            </a:r>
            <a:endParaRPr kumimoji="1" lang="ja-JP" altLang="en-US" sz="20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913D22F-13C3-3C3C-A9CA-FF924557F494}"/>
              </a:ext>
            </a:extLst>
          </p:cNvPr>
          <p:cNvSpPr txBox="1"/>
          <p:nvPr/>
        </p:nvSpPr>
        <p:spPr>
          <a:xfrm>
            <a:off x="8122666" y="5774265"/>
            <a:ext cx="3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AAE14EAB-65FC-6144-D52D-8DE3FF103F85}"/>
              </a:ext>
            </a:extLst>
          </p:cNvPr>
          <p:cNvSpPr/>
          <p:nvPr/>
        </p:nvSpPr>
        <p:spPr>
          <a:xfrm>
            <a:off x="9251333" y="4239610"/>
            <a:ext cx="2470255" cy="846068"/>
          </a:xfrm>
          <a:prstGeom prst="wedgeRect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ゲーム</a:t>
            </a:r>
            <a:r>
              <a:rPr lang="en-US" altLang="ja-JP" b="1" dirty="0"/>
              <a:t>12</a:t>
            </a:r>
            <a:r>
              <a:rPr lang="ja-JP" altLang="en-US" b="1"/>
              <a:t>回中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7</a:t>
            </a:r>
            <a:r>
              <a:rPr lang="ja-JP" altLang="en-US" b="1"/>
              <a:t>回協力</a:t>
            </a:r>
            <a:endParaRPr kumimoji="1" lang="ja-JP" altLang="en-US" b="1" dirty="0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8FBEC8CA-A978-FC44-4B5E-744D1B5C112B}"/>
              </a:ext>
            </a:extLst>
          </p:cNvPr>
          <p:cNvSpPr/>
          <p:nvPr/>
        </p:nvSpPr>
        <p:spPr>
          <a:xfrm flipH="1">
            <a:off x="6561081" y="4239610"/>
            <a:ext cx="2470254" cy="776500"/>
          </a:xfrm>
          <a:prstGeom prst="wedgeRectCallout">
            <a:avLst>
              <a:gd name="adj1" fmla="val -17537"/>
              <a:gd name="adj2" fmla="val 7217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/>
              <a:t>ゲーム</a:t>
            </a:r>
            <a:r>
              <a:rPr lang="en-US" altLang="ja-JP" b="1" dirty="0"/>
              <a:t>10</a:t>
            </a:r>
            <a:r>
              <a:rPr lang="ja-JP" altLang="en-US" b="1"/>
              <a:t>回中</a:t>
            </a:r>
            <a:endParaRPr kumimoji="1" lang="en-US" altLang="ja-JP" b="1" dirty="0"/>
          </a:p>
          <a:p>
            <a:pPr algn="ctr"/>
            <a:r>
              <a:rPr lang="en-US" altLang="ja-JP" b="1" dirty="0"/>
              <a:t>5</a:t>
            </a:r>
            <a:r>
              <a:rPr lang="ja-JP" altLang="en-US" b="1"/>
              <a:t>回協力</a:t>
            </a:r>
            <a:endParaRPr kumimoji="1" lang="ja-JP" altLang="en-US" b="1" dirty="0"/>
          </a:p>
        </p:txBody>
      </p:sp>
      <p:pic>
        <p:nvPicPr>
          <p:cNvPr id="7" name="グラフィックス 6" descr="笑顔 (塗りつぶしなし) 枠線">
            <a:extLst>
              <a:ext uri="{FF2B5EF4-FFF2-40B4-BE49-F238E27FC236}">
                <a16:creationId xmlns:a16="http://schemas.microsoft.com/office/drawing/2014/main" id="{C9096CCA-D6C3-B64A-8E4B-7A2BA2DAD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5029" y="4450556"/>
            <a:ext cx="765432" cy="707887"/>
          </a:xfrm>
          <a:prstGeom prst="rect">
            <a:avLst/>
          </a:prstGeom>
        </p:spPr>
      </p:pic>
      <p:pic>
        <p:nvPicPr>
          <p:cNvPr id="8" name="グラフィックス 7" descr="笑顔 (塗りつぶしなし) 枠線">
            <a:extLst>
              <a:ext uri="{FF2B5EF4-FFF2-40B4-BE49-F238E27FC236}">
                <a16:creationId xmlns:a16="http://schemas.microsoft.com/office/drawing/2014/main" id="{4A2F71A1-809A-DAEA-FBF4-B1FE1D2DC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5297" y="4570400"/>
            <a:ext cx="497412" cy="471111"/>
          </a:xfrm>
          <a:prstGeom prst="rect">
            <a:avLst/>
          </a:prstGeom>
        </p:spPr>
      </p:pic>
      <p:pic>
        <p:nvPicPr>
          <p:cNvPr id="9" name="グラフィックス 8" descr="悲しい顔 (塗りつぶしなし) 枠線">
            <a:extLst>
              <a:ext uri="{FF2B5EF4-FFF2-40B4-BE49-F238E27FC236}">
                <a16:creationId xmlns:a16="http://schemas.microsoft.com/office/drawing/2014/main" id="{782FA9A4-54EB-D817-B1A0-E307F8BF6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3451" y="3974644"/>
            <a:ext cx="551579" cy="559204"/>
          </a:xfrm>
          <a:prstGeom prst="rect">
            <a:avLst/>
          </a:prstGeom>
        </p:spPr>
      </p:pic>
      <p:pic>
        <p:nvPicPr>
          <p:cNvPr id="10" name="グラフィックス 9" descr="笑顔 (塗りつぶしなし) 枠線">
            <a:extLst>
              <a:ext uri="{FF2B5EF4-FFF2-40B4-BE49-F238E27FC236}">
                <a16:creationId xmlns:a16="http://schemas.microsoft.com/office/drawing/2014/main" id="{B0D6122E-9F17-4D8E-6FB4-D618588DA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3452" y="5283339"/>
            <a:ext cx="551579" cy="48990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D5D75F-4EFA-99B0-DFC2-D6F47D07A762}"/>
              </a:ext>
            </a:extLst>
          </p:cNvPr>
          <p:cNvSpPr txBox="1"/>
          <p:nvPr/>
        </p:nvSpPr>
        <p:spPr>
          <a:xfrm>
            <a:off x="1007921" y="4386001"/>
            <a:ext cx="853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/>
              <a:t>協力</a:t>
            </a:r>
            <a:endParaRPr kumimoji="1" lang="ja-JP" altLang="en-US" sz="20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C06547C-2390-1005-414B-B49EB6583923}"/>
              </a:ext>
            </a:extLst>
          </p:cNvPr>
          <p:cNvSpPr txBox="1"/>
          <p:nvPr/>
        </p:nvSpPr>
        <p:spPr>
          <a:xfrm>
            <a:off x="1245302" y="5203274"/>
            <a:ext cx="81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協力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8FD033C-F1B0-2F86-04DC-1552D03B27B9}"/>
              </a:ext>
            </a:extLst>
          </p:cNvPr>
          <p:cNvSpPr txBox="1"/>
          <p:nvPr/>
        </p:nvSpPr>
        <p:spPr>
          <a:xfrm>
            <a:off x="1245302" y="3816033"/>
            <a:ext cx="94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非協力</a:t>
            </a:r>
            <a:endParaRPr kumimoji="1" lang="ja-JP" altLang="en-US" sz="2000" b="1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88B5226-A5EF-CE3F-C2AD-E44D455EBED3}"/>
              </a:ext>
            </a:extLst>
          </p:cNvPr>
          <p:cNvCxnSpPr>
            <a:cxnSpLocks/>
          </p:cNvCxnSpPr>
          <p:nvPr/>
        </p:nvCxnSpPr>
        <p:spPr>
          <a:xfrm>
            <a:off x="2475031" y="4419865"/>
            <a:ext cx="282380" cy="206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D535188-5BC6-3436-A4D5-39C97A17C36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2152709" y="4804500"/>
            <a:ext cx="542320" cy="14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16DAF18-FC90-33D4-1423-269E77C5589C}"/>
              </a:ext>
            </a:extLst>
          </p:cNvPr>
          <p:cNvCxnSpPr>
            <a:cxnSpLocks/>
          </p:cNvCxnSpPr>
          <p:nvPr/>
        </p:nvCxnSpPr>
        <p:spPr>
          <a:xfrm flipV="1">
            <a:off x="2385911" y="5004948"/>
            <a:ext cx="415093" cy="357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A73C287-CC95-8B37-69FD-B594FD0C8BD6}"/>
              </a:ext>
            </a:extLst>
          </p:cNvPr>
          <p:cNvSpPr txBox="1"/>
          <p:nvPr/>
        </p:nvSpPr>
        <p:spPr>
          <a:xfrm>
            <a:off x="365049" y="5854529"/>
            <a:ext cx="4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リンクの貼ってある</a:t>
            </a:r>
            <a:endParaRPr kumimoji="1" lang="en-US" altLang="ja-JP" sz="2400" b="1" dirty="0"/>
          </a:p>
          <a:p>
            <a:r>
              <a:rPr kumimoji="1" lang="ja-JP" altLang="en-US" sz="2400" b="1"/>
              <a:t>エージェントの協力率</a:t>
            </a:r>
            <a:r>
              <a:rPr kumimoji="1" lang="en-US" altLang="ja-JP" sz="2400" b="1" dirty="0"/>
              <a:t>: 2/3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F9F929C-197E-A682-431D-A56861AE1B41}"/>
                  </a:ext>
                </a:extLst>
              </p:cNvPr>
              <p:cNvSpPr txBox="1"/>
              <p:nvPr/>
            </p:nvSpPr>
            <p:spPr>
              <a:xfrm>
                <a:off x="6327094" y="1507634"/>
                <a:ext cx="5408482" cy="2773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>
                    <a:solidFill>
                      <a:schemeClr val="accent2"/>
                    </a:solidFill>
                  </a:rPr>
                  <a:t>③</a:t>
                </a:r>
                <a:r>
                  <a:rPr kumimoji="1" lang="ja-JP" altLang="en-US" sz="2000">
                    <a:latin typeface="+mn-ea"/>
                  </a:rPr>
                  <a:t>リンク</a:t>
                </a:r>
                <a:r>
                  <a:rPr kumimoji="1" lang="ja-JP" altLang="en-US" sz="2000" dirty="0">
                    <a:latin typeface="+mn-ea"/>
                  </a:rPr>
                  <a:t>を貼るかどうかの意思</a:t>
                </a:r>
                <a:r>
                  <a:rPr kumimoji="1" lang="ja-JP" altLang="en-US" sz="2000">
                    <a:latin typeface="+mn-ea"/>
                  </a:rPr>
                  <a:t>決定：</a:t>
                </a:r>
                <a:endParaRPr kumimoji="1"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i="1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18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ja-JP" altLang="ja-JP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相手のエージェントが協力を行った回数</m:t>
                        </m:r>
                      </m:num>
                      <m:den>
                        <m:r>
                          <a:rPr lang="ja-JP" altLang="ja-JP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相手のエージェントがゲームを行った回数</m:t>
                        </m:r>
                      </m:den>
                    </m:f>
                    <m:r>
                      <a:rPr lang="en-US" altLang="ja-JP" sz="1800" b="0" i="0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ja-JP" sz="1800" i="1" kern="10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ja-JP" sz="1800" i="1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800" i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t</a:t>
                </a:r>
                <a:r>
                  <a:rPr lang="en-US" altLang="ja-JP" sz="1800" i="1" kern="100" baseline="-25000" dirty="0" err="1">
                    <a:effectLst/>
                    <a:latin typeface="+mn-ea"/>
                    <a:cs typeface="Times New Roman" panose="02020603050405020304" pitchFamily="18" charset="0"/>
                  </a:rPr>
                  <a:t>form</a:t>
                </a:r>
                <a:r>
                  <a:rPr lang="en-US" altLang="ja-JP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     </a:t>
                </a:r>
                <a:endParaRPr lang="en-US" altLang="ja-JP" sz="18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ja-JP" sz="2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2000" kern="100">
                    <a:effectLst/>
                    <a:latin typeface="+mn-ea"/>
                    <a:cs typeface="Times New Roman" panose="02020603050405020304" pitchFamily="18" charset="0"/>
                  </a:rPr>
                  <a:t>⇒</a:t>
                </a:r>
                <a:r>
                  <a:rPr lang="ja-JP" altLang="en-US" sz="2000" kern="100" dirty="0">
                    <a:effectLst/>
                    <a:latin typeface="+mn-ea"/>
                    <a:cs typeface="Times New Roman" panose="02020603050405020304" pitchFamily="18" charset="0"/>
                  </a:rPr>
                  <a:t>エージェントはリンクを</a:t>
                </a:r>
                <a:r>
                  <a:rPr lang="ja-JP" altLang="en-US" sz="2000" kern="100" dirty="0">
                    <a:latin typeface="+mn-ea"/>
                    <a:cs typeface="Times New Roman" panose="02020603050405020304" pitchFamily="18" charset="0"/>
                  </a:rPr>
                  <a:t>貼る</a:t>
                </a:r>
                <a:endParaRPr lang="en-US" altLang="ja-JP" sz="20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kumimoji="1" lang="ja-JP" altLang="en-US" sz="2000">
                    <a:latin typeface="+mn-ea"/>
                  </a:rPr>
                  <a:t>双方</a:t>
                </a:r>
                <a:r>
                  <a:rPr kumimoji="1" lang="ja-JP" altLang="en-US" sz="2000" dirty="0">
                    <a:latin typeface="+mn-ea"/>
                  </a:rPr>
                  <a:t>がリンクを貼る決定をする</a:t>
                </a:r>
                <a:r>
                  <a:rPr kumimoji="1" lang="ja-JP" altLang="en-US" sz="2000">
                    <a:latin typeface="+mn-ea"/>
                  </a:rPr>
                  <a:t>ことで</a:t>
                </a:r>
                <a:endParaRPr kumimoji="1"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kumimoji="1" lang="ja-JP" altLang="en-US" sz="2000">
                    <a:latin typeface="+mn-ea"/>
                  </a:rPr>
                  <a:t>リンク</a:t>
                </a:r>
                <a:r>
                  <a:rPr kumimoji="1" lang="ja-JP" altLang="en-US" sz="2000" dirty="0">
                    <a:latin typeface="+mn-ea"/>
                  </a:rPr>
                  <a:t>が作られる</a:t>
                </a: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F9F929C-197E-A682-431D-A56861AE1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094" y="1507634"/>
                <a:ext cx="5408482" cy="2773067"/>
              </a:xfrm>
              <a:prstGeom prst="rect">
                <a:avLst/>
              </a:prstGeom>
              <a:blipFill>
                <a:blip r:embed="rId8"/>
                <a:stretch>
                  <a:fillRect l="-1405" t="-913" b="-31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C50B175-737E-CEA7-6319-8EA36B38DE4E}"/>
                  </a:ext>
                </a:extLst>
              </p:cNvPr>
              <p:cNvSpPr txBox="1"/>
              <p:nvPr/>
            </p:nvSpPr>
            <p:spPr>
              <a:xfrm>
                <a:off x="321757" y="1510062"/>
                <a:ext cx="5474906" cy="2046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kumimoji="1" lang="ja-JP" altLang="en-US" sz="2000">
                    <a:solidFill>
                      <a:schemeClr val="accent2"/>
                    </a:solidFill>
                  </a:rPr>
                  <a:t>②</a:t>
                </a:r>
                <a:r>
                  <a:rPr kumimoji="1" lang="ja-JP" altLang="en-US" sz="2000">
                    <a:latin typeface="+mn-ea"/>
                  </a:rPr>
                  <a:t>協力</a:t>
                </a:r>
                <a:r>
                  <a:rPr kumimoji="1" lang="ja-JP" altLang="en-US" sz="2000" dirty="0">
                    <a:latin typeface="+mn-ea"/>
                  </a:rPr>
                  <a:t>の意思</a:t>
                </a:r>
                <a:r>
                  <a:rPr kumimoji="1" lang="ja-JP" altLang="en-US" sz="2000">
                    <a:latin typeface="+mn-ea"/>
                  </a:rPr>
                  <a:t>決定：</a:t>
                </a:r>
                <a:endParaRPr kumimoji="1" lang="en-US" altLang="ja-JP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ja-JP" sz="2000" i="1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18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ja-JP" altLang="ja-JP" sz="1800" i="1" kern="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ja-JP" altLang="ja-JP" sz="1800" kern="10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リンクが</m:t>
                            </m:r>
                            <m:r>
                              <a:rPr lang="ja-JP" altLang="en-US" sz="1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繋がっている</m:t>
                            </m:r>
                            <m:r>
                              <a:rPr lang="ja-JP" altLang="ja-JP" sz="1800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エージェント</m:t>
                            </m:r>
                          </m:e>
                          <m:e>
                            <m:r>
                              <a:rPr lang="ja-JP" altLang="ja-JP" sz="1800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の</m:t>
                            </m:r>
                            <m:r>
                              <a:rPr lang="ja-JP" altLang="en-US" sz="1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うち協力した</m:t>
                            </m:r>
                            <m:r>
                              <a:rPr lang="ja-JP" altLang="ja-JP" sz="1800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人数</m:t>
                            </m:r>
                          </m:e>
                        </m:eqArr>
                      </m:num>
                      <m:den>
                        <m:r>
                          <a:rPr lang="ja-JP" altLang="ja-JP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リンクが繋がっているエージェントの人数</m:t>
                        </m:r>
                      </m:den>
                    </m:f>
                    <m:r>
                      <a:rPr lang="en-US" altLang="ja-JP" sz="18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ja-JP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800" i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t</a:t>
                </a:r>
                <a:r>
                  <a:rPr lang="en-US" altLang="ja-JP" sz="1800" i="1" kern="100" baseline="-25000" dirty="0" err="1">
                    <a:effectLst/>
                    <a:latin typeface="+mn-ea"/>
                    <a:cs typeface="Times New Roman" panose="02020603050405020304" pitchFamily="18" charset="0"/>
                  </a:rPr>
                  <a:t>c</a:t>
                </a:r>
                <a:r>
                  <a:rPr lang="ja-JP" altLang="en-US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　</a:t>
                </a:r>
                <a:r>
                  <a:rPr lang="en-US" altLang="ja-JP" sz="1800" kern="100" baseline="-25000" dirty="0">
                    <a:effectLst/>
                    <a:latin typeface="+mn-ea"/>
                    <a:cs typeface="Times New Roman" panose="02020603050405020304" pitchFamily="18" charset="0"/>
                  </a:rPr>
                  <a:t>  </a:t>
                </a:r>
                <a:r>
                  <a:rPr lang="en-US" altLang="ja-JP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kumimoji="1" lang="ja-JP" altLang="en-US" sz="2000" dirty="0">
                    <a:latin typeface="+mn-ea"/>
                  </a:rPr>
                  <a:t>⇒エージェントは協力</a:t>
                </a:r>
                <a:endParaRPr kumimoji="1" lang="en-US" altLang="ja-JP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C50B175-737E-CEA7-6319-8EA36B38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57" y="1510062"/>
                <a:ext cx="5474906" cy="2046586"/>
              </a:xfrm>
              <a:prstGeom prst="rect">
                <a:avLst/>
              </a:prstGeom>
              <a:blipFill>
                <a:blip r:embed="rId9"/>
                <a:stretch>
                  <a:fillRect l="-1157" t="-1863" b="-49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04132E28-0F76-9234-7742-7EF057256112}"/>
              </a:ext>
            </a:extLst>
          </p:cNvPr>
          <p:cNvSpPr/>
          <p:nvPr/>
        </p:nvSpPr>
        <p:spPr>
          <a:xfrm>
            <a:off x="113018" y="1464501"/>
            <a:ext cx="5669573" cy="5343525"/>
          </a:xfrm>
          <a:prstGeom prst="roundRect">
            <a:avLst>
              <a:gd name="adj" fmla="val 62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 33">
            <a:extLst>
              <a:ext uri="{FF2B5EF4-FFF2-40B4-BE49-F238E27FC236}">
                <a16:creationId xmlns:a16="http://schemas.microsoft.com/office/drawing/2014/main" id="{55486A8D-B8E8-0A68-2621-A2AA287202E6}"/>
              </a:ext>
            </a:extLst>
          </p:cNvPr>
          <p:cNvSpPr/>
          <p:nvPr/>
        </p:nvSpPr>
        <p:spPr>
          <a:xfrm>
            <a:off x="6164451" y="1427796"/>
            <a:ext cx="5606370" cy="5343525"/>
          </a:xfrm>
          <a:prstGeom prst="roundRect">
            <a:avLst>
              <a:gd name="adj" fmla="val 62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18B4B5-FDE1-38AC-78A2-A772930C6E39}"/>
              </a:ext>
            </a:extLst>
          </p:cNvPr>
          <p:cNvSpPr txBox="1"/>
          <p:nvPr/>
        </p:nvSpPr>
        <p:spPr>
          <a:xfrm>
            <a:off x="3460461" y="464920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err="1"/>
              <a:t>t</a:t>
            </a:r>
            <a:r>
              <a:rPr kumimoji="1" lang="en-US" altLang="ja-JP" b="1" i="1" baseline="-25000" dirty="0" err="1"/>
              <a:t>c</a:t>
            </a:r>
            <a:r>
              <a:rPr kumimoji="1" lang="en-US" altLang="ja-JP" b="1" dirty="0"/>
              <a:t> = 0.5</a:t>
            </a:r>
            <a:endParaRPr kumimoji="1" lang="ja-JP" altLang="en-US" b="1"/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DC561211-DD6D-F8E6-79D5-B46253D9852E}"/>
              </a:ext>
            </a:extLst>
          </p:cNvPr>
          <p:cNvSpPr/>
          <p:nvPr/>
        </p:nvSpPr>
        <p:spPr>
          <a:xfrm>
            <a:off x="4593910" y="4672404"/>
            <a:ext cx="364331" cy="332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50AD4E4-6737-1ABD-B2F6-1D156A60D0AB}"/>
              </a:ext>
            </a:extLst>
          </p:cNvPr>
          <p:cNvSpPr txBox="1"/>
          <p:nvPr/>
        </p:nvSpPr>
        <p:spPr>
          <a:xfrm>
            <a:off x="5073898" y="46986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協力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50BCE5-5D99-B9F4-B708-59749FC3932B}"/>
              </a:ext>
            </a:extLst>
          </p:cNvPr>
          <p:cNvSpPr txBox="1"/>
          <p:nvPr/>
        </p:nvSpPr>
        <p:spPr>
          <a:xfrm>
            <a:off x="10249034" y="5387389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i="1" kern="100" dirty="0" err="1">
                <a:effectLst/>
                <a:latin typeface="+mn-ea"/>
                <a:cs typeface="Times New Roman" panose="02020603050405020304" pitchFamily="18" charset="0"/>
              </a:rPr>
              <a:t>t</a:t>
            </a:r>
            <a:r>
              <a:rPr lang="en-US" altLang="ja-JP" sz="1800" b="1" i="1" kern="100" baseline="-25000" dirty="0" err="1">
                <a:effectLst/>
                <a:latin typeface="+mn-ea"/>
                <a:cs typeface="Times New Roman" panose="02020603050405020304" pitchFamily="18" charset="0"/>
              </a:rPr>
              <a:t>form</a:t>
            </a:r>
            <a:r>
              <a:rPr lang="en-US" altLang="ja-JP" sz="1800" b="1" i="1" kern="100" baseline="-250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ja-JP" b="1" dirty="0"/>
              <a:t>= 0.2 </a:t>
            </a:r>
            <a:endParaRPr kumimoji="1" lang="ja-JP" altLang="en-US" b="1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13CEF9F-B9F9-37E9-8E60-52D9AA10A92B}"/>
              </a:ext>
            </a:extLst>
          </p:cNvPr>
          <p:cNvSpPr txBox="1"/>
          <p:nvPr/>
        </p:nvSpPr>
        <p:spPr>
          <a:xfrm>
            <a:off x="6774268" y="536127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b="1" i="1" kern="100" dirty="0" err="1">
                <a:effectLst/>
                <a:latin typeface="+mn-ea"/>
                <a:cs typeface="Times New Roman" panose="02020603050405020304" pitchFamily="18" charset="0"/>
              </a:rPr>
              <a:t>t</a:t>
            </a:r>
            <a:r>
              <a:rPr lang="en-US" altLang="ja-JP" sz="1800" b="1" i="1" kern="100" baseline="-25000" dirty="0" err="1">
                <a:effectLst/>
                <a:latin typeface="+mn-ea"/>
                <a:cs typeface="Times New Roman" panose="02020603050405020304" pitchFamily="18" charset="0"/>
              </a:rPr>
              <a:t>form</a:t>
            </a:r>
            <a:r>
              <a:rPr lang="en-US" altLang="ja-JP" sz="1800" b="1" i="1" kern="100" baseline="-250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ja-JP" b="1" dirty="0"/>
              <a:t>= 0.1 </a:t>
            </a:r>
            <a:endParaRPr kumimoji="1" lang="ja-JP" altLang="en-US" b="1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A1C2996-4149-7BE7-1013-A6D43B49FFD3}"/>
              </a:ext>
            </a:extLst>
          </p:cNvPr>
          <p:cNvCxnSpPr>
            <a:stCxn id="36" idx="3"/>
          </p:cNvCxnSpPr>
          <p:nvPr/>
        </p:nvCxnSpPr>
        <p:spPr>
          <a:xfrm flipV="1">
            <a:off x="8629393" y="5493343"/>
            <a:ext cx="45197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D18A001-CF93-6BD0-94E7-270995C0D43C}"/>
              </a:ext>
            </a:extLst>
          </p:cNvPr>
          <p:cNvCxnSpPr>
            <a:cxnSpLocks/>
          </p:cNvCxnSpPr>
          <p:nvPr/>
        </p:nvCxnSpPr>
        <p:spPr>
          <a:xfrm flipH="1" flipV="1">
            <a:off x="9197620" y="5493343"/>
            <a:ext cx="45197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D801694-EF40-AA71-04F8-0AC946D8A528}"/>
              </a:ext>
            </a:extLst>
          </p:cNvPr>
          <p:cNvSpPr txBox="1"/>
          <p:nvPr/>
        </p:nvSpPr>
        <p:spPr>
          <a:xfrm>
            <a:off x="8471053" y="55629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リンク貼る</a:t>
            </a:r>
          </a:p>
        </p:txBody>
      </p:sp>
    </p:spTree>
    <p:extLst>
      <p:ext uri="{BB962C8B-B14F-4D97-AF65-F5344CB8AC3E}">
        <p14:creationId xmlns:p14="http://schemas.microsoft.com/office/powerpoint/2010/main" val="594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E8837-9AF4-F37D-264F-61709EA7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7E58A1-B481-39A3-DBD7-857505B6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20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D0166DE-8733-089C-0BD0-EF6F02FA011C}"/>
              </a:ext>
            </a:extLst>
          </p:cNvPr>
          <p:cNvSpPr/>
          <p:nvPr/>
        </p:nvSpPr>
        <p:spPr>
          <a:xfrm>
            <a:off x="3750543" y="428845"/>
            <a:ext cx="3286513" cy="11709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ABF1F34-B1D2-2722-4808-83A1CA4A6C1E}"/>
              </a:ext>
            </a:extLst>
          </p:cNvPr>
          <p:cNvSpPr/>
          <p:nvPr/>
        </p:nvSpPr>
        <p:spPr>
          <a:xfrm>
            <a:off x="4962124" y="1704279"/>
            <a:ext cx="5342856" cy="212668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pic>
        <p:nvPicPr>
          <p:cNvPr id="5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35D4C0A1-9A17-4632-AFFF-1701C3F8D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6208" y="1093296"/>
            <a:ext cx="477317" cy="477317"/>
          </a:xfr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EEA0ED2B-1CAA-40C5-B972-368093D3E03A}"/>
              </a:ext>
            </a:extLst>
          </p:cNvPr>
          <p:cNvSpPr/>
          <p:nvPr/>
        </p:nvSpPr>
        <p:spPr>
          <a:xfrm>
            <a:off x="4936161" y="147923"/>
            <a:ext cx="548729" cy="219492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/>
          </a:p>
        </p:txBody>
      </p:sp>
      <p:pic>
        <p:nvPicPr>
          <p:cNvPr id="9" name="グラフィックス 8" descr="悲しい顔 (塗りつぶしなし) 枠線">
            <a:extLst>
              <a:ext uri="{FF2B5EF4-FFF2-40B4-BE49-F238E27FC236}">
                <a16:creationId xmlns:a16="http://schemas.microsoft.com/office/drawing/2014/main" id="{515592E2-2737-4CA0-8037-894C088C67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1054" y="1093295"/>
            <a:ext cx="477318" cy="477318"/>
          </a:xfrm>
          <a:prstGeom prst="rect">
            <a:avLst/>
          </a:prstGeom>
        </p:spPr>
      </p:pic>
      <p:pic>
        <p:nvPicPr>
          <p:cNvPr id="12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51DA211-A88A-4FD3-A274-F31DE84CD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8963" y="1093296"/>
            <a:ext cx="477317" cy="477317"/>
          </a:xfrm>
          <a:prstGeom prst="rect">
            <a:avLst/>
          </a:prstGeom>
        </p:spPr>
      </p:pic>
      <p:pic>
        <p:nvPicPr>
          <p:cNvPr id="15" name="グラフィックス 14" descr="悲しい顔 (塗りつぶしなし) 枠線">
            <a:extLst>
              <a:ext uri="{FF2B5EF4-FFF2-40B4-BE49-F238E27FC236}">
                <a16:creationId xmlns:a16="http://schemas.microsoft.com/office/drawing/2014/main" id="{613B780D-7D33-4D29-A083-C5DC00121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8302" y="1093295"/>
            <a:ext cx="477318" cy="477318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343D44D-ED3C-40A4-AB3B-C54C251DC394}"/>
              </a:ext>
            </a:extLst>
          </p:cNvPr>
          <p:cNvSpPr txBox="1"/>
          <p:nvPr/>
        </p:nvSpPr>
        <p:spPr>
          <a:xfrm>
            <a:off x="409231" y="1749798"/>
            <a:ext cx="460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②戦略</a:t>
            </a:r>
            <a:r>
              <a:rPr lang="en-US" altLang="ja-JP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</a:t>
            </a:r>
            <a:r>
              <a:rPr lang="en-US" altLang="ja-JP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</a:t>
            </a:r>
            <a:r>
              <a:rPr lang="ja-JP" altLang="en-US" dirty="0">
                <a:latin typeface="+mn-ea"/>
              </a:rPr>
              <a:t>に基づいて協力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非協力を決定する</a:t>
            </a:r>
          </a:p>
        </p:txBody>
      </p:sp>
      <p:pic>
        <p:nvPicPr>
          <p:cNvPr id="19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A2B95E4A-0594-445F-A191-1D4D01493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6129" y="2798693"/>
            <a:ext cx="477317" cy="477317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36A1F9-8312-4094-BD13-7526F53992D0}"/>
              </a:ext>
            </a:extLst>
          </p:cNvPr>
          <p:cNvSpPr txBox="1"/>
          <p:nvPr/>
        </p:nvSpPr>
        <p:spPr>
          <a:xfrm>
            <a:off x="5642568" y="1725371"/>
            <a:ext cx="392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③ </a:t>
            </a:r>
            <a:r>
              <a:rPr lang="ja-JP" altLang="en-US" dirty="0">
                <a:latin typeface="+mn-ea"/>
              </a:rPr>
              <a:t>戦略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i="1" dirty="0" err="1">
                <a:latin typeface="+mn-ea"/>
              </a:rPr>
              <a:t>t</a:t>
            </a:r>
            <a:r>
              <a:rPr lang="en-US" altLang="ja-JP" baseline="-25000" dirty="0" err="1">
                <a:latin typeface="+mn-ea"/>
              </a:rPr>
              <a:t>delete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>
                <a:latin typeface="+mn-ea"/>
              </a:rPr>
              <a:t>と</a:t>
            </a:r>
            <a:r>
              <a:rPr lang="en-US" altLang="ja-JP" dirty="0">
                <a:latin typeface="+mn-ea"/>
              </a:rPr>
              <a:t> </a:t>
            </a:r>
            <a:r>
              <a:rPr lang="en-US" altLang="ja-JP" i="1" dirty="0" err="1">
                <a:latin typeface="+mn-ea"/>
              </a:rPr>
              <a:t>t</a:t>
            </a:r>
            <a:r>
              <a:rPr lang="en-US" altLang="ja-JP" baseline="-25000" dirty="0" err="1">
                <a:latin typeface="+mn-ea"/>
              </a:rPr>
              <a:t>form</a:t>
            </a:r>
            <a:r>
              <a:rPr lang="ja-JP" altLang="en-US" dirty="0">
                <a:latin typeface="+mn-ea"/>
              </a:rPr>
              <a:t>に基づいてリンクを切る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貼るを決定する</a:t>
            </a:r>
          </a:p>
        </p:txBody>
      </p:sp>
      <p:sp>
        <p:nvSpPr>
          <p:cNvPr id="22" name="矢印: U ターン 21">
            <a:extLst>
              <a:ext uri="{FF2B5EF4-FFF2-40B4-BE49-F238E27FC236}">
                <a16:creationId xmlns:a16="http://schemas.microsoft.com/office/drawing/2014/main" id="{E54830AC-5961-47F0-B540-062EDABE29F6}"/>
              </a:ext>
            </a:extLst>
          </p:cNvPr>
          <p:cNvSpPr/>
          <p:nvPr/>
        </p:nvSpPr>
        <p:spPr>
          <a:xfrm rot="10800000">
            <a:off x="2076641" y="3601866"/>
            <a:ext cx="6072764" cy="491300"/>
          </a:xfrm>
          <a:prstGeom prst="utur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065906BC-5DF7-437F-A8F3-D81EA01CEBD7}"/>
              </a:ext>
            </a:extLst>
          </p:cNvPr>
          <p:cNvSpPr/>
          <p:nvPr/>
        </p:nvSpPr>
        <p:spPr>
          <a:xfrm>
            <a:off x="4400711" y="2899949"/>
            <a:ext cx="477317" cy="2818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C5EB43B-104D-45AB-8908-265E845861EB}"/>
              </a:ext>
            </a:extLst>
          </p:cNvPr>
          <p:cNvSpPr txBox="1"/>
          <p:nvPr/>
        </p:nvSpPr>
        <p:spPr>
          <a:xfrm>
            <a:off x="6079049" y="4530960"/>
            <a:ext cx="488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④ </a:t>
            </a:r>
            <a:r>
              <a:rPr lang="en-US" altLang="ja-JP" i="1" dirty="0">
                <a:latin typeface="+mn-ea"/>
              </a:rPr>
              <a:t>h</a:t>
            </a:r>
            <a:r>
              <a:rPr lang="ja-JP" altLang="en-US" dirty="0">
                <a:latin typeface="+mn-ea"/>
              </a:rPr>
              <a:t>ラウンドのゲームで得た利得を計算する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1AA6A27-3ED9-464E-9D8C-F6ADB291EC64}"/>
              </a:ext>
            </a:extLst>
          </p:cNvPr>
          <p:cNvSpPr/>
          <p:nvPr/>
        </p:nvSpPr>
        <p:spPr>
          <a:xfrm>
            <a:off x="4976688" y="5026310"/>
            <a:ext cx="657180" cy="190883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B2E6DA7-3058-4CCE-BEBF-B3581B696750}"/>
              </a:ext>
            </a:extLst>
          </p:cNvPr>
          <p:cNvSpPr txBox="1"/>
          <p:nvPr/>
        </p:nvSpPr>
        <p:spPr>
          <a:xfrm>
            <a:off x="6072796" y="5121752"/>
            <a:ext cx="630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⑤より高い利得を得ていたエージェントの戦略を模倣する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矢印: 折線 31">
            <a:extLst>
              <a:ext uri="{FF2B5EF4-FFF2-40B4-BE49-F238E27FC236}">
                <a16:creationId xmlns:a16="http://schemas.microsoft.com/office/drawing/2014/main" id="{7BB2DC3D-967C-4A38-AD93-C664F7B4A2F6}"/>
              </a:ext>
            </a:extLst>
          </p:cNvPr>
          <p:cNvSpPr/>
          <p:nvPr/>
        </p:nvSpPr>
        <p:spPr>
          <a:xfrm rot="16200000" flipH="1">
            <a:off x="2972537" y="1048165"/>
            <a:ext cx="470121" cy="718693"/>
          </a:xfrm>
          <a:prstGeom prst="ben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矢印: 折線 37">
            <a:extLst>
              <a:ext uri="{FF2B5EF4-FFF2-40B4-BE49-F238E27FC236}">
                <a16:creationId xmlns:a16="http://schemas.microsoft.com/office/drawing/2014/main" id="{10FE6096-BF53-45A1-9EFB-89BF572C926D}"/>
              </a:ext>
            </a:extLst>
          </p:cNvPr>
          <p:cNvSpPr/>
          <p:nvPr/>
        </p:nvSpPr>
        <p:spPr>
          <a:xfrm rot="5400000" flipH="1" flipV="1">
            <a:off x="2123041" y="4344797"/>
            <a:ext cx="878539" cy="273182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C26D108-7E42-4AA0-B45E-A0466CD6D6D7}"/>
              </a:ext>
            </a:extLst>
          </p:cNvPr>
          <p:cNvSpPr txBox="1"/>
          <p:nvPr/>
        </p:nvSpPr>
        <p:spPr>
          <a:xfrm>
            <a:off x="1290652" y="6344722"/>
            <a:ext cx="3390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次の世代へ移行する</a:t>
            </a:r>
            <a:r>
              <a:rPr lang="en-US" altLang="ja-JP" dirty="0">
                <a:latin typeface="+mn-ea"/>
              </a:rPr>
              <a:t>(</a:t>
            </a:r>
            <a:r>
              <a:rPr lang="ja-JP" altLang="en-US" dirty="0">
                <a:latin typeface="+mn-ea"/>
              </a:rPr>
              <a:t>②に戻る</a:t>
            </a:r>
            <a:r>
              <a:rPr lang="en-US" altLang="ja-JP" dirty="0">
                <a:latin typeface="+mn-ea"/>
              </a:rPr>
              <a:t>)</a:t>
            </a:r>
            <a:endParaRPr lang="ja-JP" altLang="en-US" dirty="0">
              <a:latin typeface="+mn-ea"/>
            </a:endParaRPr>
          </a:p>
        </p:txBody>
      </p:sp>
      <p:pic>
        <p:nvPicPr>
          <p:cNvPr id="40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ED36C83B-FDAF-4B46-A078-6743679A3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977" y="2851758"/>
            <a:ext cx="477317" cy="477317"/>
          </a:xfrm>
          <a:prstGeom prst="rect">
            <a:avLst/>
          </a:prstGeom>
        </p:spPr>
      </p:pic>
      <p:pic>
        <p:nvPicPr>
          <p:cNvPr id="7" name="グラフィックス 6" descr="普通の顔 (塗りつぶしなし) 枠線">
            <a:extLst>
              <a:ext uri="{FF2B5EF4-FFF2-40B4-BE49-F238E27FC236}">
                <a16:creationId xmlns:a16="http://schemas.microsoft.com/office/drawing/2014/main" id="{8144F9B7-6DDB-435E-B699-B75FA1245D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83453" y="1096894"/>
            <a:ext cx="470120" cy="470120"/>
          </a:xfrm>
          <a:prstGeom prst="rect">
            <a:avLst/>
          </a:prstGeom>
        </p:spPr>
      </p:pic>
      <p:pic>
        <p:nvPicPr>
          <p:cNvPr id="33" name="グラフィックス 32" descr="普通の顔 (塗りつぶしなし) 枠線">
            <a:extLst>
              <a:ext uri="{FF2B5EF4-FFF2-40B4-BE49-F238E27FC236}">
                <a16:creationId xmlns:a16="http://schemas.microsoft.com/office/drawing/2014/main" id="{44755A3F-8702-48D2-865C-8CD5F0B38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13501" y="1088142"/>
            <a:ext cx="487625" cy="487625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0FA2B45A-23B5-4DDE-813A-49A27EAF17F1}"/>
              </a:ext>
            </a:extLst>
          </p:cNvPr>
          <p:cNvSpPr/>
          <p:nvPr/>
        </p:nvSpPr>
        <p:spPr>
          <a:xfrm>
            <a:off x="4981413" y="5800858"/>
            <a:ext cx="674580" cy="1782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D50C440-25BD-4F62-B7AE-12AE719A2CFE}"/>
              </a:ext>
            </a:extLst>
          </p:cNvPr>
          <p:cNvSpPr txBox="1"/>
          <p:nvPr/>
        </p:nvSpPr>
        <p:spPr>
          <a:xfrm>
            <a:off x="6083452" y="6175202"/>
            <a:ext cx="292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⑥</a:t>
            </a:r>
            <a:r>
              <a:rPr lang="en-US" altLang="ja-JP" dirty="0">
                <a:latin typeface="+mn-ea"/>
              </a:rPr>
              <a:t> </a:t>
            </a:r>
            <a:r>
              <a:rPr lang="ja-JP" altLang="en-US" dirty="0">
                <a:latin typeface="+mn-ea"/>
              </a:rPr>
              <a:t>突然変異</a:t>
            </a:r>
            <a:r>
              <a:rPr lang="en-US" altLang="ja-JP" dirty="0">
                <a:latin typeface="+mn-ea"/>
              </a:rPr>
              <a:t>:</a:t>
            </a:r>
            <a:r>
              <a:rPr lang="ja-JP" altLang="en-US" dirty="0">
                <a:latin typeface="+mn-ea"/>
              </a:rPr>
              <a:t>エージェントがランダムに戦略を変更</a:t>
            </a:r>
          </a:p>
        </p:txBody>
      </p:sp>
      <p:pic>
        <p:nvPicPr>
          <p:cNvPr id="37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E1D8C52B-0659-4BFE-B94B-8633B443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0233" y="5138064"/>
            <a:ext cx="477317" cy="477317"/>
          </a:xfrm>
          <a:prstGeom prst="rect">
            <a:avLst/>
          </a:prstGeom>
        </p:spPr>
      </p:pic>
      <p:pic>
        <p:nvPicPr>
          <p:cNvPr id="42" name="グラフィックス 41" descr="悲しい顔 (塗りつぶしなし) 枠線">
            <a:extLst>
              <a:ext uri="{FF2B5EF4-FFF2-40B4-BE49-F238E27FC236}">
                <a16:creationId xmlns:a16="http://schemas.microsoft.com/office/drawing/2014/main" id="{C75488CC-CE17-47CD-9553-DA9A018EC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2582" y="5123533"/>
            <a:ext cx="477318" cy="477318"/>
          </a:xfrm>
          <a:prstGeom prst="rect">
            <a:avLst/>
          </a:prstGeom>
        </p:spPr>
      </p:pic>
      <p:pic>
        <p:nvPicPr>
          <p:cNvPr id="43" name="グラフィックス 42" descr="普通の顔 (塗りつぶしなし) 枠線">
            <a:extLst>
              <a:ext uri="{FF2B5EF4-FFF2-40B4-BE49-F238E27FC236}">
                <a16:creationId xmlns:a16="http://schemas.microsoft.com/office/drawing/2014/main" id="{1ACCE090-B28F-43FD-9A9B-85C5A0EBD1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0195" y="5943849"/>
            <a:ext cx="487625" cy="48762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BFD876E-E446-4D17-988A-3FA33134E040}"/>
              </a:ext>
            </a:extLst>
          </p:cNvPr>
          <p:cNvSpPr txBox="1"/>
          <p:nvPr/>
        </p:nvSpPr>
        <p:spPr>
          <a:xfrm>
            <a:off x="4937067" y="5412920"/>
            <a:ext cx="82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模倣</a:t>
            </a: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3FB6AC5F-3A52-4B80-BC6C-E5250501AF28}"/>
              </a:ext>
            </a:extLst>
          </p:cNvPr>
          <p:cNvSpPr/>
          <p:nvPr/>
        </p:nvSpPr>
        <p:spPr>
          <a:xfrm>
            <a:off x="5172911" y="5306739"/>
            <a:ext cx="155964" cy="11925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FB225E3-142A-46F3-9A8C-D4C05536B6D3}"/>
              </a:ext>
            </a:extLst>
          </p:cNvPr>
          <p:cNvSpPr txBox="1"/>
          <p:nvPr/>
        </p:nvSpPr>
        <p:spPr>
          <a:xfrm>
            <a:off x="4853565" y="6342552"/>
            <a:ext cx="120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突然変異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5089BB7-356D-4C38-9D3E-5933496B1C62}"/>
              </a:ext>
            </a:extLst>
          </p:cNvPr>
          <p:cNvSpPr txBox="1"/>
          <p:nvPr/>
        </p:nvSpPr>
        <p:spPr>
          <a:xfrm>
            <a:off x="7130243" y="555607"/>
            <a:ext cx="473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+mn-ea"/>
              </a:rPr>
              <a:t>①初期では：協力</a:t>
            </a:r>
            <a:r>
              <a:rPr lang="ja-JP" altLang="en-US" dirty="0">
                <a:latin typeface="+mn-ea"/>
              </a:rPr>
              <a:t>に関する戦略、リンク切り貼りに関する</a:t>
            </a:r>
            <a:r>
              <a:rPr lang="ja-JP" altLang="en-US">
                <a:latin typeface="+mn-ea"/>
              </a:rPr>
              <a:t>戦略をランダムに各エージェントに割り当てる</a:t>
            </a:r>
            <a:endParaRPr lang="ja-JP" altLang="en-US" dirty="0">
              <a:latin typeface="+mn-ea"/>
            </a:endParaRPr>
          </a:p>
        </p:txBody>
      </p:sp>
      <p:pic>
        <p:nvPicPr>
          <p:cNvPr id="50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2DF1BC17-DC97-4836-AA5A-40D93A8BE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1691" y="5949271"/>
            <a:ext cx="477317" cy="477317"/>
          </a:xfrm>
          <a:prstGeom prst="rect">
            <a:avLst/>
          </a:prstGeom>
        </p:spPr>
      </p:pic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A6384A0-D02B-41D8-9092-A5CD372EC9E6}"/>
              </a:ext>
            </a:extLst>
          </p:cNvPr>
          <p:cNvCxnSpPr>
            <a:stCxn id="50" idx="3"/>
          </p:cNvCxnSpPr>
          <p:nvPr/>
        </p:nvCxnSpPr>
        <p:spPr>
          <a:xfrm>
            <a:off x="5059010" y="6187929"/>
            <a:ext cx="2711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EEEDE06-C06E-4145-8E51-DFA46A90D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261" y="3472949"/>
            <a:ext cx="291801" cy="291801"/>
          </a:xfrm>
          <a:prstGeom prst="rect">
            <a:avLst/>
          </a:prstGeom>
        </p:spPr>
      </p:pic>
      <p:pic>
        <p:nvPicPr>
          <p:cNvPr id="57" name="グラフィックス 56" descr="普通の顔 (塗りつぶしなし) 枠線">
            <a:extLst>
              <a:ext uri="{FF2B5EF4-FFF2-40B4-BE49-F238E27FC236}">
                <a16:creationId xmlns:a16="http://schemas.microsoft.com/office/drawing/2014/main" id="{3B26C068-A980-454D-B008-C25DEB52B4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7045" y="3683649"/>
            <a:ext cx="291802" cy="291802"/>
          </a:xfrm>
          <a:prstGeom prst="rect">
            <a:avLst/>
          </a:prstGeom>
        </p:spPr>
      </p:pic>
      <p:pic>
        <p:nvPicPr>
          <p:cNvPr id="58" name="グラフィックス 57" descr="悲しい顔 (塗りつぶしなし) 枠線">
            <a:extLst>
              <a:ext uri="{FF2B5EF4-FFF2-40B4-BE49-F238E27FC236}">
                <a16:creationId xmlns:a16="http://schemas.microsoft.com/office/drawing/2014/main" id="{D2EADAE7-C61A-4994-9649-B5B493D7B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6906" y="3494093"/>
            <a:ext cx="272282" cy="272282"/>
          </a:xfrm>
          <a:prstGeom prst="rect">
            <a:avLst/>
          </a:prstGeom>
        </p:spPr>
      </p:pic>
      <p:pic>
        <p:nvPicPr>
          <p:cNvPr id="61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57B1136-A4A7-4A92-9234-1A00B83BF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067" y="2426436"/>
            <a:ext cx="291801" cy="291801"/>
          </a:xfrm>
          <a:prstGeom prst="rect">
            <a:avLst/>
          </a:prstGeom>
        </p:spPr>
      </p:pic>
      <p:pic>
        <p:nvPicPr>
          <p:cNvPr id="62" name="グラフィックス 61" descr="普通の顔 (塗りつぶしなし) 枠線">
            <a:extLst>
              <a:ext uri="{FF2B5EF4-FFF2-40B4-BE49-F238E27FC236}">
                <a16:creationId xmlns:a16="http://schemas.microsoft.com/office/drawing/2014/main" id="{DADB5569-3A7F-4F51-9F0D-9E151D357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773" y="3040591"/>
            <a:ext cx="291802" cy="291802"/>
          </a:xfrm>
          <a:prstGeom prst="rect">
            <a:avLst/>
          </a:prstGeom>
        </p:spPr>
      </p:pic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B628CAA-3319-4A10-8DBB-346E02D4488F}"/>
              </a:ext>
            </a:extLst>
          </p:cNvPr>
          <p:cNvCxnSpPr>
            <a:cxnSpLocks/>
          </p:cNvCxnSpPr>
          <p:nvPr/>
        </p:nvCxnSpPr>
        <p:spPr>
          <a:xfrm flipH="1" flipV="1">
            <a:off x="1007890" y="2752461"/>
            <a:ext cx="197081" cy="167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06D43376-99C6-4DF9-994A-93C2A0A8CD3E}"/>
              </a:ext>
            </a:extLst>
          </p:cNvPr>
          <p:cNvCxnSpPr>
            <a:cxnSpLocks/>
          </p:cNvCxnSpPr>
          <p:nvPr/>
        </p:nvCxnSpPr>
        <p:spPr>
          <a:xfrm flipH="1">
            <a:off x="973269" y="3128311"/>
            <a:ext cx="223127" cy="14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84BB28B-4C3D-4488-8539-6FC427FABAB6}"/>
              </a:ext>
            </a:extLst>
          </p:cNvPr>
          <p:cNvCxnSpPr/>
          <p:nvPr/>
        </p:nvCxnSpPr>
        <p:spPr>
          <a:xfrm flipH="1">
            <a:off x="1009347" y="3213342"/>
            <a:ext cx="261622" cy="29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C79A5FF-D51A-419B-AFAA-1024BD651293}"/>
              </a:ext>
            </a:extLst>
          </p:cNvPr>
          <p:cNvCxnSpPr>
            <a:cxnSpLocks/>
          </p:cNvCxnSpPr>
          <p:nvPr/>
        </p:nvCxnSpPr>
        <p:spPr>
          <a:xfrm>
            <a:off x="1409794" y="3268906"/>
            <a:ext cx="14142" cy="416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AFF6AF0-9212-46E6-BD96-8DECA8869B50}"/>
              </a:ext>
            </a:extLst>
          </p:cNvPr>
          <p:cNvCxnSpPr/>
          <p:nvPr/>
        </p:nvCxnSpPr>
        <p:spPr>
          <a:xfrm>
            <a:off x="1545021" y="3240304"/>
            <a:ext cx="273814" cy="309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A923D97-CF7E-4352-9814-F682722199C0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 flipV="1">
            <a:off x="6153446" y="3036496"/>
            <a:ext cx="475695" cy="8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グラフィックス 64" descr="悲しい顔 (塗りつぶしなし) 枠線">
            <a:extLst>
              <a:ext uri="{FF2B5EF4-FFF2-40B4-BE49-F238E27FC236}">
                <a16:creationId xmlns:a16="http://schemas.microsoft.com/office/drawing/2014/main" id="{3C043B0D-3586-4A9D-9C9A-1248E4419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9142" y="2797837"/>
            <a:ext cx="477317" cy="477318"/>
          </a:xfrm>
          <a:prstGeom prst="rect">
            <a:avLst/>
          </a:prstGeom>
        </p:spPr>
      </p:pic>
      <p:pic>
        <p:nvPicPr>
          <p:cNvPr id="66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A3879BB1-5A8C-43E1-9E1D-A6013C812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4745" y="2562367"/>
            <a:ext cx="333496" cy="333496"/>
          </a:xfrm>
          <a:prstGeom prst="rect">
            <a:avLst/>
          </a:prstGeom>
        </p:spPr>
      </p:pic>
      <p:pic>
        <p:nvPicPr>
          <p:cNvPr id="68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9BE57E3C-C7BE-4DE8-9582-C5FEED8FD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3237" y="3226925"/>
            <a:ext cx="333496" cy="333496"/>
          </a:xfrm>
          <a:prstGeom prst="rect">
            <a:avLst/>
          </a:prstGeom>
        </p:spPr>
      </p:pic>
      <p:pic>
        <p:nvPicPr>
          <p:cNvPr id="26" name="グラフィックス 25" descr="はさみ 単色塗りつぶし">
            <a:extLst>
              <a:ext uri="{FF2B5EF4-FFF2-40B4-BE49-F238E27FC236}">
                <a16:creationId xmlns:a16="http://schemas.microsoft.com/office/drawing/2014/main" id="{25EEAAD4-394D-438F-9503-DE47909B2F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912736">
            <a:off x="6286252" y="2834519"/>
            <a:ext cx="333496" cy="333496"/>
          </a:xfrm>
          <a:prstGeom prst="rect">
            <a:avLst/>
          </a:prstGeom>
        </p:spPr>
      </p:pic>
      <p:sp>
        <p:nvSpPr>
          <p:cNvPr id="75" name="矢印: 右 74">
            <a:extLst>
              <a:ext uri="{FF2B5EF4-FFF2-40B4-BE49-F238E27FC236}">
                <a16:creationId xmlns:a16="http://schemas.microsoft.com/office/drawing/2014/main" id="{EE0B2F26-608D-4796-B806-564906616909}"/>
              </a:ext>
            </a:extLst>
          </p:cNvPr>
          <p:cNvSpPr/>
          <p:nvPr/>
        </p:nvSpPr>
        <p:spPr>
          <a:xfrm>
            <a:off x="8830454" y="6103271"/>
            <a:ext cx="578623" cy="281445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FA7F0D7-5F9E-4BFC-BA60-EB44D0276ED7}"/>
              </a:ext>
            </a:extLst>
          </p:cNvPr>
          <p:cNvSpPr txBox="1"/>
          <p:nvPr/>
        </p:nvSpPr>
        <p:spPr>
          <a:xfrm>
            <a:off x="9570346" y="6103271"/>
            <a:ext cx="278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シミュレーション終了</a:t>
            </a: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9C6C6E13-3602-4FE6-B4F1-D192BD8C7C4A}"/>
              </a:ext>
            </a:extLst>
          </p:cNvPr>
          <p:cNvSpPr/>
          <p:nvPr/>
        </p:nvSpPr>
        <p:spPr>
          <a:xfrm>
            <a:off x="10479676" y="2072626"/>
            <a:ext cx="336520" cy="194854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72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DD883C-E382-49D0-B9D5-E63583EB9350}"/>
              </a:ext>
            </a:extLst>
          </p:cNvPr>
          <p:cNvSpPr txBox="1"/>
          <p:nvPr/>
        </p:nvSpPr>
        <p:spPr>
          <a:xfrm>
            <a:off x="10796623" y="2895863"/>
            <a:ext cx="1319658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29" i="1" dirty="0">
                <a:latin typeface="+mn-ea"/>
              </a:rPr>
              <a:t>h</a:t>
            </a:r>
            <a:r>
              <a:rPr lang="ja-JP" altLang="en-US" sz="1829">
                <a:latin typeface="+mn-ea"/>
              </a:rPr>
              <a:t> ラウンド</a:t>
            </a:r>
            <a:endParaRPr lang="ja-JP" altLang="en-US" sz="1829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41480F-7580-4AEA-801E-9C382B6BDDE1}"/>
              </a:ext>
            </a:extLst>
          </p:cNvPr>
          <p:cNvSpPr txBox="1"/>
          <p:nvPr/>
        </p:nvSpPr>
        <p:spPr>
          <a:xfrm>
            <a:off x="1325315" y="2267306"/>
            <a:ext cx="13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Cost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-5</a:t>
            </a:r>
            <a:r>
              <a:rPr lang="en-US" altLang="ja-JP" i="1" dirty="0">
                <a:latin typeface="+mn-ea"/>
              </a:rPr>
              <a:t>c</a:t>
            </a:r>
            <a:endParaRPr lang="ja-JP" altLang="en-US" i="1" dirty="0">
              <a:latin typeface="+mn-ea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73D9F8B-BBE6-458B-ACFE-D64F7FB86019}"/>
              </a:ext>
            </a:extLst>
          </p:cNvPr>
          <p:cNvSpPr txBox="1"/>
          <p:nvPr/>
        </p:nvSpPr>
        <p:spPr>
          <a:xfrm>
            <a:off x="924549" y="2456184"/>
            <a:ext cx="54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E4FC62-0D4B-4EC4-B8BB-598CA9F47355}"/>
              </a:ext>
            </a:extLst>
          </p:cNvPr>
          <p:cNvSpPr txBox="1"/>
          <p:nvPr/>
        </p:nvSpPr>
        <p:spPr>
          <a:xfrm>
            <a:off x="5693451" y="47712"/>
            <a:ext cx="951254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29" i="1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</a:t>
            </a:r>
            <a:r>
              <a:rPr lang="en-US" altLang="ja-JP" sz="1829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= 100</a:t>
            </a: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6D6CC838-982D-5165-63BE-5647798394B9}"/>
              </a:ext>
            </a:extLst>
          </p:cNvPr>
          <p:cNvSpPr/>
          <p:nvPr/>
        </p:nvSpPr>
        <p:spPr>
          <a:xfrm>
            <a:off x="9301725" y="2585460"/>
            <a:ext cx="195238" cy="119534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CB9B529-AC30-E7DD-E71A-5A226D96D038}"/>
              </a:ext>
            </a:extLst>
          </p:cNvPr>
          <p:cNvSpPr txBox="1"/>
          <p:nvPr/>
        </p:nvSpPr>
        <p:spPr>
          <a:xfrm>
            <a:off x="9521002" y="2998464"/>
            <a:ext cx="97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>
                <a:latin typeface="+mn-ea"/>
              </a:rPr>
              <a:t>g</a:t>
            </a:r>
            <a:r>
              <a:rPr lang="ja-JP" altLang="en-US">
                <a:latin typeface="+mn-ea"/>
              </a:rPr>
              <a:t>回</a:t>
            </a:r>
            <a:endParaRPr lang="ja-JP" altLang="en-US" dirty="0">
              <a:latin typeface="+mn-ea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BE6532F-DF8C-BBF9-E28E-7CF890871D99}"/>
              </a:ext>
            </a:extLst>
          </p:cNvPr>
          <p:cNvCxnSpPr>
            <a:cxnSpLocks/>
          </p:cNvCxnSpPr>
          <p:nvPr/>
        </p:nvCxnSpPr>
        <p:spPr>
          <a:xfrm flipH="1">
            <a:off x="5557337" y="3075122"/>
            <a:ext cx="140834" cy="2185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EACC82F-8019-D934-8A2C-3FA67D65C913}"/>
              </a:ext>
            </a:extLst>
          </p:cNvPr>
          <p:cNvCxnSpPr/>
          <p:nvPr/>
        </p:nvCxnSpPr>
        <p:spPr>
          <a:xfrm>
            <a:off x="5067119" y="2483383"/>
            <a:ext cx="251570" cy="145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A2A8EEA-A4E3-B49D-3022-5721D01FC922}"/>
              </a:ext>
            </a:extLst>
          </p:cNvPr>
          <p:cNvCxnSpPr>
            <a:cxnSpLocks/>
          </p:cNvCxnSpPr>
          <p:nvPr/>
        </p:nvCxnSpPr>
        <p:spPr>
          <a:xfrm flipH="1">
            <a:off x="5210526" y="3503875"/>
            <a:ext cx="154510" cy="162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7634C10-8294-5615-BBE1-EC4BE7935366}"/>
              </a:ext>
            </a:extLst>
          </p:cNvPr>
          <p:cNvCxnSpPr>
            <a:cxnSpLocks/>
          </p:cNvCxnSpPr>
          <p:nvPr/>
        </p:nvCxnSpPr>
        <p:spPr>
          <a:xfrm>
            <a:off x="5559795" y="2804721"/>
            <a:ext cx="170772" cy="146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8C214DA-D118-BE3C-2F7E-8D369A07940D}"/>
              </a:ext>
            </a:extLst>
          </p:cNvPr>
          <p:cNvCxnSpPr>
            <a:cxnSpLocks/>
          </p:cNvCxnSpPr>
          <p:nvPr/>
        </p:nvCxnSpPr>
        <p:spPr>
          <a:xfrm flipV="1">
            <a:off x="5570963" y="3212816"/>
            <a:ext cx="244976" cy="147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22A8F2-1847-FDE3-7080-9FDCA03C788E}"/>
              </a:ext>
            </a:extLst>
          </p:cNvPr>
          <p:cNvSpPr txBox="1"/>
          <p:nvPr/>
        </p:nvSpPr>
        <p:spPr>
          <a:xfrm>
            <a:off x="1521572" y="26686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</a:rPr>
              <a:t>協力</a:t>
            </a:r>
            <a:endParaRPr lang="ja-JP" altLang="en-US" b="1" dirty="0">
              <a:latin typeface="+mn-ea"/>
            </a:endParaRPr>
          </a:p>
        </p:txBody>
      </p:sp>
      <p:pic>
        <p:nvPicPr>
          <p:cNvPr id="11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AEAC224B-1255-B82C-A870-D5E2388C7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4592" y="2796906"/>
            <a:ext cx="477317" cy="477317"/>
          </a:xfrm>
          <a:prstGeom prst="rect">
            <a:avLst/>
          </a:prstGeom>
        </p:spPr>
      </p:pic>
      <p:pic>
        <p:nvPicPr>
          <p:cNvPr id="14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86E42B00-014A-4633-DE78-E8E354442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4523" y="3396508"/>
            <a:ext cx="291801" cy="291801"/>
          </a:xfrm>
          <a:prstGeom prst="rect">
            <a:avLst/>
          </a:prstGeom>
        </p:spPr>
      </p:pic>
      <p:pic>
        <p:nvPicPr>
          <p:cNvPr id="23" name="グラフィックス 22" descr="普通の顔 (塗りつぶしなし) 枠線">
            <a:extLst>
              <a:ext uri="{FF2B5EF4-FFF2-40B4-BE49-F238E27FC236}">
                <a16:creationId xmlns:a16="http://schemas.microsoft.com/office/drawing/2014/main" id="{096C567B-7568-C649-6860-AB3DFDCD0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5403" y="3581246"/>
            <a:ext cx="291802" cy="291802"/>
          </a:xfrm>
          <a:prstGeom prst="rect">
            <a:avLst/>
          </a:prstGeom>
        </p:spPr>
      </p:pic>
      <p:pic>
        <p:nvPicPr>
          <p:cNvPr id="27" name="グラフィックス 26" descr="悲しい顔 (塗りつぶしなし) 枠線">
            <a:extLst>
              <a:ext uri="{FF2B5EF4-FFF2-40B4-BE49-F238E27FC236}">
                <a16:creationId xmlns:a16="http://schemas.microsoft.com/office/drawing/2014/main" id="{47042F4D-1D50-6F96-6D4F-8F37F3A77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2683" y="3376503"/>
            <a:ext cx="272282" cy="272282"/>
          </a:xfrm>
          <a:prstGeom prst="rect">
            <a:avLst/>
          </a:prstGeom>
        </p:spPr>
      </p:pic>
      <p:pic>
        <p:nvPicPr>
          <p:cNvPr id="28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A6E88FDE-5105-5E04-AA91-F7845724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1411" y="2508928"/>
            <a:ext cx="291801" cy="291801"/>
          </a:xfrm>
          <a:prstGeom prst="rect">
            <a:avLst/>
          </a:prstGeom>
        </p:spPr>
      </p:pic>
      <p:pic>
        <p:nvPicPr>
          <p:cNvPr id="36" name="グラフィックス 35" descr="普通の顔 (塗りつぶしなし) 枠線">
            <a:extLst>
              <a:ext uri="{FF2B5EF4-FFF2-40B4-BE49-F238E27FC236}">
                <a16:creationId xmlns:a16="http://schemas.microsoft.com/office/drawing/2014/main" id="{A42FEB8B-03F7-B459-DFC2-37F9C8898E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6199" y="2972296"/>
            <a:ext cx="291802" cy="291802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D0F09A1-262E-2836-57BD-B91B52815F37}"/>
              </a:ext>
            </a:extLst>
          </p:cNvPr>
          <p:cNvCxnSpPr>
            <a:cxnSpLocks/>
          </p:cNvCxnSpPr>
          <p:nvPr/>
        </p:nvCxnSpPr>
        <p:spPr>
          <a:xfrm flipH="1" flipV="1">
            <a:off x="2959214" y="2757076"/>
            <a:ext cx="197081" cy="167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E67B6B7-6134-285C-9174-80016DDC438F}"/>
              </a:ext>
            </a:extLst>
          </p:cNvPr>
          <p:cNvCxnSpPr>
            <a:cxnSpLocks/>
          </p:cNvCxnSpPr>
          <p:nvPr/>
        </p:nvCxnSpPr>
        <p:spPr>
          <a:xfrm flipH="1">
            <a:off x="2908110" y="3081378"/>
            <a:ext cx="223127" cy="14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6F8AE248-4BDA-1830-0CDF-F0D778963A1F}"/>
              </a:ext>
            </a:extLst>
          </p:cNvPr>
          <p:cNvCxnSpPr/>
          <p:nvPr/>
        </p:nvCxnSpPr>
        <p:spPr>
          <a:xfrm flipH="1">
            <a:off x="2942947" y="3174396"/>
            <a:ext cx="261622" cy="291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A13F4E7-BA01-C695-B493-7E78B3D484C2}"/>
              </a:ext>
            </a:extLst>
          </p:cNvPr>
          <p:cNvCxnSpPr>
            <a:cxnSpLocks/>
          </p:cNvCxnSpPr>
          <p:nvPr/>
        </p:nvCxnSpPr>
        <p:spPr>
          <a:xfrm>
            <a:off x="3346757" y="3230089"/>
            <a:ext cx="8157" cy="367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A8EC7C5C-ACF9-2A85-3B6A-0D3A90A725AE}"/>
              </a:ext>
            </a:extLst>
          </p:cNvPr>
          <p:cNvCxnSpPr/>
          <p:nvPr/>
        </p:nvCxnSpPr>
        <p:spPr>
          <a:xfrm>
            <a:off x="3505813" y="3158613"/>
            <a:ext cx="273814" cy="309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E47F4BE-F58E-BD3D-76BC-20C58ACDAFEE}"/>
              </a:ext>
            </a:extLst>
          </p:cNvPr>
          <p:cNvSpPr txBox="1"/>
          <p:nvPr/>
        </p:nvSpPr>
        <p:spPr>
          <a:xfrm>
            <a:off x="3237738" y="2248550"/>
            <a:ext cx="13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Cost</a:t>
            </a:r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0</a:t>
            </a:r>
            <a:endParaRPr lang="ja-JP" altLang="en-US" i="1" dirty="0">
              <a:latin typeface="+mn-ea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2643AD2A-F37F-58B3-827C-94557D4A5C52}"/>
              </a:ext>
            </a:extLst>
          </p:cNvPr>
          <p:cNvSpPr txBox="1"/>
          <p:nvPr/>
        </p:nvSpPr>
        <p:spPr>
          <a:xfrm>
            <a:off x="2915946" y="2430415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3DB95BF-4236-98AA-BB2A-7C73347475B4}"/>
              </a:ext>
            </a:extLst>
          </p:cNvPr>
          <p:cNvSpPr txBox="1"/>
          <p:nvPr/>
        </p:nvSpPr>
        <p:spPr>
          <a:xfrm>
            <a:off x="2392975" y="2951992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AB3DD330-FE1A-6889-BC9A-2879444B77CB}"/>
              </a:ext>
            </a:extLst>
          </p:cNvPr>
          <p:cNvSpPr txBox="1"/>
          <p:nvPr/>
        </p:nvSpPr>
        <p:spPr>
          <a:xfrm>
            <a:off x="2970708" y="3499355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92DAF31-7DF6-692C-9D40-ECCA65346B07}"/>
              </a:ext>
            </a:extLst>
          </p:cNvPr>
          <p:cNvSpPr txBox="1"/>
          <p:nvPr/>
        </p:nvSpPr>
        <p:spPr>
          <a:xfrm>
            <a:off x="3507020" y="26423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latin typeface="+mn-ea"/>
              </a:rPr>
              <a:t>非協力</a:t>
            </a:r>
            <a:endParaRPr lang="ja-JP" altLang="en-US" b="1" dirty="0"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17D7500-39C8-CC6D-1B9D-3C37F2277BD7}"/>
              </a:ext>
            </a:extLst>
          </p:cNvPr>
          <p:cNvSpPr txBox="1"/>
          <p:nvPr/>
        </p:nvSpPr>
        <p:spPr>
          <a:xfrm>
            <a:off x="3557571" y="3383856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A8D9564-E63D-98F8-C407-5527177AF8B3}"/>
                  </a:ext>
                </a:extLst>
              </p:cNvPr>
              <p:cNvSpPr txBox="1"/>
              <p:nvPr/>
            </p:nvSpPr>
            <p:spPr>
              <a:xfrm>
                <a:off x="5872543" y="5345809"/>
                <a:ext cx="6182640" cy="653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１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１＋</m:t>
                        </m:r>
                        <m:r>
                          <m:rPr>
                            <m:nor/>
                          </m:rPr>
                          <a:rPr lang="en-US" altLang="ja-JP">
                            <a:latin typeface="+mn-ea"/>
                          </a:rPr>
                          <m:t>exp</m:t>
                        </m:r>
                        <m:r>
                          <m:rPr>
                            <m:nor/>
                          </m:rPr>
                          <a:rPr lang="en-US" altLang="ja-JP">
                            <a:latin typeface="+mn-ea"/>
                          </a:rPr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ja-JP">
                            <a:latin typeface="+mn-ea"/>
                          </a:rPr>
                          <m:t>)) </m:t>
                        </m:r>
                      </m:den>
                    </m:f>
                  </m:oMath>
                </a14:m>
                <a:r>
                  <a:rPr lang="ja-JP" altLang="en-US" dirty="0">
                    <a:latin typeface="+mn-ea"/>
                  </a:rPr>
                  <a:t>　</a:t>
                </a:r>
                <a:r>
                  <a:rPr lang="en-US" altLang="ja-JP" i="1" dirty="0" err="1">
                    <a:latin typeface="+mn-ea"/>
                  </a:rPr>
                  <a:t>u</a:t>
                </a:r>
                <a:r>
                  <a:rPr lang="en-US" altLang="ja-JP" i="1" baseline="-25000" dirty="0" err="1">
                    <a:latin typeface="+mn-ea"/>
                  </a:rPr>
                  <a:t>i</a:t>
                </a:r>
                <a:r>
                  <a:rPr lang="en-US" altLang="ja-JP" dirty="0">
                    <a:latin typeface="+mn-ea"/>
                  </a:rPr>
                  <a:t>=</a:t>
                </a:r>
                <a:r>
                  <a:rPr lang="ja-JP" altLang="en-US" dirty="0">
                    <a:latin typeface="+mn-ea"/>
                  </a:rPr>
                  <a:t>エージェント</a:t>
                </a:r>
                <a:r>
                  <a:rPr lang="en-US" altLang="ja-JP" i="1" dirty="0" err="1">
                    <a:latin typeface="+mn-ea"/>
                  </a:rPr>
                  <a:t>i</a:t>
                </a:r>
                <a:r>
                  <a:rPr lang="ja-JP" altLang="en-US" dirty="0">
                    <a:latin typeface="+mn-ea"/>
                  </a:rPr>
                  <a:t>の利得</a:t>
                </a: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7A8D9564-E63D-98F8-C407-5527177AF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543" y="5345809"/>
                <a:ext cx="6182640" cy="653577"/>
              </a:xfrm>
              <a:prstGeom prst="rect">
                <a:avLst/>
              </a:prstGeom>
              <a:blipFill>
                <a:blip r:embed="rId11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F9BF82A-C0AD-A27C-4432-26ABF68D6856}"/>
              </a:ext>
            </a:extLst>
          </p:cNvPr>
          <p:cNvSpPr txBox="1"/>
          <p:nvPr/>
        </p:nvSpPr>
        <p:spPr>
          <a:xfrm>
            <a:off x="2466037" y="3416349"/>
            <a:ext cx="3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0</a:t>
            </a:r>
            <a:endParaRPr lang="ja-JP" altLang="en-US" dirty="0">
              <a:latin typeface="+mn-ea"/>
            </a:endParaRPr>
          </a:p>
        </p:txBody>
      </p:sp>
      <p:sp>
        <p:nvSpPr>
          <p:cNvPr id="102" name="矢印: 下 101">
            <a:extLst>
              <a:ext uri="{FF2B5EF4-FFF2-40B4-BE49-F238E27FC236}">
                <a16:creationId xmlns:a16="http://schemas.microsoft.com/office/drawing/2014/main" id="{88A388DC-DFCF-B1F7-2E9D-F238A1DE75B5}"/>
              </a:ext>
            </a:extLst>
          </p:cNvPr>
          <p:cNvSpPr/>
          <p:nvPr/>
        </p:nvSpPr>
        <p:spPr>
          <a:xfrm>
            <a:off x="4967988" y="4267783"/>
            <a:ext cx="674580" cy="178270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72">
              <a:latin typeface="+mn-ea"/>
            </a:endParaRPr>
          </a:p>
        </p:txBody>
      </p:sp>
      <p:pic>
        <p:nvPicPr>
          <p:cNvPr id="103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FE3E8180-9CF5-EFA3-70C3-06999DA94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1549" y="4497523"/>
            <a:ext cx="477317" cy="477317"/>
          </a:xfrm>
          <a:prstGeom prst="rect">
            <a:avLst/>
          </a:prstGeom>
        </p:spPr>
      </p:pic>
      <p:pic>
        <p:nvPicPr>
          <p:cNvPr id="107" name="グラフィックス 106" descr="硬貨 枠線">
            <a:extLst>
              <a:ext uri="{FF2B5EF4-FFF2-40B4-BE49-F238E27FC236}">
                <a16:creationId xmlns:a16="http://schemas.microsoft.com/office/drawing/2014/main" id="{AE03E88E-33AC-5FB1-F267-3A3F2BDF4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98900" y="4664526"/>
            <a:ext cx="273744" cy="273744"/>
          </a:xfrm>
          <a:prstGeom prst="rect">
            <a:avLst/>
          </a:prstGeom>
        </p:spPr>
      </p:pic>
      <p:pic>
        <p:nvPicPr>
          <p:cNvPr id="108" name="グラフィックス 107" descr="硬貨 枠線">
            <a:extLst>
              <a:ext uri="{FF2B5EF4-FFF2-40B4-BE49-F238E27FC236}">
                <a16:creationId xmlns:a16="http://schemas.microsoft.com/office/drawing/2014/main" id="{73AE2F88-ACAF-788B-98E7-2874782CFC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16864" y="4483798"/>
            <a:ext cx="273744" cy="273744"/>
          </a:xfrm>
          <a:prstGeom prst="rect">
            <a:avLst/>
          </a:prstGeom>
        </p:spPr>
      </p:pic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B3A4DAB-F69C-758F-2C06-48BD1E3866DC}"/>
              </a:ext>
            </a:extLst>
          </p:cNvPr>
          <p:cNvSpPr txBox="1"/>
          <p:nvPr/>
        </p:nvSpPr>
        <p:spPr>
          <a:xfrm>
            <a:off x="5313502" y="4666160"/>
            <a:ext cx="6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0A4D03A9-ABDB-7B23-884E-680C31C97ED8}"/>
              </a:ext>
            </a:extLst>
          </p:cNvPr>
          <p:cNvSpPr txBox="1"/>
          <p:nvPr/>
        </p:nvSpPr>
        <p:spPr>
          <a:xfrm>
            <a:off x="5645777" y="4360958"/>
            <a:ext cx="58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FFE1A19-DB32-93EC-8807-B5D4674307EF}"/>
              </a:ext>
            </a:extLst>
          </p:cNvPr>
          <p:cNvSpPr txBox="1"/>
          <p:nvPr/>
        </p:nvSpPr>
        <p:spPr>
          <a:xfrm>
            <a:off x="409231" y="2823363"/>
            <a:ext cx="72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07C1606-A9E2-B3F0-48C1-737C294611A9}"/>
              </a:ext>
            </a:extLst>
          </p:cNvPr>
          <p:cNvSpPr txBox="1"/>
          <p:nvPr/>
        </p:nvSpPr>
        <p:spPr>
          <a:xfrm>
            <a:off x="385451" y="3345537"/>
            <a:ext cx="77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78407FC-3761-5A2A-820D-196221767DD4}"/>
              </a:ext>
            </a:extLst>
          </p:cNvPr>
          <p:cNvSpPr txBox="1"/>
          <p:nvPr/>
        </p:nvSpPr>
        <p:spPr>
          <a:xfrm>
            <a:off x="868601" y="3650328"/>
            <a:ext cx="55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21F0DFD-E5BF-375C-31A0-A99B9EFB5021}"/>
              </a:ext>
            </a:extLst>
          </p:cNvPr>
          <p:cNvSpPr txBox="1"/>
          <p:nvPr/>
        </p:nvSpPr>
        <p:spPr>
          <a:xfrm>
            <a:off x="1576615" y="3648123"/>
            <a:ext cx="508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+</a:t>
            </a:r>
            <a:r>
              <a:rPr lang="en-US" altLang="ja-JP" i="1" dirty="0">
                <a:latin typeface="+mn-ea"/>
              </a:rPr>
              <a:t>b</a:t>
            </a:r>
            <a:endParaRPr lang="ja-JP" altLang="en-US" i="1" dirty="0">
              <a:latin typeface="+mn-ea"/>
            </a:endParaRPr>
          </a:p>
        </p:txBody>
      </p:sp>
      <p:pic>
        <p:nvPicPr>
          <p:cNvPr id="115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116617FD-C691-84FD-C4D3-5EF0684D1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0926" y="2854704"/>
            <a:ext cx="477317" cy="477317"/>
          </a:xfrm>
          <a:prstGeom prst="rect">
            <a:avLst/>
          </a:prstGeom>
        </p:spPr>
      </p:pic>
      <p:pic>
        <p:nvPicPr>
          <p:cNvPr id="118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E147A49D-2D91-D4D6-6ED7-773F80259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9542" y="2618378"/>
            <a:ext cx="333496" cy="333496"/>
          </a:xfrm>
          <a:prstGeom prst="rect">
            <a:avLst/>
          </a:prstGeom>
        </p:spPr>
      </p:pic>
      <p:pic>
        <p:nvPicPr>
          <p:cNvPr id="119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CCD11B06-B96E-25EE-E1F1-5B4CC4FE7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8034" y="3282937"/>
            <a:ext cx="333496" cy="333496"/>
          </a:xfrm>
          <a:prstGeom prst="rect">
            <a:avLst/>
          </a:prstGeom>
        </p:spPr>
      </p:pic>
      <p:pic>
        <p:nvPicPr>
          <p:cNvPr id="121" name="コンテンツ プレースホルダー 4" descr="笑顔 (塗りつぶしなし) 枠線">
            <a:extLst>
              <a:ext uri="{FF2B5EF4-FFF2-40B4-BE49-F238E27FC236}">
                <a16:creationId xmlns:a16="http://schemas.microsoft.com/office/drawing/2014/main" id="{236A142E-606E-92C6-34CD-50E578798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3142" y="2860733"/>
            <a:ext cx="477316" cy="477316"/>
          </a:xfrm>
          <a:prstGeom prst="rect">
            <a:avLst/>
          </a:prstGeom>
        </p:spPr>
      </p:pic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673FF96F-670F-2544-191A-46A662163B63}"/>
              </a:ext>
            </a:extLst>
          </p:cNvPr>
          <p:cNvCxnSpPr>
            <a:cxnSpLocks/>
            <a:stCxn id="115" idx="3"/>
            <a:endCxn id="121" idx="1"/>
          </p:cNvCxnSpPr>
          <p:nvPr/>
        </p:nvCxnSpPr>
        <p:spPr>
          <a:xfrm>
            <a:off x="8298243" y="3093363"/>
            <a:ext cx="464899" cy="6028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グラフィックス 122" descr="蝶ネクタイ 枠線">
            <a:extLst>
              <a:ext uri="{FF2B5EF4-FFF2-40B4-BE49-F238E27FC236}">
                <a16:creationId xmlns:a16="http://schemas.microsoft.com/office/drawing/2014/main" id="{F04A81C1-2F24-BB14-7E62-59F572D736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96672" y="2963928"/>
            <a:ext cx="287121" cy="287121"/>
          </a:xfrm>
          <a:prstGeom prst="rect">
            <a:avLst/>
          </a:prstGeom>
        </p:spPr>
      </p:pic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6A6138E1-2418-84F9-29B6-40781F9233D1}"/>
              </a:ext>
            </a:extLst>
          </p:cNvPr>
          <p:cNvCxnSpPr>
            <a:cxnSpLocks/>
          </p:cNvCxnSpPr>
          <p:nvPr/>
        </p:nvCxnSpPr>
        <p:spPr>
          <a:xfrm flipH="1">
            <a:off x="7702133" y="3131134"/>
            <a:ext cx="140834" cy="2185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E2D157DC-4945-D17F-3D10-C71FF264B95D}"/>
              </a:ext>
            </a:extLst>
          </p:cNvPr>
          <p:cNvCxnSpPr>
            <a:cxnSpLocks/>
          </p:cNvCxnSpPr>
          <p:nvPr/>
        </p:nvCxnSpPr>
        <p:spPr>
          <a:xfrm flipH="1">
            <a:off x="7355323" y="3559887"/>
            <a:ext cx="154510" cy="162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EC45B1DA-C675-3E03-AD22-8AB14C77E2E0}"/>
              </a:ext>
            </a:extLst>
          </p:cNvPr>
          <p:cNvCxnSpPr>
            <a:cxnSpLocks/>
          </p:cNvCxnSpPr>
          <p:nvPr/>
        </p:nvCxnSpPr>
        <p:spPr>
          <a:xfrm>
            <a:off x="7704592" y="2860732"/>
            <a:ext cx="170772" cy="146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5EB91754-5A2B-DD81-1D2C-27EBA671BEC1}"/>
              </a:ext>
            </a:extLst>
          </p:cNvPr>
          <p:cNvCxnSpPr>
            <a:cxnSpLocks/>
          </p:cNvCxnSpPr>
          <p:nvPr/>
        </p:nvCxnSpPr>
        <p:spPr>
          <a:xfrm flipV="1">
            <a:off x="7715759" y="3268827"/>
            <a:ext cx="244976" cy="1479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E27A14D-5217-A971-E80E-0E10CF77EC3C}"/>
              </a:ext>
            </a:extLst>
          </p:cNvPr>
          <p:cNvSpPr txBox="1"/>
          <p:nvPr/>
        </p:nvSpPr>
        <p:spPr>
          <a:xfrm>
            <a:off x="6133468" y="2482709"/>
            <a:ext cx="165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latin typeface="+mn-ea"/>
              </a:rPr>
              <a:t>「切る」</a:t>
            </a:r>
            <a:endParaRPr lang="ja-JP" altLang="en-US" b="1" dirty="0">
              <a:latin typeface="+mn-ea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7E9BB846-ED9B-61B8-6D7A-FF4EE063AD1A}"/>
              </a:ext>
            </a:extLst>
          </p:cNvPr>
          <p:cNvSpPr txBox="1"/>
          <p:nvPr/>
        </p:nvSpPr>
        <p:spPr>
          <a:xfrm>
            <a:off x="7946990" y="2429366"/>
            <a:ext cx="143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latin typeface="+mn-ea"/>
              </a:rPr>
              <a:t>「貼る」</a:t>
            </a:r>
            <a:endParaRPr lang="ja-JP" altLang="en-US" b="1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48C17D1-8A6D-B789-B335-E52ADDB0BA7D}"/>
              </a:ext>
            </a:extLst>
          </p:cNvPr>
          <p:cNvSpPr txBox="1"/>
          <p:nvPr/>
        </p:nvSpPr>
        <p:spPr>
          <a:xfrm>
            <a:off x="86678" y="173319"/>
            <a:ext cx="3925442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048" dirty="0">
                <a:latin typeface="+mn-ea"/>
              </a:rPr>
              <a:t>「切り貼り」モデル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7E832E2-BC25-D829-E899-3B96026F1E46}"/>
              </a:ext>
            </a:extLst>
          </p:cNvPr>
          <p:cNvSpPr txBox="1"/>
          <p:nvPr/>
        </p:nvSpPr>
        <p:spPr>
          <a:xfrm>
            <a:off x="3819946" y="527003"/>
            <a:ext cx="328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ea"/>
              </a:rPr>
              <a:t>初期状態：全員繋がっている、もしくはリンクはなし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AC4911C-0CAC-5BB8-E37C-275126AD69AD}"/>
              </a:ext>
            </a:extLst>
          </p:cNvPr>
          <p:cNvSpPr txBox="1"/>
          <p:nvPr/>
        </p:nvSpPr>
        <p:spPr>
          <a:xfrm>
            <a:off x="7130243" y="2926535"/>
            <a:ext cx="73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+mn-ea"/>
              </a:rPr>
              <a:t>or</a:t>
            </a:r>
            <a:endParaRPr kumimoji="1"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116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40C68-D7EE-A565-136F-E694C425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9653"/>
            <a:ext cx="5312079" cy="1325563"/>
          </a:xfrm>
        </p:spPr>
        <p:txBody>
          <a:bodyPr/>
          <a:lstStyle/>
          <a:p>
            <a:r>
              <a:rPr lang="ja-JP" altLang="en-US" sz="4400"/>
              <a:t>「切り貼り」モデル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522BC7-560C-A3D5-CCA4-C17B989242F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5849227" y="1464501"/>
                <a:ext cx="6060653" cy="441020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kumimoji="1" lang="ja-JP" altLang="en-US" sz="1800">
                    <a:solidFill>
                      <a:schemeClr val="accent2"/>
                    </a:solidFill>
                    <a:latin typeface="+mn-ea"/>
                  </a:rPr>
                  <a:t>③</a:t>
                </a:r>
                <a:r>
                  <a:rPr kumimoji="1" lang="ja-JP" altLang="en-US" sz="1800">
                    <a:latin typeface="+mn-ea"/>
                  </a:rPr>
                  <a:t>切り貼りの意思決定</a:t>
                </a:r>
                <a:endParaRPr kumimoji="1" lang="en-US" altLang="ja-JP" sz="1800" dirty="0">
                  <a:latin typeface="+mn-ea"/>
                </a:endParaRPr>
              </a:p>
              <a:p>
                <a:pPr marL="0" indent="0">
                  <a:buNone/>
                </a:pPr>
                <a:endParaRPr kumimoji="1" lang="en-US" altLang="ja-JP" sz="18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ja-JP" altLang="en-US" sz="1800" dirty="0">
                    <a:solidFill>
                      <a:srgbClr val="FF0000"/>
                    </a:solidFill>
                    <a:latin typeface="+mn-ea"/>
                  </a:rPr>
                  <a:t>リンクがある場合：</a:t>
                </a:r>
                <a:r>
                  <a:rPr lang="ja-JP" altLang="en-US" sz="1800" dirty="0">
                    <a:latin typeface="+mn-ea"/>
                  </a:rPr>
                  <a:t>リンクを切るかどうか意思決定：</a:t>
                </a:r>
                <a:endParaRPr kumimoji="1" lang="en-US" altLang="ja-JP" sz="1800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18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ja-JP" altLang="ja-JP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相手のエージェントが協力を行った回数</m:t>
                        </m:r>
                      </m:num>
                      <m:den>
                        <m:r>
                          <a:rPr lang="ja-JP" altLang="ja-JP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相手のエージェントがゲームを行った回数</m:t>
                        </m:r>
                      </m:den>
                    </m:f>
                  </m:oMath>
                </a14:m>
                <a:r>
                  <a:rPr lang="en-US" altLang="ja-JP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&lt;</a:t>
                </a:r>
                <a:r>
                  <a:rPr lang="en-US" altLang="ja-JP" sz="1800" i="1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800" i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t</a:t>
                </a:r>
                <a:r>
                  <a:rPr lang="en-US" altLang="ja-JP" sz="1800" i="1" kern="100" baseline="-25000" dirty="0" err="1">
                    <a:effectLst/>
                    <a:latin typeface="+mn-ea"/>
                    <a:cs typeface="Times New Roman" panose="02020603050405020304" pitchFamily="18" charset="0"/>
                  </a:rPr>
                  <a:t>delete</a:t>
                </a:r>
                <a:r>
                  <a:rPr lang="en-US" altLang="ja-JP" sz="1800" i="1" kern="100" baseline="-25000" dirty="0">
                    <a:effectLst/>
                    <a:latin typeface="+mn-ea"/>
                    <a:cs typeface="Times New Roman" panose="02020603050405020304" pitchFamily="18" charset="0"/>
                  </a:rPr>
                  <a:t>                         </a:t>
                </a:r>
              </a:p>
              <a:p>
                <a:pPr marL="0" indent="0">
                  <a:buNone/>
                </a:pPr>
                <a:r>
                  <a:rPr lang="ja-JP" altLang="en-US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⇒エージェントはリンクを切る</a:t>
                </a:r>
                <a:endParaRPr lang="en-US" altLang="ja-JP" sz="18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ja-JP" sz="1800" i="1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ja-JP" altLang="en-US" sz="1800" kern="100" dirty="0">
                    <a:solidFill>
                      <a:srgbClr val="FF0000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リンクがない場合：</a:t>
                </a:r>
                <a:r>
                  <a:rPr lang="ja-JP" altLang="en-US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リンクを貼るかどうか意思決定：</a:t>
                </a:r>
                <a:endParaRPr lang="en-US" altLang="ja-JP" sz="18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ja-JP" altLang="ja-JP" sz="18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ja-JP" altLang="ja-JP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相手のエージェントが協力を行った回数</m:t>
                        </m:r>
                      </m:num>
                      <m:den>
                        <m:r>
                          <a:rPr lang="ja-JP" altLang="ja-JP" sz="1800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相手のエージェントがゲームを行った回数</m:t>
                        </m:r>
                      </m:den>
                    </m:f>
                    <m:r>
                      <a:rPr lang="en-US" altLang="ja-JP" sz="18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ja-JP" sz="1800" i="1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ja-JP" sz="1800" i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t</a:t>
                </a:r>
                <a:r>
                  <a:rPr lang="en-US" altLang="ja-JP" sz="1800" i="1" kern="100" baseline="-25000" dirty="0" err="1">
                    <a:effectLst/>
                    <a:latin typeface="+mn-ea"/>
                    <a:cs typeface="Times New Roman" panose="02020603050405020304" pitchFamily="18" charset="0"/>
                  </a:rPr>
                  <a:t>form</a:t>
                </a:r>
                <a:r>
                  <a:rPr lang="en-US" altLang="ja-JP" sz="1800" kern="100" dirty="0">
                    <a:effectLst/>
                    <a:latin typeface="+mn-ea"/>
                    <a:cs typeface="Times New Roman" panose="02020603050405020304" pitchFamily="18" charset="0"/>
                  </a:rPr>
                  <a:t>     			</a:t>
                </a:r>
                <a:endParaRPr lang="ja-JP" altLang="ja-JP" sz="1800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1" lang="ja-JP" altLang="en-US" sz="1800" dirty="0">
                    <a:latin typeface="+mn-ea"/>
                  </a:rPr>
                  <a:t>⇒エージェントはリンクを貼る</a:t>
                </a:r>
              </a:p>
              <a:p>
                <a:pPr marL="0" indent="0">
                  <a:buNone/>
                </a:pPr>
                <a:endParaRPr kumimoji="1" lang="en-US" altLang="ja-JP" sz="18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522BC7-560C-A3D5-CCA4-C17B98924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5849227" y="1464501"/>
                <a:ext cx="6060653" cy="4410206"/>
              </a:xfrm>
              <a:blipFill>
                <a:blip r:embed="rId2"/>
                <a:stretch>
                  <a:fillRect l="-837" t="-1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F16D719-5982-CEB0-F223-CDB62F820E59}"/>
              </a:ext>
            </a:extLst>
          </p:cNvPr>
          <p:cNvSpPr/>
          <p:nvPr/>
        </p:nvSpPr>
        <p:spPr>
          <a:xfrm>
            <a:off x="169385" y="1450933"/>
            <a:ext cx="5360856" cy="2362200"/>
          </a:xfrm>
          <a:prstGeom prst="roundRect">
            <a:avLst>
              <a:gd name="adj" fmla="val 62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E4AE2CF-DEE3-06C9-0DA4-013343C6E04C}"/>
                  </a:ext>
                </a:extLst>
              </p:cNvPr>
              <p:cNvSpPr txBox="1"/>
              <p:nvPr/>
            </p:nvSpPr>
            <p:spPr>
              <a:xfrm>
                <a:off x="282120" y="1593899"/>
                <a:ext cx="5135387" cy="1975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kumimoji="1" lang="ja-JP" altLang="en-US" sz="1800">
                    <a:solidFill>
                      <a:schemeClr val="accent2"/>
                    </a:solidFill>
                    <a:latin typeface="+mn-ea"/>
                  </a:rPr>
                  <a:t>②</a:t>
                </a:r>
                <a:r>
                  <a:rPr lang="ja-JP" altLang="en-US" kern="100">
                    <a:effectLst/>
                    <a:latin typeface="+mn-ea"/>
                    <a:cs typeface="Times New Roman" panose="02020603050405020304" pitchFamily="18" charset="0"/>
                  </a:rPr>
                  <a:t>協力</a:t>
                </a:r>
                <a:r>
                  <a:rPr lang="ja-JP" altLang="en-US" kern="100" dirty="0">
                    <a:effectLst/>
                    <a:latin typeface="+mn-ea"/>
                    <a:cs typeface="Times New Roman" panose="02020603050405020304" pitchFamily="18" charset="0"/>
                  </a:rPr>
                  <a:t>の意思</a:t>
                </a:r>
                <a:r>
                  <a:rPr lang="ja-JP" altLang="en-US" kern="100">
                    <a:effectLst/>
                    <a:latin typeface="+mn-ea"/>
                    <a:cs typeface="Times New Roman" panose="02020603050405020304" pitchFamily="18" charset="0"/>
                  </a:rPr>
                  <a:t>決定：</a:t>
                </a:r>
                <a:endParaRPr lang="en-US" altLang="ja-JP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ja-JP" altLang="ja-JP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ja-JP" altLang="ja-JP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ja-JP" altLang="ja-JP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リンクが</m:t>
                            </m:r>
                            <m:r>
                              <a:rPr lang="ja-JP" altLang="en-US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繋がっている</m:t>
                            </m:r>
                            <m:r>
                              <a:rPr lang="ja-JP" altLang="ja-JP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エージェントの</m:t>
                            </m:r>
                            <m:r>
                              <a:rPr lang="ja-JP" altLang="en-US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うち</m:t>
                            </m:r>
                          </m:e>
                          <m:e>
                            <m:r>
                              <a:rPr lang="ja-JP" altLang="en-US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協力した</m:t>
                            </m:r>
                            <m:r>
                              <a:rPr lang="ja-JP" altLang="ja-JP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人数</m:t>
                            </m:r>
                          </m:e>
                        </m:eqArr>
                      </m:num>
                      <m:den>
                        <m:r>
                          <a:rPr lang="ja-JP" altLang="ja-JP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リンクが繋がっているエージェントの人数</m:t>
                        </m:r>
                      </m:den>
                    </m:f>
                    <m:r>
                      <a:rPr lang="en-US" altLang="ja-JP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altLang="ja-JP" kern="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ja-JP" i="1" kern="100" dirty="0" err="1">
                    <a:effectLst/>
                    <a:latin typeface="+mn-ea"/>
                    <a:cs typeface="Times New Roman" panose="02020603050405020304" pitchFamily="18" charset="0"/>
                  </a:rPr>
                  <a:t>t</a:t>
                </a:r>
                <a:r>
                  <a:rPr lang="en-US" altLang="ja-JP" i="1" kern="100" baseline="-25000" dirty="0" err="1">
                    <a:effectLst/>
                    <a:latin typeface="+mn-ea"/>
                    <a:cs typeface="Times New Roman" panose="02020603050405020304" pitchFamily="18" charset="0"/>
                  </a:rPr>
                  <a:t>c</a:t>
                </a:r>
                <a:r>
                  <a:rPr lang="en-US" altLang="ja-JP" kern="100" baseline="-250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en-US" altLang="ja-JP" kern="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en-US" altLang="ja-JP" dirty="0">
                  <a:latin typeface="+mn-ea"/>
                </a:endParaRPr>
              </a:p>
              <a:p>
                <a:pPr marL="0" indent="0">
                  <a:buNone/>
                </a:pPr>
                <a:r>
                  <a:rPr kumimoji="1" lang="ja-JP" altLang="en-US">
                    <a:latin typeface="+mn-ea"/>
                  </a:rPr>
                  <a:t>⇒</a:t>
                </a:r>
                <a:r>
                  <a:rPr kumimoji="1" lang="ja-JP" altLang="en-US" dirty="0">
                    <a:latin typeface="+mn-ea"/>
                  </a:rPr>
                  <a:t>エージェントは協力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E4AE2CF-DEE3-06C9-0DA4-013343C6E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20" y="1593899"/>
                <a:ext cx="5135387" cy="1975028"/>
              </a:xfrm>
              <a:prstGeom prst="rect">
                <a:avLst/>
              </a:prstGeom>
              <a:blipFill>
                <a:blip r:embed="rId3"/>
                <a:stretch>
                  <a:fillRect l="-988" t="-1282" b="-3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角丸四角形 8">
            <a:extLst>
              <a:ext uri="{FF2B5EF4-FFF2-40B4-BE49-F238E27FC236}">
                <a16:creationId xmlns:a16="http://schemas.microsoft.com/office/drawing/2014/main" id="{702BDE9A-42D9-16A4-0E87-7FD9F07CA73F}"/>
              </a:ext>
            </a:extLst>
          </p:cNvPr>
          <p:cNvSpPr/>
          <p:nvPr/>
        </p:nvSpPr>
        <p:spPr>
          <a:xfrm>
            <a:off x="5726765" y="1400312"/>
            <a:ext cx="5722023" cy="4330345"/>
          </a:xfrm>
          <a:prstGeom prst="roundRect">
            <a:avLst>
              <a:gd name="adj" fmla="val 62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539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F1C32-C7C8-6ACA-043F-1DA4FB6F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/>
              <a:t>結果</a:t>
            </a:r>
            <a:r>
              <a:rPr kumimoji="1" lang="en-US" altLang="ja-JP" dirty="0"/>
              <a:t>:</a:t>
            </a:r>
            <a:r>
              <a:rPr kumimoji="1" lang="ja-JP" altLang="en-US"/>
              <a:t>切り貼りの回数</a:t>
            </a:r>
            <a:r>
              <a:rPr kumimoji="1" lang="en-US" altLang="ja-JP" dirty="0"/>
              <a:t> </a:t>
            </a:r>
            <a:r>
              <a:rPr kumimoji="1" lang="en-US" altLang="ja-JP" i="1" dirty="0"/>
              <a:t>g</a:t>
            </a:r>
            <a:endParaRPr kumimoji="1" lang="ja-JP" altLang="en-US" i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DBEEC8-0BA4-30A2-AD5B-FBCE3270C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4769403"/>
          </a:xfrm>
        </p:spPr>
        <p:txBody>
          <a:bodyPr>
            <a:normAutofit/>
          </a:bodyPr>
          <a:lstStyle/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endParaRPr lang="en-US" altLang="ja-JP" sz="2000" dirty="0"/>
          </a:p>
        </p:txBody>
      </p:sp>
      <p:pic>
        <p:nvPicPr>
          <p:cNvPr id="4" name="図 3" descr="グラフ, 棒グラフ&#10;&#10;自動的に生成された説明">
            <a:extLst>
              <a:ext uri="{FF2B5EF4-FFF2-40B4-BE49-F238E27FC236}">
                <a16:creationId xmlns:a16="http://schemas.microsoft.com/office/drawing/2014/main" id="{CA1A9CE7-BBFB-FCD7-5951-4B59175A1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82" y="1706561"/>
            <a:ext cx="3209224" cy="1667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0DC8D978-BE8B-68A8-EBA6-F3F212A4B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387" y="1690493"/>
            <a:ext cx="3305863" cy="171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A2037A0D-BF3E-F223-5FEB-C197A0DF4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73" y="1688458"/>
            <a:ext cx="3216827" cy="16718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17FA8F-9B4C-AD84-DE1E-B900F19776BD}"/>
              </a:ext>
            </a:extLst>
          </p:cNvPr>
          <p:cNvSpPr txBox="1"/>
          <p:nvPr/>
        </p:nvSpPr>
        <p:spPr>
          <a:xfrm>
            <a:off x="2000070" y="1407560"/>
            <a:ext cx="222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「切る」モデル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200096-F379-6414-D4CA-C4AD1783293E}"/>
              </a:ext>
            </a:extLst>
          </p:cNvPr>
          <p:cNvSpPr txBox="1"/>
          <p:nvPr/>
        </p:nvSpPr>
        <p:spPr>
          <a:xfrm>
            <a:off x="5391431" y="1386442"/>
            <a:ext cx="222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「貼る」モデル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EEED1B-505B-6DB6-19B5-F027773BB690}"/>
              </a:ext>
            </a:extLst>
          </p:cNvPr>
          <p:cNvSpPr txBox="1"/>
          <p:nvPr/>
        </p:nvSpPr>
        <p:spPr>
          <a:xfrm>
            <a:off x="8735336" y="1378490"/>
            <a:ext cx="265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「切り貼り」モデル</a:t>
            </a:r>
          </a:p>
        </p:txBody>
      </p:sp>
      <p:pic>
        <p:nvPicPr>
          <p:cNvPr id="12" name="図 11" descr="棒グラフ が含まれている画像&#10;&#10;自動的に生成された説明">
            <a:extLst>
              <a:ext uri="{FF2B5EF4-FFF2-40B4-BE49-F238E27FC236}">
                <a16:creationId xmlns:a16="http://schemas.microsoft.com/office/drawing/2014/main" id="{15D16C85-4589-A5A1-C9AD-DC4074B818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679" y="3480379"/>
            <a:ext cx="3216827" cy="166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図 12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03869352-BEB7-B1ED-F505-A25F4D782D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669" y="3407750"/>
            <a:ext cx="3216827" cy="1668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図 13" descr="グラフ, ヒストグラム&#10;&#10;自動的に生成された説明">
            <a:extLst>
              <a:ext uri="{FF2B5EF4-FFF2-40B4-BE49-F238E27FC236}">
                <a16:creationId xmlns:a16="http://schemas.microsoft.com/office/drawing/2014/main" id="{3E17AD96-E404-8D22-98A0-93A62C225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39" y="5167507"/>
            <a:ext cx="3217224" cy="166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図 14" descr="ナイフ が含まれている画像&#10;&#10;自動的に生成された説明">
            <a:extLst>
              <a:ext uri="{FF2B5EF4-FFF2-40B4-BE49-F238E27FC236}">
                <a16:creationId xmlns:a16="http://schemas.microsoft.com/office/drawing/2014/main" id="{F7D54A12-39A9-10AD-615E-4951D0D4E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816" y="5172662"/>
            <a:ext cx="3216169" cy="166824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8A067C5-2BF0-F862-CC1D-051DDE06CF8B}"/>
              </a:ext>
            </a:extLst>
          </p:cNvPr>
          <p:cNvSpPr/>
          <p:nvPr/>
        </p:nvSpPr>
        <p:spPr>
          <a:xfrm>
            <a:off x="2801238" y="3289718"/>
            <a:ext cx="298357" cy="1695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g</a:t>
            </a:r>
            <a:endParaRPr kumimoji="1" lang="ja-JP" altLang="en-US" i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ED6F90E-BE1F-71E0-30EC-8727AF046303}"/>
              </a:ext>
            </a:extLst>
          </p:cNvPr>
          <p:cNvSpPr/>
          <p:nvPr/>
        </p:nvSpPr>
        <p:spPr>
          <a:xfrm>
            <a:off x="2849702" y="5064592"/>
            <a:ext cx="298357" cy="1695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g</a:t>
            </a:r>
            <a:endParaRPr kumimoji="1" lang="ja-JP" altLang="en-US" i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6D84F23-CDB9-44E1-4071-08B56F16A99A}"/>
              </a:ext>
            </a:extLst>
          </p:cNvPr>
          <p:cNvSpPr/>
          <p:nvPr/>
        </p:nvSpPr>
        <p:spPr>
          <a:xfrm>
            <a:off x="6257441" y="3306820"/>
            <a:ext cx="191735" cy="1070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g</a:t>
            </a:r>
            <a:endParaRPr kumimoji="1" lang="ja-JP" altLang="en-US" i="1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062EDAC-9A1E-542F-AF71-28C5BA8248B3}"/>
              </a:ext>
            </a:extLst>
          </p:cNvPr>
          <p:cNvSpPr/>
          <p:nvPr/>
        </p:nvSpPr>
        <p:spPr>
          <a:xfrm>
            <a:off x="6293319" y="6718291"/>
            <a:ext cx="298357" cy="1695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g</a:t>
            </a:r>
            <a:endParaRPr kumimoji="1" lang="ja-JP" altLang="en-US" i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0F23BE4-8624-9CB7-001A-D5B232C0F044}"/>
              </a:ext>
            </a:extLst>
          </p:cNvPr>
          <p:cNvSpPr/>
          <p:nvPr/>
        </p:nvSpPr>
        <p:spPr>
          <a:xfrm>
            <a:off x="9737403" y="3240088"/>
            <a:ext cx="298357" cy="1695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g</a:t>
            </a:r>
            <a:endParaRPr kumimoji="1" lang="ja-JP" altLang="en-US" i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35FA4DA-DF64-F8C3-61AD-310A93CBFF2C}"/>
              </a:ext>
            </a:extLst>
          </p:cNvPr>
          <p:cNvSpPr/>
          <p:nvPr/>
        </p:nvSpPr>
        <p:spPr>
          <a:xfrm>
            <a:off x="9807539" y="4954784"/>
            <a:ext cx="298357" cy="1695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g</a:t>
            </a:r>
            <a:endParaRPr kumimoji="1" lang="ja-JP" altLang="en-US" i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5E8DB4C-7BD6-1805-8AE3-E309D797D6ED}"/>
              </a:ext>
            </a:extLst>
          </p:cNvPr>
          <p:cNvSpPr/>
          <p:nvPr/>
        </p:nvSpPr>
        <p:spPr>
          <a:xfrm>
            <a:off x="9772160" y="6669480"/>
            <a:ext cx="298357" cy="1695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g</a:t>
            </a:r>
            <a:endParaRPr kumimoji="1" lang="ja-JP" altLang="en-US" i="1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5E5A41E-0F9D-5439-A1E1-CE686EFAE264}"/>
              </a:ext>
            </a:extLst>
          </p:cNvPr>
          <p:cNvCxnSpPr>
            <a:cxnSpLocks/>
          </p:cNvCxnSpPr>
          <p:nvPr/>
        </p:nvCxnSpPr>
        <p:spPr>
          <a:xfrm>
            <a:off x="502529" y="1902225"/>
            <a:ext cx="10460" cy="112838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1549291-06AF-B0BE-7CD9-79EEDA34D821}"/>
              </a:ext>
            </a:extLst>
          </p:cNvPr>
          <p:cNvSpPr txBox="1"/>
          <p:nvPr/>
        </p:nvSpPr>
        <p:spPr>
          <a:xfrm>
            <a:off x="82711" y="1515573"/>
            <a:ext cx="17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非協力的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518142-D2BA-6F3F-B3E1-6C92BF7385FF}"/>
              </a:ext>
            </a:extLst>
          </p:cNvPr>
          <p:cNvSpPr txBox="1"/>
          <p:nvPr/>
        </p:nvSpPr>
        <p:spPr>
          <a:xfrm>
            <a:off x="124282" y="3021934"/>
            <a:ext cx="17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協力的</a:t>
            </a:r>
            <a:endParaRPr kumimoji="1" lang="ja-JP" altLang="en-US" b="1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AB09FCF-ABD4-71D3-6EFB-3FF868670C38}"/>
              </a:ext>
            </a:extLst>
          </p:cNvPr>
          <p:cNvSpPr/>
          <p:nvPr/>
        </p:nvSpPr>
        <p:spPr>
          <a:xfrm>
            <a:off x="982795" y="2277692"/>
            <a:ext cx="36938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/>
              <a:t>t</a:t>
            </a:r>
            <a:r>
              <a:rPr kumimoji="1" lang="en-US" altLang="ja-JP" b="1" i="1" baseline="-25000" dirty="0" err="1"/>
              <a:t>c</a:t>
            </a:r>
            <a:endParaRPr kumimoji="1" lang="ja-JP" altLang="en-US" b="1" i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AAD63B4-12D7-BFF2-CA13-5EA33935527F}"/>
              </a:ext>
            </a:extLst>
          </p:cNvPr>
          <p:cNvSpPr/>
          <p:nvPr/>
        </p:nvSpPr>
        <p:spPr>
          <a:xfrm>
            <a:off x="603725" y="3996196"/>
            <a:ext cx="758140" cy="4146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/>
              <a:t>t</a:t>
            </a:r>
            <a:r>
              <a:rPr lang="en-US" altLang="ja-JP" b="1" i="1" baseline="-25000" dirty="0" err="1"/>
              <a:t>delete</a:t>
            </a:r>
            <a:endParaRPr kumimoji="1" lang="ja-JP" altLang="en-US" b="1" i="1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C10F9FF-188A-637B-775D-10876045EB73}"/>
              </a:ext>
            </a:extLst>
          </p:cNvPr>
          <p:cNvCxnSpPr>
            <a:cxnSpLocks/>
          </p:cNvCxnSpPr>
          <p:nvPr/>
        </p:nvCxnSpPr>
        <p:spPr>
          <a:xfrm>
            <a:off x="549569" y="3747928"/>
            <a:ext cx="10460" cy="11338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A5EAE12-2A02-838D-C260-C4BA7E004C65}"/>
              </a:ext>
            </a:extLst>
          </p:cNvPr>
          <p:cNvCxnSpPr>
            <a:cxnSpLocks/>
          </p:cNvCxnSpPr>
          <p:nvPr/>
        </p:nvCxnSpPr>
        <p:spPr>
          <a:xfrm>
            <a:off x="4134687" y="5372841"/>
            <a:ext cx="10460" cy="113388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430CA57-3A17-9F6B-1D63-FCBECFACC049}"/>
              </a:ext>
            </a:extLst>
          </p:cNvPr>
          <p:cNvSpPr/>
          <p:nvPr/>
        </p:nvSpPr>
        <p:spPr>
          <a:xfrm>
            <a:off x="603725" y="3992717"/>
            <a:ext cx="758140" cy="4146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/>
              <a:t>t</a:t>
            </a:r>
            <a:r>
              <a:rPr lang="en-US" altLang="ja-JP" b="1" i="1" baseline="-25000" dirty="0" err="1"/>
              <a:t>delete</a:t>
            </a:r>
            <a:endParaRPr kumimoji="1" lang="ja-JP" altLang="en-US" b="1" i="1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A3F8E75-475E-5E26-D81A-FCEF401CC275}"/>
              </a:ext>
            </a:extLst>
          </p:cNvPr>
          <p:cNvSpPr/>
          <p:nvPr/>
        </p:nvSpPr>
        <p:spPr>
          <a:xfrm>
            <a:off x="4219102" y="5732481"/>
            <a:ext cx="620573" cy="4146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/>
              <a:t>t</a:t>
            </a:r>
            <a:r>
              <a:rPr kumimoji="1" lang="en-US" altLang="ja-JP" b="1" i="1" baseline="-25000" dirty="0" err="1"/>
              <a:t>form</a:t>
            </a:r>
            <a:endParaRPr kumimoji="1" lang="ja-JP" altLang="en-US" b="1" i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D786260-DE48-F46A-1909-B5A50C0AD54F}"/>
              </a:ext>
            </a:extLst>
          </p:cNvPr>
          <p:cNvSpPr txBox="1"/>
          <p:nvPr/>
        </p:nvSpPr>
        <p:spPr>
          <a:xfrm>
            <a:off x="9115" y="3426503"/>
            <a:ext cx="17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切りやすい</a:t>
            </a:r>
            <a:endParaRPr kumimoji="1" lang="ja-JP" altLang="en-US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B7EF82F-A76A-8DF8-09A1-069A86BE6C9B}"/>
              </a:ext>
            </a:extLst>
          </p:cNvPr>
          <p:cNvSpPr txBox="1"/>
          <p:nvPr/>
        </p:nvSpPr>
        <p:spPr>
          <a:xfrm>
            <a:off x="9114" y="4810057"/>
            <a:ext cx="17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切りにくい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8BFD33C-0B59-EE11-A629-BB6660A6237A}"/>
              </a:ext>
            </a:extLst>
          </p:cNvPr>
          <p:cNvSpPr txBox="1"/>
          <p:nvPr/>
        </p:nvSpPr>
        <p:spPr>
          <a:xfrm>
            <a:off x="3493335" y="5049469"/>
            <a:ext cx="17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貼りにくい</a:t>
            </a:r>
            <a:endParaRPr kumimoji="1" lang="ja-JP" altLang="en-US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07D517F-9C44-64AC-7FFC-EF21D0A72FA1}"/>
              </a:ext>
            </a:extLst>
          </p:cNvPr>
          <p:cNvSpPr txBox="1"/>
          <p:nvPr/>
        </p:nvSpPr>
        <p:spPr>
          <a:xfrm>
            <a:off x="3493335" y="6488668"/>
            <a:ext cx="17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貼りやすい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4126461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4841A-38BA-9A60-5CCC-0AB2832B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27" y="365125"/>
            <a:ext cx="11763066" cy="1325563"/>
          </a:xfrm>
        </p:spPr>
        <p:txBody>
          <a:bodyPr>
            <a:normAutofit/>
          </a:bodyPr>
          <a:lstStyle/>
          <a:p>
            <a:r>
              <a:rPr lang="ja-JP" altLang="en-US" sz="4000"/>
              <a:t>平均次数の世代変化と</a:t>
            </a:r>
            <a:r>
              <a:rPr kumimoji="1" lang="ja-JP" altLang="en-US" sz="4000"/>
              <a:t>最終的なネットワーク形状</a:t>
            </a:r>
            <a:endParaRPr kumimoji="1" lang="ja-JP" altLang="en-US" sz="4000" dirty="0"/>
          </a:p>
        </p:txBody>
      </p:sp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03A1412-AD69-13BD-66E0-57B849AEE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7" y="1545818"/>
            <a:ext cx="8499976" cy="49735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CE74A5-316F-48D1-69AA-481691F5F30E}"/>
              </a:ext>
            </a:extLst>
          </p:cNvPr>
          <p:cNvSpPr txBox="1"/>
          <p:nvPr/>
        </p:nvSpPr>
        <p:spPr>
          <a:xfrm flipH="1">
            <a:off x="2536296" y="5140614"/>
            <a:ext cx="5557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「貼る」モデル　初期状態：リンク０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AFCB8-6A69-0A71-DDA2-82061E4252C6}"/>
              </a:ext>
            </a:extLst>
          </p:cNvPr>
          <p:cNvSpPr txBox="1"/>
          <p:nvPr/>
        </p:nvSpPr>
        <p:spPr>
          <a:xfrm>
            <a:off x="2185308" y="3348299"/>
            <a:ext cx="581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「切る」モデル　初期状態：完全グラフ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E50E5F-6573-9902-E480-7CF42908153F}"/>
              </a:ext>
            </a:extLst>
          </p:cNvPr>
          <p:cNvSpPr txBox="1"/>
          <p:nvPr/>
        </p:nvSpPr>
        <p:spPr>
          <a:xfrm>
            <a:off x="1752848" y="2692409"/>
            <a:ext cx="668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「切り貼り」モデル　初期状態：完全グラフ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0C9CF8-F933-ECC7-8193-22ADBDAC8A6A}"/>
              </a:ext>
            </a:extLst>
          </p:cNvPr>
          <p:cNvSpPr txBox="1"/>
          <p:nvPr/>
        </p:nvSpPr>
        <p:spPr>
          <a:xfrm>
            <a:off x="1975112" y="4131360"/>
            <a:ext cx="6680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「切り貼り」モデル　初期状態：リンク０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BAD40B6-41B3-D63D-0588-57CB274CF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154" y="3004285"/>
            <a:ext cx="1504886" cy="10186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pic>
        <p:nvPicPr>
          <p:cNvPr id="10" name="図 9" descr="図形&#10;&#10;自動的に生成された説明">
            <a:extLst>
              <a:ext uri="{FF2B5EF4-FFF2-40B4-BE49-F238E27FC236}">
                <a16:creationId xmlns:a16="http://schemas.microsoft.com/office/drawing/2014/main" id="{50595BAE-66F0-D8CC-EC54-D5732E64E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1916" y="3051079"/>
            <a:ext cx="1366377" cy="92501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pic>
        <p:nvPicPr>
          <p:cNvPr id="11" name="コンテンツ プレースホルダー 5" descr="グラフ&#10;&#10;自動的に生成された説明">
            <a:extLst>
              <a:ext uri="{FF2B5EF4-FFF2-40B4-BE49-F238E27FC236}">
                <a16:creationId xmlns:a16="http://schemas.microsoft.com/office/drawing/2014/main" id="{2B6F4757-A047-D4B5-CDE9-C432F54C5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63" y="5652039"/>
            <a:ext cx="1504886" cy="101900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AD0310C-545D-F664-DFEC-BD1DE178C55B}"/>
              </a:ext>
            </a:extLst>
          </p:cNvPr>
          <p:cNvCxnSpPr>
            <a:cxnSpLocks/>
          </p:cNvCxnSpPr>
          <p:nvPr/>
        </p:nvCxnSpPr>
        <p:spPr>
          <a:xfrm>
            <a:off x="8014467" y="5340154"/>
            <a:ext cx="1549154" cy="62571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9B2CF66-95E5-EC1D-753F-3828EBFF316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7685089" y="3513588"/>
            <a:ext cx="1090065" cy="1026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ABCCD0-B9E1-C0E7-72F3-8CE24E61E3BB}"/>
              </a:ext>
            </a:extLst>
          </p:cNvPr>
          <p:cNvSpPr txBox="1"/>
          <p:nvPr/>
        </p:nvSpPr>
        <p:spPr>
          <a:xfrm>
            <a:off x="10217045" y="334829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</a:t>
            </a:r>
            <a:endParaRPr kumimoji="1" lang="ja-JP" altLang="en-US"/>
          </a:p>
        </p:txBody>
      </p:sp>
      <p:pic>
        <p:nvPicPr>
          <p:cNvPr id="20" name="図 19" descr="円&#10;&#10;自動的に生成された説明">
            <a:extLst>
              <a:ext uri="{FF2B5EF4-FFF2-40B4-BE49-F238E27FC236}">
                <a16:creationId xmlns:a16="http://schemas.microsoft.com/office/drawing/2014/main" id="{DE26907C-B22F-DF65-6EDD-1721B7DE1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676" y="1637878"/>
            <a:ext cx="1662791" cy="112592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596A9A2-7E3A-8DC1-BBD0-03FE97C5189D}"/>
              </a:ext>
            </a:extLst>
          </p:cNvPr>
          <p:cNvCxnSpPr>
            <a:cxnSpLocks/>
          </p:cNvCxnSpPr>
          <p:nvPr/>
        </p:nvCxnSpPr>
        <p:spPr>
          <a:xfrm flipV="1">
            <a:off x="8094017" y="2405068"/>
            <a:ext cx="1469604" cy="46631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3342AD0-3C70-5858-32A4-3810F5420CC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923311" y="4430709"/>
            <a:ext cx="1511855" cy="3778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 descr="グラフ, バブル チャート&#10;&#10;自動的に生成された説明">
            <a:extLst>
              <a:ext uri="{FF2B5EF4-FFF2-40B4-BE49-F238E27FC236}">
                <a16:creationId xmlns:a16="http://schemas.microsoft.com/office/drawing/2014/main" id="{DCFDB6F7-40E7-13BC-7105-67154CAF1D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166" y="4199356"/>
            <a:ext cx="1799939" cy="121838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9BE971E-548E-5ED4-CCFE-FFDB565CE12D}"/>
              </a:ext>
            </a:extLst>
          </p:cNvPr>
          <p:cNvSpPr txBox="1"/>
          <p:nvPr/>
        </p:nvSpPr>
        <p:spPr>
          <a:xfrm>
            <a:off x="-4997" y="2932800"/>
            <a:ext cx="557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平均次数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707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0AA6F-9A63-2D60-0032-74C4D2713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累積利得と平均利得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F9794C-6B44-C563-90A5-A7D0ED09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今までのモデルの仮定</a:t>
            </a:r>
            <a:r>
              <a:rPr lang="ja-JP" altLang="en-US"/>
              <a:t>：相手の行動を模倣するときに、</a:t>
            </a:r>
            <a:r>
              <a:rPr kumimoji="1" lang="ja-JP" altLang="en-US"/>
              <a:t>累積利得の比較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/>
              <a:t>累積利得：一世代中に相互作用で得た利得の総和</a:t>
            </a:r>
            <a:endParaRPr kumimoji="1" lang="en-US" altLang="ja-JP" dirty="0"/>
          </a:p>
          <a:p>
            <a:pPr lvl="1"/>
            <a:r>
              <a:rPr kumimoji="1" lang="ja-JP" altLang="en-US"/>
              <a:t>それぞれのエージェントで</a:t>
            </a:r>
            <a:r>
              <a:rPr kumimoji="1" lang="ja-JP" altLang="en-US" dirty="0"/>
              <a:t>平均次数</a:t>
            </a:r>
            <a:r>
              <a:rPr kumimoji="1" lang="ja-JP" altLang="en-US"/>
              <a:t>が異なる。累積</a:t>
            </a:r>
            <a:r>
              <a:rPr kumimoji="1" lang="ja-JP" altLang="en-US" dirty="0"/>
              <a:t>利得を用いて計算してしまうと、次数</a:t>
            </a:r>
            <a:r>
              <a:rPr kumimoji="1" lang="ja-JP" altLang="en-US"/>
              <a:t>の違いが結果に影響を与えた可能性がある。</a:t>
            </a:r>
            <a:endParaRPr kumimoji="1" lang="en-US" altLang="ja-JP" dirty="0"/>
          </a:p>
          <a:p>
            <a:r>
              <a:rPr kumimoji="1" lang="ja-JP" altLang="en-US"/>
              <a:t>平均利得（＝累積利得／次数）に</a:t>
            </a:r>
            <a:r>
              <a:rPr kumimoji="1" lang="ja-JP" altLang="en-US" dirty="0"/>
              <a:t>変更した場合の結果の比較を行った。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5E3CD1B-1F39-B08E-9145-27C2897B92CE}"/>
                  </a:ext>
                </a:extLst>
              </p:cNvPr>
              <p:cNvSpPr txBox="1"/>
              <p:nvPr/>
            </p:nvSpPr>
            <p:spPr>
              <a:xfrm>
                <a:off x="2165435" y="2608872"/>
                <a:ext cx="7467079" cy="653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/>
                  <a:t>模倣確率　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１</m:t>
                        </m:r>
                      </m:num>
                      <m:den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１＋</m:t>
                        </m:r>
                        <m:r>
                          <m:rPr>
                            <m:nor/>
                          </m:rPr>
                          <a:rPr lang="en-US" altLang="ja-JP"/>
                          <m:t>exp</m:t>
                        </m:r>
                        <m:r>
                          <m:rPr>
                            <m:nor/>
                          </m:rPr>
                          <a:rPr lang="en-US" altLang="ja-JP"/>
                          <m:t>(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ja-JP"/>
                          <m:t>) </m:t>
                        </m:r>
                      </m:den>
                    </m:f>
                  </m:oMath>
                </a14:m>
                <a:r>
                  <a:rPr lang="ja-JP" altLang="en-US" dirty="0"/>
                  <a:t>　</a:t>
                </a:r>
                <a:r>
                  <a:rPr lang="en-US" altLang="ja-JP" i="1" dirty="0" err="1"/>
                  <a:t>u</a:t>
                </a:r>
                <a:r>
                  <a:rPr lang="en-US" altLang="ja-JP" i="1" baseline="-25000" dirty="0" err="1"/>
                  <a:t>i</a:t>
                </a:r>
                <a:r>
                  <a:rPr lang="en-US" altLang="ja-JP" dirty="0"/>
                  <a:t>=</a:t>
                </a:r>
                <a:r>
                  <a:rPr lang="ja-JP" altLang="en-US" dirty="0"/>
                  <a:t>エージェント</a:t>
                </a:r>
                <a:r>
                  <a:rPr lang="en-US" altLang="ja-JP" i="1" dirty="0" err="1"/>
                  <a:t>i</a:t>
                </a:r>
                <a:r>
                  <a:rPr lang="ja-JP" altLang="en-US" dirty="0"/>
                  <a:t>の利得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5E3CD1B-1F39-B08E-9145-27C2897B9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35" y="2608872"/>
                <a:ext cx="7467079" cy="653577"/>
              </a:xfrm>
              <a:prstGeom prst="rect">
                <a:avLst/>
              </a:prstGeom>
              <a:blipFill>
                <a:blip r:embed="rId2"/>
                <a:stretch>
                  <a:fillRect l="-67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108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6C963E-1999-13B7-80EC-61B02E68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26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累積利得と平均利得の比較</a:t>
            </a:r>
          </a:p>
        </p:txBody>
      </p:sp>
      <p:pic>
        <p:nvPicPr>
          <p:cNvPr id="4" name="図 3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E7769B0E-0C62-F3DA-592F-E21EB6C98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2" y="1380332"/>
            <a:ext cx="4839869" cy="262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7C275780-362D-09A8-420F-D8EAA7D49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1" y="4118936"/>
            <a:ext cx="4844203" cy="262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図 5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F135DBFE-10A6-A483-68A2-826891FB49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14" y="4118935"/>
            <a:ext cx="4805145" cy="25998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6F4F68-4710-567C-C4C2-295E9502C001}"/>
              </a:ext>
            </a:extLst>
          </p:cNvPr>
          <p:cNvSpPr/>
          <p:nvPr/>
        </p:nvSpPr>
        <p:spPr>
          <a:xfrm>
            <a:off x="838200" y="3832282"/>
            <a:ext cx="1273996" cy="1690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「切る」モデル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AAE9670-0A93-E0A5-08D1-B2B773775C4E}"/>
              </a:ext>
            </a:extLst>
          </p:cNvPr>
          <p:cNvSpPr/>
          <p:nvPr/>
        </p:nvSpPr>
        <p:spPr>
          <a:xfrm>
            <a:off x="737130" y="6549809"/>
            <a:ext cx="1772292" cy="1690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「切る」モデル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659557-6901-4A68-3902-70A10E989FB7}"/>
              </a:ext>
            </a:extLst>
          </p:cNvPr>
          <p:cNvSpPr/>
          <p:nvPr/>
        </p:nvSpPr>
        <p:spPr>
          <a:xfrm>
            <a:off x="3131526" y="3806596"/>
            <a:ext cx="1580597" cy="3123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/>
              <a:t>「切り貼り」モデル</a:t>
            </a:r>
            <a:endParaRPr kumimoji="1" lang="en-US" altLang="ja-JP" sz="1100" b="1" dirty="0"/>
          </a:p>
          <a:p>
            <a:pPr algn="ctr"/>
            <a:r>
              <a:rPr kumimoji="1" lang="ja-JP" altLang="en-US" sz="1100" b="1" dirty="0"/>
              <a:t>初期状態：完全グラフ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179F1F-C9EC-2420-333E-BD62C6C5F4B4}"/>
              </a:ext>
            </a:extLst>
          </p:cNvPr>
          <p:cNvSpPr/>
          <p:nvPr/>
        </p:nvSpPr>
        <p:spPr>
          <a:xfrm>
            <a:off x="4588926" y="3806596"/>
            <a:ext cx="1580597" cy="3123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/>
              <a:t>「切り貼り」モデル</a:t>
            </a:r>
            <a:endParaRPr kumimoji="1" lang="en-US" altLang="ja-JP" sz="1100" b="1" dirty="0"/>
          </a:p>
          <a:p>
            <a:pPr algn="ctr"/>
            <a:r>
              <a:rPr kumimoji="1" lang="ja-JP" altLang="en-US" sz="1100" b="1" dirty="0"/>
              <a:t>初期状態：リンク</a:t>
            </a: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12AD17D-608F-97B5-A37B-A89557547F84}"/>
              </a:ext>
            </a:extLst>
          </p:cNvPr>
          <p:cNvSpPr/>
          <p:nvPr/>
        </p:nvSpPr>
        <p:spPr>
          <a:xfrm>
            <a:off x="2013261" y="3811755"/>
            <a:ext cx="1273996" cy="1690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「</a:t>
            </a:r>
            <a:r>
              <a:rPr lang="ja-JP" altLang="en-US" sz="1200" b="1" dirty="0"/>
              <a:t>貼る</a:t>
            </a:r>
            <a:r>
              <a:rPr kumimoji="1" lang="ja-JP" altLang="en-US" sz="1200" b="1" dirty="0"/>
              <a:t>」モデル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2BF5B17-4A2A-1290-C7B7-DD95FCAC0E72}"/>
              </a:ext>
            </a:extLst>
          </p:cNvPr>
          <p:cNvSpPr/>
          <p:nvPr/>
        </p:nvSpPr>
        <p:spPr>
          <a:xfrm>
            <a:off x="2452010" y="6549809"/>
            <a:ext cx="1580597" cy="3123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/>
              <a:t>「切り貼り」モデル</a:t>
            </a:r>
            <a:endParaRPr kumimoji="1" lang="en-US" altLang="ja-JP" sz="1100" b="1" dirty="0"/>
          </a:p>
          <a:p>
            <a:pPr algn="ctr"/>
            <a:r>
              <a:rPr kumimoji="1" lang="ja-JP" altLang="en-US" sz="1100" b="1" dirty="0"/>
              <a:t>初期状態：完全グラフ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8B295B1-6713-7D4E-EA4A-82575BD58C8C}"/>
              </a:ext>
            </a:extLst>
          </p:cNvPr>
          <p:cNvSpPr/>
          <p:nvPr/>
        </p:nvSpPr>
        <p:spPr>
          <a:xfrm>
            <a:off x="3995403" y="6562651"/>
            <a:ext cx="1580597" cy="3123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/>
              <a:t>「切り貼り」モデル</a:t>
            </a:r>
            <a:endParaRPr kumimoji="1" lang="en-US" altLang="ja-JP" sz="1100" b="1" dirty="0"/>
          </a:p>
          <a:p>
            <a:pPr algn="ctr"/>
            <a:r>
              <a:rPr kumimoji="1" lang="ja-JP" altLang="en-US" sz="1100" b="1" dirty="0"/>
              <a:t>初期状態：リンク</a:t>
            </a: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5373CD7-86F9-5984-1B27-A0D41F1DA3C2}"/>
              </a:ext>
            </a:extLst>
          </p:cNvPr>
          <p:cNvSpPr/>
          <p:nvPr/>
        </p:nvSpPr>
        <p:spPr>
          <a:xfrm>
            <a:off x="2013261" y="3811056"/>
            <a:ext cx="1273996" cy="1690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「</a:t>
            </a:r>
            <a:r>
              <a:rPr lang="ja-JP" altLang="en-US" sz="1200" b="1" dirty="0"/>
              <a:t>貼る</a:t>
            </a:r>
            <a:r>
              <a:rPr kumimoji="1" lang="ja-JP" altLang="en-US" sz="1200" b="1" dirty="0"/>
              <a:t>」モデル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ADF6564-D37E-D8E2-501A-185D14F72277}"/>
              </a:ext>
            </a:extLst>
          </p:cNvPr>
          <p:cNvSpPr/>
          <p:nvPr/>
        </p:nvSpPr>
        <p:spPr>
          <a:xfrm>
            <a:off x="7160209" y="6536389"/>
            <a:ext cx="1273996" cy="1690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/>
              <a:t>「</a:t>
            </a:r>
            <a:r>
              <a:rPr lang="ja-JP" altLang="en-US" sz="1200" b="1" dirty="0"/>
              <a:t>貼る</a:t>
            </a:r>
            <a:r>
              <a:rPr kumimoji="1" lang="ja-JP" altLang="en-US" sz="1200" b="1" dirty="0"/>
              <a:t>」モデル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BA6112-D0B5-4D4D-406A-8B1227008CA3}"/>
              </a:ext>
            </a:extLst>
          </p:cNvPr>
          <p:cNvSpPr/>
          <p:nvPr/>
        </p:nvSpPr>
        <p:spPr>
          <a:xfrm>
            <a:off x="8541787" y="6536389"/>
            <a:ext cx="1580597" cy="3123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/>
              <a:t>「切り貼り」モデル</a:t>
            </a:r>
            <a:endParaRPr kumimoji="1" lang="en-US" altLang="ja-JP" sz="1100" b="1" dirty="0"/>
          </a:p>
          <a:p>
            <a:pPr algn="ctr"/>
            <a:r>
              <a:rPr kumimoji="1" lang="ja-JP" altLang="en-US" sz="1100" b="1" dirty="0"/>
              <a:t>初期状態：完全グラフ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A5F69E6-3E34-0797-AC84-6A3CD1BF63BB}"/>
              </a:ext>
            </a:extLst>
          </p:cNvPr>
          <p:cNvSpPr/>
          <p:nvPr/>
        </p:nvSpPr>
        <p:spPr>
          <a:xfrm>
            <a:off x="10265054" y="6529739"/>
            <a:ext cx="1580597" cy="3123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/>
              <a:t>「切り貼り」モデル</a:t>
            </a:r>
            <a:endParaRPr kumimoji="1" lang="en-US" altLang="ja-JP" sz="1100" b="1" dirty="0"/>
          </a:p>
          <a:p>
            <a:pPr algn="ctr"/>
            <a:r>
              <a:rPr kumimoji="1" lang="ja-JP" altLang="en-US" sz="1100" b="1" dirty="0"/>
              <a:t>初期状態：リンク</a:t>
            </a:r>
            <a:r>
              <a:rPr kumimoji="1" lang="en-US" altLang="ja-JP" sz="1100" b="1" dirty="0"/>
              <a:t>0</a:t>
            </a:r>
            <a:endParaRPr kumimoji="1" lang="ja-JP" altLang="en-US" sz="11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1637C2-1450-D650-4D04-8A1122496D03}"/>
              </a:ext>
            </a:extLst>
          </p:cNvPr>
          <p:cNvSpPr txBox="1"/>
          <p:nvPr/>
        </p:nvSpPr>
        <p:spPr>
          <a:xfrm>
            <a:off x="6326695" y="1859816"/>
            <a:ext cx="375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青：平均利得</a:t>
            </a:r>
            <a:endParaRPr kumimoji="1" lang="en-US" altLang="ja-JP" sz="2400" b="1" dirty="0"/>
          </a:p>
          <a:p>
            <a:r>
              <a:rPr lang="ja-JP" altLang="en-US" sz="2400" b="1" dirty="0"/>
              <a:t>オレンジ：累積利得</a:t>
            </a:r>
            <a:endParaRPr kumimoji="1" lang="ja-JP" altLang="en-US" sz="2400" b="1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B3B479F-56A7-85BF-96C6-539C7E789361}"/>
              </a:ext>
            </a:extLst>
          </p:cNvPr>
          <p:cNvCxnSpPr>
            <a:cxnSpLocks/>
          </p:cNvCxnSpPr>
          <p:nvPr/>
        </p:nvCxnSpPr>
        <p:spPr>
          <a:xfrm flipV="1">
            <a:off x="383082" y="1477586"/>
            <a:ext cx="0" cy="217904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E94A0D-601A-3D1F-E8B0-EFFD1016B6A8}"/>
              </a:ext>
            </a:extLst>
          </p:cNvPr>
          <p:cNvSpPr txBox="1"/>
          <p:nvPr/>
        </p:nvSpPr>
        <p:spPr>
          <a:xfrm>
            <a:off x="50561" y="1108254"/>
            <a:ext cx="175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非協力的</a:t>
            </a:r>
            <a:endParaRPr kumimoji="1" lang="ja-JP" altLang="en-US" sz="1400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1781662-2823-C7C4-A632-8470CDC21A34}"/>
              </a:ext>
            </a:extLst>
          </p:cNvPr>
          <p:cNvSpPr txBox="1"/>
          <p:nvPr/>
        </p:nvSpPr>
        <p:spPr>
          <a:xfrm>
            <a:off x="0" y="3656626"/>
            <a:ext cx="92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協力的</a:t>
            </a:r>
            <a:endParaRPr kumimoji="1" lang="ja-JP" altLang="en-US" sz="1400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DDF44A2-C47A-0A3D-7EA4-35DA08FECC1D}"/>
              </a:ext>
            </a:extLst>
          </p:cNvPr>
          <p:cNvSpPr/>
          <p:nvPr/>
        </p:nvSpPr>
        <p:spPr>
          <a:xfrm>
            <a:off x="279806" y="2353348"/>
            <a:ext cx="369387" cy="3693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/>
              <a:t>t</a:t>
            </a:r>
            <a:r>
              <a:rPr kumimoji="1" lang="en-US" altLang="ja-JP" b="1" i="1" baseline="-25000" dirty="0" err="1"/>
              <a:t>c</a:t>
            </a:r>
            <a:endParaRPr kumimoji="1" lang="ja-JP" altLang="en-US" b="1" i="1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43CF9BC-F76A-2AA7-CAC7-E0F9052EE55E}"/>
              </a:ext>
            </a:extLst>
          </p:cNvPr>
          <p:cNvCxnSpPr>
            <a:cxnSpLocks/>
          </p:cNvCxnSpPr>
          <p:nvPr/>
        </p:nvCxnSpPr>
        <p:spPr>
          <a:xfrm>
            <a:off x="367859" y="4451377"/>
            <a:ext cx="15223" cy="199515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3B7AE7B-3E8C-F004-3BEA-C820AF9DD4FC}"/>
              </a:ext>
            </a:extLst>
          </p:cNvPr>
          <p:cNvCxnSpPr>
            <a:cxnSpLocks/>
          </p:cNvCxnSpPr>
          <p:nvPr/>
        </p:nvCxnSpPr>
        <p:spPr>
          <a:xfrm>
            <a:off x="6698097" y="4225824"/>
            <a:ext cx="21557" cy="2336827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DBC32E9-55ED-64BD-7D7C-29995B6595B1}"/>
              </a:ext>
            </a:extLst>
          </p:cNvPr>
          <p:cNvSpPr/>
          <p:nvPr/>
        </p:nvSpPr>
        <p:spPr>
          <a:xfrm>
            <a:off x="-11080" y="5188523"/>
            <a:ext cx="758140" cy="4146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/>
              <a:t>t</a:t>
            </a:r>
            <a:r>
              <a:rPr lang="en-US" altLang="ja-JP" b="1" i="1" baseline="-25000" dirty="0" err="1"/>
              <a:t>delete</a:t>
            </a:r>
            <a:endParaRPr kumimoji="1" lang="ja-JP" altLang="en-US" b="1" i="1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0607FE6-FDB6-6420-868D-E4D22092A71E}"/>
              </a:ext>
            </a:extLst>
          </p:cNvPr>
          <p:cNvSpPr/>
          <p:nvPr/>
        </p:nvSpPr>
        <p:spPr>
          <a:xfrm>
            <a:off x="6344740" y="5137755"/>
            <a:ext cx="620573" cy="4146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i="1" dirty="0" err="1"/>
              <a:t>t</a:t>
            </a:r>
            <a:r>
              <a:rPr kumimoji="1" lang="en-US" altLang="ja-JP" b="1" i="1" baseline="-25000" dirty="0" err="1"/>
              <a:t>form</a:t>
            </a:r>
            <a:endParaRPr kumimoji="1" lang="ja-JP" altLang="en-US" b="1" i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5BE17A-011B-D170-5B6D-8124FC6A1E90}"/>
              </a:ext>
            </a:extLst>
          </p:cNvPr>
          <p:cNvSpPr txBox="1"/>
          <p:nvPr/>
        </p:nvSpPr>
        <p:spPr>
          <a:xfrm>
            <a:off x="-77355" y="4143600"/>
            <a:ext cx="1152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切りやすい</a:t>
            </a:r>
            <a:endParaRPr kumimoji="1" lang="ja-JP" altLang="en-US" sz="14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D06B67E-3792-9396-FE0C-ED68EC6F0FB4}"/>
              </a:ext>
            </a:extLst>
          </p:cNvPr>
          <p:cNvSpPr txBox="1"/>
          <p:nvPr/>
        </p:nvSpPr>
        <p:spPr>
          <a:xfrm>
            <a:off x="-94199" y="6467007"/>
            <a:ext cx="175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切りにくい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72F2BB5-43B9-AEF0-9F77-51EEF4BFEF24}"/>
              </a:ext>
            </a:extLst>
          </p:cNvPr>
          <p:cNvSpPr txBox="1"/>
          <p:nvPr/>
        </p:nvSpPr>
        <p:spPr>
          <a:xfrm>
            <a:off x="6169523" y="3995677"/>
            <a:ext cx="175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貼りにくい</a:t>
            </a:r>
            <a:endParaRPr kumimoji="1" lang="ja-JP" altLang="en-US" sz="1400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35E67E7-CEDF-D93F-9CE6-604783860B42}"/>
              </a:ext>
            </a:extLst>
          </p:cNvPr>
          <p:cNvSpPr txBox="1"/>
          <p:nvPr/>
        </p:nvSpPr>
        <p:spPr>
          <a:xfrm>
            <a:off x="6180454" y="6526665"/>
            <a:ext cx="175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貼りやすい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83028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EFBAE-BD67-2C88-FFD8-3CF559FE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7AE11E-7A08-930E-97FD-7B47B5AA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「切る」モデルと「切り貼り」モデルにおいて協力が進化したが、「貼る」モデルでは協力が進化しなかった。</a:t>
            </a:r>
            <a:endParaRPr lang="en-US" altLang="ja-JP" dirty="0"/>
          </a:p>
          <a:p>
            <a:pPr lvl="1"/>
            <a:r>
              <a:rPr kumimoji="1" lang="ja-JP" altLang="en-US" u="sng" dirty="0"/>
              <a:t>「切り」は協力の進化を促進しているが、「貼り」は協力の</a:t>
            </a:r>
            <a:r>
              <a:rPr kumimoji="1" lang="ja-JP" altLang="en-US" u="sng"/>
              <a:t>進化を</a:t>
            </a:r>
            <a:r>
              <a:rPr lang="ja-JP" altLang="en-US" u="sng"/>
              <a:t>抑制</a:t>
            </a:r>
            <a:r>
              <a:rPr kumimoji="1" lang="ja-JP" altLang="en-US" u="sng"/>
              <a:t>して</a:t>
            </a:r>
            <a:r>
              <a:rPr kumimoji="1" lang="ja-JP" altLang="en-US" u="sng" dirty="0"/>
              <a:t>いるのではないか</a:t>
            </a:r>
            <a:endParaRPr kumimoji="1" lang="en-US" altLang="ja-JP" u="sng" dirty="0"/>
          </a:p>
          <a:p>
            <a:pPr lvl="1"/>
            <a:endParaRPr kumimoji="1" lang="ja-JP" altLang="en-US" u="sng" dirty="0"/>
          </a:p>
          <a:p>
            <a:r>
              <a:rPr kumimoji="1" lang="en-US" altLang="ja-JP" dirty="0"/>
              <a:t>Chiang et al. (in preparation</a:t>
            </a:r>
            <a:r>
              <a:rPr kumimoji="1" lang="ja-JP" altLang="en-US" dirty="0"/>
              <a:t>）</a:t>
            </a:r>
            <a:r>
              <a:rPr kumimoji="1" lang="ja-JP" altLang="en-US"/>
              <a:t>が行った被験者</a:t>
            </a:r>
            <a:r>
              <a:rPr kumimoji="1" lang="ja-JP" altLang="en-US" dirty="0"/>
              <a:t>実験を参考</a:t>
            </a:r>
            <a:r>
              <a:rPr kumimoji="1" lang="ja-JP" altLang="en-US"/>
              <a:t>にして</a:t>
            </a:r>
            <a:r>
              <a:rPr lang="ja-JP" altLang="en-US"/>
              <a:t>モデルを構築</a:t>
            </a:r>
            <a:endParaRPr lang="en-US" altLang="ja-JP" dirty="0"/>
          </a:p>
          <a:p>
            <a:pPr lvl="1"/>
            <a:r>
              <a:rPr kumimoji="1" lang="ja-JP" altLang="en-US"/>
              <a:t>本研究</a:t>
            </a:r>
            <a:r>
              <a:rPr kumimoji="1" lang="ja-JP" altLang="en-US" dirty="0"/>
              <a:t>の</a:t>
            </a:r>
            <a:r>
              <a:rPr kumimoji="1" lang="ja-JP" altLang="en-US"/>
              <a:t>結果は被験者実験結果と</a:t>
            </a:r>
            <a:r>
              <a:rPr kumimoji="1" lang="ja-JP" altLang="en-US" dirty="0"/>
              <a:t>一致している。</a:t>
            </a:r>
            <a:endParaRPr kumimoji="1" lang="en-US" altLang="ja-JP" dirty="0"/>
          </a:p>
          <a:p>
            <a:endParaRPr kumimoji="1" lang="ja-JP" altLang="en-US" dirty="0"/>
          </a:p>
          <a:p>
            <a:r>
              <a:rPr kumimoji="1" lang="ja-JP" altLang="en-US"/>
              <a:t>次数</a:t>
            </a:r>
            <a:r>
              <a:rPr kumimoji="1" lang="ja-JP" altLang="en-US" dirty="0"/>
              <a:t>に注目すると、「切り」モデルよりも「切り貼り」モデルの方が平均次数が</a:t>
            </a:r>
            <a:r>
              <a:rPr kumimoji="1" lang="ja-JP" altLang="en-US"/>
              <a:t>多かった。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4046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BDE691-D353-46F2-6CD8-CE719298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sz="44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エンジニアリングデザインへの寄与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FBFCCD-9D70-2A06-7398-4FA9BAEF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ja-JP" sz="2400" kern="100">
                <a:effectLst/>
                <a:latin typeface="+mn-ea"/>
                <a:cs typeface="Times New Roman" panose="02020603050405020304" pitchFamily="18" charset="0"/>
              </a:rPr>
              <a:t>エンジニアリングデザイン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ja-JP" altLang="en-US" sz="2000" kern="100">
                <a:effectLst/>
                <a:latin typeface="+mn-ea"/>
                <a:cs typeface="Times New Roman" panose="02020603050405020304" pitchFamily="18" charset="0"/>
              </a:rPr>
              <a:t>コースワークで、</a:t>
            </a:r>
            <a:r>
              <a:rPr lang="ja-JP" altLang="ja-JP" sz="2000" kern="100">
                <a:effectLst/>
                <a:latin typeface="+mn-ea"/>
                <a:cs typeface="Times New Roman" panose="02020603050405020304" pitchFamily="18" charset="0"/>
              </a:rPr>
              <a:t>様々</a:t>
            </a:r>
            <a:r>
              <a:rPr lang="ja-JP" altLang="ja-JP" sz="2000" kern="100" dirty="0">
                <a:effectLst/>
                <a:latin typeface="+mn-ea"/>
                <a:cs typeface="Times New Roman" panose="02020603050405020304" pitchFamily="18" charset="0"/>
              </a:rPr>
              <a:t>な分野の人がチームを作り協力</a:t>
            </a:r>
            <a:r>
              <a:rPr lang="ja-JP" altLang="ja-JP" sz="2000" kern="100">
                <a:effectLst/>
                <a:latin typeface="+mn-ea"/>
                <a:cs typeface="Times New Roman" panose="02020603050405020304" pitchFamily="18" charset="0"/>
              </a:rPr>
              <a:t>を行</a:t>
            </a:r>
            <a:r>
              <a:rPr lang="ja-JP" altLang="en-US" sz="2000" kern="100">
                <a:effectLst/>
                <a:latin typeface="+mn-ea"/>
                <a:cs typeface="Times New Roman" panose="02020603050405020304" pitchFamily="18" charset="0"/>
              </a:rPr>
              <a:t>ってきた</a:t>
            </a:r>
            <a:endParaRPr lang="en-US" alt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ja-JP" altLang="en-US" sz="2000" kern="100">
                <a:effectLst/>
                <a:latin typeface="+mn-ea"/>
                <a:cs typeface="Times New Roman" panose="02020603050405020304" pitchFamily="18" charset="0"/>
              </a:rPr>
              <a:t>チーム＝</a:t>
            </a:r>
            <a:r>
              <a:rPr lang="ja-JP" altLang="ja-JP" sz="2000" kern="100">
                <a:effectLst/>
                <a:latin typeface="+mn-ea"/>
                <a:cs typeface="Times New Roman" panose="02020603050405020304" pitchFamily="18" charset="0"/>
              </a:rPr>
              <a:t>社会</a:t>
            </a:r>
            <a:r>
              <a:rPr lang="ja-JP" altLang="ja-JP" sz="2000" kern="100" dirty="0">
                <a:effectLst/>
                <a:latin typeface="+mn-ea"/>
                <a:cs typeface="Times New Roman" panose="02020603050405020304" pitchFamily="18" charset="0"/>
              </a:rPr>
              <a:t>ネットワーク</a:t>
            </a:r>
            <a:r>
              <a:rPr lang="ja-JP" altLang="ja-JP" sz="2000" kern="100">
                <a:effectLst/>
                <a:latin typeface="+mn-ea"/>
                <a:cs typeface="Times New Roman" panose="02020603050405020304" pitchFamily="18" charset="0"/>
              </a:rPr>
              <a:t>の一種</a:t>
            </a:r>
            <a:endParaRPr lang="en-US" alt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ja-JP" altLang="ja-JP" sz="2000" kern="100">
                <a:effectLst/>
                <a:latin typeface="+mn-ea"/>
                <a:cs typeface="Times New Roman" panose="02020603050405020304" pitchFamily="18" charset="0"/>
              </a:rPr>
              <a:t>本研究</a:t>
            </a:r>
            <a:r>
              <a:rPr lang="ja-JP" altLang="en-US" sz="2000" kern="100">
                <a:effectLst/>
                <a:latin typeface="+mn-ea"/>
                <a:cs typeface="Times New Roman" panose="02020603050405020304" pitchFamily="18" charset="0"/>
              </a:rPr>
              <a:t>の結果：コースワーク</a:t>
            </a:r>
            <a:r>
              <a:rPr lang="ja-JP" altLang="ja-JP" sz="2000" kern="100">
                <a:effectLst/>
                <a:latin typeface="+mn-ea"/>
                <a:cs typeface="Times New Roman" panose="02020603050405020304" pitchFamily="18" charset="0"/>
              </a:rPr>
              <a:t>の</a:t>
            </a:r>
            <a:r>
              <a:rPr lang="ja-JP" altLang="ja-JP" sz="2000" kern="100" dirty="0">
                <a:effectLst/>
                <a:latin typeface="+mn-ea"/>
                <a:cs typeface="Times New Roman" panose="02020603050405020304" pitchFamily="18" charset="0"/>
              </a:rPr>
              <a:t>参加者が協力的になるような繋がり方</a:t>
            </a:r>
            <a:r>
              <a:rPr lang="ja-JP" altLang="ja-JP" sz="2000" kern="100">
                <a:effectLst/>
                <a:latin typeface="+mn-ea"/>
                <a:cs typeface="Times New Roman" panose="02020603050405020304" pitchFamily="18" charset="0"/>
              </a:rPr>
              <a:t>のシステム</a:t>
            </a:r>
            <a:r>
              <a:rPr lang="ja-JP" altLang="en-US" sz="2000" kern="100">
                <a:effectLst/>
                <a:latin typeface="+mn-ea"/>
                <a:cs typeface="Times New Roman" panose="02020603050405020304" pitchFamily="18" charset="0"/>
              </a:rPr>
              <a:t>について議論ができる可能性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今回</a:t>
            </a:r>
            <a:r>
              <a:rPr lang="ja-JP" altLang="ja-JP" sz="2400" kern="100">
                <a:effectLst/>
                <a:latin typeface="+mn-ea"/>
                <a:cs typeface="Times New Roman" panose="02020603050405020304" pitchFamily="18" charset="0"/>
              </a:rPr>
              <a:t>の結果</a:t>
            </a:r>
            <a:endParaRPr lang="en-US" altLang="ja-JP" sz="2400" kern="100" dirty="0"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ja-JP" altLang="ja-JP" sz="2000" kern="100">
                <a:effectLst/>
                <a:latin typeface="+mn-ea"/>
                <a:cs typeface="Times New Roman" panose="02020603050405020304" pitchFamily="18" charset="0"/>
              </a:rPr>
              <a:t>協力的</a:t>
            </a:r>
            <a:r>
              <a:rPr lang="ja-JP" altLang="ja-JP" sz="2000" kern="100" dirty="0">
                <a:effectLst/>
                <a:latin typeface="+mn-ea"/>
                <a:cs typeface="Times New Roman" panose="02020603050405020304" pitchFamily="18" charset="0"/>
              </a:rPr>
              <a:t>な参加者を作るには</a:t>
            </a:r>
            <a:r>
              <a:rPr lang="ja-JP" altLang="en-US" sz="2000" kern="100" dirty="0">
                <a:effectLst/>
                <a:latin typeface="+mn-ea"/>
                <a:cs typeface="Times New Roman" panose="02020603050405020304" pitchFamily="18" charset="0"/>
              </a:rPr>
              <a:t>「</a:t>
            </a:r>
            <a:r>
              <a:rPr lang="ja-JP" altLang="ja-JP" sz="2000" kern="100" dirty="0">
                <a:effectLst/>
                <a:latin typeface="+mn-ea"/>
                <a:cs typeface="Times New Roman" panose="02020603050405020304" pitchFamily="18" charset="0"/>
              </a:rPr>
              <a:t>切る</a:t>
            </a:r>
            <a:r>
              <a:rPr lang="ja-JP" altLang="en-US" sz="2000" kern="100" dirty="0">
                <a:effectLst/>
                <a:latin typeface="+mn-ea"/>
                <a:cs typeface="Times New Roman" panose="02020603050405020304" pitchFamily="18" charset="0"/>
              </a:rPr>
              <a:t>」</a:t>
            </a:r>
            <a:r>
              <a:rPr lang="ja-JP" altLang="ja-JP" sz="2000" kern="100" dirty="0">
                <a:effectLst/>
                <a:latin typeface="+mn-ea"/>
                <a:cs typeface="Times New Roman" panose="02020603050405020304" pitchFamily="18" charset="0"/>
              </a:rPr>
              <a:t>仕組みは必要だが、「貼る</a:t>
            </a:r>
            <a:r>
              <a:rPr lang="ja-JP" altLang="ja-JP" sz="2000" kern="100">
                <a:effectLst/>
                <a:latin typeface="+mn-ea"/>
                <a:cs typeface="Times New Roman" panose="02020603050405020304" pitchFamily="18" charset="0"/>
              </a:rPr>
              <a:t>」仕組み</a:t>
            </a:r>
            <a:r>
              <a:rPr lang="ja-JP" altLang="en-US" sz="2000" kern="100">
                <a:effectLst/>
                <a:latin typeface="+mn-ea"/>
                <a:cs typeface="Times New Roman" panose="02020603050405020304" pitchFamily="18" charset="0"/>
              </a:rPr>
              <a:t>は協力を促進しないことを念頭におく必要がある</a:t>
            </a:r>
            <a:endParaRPr lang="en-US" alt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ja-JP" altLang="ja-JP" sz="2000" kern="100">
                <a:effectLst/>
                <a:latin typeface="+mn-ea"/>
                <a:cs typeface="Times New Roman" panose="02020603050405020304" pitchFamily="18" charset="0"/>
              </a:rPr>
              <a:t>「</a:t>
            </a:r>
            <a:r>
              <a:rPr lang="ja-JP" altLang="ja-JP" sz="2000" kern="100" dirty="0">
                <a:effectLst/>
                <a:latin typeface="+mn-ea"/>
                <a:cs typeface="Times New Roman" panose="02020603050405020304" pitchFamily="18" charset="0"/>
              </a:rPr>
              <a:t>切る」モデルは「切り貼り」モデルよりも平均次数が</a:t>
            </a:r>
            <a:r>
              <a:rPr lang="ja-JP" altLang="ja-JP" sz="2000" kern="100">
                <a:effectLst/>
                <a:latin typeface="+mn-ea"/>
                <a:cs typeface="Times New Roman" panose="02020603050405020304" pitchFamily="18" charset="0"/>
              </a:rPr>
              <a:t>減少する</a:t>
            </a:r>
            <a:endParaRPr lang="en-US" altLang="ja-JP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2"/>
            <a:r>
              <a:rPr lang="ja-JP" altLang="en-US" sz="1600" kern="100">
                <a:effectLst/>
                <a:latin typeface="+mn-ea"/>
                <a:cs typeface="Times New Roman" panose="02020603050405020304" pitchFamily="18" charset="0"/>
              </a:rPr>
              <a:t>安定</a:t>
            </a:r>
            <a:r>
              <a:rPr lang="ja-JP" altLang="en-US" sz="1600" kern="100" dirty="0">
                <a:effectLst/>
                <a:latin typeface="+mn-ea"/>
                <a:cs typeface="Times New Roman" panose="02020603050405020304" pitchFamily="18" charset="0"/>
              </a:rPr>
              <a:t>した人数</a:t>
            </a:r>
            <a:r>
              <a:rPr lang="ja-JP" altLang="ja-JP" sz="1600" kern="100" dirty="0">
                <a:effectLst/>
                <a:latin typeface="+mn-ea"/>
                <a:cs typeface="Times New Roman" panose="02020603050405020304" pitchFamily="18" charset="0"/>
              </a:rPr>
              <a:t>で協力的なチームを作るには「切り貼り」両方があることが有利であるとわかった。</a:t>
            </a:r>
          </a:p>
        </p:txBody>
      </p:sp>
    </p:spTree>
    <p:extLst>
      <p:ext uri="{BB962C8B-B14F-4D97-AF65-F5344CB8AC3E}">
        <p14:creationId xmlns:p14="http://schemas.microsoft.com/office/powerpoint/2010/main" val="2579273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39BC9-AD39-8F44-1742-8F5EA7C1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Future work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D8FC20-71C2-2330-1878-E4E1CC02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600">
                <a:latin typeface="+mn-ea"/>
              </a:rPr>
              <a:t>ネットワーク</a:t>
            </a:r>
            <a:r>
              <a:rPr kumimoji="1" lang="ja-JP" altLang="en-US" sz="2600" dirty="0">
                <a:latin typeface="+mn-ea"/>
              </a:rPr>
              <a:t>の初期状態についてより詳しく</a:t>
            </a:r>
            <a:r>
              <a:rPr kumimoji="1" lang="ja-JP" altLang="en-US" sz="2600">
                <a:latin typeface="+mn-ea"/>
              </a:rPr>
              <a:t>研究する</a:t>
            </a:r>
            <a:endParaRPr kumimoji="1" lang="en-US" altLang="ja-JP" sz="2600" dirty="0">
              <a:latin typeface="+mn-ea"/>
            </a:endParaRPr>
          </a:p>
          <a:p>
            <a:pPr lvl="1"/>
            <a:r>
              <a:rPr kumimoji="1" lang="ja-JP" altLang="en-US" sz="2200">
                <a:latin typeface="+mn-ea"/>
              </a:rPr>
              <a:t>現状</a:t>
            </a:r>
            <a:r>
              <a:rPr kumimoji="1" lang="ja-JP" altLang="en-US" sz="2200" dirty="0">
                <a:latin typeface="+mn-ea"/>
              </a:rPr>
              <a:t>のシミュレーションでは初期条件の影響について考察できて</a:t>
            </a:r>
            <a:r>
              <a:rPr kumimoji="1" lang="ja-JP" altLang="en-US" sz="2200">
                <a:latin typeface="+mn-ea"/>
              </a:rPr>
              <a:t>いない。</a:t>
            </a:r>
            <a:endParaRPr kumimoji="1" lang="en-US" altLang="ja-JP" sz="2200" dirty="0">
              <a:latin typeface="+mn-ea"/>
            </a:endParaRPr>
          </a:p>
          <a:p>
            <a:pPr lvl="1"/>
            <a:r>
              <a:rPr kumimoji="1" lang="ja-JP" altLang="en-US" sz="2200">
                <a:latin typeface="+mn-ea"/>
              </a:rPr>
              <a:t>研究</a:t>
            </a:r>
            <a:r>
              <a:rPr kumimoji="1" lang="ja-JP" altLang="en-US" sz="2200" dirty="0">
                <a:latin typeface="+mn-ea"/>
              </a:rPr>
              <a:t>方法としてはネットワークの初期状態を変更する、ネットワークの切り貼りにランダム性を加えることが考えられる。</a:t>
            </a:r>
          </a:p>
          <a:p>
            <a:r>
              <a:rPr kumimoji="1" lang="ja-JP" altLang="en-US" sz="2600">
                <a:latin typeface="+mn-ea"/>
              </a:rPr>
              <a:t>リンクが全くない孤立</a:t>
            </a:r>
            <a:r>
              <a:rPr kumimoji="1" lang="ja-JP" altLang="en-US" sz="2600" dirty="0">
                <a:latin typeface="+mn-ea"/>
              </a:rPr>
              <a:t>したエージェントの扱い</a:t>
            </a:r>
            <a:r>
              <a:rPr kumimoji="1" lang="ja-JP" altLang="en-US" sz="2600">
                <a:latin typeface="+mn-ea"/>
              </a:rPr>
              <a:t>について</a:t>
            </a:r>
            <a:endParaRPr kumimoji="1" lang="en-US" altLang="ja-JP" sz="2600" dirty="0">
              <a:latin typeface="+mn-ea"/>
            </a:endParaRPr>
          </a:p>
          <a:p>
            <a:pPr lvl="1"/>
            <a:r>
              <a:rPr kumimoji="1" lang="ja-JP" altLang="en-US" sz="2200">
                <a:latin typeface="+mn-ea"/>
              </a:rPr>
              <a:t>ラウンド</a:t>
            </a:r>
            <a:r>
              <a:rPr kumimoji="1" lang="ja-JP" altLang="en-US" sz="2200" dirty="0">
                <a:latin typeface="+mn-ea"/>
              </a:rPr>
              <a:t>の途中で孤立したエージェントは新たなリンクを得ること</a:t>
            </a:r>
            <a:r>
              <a:rPr kumimoji="1" lang="ja-JP" altLang="en-US" sz="2200">
                <a:latin typeface="+mn-ea"/>
              </a:rPr>
              <a:t>が難しい設定となっている</a:t>
            </a:r>
            <a:endParaRPr kumimoji="1" lang="en-US" altLang="ja-JP" sz="2200" dirty="0">
              <a:latin typeface="+mn-ea"/>
            </a:endParaRPr>
          </a:p>
          <a:p>
            <a:pPr lvl="1"/>
            <a:r>
              <a:rPr kumimoji="1" lang="ja-JP" altLang="en-US" sz="2200">
                <a:latin typeface="+mn-ea"/>
              </a:rPr>
              <a:t>孤立した場合、新た</a:t>
            </a:r>
            <a:r>
              <a:rPr kumimoji="1" lang="ja-JP" altLang="en-US" sz="2200" dirty="0">
                <a:latin typeface="+mn-ea"/>
              </a:rPr>
              <a:t>にリンクを得る機会</a:t>
            </a:r>
            <a:r>
              <a:rPr kumimoji="1" lang="ja-JP" altLang="en-US" sz="2200">
                <a:latin typeface="+mn-ea"/>
              </a:rPr>
              <a:t>を与える</a:t>
            </a:r>
            <a:r>
              <a:rPr lang="ja-JP" altLang="en-US" sz="2200">
                <a:latin typeface="+mn-ea"/>
              </a:rPr>
              <a:t>ようなモデルに変更</a:t>
            </a:r>
            <a:endParaRPr kumimoji="1" lang="ja-JP" altLang="en-US" sz="2200" dirty="0">
              <a:latin typeface="+mn-ea"/>
            </a:endParaRPr>
          </a:p>
          <a:p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42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052506-26F4-BE96-8153-8EC29F7D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最終的なネットワーク形状</a:t>
            </a:r>
          </a:p>
        </p:txBody>
      </p:sp>
      <p:pic>
        <p:nvPicPr>
          <p:cNvPr id="6" name="コンテンツ プレースホルダー 5" descr="グラフ&#10;&#10;自動的に生成された説明">
            <a:extLst>
              <a:ext uri="{FF2B5EF4-FFF2-40B4-BE49-F238E27FC236}">
                <a16:creationId xmlns:a16="http://schemas.microsoft.com/office/drawing/2014/main" id="{C628838E-9BFA-4A91-60B6-72CEC7B6D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418" y="3178834"/>
            <a:ext cx="2552701" cy="1728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3028105-8BE6-5197-4222-DAD5FEA68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68" y="3059894"/>
            <a:ext cx="2552700" cy="172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 descr="図形&#10;&#10;自動的に生成された説明">
            <a:extLst>
              <a:ext uri="{FF2B5EF4-FFF2-40B4-BE49-F238E27FC236}">
                <a16:creationId xmlns:a16="http://schemas.microsoft.com/office/drawing/2014/main" id="{D1DCAD86-094C-F982-2CC8-7FC4834E2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42" y="4949267"/>
            <a:ext cx="2317750" cy="1569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図 6" descr="円&#10;&#10;自動的に生成された説明">
            <a:extLst>
              <a:ext uri="{FF2B5EF4-FFF2-40B4-BE49-F238E27FC236}">
                <a16:creationId xmlns:a16="http://schemas.microsoft.com/office/drawing/2014/main" id="{6EA425ED-F902-83E3-E8C1-1FB3890C6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24" y="2684940"/>
            <a:ext cx="2710180" cy="1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図 7" descr="グラフ, バブル チャート&#10;&#10;自動的に生成された説明">
            <a:extLst>
              <a:ext uri="{FF2B5EF4-FFF2-40B4-BE49-F238E27FC236}">
                <a16:creationId xmlns:a16="http://schemas.microsoft.com/office/drawing/2014/main" id="{1C40A7D0-F42E-0A79-4212-09FC4E76BE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801" y="5005831"/>
            <a:ext cx="2710180" cy="18345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5854DD-C089-791D-421F-7B7C0B76FFB2}"/>
              </a:ext>
            </a:extLst>
          </p:cNvPr>
          <p:cNvSpPr txBox="1"/>
          <p:nvPr/>
        </p:nvSpPr>
        <p:spPr>
          <a:xfrm>
            <a:off x="912046" y="1555485"/>
            <a:ext cx="2947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「切る」モデル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4A0518-2A54-2A9F-AF90-65B539E7AE73}"/>
              </a:ext>
            </a:extLst>
          </p:cNvPr>
          <p:cNvSpPr txBox="1"/>
          <p:nvPr/>
        </p:nvSpPr>
        <p:spPr>
          <a:xfrm>
            <a:off x="4388805" y="1541147"/>
            <a:ext cx="2983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「貼る」モデル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62355F-0586-D855-0BD0-791C6F18AC90}"/>
              </a:ext>
            </a:extLst>
          </p:cNvPr>
          <p:cNvSpPr txBox="1"/>
          <p:nvPr/>
        </p:nvSpPr>
        <p:spPr>
          <a:xfrm>
            <a:off x="7593673" y="1535014"/>
            <a:ext cx="3327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「切り貼り」モデル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D1DE63-7B9E-CA13-041A-97CE345CCA48}"/>
              </a:ext>
            </a:extLst>
          </p:cNvPr>
          <p:cNvSpPr txBox="1"/>
          <p:nvPr/>
        </p:nvSpPr>
        <p:spPr>
          <a:xfrm>
            <a:off x="7749867" y="2184517"/>
            <a:ext cx="341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初期</a:t>
            </a:r>
            <a:r>
              <a:rPr kumimoji="1" lang="ja-JP" altLang="en-US" b="1"/>
              <a:t>状態：全員</a:t>
            </a:r>
            <a:r>
              <a:rPr kumimoji="1" lang="ja-JP" altLang="en-US" b="1" dirty="0"/>
              <a:t>繋がっている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A88100-7BF9-7895-FC76-83E2692C4C1D}"/>
              </a:ext>
            </a:extLst>
          </p:cNvPr>
          <p:cNvSpPr txBox="1"/>
          <p:nvPr/>
        </p:nvSpPr>
        <p:spPr>
          <a:xfrm flipH="1">
            <a:off x="7927541" y="4516614"/>
            <a:ext cx="291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初期</a:t>
            </a:r>
            <a:r>
              <a:rPr kumimoji="1" lang="ja-JP" altLang="en-US" b="1"/>
              <a:t>状態：リンク</a:t>
            </a:r>
            <a:r>
              <a:rPr kumimoji="1" lang="ja-JP" altLang="en-US" b="1" dirty="0"/>
              <a:t>が０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270501-1EB5-DB08-6052-EA97E79FD790}"/>
              </a:ext>
            </a:extLst>
          </p:cNvPr>
          <p:cNvSpPr txBox="1"/>
          <p:nvPr/>
        </p:nvSpPr>
        <p:spPr>
          <a:xfrm>
            <a:off x="4464698" y="2184517"/>
            <a:ext cx="247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初期</a:t>
            </a:r>
            <a:r>
              <a:rPr kumimoji="1" lang="ja-JP" altLang="en-US" b="1"/>
              <a:t>状態：リンク</a:t>
            </a:r>
            <a:r>
              <a:rPr kumimoji="1" lang="ja-JP" altLang="en-US" b="1" dirty="0"/>
              <a:t>が０</a:t>
            </a:r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98082C04-5EFE-FCF4-695F-3399A18AFB19}"/>
              </a:ext>
            </a:extLst>
          </p:cNvPr>
          <p:cNvSpPr/>
          <p:nvPr/>
        </p:nvSpPr>
        <p:spPr>
          <a:xfrm>
            <a:off x="5355614" y="2679034"/>
            <a:ext cx="713983" cy="41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>
            <a:extLst>
              <a:ext uri="{FF2B5EF4-FFF2-40B4-BE49-F238E27FC236}">
                <a16:creationId xmlns:a16="http://schemas.microsoft.com/office/drawing/2014/main" id="{46A72898-0B13-69C1-442D-6DFA78346408}"/>
              </a:ext>
            </a:extLst>
          </p:cNvPr>
          <p:cNvSpPr/>
          <p:nvPr/>
        </p:nvSpPr>
        <p:spPr>
          <a:xfrm>
            <a:off x="8819723" y="2512886"/>
            <a:ext cx="713983" cy="306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4E9BC984-CB07-1DED-4585-30DE32905B4F}"/>
              </a:ext>
            </a:extLst>
          </p:cNvPr>
          <p:cNvSpPr/>
          <p:nvPr/>
        </p:nvSpPr>
        <p:spPr>
          <a:xfrm>
            <a:off x="1810026" y="2646070"/>
            <a:ext cx="713983" cy="413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AF5734-E67C-9E91-E726-7F2DC1186CB6}"/>
              </a:ext>
            </a:extLst>
          </p:cNvPr>
          <p:cNvSpPr txBox="1"/>
          <p:nvPr/>
        </p:nvSpPr>
        <p:spPr>
          <a:xfrm>
            <a:off x="838200" y="2184517"/>
            <a:ext cx="31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初期</a:t>
            </a:r>
            <a:r>
              <a:rPr kumimoji="1" lang="ja-JP" altLang="en-US" b="1"/>
              <a:t>状態：全員繋がっている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D0ED76-D136-8801-CB17-64F371223504}"/>
              </a:ext>
            </a:extLst>
          </p:cNvPr>
          <p:cNvSpPr txBox="1"/>
          <p:nvPr/>
        </p:nvSpPr>
        <p:spPr>
          <a:xfrm>
            <a:off x="1613019" y="4636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あるいは</a:t>
            </a:r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4F43CFC7-2D60-4697-4FD5-5508A1DFF0E8}"/>
              </a:ext>
            </a:extLst>
          </p:cNvPr>
          <p:cNvSpPr/>
          <p:nvPr/>
        </p:nvSpPr>
        <p:spPr>
          <a:xfrm>
            <a:off x="8900559" y="4821165"/>
            <a:ext cx="713983" cy="306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83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972BA-8F3B-4247-F63D-CAEB16A5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C556B6-2314-DF9B-3B7A-6700C147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TC</a:t>
            </a:r>
          </a:p>
          <a:p>
            <a:pPr marL="0" indent="0">
              <a:buNone/>
            </a:pPr>
            <a:r>
              <a:rPr lang="en-US" altLang="ja-JP" dirty="0"/>
              <a:t>TL</a:t>
            </a:r>
          </a:p>
          <a:p>
            <a:pPr marL="0" indent="0">
              <a:buNone/>
            </a:pPr>
            <a:r>
              <a:rPr kumimoji="1" lang="en-US" altLang="ja-JP" dirty="0"/>
              <a:t>TF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413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28ECB-F322-37D6-AFF6-ACFE111B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モデル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4B083-55BC-509D-DB2E-7FF18BB1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dirty="0"/>
              <a:t>Ｔｒ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Ｔｃｔｌｔｔｆを初期化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Ge</a:t>
            </a:r>
          </a:p>
          <a:p>
            <a:pPr marL="0" indent="0">
              <a:buNone/>
            </a:pPr>
            <a:r>
              <a:rPr kumimoji="1" lang="en-US" altLang="ja-JP" dirty="0"/>
              <a:t>Ro</a:t>
            </a:r>
          </a:p>
          <a:p>
            <a:pPr marL="0" indent="0">
              <a:buNone/>
            </a:pPr>
            <a:r>
              <a:rPr kumimoji="1" lang="ja-JP" altLang="en-US" dirty="0"/>
              <a:t>リンクを初期化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協力非協力を決める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利得を計算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切り貼り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セレクションとミューテーション</a:t>
            </a:r>
          </a:p>
        </p:txBody>
      </p:sp>
    </p:spTree>
    <p:extLst>
      <p:ext uri="{BB962C8B-B14F-4D97-AF65-F5344CB8AC3E}">
        <p14:creationId xmlns:p14="http://schemas.microsoft.com/office/powerpoint/2010/main" val="330774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D89E6-8354-26C5-ADB1-BBE9E916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協力非協力の決め方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81DB27-3556-529E-253D-1AF830EE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57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9DE71-4AC6-D24D-796E-BFB7EEC4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利得の計算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3C0741-1723-E153-712D-6B757B2A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37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4B98-646D-F088-3B56-232CCED7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切り貼り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53E0F3-1BE5-8646-2E51-47D69EF0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0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56A9B-EFCA-86A9-2E8C-C349F19B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セレクション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999144-DA4A-F1DD-DD1E-5E4D2E19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96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2242</Words>
  <Application>Microsoft Office PowerPoint</Application>
  <PresentationFormat>ワイド画面</PresentationFormat>
  <Paragraphs>417</Paragraphs>
  <Slides>39</Slides>
  <Notes>5</Notes>
  <HiddenSlides>21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7" baseType="lpstr">
      <vt:lpstr>ＭＳ Ｐゴシック</vt:lpstr>
      <vt:lpstr>游ゴシック</vt:lpstr>
      <vt:lpstr>游ゴシック Light</vt:lpstr>
      <vt:lpstr>Arial</vt:lpstr>
      <vt:lpstr>Cambria Math</vt:lpstr>
      <vt:lpstr>Century</vt:lpstr>
      <vt:lpstr>Times New Roman</vt:lpstr>
      <vt:lpstr>Office テーマ</vt:lpstr>
      <vt:lpstr>12/17 研究進捗</vt:lpstr>
      <vt:lpstr>研究概要</vt:lpstr>
      <vt:lpstr>研究背景</vt:lpstr>
      <vt:lpstr>変数</vt:lpstr>
      <vt:lpstr>モデル</vt:lpstr>
      <vt:lpstr>協力非協力の決め方</vt:lpstr>
      <vt:lpstr>利得の計算</vt:lpstr>
      <vt:lpstr>切り貼り</vt:lpstr>
      <vt:lpstr>セレクション</vt:lpstr>
      <vt:lpstr>ミューテーション</vt:lpstr>
      <vt:lpstr>初期値の種類</vt:lpstr>
      <vt:lpstr>これまで何をしてきたか</vt:lpstr>
      <vt:lpstr>結果</vt:lpstr>
      <vt:lpstr>今後の予定</vt:lpstr>
      <vt:lpstr>PowerPoint プレゼンテーション</vt:lpstr>
      <vt:lpstr>PowerPoint プレゼンテーション</vt:lpstr>
      <vt:lpstr>PowerPoint プレゼンテーション</vt:lpstr>
      <vt:lpstr>社会ネットワークの切断と接続が 協力の進化に与える影響について</vt:lpstr>
      <vt:lpstr>研究の背景</vt:lpstr>
      <vt:lpstr>PowerPoint プレゼンテーション</vt:lpstr>
      <vt:lpstr>発展内容</vt:lpstr>
      <vt:lpstr>PowerPoint プレゼンテーション</vt:lpstr>
      <vt:lpstr>社会ネットワークを「切る」と「貼る」では どちらが協力の進化を促進するのか？  Which promotes the evolution of cooperation,  “deletion" or “formation" of links in social networks?</vt:lpstr>
      <vt:lpstr>研究の背景</vt:lpstr>
      <vt:lpstr>研究方法</vt:lpstr>
      <vt:lpstr>「切る」モデル</vt:lpstr>
      <vt:lpstr>「切る」モデル</vt:lpstr>
      <vt:lpstr>「貼る」モデル</vt:lpstr>
      <vt:lpstr>「貼る」モデル</vt:lpstr>
      <vt:lpstr>PowerPoint プレゼンテーション</vt:lpstr>
      <vt:lpstr>「切り貼り」モデル</vt:lpstr>
      <vt:lpstr>結果:切り貼りの回数 g</vt:lpstr>
      <vt:lpstr>平均次数の世代変化と最終的なネットワーク形状</vt:lpstr>
      <vt:lpstr>累積利得と平均利得</vt:lpstr>
      <vt:lpstr>累積利得と平均利得の比較</vt:lpstr>
      <vt:lpstr>考察</vt:lpstr>
      <vt:lpstr>エンジニアリングデザインへの寄与</vt:lpstr>
      <vt:lpstr>Future work</vt:lpstr>
      <vt:lpstr>最終的なネットワーク形状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T20240096333</dc:creator>
  <cp:lastModifiedBy>T20240096333</cp:lastModifiedBy>
  <cp:revision>12</cp:revision>
  <dcterms:created xsi:type="dcterms:W3CDTF">2024-12-11T14:52:55Z</dcterms:created>
  <dcterms:modified xsi:type="dcterms:W3CDTF">2024-12-11T15:29:57Z</dcterms:modified>
</cp:coreProperties>
</file>