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80" r:id="rId21"/>
    <p:sldId id="286" r:id="rId22"/>
    <p:sldId id="276" r:id="rId23"/>
    <p:sldId id="277" r:id="rId24"/>
    <p:sldId id="278" r:id="rId25"/>
    <p:sldId id="279" r:id="rId26"/>
    <p:sldId id="281" r:id="rId27"/>
    <p:sldId id="283" r:id="rId28"/>
    <p:sldId id="284" r:id="rId29"/>
    <p:sldId id="282" r:id="rId30"/>
    <p:sldId id="285"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18"/>
    <p:restoredTop sz="94664"/>
  </p:normalViewPr>
  <p:slideViewPr>
    <p:cSldViewPr snapToGrid="0" snapToObjects="1">
      <p:cViewPr varScale="1">
        <p:scale>
          <a:sx n="139" d="100"/>
          <a:sy n="139" d="100"/>
        </p:scale>
        <p:origin x="7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A650C8-E1A6-534B-BAE4-94C4B603F599}" type="datetimeFigureOut">
              <a:rPr kumimoji="1" lang="ja-JP" altLang="en-US" smtClean="0"/>
              <a:t>2020/8/23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DB339-756A-AD40-86EB-EDB398869338}" type="slidenum">
              <a:rPr kumimoji="1" lang="ja-JP" altLang="en-US" smtClean="0"/>
              <a:t>‹#›</a:t>
            </a:fld>
            <a:endParaRPr kumimoji="1" lang="ja-JP" altLang="en-US"/>
          </a:p>
        </p:txBody>
      </p:sp>
    </p:spTree>
    <p:extLst>
      <p:ext uri="{BB962C8B-B14F-4D97-AF65-F5344CB8AC3E}">
        <p14:creationId xmlns:p14="http://schemas.microsoft.com/office/powerpoint/2010/main" val="18438862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atsumotokoki/RL-WorkSho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EEDB339-756A-AD40-86EB-EDB398869338}" type="slidenum">
              <a:rPr kumimoji="1" lang="ja-JP" altLang="en-US" smtClean="0"/>
              <a:t>1</a:t>
            </a:fld>
            <a:endParaRPr kumimoji="1" lang="ja-JP" altLang="en-US"/>
          </a:p>
        </p:txBody>
      </p:sp>
    </p:spTree>
    <p:extLst>
      <p:ext uri="{BB962C8B-B14F-4D97-AF65-F5344CB8AC3E}">
        <p14:creationId xmlns:p14="http://schemas.microsoft.com/office/powerpoint/2010/main" val="3802522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77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99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578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9791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150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575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590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3731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u="sng">
                <a:solidFill>
                  <a:schemeClr val="hlink"/>
                </a:solidFill>
                <a:hlinkClick r:id="rId3"/>
              </a:rPr>
              <a:t>https://github.com/matsumotokoki/RL-WorkShop</a:t>
            </a:r>
            <a:endParaRPr/>
          </a:p>
        </p:txBody>
      </p:sp>
      <p:sp>
        <p:nvSpPr>
          <p:cNvPr id="372" name="Google Shape;3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n-US" altLang="ja-JP"/>
              <a:t>19</a:t>
            </a:fld>
            <a:endParaRPr/>
          </a:p>
        </p:txBody>
      </p:sp>
    </p:spTree>
    <p:extLst>
      <p:ext uri="{BB962C8B-B14F-4D97-AF65-F5344CB8AC3E}">
        <p14:creationId xmlns:p14="http://schemas.microsoft.com/office/powerpoint/2010/main" val="86701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70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ルールベース</a:t>
            </a:r>
            <a:br>
              <a:rPr kumimoji="1" lang="en-US" altLang="ja-JP" dirty="0"/>
            </a:br>
            <a:r>
              <a:rPr kumimoji="1" lang="ja-JP" altLang="en-US"/>
              <a:t>行動決定アルゴリズム</a:t>
            </a:r>
          </a:p>
        </p:txBody>
      </p:sp>
      <p:sp>
        <p:nvSpPr>
          <p:cNvPr id="4" name="スライド番号プレースホルダー 3"/>
          <p:cNvSpPr>
            <a:spLocks noGrp="1"/>
          </p:cNvSpPr>
          <p:nvPr>
            <p:ph type="sldNum" sz="quarter" idx="5"/>
          </p:nvPr>
        </p:nvSpPr>
        <p:spPr/>
        <p:txBody>
          <a:bodyPr/>
          <a:lstStyle/>
          <a:p>
            <a:fld id="{6EEDB339-756A-AD40-86EB-EDB398869338}" type="slidenum">
              <a:rPr kumimoji="1" lang="ja-JP" altLang="en-US" smtClean="0"/>
              <a:t>3</a:t>
            </a:fld>
            <a:endParaRPr kumimoji="1" lang="ja-JP" altLang="en-US"/>
          </a:p>
        </p:txBody>
      </p:sp>
    </p:spTree>
    <p:extLst>
      <p:ext uri="{BB962C8B-B14F-4D97-AF65-F5344CB8AC3E}">
        <p14:creationId xmlns:p14="http://schemas.microsoft.com/office/powerpoint/2010/main" val="637663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64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577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838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3640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204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711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30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942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134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967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756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95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970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1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7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58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22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ja-JP" altLang="en-US"/>
              <a:t>マスター タイトルの書式設定</a:t>
            </a:r>
            <a:endParaRPr/>
          </a:p>
        </p:txBody>
      </p:sp>
    </p:spTree>
    <p:extLst>
      <p:ext uri="{BB962C8B-B14F-4D97-AF65-F5344CB8AC3E}">
        <p14:creationId xmlns:p14="http://schemas.microsoft.com/office/powerpoint/2010/main" val="15000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09198-9CE3-B84D-9DF5-9B26CA030E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243FD30-4343-1444-981D-8DEAB3733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3D0D34-FD5F-7649-911C-69A1FFDD81D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1410D76-B6B5-9849-9A34-C7D2D53CAF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CFD21D-79EC-264E-B220-057A8FBDA717}"/>
              </a:ext>
            </a:extLst>
          </p:cNvPr>
          <p:cNvSpPr>
            <a:spLocks noGrp="1"/>
          </p:cNvSpPr>
          <p:nvPr>
            <p:ph type="sldNum" sz="quarter" idx="12"/>
          </p:nvPr>
        </p:nvSpPr>
        <p:spPr/>
        <p:txBody>
          <a:body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95025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ja-JP" altLang="en-US"/>
              <a:t>マスター タイトルの書式設定</a:t>
            </a:r>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9800"/>
              </a:buClr>
              <a:buSzPts val="2000"/>
              <a:buNone/>
              <a:defRPr sz="2667">
                <a:solidFill>
                  <a:srgbClr val="FF9800"/>
                </a:solidFill>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ja-JP" altLang="en-US"/>
              <a:t>マスター サブタイトルの書式設定</a:t>
            </a:r>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75715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4"/>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44" name="Google Shape;44;p4"/>
          <p:cNvGrpSpPr/>
          <p:nvPr/>
        </p:nvGrpSpPr>
        <p:grpSpPr>
          <a:xfrm>
            <a:off x="0" y="-9451"/>
            <a:ext cx="11548531" cy="6867451"/>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47" name="Google Shape;47;p4"/>
          <p:cNvGrpSpPr/>
          <p:nvPr/>
        </p:nvGrpSpPr>
        <p:grpSpPr>
          <a:xfrm rot="10800000" flipH="1">
            <a:off x="2" y="1454351"/>
            <a:ext cx="11796669" cy="3949300"/>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0" name="Google Shape;50;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pPr lvl="0"/>
            <a:r>
              <a:rPr lang="ja-JP" altLang="en-US"/>
              <a:t>マスター テキストの書式設定</a:t>
            </a:r>
          </a:p>
        </p:txBody>
      </p:sp>
      <p:sp>
        <p:nvSpPr>
          <p:cNvPr id="51" name="Google Shape;51;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rgbClr val="FF9800"/>
                </a:solidFill>
              </a:rPr>
              <a:t>“</a:t>
            </a:r>
            <a:endParaRPr sz="9600" b="1">
              <a:solidFill>
                <a:srgbClr val="FF9800"/>
              </a:solidFill>
            </a:endParaRPr>
          </a:p>
        </p:txBody>
      </p:sp>
      <p:grpSp>
        <p:nvGrpSpPr>
          <p:cNvPr id="52" name="Google Shape;52;p4"/>
          <p:cNvGrpSpPr/>
          <p:nvPr/>
        </p:nvGrpSpPr>
        <p:grpSpPr>
          <a:xfrm>
            <a:off x="9262456" y="5963632"/>
            <a:ext cx="2937107" cy="894393"/>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47759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 y="54"/>
            <a:ext cx="9429907" cy="1769753"/>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70" name="Google Shape;70;p5"/>
          <p:cNvGrpSpPr/>
          <p:nvPr/>
        </p:nvGrpSpPr>
        <p:grpSpPr>
          <a:xfrm>
            <a:off x="9262456" y="5963632"/>
            <a:ext cx="2937107" cy="894393"/>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pPr lvl="0"/>
            <a:r>
              <a:rPr lang="ja-JP" altLang="en-US"/>
              <a:t>マスター テキストの書式設定</a:t>
            </a: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359982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ja-JP" altLang="en-US"/>
              <a:t>マスター テキストの書式設定</a:t>
            </a: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ja-JP" altLang="en-US"/>
              <a:t>マスター テキストの書式設定</a:t>
            </a: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315198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ja-JP" altLang="en-US"/>
              <a:t>マスター タイトルの書式設定</a:t>
            </a:r>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ja-JP" altLang="en-US"/>
              <a:t>マスター テキストの書式設定</a:t>
            </a: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146715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ja-JP" altLang="en-US"/>
              <a:t>マスター タイトルの書式設定</a:t>
            </a:r>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1311299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pPr lvl="0"/>
            <a:r>
              <a:rPr lang="ja-JP" altLang="en-US"/>
              <a:t>マスター テキストの書式設定</a:t>
            </a: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67030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8256F09-3771-EB4F-ADC7-B2F5C306C5F6}" type="slidenum">
              <a:rPr kumimoji="1" lang="ja-JP" altLang="en-US" smtClean="0"/>
              <a:t>‹#›</a:t>
            </a:fld>
            <a:endParaRPr kumimoji="1" lang="ja-JP" altLang="en-US"/>
          </a:p>
        </p:txBody>
      </p:sp>
      <p:grpSp>
        <p:nvGrpSpPr>
          <p:cNvPr id="164" name="Google Shape;164;p10"/>
          <p:cNvGrpSpPr/>
          <p:nvPr/>
        </p:nvGrpSpPr>
        <p:grpSpPr>
          <a:xfrm>
            <a:off x="9262456" y="5963632"/>
            <a:ext cx="2937107" cy="894393"/>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2" name="Google Shape;172;p10"/>
          <p:cNvGrpSpPr/>
          <p:nvPr/>
        </p:nvGrpSpPr>
        <p:grpSpPr>
          <a:xfrm rot="10800000">
            <a:off x="-11" y="-2"/>
            <a:ext cx="2937107" cy="894393"/>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99862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rgbClr val="FFFFFF"/>
                </a:solidFill>
                <a:latin typeface="Roboto Condensed"/>
                <a:ea typeface="Roboto Condensed"/>
                <a:cs typeface="Roboto Condensed"/>
                <a:sym typeface="Roboto Condensed"/>
              </a:defRPr>
            </a:lvl1pPr>
            <a:lvl2pPr lvl="1" algn="r">
              <a:buNone/>
              <a:defRPr sz="1600" b="1">
                <a:solidFill>
                  <a:srgbClr val="FFFFFF"/>
                </a:solidFill>
                <a:latin typeface="Roboto Condensed"/>
                <a:ea typeface="Roboto Condensed"/>
                <a:cs typeface="Roboto Condensed"/>
                <a:sym typeface="Roboto Condensed"/>
              </a:defRPr>
            </a:lvl2pPr>
            <a:lvl3pPr lvl="2" algn="r">
              <a:buNone/>
              <a:defRPr sz="1600" b="1">
                <a:solidFill>
                  <a:srgbClr val="FFFFFF"/>
                </a:solidFill>
                <a:latin typeface="Roboto Condensed"/>
                <a:ea typeface="Roboto Condensed"/>
                <a:cs typeface="Roboto Condensed"/>
                <a:sym typeface="Roboto Condensed"/>
              </a:defRPr>
            </a:lvl3pPr>
            <a:lvl4pPr lvl="3" algn="r">
              <a:buNone/>
              <a:defRPr sz="1600" b="1">
                <a:solidFill>
                  <a:srgbClr val="FFFFFF"/>
                </a:solidFill>
                <a:latin typeface="Roboto Condensed"/>
                <a:ea typeface="Roboto Condensed"/>
                <a:cs typeface="Roboto Condensed"/>
                <a:sym typeface="Roboto Condensed"/>
              </a:defRPr>
            </a:lvl4pPr>
            <a:lvl5pPr lvl="4" algn="r">
              <a:buNone/>
              <a:defRPr sz="1600" b="1">
                <a:solidFill>
                  <a:srgbClr val="FFFFFF"/>
                </a:solidFill>
                <a:latin typeface="Roboto Condensed"/>
                <a:ea typeface="Roboto Condensed"/>
                <a:cs typeface="Roboto Condensed"/>
                <a:sym typeface="Roboto Condensed"/>
              </a:defRPr>
            </a:lvl5pPr>
            <a:lvl6pPr lvl="5" algn="r">
              <a:buNone/>
              <a:defRPr sz="1600" b="1">
                <a:solidFill>
                  <a:srgbClr val="FFFFFF"/>
                </a:solidFill>
                <a:latin typeface="Roboto Condensed"/>
                <a:ea typeface="Roboto Condensed"/>
                <a:cs typeface="Roboto Condensed"/>
                <a:sym typeface="Roboto Condensed"/>
              </a:defRPr>
            </a:lvl6pPr>
            <a:lvl7pPr lvl="6" algn="r">
              <a:buNone/>
              <a:defRPr sz="1600" b="1">
                <a:solidFill>
                  <a:srgbClr val="FFFFFF"/>
                </a:solidFill>
                <a:latin typeface="Roboto Condensed"/>
                <a:ea typeface="Roboto Condensed"/>
                <a:cs typeface="Roboto Condensed"/>
                <a:sym typeface="Roboto Condensed"/>
              </a:defRPr>
            </a:lvl7pPr>
            <a:lvl8pPr lvl="7" algn="r">
              <a:buNone/>
              <a:defRPr sz="1600" b="1">
                <a:solidFill>
                  <a:srgbClr val="FFFFFF"/>
                </a:solidFill>
                <a:latin typeface="Roboto Condensed"/>
                <a:ea typeface="Roboto Condensed"/>
                <a:cs typeface="Roboto Condensed"/>
                <a:sym typeface="Roboto Condensed"/>
              </a:defRPr>
            </a:lvl8pPr>
            <a:lvl9pPr lvl="8" algn="r">
              <a:buNone/>
              <a:defRPr sz="1600" b="1">
                <a:solidFill>
                  <a:srgbClr val="FFFFFF"/>
                </a:solidFill>
                <a:latin typeface="Roboto Condensed"/>
                <a:ea typeface="Roboto Condensed"/>
                <a:cs typeface="Roboto Condensed"/>
                <a:sym typeface="Roboto Condensed"/>
              </a:defRPr>
            </a:lvl9pPr>
          </a:lstStyle>
          <a:p>
            <a:fld id="{98256F09-3771-EB4F-ADC7-B2F5C306C5F6}" type="slidenum">
              <a:rPr kumimoji="1" lang="ja-JP" altLang="en-US" smtClean="0"/>
              <a:t>‹#›</a:t>
            </a:fld>
            <a:endParaRPr kumimoji="1" lang="ja-JP" altLang="en-US"/>
          </a:p>
        </p:txBody>
      </p:sp>
    </p:spTree>
    <p:extLst>
      <p:ext uri="{BB962C8B-B14F-4D97-AF65-F5344CB8AC3E}">
        <p14:creationId xmlns:p14="http://schemas.microsoft.com/office/powerpoint/2010/main" val="200314406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atsumotokoki/RL-WorkSho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8.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ideo" Target="https://www.youtube.com/embed/xj121Km8_tw?feature=oembed" TargetMode="Externa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video" Target="https://www.youtube.com/embed/qv6UVOQ0F44?start=67&amp;feature=oembed" TargetMode="Externa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video" Target="https://www.youtube.com/embed/lKYh6uuCwRY?feature=oembed" TargetMode="Externa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ideo" Target="https://www.youtube.com/embed/aTAcS6ppBog?feature=oembed" TargetMode="Externa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E14F388-AE95-42EA-8DB5-A1E1FE138775}"/>
              </a:ext>
            </a:extLst>
          </p:cNvPr>
          <p:cNvSpPr>
            <a:spLocks noGrp="1"/>
          </p:cNvSpPr>
          <p:nvPr>
            <p:ph type="ctrTitle"/>
          </p:nvPr>
        </p:nvSpPr>
        <p:spPr>
          <a:xfrm>
            <a:off x="914400" y="1454333"/>
            <a:ext cx="7157200" cy="3949200"/>
          </a:xfrm>
        </p:spPr>
        <p:txBody>
          <a:bodyPr/>
          <a:lstStyle/>
          <a:p>
            <a:r>
              <a:rPr lang="en-US" dirty="0" err="1"/>
              <a:t>強化学習勉強会</a:t>
            </a:r>
            <a:endParaRPr lang="en-US" dirty="0"/>
          </a:p>
        </p:txBody>
      </p:sp>
      <p:sp>
        <p:nvSpPr>
          <p:cNvPr id="5" name="Google Shape;196;p1">
            <a:extLst>
              <a:ext uri="{FF2B5EF4-FFF2-40B4-BE49-F238E27FC236}">
                <a16:creationId xmlns:a16="http://schemas.microsoft.com/office/drawing/2014/main" id="{A5EA8B53-9413-C344-92FB-B4B143D1947C}"/>
              </a:ext>
            </a:extLst>
          </p:cNvPr>
          <p:cNvSpPr txBox="1"/>
          <p:nvPr/>
        </p:nvSpPr>
        <p:spPr>
          <a:xfrm>
            <a:off x="5357090" y="5092375"/>
            <a:ext cx="6834910" cy="166682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FFFFFF"/>
              </a:buClr>
              <a:buSzPts val="4800"/>
              <a:buFont typeface="Roboto Condensed"/>
              <a:buNone/>
            </a:pPr>
            <a:r>
              <a:rPr lang="ja-JP" sz="2800" b="1" i="0" u="none" strike="noStrike" cap="none">
                <a:solidFill>
                  <a:srgbClr val="FFFFFF"/>
                </a:solidFill>
                <a:latin typeface="Roboto Condensed"/>
                <a:ea typeface="Roboto Condensed"/>
                <a:cs typeface="Roboto Condensed"/>
                <a:sym typeface="Roboto Condensed"/>
              </a:rPr>
              <a:t>B4 Matumoto Koki     2020/08/24 Mon.</a:t>
            </a:r>
            <a:endParaRPr sz="1200" dirty="0"/>
          </a:p>
        </p:txBody>
      </p:sp>
    </p:spTree>
    <p:extLst>
      <p:ext uri="{BB962C8B-B14F-4D97-AF65-F5344CB8AC3E}">
        <p14:creationId xmlns:p14="http://schemas.microsoft.com/office/powerpoint/2010/main" val="423236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0"/>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96" name="Google Shape;296;p10"/>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10</a:t>
            </a:fld>
            <a:endParaRPr/>
          </a:p>
        </p:txBody>
      </p:sp>
      <mc:AlternateContent xmlns:mc="http://schemas.openxmlformats.org/markup-compatibility/2006" xmlns:a14="http://schemas.microsoft.com/office/drawing/2010/main">
        <mc:Choice Requires="a14">
          <p:sp>
            <p:nvSpPr>
              <p:cNvPr id="3" name="テキスト プレースホルダー 2">
                <a:extLst>
                  <a:ext uri="{FF2B5EF4-FFF2-40B4-BE49-F238E27FC236}">
                    <a16:creationId xmlns:a16="http://schemas.microsoft.com/office/drawing/2014/main" id="{0843ADBE-FC9F-F944-BEB5-668B54B9C532}"/>
                  </a:ext>
                </a:extLst>
              </p:cNvPr>
              <p:cNvSpPr>
                <a:spLocks noGrp="1"/>
              </p:cNvSpPr>
              <p:nvPr>
                <p:ph type="body" idx="1"/>
              </p:nvPr>
            </p:nvSpPr>
            <p:spPr>
              <a:xfrm>
                <a:off x="1085700" y="1920721"/>
                <a:ext cx="9620770" cy="4194000"/>
              </a:xfrm>
            </p:spPr>
            <p:txBody>
              <a:bodyPr anchor="t"/>
              <a:lstStyle/>
              <a:p>
                <a:r>
                  <a:rPr lang="ja-JP" altLang="en-US"/>
                  <a:t>時刻</a:t>
                </a:r>
                <a:r>
                  <a:rPr lang="en-US" altLang="ja-JP" dirty="0"/>
                  <a:t>t</a:t>
                </a:r>
                <a:r>
                  <a:rPr lang="ja-JP" altLang="en-US"/>
                  <a:t>における報酬の総和は以下のように定義される</a:t>
                </a:r>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𝑇</m:t>
                        </m:r>
                      </m:sub>
                    </m:sSub>
                  </m:oMath>
                </a14:m>
                <a:endParaRPr lang="en-US" altLang="ja-JP" dirty="0"/>
              </a:p>
              <a:p>
                <a:endParaRPr lang="en-US" altLang="ja-JP" dirty="0"/>
              </a:p>
              <a:p>
                <a:r>
                  <a:rPr lang="ja-JP" altLang="en-US"/>
                  <a:t>時刻</a:t>
                </a:r>
                <a:r>
                  <a:rPr lang="en-US" altLang="ja-JP" dirty="0"/>
                  <a:t>t</a:t>
                </a:r>
                <a:r>
                  <a:rPr lang="ja-JP" altLang="en-US"/>
                  <a:t>ではこの部分が確定しないので</a:t>
                </a:r>
                <a:r>
                  <a:rPr lang="en-US" altLang="ja-JP" dirty="0"/>
                  <a:t>”</a:t>
                </a:r>
                <a:r>
                  <a:rPr lang="ja-JP" altLang="en-US"/>
                  <a:t>見積もる</a:t>
                </a:r>
                <a:r>
                  <a:rPr lang="en-US" altLang="ja-JP" dirty="0"/>
                  <a:t>”</a:t>
                </a:r>
                <a:r>
                  <a:rPr lang="ja-JP" altLang="en-US"/>
                  <a:t>ことにする</a:t>
                </a:r>
                <a:br>
                  <a:rPr lang="en-US" altLang="ja-JP" dirty="0"/>
                </a:br>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0</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1</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+2</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2</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+3</m:t>
                        </m:r>
                      </m:sub>
                    </m:sSub>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𝑇</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−1</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𝑇</m:t>
                        </m:r>
                      </m:sub>
                    </m:sSub>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0≤</m:t>
                        </m:r>
                        <m:r>
                          <a:rPr lang="en-US" altLang="ja-JP" b="0" i="1" smtClean="0">
                            <a:latin typeface="Cambria Math" panose="02040503050406030204" pitchFamily="18" charset="0"/>
                            <a:ea typeface="Cambria Math" panose="02040503050406030204" pitchFamily="18" charset="0"/>
                          </a:rPr>
                          <m:t>𝛾</m:t>
                        </m:r>
                        <m:r>
                          <a:rPr lang="en-US" altLang="ja-JP" b="0" i="1" smtClean="0">
                            <a:latin typeface="Cambria Math" panose="02040503050406030204" pitchFamily="18" charset="0"/>
                            <a:ea typeface="Cambria Math" panose="02040503050406030204" pitchFamily="18" charset="0"/>
                          </a:rPr>
                          <m:t>≤1</m:t>
                        </m:r>
                      </m:e>
                    </m:d>
                  </m:oMath>
                </a14:m>
                <a:br>
                  <a:rPr lang="en-US" altLang="ja-JP" dirty="0"/>
                </a:b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 </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𝑘</m:t>
                        </m:r>
                        <m:r>
                          <a:rPr lang="en-US" altLang="ja-JP" b="0" i="1" smtClean="0">
                            <a:latin typeface="Cambria Math" panose="02040503050406030204" pitchFamily="18" charset="0"/>
                          </a:rPr>
                          <m:t>=0</m:t>
                        </m:r>
                      </m:sub>
                      <m:sup>
                        <m:r>
                          <a:rPr lang="en-US" altLang="ja-JP" b="0" i="1" smtClean="0">
                            <a:latin typeface="Cambria Math" panose="02040503050406030204" pitchFamily="18" charset="0"/>
                          </a:rPr>
                          <m:t>𝑇</m:t>
                        </m:r>
                      </m:sup>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𝛾</m:t>
                            </m:r>
                          </m:e>
                          <m:sup>
                            <m:r>
                              <a:rPr lang="en-US" altLang="ja-JP" b="0" i="1" smtClean="0">
                                <a:latin typeface="Cambria Math" panose="02040503050406030204" pitchFamily="18" charset="0"/>
                                <a:ea typeface="Cambria Math" panose="02040503050406030204" pitchFamily="18" charset="0"/>
                              </a:rPr>
                              <m:t>𝑘</m:t>
                            </m:r>
                          </m:sup>
                        </m:sSup>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𝑟</m:t>
                            </m:r>
                          </m:e>
                          <m:sub>
                            <m:r>
                              <a:rPr lang="en-US" altLang="ja-JP" b="0" i="1" smtClean="0">
                                <a:latin typeface="Cambria Math" panose="02040503050406030204" pitchFamily="18" charset="0"/>
                                <a:ea typeface="Cambria Math" panose="02040503050406030204" pitchFamily="18" charset="0"/>
                              </a:rPr>
                              <m:t>𝑡</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+1</m:t>
                            </m:r>
                          </m:sub>
                        </m:sSub>
                      </m:e>
                    </m:nary>
                  </m:oMath>
                </a14:m>
                <a:endParaRPr lang="ja-JP" altLang="en-US"/>
              </a:p>
            </p:txBody>
          </p:sp>
        </mc:Choice>
        <mc:Fallback xmlns="">
          <p:sp>
            <p:nvSpPr>
              <p:cNvPr id="3" name="テキスト プレースホルダー 2">
                <a:extLst>
                  <a:ext uri="{FF2B5EF4-FFF2-40B4-BE49-F238E27FC236}">
                    <a16:creationId xmlns:a16="http://schemas.microsoft.com/office/drawing/2014/main" id="{0843ADBE-FC9F-F944-BEB5-668B54B9C532}"/>
                  </a:ext>
                </a:extLst>
              </p:cNvPr>
              <p:cNvSpPr>
                <a:spLocks noGrp="1" noRot="1" noChangeAspect="1" noMove="1" noResize="1" noEditPoints="1" noAdjustHandles="1" noChangeArrowheads="1" noChangeShapeType="1" noTextEdit="1"/>
              </p:cNvSpPr>
              <p:nvPr>
                <p:ph type="body" idx="1"/>
              </p:nvPr>
            </p:nvSpPr>
            <p:spPr>
              <a:xfrm>
                <a:off x="1085700" y="1920721"/>
                <a:ext cx="9620770" cy="4194000"/>
              </a:xfrm>
              <a:blipFill>
                <a:blip r:embed="rId3"/>
                <a:stretch>
                  <a:fillRect l="-132" b="-30606"/>
                </a:stretch>
              </a:blipFill>
            </p:spPr>
            <p:txBody>
              <a:bodyPr/>
              <a:lstStyle/>
              <a:p>
                <a:r>
                  <a:rPr lang="ja-JP" altLang="en-US">
                    <a:noFill/>
                  </a:rPr>
                  <a:t> </a:t>
                </a:r>
              </a:p>
            </p:txBody>
          </p:sp>
        </mc:Fallback>
      </mc:AlternateContent>
      <p:sp>
        <p:nvSpPr>
          <p:cNvPr id="8" name="Google Shape;298;p10">
            <a:extLst>
              <a:ext uri="{FF2B5EF4-FFF2-40B4-BE49-F238E27FC236}">
                <a16:creationId xmlns:a16="http://schemas.microsoft.com/office/drawing/2014/main" id="{DE752D74-BF1E-9F47-BF4C-DD5D45FE0EFC}"/>
              </a:ext>
            </a:extLst>
          </p:cNvPr>
          <p:cNvSpPr/>
          <p:nvPr/>
        </p:nvSpPr>
        <p:spPr>
          <a:xfrm>
            <a:off x="5401464" y="2442183"/>
            <a:ext cx="2337848" cy="471340"/>
          </a:xfrm>
          <a:prstGeom prst="donut">
            <a:avLst>
              <a:gd name="adj" fmla="val 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1"/>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Agentの例 : Q-learning</a:t>
            </a:r>
            <a:endParaRPr sz="3600"/>
          </a:p>
        </p:txBody>
      </p:sp>
      <p:sp>
        <p:nvSpPr>
          <p:cNvPr id="304" name="Google Shape;304;p1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11</a:t>
            </a:fld>
            <a:endParaRPr/>
          </a:p>
        </p:txBody>
      </p:sp>
      <p:sp>
        <p:nvSpPr>
          <p:cNvPr id="305" name="Google Shape;305;p11"/>
          <p:cNvSpPr txBox="1">
            <a:spLocks noGrp="1"/>
          </p:cNvSpPr>
          <p:nvPr>
            <p:ph type="body" idx="1"/>
          </p:nvPr>
        </p:nvSpPr>
        <p:spPr>
          <a:xfrm>
            <a:off x="1085700" y="1769800"/>
            <a:ext cx="7841484" cy="4194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t>Q-learning(Q学習)というアルゴリズムを紹介</a:t>
            </a:r>
            <a:br>
              <a:rPr lang="ja-JP"/>
            </a:br>
            <a:r>
              <a:rPr lang="ja-JP"/>
              <a:t> → Q値と呼ばれる行動の評価値を学習していく手法</a:t>
            </a:r>
            <a:endParaRPr dirty="0"/>
          </a:p>
          <a:p>
            <a:pPr marL="609585" lvl="0" indent="-355586" algn="l" rtl="0">
              <a:lnSpc>
                <a:spcPct val="100000"/>
              </a:lnSpc>
              <a:spcBef>
                <a:spcPts val="800"/>
              </a:spcBef>
              <a:spcAft>
                <a:spcPts val="0"/>
              </a:spcAft>
              <a:buSzPts val="2400"/>
              <a:buNone/>
            </a:pPr>
            <a:endParaRPr dirty="0"/>
          </a:p>
          <a:p>
            <a:pPr marL="609585" lvl="0" indent="-507986" algn="l" rtl="0">
              <a:lnSpc>
                <a:spcPct val="100000"/>
              </a:lnSpc>
              <a:spcBef>
                <a:spcPts val="800"/>
              </a:spcBef>
              <a:spcAft>
                <a:spcPts val="0"/>
              </a:spcAft>
              <a:buSzPts val="2400"/>
              <a:buChar char="▰"/>
            </a:pPr>
            <a:r>
              <a:rPr lang="ja-JP"/>
              <a:t>イメージとしてはエージェントが行動を</a:t>
            </a:r>
            <a:br>
              <a:rPr lang="ja-JP"/>
            </a:br>
            <a:r>
              <a:rPr lang="ja-JP"/>
              <a:t>決めるための指針を作っている部分</a:t>
            </a:r>
            <a:endParaRPr dirty="0"/>
          </a:p>
          <a:p>
            <a:pPr marL="101598" lvl="0" indent="0" algn="l" rtl="0">
              <a:lnSpc>
                <a:spcPct val="100000"/>
              </a:lnSpc>
              <a:spcBef>
                <a:spcPts val="800"/>
              </a:spcBef>
              <a:spcAft>
                <a:spcPts val="0"/>
              </a:spcAft>
              <a:buSzPts val="2400"/>
              <a:buNone/>
            </a:pPr>
            <a:endParaRPr dirty="0"/>
          </a:p>
          <a:p>
            <a:pPr marL="609585" lvl="0" indent="-507986" algn="l" rtl="0">
              <a:lnSpc>
                <a:spcPct val="100000"/>
              </a:lnSpc>
              <a:spcBef>
                <a:spcPts val="800"/>
              </a:spcBef>
              <a:spcAft>
                <a:spcPts val="0"/>
              </a:spcAft>
              <a:buSzPts val="2400"/>
              <a:buChar char="▰"/>
            </a:pPr>
            <a:r>
              <a:rPr lang="ja-JP"/>
              <a:t>雑談:</a:t>
            </a:r>
            <a:br>
              <a:rPr lang="ja-JP"/>
            </a:br>
            <a:r>
              <a:rPr lang="ja-JP"/>
              <a:t>Q. なぜ”Q”学習というのか？</a:t>
            </a:r>
            <a:br>
              <a:rPr lang="ja-JP"/>
            </a:br>
            <a:r>
              <a:rPr lang="ja-JP"/>
              <a:t>A. qualityの頭文字から来ている(諸説あり)</a:t>
            </a:r>
            <a:endParaRPr dirty="0"/>
          </a:p>
          <a:p>
            <a:pPr marL="609585" lvl="0" indent="-355586" algn="l" rtl="0">
              <a:lnSpc>
                <a:spcPct val="100000"/>
              </a:lnSpc>
              <a:spcBef>
                <a:spcPts val="800"/>
              </a:spcBef>
              <a:spcAft>
                <a:spcPts val="0"/>
              </a:spcAft>
              <a:buSzPts val="2400"/>
              <a:buNone/>
            </a:pPr>
            <a:endParaRPr dirty="0"/>
          </a:p>
        </p:txBody>
      </p:sp>
      <p:grpSp>
        <p:nvGrpSpPr>
          <p:cNvPr id="306" name="Google Shape;306;p11"/>
          <p:cNvGrpSpPr/>
          <p:nvPr/>
        </p:nvGrpSpPr>
        <p:grpSpPr>
          <a:xfrm>
            <a:off x="7607431" y="2840547"/>
            <a:ext cx="4584569" cy="2768600"/>
            <a:chOff x="7607431" y="2840547"/>
            <a:chExt cx="4584569" cy="2768600"/>
          </a:xfrm>
        </p:grpSpPr>
        <p:pic>
          <p:nvPicPr>
            <p:cNvPr id="307" name="Google Shape;307;p11"/>
            <p:cNvPicPr preferRelativeResize="0"/>
            <p:nvPr/>
          </p:nvPicPr>
          <p:blipFill rotWithShape="1">
            <a:blip r:embed="rId3">
              <a:alphaModFix/>
            </a:blip>
            <a:srcRect/>
            <a:stretch/>
          </p:blipFill>
          <p:spPr>
            <a:xfrm>
              <a:off x="7747000" y="2840547"/>
              <a:ext cx="4445000" cy="2768600"/>
            </a:xfrm>
            <a:prstGeom prst="rect">
              <a:avLst/>
            </a:prstGeom>
            <a:noFill/>
            <a:ln>
              <a:noFill/>
            </a:ln>
          </p:spPr>
        </p:pic>
        <p:sp>
          <p:nvSpPr>
            <p:cNvPr id="308" name="Google Shape;308;p11"/>
            <p:cNvSpPr/>
            <p:nvPr/>
          </p:nvSpPr>
          <p:spPr>
            <a:xfrm>
              <a:off x="7607431" y="2931735"/>
              <a:ext cx="1941921" cy="1594941"/>
            </a:xfrm>
            <a:prstGeom prst="donut">
              <a:avLst>
                <a:gd name="adj" fmla="val 1188"/>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45054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2"/>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Q-learningの仕組み(数式)</a:t>
            </a:r>
            <a:endParaRPr sz="3600"/>
          </a:p>
        </p:txBody>
      </p:sp>
      <p:sp>
        <p:nvSpPr>
          <p:cNvPr id="314" name="Google Shape;314;p12"/>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12</a:t>
            </a:fld>
            <a:endParaRPr/>
          </a:p>
        </p:txBody>
      </p:sp>
      <p:sp>
        <p:nvSpPr>
          <p:cNvPr id="315" name="Google Shape;315;p12"/>
          <p:cNvSpPr txBox="1">
            <a:spLocks noGrp="1"/>
          </p:cNvSpPr>
          <p:nvPr>
            <p:ph type="body" idx="1"/>
          </p:nvPr>
        </p:nvSpPr>
        <p:spPr>
          <a:xfrm>
            <a:off x="1085700" y="1769800"/>
            <a:ext cx="10499842" cy="4194000"/>
          </a:xfrm>
          <a:prstGeom prst="rect">
            <a:avLst/>
          </a:prstGeom>
          <a:blipFill rotWithShape="1">
            <a:blip r:embed="rId3">
              <a:alphaModFix/>
            </a:blip>
            <a:stretch>
              <a:fillRect l="-120"/>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cxnSp>
        <p:nvCxnSpPr>
          <p:cNvPr id="316" name="Google Shape;316;p12"/>
          <p:cNvCxnSpPr/>
          <p:nvPr/>
        </p:nvCxnSpPr>
        <p:spPr>
          <a:xfrm>
            <a:off x="5250730" y="4147795"/>
            <a:ext cx="3657600" cy="0"/>
          </a:xfrm>
          <a:prstGeom prst="straightConnector1">
            <a:avLst/>
          </a:prstGeom>
          <a:noFill/>
          <a:ln w="25400" cap="flat" cmpd="sng">
            <a:solidFill>
              <a:srgbClr val="347EB8"/>
            </a:solidFill>
            <a:prstDash val="solid"/>
            <a:round/>
            <a:headEnd type="none" w="sm" len="sm"/>
            <a:tailEnd type="none" w="sm" len="sm"/>
          </a:ln>
        </p:spPr>
      </p:cxnSp>
      <p:cxnSp>
        <p:nvCxnSpPr>
          <p:cNvPr id="317" name="Google Shape;317;p12"/>
          <p:cNvCxnSpPr/>
          <p:nvPr/>
        </p:nvCxnSpPr>
        <p:spPr>
          <a:xfrm>
            <a:off x="9294829" y="4147795"/>
            <a:ext cx="862504" cy="0"/>
          </a:xfrm>
          <a:prstGeom prst="straightConnector1">
            <a:avLst/>
          </a:prstGeom>
          <a:noFill/>
          <a:ln w="25400" cap="flat" cmpd="sng">
            <a:solidFill>
              <a:srgbClr val="347EB8"/>
            </a:solidFill>
            <a:prstDash val="solid"/>
            <a:round/>
            <a:headEnd type="none" w="sm" len="sm"/>
            <a:tailEnd type="none" w="sm" len="sm"/>
          </a:ln>
        </p:spPr>
      </p:cxnSp>
      <p:sp>
        <p:nvSpPr>
          <p:cNvPr id="318" name="Google Shape;318;p12"/>
          <p:cNvSpPr txBox="1"/>
          <p:nvPr/>
        </p:nvSpPr>
        <p:spPr>
          <a:xfrm>
            <a:off x="6448588" y="4218674"/>
            <a:ext cx="12618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報酬の期待値</a:t>
            </a:r>
            <a:endParaRPr/>
          </a:p>
        </p:txBody>
      </p:sp>
      <p:sp>
        <p:nvSpPr>
          <p:cNvPr id="319" name="Google Shape;319;p12"/>
          <p:cNvSpPr txBox="1"/>
          <p:nvPr/>
        </p:nvSpPr>
        <p:spPr>
          <a:xfrm>
            <a:off x="9095139" y="4218674"/>
            <a:ext cx="126188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見込みの報酬</a:t>
            </a:r>
            <a:endParaRPr/>
          </a:p>
        </p:txBody>
      </p:sp>
    </p:spTree>
    <p:extLst>
      <p:ext uri="{BB962C8B-B14F-4D97-AF65-F5344CB8AC3E}">
        <p14:creationId xmlns:p14="http://schemas.microsoft.com/office/powerpoint/2010/main" val="310114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Q-learningの仕組み(イメージ)</a:t>
            </a:r>
            <a:endParaRPr sz="3600"/>
          </a:p>
        </p:txBody>
      </p:sp>
      <p:sp>
        <p:nvSpPr>
          <p:cNvPr id="325" name="Google Shape;325;p1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13</a:t>
            </a:fld>
            <a:endParaRPr/>
          </a:p>
        </p:txBody>
      </p:sp>
      <p:sp>
        <p:nvSpPr>
          <p:cNvPr id="326" name="Google Shape;326;p13"/>
          <p:cNvSpPr txBox="1">
            <a:spLocks noGrp="1"/>
          </p:cNvSpPr>
          <p:nvPr>
            <p:ph type="body" idx="1"/>
          </p:nvPr>
        </p:nvSpPr>
        <p:spPr>
          <a:xfrm>
            <a:off x="1085700" y="1769800"/>
            <a:ext cx="10499842" cy="4194000"/>
          </a:xfrm>
          <a:prstGeom prst="rect">
            <a:avLst/>
          </a:prstGeom>
          <a:blipFill rotWithShape="1">
            <a:blip r:embed="rId3">
              <a:alphaModFix/>
            </a:blip>
            <a:stretch>
              <a:fillRect l="-120"/>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graphicFrame>
        <p:nvGraphicFramePr>
          <p:cNvPr id="327" name="Google Shape;327;p13"/>
          <p:cNvGraphicFramePr/>
          <p:nvPr/>
        </p:nvGraphicFramePr>
        <p:xfrm>
          <a:off x="2460269" y="4094790"/>
          <a:ext cx="6815875" cy="2093800"/>
        </p:xfrm>
        <a:graphic>
          <a:graphicData uri="http://schemas.openxmlformats.org/drawingml/2006/table">
            <a:tbl>
              <a:tblPr>
                <a:noFill/>
              </a:tblPr>
              <a:tblGrid>
                <a:gridCol w="1002775">
                  <a:extLst>
                    <a:ext uri="{9D8B030D-6E8A-4147-A177-3AD203B41FA5}">
                      <a16:colId xmlns:a16="http://schemas.microsoft.com/office/drawing/2014/main" val="20000"/>
                    </a:ext>
                  </a:extLst>
                </a:gridCol>
                <a:gridCol w="1453275">
                  <a:extLst>
                    <a:ext uri="{9D8B030D-6E8A-4147-A177-3AD203B41FA5}">
                      <a16:colId xmlns:a16="http://schemas.microsoft.com/office/drawing/2014/main" val="20001"/>
                    </a:ext>
                  </a:extLst>
                </a:gridCol>
                <a:gridCol w="1453275">
                  <a:extLst>
                    <a:ext uri="{9D8B030D-6E8A-4147-A177-3AD203B41FA5}">
                      <a16:colId xmlns:a16="http://schemas.microsoft.com/office/drawing/2014/main" val="20002"/>
                    </a:ext>
                  </a:extLst>
                </a:gridCol>
                <a:gridCol w="1453275">
                  <a:extLst>
                    <a:ext uri="{9D8B030D-6E8A-4147-A177-3AD203B41FA5}">
                      <a16:colId xmlns:a16="http://schemas.microsoft.com/office/drawing/2014/main" val="20003"/>
                    </a:ext>
                  </a:extLst>
                </a:gridCol>
                <a:gridCol w="14532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7600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Q-learningの仕組み(イメージ)</a:t>
            </a:r>
            <a:endParaRPr sz="3600"/>
          </a:p>
        </p:txBody>
      </p:sp>
      <p:sp>
        <p:nvSpPr>
          <p:cNvPr id="333" name="Google Shape;333;p1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14</a:t>
            </a:fld>
            <a:endParaRPr/>
          </a:p>
        </p:txBody>
      </p:sp>
      <p:sp>
        <p:nvSpPr>
          <p:cNvPr id="334" name="Google Shape;334;p14"/>
          <p:cNvSpPr txBox="1">
            <a:spLocks noGrp="1"/>
          </p:cNvSpPr>
          <p:nvPr>
            <p:ph type="body" idx="1"/>
          </p:nvPr>
        </p:nvSpPr>
        <p:spPr>
          <a:xfrm>
            <a:off x="1085700" y="1769800"/>
            <a:ext cx="10499842" cy="4194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このQ-table(行動の評価値)を更新することが</a:t>
            </a:r>
            <a:br>
              <a:rPr lang="ja-JP">
                <a:solidFill>
                  <a:schemeClr val="dk1"/>
                </a:solidFill>
              </a:rPr>
            </a:br>
            <a:r>
              <a:rPr lang="ja-JP">
                <a:solidFill>
                  <a:schemeClr val="dk1"/>
                </a:solidFill>
              </a:rPr>
              <a:t>今回の</a:t>
            </a:r>
            <a:r>
              <a:rPr lang="ja-JP">
                <a:solidFill>
                  <a:srgbClr val="C00000"/>
                </a:solidFill>
              </a:rPr>
              <a:t>学習</a:t>
            </a:r>
            <a:r>
              <a:rPr lang="ja-JP">
                <a:solidFill>
                  <a:schemeClr val="dk1"/>
                </a:solidFill>
              </a:rPr>
              <a:t>にあたる部分</a:t>
            </a:r>
            <a:endParaRPr>
              <a:solidFill>
                <a:schemeClr val="dk1"/>
              </a:solidFill>
            </a:endParaRPr>
          </a:p>
          <a:p>
            <a:pPr marL="609585" lvl="0" indent="-507986" algn="l" rtl="0">
              <a:lnSpc>
                <a:spcPct val="100000"/>
              </a:lnSpc>
              <a:spcBef>
                <a:spcPts val="800"/>
              </a:spcBef>
              <a:spcAft>
                <a:spcPts val="0"/>
              </a:spcAft>
              <a:buSzPts val="2400"/>
              <a:buChar char="▰"/>
            </a:pPr>
            <a:r>
              <a:rPr lang="ja-JP">
                <a:solidFill>
                  <a:schemeClr val="dk1"/>
                </a:solidFill>
              </a:rPr>
              <a:t>最初は大体ランダムな値を入れることが多い</a:t>
            </a:r>
            <a:endParaRPr>
              <a:solidFill>
                <a:schemeClr val="dk1"/>
              </a:solidFill>
            </a:endParaRPr>
          </a:p>
        </p:txBody>
      </p:sp>
      <p:graphicFrame>
        <p:nvGraphicFramePr>
          <p:cNvPr id="335" name="Google Shape;335;p14"/>
          <p:cNvGraphicFramePr/>
          <p:nvPr/>
        </p:nvGraphicFramePr>
        <p:xfrm>
          <a:off x="84432" y="3768365"/>
          <a:ext cx="5363850" cy="2093800"/>
        </p:xfrm>
        <a:graphic>
          <a:graphicData uri="http://schemas.openxmlformats.org/drawingml/2006/table">
            <a:tbl>
              <a:tblPr>
                <a:noFill/>
              </a:tblPr>
              <a:tblGrid>
                <a:gridCol w="789150">
                  <a:extLst>
                    <a:ext uri="{9D8B030D-6E8A-4147-A177-3AD203B41FA5}">
                      <a16:colId xmlns:a16="http://schemas.microsoft.com/office/drawing/2014/main" val="20000"/>
                    </a:ext>
                  </a:extLst>
                </a:gridCol>
                <a:gridCol w="1143675">
                  <a:extLst>
                    <a:ext uri="{9D8B030D-6E8A-4147-A177-3AD203B41FA5}">
                      <a16:colId xmlns:a16="http://schemas.microsoft.com/office/drawing/2014/main" val="20001"/>
                    </a:ext>
                  </a:extLst>
                </a:gridCol>
                <a:gridCol w="1143675">
                  <a:extLst>
                    <a:ext uri="{9D8B030D-6E8A-4147-A177-3AD203B41FA5}">
                      <a16:colId xmlns:a16="http://schemas.microsoft.com/office/drawing/2014/main" val="20002"/>
                    </a:ext>
                  </a:extLst>
                </a:gridCol>
                <a:gridCol w="1143675">
                  <a:extLst>
                    <a:ext uri="{9D8B030D-6E8A-4147-A177-3AD203B41FA5}">
                      <a16:colId xmlns:a16="http://schemas.microsoft.com/office/drawing/2014/main" val="20003"/>
                    </a:ext>
                  </a:extLst>
                </a:gridCol>
                <a:gridCol w="11436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0.8</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336" name="Google Shape;336;p14"/>
          <p:cNvGraphicFramePr/>
          <p:nvPr/>
        </p:nvGraphicFramePr>
        <p:xfrm>
          <a:off x="6335621" y="3768367"/>
          <a:ext cx="5363850" cy="2093800"/>
        </p:xfrm>
        <a:graphic>
          <a:graphicData uri="http://schemas.openxmlformats.org/drawingml/2006/table">
            <a:tbl>
              <a:tblPr>
                <a:noFill/>
              </a:tblPr>
              <a:tblGrid>
                <a:gridCol w="789150">
                  <a:extLst>
                    <a:ext uri="{9D8B030D-6E8A-4147-A177-3AD203B41FA5}">
                      <a16:colId xmlns:a16="http://schemas.microsoft.com/office/drawing/2014/main" val="20000"/>
                    </a:ext>
                  </a:extLst>
                </a:gridCol>
                <a:gridCol w="1143675">
                  <a:extLst>
                    <a:ext uri="{9D8B030D-6E8A-4147-A177-3AD203B41FA5}">
                      <a16:colId xmlns:a16="http://schemas.microsoft.com/office/drawing/2014/main" val="20001"/>
                    </a:ext>
                  </a:extLst>
                </a:gridCol>
                <a:gridCol w="1143675">
                  <a:extLst>
                    <a:ext uri="{9D8B030D-6E8A-4147-A177-3AD203B41FA5}">
                      <a16:colId xmlns:a16="http://schemas.microsoft.com/office/drawing/2014/main" val="20002"/>
                    </a:ext>
                  </a:extLst>
                </a:gridCol>
                <a:gridCol w="1143675">
                  <a:extLst>
                    <a:ext uri="{9D8B030D-6E8A-4147-A177-3AD203B41FA5}">
                      <a16:colId xmlns:a16="http://schemas.microsoft.com/office/drawing/2014/main" val="20003"/>
                    </a:ext>
                  </a:extLst>
                </a:gridCol>
                <a:gridCol w="1143675">
                  <a:extLst>
                    <a:ext uri="{9D8B030D-6E8A-4147-A177-3AD203B41FA5}">
                      <a16:colId xmlns:a16="http://schemas.microsoft.com/office/drawing/2014/main" val="20004"/>
                    </a:ext>
                  </a:extLst>
                </a:gridCol>
              </a:tblGrid>
              <a:tr h="411000">
                <a:tc gridSpan="2">
                  <a:txBody>
                    <a:bodyPr/>
                    <a:lstStyle/>
                    <a:p>
                      <a:pPr marL="0" marR="0" lvl="0" indent="0" algn="ctr" rtl="0">
                        <a:lnSpc>
                          <a:spcPct val="100000"/>
                        </a:lnSpc>
                        <a:spcBef>
                          <a:spcPts val="0"/>
                        </a:spcBef>
                        <a:spcAft>
                          <a:spcPts val="0"/>
                        </a:spcAft>
                        <a:buNone/>
                      </a:pPr>
                      <a:r>
                        <a:rPr lang="ja-JP" sz="1867" u="none" strike="noStrike" cap="none"/>
                        <a:t>Q-table</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h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右旋回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前進</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tc>
                  <a:txBody>
                    <a:bodyPr/>
                    <a:lstStyle/>
                    <a:p>
                      <a:pPr marL="0" marR="0" lvl="0" indent="0" algn="ctr" rtl="0">
                        <a:lnSpc>
                          <a:spcPct val="100000"/>
                        </a:lnSpc>
                        <a:spcBef>
                          <a:spcPts val="0"/>
                        </a:spcBef>
                        <a:spcAft>
                          <a:spcPts val="0"/>
                        </a:spcAft>
                        <a:buNone/>
                      </a:pPr>
                      <a:r>
                        <a:rPr lang="ja-JP" sz="1867" u="none" strike="noStrike" cap="none"/>
                        <a:t>左旋回</a:t>
                      </a:r>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420700">
                <a:tc rowSpan="4">
                  <a:txBody>
                    <a:bodyPr/>
                    <a:lstStyle/>
                    <a:p>
                      <a:pPr marL="0" marR="0" lvl="0" indent="0" algn="ctr" rtl="0">
                        <a:lnSpc>
                          <a:spcPct val="100000"/>
                        </a:lnSpc>
                        <a:spcBef>
                          <a:spcPts val="0"/>
                        </a:spcBef>
                        <a:spcAft>
                          <a:spcPts val="0"/>
                        </a:spcAft>
                        <a:buNone/>
                      </a:pPr>
                      <a:r>
                        <a:rPr lang="ja-JP" sz="1867" u="none" strike="noStrike" cap="none"/>
                        <a:t>センサ値</a:t>
                      </a:r>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A4C2F4"/>
                    </a:solidFill>
                  </a:tcPr>
                </a:tc>
                <a:tc>
                  <a:txBody>
                    <a:bodyPr/>
                    <a:lstStyle/>
                    <a:p>
                      <a:pPr marL="0" marR="0" lvl="0" indent="0" algn="ctr" rtl="0">
                        <a:lnSpc>
                          <a:spcPct val="100000"/>
                        </a:lnSpc>
                        <a:spcBef>
                          <a:spcPts val="0"/>
                        </a:spcBef>
                        <a:spcAft>
                          <a:spcPts val="0"/>
                        </a:spcAft>
                        <a:buNone/>
                      </a:pPr>
                      <a:r>
                        <a:rPr lang="ja-JP" sz="1867" u="none" strike="noStrike" cap="none"/>
                        <a:t>0,0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0.3</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0.6</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1,0</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0.7</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0.2</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20700">
                <a:tc vMerge="1">
                  <a:txBody>
                    <a:bodyPr/>
                    <a:lstStyle/>
                    <a:p>
                      <a:endParaRPr lang="ja-JP"/>
                    </a:p>
                  </a:txBody>
                  <a:tcPr/>
                </a:tc>
                <a:tc>
                  <a:txBody>
                    <a:bodyPr/>
                    <a:lstStyle/>
                    <a:p>
                      <a:pPr marL="0" marR="0" lvl="0" indent="0" algn="ctr" rtl="0">
                        <a:lnSpc>
                          <a:spcPct val="100000"/>
                        </a:lnSpc>
                        <a:spcBef>
                          <a:spcPts val="0"/>
                        </a:spcBef>
                        <a:spcAft>
                          <a:spcPts val="0"/>
                        </a:spcAft>
                        <a:buNone/>
                      </a:pPr>
                      <a:r>
                        <a:rPr lang="ja-JP" sz="1867" u="none" strike="noStrike" cap="none"/>
                        <a:t>1,1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C9DAF8"/>
                    </a:solidFill>
                  </a:tcPr>
                </a:tc>
                <a:tc>
                  <a:txBody>
                    <a:bodyPr/>
                    <a:lstStyle/>
                    <a:p>
                      <a:pPr marL="0" marR="0" lvl="0" indent="0" algn="ctr" rtl="0">
                        <a:lnSpc>
                          <a:spcPct val="100000"/>
                        </a:lnSpc>
                        <a:spcBef>
                          <a:spcPts val="0"/>
                        </a:spcBef>
                        <a:spcAft>
                          <a:spcPts val="0"/>
                        </a:spcAft>
                        <a:buNone/>
                      </a:pPr>
                      <a:r>
                        <a:rPr lang="ja-JP" sz="1867" u="none" strike="noStrike" cap="none"/>
                        <a:t>0.5</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0.1</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867" u="none" strike="noStrike" cap="none"/>
                        <a:t>0.4</a:t>
                      </a: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37" name="Google Shape;337;p14"/>
          <p:cNvSpPr/>
          <p:nvPr/>
        </p:nvSpPr>
        <p:spPr>
          <a:xfrm>
            <a:off x="5581377" y="4636143"/>
            <a:ext cx="640311" cy="358219"/>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lt1"/>
                </a:solidFill>
                <a:latin typeface="Arial"/>
                <a:ea typeface="Arial"/>
                <a:cs typeface="Arial"/>
                <a:sym typeface="Arial"/>
              </a:rPr>
              <a:t>更新</a:t>
            </a:r>
            <a:endParaRPr/>
          </a:p>
        </p:txBody>
      </p:sp>
      <p:sp>
        <p:nvSpPr>
          <p:cNvPr id="338" name="Google Shape;338;p14"/>
          <p:cNvSpPr/>
          <p:nvPr/>
        </p:nvSpPr>
        <p:spPr>
          <a:xfrm>
            <a:off x="8700941" y="2684280"/>
            <a:ext cx="2884602" cy="810705"/>
          </a:xfrm>
          <a:prstGeom prst="wedgeRoundRectCallout">
            <a:avLst>
              <a:gd name="adj1" fmla="val 2685"/>
              <a:gd name="adj2" fmla="val 149709"/>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800" b="0" i="0" u="none" strike="noStrike" cap="none">
                <a:solidFill>
                  <a:schemeClr val="dk1"/>
                </a:solidFill>
                <a:latin typeface="Arial"/>
                <a:ea typeface="Arial"/>
                <a:cs typeface="Arial"/>
                <a:sym typeface="Arial"/>
              </a:rPr>
              <a:t>S = (0,0)だったら</a:t>
            </a:r>
            <a:br>
              <a:rPr lang="ja-JP" sz="1800" b="0" i="0" u="none" strike="noStrike" cap="none">
                <a:solidFill>
                  <a:schemeClr val="dk1"/>
                </a:solidFill>
                <a:latin typeface="Arial"/>
                <a:ea typeface="Arial"/>
                <a:cs typeface="Arial"/>
                <a:sym typeface="Arial"/>
              </a:rPr>
            </a:br>
            <a:r>
              <a:rPr lang="ja-JP" sz="1800" b="0" i="0" u="none" strike="noStrike" cap="none">
                <a:solidFill>
                  <a:schemeClr val="dk1"/>
                </a:solidFill>
                <a:latin typeface="Arial"/>
                <a:ea typeface="Arial"/>
                <a:cs typeface="Arial"/>
                <a:sym typeface="Arial"/>
              </a:rPr>
              <a:t>前進するのが良さそう…?</a:t>
            </a:r>
            <a:endParaRPr/>
          </a:p>
        </p:txBody>
      </p:sp>
    </p:spTree>
    <p:extLst>
      <p:ext uri="{BB962C8B-B14F-4D97-AF65-F5344CB8AC3E}">
        <p14:creationId xmlns:p14="http://schemas.microsoft.com/office/powerpoint/2010/main" val="305486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5"/>
          <p:cNvSpPr txBox="1">
            <a:spLocks noGrp="1"/>
          </p:cNvSpPr>
          <p:nvPr>
            <p:ph type="title"/>
          </p:nvPr>
        </p:nvSpPr>
        <p:spPr>
          <a:xfrm>
            <a:off x="1085699" y="523433"/>
            <a:ext cx="7916257"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Q-learningのメリット・デメリット</a:t>
            </a:r>
            <a:endParaRPr sz="3600" dirty="0"/>
          </a:p>
        </p:txBody>
      </p:sp>
      <p:sp>
        <p:nvSpPr>
          <p:cNvPr id="344" name="Google Shape;344;p1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15</a:t>
            </a:fld>
            <a:endParaRPr/>
          </a:p>
        </p:txBody>
      </p:sp>
      <p:sp>
        <p:nvSpPr>
          <p:cNvPr id="345" name="Google Shape;345;p1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メリット</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実装が(比較的)簡単である</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十分にサンプリングができれば最適な評価値に収束することが</a:t>
            </a:r>
            <a:br>
              <a:rPr lang="ja-JP">
                <a:solidFill>
                  <a:schemeClr val="dk1"/>
                </a:solidFill>
              </a:rPr>
            </a:br>
            <a:r>
              <a:rPr lang="ja-JP">
                <a:solidFill>
                  <a:srgbClr val="C00000"/>
                </a:solidFill>
              </a:rPr>
              <a:t>証明</a:t>
            </a:r>
            <a:r>
              <a:rPr lang="ja-JP">
                <a:solidFill>
                  <a:schemeClr val="dk1"/>
                </a:solidFill>
              </a:rPr>
              <a:t>されている！</a:t>
            </a:r>
            <a:endParaRPr dirty="0">
              <a:solidFill>
                <a:schemeClr val="dk1"/>
              </a:solidFill>
            </a:endParaRPr>
          </a:p>
          <a:p>
            <a:pPr marL="609585" lvl="0" indent="-507986" algn="l" rtl="0">
              <a:lnSpc>
                <a:spcPct val="100000"/>
              </a:lnSpc>
              <a:spcBef>
                <a:spcPts val="800"/>
              </a:spcBef>
              <a:spcAft>
                <a:spcPts val="0"/>
              </a:spcAft>
              <a:buSzPts val="2400"/>
              <a:buChar char="▰"/>
            </a:pPr>
            <a:r>
              <a:rPr lang="ja-JP">
                <a:solidFill>
                  <a:schemeClr val="dk1"/>
                </a:solidFill>
              </a:rPr>
              <a:t>デメリット</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サンプリングには時間がかかる場合が多い</a:t>
            </a:r>
            <a:br>
              <a:rPr lang="ja-JP">
                <a:solidFill>
                  <a:schemeClr val="dk1"/>
                </a:solidFill>
              </a:rPr>
            </a:br>
            <a:r>
              <a:rPr lang="ja-JP">
                <a:solidFill>
                  <a:schemeClr val="dk1"/>
                </a:solidFill>
              </a:rPr>
              <a:t>→ Q-tableはあまり大きくできない</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再現性が低い</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パラメータ(割引率,学習率)に非常に敏感</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p:txBody>
      </p:sp>
    </p:spTree>
    <p:extLst>
      <p:ext uri="{BB962C8B-B14F-4D97-AF65-F5344CB8AC3E}">
        <p14:creationId xmlns:p14="http://schemas.microsoft.com/office/powerpoint/2010/main" val="219786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6"/>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Q-learningデメリットの対策の例</a:t>
            </a:r>
            <a:endParaRPr sz="3600"/>
          </a:p>
        </p:txBody>
      </p:sp>
      <p:sp>
        <p:nvSpPr>
          <p:cNvPr id="351" name="Google Shape;351;p16"/>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16</a:t>
            </a:fld>
            <a:endParaRPr/>
          </a:p>
        </p:txBody>
      </p:sp>
      <p:sp>
        <p:nvSpPr>
          <p:cNvPr id="352" name="Google Shape;352;p16"/>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ε-グリーディ法</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本来はQ値の高い行動を選択するのだが,</a:t>
            </a:r>
            <a:br>
              <a:rPr lang="ja-JP">
                <a:solidFill>
                  <a:schemeClr val="dk1"/>
                </a:solidFill>
              </a:rPr>
            </a:br>
            <a:r>
              <a:rPr lang="ja-JP">
                <a:solidFill>
                  <a:schemeClr val="dk1"/>
                </a:solidFill>
              </a:rPr>
              <a:t>たまたまその値が高かっただけだとすると</a:t>
            </a:r>
            <a:br>
              <a:rPr lang="ja-JP">
                <a:solidFill>
                  <a:schemeClr val="dk1"/>
                </a:solidFill>
              </a:rPr>
            </a:br>
            <a:r>
              <a:rPr lang="ja-JP">
                <a:solidFill>
                  <a:schemeClr val="dk1"/>
                </a:solidFill>
              </a:rPr>
              <a:t>その行動ばかり選択されてサンプリングの効率が悪い</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確率でたまにランダムな行動を選ばせ、探索をさせる</a:t>
            </a:r>
            <a:br>
              <a:rPr lang="ja-JP">
                <a:solidFill>
                  <a:schemeClr val="dk1"/>
                </a:solidFill>
              </a:rPr>
            </a:br>
            <a:r>
              <a:rPr lang="ja-JP">
                <a:solidFill>
                  <a:schemeClr val="dk1"/>
                </a:solidFill>
              </a:rPr>
              <a:t>ことでサンプリングを進める方法</a:t>
            </a:r>
            <a:br>
              <a:rPr lang="ja-JP">
                <a:solidFill>
                  <a:schemeClr val="dk1"/>
                </a:solidFill>
              </a:rPr>
            </a:br>
            <a:r>
              <a:rPr lang="ja-JP">
                <a:solidFill>
                  <a:schemeClr val="dk1"/>
                </a:solidFill>
              </a:rPr>
              <a:t>(学習が後半になるにつれて確率は小さくすることが多い)</a:t>
            </a:r>
            <a:endParaRPr dirty="0"/>
          </a:p>
        </p:txBody>
      </p:sp>
    </p:spTree>
    <p:extLst>
      <p:ext uri="{BB962C8B-B14F-4D97-AF65-F5344CB8AC3E}">
        <p14:creationId xmlns:p14="http://schemas.microsoft.com/office/powerpoint/2010/main" val="403585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7"/>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58" name="Google Shape;358;p17"/>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17</a:t>
            </a:fld>
            <a:endParaRPr/>
          </a:p>
        </p:txBody>
      </p:sp>
      <p:sp>
        <p:nvSpPr>
          <p:cNvPr id="359" name="Google Shape;359;p17"/>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用意した環境</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知能ロボコンの前半部分を再現</a:t>
            </a:r>
            <a:endParaRPr dirty="0">
              <a:solidFill>
                <a:schemeClr val="dk1"/>
              </a:solidFill>
            </a:endParaRPr>
          </a:p>
          <a:p>
            <a:pPr marL="1219170" lvl="1" indent="-355587" algn="l" rtl="0">
              <a:lnSpc>
                <a:spcPct val="100000"/>
              </a:lnSpc>
              <a:spcBef>
                <a:spcPts val="1333"/>
              </a:spcBef>
              <a:spcAft>
                <a:spcPts val="0"/>
              </a:spcAft>
              <a:buSzPts val="2400"/>
              <a:buNone/>
            </a:pPr>
            <a:endParaRPr dirty="0">
              <a:solidFill>
                <a:schemeClr val="dk1"/>
              </a:solidFill>
            </a:endParaRPr>
          </a:p>
        </p:txBody>
      </p:sp>
      <p:pic>
        <p:nvPicPr>
          <p:cNvPr id="360" name="Google Shape;360;p17"/>
          <p:cNvPicPr preferRelativeResize="0"/>
          <p:nvPr/>
        </p:nvPicPr>
        <p:blipFill rotWithShape="1">
          <a:blip r:embed="rId3">
            <a:alphaModFix/>
          </a:blip>
          <a:srcRect/>
          <a:stretch/>
        </p:blipFill>
        <p:spPr>
          <a:xfrm>
            <a:off x="5303030" y="2981600"/>
            <a:ext cx="3253485" cy="2982362"/>
          </a:xfrm>
          <a:prstGeom prst="rect">
            <a:avLst/>
          </a:prstGeom>
          <a:noFill/>
          <a:ln>
            <a:noFill/>
          </a:ln>
        </p:spPr>
      </p:pic>
      <p:pic>
        <p:nvPicPr>
          <p:cNvPr id="361" name="Google Shape;361;p17"/>
          <p:cNvPicPr preferRelativeResize="0"/>
          <p:nvPr/>
        </p:nvPicPr>
        <p:blipFill rotWithShape="1">
          <a:blip r:embed="rId4">
            <a:alphaModFix/>
          </a:blip>
          <a:srcRect/>
          <a:stretch/>
        </p:blipFill>
        <p:spPr>
          <a:xfrm>
            <a:off x="2113509" y="2981600"/>
            <a:ext cx="2870200" cy="3200400"/>
          </a:xfrm>
          <a:prstGeom prst="rect">
            <a:avLst/>
          </a:prstGeom>
          <a:noFill/>
          <a:ln>
            <a:noFill/>
          </a:ln>
        </p:spPr>
      </p:pic>
    </p:spTree>
    <p:extLst>
      <p:ext uri="{BB962C8B-B14F-4D97-AF65-F5344CB8AC3E}">
        <p14:creationId xmlns:p14="http://schemas.microsoft.com/office/powerpoint/2010/main" val="87077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18"/>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67" name="Google Shape;367;p18"/>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18</a:t>
            </a:fld>
            <a:endParaRPr/>
          </a:p>
        </p:txBody>
      </p:sp>
      <p:sp>
        <p:nvSpPr>
          <p:cNvPr id="368" name="Google Shape;368;p18"/>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用意した環境</a:t>
            </a:r>
            <a:endParaRPr dirty="0">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ロボットの仕様</a:t>
            </a:r>
            <a:endParaRPr dirty="0">
              <a:solidFill>
                <a:schemeClr val="dk1"/>
              </a:solidFill>
            </a:endParaRPr>
          </a:p>
          <a:p>
            <a:pPr marL="1828754" lvl="2" indent="-507987" algn="l" rtl="0">
              <a:lnSpc>
                <a:spcPct val="100000"/>
              </a:lnSpc>
              <a:spcBef>
                <a:spcPts val="1333"/>
              </a:spcBef>
              <a:spcAft>
                <a:spcPts val="0"/>
              </a:spcAft>
              <a:buSzPts val="2400"/>
              <a:buChar char="▻"/>
            </a:pPr>
            <a:r>
              <a:rPr lang="ja-JP">
                <a:solidFill>
                  <a:schemeClr val="dk1"/>
                </a:solidFill>
              </a:rPr>
              <a:t>最高速度: 10mm/step</a:t>
            </a:r>
            <a:endParaRPr dirty="0"/>
          </a:p>
          <a:p>
            <a:pPr marL="1828754" lvl="2" indent="-507987" algn="l" rtl="0">
              <a:lnSpc>
                <a:spcPct val="100000"/>
              </a:lnSpc>
              <a:spcBef>
                <a:spcPts val="1333"/>
              </a:spcBef>
              <a:spcAft>
                <a:spcPts val="0"/>
              </a:spcAft>
              <a:buSzPts val="2400"/>
              <a:buChar char="▻"/>
            </a:pPr>
            <a:r>
              <a:rPr lang="ja-JP">
                <a:solidFill>
                  <a:schemeClr val="dk1"/>
                </a:solidFill>
              </a:rPr>
              <a:t>トレッド: 200mm</a:t>
            </a:r>
            <a:endParaRPr dirty="0"/>
          </a:p>
          <a:p>
            <a:pPr marL="1828754" lvl="2" indent="-507987" algn="l" rtl="0">
              <a:lnSpc>
                <a:spcPct val="100000"/>
              </a:lnSpc>
              <a:spcBef>
                <a:spcPts val="1333"/>
              </a:spcBef>
              <a:spcAft>
                <a:spcPts val="0"/>
              </a:spcAft>
              <a:buSzPts val="2400"/>
              <a:buChar char="▻"/>
            </a:pPr>
            <a:r>
              <a:rPr lang="ja-JP">
                <a:solidFill>
                  <a:schemeClr val="dk1"/>
                </a:solidFill>
              </a:rPr>
              <a:t>センサはロボットの中心から150mm前方に4つ配置</a:t>
            </a:r>
            <a:endParaRPr dirty="0">
              <a:solidFill>
                <a:schemeClr val="dk1"/>
              </a:solidFill>
            </a:endParaRPr>
          </a:p>
          <a:p>
            <a:pPr marL="1828754" lvl="2" indent="-507987" algn="l" rtl="0">
              <a:lnSpc>
                <a:spcPct val="100000"/>
              </a:lnSpc>
              <a:spcBef>
                <a:spcPts val="1333"/>
              </a:spcBef>
              <a:spcAft>
                <a:spcPts val="0"/>
              </a:spcAft>
              <a:buSzPts val="2400"/>
              <a:buChar char="▻"/>
            </a:pPr>
            <a:r>
              <a:rPr lang="ja-JP">
                <a:solidFill>
                  <a:schemeClr val="dk1"/>
                </a:solidFill>
              </a:rPr>
              <a:t>出力の値は±5%のノイズが発生するように設定</a:t>
            </a:r>
            <a:endParaRPr dirty="0">
              <a:solidFill>
                <a:schemeClr val="dk1"/>
              </a:solidFill>
            </a:endParaRPr>
          </a:p>
        </p:txBody>
      </p:sp>
    </p:spTree>
    <p:extLst>
      <p:ext uri="{BB962C8B-B14F-4D97-AF65-F5344CB8AC3E}">
        <p14:creationId xmlns:p14="http://schemas.microsoft.com/office/powerpoint/2010/main" val="238200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375" name="Google Shape;375;p19"/>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19</a:t>
            </a:fld>
            <a:endParaRPr/>
          </a:p>
        </p:txBody>
      </p:sp>
      <p:sp>
        <p:nvSpPr>
          <p:cNvPr id="376" name="Google Shape;376;p19"/>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hlink"/>
                </a:solidFill>
                <a:hlinkClick r:id="rId3"/>
              </a:rPr>
              <a:t>https://github.com/matsumotokoki/RL-WorkShop</a:t>
            </a:r>
            <a:r>
              <a:rPr lang="ja-JP"/>
              <a:t>に</a:t>
            </a:r>
            <a:br>
              <a:rPr lang="ja-JP"/>
            </a:br>
            <a:r>
              <a:rPr lang="ja-JP"/>
              <a:t>jupyter notebookで動くコードを用意したのでcloneしてみてください</a:t>
            </a:r>
            <a:endParaRPr dirty="0">
              <a:solidFill>
                <a:schemeClr val="dk1"/>
              </a:solidFill>
            </a:endParaRPr>
          </a:p>
        </p:txBody>
      </p:sp>
      <p:pic>
        <p:nvPicPr>
          <p:cNvPr id="377" name="Google Shape;377;p19"/>
          <p:cNvPicPr preferRelativeResize="0"/>
          <p:nvPr/>
        </p:nvPicPr>
        <p:blipFill rotWithShape="1">
          <a:blip r:embed="rId4">
            <a:alphaModFix/>
          </a:blip>
          <a:srcRect/>
          <a:stretch/>
        </p:blipFill>
        <p:spPr>
          <a:xfrm>
            <a:off x="1373173" y="2844418"/>
            <a:ext cx="6432221" cy="3612942"/>
          </a:xfrm>
          <a:prstGeom prst="rect">
            <a:avLst/>
          </a:prstGeom>
          <a:noFill/>
          <a:ln>
            <a:noFill/>
          </a:ln>
        </p:spPr>
      </p:pic>
      <p:sp>
        <p:nvSpPr>
          <p:cNvPr id="378" name="Google Shape;378;p19"/>
          <p:cNvSpPr txBox="1"/>
          <p:nvPr/>
        </p:nvSpPr>
        <p:spPr>
          <a:xfrm>
            <a:off x="8172230" y="4986746"/>
            <a:ext cx="3940404" cy="523220"/>
          </a:xfrm>
          <a:prstGeom prst="rect">
            <a:avLst/>
          </a:prstGeom>
          <a:noFill/>
          <a:ln w="25400" cap="flat" cmpd="sng">
            <a:solidFill>
              <a:schemeClr val="accent1"/>
            </a:solidFill>
            <a:prstDash val="solid"/>
            <a:round/>
            <a:headEnd type="none" w="sm" len="sm"/>
            <a:tailEnd type="none" w="sm" len="sm"/>
          </a:ln>
        </p:spPr>
        <p:txBody>
          <a:bodyPr spcFirstLastPara="1" wrap="square" lIns="90000"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もしgitが使えない方やjupyterが使えな方は</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JP" sz="1400" b="0" i="0" u="none" strike="noStrike" cap="none">
                <a:solidFill>
                  <a:srgbClr val="000000"/>
                </a:solidFill>
                <a:latin typeface="Arial"/>
                <a:ea typeface="Arial"/>
                <a:cs typeface="Arial"/>
                <a:sym typeface="Arial"/>
              </a:rPr>
              <a:t>Q-tracecar.pyをコピペして動かしてください!</a:t>
            </a:r>
            <a:endParaRPr/>
          </a:p>
        </p:txBody>
      </p:sp>
      <p:sp>
        <p:nvSpPr>
          <p:cNvPr id="379" name="Google Shape;379;p19"/>
          <p:cNvSpPr/>
          <p:nvPr/>
        </p:nvSpPr>
        <p:spPr>
          <a:xfrm>
            <a:off x="5062194" y="3346515"/>
            <a:ext cx="443060" cy="238027"/>
          </a:xfrm>
          <a:prstGeom prst="donut">
            <a:avLst>
              <a:gd name="adj" fmla="val 4979"/>
            </a:avLst>
          </a:prstGeom>
          <a:solidFill>
            <a:srgbClr val="FF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80" name="Google Shape;380;p19"/>
          <p:cNvSpPr/>
          <p:nvPr/>
        </p:nvSpPr>
        <p:spPr>
          <a:xfrm>
            <a:off x="8092866" y="3271101"/>
            <a:ext cx="4099133" cy="1291472"/>
          </a:xfrm>
          <a:prstGeom prst="wedgeRoundRectCallout">
            <a:avLst>
              <a:gd name="adj1" fmla="val -112495"/>
              <a:gd name="adj2" fmla="val -33120"/>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2000" b="0" i="0" u="none" strike="noStrike" cap="none">
                <a:solidFill>
                  <a:schemeClr val="dk1"/>
                </a:solidFill>
                <a:latin typeface="Arial"/>
                <a:ea typeface="Arial"/>
                <a:cs typeface="Arial"/>
                <a:sym typeface="Arial"/>
              </a:rPr>
              <a:t> ここからリンクをコピーして端末で</a:t>
            </a:r>
            <a:br>
              <a:rPr lang="ja-JP" sz="2000" b="0" i="0" u="none" strike="noStrike" cap="none">
                <a:solidFill>
                  <a:schemeClr val="dk1"/>
                </a:solidFill>
                <a:latin typeface="Arial"/>
                <a:ea typeface="Arial"/>
                <a:cs typeface="Arial"/>
                <a:sym typeface="Arial"/>
              </a:rPr>
            </a:br>
            <a:r>
              <a:rPr lang="ja-JP" sz="2000" b="0" i="0" u="none" strike="noStrike" cap="none">
                <a:solidFill>
                  <a:schemeClr val="dk1"/>
                </a:solidFill>
                <a:latin typeface="Arial"/>
                <a:ea typeface="Arial"/>
                <a:cs typeface="Arial"/>
                <a:sym typeface="Arial"/>
              </a:rPr>
              <a:t>$ git clone リンク名</a:t>
            </a:r>
            <a:endParaRPr/>
          </a:p>
        </p:txBody>
      </p:sp>
    </p:spTree>
    <p:extLst>
      <p:ext uri="{BB962C8B-B14F-4D97-AF65-F5344CB8AC3E}">
        <p14:creationId xmlns:p14="http://schemas.microsoft.com/office/powerpoint/2010/main" val="53557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FA21E-0FB2-C046-A8C5-B0C39A3BFCA0}"/>
              </a:ext>
            </a:extLst>
          </p:cNvPr>
          <p:cNvSpPr>
            <a:spLocks noGrp="1"/>
          </p:cNvSpPr>
          <p:nvPr>
            <p:ph type="title"/>
          </p:nvPr>
        </p:nvSpPr>
        <p:spPr/>
        <p:txBody>
          <a:bodyPr/>
          <a:lstStyle/>
          <a:p>
            <a:r>
              <a:rPr lang="ja-JP" altLang="ja-JP" sz="3600"/>
              <a:t>はじめに</a:t>
            </a:r>
            <a:endParaRPr kumimoji="1" lang="ja-JP" altLang="en-US" sz="3600"/>
          </a:p>
        </p:txBody>
      </p:sp>
      <p:sp>
        <p:nvSpPr>
          <p:cNvPr id="3" name="テキスト プレースホルダー 2">
            <a:extLst>
              <a:ext uri="{FF2B5EF4-FFF2-40B4-BE49-F238E27FC236}">
                <a16:creationId xmlns:a16="http://schemas.microsoft.com/office/drawing/2014/main" id="{98A70B48-32FB-0D41-83C3-12385F51A45F}"/>
              </a:ext>
            </a:extLst>
          </p:cNvPr>
          <p:cNvSpPr>
            <a:spLocks noGrp="1"/>
          </p:cNvSpPr>
          <p:nvPr>
            <p:ph type="body" idx="1"/>
          </p:nvPr>
        </p:nvSpPr>
        <p:spPr/>
        <p:txBody>
          <a:bodyPr anchor="t"/>
          <a:lstStyle/>
          <a:p>
            <a:pPr lvl="0" indent="-507986"/>
            <a:r>
              <a:rPr lang="ja-JP" altLang="en-US" sz="2800"/>
              <a:t>今回の内容</a:t>
            </a:r>
            <a:endParaRPr lang="en-US" altLang="ja-JP" sz="2800" dirty="0"/>
          </a:p>
          <a:p>
            <a:pPr marL="101599" lvl="0" indent="0">
              <a:buNone/>
            </a:pPr>
            <a:endParaRPr lang="ja-JP" altLang="en-US" sz="2800"/>
          </a:p>
          <a:p>
            <a:pPr lvl="1"/>
            <a:r>
              <a:rPr lang="ja-JP" altLang="en-US" sz="2800"/>
              <a:t>機械学習</a:t>
            </a:r>
            <a:r>
              <a:rPr lang="en-US" altLang="ja-JP" sz="2800" dirty="0"/>
              <a:t>, </a:t>
            </a:r>
            <a:r>
              <a:rPr lang="ja-JP" altLang="en-US" sz="2800"/>
              <a:t>強化学習とは何か</a:t>
            </a:r>
          </a:p>
          <a:p>
            <a:pPr lvl="1"/>
            <a:r>
              <a:rPr lang="ja-JP" altLang="en-US" sz="2800"/>
              <a:t>アルゴリズムの例</a:t>
            </a:r>
          </a:p>
          <a:p>
            <a:pPr lvl="1"/>
            <a:r>
              <a:rPr lang="ja-JP" altLang="en-US" sz="2800"/>
              <a:t>実装</a:t>
            </a:r>
            <a:r>
              <a:rPr lang="en-US" altLang="ja-JP" sz="2800" dirty="0"/>
              <a:t>(</a:t>
            </a:r>
            <a:r>
              <a:rPr lang="en" altLang="ja-JP" sz="2800" dirty="0" err="1"/>
              <a:t>linetrace</a:t>
            </a:r>
            <a:r>
              <a:rPr lang="en" altLang="ja-JP" sz="2800" dirty="0"/>
              <a:t>-car</a:t>
            </a:r>
            <a:r>
              <a:rPr lang="ja-JP" altLang="en-US" sz="2800"/>
              <a:t>の制御</a:t>
            </a:r>
            <a:r>
              <a:rPr lang="en-US" altLang="ja-JP" sz="2800" dirty="0"/>
              <a:t>)</a:t>
            </a:r>
            <a:endParaRPr lang="ja-JP" altLang="en-US"/>
          </a:p>
          <a:p>
            <a:pPr lvl="1"/>
            <a:r>
              <a:rPr lang="en-US" altLang="ja-JP" sz="2800" dirty="0"/>
              <a:t>(</a:t>
            </a:r>
            <a:r>
              <a:rPr lang="ja-JP" altLang="en-US" sz="2800"/>
              <a:t>時間があれば</a:t>
            </a:r>
            <a:r>
              <a:rPr lang="en-US" altLang="ja-JP" sz="2800" dirty="0"/>
              <a:t>)</a:t>
            </a:r>
            <a:r>
              <a:rPr lang="ja-JP" altLang="en-US" sz="2800"/>
              <a:t>研究紹介</a:t>
            </a:r>
            <a:br>
              <a:rPr lang="ja-JP" altLang="en-US"/>
            </a:br>
            <a:endParaRPr lang="ja-JP" altLang="en-US"/>
          </a:p>
        </p:txBody>
      </p:sp>
      <p:sp>
        <p:nvSpPr>
          <p:cNvPr id="4" name="スライド番号プレースホルダー 3">
            <a:extLst>
              <a:ext uri="{FF2B5EF4-FFF2-40B4-BE49-F238E27FC236}">
                <a16:creationId xmlns:a16="http://schemas.microsoft.com/office/drawing/2014/main" id="{C2438082-07AB-1043-BE1E-294112948895}"/>
              </a:ext>
            </a:extLst>
          </p:cNvPr>
          <p:cNvSpPr>
            <a:spLocks noGrp="1"/>
          </p:cNvSpPr>
          <p:nvPr>
            <p:ph type="sldNum" idx="12"/>
          </p:nvPr>
        </p:nvSpPr>
        <p:spPr/>
        <p:txBody>
          <a:bodyPr/>
          <a:lstStyle/>
          <a:p>
            <a:fld id="{98256F09-3771-EB4F-ADC7-B2F5C306C5F6}" type="slidenum">
              <a:rPr kumimoji="1" lang="ja-JP" altLang="en-US" smtClean="0"/>
              <a:t>2</a:t>
            </a:fld>
            <a:endParaRPr kumimoji="1" lang="ja-JP" altLang="en-US"/>
          </a:p>
        </p:txBody>
      </p:sp>
    </p:spTree>
    <p:extLst>
      <p:ext uri="{BB962C8B-B14F-4D97-AF65-F5344CB8AC3E}">
        <p14:creationId xmlns:p14="http://schemas.microsoft.com/office/powerpoint/2010/main" val="4197075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22" name="Google Shape;422;p2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20</a:t>
            </a:fld>
            <a:endParaRPr/>
          </a:p>
        </p:txBody>
      </p:sp>
      <p:sp>
        <p:nvSpPr>
          <p:cNvPr id="423" name="Google Shape;423;p24"/>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うまくいけばこのような軌跡を得られるはず</a:t>
            </a:r>
            <a:br>
              <a:rPr lang="ja-JP">
                <a:solidFill>
                  <a:schemeClr val="dk1"/>
                </a:solidFill>
              </a:rPr>
            </a:br>
            <a:r>
              <a:rPr lang="ja-JP">
                <a:solidFill>
                  <a:schemeClr val="dk1"/>
                </a:solidFill>
              </a:rPr>
              <a:t>(jupyterだとアニメーションにならないかも)</a:t>
            </a:r>
            <a:endParaRPr/>
          </a:p>
        </p:txBody>
      </p:sp>
      <p:pic>
        <p:nvPicPr>
          <p:cNvPr id="2" name="linetrace_demo" descr="linetrace_demo">
            <a:hlinkClick r:id="" action="ppaction://media"/>
            <a:extLst>
              <a:ext uri="{FF2B5EF4-FFF2-40B4-BE49-F238E27FC236}">
                <a16:creationId xmlns:a16="http://schemas.microsoft.com/office/drawing/2014/main" id="{2CCF30A6-5197-E14B-9CFD-F859A215F17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202613" y="255200"/>
            <a:ext cx="3989387" cy="6858000"/>
          </a:xfrm>
          <a:prstGeom prst="rect">
            <a:avLst/>
          </a:prstGeom>
        </p:spPr>
      </p:pic>
      <p:pic>
        <p:nvPicPr>
          <p:cNvPr id="3" name="linetrace_demo" descr="linetrace_demo">
            <a:hlinkClick r:id="" action="ppaction://media"/>
            <a:extLst>
              <a:ext uri="{FF2B5EF4-FFF2-40B4-BE49-F238E27FC236}">
                <a16:creationId xmlns:a16="http://schemas.microsoft.com/office/drawing/2014/main" id="{C71F8D07-65BF-4A44-A7DA-662F4FAF6BB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rot="16200000">
            <a:off x="2649463" y="1288526"/>
            <a:ext cx="3989388" cy="6858000"/>
          </a:xfrm>
          <a:prstGeom prst="rect">
            <a:avLst/>
          </a:prstGeom>
        </p:spPr>
      </p:pic>
    </p:spTree>
    <p:extLst>
      <p:ext uri="{BB962C8B-B14F-4D97-AF65-F5344CB8AC3E}">
        <p14:creationId xmlns:p14="http://schemas.microsoft.com/office/powerpoint/2010/main" val="141556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533" fill="hold"/>
                                        <p:tgtEl>
                                          <p:spTgt spid="3"/>
                                        </p:tgtEl>
                                      </p:cBhvr>
                                    </p:cmd>
                                  </p:childTnLst>
                                </p:cTn>
                              </p:par>
                              <p:par>
                                <p:cTn id="7" presetID="1" presetClass="mediacall" presetSubtype="0" fill="hold" nodeType="withEffect">
                                  <p:stCondLst>
                                    <p:cond delay="0"/>
                                  </p:stCondLst>
                                  <p:childTnLst>
                                    <p:cmd type="call" cmd="playFrom(0.0)">
                                      <p:cBhvr>
                                        <p:cTn id="8" dur="4453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9" fill="hold" display="0">
                  <p:stCondLst>
                    <p:cond delay="indefinite"/>
                  </p:stCondLst>
                </p:cTn>
                <p:tgtEl>
                  <p:spTgt spid="2"/>
                </p:tgtEl>
              </p:cMediaNode>
            </p:video>
            <p:video>
              <p:cMediaNode vol="80000">
                <p:cTn id="10" fill="hold" display="0">
                  <p:stCondLst>
                    <p:cond delay="indefinite"/>
                  </p:stCondLst>
                </p:cTn>
                <p:tgtEl>
                  <p:spTgt spid="3"/>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22" name="Google Shape;422;p2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21</a:t>
            </a:fld>
            <a:endParaRPr/>
          </a:p>
        </p:txBody>
      </p:sp>
      <p:sp>
        <p:nvSpPr>
          <p:cNvPr id="423" name="Google Shape;423;p24"/>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失敗例</a:t>
            </a:r>
            <a:endParaRPr lang="en-US" altLang="ja-JP" dirty="0"/>
          </a:p>
          <a:p>
            <a:pPr marL="609585" lvl="0" indent="-507986" algn="l" rtl="0">
              <a:lnSpc>
                <a:spcPct val="100000"/>
              </a:lnSpc>
              <a:spcBef>
                <a:spcPts val="800"/>
              </a:spcBef>
              <a:spcAft>
                <a:spcPts val="0"/>
              </a:spcAft>
              <a:buSzPts val="2400"/>
              <a:buChar char="▰"/>
            </a:pPr>
            <a:endParaRPr lang="en-US" altLang="ja-JP" dirty="0"/>
          </a:p>
          <a:p>
            <a:pPr marL="101599" lvl="0" indent="0" algn="l" rtl="0">
              <a:lnSpc>
                <a:spcPct val="100000"/>
              </a:lnSpc>
              <a:spcBef>
                <a:spcPts val="800"/>
              </a:spcBef>
              <a:spcAft>
                <a:spcPts val="0"/>
              </a:spcAft>
              <a:buSzPts val="2400"/>
              <a:buNone/>
            </a:pPr>
            <a:endParaRPr lang="en-US" altLang="ja-JP" dirty="0"/>
          </a:p>
          <a:p>
            <a:pPr lvl="1" indent="-507986">
              <a:spcBef>
                <a:spcPts val="800"/>
              </a:spcBef>
              <a:buFont typeface="Wingdings" pitchFamily="2" charset="2"/>
              <a:buChar char="Ø"/>
            </a:pPr>
            <a:r>
              <a:rPr lang="ja-JP" altLang="en-US"/>
              <a:t>学習しきってない状態を</a:t>
            </a:r>
            <a:br>
              <a:rPr lang="en-US" altLang="ja-JP" dirty="0"/>
            </a:br>
            <a:r>
              <a:rPr lang="ja-JP" altLang="en-US"/>
              <a:t>プロットした様子</a:t>
            </a:r>
            <a:endParaRPr lang="en-US" altLang="ja-JP" dirty="0"/>
          </a:p>
          <a:p>
            <a:pPr marL="711184" lvl="1" indent="0">
              <a:spcBef>
                <a:spcPts val="800"/>
              </a:spcBef>
              <a:buNone/>
            </a:pPr>
            <a:r>
              <a:rPr lang="en-US" altLang="ja-JP" dirty="0"/>
              <a:t>(</a:t>
            </a:r>
            <a:r>
              <a:rPr lang="ja-JP" altLang="en-US"/>
              <a:t>後で試してみてください</a:t>
            </a:r>
            <a:r>
              <a:rPr lang="en-US" altLang="ja-JP" dirty="0"/>
              <a:t>)</a:t>
            </a:r>
            <a:endParaRPr dirty="0"/>
          </a:p>
        </p:txBody>
      </p:sp>
      <p:pic>
        <p:nvPicPr>
          <p:cNvPr id="4" name="図 3">
            <a:extLst>
              <a:ext uri="{FF2B5EF4-FFF2-40B4-BE49-F238E27FC236}">
                <a16:creationId xmlns:a16="http://schemas.microsoft.com/office/drawing/2014/main" id="{CB88C416-30EB-C54E-96B3-A4F5F884632C}"/>
              </a:ext>
            </a:extLst>
          </p:cNvPr>
          <p:cNvPicPr>
            <a:picLocks noChangeAspect="1"/>
          </p:cNvPicPr>
          <p:nvPr/>
        </p:nvPicPr>
        <p:blipFill>
          <a:blip r:embed="rId3"/>
          <a:stretch>
            <a:fillRect/>
          </a:stretch>
        </p:blipFill>
        <p:spPr>
          <a:xfrm>
            <a:off x="5712410" y="2345924"/>
            <a:ext cx="3760063" cy="4512076"/>
          </a:xfrm>
          <a:prstGeom prst="rect">
            <a:avLst/>
          </a:prstGeom>
        </p:spPr>
      </p:pic>
    </p:spTree>
    <p:extLst>
      <p:ext uri="{BB962C8B-B14F-4D97-AF65-F5344CB8AC3E}">
        <p14:creationId xmlns:p14="http://schemas.microsoft.com/office/powerpoint/2010/main" val="287450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386" name="Google Shape;386;p20"/>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22</a:t>
            </a:fld>
            <a:endParaRPr/>
          </a:p>
        </p:txBody>
      </p:sp>
      <p:sp>
        <p:nvSpPr>
          <p:cNvPr id="387" name="Google Shape;387;p20"/>
          <p:cNvSpPr txBox="1">
            <a:spLocks noGrp="1"/>
          </p:cNvSpPr>
          <p:nvPr>
            <p:ph type="body" idx="1"/>
          </p:nvPr>
        </p:nvSpPr>
        <p:spPr>
          <a:xfrm>
            <a:off x="1085700" y="1769799"/>
            <a:ext cx="11857302" cy="4687561"/>
          </a:xfrm>
          <a:prstGeom prst="rect">
            <a:avLst/>
          </a:prstGeom>
          <a:blipFill rotWithShape="1">
            <a:blip r:embed="rId3">
              <a:alphaModFix/>
            </a:blip>
            <a:stretch>
              <a:fillRect l="-106"/>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pic>
        <p:nvPicPr>
          <p:cNvPr id="388" name="Google Shape;388;p20"/>
          <p:cNvPicPr preferRelativeResize="0"/>
          <p:nvPr/>
        </p:nvPicPr>
        <p:blipFill rotWithShape="1">
          <a:blip r:embed="rId4">
            <a:alphaModFix/>
          </a:blip>
          <a:srcRect/>
          <a:stretch/>
        </p:blipFill>
        <p:spPr>
          <a:xfrm>
            <a:off x="0" y="4870172"/>
            <a:ext cx="12192000" cy="799630"/>
          </a:xfrm>
          <a:prstGeom prst="rect">
            <a:avLst/>
          </a:prstGeom>
          <a:noFill/>
          <a:ln>
            <a:noFill/>
          </a:ln>
        </p:spPr>
      </p:pic>
    </p:spTree>
    <p:extLst>
      <p:ext uri="{BB962C8B-B14F-4D97-AF65-F5344CB8AC3E}">
        <p14:creationId xmlns:p14="http://schemas.microsoft.com/office/powerpoint/2010/main" val="428798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394" name="Google Shape;394;p2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23</a:t>
            </a:fld>
            <a:endParaRPr/>
          </a:p>
        </p:txBody>
      </p:sp>
      <p:pic>
        <p:nvPicPr>
          <p:cNvPr id="395" name="Google Shape;395;p21"/>
          <p:cNvPicPr preferRelativeResize="0"/>
          <p:nvPr/>
        </p:nvPicPr>
        <p:blipFill rotWithShape="1">
          <a:blip r:embed="rId3">
            <a:alphaModFix/>
          </a:blip>
          <a:srcRect/>
          <a:stretch/>
        </p:blipFill>
        <p:spPr>
          <a:xfrm>
            <a:off x="0" y="2706256"/>
            <a:ext cx="12192000" cy="1558607"/>
          </a:xfrm>
          <a:prstGeom prst="rect">
            <a:avLst/>
          </a:prstGeom>
          <a:noFill/>
          <a:ln>
            <a:noFill/>
          </a:ln>
        </p:spPr>
      </p:pic>
      <p:pic>
        <p:nvPicPr>
          <p:cNvPr id="396" name="Google Shape;396;p21"/>
          <p:cNvPicPr preferRelativeResize="0"/>
          <p:nvPr/>
        </p:nvPicPr>
        <p:blipFill rotWithShape="1">
          <a:blip r:embed="rId4">
            <a:alphaModFix/>
          </a:blip>
          <a:srcRect/>
          <a:stretch/>
        </p:blipFill>
        <p:spPr>
          <a:xfrm>
            <a:off x="0" y="4371679"/>
            <a:ext cx="12192000" cy="1558607"/>
          </a:xfrm>
          <a:prstGeom prst="rect">
            <a:avLst/>
          </a:prstGeom>
          <a:noFill/>
          <a:ln>
            <a:noFill/>
          </a:ln>
        </p:spPr>
      </p:pic>
      <p:sp>
        <p:nvSpPr>
          <p:cNvPr id="397" name="Google Shape;397;p21"/>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学習の更新部分のコード(式変形してます)</a:t>
            </a:r>
            <a:endParaRPr/>
          </a:p>
        </p:txBody>
      </p:sp>
      <p:cxnSp>
        <p:nvCxnSpPr>
          <p:cNvPr id="398" name="Google Shape;398;p21"/>
          <p:cNvCxnSpPr/>
          <p:nvPr/>
        </p:nvCxnSpPr>
        <p:spPr>
          <a:xfrm>
            <a:off x="1828800" y="5608948"/>
            <a:ext cx="9144000" cy="0"/>
          </a:xfrm>
          <a:prstGeom prst="straightConnector1">
            <a:avLst/>
          </a:prstGeom>
          <a:noFill/>
          <a:ln w="22225" cap="flat" cmpd="sng">
            <a:solidFill>
              <a:srgbClr val="347EB8"/>
            </a:solidFill>
            <a:prstDash val="solid"/>
            <a:round/>
            <a:headEnd type="none" w="sm" len="sm"/>
            <a:tailEnd type="none" w="sm" len="sm"/>
          </a:ln>
        </p:spPr>
      </p:cxnSp>
    </p:spTree>
    <p:extLst>
      <p:ext uri="{BB962C8B-B14F-4D97-AF65-F5344CB8AC3E}">
        <p14:creationId xmlns:p14="http://schemas.microsoft.com/office/powerpoint/2010/main" val="346116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2"/>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404" name="Google Shape;404;p22"/>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24</a:t>
            </a:fld>
            <a:endParaRPr/>
          </a:p>
        </p:txBody>
      </p:sp>
      <p:sp>
        <p:nvSpPr>
          <p:cNvPr id="405" name="Google Shape;405;p22"/>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報酬関数</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6行目の意味はセンサの1番目と4番目が反応したら負の報酬、</a:t>
            </a:r>
            <a:br>
              <a:rPr lang="ja-JP">
                <a:solidFill>
                  <a:schemeClr val="dk1"/>
                </a:solidFill>
              </a:rPr>
            </a:br>
            <a:r>
              <a:rPr lang="ja-JP">
                <a:solidFill>
                  <a:schemeClr val="dk1"/>
                </a:solidFill>
              </a:rPr>
              <a:t>真っ直ぐ進んで欲しいという意図がある</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12行目は脱線して黒線を見失ったら大きな負の報酬といった感じ</a:t>
            </a:r>
            <a:endParaRPr>
              <a:solidFill>
                <a:schemeClr val="dk1"/>
              </a:solidFill>
            </a:endParaRPr>
          </a:p>
        </p:txBody>
      </p:sp>
      <p:pic>
        <p:nvPicPr>
          <p:cNvPr id="406" name="Google Shape;406;p22"/>
          <p:cNvPicPr preferRelativeResize="0"/>
          <p:nvPr/>
        </p:nvPicPr>
        <p:blipFill rotWithShape="1">
          <a:blip r:embed="rId3">
            <a:alphaModFix/>
          </a:blip>
          <a:srcRect/>
          <a:stretch/>
        </p:blipFill>
        <p:spPr>
          <a:xfrm>
            <a:off x="31423" y="4044462"/>
            <a:ext cx="12192000" cy="2813538"/>
          </a:xfrm>
          <a:prstGeom prst="rect">
            <a:avLst/>
          </a:prstGeom>
          <a:noFill/>
          <a:ln>
            <a:noFill/>
          </a:ln>
        </p:spPr>
      </p:pic>
    </p:spTree>
    <p:extLst>
      <p:ext uri="{BB962C8B-B14F-4D97-AF65-F5344CB8AC3E}">
        <p14:creationId xmlns:p14="http://schemas.microsoft.com/office/powerpoint/2010/main" val="70220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3"/>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コードの説明(一部抜粋)</a:t>
            </a:r>
            <a:endParaRPr sz="3600"/>
          </a:p>
        </p:txBody>
      </p:sp>
      <p:sp>
        <p:nvSpPr>
          <p:cNvPr id="412" name="Google Shape;412;p23"/>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25</a:t>
            </a:fld>
            <a:endParaRPr/>
          </a:p>
        </p:txBody>
      </p:sp>
      <p:sp>
        <p:nvSpPr>
          <p:cNvPr id="413" name="Google Shape;413;p23"/>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solidFill>
                  <a:schemeClr val="dk1"/>
                </a:solidFill>
              </a:rPr>
              <a:t>実行部分</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あの図をコードに起こした部分</a:t>
            </a:r>
            <a:endParaRPr>
              <a:solidFill>
                <a:schemeClr val="dk1"/>
              </a:solidFill>
            </a:endParaRPr>
          </a:p>
          <a:p>
            <a:pPr marL="1219170" lvl="1" indent="-507987" algn="l" rtl="0">
              <a:lnSpc>
                <a:spcPct val="100000"/>
              </a:lnSpc>
              <a:spcBef>
                <a:spcPts val="1333"/>
              </a:spcBef>
              <a:spcAft>
                <a:spcPts val="0"/>
              </a:spcAft>
              <a:buSzPts val="2400"/>
              <a:buChar char="▻"/>
            </a:pPr>
            <a:r>
              <a:rPr lang="ja-JP">
                <a:solidFill>
                  <a:schemeClr val="dk1"/>
                </a:solidFill>
              </a:rPr>
              <a:t>*遷移関数は今回は使ってない</a:t>
            </a:r>
            <a:endParaRPr>
              <a:solidFill>
                <a:schemeClr val="dk1"/>
              </a:solidFill>
            </a:endParaRPr>
          </a:p>
        </p:txBody>
      </p:sp>
      <p:pic>
        <p:nvPicPr>
          <p:cNvPr id="414" name="Google Shape;414;p23"/>
          <p:cNvPicPr preferRelativeResize="0"/>
          <p:nvPr/>
        </p:nvPicPr>
        <p:blipFill rotWithShape="1">
          <a:blip r:embed="rId3">
            <a:alphaModFix/>
          </a:blip>
          <a:srcRect/>
          <a:stretch/>
        </p:blipFill>
        <p:spPr>
          <a:xfrm>
            <a:off x="0" y="4479353"/>
            <a:ext cx="12192000" cy="2378647"/>
          </a:xfrm>
          <a:prstGeom prst="rect">
            <a:avLst/>
          </a:prstGeom>
          <a:noFill/>
          <a:ln>
            <a:noFill/>
          </a:ln>
        </p:spPr>
      </p:pic>
      <p:pic>
        <p:nvPicPr>
          <p:cNvPr id="415" name="Google Shape;415;p23"/>
          <p:cNvPicPr preferRelativeResize="0"/>
          <p:nvPr/>
        </p:nvPicPr>
        <p:blipFill rotWithShape="1">
          <a:blip r:embed="rId4">
            <a:alphaModFix/>
          </a:blip>
          <a:srcRect/>
          <a:stretch/>
        </p:blipFill>
        <p:spPr>
          <a:xfrm>
            <a:off x="7721229" y="2218677"/>
            <a:ext cx="4406056" cy="1587032"/>
          </a:xfrm>
          <a:prstGeom prst="rect">
            <a:avLst/>
          </a:prstGeom>
          <a:noFill/>
          <a:ln w="25400" cap="flat" cmpd="sng">
            <a:solidFill>
              <a:srgbClr val="347EB8"/>
            </a:solidFill>
            <a:prstDash val="solid"/>
            <a:round/>
            <a:headEnd type="none" w="sm" len="sm"/>
            <a:tailEnd type="none" w="sm" len="sm"/>
          </a:ln>
        </p:spPr>
      </p:pic>
      <p:sp>
        <p:nvSpPr>
          <p:cNvPr id="416" name="Google Shape;416;p23"/>
          <p:cNvSpPr/>
          <p:nvPr/>
        </p:nvSpPr>
        <p:spPr>
          <a:xfrm rot="-5400000" flipH="1">
            <a:off x="6372050" y="3215014"/>
            <a:ext cx="1321372" cy="1207307"/>
          </a:xfrm>
          <a:prstGeom prst="bentArrow">
            <a:avLst>
              <a:gd name="adj1" fmla="val 25000"/>
              <a:gd name="adj2" fmla="val 25000"/>
              <a:gd name="adj3" fmla="val 25000"/>
              <a:gd name="adj4" fmla="val 4375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455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実際に動かしてみる</a:t>
            </a:r>
            <a:endParaRPr sz="360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26</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ルールベースとの比較</a:t>
            </a:r>
            <a:endParaRPr dirty="0"/>
          </a:p>
        </p:txBody>
      </p:sp>
      <p:pic>
        <p:nvPicPr>
          <p:cNvPr id="2" name="オンライン メディア 1" descr="強化学習によるライントレーサの軌道制御">
            <a:hlinkClick r:id="" action="ppaction://media"/>
            <a:extLst>
              <a:ext uri="{FF2B5EF4-FFF2-40B4-BE49-F238E27FC236}">
                <a16:creationId xmlns:a16="http://schemas.microsoft.com/office/drawing/2014/main" id="{F9F041CB-EF21-C742-B627-E685C29694AC}"/>
              </a:ext>
            </a:extLst>
          </p:cNvPr>
          <p:cNvPicPr>
            <a:picLocks noRot="1" noChangeAspect="1"/>
          </p:cNvPicPr>
          <p:nvPr>
            <a:videoFile r:link="rId1"/>
          </p:nvPr>
        </p:nvPicPr>
        <p:blipFill>
          <a:blip r:embed="rId4"/>
          <a:stretch>
            <a:fillRect/>
          </a:stretch>
        </p:blipFill>
        <p:spPr>
          <a:xfrm>
            <a:off x="1352030" y="2415093"/>
            <a:ext cx="7898502" cy="4442907"/>
          </a:xfrm>
          <a:prstGeom prst="rect">
            <a:avLst/>
          </a:prstGeom>
        </p:spPr>
      </p:pic>
    </p:spTree>
    <p:extLst>
      <p:ext uri="{BB962C8B-B14F-4D97-AF65-F5344CB8AC3E}">
        <p14:creationId xmlns:p14="http://schemas.microsoft.com/office/powerpoint/2010/main" val="32381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27</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altLang="en-US"/>
              <a:t>ビデオゲーム</a:t>
            </a:r>
            <a:r>
              <a:rPr lang="en-US" altLang="ja-JP" dirty="0"/>
              <a:t>(</a:t>
            </a:r>
            <a:r>
              <a:rPr lang="ja-JP" altLang="en-US"/>
              <a:t>マリオ</a:t>
            </a:r>
            <a:r>
              <a:rPr lang="en-US" altLang="ja-JP" dirty="0"/>
              <a:t>)</a:t>
            </a:r>
            <a:r>
              <a:rPr lang="ja-JP" altLang="en-US"/>
              <a:t>の学習</a:t>
            </a:r>
            <a:endParaRPr dirty="0"/>
          </a:p>
        </p:txBody>
      </p:sp>
      <p:pic>
        <p:nvPicPr>
          <p:cNvPr id="2" name="オンライン メディア 1" descr="MarI/O - Machine Learning for Video Games">
            <a:hlinkClick r:id="" action="ppaction://media"/>
            <a:extLst>
              <a:ext uri="{FF2B5EF4-FFF2-40B4-BE49-F238E27FC236}">
                <a16:creationId xmlns:a16="http://schemas.microsoft.com/office/drawing/2014/main" id="{CF9F4CF7-23A7-564C-A58E-E41C46DFD981}"/>
              </a:ext>
            </a:extLst>
          </p:cNvPr>
          <p:cNvPicPr>
            <a:picLocks noRot="1" noChangeAspect="1"/>
          </p:cNvPicPr>
          <p:nvPr>
            <a:videoFile r:link="rId1"/>
          </p:nvPr>
        </p:nvPicPr>
        <p:blipFill>
          <a:blip r:embed="rId4"/>
          <a:stretch>
            <a:fillRect/>
          </a:stretch>
        </p:blipFill>
        <p:spPr>
          <a:xfrm>
            <a:off x="3048000" y="2557878"/>
            <a:ext cx="6096000" cy="3429000"/>
          </a:xfrm>
          <a:prstGeom prst="rect">
            <a:avLst/>
          </a:prstGeom>
        </p:spPr>
      </p:pic>
    </p:spTree>
    <p:extLst>
      <p:ext uri="{BB962C8B-B14F-4D97-AF65-F5344CB8AC3E}">
        <p14:creationId xmlns:p14="http://schemas.microsoft.com/office/powerpoint/2010/main" val="327051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28</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en-US" altLang="ja-JP" dirty="0"/>
              <a:t>4</a:t>
            </a:r>
            <a:r>
              <a:rPr lang="ja-JP" altLang="en-US"/>
              <a:t>足歩行ロボットの歩行パターンについて学習</a:t>
            </a:r>
            <a:endParaRPr dirty="0"/>
          </a:p>
        </p:txBody>
      </p:sp>
      <p:pic>
        <p:nvPicPr>
          <p:cNvPr id="2" name="オンライン メディア 1" descr="Learning Agile Robotic Locomotion Skills by Imitating Animals">
            <a:hlinkClick r:id="" action="ppaction://media"/>
            <a:extLst>
              <a:ext uri="{FF2B5EF4-FFF2-40B4-BE49-F238E27FC236}">
                <a16:creationId xmlns:a16="http://schemas.microsoft.com/office/drawing/2014/main" id="{6F9AE56C-2190-8944-A647-0899B908483B}"/>
              </a:ext>
            </a:extLst>
          </p:cNvPr>
          <p:cNvPicPr>
            <a:picLocks noRot="1" noChangeAspect="1"/>
          </p:cNvPicPr>
          <p:nvPr>
            <a:videoFile r:link="rId1"/>
          </p:nvPr>
        </p:nvPicPr>
        <p:blipFill>
          <a:blip r:embed="rId4"/>
          <a:stretch>
            <a:fillRect/>
          </a:stretch>
        </p:blipFill>
        <p:spPr>
          <a:xfrm>
            <a:off x="3048000" y="2637778"/>
            <a:ext cx="6096000" cy="3429000"/>
          </a:xfrm>
          <a:prstGeom prst="rect">
            <a:avLst/>
          </a:prstGeom>
        </p:spPr>
      </p:pic>
    </p:spTree>
    <p:extLst>
      <p:ext uri="{BB962C8B-B14F-4D97-AF65-F5344CB8AC3E}">
        <p14:creationId xmlns:p14="http://schemas.microsoft.com/office/powerpoint/2010/main" val="1715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研究紹介</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29</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en-US" dirty="0" err="1"/>
              <a:t>シミュレータ上でRaspberry</a:t>
            </a:r>
            <a:r>
              <a:rPr lang="en-US" dirty="0"/>
              <a:t> Pi </a:t>
            </a:r>
            <a:r>
              <a:rPr lang="en-US" dirty="0" err="1"/>
              <a:t>Mouseの制御</a:t>
            </a:r>
            <a:endParaRPr dirty="0"/>
          </a:p>
        </p:txBody>
      </p:sp>
      <p:pic>
        <p:nvPicPr>
          <p:cNvPr id="3" name="オンライン メディア 2" descr="dribble &amp; odometry">
            <a:hlinkClick r:id="" action="ppaction://media"/>
            <a:extLst>
              <a:ext uri="{FF2B5EF4-FFF2-40B4-BE49-F238E27FC236}">
                <a16:creationId xmlns:a16="http://schemas.microsoft.com/office/drawing/2014/main" id="{887BE49F-A772-9E4A-A5DD-9F1C966C656E}"/>
              </a:ext>
            </a:extLst>
          </p:cNvPr>
          <p:cNvPicPr>
            <a:picLocks noRot="1" noChangeAspect="1"/>
          </p:cNvPicPr>
          <p:nvPr>
            <a:videoFile r:link="rId1"/>
          </p:nvPr>
        </p:nvPicPr>
        <p:blipFill>
          <a:blip r:embed="rId4"/>
          <a:stretch>
            <a:fillRect/>
          </a:stretch>
        </p:blipFill>
        <p:spPr>
          <a:xfrm>
            <a:off x="1548384" y="2399079"/>
            <a:ext cx="7614306" cy="4283047"/>
          </a:xfrm>
          <a:prstGeom prst="rect">
            <a:avLst/>
          </a:prstGeom>
        </p:spPr>
      </p:pic>
    </p:spTree>
    <p:extLst>
      <p:ext uri="{BB962C8B-B14F-4D97-AF65-F5344CB8AC3E}">
        <p14:creationId xmlns:p14="http://schemas.microsoft.com/office/powerpoint/2010/main" val="13716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FA21E-0FB2-C046-A8C5-B0C39A3BFCA0}"/>
              </a:ext>
            </a:extLst>
          </p:cNvPr>
          <p:cNvSpPr>
            <a:spLocks noGrp="1"/>
          </p:cNvSpPr>
          <p:nvPr>
            <p:ph type="title"/>
          </p:nvPr>
        </p:nvSpPr>
        <p:spPr/>
        <p:txBody>
          <a:bodyPr/>
          <a:lstStyle/>
          <a:p>
            <a:r>
              <a:rPr lang="ja-JP" altLang="ja-JP" sz="3600"/>
              <a:t>機械学習とは</a:t>
            </a:r>
            <a:endParaRPr kumimoji="1" lang="ja-JP" altLang="en-US" sz="3600"/>
          </a:p>
        </p:txBody>
      </p:sp>
      <p:sp>
        <p:nvSpPr>
          <p:cNvPr id="3" name="テキスト プレースホルダー 2">
            <a:extLst>
              <a:ext uri="{FF2B5EF4-FFF2-40B4-BE49-F238E27FC236}">
                <a16:creationId xmlns:a16="http://schemas.microsoft.com/office/drawing/2014/main" id="{98A70B48-32FB-0D41-83C3-12385F51A45F}"/>
              </a:ext>
            </a:extLst>
          </p:cNvPr>
          <p:cNvSpPr>
            <a:spLocks noGrp="1"/>
          </p:cNvSpPr>
          <p:nvPr>
            <p:ph type="body" idx="1"/>
          </p:nvPr>
        </p:nvSpPr>
        <p:spPr/>
        <p:txBody>
          <a:bodyPr anchor="ctr"/>
          <a:lstStyle/>
          <a:p>
            <a:pPr lvl="0" indent="-507986"/>
            <a:r>
              <a:rPr lang="ja-JP" altLang="en-US"/>
              <a:t>人工知能を実現するための技術の</a:t>
            </a:r>
            <a:r>
              <a:rPr lang="en-US" altLang="ja-JP" dirty="0"/>
              <a:t>1</a:t>
            </a:r>
            <a:r>
              <a:rPr lang="ja-JP" altLang="en-US"/>
              <a:t>つ</a:t>
            </a:r>
          </a:p>
          <a:p>
            <a:pPr lvl="0" indent="-507986"/>
            <a:r>
              <a:rPr lang="ja-JP" altLang="en-US"/>
              <a:t>実態はパラメータをもった数式</a:t>
            </a:r>
            <a:br>
              <a:rPr lang="ja-JP" altLang="en-US" u="sng"/>
            </a:br>
            <a:r>
              <a:rPr lang="ja-JP" altLang="en-US"/>
              <a:t>         →モデルや</a:t>
            </a:r>
            <a:r>
              <a:rPr lang="ja-JP" altLang="en-US">
                <a:solidFill>
                  <a:srgbClr val="FF0000"/>
                </a:solidFill>
              </a:rPr>
              <a:t>機械</a:t>
            </a:r>
            <a:r>
              <a:rPr lang="ja-JP" altLang="en-US"/>
              <a:t>と呼ばれる部分</a:t>
            </a:r>
          </a:p>
          <a:p>
            <a:pPr lvl="0" indent="-507986"/>
            <a:r>
              <a:rPr lang="ja-JP" altLang="en-US"/>
              <a:t>このパラメータを調整することが</a:t>
            </a:r>
            <a:br>
              <a:rPr lang="ja-JP" altLang="en-US"/>
            </a:br>
            <a:r>
              <a:rPr lang="ja-JP" altLang="en-US">
                <a:solidFill>
                  <a:srgbClr val="FF0000"/>
                </a:solidFill>
              </a:rPr>
              <a:t>学習</a:t>
            </a:r>
            <a:r>
              <a:rPr lang="ja-JP" altLang="en-US">
                <a:solidFill>
                  <a:schemeClr val="dk1"/>
                </a:solidFill>
              </a:rPr>
              <a:t>と呼ばれる</a:t>
            </a:r>
            <a:endParaRPr lang="ja-JP" altLang="en-US">
              <a:solidFill>
                <a:srgbClr val="FF0000"/>
              </a:solidFill>
            </a:endParaRPr>
          </a:p>
          <a:p>
            <a:pPr marL="101599" lvl="0" indent="0">
              <a:buNone/>
            </a:pPr>
            <a:endParaRPr lang="ja-JP" altLang="en-US"/>
          </a:p>
        </p:txBody>
      </p:sp>
      <p:pic>
        <p:nvPicPr>
          <p:cNvPr id="4" name="Google Shape;212;p3">
            <a:extLst>
              <a:ext uri="{FF2B5EF4-FFF2-40B4-BE49-F238E27FC236}">
                <a16:creationId xmlns:a16="http://schemas.microsoft.com/office/drawing/2014/main" id="{79058D8C-15CF-444F-B40D-658027A66B28}"/>
              </a:ext>
            </a:extLst>
          </p:cNvPr>
          <p:cNvPicPr preferRelativeResize="0"/>
          <p:nvPr/>
        </p:nvPicPr>
        <p:blipFill rotWithShape="1">
          <a:blip r:embed="rId3">
            <a:alphaModFix/>
          </a:blip>
          <a:srcRect/>
          <a:stretch/>
        </p:blipFill>
        <p:spPr>
          <a:xfrm>
            <a:off x="7694873" y="1886800"/>
            <a:ext cx="4445660" cy="3960000"/>
          </a:xfrm>
          <a:prstGeom prst="rect">
            <a:avLst/>
          </a:prstGeom>
          <a:noFill/>
          <a:ln>
            <a:noFill/>
          </a:ln>
        </p:spPr>
      </p:pic>
      <p:sp>
        <p:nvSpPr>
          <p:cNvPr id="5" name="スライド番号プレースホルダー 4">
            <a:extLst>
              <a:ext uri="{FF2B5EF4-FFF2-40B4-BE49-F238E27FC236}">
                <a16:creationId xmlns:a16="http://schemas.microsoft.com/office/drawing/2014/main" id="{BEC516F0-530B-3249-9595-D1B2FA90D1ED}"/>
              </a:ext>
            </a:extLst>
          </p:cNvPr>
          <p:cNvSpPr>
            <a:spLocks noGrp="1"/>
          </p:cNvSpPr>
          <p:nvPr>
            <p:ph type="sldNum" idx="12"/>
          </p:nvPr>
        </p:nvSpPr>
        <p:spPr/>
        <p:txBody>
          <a:bodyPr/>
          <a:lstStyle/>
          <a:p>
            <a:fld id="{98256F09-3771-EB4F-ADC7-B2F5C306C5F6}" type="slidenum">
              <a:rPr kumimoji="1" lang="ja-JP" altLang="en-US" smtClean="0"/>
              <a:t>3</a:t>
            </a:fld>
            <a:endParaRPr kumimoji="1" lang="ja-JP" altLang="en-US"/>
          </a:p>
        </p:txBody>
      </p:sp>
    </p:spTree>
    <p:extLst>
      <p:ext uri="{BB962C8B-B14F-4D97-AF65-F5344CB8AC3E}">
        <p14:creationId xmlns:p14="http://schemas.microsoft.com/office/powerpoint/2010/main" val="1173404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altLang="en-US" sz="3600"/>
              <a:t>最後に</a:t>
            </a:r>
            <a:endParaRPr sz="3600" dirty="0"/>
          </a:p>
        </p:txBody>
      </p:sp>
      <p:sp>
        <p:nvSpPr>
          <p:cNvPr id="431" name="Google Shape;431;p2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30</a:t>
            </a:fld>
            <a:endParaRPr/>
          </a:p>
        </p:txBody>
      </p:sp>
      <p:sp>
        <p:nvSpPr>
          <p:cNvPr id="432" name="Google Shape;432;p25"/>
          <p:cNvSpPr txBox="1">
            <a:spLocks noGrp="1"/>
          </p:cNvSpPr>
          <p:nvPr>
            <p:ph type="body" idx="1"/>
          </p:nvPr>
        </p:nvSpPr>
        <p:spPr>
          <a:xfrm>
            <a:off x="1085700" y="1769799"/>
            <a:ext cx="10499842" cy="4687561"/>
          </a:xfrm>
          <a:prstGeom prst="rect">
            <a:avLst/>
          </a:prstGeom>
          <a:no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ltLang="en-US"/>
              <a:t>ご清聴ありがとうございました</a:t>
            </a:r>
            <a:r>
              <a:rPr lang="en-US" altLang="ja-JP" dirty="0"/>
              <a:t>!</a:t>
            </a:r>
            <a:br>
              <a:rPr lang="en-US" altLang="ja-JP" dirty="0"/>
            </a:br>
            <a:r>
              <a:rPr lang="ja-JP" altLang="en-US"/>
              <a:t>今回の勉強会で少しでも興味を持ってくれたり理解が深まったと感じていただけたなら幸いです。</a:t>
            </a:r>
            <a:br>
              <a:rPr lang="en-US" altLang="ja-JP" dirty="0"/>
            </a:br>
            <a:endParaRPr lang="en-US" altLang="ja-JP" dirty="0"/>
          </a:p>
          <a:p>
            <a:pPr lvl="0" indent="-507986"/>
            <a:r>
              <a:rPr lang="ja-JP" altLang="en-US"/>
              <a:t>今回の内容に関してや</a:t>
            </a:r>
            <a:r>
              <a:rPr lang="en-US" altLang="ja-JP" dirty="0"/>
              <a:t>,</a:t>
            </a:r>
            <a:r>
              <a:rPr lang="ja-JP" altLang="en-US"/>
              <a:t>強化学習についてさらに聞きたいことがあれば</a:t>
            </a:r>
            <a:br>
              <a:rPr lang="en-US" altLang="ja-JP" dirty="0"/>
            </a:br>
            <a:r>
              <a:rPr lang="ja-JP" altLang="en-US"/>
              <a:t>答えるのでその時はチャンネルか</a:t>
            </a:r>
            <a:r>
              <a:rPr lang="en-US" altLang="ja-JP" dirty="0"/>
              <a:t>DM</a:t>
            </a:r>
            <a:r>
              <a:rPr lang="ja-JP" altLang="en-US"/>
              <a:t>に投げてください！</a:t>
            </a:r>
            <a:br>
              <a:rPr lang="en-US" altLang="ja-JP" dirty="0"/>
            </a:br>
            <a:r>
              <a:rPr lang="en-US" altLang="ja-JP" dirty="0"/>
              <a:t>(</a:t>
            </a:r>
            <a:r>
              <a:rPr lang="ja-JP" altLang="en-US"/>
              <a:t>答えられる範囲で</a:t>
            </a:r>
            <a:r>
              <a:rPr lang="en-US" altLang="ja-JP" dirty="0"/>
              <a:t>)</a:t>
            </a:r>
          </a:p>
          <a:p>
            <a:pPr lvl="0" indent="-507986"/>
            <a:endParaRPr lang="en-US" dirty="0"/>
          </a:p>
          <a:p>
            <a:pPr lvl="0" indent="-507986"/>
            <a:r>
              <a:rPr lang="en-US" dirty="0" err="1"/>
              <a:t>スライドはgithubに公開しておくので自由に閲覧してください</a:t>
            </a:r>
            <a:endParaRPr dirty="0"/>
          </a:p>
        </p:txBody>
      </p:sp>
    </p:spTree>
    <p:extLst>
      <p:ext uri="{BB962C8B-B14F-4D97-AF65-F5344CB8AC3E}">
        <p14:creationId xmlns:p14="http://schemas.microsoft.com/office/powerpoint/2010/main" val="16198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18" name="Google Shape;218;p4"/>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19" name="Google Shape;219;p4"/>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dk1"/>
                </a:solidFill>
              </a:rPr>
              <a:t>教師あり学習</a:t>
            </a:r>
            <a:br>
              <a:rPr lang="ja-JP">
                <a:solidFill>
                  <a:schemeClr val="dk1"/>
                </a:solidFill>
              </a:rPr>
            </a:br>
            <a:r>
              <a:rPr lang="ja-JP">
                <a:solidFill>
                  <a:schemeClr val="dk1"/>
                </a:solidFill>
              </a:rPr>
              <a:t>データと正解をセットで用意して、</a:t>
            </a:r>
            <a:br>
              <a:rPr lang="ja-JP">
                <a:solidFill>
                  <a:schemeClr val="dk1"/>
                </a:solidFill>
              </a:rPr>
            </a:br>
            <a:r>
              <a:rPr lang="ja-JP">
                <a:solidFill>
                  <a:schemeClr val="dk1"/>
                </a:solidFill>
              </a:rPr>
              <a:t>データが与えられたら正解が出力されるように</a:t>
            </a:r>
            <a:br>
              <a:rPr lang="ja-JP">
                <a:solidFill>
                  <a:schemeClr val="dk1"/>
                </a:solidFill>
              </a:rPr>
            </a:br>
            <a:r>
              <a:rPr lang="ja-JP">
                <a:solidFill>
                  <a:schemeClr val="dk1"/>
                </a:solidFill>
              </a:rPr>
              <a:t>学習(パラメータの調整)をする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dk1"/>
                </a:solidFill>
              </a:rPr>
              <a:t>教師なし学習</a:t>
            </a:r>
            <a:br>
              <a:rPr lang="ja-JP" u="sng">
                <a:solidFill>
                  <a:schemeClr val="dk1"/>
                </a:solidFill>
              </a:rPr>
            </a:br>
            <a:r>
              <a:rPr lang="ja-JP">
                <a:solidFill>
                  <a:schemeClr val="dk1"/>
                </a:solidFill>
              </a:rPr>
              <a:t>データのみを与えて、各データの関係性を表現できるようにパラメータを調整する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dk1"/>
                </a:solidFill>
              </a:rPr>
              <a:t>強化学習</a:t>
            </a:r>
            <a:br>
              <a:rPr lang="ja-JP" u="sng">
                <a:solidFill>
                  <a:schemeClr val="dk1"/>
                </a:solidFill>
              </a:rPr>
            </a:br>
            <a:r>
              <a:rPr lang="ja-JP">
                <a:solidFill>
                  <a:schemeClr val="dk1"/>
                </a:solidFill>
              </a:rPr>
              <a:t>行動によって報酬が得られる環境を与えて、</a:t>
            </a:r>
            <a:br>
              <a:rPr lang="ja-JP">
                <a:solidFill>
                  <a:schemeClr val="dk1"/>
                </a:solidFill>
              </a:rPr>
            </a:br>
            <a:r>
              <a:rPr lang="ja-JP">
                <a:solidFill>
                  <a:schemeClr val="dk1"/>
                </a:solidFill>
              </a:rPr>
              <a:t>次の状態が報酬を得ることに繋がるような行動を出力できるようにパラメータを調整</a:t>
            </a:r>
            <a:endParaRPr>
              <a:solidFill>
                <a:schemeClr val="dk1"/>
              </a:solidFill>
            </a:endParaRPr>
          </a:p>
        </p:txBody>
      </p:sp>
      <p:sp>
        <p:nvSpPr>
          <p:cNvPr id="220" name="Google Shape;220;p4"/>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4</a:t>
            </a:fld>
            <a:endParaRPr/>
          </a:p>
        </p:txBody>
      </p:sp>
      <p:sp>
        <p:nvSpPr>
          <p:cNvPr id="221" name="Google Shape;221;p4"/>
          <p:cNvSpPr/>
          <p:nvPr/>
        </p:nvSpPr>
        <p:spPr>
          <a:xfrm>
            <a:off x="9143404" y="3280528"/>
            <a:ext cx="1763408" cy="1725104"/>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406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5"/>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27" name="Google Shape;227;p5"/>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28" name="Google Shape;228;p5"/>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dk1"/>
                </a:solidFill>
              </a:rPr>
              <a:t>教師あり学習</a:t>
            </a:r>
            <a:br>
              <a:rPr lang="ja-JP">
                <a:solidFill>
                  <a:schemeClr val="dk1"/>
                </a:solidFill>
              </a:rPr>
            </a:br>
            <a:r>
              <a:rPr lang="ja-JP">
                <a:solidFill>
                  <a:schemeClr val="dk1"/>
                </a:solidFill>
              </a:rPr>
              <a:t>データと正解をセットで用意して、</a:t>
            </a:r>
            <a:br>
              <a:rPr lang="ja-JP">
                <a:solidFill>
                  <a:schemeClr val="dk1"/>
                </a:solidFill>
              </a:rPr>
            </a:br>
            <a:r>
              <a:rPr lang="ja-JP">
                <a:solidFill>
                  <a:schemeClr val="dk1"/>
                </a:solidFill>
              </a:rPr>
              <a:t>データが与えられたら正解が出力されるように</a:t>
            </a:r>
            <a:br>
              <a:rPr lang="ja-JP">
                <a:solidFill>
                  <a:schemeClr val="dk1"/>
                </a:solidFill>
              </a:rPr>
            </a:br>
            <a:r>
              <a:rPr lang="ja-JP">
                <a:solidFill>
                  <a:schemeClr val="dk1"/>
                </a:solidFill>
              </a:rPr>
              <a:t>学習(パラメータの調整)をする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lt2"/>
                </a:solidFill>
              </a:rPr>
              <a:t>教師なし学習</a:t>
            </a:r>
            <a:br>
              <a:rPr lang="ja-JP" u="sng">
                <a:solidFill>
                  <a:schemeClr val="lt2"/>
                </a:solidFill>
              </a:rPr>
            </a:br>
            <a:r>
              <a:rPr lang="ja-JP">
                <a:solidFill>
                  <a:schemeClr val="lt2"/>
                </a:solidFill>
              </a:rPr>
              <a:t>データのみを与えて、各データの関係性を表現できるようにパラメータを調整する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lt2"/>
                </a:solidFill>
              </a:rPr>
              <a:t>強化学習</a:t>
            </a:r>
            <a:br>
              <a:rPr lang="ja-JP" u="sng">
                <a:solidFill>
                  <a:schemeClr val="lt2"/>
                </a:solidFill>
              </a:rPr>
            </a:br>
            <a:r>
              <a:rPr lang="ja-JP">
                <a:solidFill>
                  <a:schemeClr val="lt2"/>
                </a:solidFill>
              </a:rPr>
              <a:t>行動によって報酬が得られる環境を与えて、</a:t>
            </a:r>
            <a:br>
              <a:rPr lang="ja-JP">
                <a:solidFill>
                  <a:schemeClr val="lt2"/>
                </a:solidFill>
              </a:rPr>
            </a:br>
            <a:r>
              <a:rPr lang="ja-JP">
                <a:solidFill>
                  <a:schemeClr val="lt2"/>
                </a:solidFill>
              </a:rPr>
              <a:t>次の状態が報酬を得ることに繋がるような行動を出力できるようにパラメータを調整</a:t>
            </a:r>
            <a:endParaRPr>
              <a:solidFill>
                <a:schemeClr val="lt2"/>
              </a:solidFill>
            </a:endParaRPr>
          </a:p>
        </p:txBody>
      </p:sp>
      <p:sp>
        <p:nvSpPr>
          <p:cNvPr id="229" name="Google Shape;229;p5"/>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5</a:t>
            </a:fld>
            <a:endParaRPr/>
          </a:p>
        </p:txBody>
      </p:sp>
      <p:sp>
        <p:nvSpPr>
          <p:cNvPr id="230" name="Google Shape;230;p5"/>
          <p:cNvSpPr/>
          <p:nvPr/>
        </p:nvSpPr>
        <p:spPr>
          <a:xfrm>
            <a:off x="9143404" y="3280528"/>
            <a:ext cx="1763408" cy="1725104"/>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31" name="Google Shape;231;p5"/>
          <p:cNvSpPr/>
          <p:nvPr/>
        </p:nvSpPr>
        <p:spPr>
          <a:xfrm>
            <a:off x="3813044" y="3989720"/>
            <a:ext cx="3982923" cy="893366"/>
          </a:xfrm>
          <a:prstGeom prst="wedgeRoundRectCallout">
            <a:avLst>
              <a:gd name="adj1" fmla="val -23707"/>
              <a:gd name="adj2" fmla="val -74494"/>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分類(mnistなど)</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線形回帰</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8466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6"/>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37" name="Google Shape;237;p6"/>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38" name="Google Shape;238;p6"/>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lt2"/>
                </a:solidFill>
              </a:rPr>
              <a:t>教師あり学習</a:t>
            </a:r>
            <a:br>
              <a:rPr lang="ja-JP">
                <a:solidFill>
                  <a:schemeClr val="lt2"/>
                </a:solidFill>
              </a:rPr>
            </a:br>
            <a:r>
              <a:rPr lang="ja-JP">
                <a:solidFill>
                  <a:schemeClr val="lt2"/>
                </a:solidFill>
              </a:rPr>
              <a:t>データと正解をセットで用意して、</a:t>
            </a:r>
            <a:br>
              <a:rPr lang="ja-JP">
                <a:solidFill>
                  <a:schemeClr val="lt2"/>
                </a:solidFill>
              </a:rPr>
            </a:br>
            <a:r>
              <a:rPr lang="ja-JP">
                <a:solidFill>
                  <a:schemeClr val="lt2"/>
                </a:solidFill>
              </a:rPr>
              <a:t>データが与えられたら正解が出力されるように</a:t>
            </a:r>
            <a:br>
              <a:rPr lang="ja-JP">
                <a:solidFill>
                  <a:schemeClr val="lt2"/>
                </a:solidFill>
              </a:rPr>
            </a:br>
            <a:r>
              <a:rPr lang="ja-JP">
                <a:solidFill>
                  <a:schemeClr val="lt2"/>
                </a:solidFill>
              </a:rPr>
              <a:t>学習(パラメータの調整)をする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dk1"/>
                </a:solidFill>
              </a:rPr>
              <a:t>教師なし学習</a:t>
            </a:r>
            <a:br>
              <a:rPr lang="ja-JP" u="sng">
                <a:solidFill>
                  <a:schemeClr val="dk1"/>
                </a:solidFill>
              </a:rPr>
            </a:br>
            <a:r>
              <a:rPr lang="ja-JP">
                <a:solidFill>
                  <a:schemeClr val="dk1"/>
                </a:solidFill>
              </a:rPr>
              <a:t>データのみを与えて、各データの関係性を表現できるようにパラメータを調整する</a:t>
            </a:r>
            <a:endParaRPr>
              <a:solidFill>
                <a:schemeClr val="dk1"/>
              </a:solidFill>
            </a:endParaRPr>
          </a:p>
          <a:p>
            <a:pPr marL="609585" lvl="0" indent="-507986" algn="l" rtl="0">
              <a:lnSpc>
                <a:spcPct val="100000"/>
              </a:lnSpc>
              <a:spcBef>
                <a:spcPts val="800"/>
              </a:spcBef>
              <a:spcAft>
                <a:spcPts val="0"/>
              </a:spcAft>
              <a:buSzPts val="2400"/>
              <a:buChar char="▰"/>
            </a:pPr>
            <a:r>
              <a:rPr lang="ja-JP" u="sng">
                <a:solidFill>
                  <a:schemeClr val="lt2"/>
                </a:solidFill>
              </a:rPr>
              <a:t>強化学習</a:t>
            </a:r>
            <a:br>
              <a:rPr lang="ja-JP" u="sng">
                <a:solidFill>
                  <a:schemeClr val="lt2"/>
                </a:solidFill>
              </a:rPr>
            </a:br>
            <a:r>
              <a:rPr lang="ja-JP">
                <a:solidFill>
                  <a:schemeClr val="lt2"/>
                </a:solidFill>
              </a:rPr>
              <a:t>行動によって報酬が得られる環境を与えて、</a:t>
            </a:r>
            <a:br>
              <a:rPr lang="ja-JP">
                <a:solidFill>
                  <a:schemeClr val="lt2"/>
                </a:solidFill>
              </a:rPr>
            </a:br>
            <a:r>
              <a:rPr lang="ja-JP">
                <a:solidFill>
                  <a:schemeClr val="lt2"/>
                </a:solidFill>
              </a:rPr>
              <a:t>次の状態が報酬を得ることに繋がるような行動を出力できるようにパラメータを調整</a:t>
            </a:r>
            <a:endParaRPr>
              <a:solidFill>
                <a:schemeClr val="lt2"/>
              </a:solidFill>
            </a:endParaRPr>
          </a:p>
        </p:txBody>
      </p:sp>
      <p:sp>
        <p:nvSpPr>
          <p:cNvPr id="239" name="Google Shape;239;p6"/>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6</a:t>
            </a:fld>
            <a:endParaRPr/>
          </a:p>
        </p:txBody>
      </p:sp>
      <p:sp>
        <p:nvSpPr>
          <p:cNvPr id="240" name="Google Shape;240;p6"/>
          <p:cNvSpPr/>
          <p:nvPr/>
        </p:nvSpPr>
        <p:spPr>
          <a:xfrm>
            <a:off x="10076659" y="3260452"/>
            <a:ext cx="1772834" cy="1735752"/>
          </a:xfrm>
          <a:prstGeom prst="donut">
            <a:avLst>
              <a:gd name="adj" fmla="val 674"/>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1" name="Google Shape;241;p6"/>
          <p:cNvSpPr/>
          <p:nvPr/>
        </p:nvSpPr>
        <p:spPr>
          <a:xfrm>
            <a:off x="4104538" y="2253006"/>
            <a:ext cx="4595579" cy="1329430"/>
          </a:xfrm>
          <a:prstGeom prst="wedgeRoundRectCallout">
            <a:avLst>
              <a:gd name="adj1" fmla="val -24180"/>
              <a:gd name="adj2" fmla="val 77235"/>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クラスタリング</a:t>
            </a:r>
            <a:endParaRPr sz="20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スパムメールの判断とか</a:t>
            </a:r>
            <a:endParaRPr sz="20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GAN(敵対的生成ネットワーク)</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335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7"/>
          <p:cNvPicPr preferRelativeResize="0"/>
          <p:nvPr/>
        </p:nvPicPr>
        <p:blipFill rotWithShape="1">
          <a:blip r:embed="rId3">
            <a:alphaModFix/>
          </a:blip>
          <a:srcRect/>
          <a:stretch/>
        </p:blipFill>
        <p:spPr>
          <a:xfrm>
            <a:off x="8880049" y="2942504"/>
            <a:ext cx="3260484" cy="2904296"/>
          </a:xfrm>
          <a:prstGeom prst="rect">
            <a:avLst/>
          </a:prstGeom>
          <a:noFill/>
          <a:ln>
            <a:noFill/>
          </a:ln>
        </p:spPr>
      </p:pic>
      <p:sp>
        <p:nvSpPr>
          <p:cNvPr id="247" name="Google Shape;247;p7"/>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それぞれの学習の比較</a:t>
            </a:r>
            <a:endParaRPr/>
          </a:p>
        </p:txBody>
      </p:sp>
      <p:sp>
        <p:nvSpPr>
          <p:cNvPr id="248" name="Google Shape;248;p7"/>
          <p:cNvSpPr txBox="1">
            <a:spLocks noGrp="1"/>
          </p:cNvSpPr>
          <p:nvPr>
            <p:ph type="body" idx="1"/>
          </p:nvPr>
        </p:nvSpPr>
        <p:spPr>
          <a:xfrm>
            <a:off x="1085700" y="1769800"/>
            <a:ext cx="8176800" cy="4631000"/>
          </a:xfrm>
          <a:prstGeom prst="rect">
            <a:avLst/>
          </a:prstGeom>
          <a:noFill/>
          <a:ln>
            <a:noFill/>
          </a:ln>
        </p:spPr>
        <p:txBody>
          <a:bodyPr spcFirstLastPara="1" wrap="square" lIns="91425" tIns="91425" rIns="91425" bIns="91425" anchor="t" anchorCtr="0">
            <a:noAutofit/>
          </a:bodyPr>
          <a:lstStyle/>
          <a:p>
            <a:pPr marL="609585" lvl="0" indent="-507986" algn="l" rtl="0">
              <a:lnSpc>
                <a:spcPct val="100000"/>
              </a:lnSpc>
              <a:spcBef>
                <a:spcPts val="800"/>
              </a:spcBef>
              <a:spcAft>
                <a:spcPts val="0"/>
              </a:spcAft>
              <a:buSzPts val="2400"/>
              <a:buChar char="▰"/>
            </a:pPr>
            <a:r>
              <a:rPr lang="ja-JP" u="sng">
                <a:solidFill>
                  <a:schemeClr val="lt2"/>
                </a:solidFill>
              </a:rPr>
              <a:t>教師あり学習</a:t>
            </a:r>
            <a:br>
              <a:rPr lang="ja-JP">
                <a:solidFill>
                  <a:schemeClr val="lt2"/>
                </a:solidFill>
              </a:rPr>
            </a:br>
            <a:r>
              <a:rPr lang="ja-JP">
                <a:solidFill>
                  <a:schemeClr val="lt2"/>
                </a:solidFill>
              </a:rPr>
              <a:t>データと正解をセットで用意して、</a:t>
            </a:r>
            <a:br>
              <a:rPr lang="ja-JP">
                <a:solidFill>
                  <a:schemeClr val="lt2"/>
                </a:solidFill>
              </a:rPr>
            </a:br>
            <a:r>
              <a:rPr lang="ja-JP">
                <a:solidFill>
                  <a:schemeClr val="lt2"/>
                </a:solidFill>
              </a:rPr>
              <a:t>データが与えられたら正解が出力されるように</a:t>
            </a:r>
            <a:br>
              <a:rPr lang="ja-JP">
                <a:solidFill>
                  <a:schemeClr val="lt2"/>
                </a:solidFill>
              </a:rPr>
            </a:br>
            <a:r>
              <a:rPr lang="ja-JP">
                <a:solidFill>
                  <a:schemeClr val="lt2"/>
                </a:solidFill>
              </a:rPr>
              <a:t>学習(パラメータの調整)をする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lt2"/>
                </a:solidFill>
              </a:rPr>
              <a:t>教師なし学習</a:t>
            </a:r>
            <a:br>
              <a:rPr lang="ja-JP" u="sng">
                <a:solidFill>
                  <a:schemeClr val="lt2"/>
                </a:solidFill>
              </a:rPr>
            </a:br>
            <a:r>
              <a:rPr lang="ja-JP">
                <a:solidFill>
                  <a:schemeClr val="lt2"/>
                </a:solidFill>
              </a:rPr>
              <a:t>データのみを与えて、各データの関係性を表現できるようにパラメータを調整する</a:t>
            </a:r>
            <a:endParaRPr>
              <a:solidFill>
                <a:schemeClr val="lt2"/>
              </a:solidFill>
            </a:endParaRPr>
          </a:p>
          <a:p>
            <a:pPr marL="609585" lvl="0" indent="-507986" algn="l" rtl="0">
              <a:lnSpc>
                <a:spcPct val="100000"/>
              </a:lnSpc>
              <a:spcBef>
                <a:spcPts val="800"/>
              </a:spcBef>
              <a:spcAft>
                <a:spcPts val="0"/>
              </a:spcAft>
              <a:buSzPts val="2400"/>
              <a:buChar char="▰"/>
            </a:pPr>
            <a:r>
              <a:rPr lang="ja-JP" u="sng">
                <a:solidFill>
                  <a:schemeClr val="dk1"/>
                </a:solidFill>
              </a:rPr>
              <a:t>強化学習</a:t>
            </a:r>
            <a:br>
              <a:rPr lang="ja-JP" u="sng">
                <a:solidFill>
                  <a:schemeClr val="dk1"/>
                </a:solidFill>
              </a:rPr>
            </a:br>
            <a:r>
              <a:rPr lang="ja-JP">
                <a:solidFill>
                  <a:schemeClr val="dk1"/>
                </a:solidFill>
              </a:rPr>
              <a:t>行動によって報酬が得られる環境を与えて、</a:t>
            </a:r>
            <a:br>
              <a:rPr lang="ja-JP">
                <a:solidFill>
                  <a:schemeClr val="dk1"/>
                </a:solidFill>
              </a:rPr>
            </a:br>
            <a:r>
              <a:rPr lang="ja-JP">
                <a:solidFill>
                  <a:schemeClr val="dk1"/>
                </a:solidFill>
              </a:rPr>
              <a:t>次の状態が報酬を得ることに繋がるような行動を出力できるようにパラメータを調整</a:t>
            </a:r>
            <a:endParaRPr>
              <a:solidFill>
                <a:schemeClr val="dk1"/>
              </a:solidFill>
            </a:endParaRPr>
          </a:p>
        </p:txBody>
      </p:sp>
      <p:sp>
        <p:nvSpPr>
          <p:cNvPr id="249" name="Google Shape;249;p7"/>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7</a:t>
            </a:fld>
            <a:endParaRPr/>
          </a:p>
        </p:txBody>
      </p:sp>
      <p:sp>
        <p:nvSpPr>
          <p:cNvPr id="250" name="Google Shape;250;p7"/>
          <p:cNvSpPr/>
          <p:nvPr/>
        </p:nvSpPr>
        <p:spPr>
          <a:xfrm>
            <a:off x="9587060" y="4042880"/>
            <a:ext cx="1772239" cy="1735752"/>
          </a:xfrm>
          <a:prstGeom prst="donut">
            <a:avLst>
              <a:gd name="adj" fmla="val 362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1" name="Google Shape;251;p7"/>
          <p:cNvSpPr/>
          <p:nvPr/>
        </p:nvSpPr>
        <p:spPr>
          <a:xfrm>
            <a:off x="3678733" y="3429000"/>
            <a:ext cx="3982923" cy="1312933"/>
          </a:xfrm>
          <a:prstGeom prst="wedgeRoundRectCallout">
            <a:avLst>
              <a:gd name="adj1" fmla="val -24180"/>
              <a:gd name="adj2" fmla="val 77235"/>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AlphaGo(囲碁の人工知能)</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MarI/O(マリオの人工知能)</a:t>
            </a:r>
            <a:endParaRPr/>
          </a:p>
          <a:p>
            <a:pPr marL="285750" marR="0" lvl="0" indent="-285750" algn="l" rtl="0">
              <a:lnSpc>
                <a:spcPct val="100000"/>
              </a:lnSpc>
              <a:spcBef>
                <a:spcPts val="0"/>
              </a:spcBef>
              <a:spcAft>
                <a:spcPts val="0"/>
              </a:spcAft>
              <a:buClr>
                <a:srgbClr val="000000"/>
              </a:buClr>
              <a:buSzPts val="2000"/>
              <a:buFont typeface="Arial"/>
              <a:buChar char="•"/>
            </a:pPr>
            <a:r>
              <a:rPr lang="ja-JP" sz="2000" b="0" i="0" u="none" strike="noStrike" cap="none">
                <a:solidFill>
                  <a:schemeClr val="dk1"/>
                </a:solidFill>
                <a:latin typeface="Arial"/>
                <a:ea typeface="Arial"/>
                <a:cs typeface="Arial"/>
                <a:sym typeface="Arial"/>
              </a:rPr>
              <a:t>ロボットの制御などにも</a:t>
            </a:r>
            <a:endParaRPr sz="2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0983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57" name="Google Shape;257;p8"/>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8</a:t>
            </a:fld>
            <a:endParaRPr/>
          </a:p>
        </p:txBody>
      </p:sp>
      <p:pic>
        <p:nvPicPr>
          <p:cNvPr id="258" name="Google Shape;258;p8"/>
          <p:cNvPicPr preferRelativeResize="0"/>
          <p:nvPr/>
        </p:nvPicPr>
        <p:blipFill rotWithShape="1">
          <a:blip r:embed="rId3">
            <a:alphaModFix/>
          </a:blip>
          <a:srcRect/>
          <a:stretch/>
        </p:blipFill>
        <p:spPr>
          <a:xfrm>
            <a:off x="616032" y="1909189"/>
            <a:ext cx="939336" cy="1145095"/>
          </a:xfrm>
          <a:prstGeom prst="rect">
            <a:avLst/>
          </a:prstGeom>
          <a:noFill/>
          <a:ln>
            <a:noFill/>
          </a:ln>
        </p:spPr>
      </p:pic>
      <p:sp>
        <p:nvSpPr>
          <p:cNvPr id="259" name="Google Shape;259;p8"/>
          <p:cNvSpPr/>
          <p:nvPr/>
        </p:nvSpPr>
        <p:spPr>
          <a:xfrm>
            <a:off x="1838227" y="2090524"/>
            <a:ext cx="1197204" cy="782424"/>
          </a:xfrm>
          <a:prstGeom prst="rightArrow">
            <a:avLst>
              <a:gd name="adj1" fmla="val 50000"/>
              <a:gd name="adj2" fmla="val 5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行動 α</a:t>
            </a:r>
            <a:endParaRPr sz="1400" b="0" i="0" u="none" strike="noStrike" cap="none">
              <a:solidFill>
                <a:schemeClr val="dk1"/>
              </a:solidFill>
              <a:latin typeface="Arial"/>
              <a:ea typeface="Arial"/>
              <a:cs typeface="Arial"/>
              <a:sym typeface="Arial"/>
            </a:endParaRPr>
          </a:p>
        </p:txBody>
      </p:sp>
      <p:sp>
        <p:nvSpPr>
          <p:cNvPr id="260" name="Google Shape;260;p8"/>
          <p:cNvSpPr/>
          <p:nvPr/>
        </p:nvSpPr>
        <p:spPr>
          <a:xfrm>
            <a:off x="641023" y="3054284"/>
            <a:ext cx="2394408" cy="782424"/>
          </a:xfrm>
          <a:prstGeom prst="rightArrow">
            <a:avLst>
              <a:gd name="adj1" fmla="val 50000"/>
              <a:gd name="adj2" fmla="val 5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状態 s</a:t>
            </a:r>
            <a:endParaRPr sz="1400" b="0" i="0" u="none" strike="noStrike" cap="none">
              <a:solidFill>
                <a:schemeClr val="dk1"/>
              </a:solidFill>
              <a:latin typeface="Arial"/>
              <a:ea typeface="Arial"/>
              <a:cs typeface="Arial"/>
              <a:sym typeface="Arial"/>
            </a:endParaRPr>
          </a:p>
        </p:txBody>
      </p:sp>
      <p:sp>
        <p:nvSpPr>
          <p:cNvPr id="261" name="Google Shape;261;p8"/>
          <p:cNvSpPr/>
          <p:nvPr/>
        </p:nvSpPr>
        <p:spPr>
          <a:xfrm>
            <a:off x="3224022" y="1909189"/>
            <a:ext cx="433578" cy="1927519"/>
          </a:xfrm>
          <a:prstGeom prst="rightBrace">
            <a:avLst>
              <a:gd name="adj1" fmla="val 8333"/>
              <a:gd name="adj2" fmla="val 50000"/>
            </a:avLst>
          </a:prstGeom>
          <a:noFill/>
          <a:ln w="25400"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2" name="Google Shape;262;p8"/>
          <p:cNvSpPr/>
          <p:nvPr/>
        </p:nvSpPr>
        <p:spPr>
          <a:xfrm>
            <a:off x="4081602" y="2458298"/>
            <a:ext cx="2592371" cy="815418"/>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2400" b="0" i="0" u="none" strike="noStrike" cap="none">
                <a:solidFill>
                  <a:schemeClr val="dk1"/>
                </a:solidFill>
                <a:latin typeface="Arial"/>
                <a:ea typeface="Arial"/>
                <a:cs typeface="Arial"/>
                <a:sym typeface="Arial"/>
              </a:rPr>
              <a:t>遷移関数 </a:t>
            </a:r>
            <a:r>
              <a:rPr lang="ja-JP" sz="2400" b="0" i="1" u="none" strike="noStrike" cap="none">
                <a:solidFill>
                  <a:schemeClr val="dk1"/>
                </a:solidFill>
                <a:latin typeface="Arial"/>
                <a:ea typeface="Arial"/>
                <a:cs typeface="Arial"/>
                <a:sym typeface="Arial"/>
              </a:rPr>
              <a:t>T</a:t>
            </a:r>
            <a:r>
              <a:rPr lang="ja-JP" sz="2400" b="0" i="0" u="none" strike="noStrike" cap="none">
                <a:solidFill>
                  <a:schemeClr val="dk1"/>
                </a:solidFill>
                <a:latin typeface="Arial"/>
                <a:ea typeface="Arial"/>
                <a:cs typeface="Arial"/>
                <a:sym typeface="Arial"/>
              </a:rPr>
              <a:t>(s, α)</a:t>
            </a:r>
            <a:endParaRPr/>
          </a:p>
        </p:txBody>
      </p:sp>
      <p:grpSp>
        <p:nvGrpSpPr>
          <p:cNvPr id="263" name="Google Shape;263;p8"/>
          <p:cNvGrpSpPr/>
          <p:nvPr/>
        </p:nvGrpSpPr>
        <p:grpSpPr>
          <a:xfrm>
            <a:off x="6714122" y="1909189"/>
            <a:ext cx="3169833" cy="2097203"/>
            <a:chOff x="6714122" y="1909189"/>
            <a:chExt cx="3169833" cy="2097203"/>
          </a:xfrm>
        </p:grpSpPr>
        <p:cxnSp>
          <p:nvCxnSpPr>
            <p:cNvPr id="264" name="Google Shape;264;p8"/>
            <p:cNvCxnSpPr/>
            <p:nvPr/>
          </p:nvCxnSpPr>
          <p:spPr>
            <a:xfrm>
              <a:off x="7145517" y="1909189"/>
              <a:ext cx="0" cy="2097203"/>
            </a:xfrm>
            <a:prstGeom prst="straightConnector1">
              <a:avLst/>
            </a:prstGeom>
            <a:noFill/>
            <a:ln w="38100" cap="flat" cmpd="sng">
              <a:solidFill>
                <a:srgbClr val="347EB8"/>
              </a:solidFill>
              <a:prstDash val="solid"/>
              <a:round/>
              <a:headEnd type="none" w="sm" len="sm"/>
              <a:tailEnd type="none" w="sm" len="sm"/>
            </a:ln>
          </p:spPr>
        </p:cxnSp>
        <p:sp>
          <p:nvSpPr>
            <p:cNvPr id="265" name="Google Shape;265;p8"/>
            <p:cNvSpPr/>
            <p:nvPr/>
          </p:nvSpPr>
          <p:spPr>
            <a:xfrm>
              <a:off x="7145517" y="1958548"/>
              <a:ext cx="1941916"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6" name="Google Shape;266;p8"/>
            <p:cNvSpPr/>
            <p:nvPr/>
          </p:nvSpPr>
          <p:spPr>
            <a:xfrm>
              <a:off x="7145517" y="2385589"/>
              <a:ext cx="2738438"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8"/>
            <p:cNvSpPr/>
            <p:nvPr/>
          </p:nvSpPr>
          <p:spPr>
            <a:xfrm>
              <a:off x="7145517" y="2831640"/>
              <a:ext cx="1395162"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8"/>
            <p:cNvSpPr/>
            <p:nvPr/>
          </p:nvSpPr>
          <p:spPr>
            <a:xfrm>
              <a:off x="7145517" y="3704732"/>
              <a:ext cx="1791090" cy="263951"/>
            </a:xfrm>
            <a:prstGeom prst="rect">
              <a:avLst/>
            </a:prstGeom>
            <a:solidFill>
              <a:srgbClr val="83B3D9"/>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8"/>
            <p:cNvSpPr txBox="1"/>
            <p:nvPr/>
          </p:nvSpPr>
          <p:spPr>
            <a:xfrm rot="5400000">
              <a:off x="6813969" y="3245441"/>
              <a:ext cx="44114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2000" b="0" i="0" u="none" strike="noStrike" cap="none">
                  <a:solidFill>
                    <a:srgbClr val="000000"/>
                  </a:solidFill>
                  <a:latin typeface="Arial"/>
                  <a:ea typeface="Arial"/>
                  <a:cs typeface="Arial"/>
                  <a:sym typeface="Arial"/>
                </a:rPr>
                <a:t>…</a:t>
              </a:r>
              <a:endParaRPr sz="2000" b="0" i="0" u="none" strike="noStrike" cap="none">
                <a:solidFill>
                  <a:srgbClr val="000000"/>
                </a:solidFill>
                <a:latin typeface="Arial"/>
                <a:ea typeface="Arial"/>
                <a:cs typeface="Arial"/>
                <a:sym typeface="Arial"/>
              </a:endParaRPr>
            </a:p>
          </p:txBody>
        </p:sp>
        <p:sp>
          <p:nvSpPr>
            <p:cNvPr id="270" name="Google Shape;270;p8"/>
            <p:cNvSpPr txBox="1"/>
            <p:nvPr/>
          </p:nvSpPr>
          <p:spPr>
            <a:xfrm>
              <a:off x="6753550" y="1948480"/>
              <a:ext cx="391966" cy="3077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1" name="Google Shape;271;p8"/>
            <p:cNvSpPr txBox="1"/>
            <p:nvPr/>
          </p:nvSpPr>
          <p:spPr>
            <a:xfrm>
              <a:off x="6746157" y="2311350"/>
              <a:ext cx="396134"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2" name="Google Shape;272;p8"/>
            <p:cNvSpPr txBox="1"/>
            <p:nvPr/>
          </p:nvSpPr>
          <p:spPr>
            <a:xfrm>
              <a:off x="6721515" y="2787750"/>
              <a:ext cx="456036"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73" name="Google Shape;273;p8"/>
            <p:cNvSpPr txBox="1"/>
            <p:nvPr/>
          </p:nvSpPr>
          <p:spPr>
            <a:xfrm>
              <a:off x="6714122" y="3660778"/>
              <a:ext cx="456036"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grpSp>
      <p:cxnSp>
        <p:nvCxnSpPr>
          <p:cNvPr id="274" name="Google Shape;274;p8"/>
          <p:cNvCxnSpPr/>
          <p:nvPr/>
        </p:nvCxnSpPr>
        <p:spPr>
          <a:xfrm>
            <a:off x="10157333" y="2957790"/>
            <a:ext cx="768333" cy="0"/>
          </a:xfrm>
          <a:prstGeom prst="straightConnector1">
            <a:avLst/>
          </a:prstGeom>
          <a:noFill/>
          <a:ln w="25400" cap="flat" cmpd="sng">
            <a:solidFill>
              <a:srgbClr val="347EB8"/>
            </a:solidFill>
            <a:prstDash val="solid"/>
            <a:round/>
            <a:headEnd type="none" w="sm" len="sm"/>
            <a:tailEnd type="none" w="sm" len="sm"/>
          </a:ln>
        </p:spPr>
      </p:cxnSp>
      <p:cxnSp>
        <p:nvCxnSpPr>
          <p:cNvPr id="275" name="Google Shape;275;p8"/>
          <p:cNvCxnSpPr/>
          <p:nvPr/>
        </p:nvCxnSpPr>
        <p:spPr>
          <a:xfrm flipH="1">
            <a:off x="10925666" y="2957790"/>
            <a:ext cx="2" cy="2598997"/>
          </a:xfrm>
          <a:prstGeom prst="straightConnector1">
            <a:avLst/>
          </a:prstGeom>
          <a:noFill/>
          <a:ln w="25400" cap="flat" cmpd="sng">
            <a:solidFill>
              <a:srgbClr val="347EB8"/>
            </a:solidFill>
            <a:prstDash val="solid"/>
            <a:round/>
            <a:headEnd type="none" w="sm" len="sm"/>
            <a:tailEnd type="none" w="sm" len="sm"/>
          </a:ln>
        </p:spPr>
      </p:cxnSp>
      <p:cxnSp>
        <p:nvCxnSpPr>
          <p:cNvPr id="276" name="Google Shape;276;p8"/>
          <p:cNvCxnSpPr>
            <a:endCxn id="277" idx="3"/>
          </p:cNvCxnSpPr>
          <p:nvPr/>
        </p:nvCxnSpPr>
        <p:spPr>
          <a:xfrm rot="10800000">
            <a:off x="6708306" y="5556787"/>
            <a:ext cx="4217400" cy="5100"/>
          </a:xfrm>
          <a:prstGeom prst="straightConnector1">
            <a:avLst/>
          </a:prstGeom>
          <a:noFill/>
          <a:ln w="25400" cap="flat" cmpd="sng">
            <a:solidFill>
              <a:srgbClr val="347EB8"/>
            </a:solidFill>
            <a:prstDash val="solid"/>
            <a:round/>
            <a:headEnd type="none" w="sm" len="sm"/>
            <a:tailEnd type="triangle" w="med" len="med"/>
          </a:ln>
        </p:spPr>
      </p:cxnSp>
      <p:sp>
        <p:nvSpPr>
          <p:cNvPr id="277" name="Google Shape;277;p8"/>
          <p:cNvSpPr/>
          <p:nvPr/>
        </p:nvSpPr>
        <p:spPr>
          <a:xfrm>
            <a:off x="4115935" y="5149078"/>
            <a:ext cx="2592371" cy="815418"/>
          </a:xfrm>
          <a:prstGeom prst="roundRect">
            <a:avLst>
              <a:gd name="adj" fmla="val 16667"/>
            </a:avLst>
          </a:prstGeom>
          <a:blipFill rotWithShape="1">
            <a:blip r:embed="rId8">
              <a:alphaModFix/>
            </a:blip>
            <a:stretch>
              <a:fillRect l="-974" r="-975"/>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cxnSp>
        <p:nvCxnSpPr>
          <p:cNvPr id="278" name="Google Shape;278;p8"/>
          <p:cNvCxnSpPr/>
          <p:nvPr/>
        </p:nvCxnSpPr>
        <p:spPr>
          <a:xfrm rot="10800000" flipH="1">
            <a:off x="1555368" y="3704732"/>
            <a:ext cx="12495" cy="1852055"/>
          </a:xfrm>
          <a:prstGeom prst="straightConnector1">
            <a:avLst/>
          </a:prstGeom>
          <a:noFill/>
          <a:ln w="25400" cap="flat" cmpd="sng">
            <a:solidFill>
              <a:srgbClr val="347EB8"/>
            </a:solidFill>
            <a:prstDash val="solid"/>
            <a:round/>
            <a:headEnd type="none" w="sm" len="sm"/>
            <a:tailEnd type="triangle" w="med" len="med"/>
          </a:ln>
        </p:spPr>
      </p:cxnSp>
      <p:cxnSp>
        <p:nvCxnSpPr>
          <p:cNvPr id="279" name="Google Shape;279;p8"/>
          <p:cNvCxnSpPr/>
          <p:nvPr/>
        </p:nvCxnSpPr>
        <p:spPr>
          <a:xfrm>
            <a:off x="1542872" y="5556787"/>
            <a:ext cx="2573063" cy="0"/>
          </a:xfrm>
          <a:prstGeom prst="straightConnector1">
            <a:avLst/>
          </a:prstGeom>
          <a:noFill/>
          <a:ln w="25400" cap="flat" cmpd="sng">
            <a:solidFill>
              <a:srgbClr val="347EB8"/>
            </a:solidFill>
            <a:prstDash val="solid"/>
            <a:round/>
            <a:headEnd type="none" w="sm" len="sm"/>
            <a:tailEnd type="none" w="sm" len="sm"/>
          </a:ln>
        </p:spPr>
      </p:cxnSp>
      <p:cxnSp>
        <p:nvCxnSpPr>
          <p:cNvPr id="280" name="Google Shape;280;p8"/>
          <p:cNvCxnSpPr/>
          <p:nvPr/>
        </p:nvCxnSpPr>
        <p:spPr>
          <a:xfrm rot="10800000">
            <a:off x="1567863" y="4828095"/>
            <a:ext cx="9357803" cy="0"/>
          </a:xfrm>
          <a:prstGeom prst="straightConnector1">
            <a:avLst/>
          </a:prstGeom>
          <a:noFill/>
          <a:ln w="25400" cap="flat" cmpd="sng">
            <a:solidFill>
              <a:srgbClr val="347EB8"/>
            </a:solidFill>
            <a:prstDash val="solid"/>
            <a:round/>
            <a:headEnd type="none" w="sm" len="sm"/>
            <a:tailEnd type="triangle" w="med" len="med"/>
          </a:ln>
        </p:spPr>
      </p:cxnSp>
      <p:sp>
        <p:nvSpPr>
          <p:cNvPr id="281" name="Google Shape;281;p8"/>
          <p:cNvSpPr txBox="1"/>
          <p:nvPr/>
        </p:nvSpPr>
        <p:spPr>
          <a:xfrm>
            <a:off x="2335992" y="5641986"/>
            <a:ext cx="1011815" cy="30777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400" b="0" i="0" u="none" strike="noStrike" cap="none">
                <a:solidFill>
                  <a:schemeClr val="dk1"/>
                </a:solidFill>
                <a:latin typeface="Arial"/>
                <a:ea typeface="Arial"/>
                <a:cs typeface="Arial"/>
                <a:sym typeface="Arial"/>
              </a:rPr>
              <a:t>即時報酬 r</a:t>
            </a:r>
            <a:endParaRPr sz="1400" b="0" i="0" u="none" strike="noStrike" cap="none">
              <a:solidFill>
                <a:schemeClr val="dk1"/>
              </a:solidFill>
              <a:latin typeface="Arial"/>
              <a:ea typeface="Arial"/>
              <a:cs typeface="Arial"/>
              <a:sym typeface="Arial"/>
            </a:endParaRPr>
          </a:p>
        </p:txBody>
      </p:sp>
      <p:sp>
        <p:nvSpPr>
          <p:cNvPr id="282" name="Google Shape;282;p8"/>
          <p:cNvSpPr txBox="1"/>
          <p:nvPr/>
        </p:nvSpPr>
        <p:spPr>
          <a:xfrm>
            <a:off x="11025880" y="3575097"/>
            <a:ext cx="723275" cy="523220"/>
          </a:xfrm>
          <a:prstGeom prst="rect">
            <a:avLst/>
          </a:prstGeom>
          <a:blipFill rotWithShape="1">
            <a:blip r:embed="rId9">
              <a:alphaModFix/>
            </a:blip>
            <a:stretch>
              <a:fillRect l="-172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
        <p:nvSpPr>
          <p:cNvPr id="283" name="Google Shape;283;p8"/>
          <p:cNvSpPr txBox="1"/>
          <p:nvPr/>
        </p:nvSpPr>
        <p:spPr>
          <a:xfrm>
            <a:off x="7622082" y="4127085"/>
            <a:ext cx="1573636" cy="307777"/>
          </a:xfrm>
          <a:prstGeom prst="rect">
            <a:avLst/>
          </a:prstGeom>
          <a:blipFill rotWithShape="1">
            <a:blip r:embed="rId10">
              <a:alphaModFix/>
            </a:blip>
            <a:stretch>
              <a:fillRect l="-799" b="-1153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JP" sz="1400" b="0" i="0" u="none" strike="noStrike" cap="none">
                <a:latin typeface="Arial"/>
                <a:ea typeface="Arial"/>
                <a:cs typeface="Arial"/>
                <a:sym typeface="Arial"/>
              </a:rPr>
              <a:t> </a:t>
            </a:r>
            <a:endParaRPr/>
          </a:p>
        </p:txBody>
      </p:sp>
    </p:spTree>
    <p:extLst>
      <p:ext uri="{BB962C8B-B14F-4D97-AF65-F5344CB8AC3E}">
        <p14:creationId xmlns:p14="http://schemas.microsoft.com/office/powerpoint/2010/main" val="151967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animEffect transition="in" filter="fade">
                                      <p:cBhvr>
                                        <p:cTn id="17" dur="500"/>
                                        <p:tgtEl>
                                          <p:spTgt spid="26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500"/>
                                        <p:tgtEl>
                                          <p:spTgt spid="263"/>
                                        </p:tgtEl>
                                      </p:cBhvr>
                                    </p:animEffect>
                                  </p:childTnLst>
                                </p:cTn>
                              </p:par>
                              <p:par>
                                <p:cTn id="28" presetID="10" presetClass="entr" presetSubtype="0" fill="hold" nodeType="withEffect">
                                  <p:stCondLst>
                                    <p:cond delay="0"/>
                                  </p:stCondLst>
                                  <p:childTnLst>
                                    <p:set>
                                      <p:cBhvr>
                                        <p:cTn id="29" dur="1" fill="hold">
                                          <p:stCondLst>
                                            <p:cond delay="0"/>
                                          </p:stCondLst>
                                        </p:cTn>
                                        <p:tgtEl>
                                          <p:spTgt spid="283"/>
                                        </p:tgtEl>
                                        <p:attrNameLst>
                                          <p:attrName>style.visibility</p:attrName>
                                        </p:attrNameLst>
                                      </p:cBhvr>
                                      <p:to>
                                        <p:strVal val="visible"/>
                                      </p:to>
                                    </p:set>
                                    <p:animEffect transition="in" filter="fade">
                                      <p:cBhvr>
                                        <p:cTn id="30" dur="500"/>
                                        <p:tgtEl>
                                          <p:spTgt spid="2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nodeType="withEffect">
                                  <p:stCondLst>
                                    <p:cond delay="0"/>
                                  </p:stCondLst>
                                  <p:childTnLst>
                                    <p:set>
                                      <p:cBhvr>
                                        <p:cTn id="37" dur="1" fill="hold">
                                          <p:stCondLst>
                                            <p:cond delay="0"/>
                                          </p:stCondLst>
                                        </p:cTn>
                                        <p:tgtEl>
                                          <p:spTgt spid="275"/>
                                        </p:tgtEl>
                                        <p:attrNameLst>
                                          <p:attrName>style.visibility</p:attrName>
                                        </p:attrNameLst>
                                      </p:cBhvr>
                                      <p:to>
                                        <p:strVal val="visible"/>
                                      </p:to>
                                    </p:set>
                                    <p:animEffect transition="in" filter="fade">
                                      <p:cBhvr>
                                        <p:cTn id="38" dur="500"/>
                                        <p:tgtEl>
                                          <p:spTgt spid="275"/>
                                        </p:tgtEl>
                                      </p:cBhvr>
                                    </p:animEffect>
                                  </p:childTnLst>
                                </p:cTn>
                              </p:par>
                              <p:par>
                                <p:cTn id="39" presetID="10" presetClass="entr" presetSubtype="0" fill="hold" nodeType="withEffect">
                                  <p:stCondLst>
                                    <p:cond delay="0"/>
                                  </p:stCondLst>
                                  <p:childTnLst>
                                    <p:set>
                                      <p:cBhvr>
                                        <p:cTn id="40" dur="1" fill="hold">
                                          <p:stCondLst>
                                            <p:cond delay="0"/>
                                          </p:stCondLst>
                                        </p:cTn>
                                        <p:tgtEl>
                                          <p:spTgt spid="276"/>
                                        </p:tgtEl>
                                        <p:attrNameLst>
                                          <p:attrName>style.visibility</p:attrName>
                                        </p:attrNameLst>
                                      </p:cBhvr>
                                      <p:to>
                                        <p:strVal val="visible"/>
                                      </p:to>
                                    </p:set>
                                    <p:animEffect transition="in" filter="fade">
                                      <p:cBhvr>
                                        <p:cTn id="41" dur="500"/>
                                        <p:tgtEl>
                                          <p:spTgt spid="276"/>
                                        </p:tgtEl>
                                      </p:cBhvr>
                                    </p:animEffect>
                                  </p:childTnLst>
                                </p:cTn>
                              </p:par>
                              <p:par>
                                <p:cTn id="42" presetID="10" presetClass="entr" presetSubtype="0" fill="hold" nodeType="withEffect">
                                  <p:stCondLst>
                                    <p:cond delay="0"/>
                                  </p:stCondLst>
                                  <p:childTnLst>
                                    <p:set>
                                      <p:cBhvr>
                                        <p:cTn id="43" dur="1" fill="hold">
                                          <p:stCondLst>
                                            <p:cond delay="0"/>
                                          </p:stCondLst>
                                        </p:cTn>
                                        <p:tgtEl>
                                          <p:spTgt spid="282"/>
                                        </p:tgtEl>
                                        <p:attrNameLst>
                                          <p:attrName>style.visibility</p:attrName>
                                        </p:attrNameLst>
                                      </p:cBhvr>
                                      <p:to>
                                        <p:strVal val="visible"/>
                                      </p:to>
                                    </p:set>
                                    <p:animEffect transition="in" filter="fade">
                                      <p:cBhvr>
                                        <p:cTn id="44" dur="500"/>
                                        <p:tgtEl>
                                          <p:spTgt spid="282"/>
                                        </p:tgtEl>
                                      </p:cBhvr>
                                    </p:animEffect>
                                  </p:childTnLst>
                                </p:cTn>
                              </p:par>
                              <p:par>
                                <p:cTn id="45" presetID="10" presetClass="entr" presetSubtype="0" fill="hold" nodeType="withEffect">
                                  <p:stCondLst>
                                    <p:cond delay="0"/>
                                  </p:stCondLst>
                                  <p:childTnLst>
                                    <p:set>
                                      <p:cBhvr>
                                        <p:cTn id="46" dur="1" fill="hold">
                                          <p:stCondLst>
                                            <p:cond delay="0"/>
                                          </p:stCondLst>
                                        </p:cTn>
                                        <p:tgtEl>
                                          <p:spTgt spid="277"/>
                                        </p:tgtEl>
                                        <p:attrNameLst>
                                          <p:attrName>style.visibility</p:attrName>
                                        </p:attrNameLst>
                                      </p:cBhvr>
                                      <p:to>
                                        <p:strVal val="visible"/>
                                      </p:to>
                                    </p:set>
                                    <p:animEffect transition="in" filter="fade">
                                      <p:cBhvr>
                                        <p:cTn id="47" dur="500"/>
                                        <p:tgtEl>
                                          <p:spTgt spid="27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1"/>
                                        </p:tgtEl>
                                        <p:attrNameLst>
                                          <p:attrName>style.visibility</p:attrName>
                                        </p:attrNameLst>
                                      </p:cBhvr>
                                      <p:to>
                                        <p:strVal val="visible"/>
                                      </p:to>
                                    </p:set>
                                    <p:animEffect transition="in" filter="fade">
                                      <p:cBhvr>
                                        <p:cTn id="52" dur="500"/>
                                        <p:tgtEl>
                                          <p:spTgt spid="281"/>
                                        </p:tgtEl>
                                      </p:cBhvr>
                                    </p:animEffect>
                                  </p:childTnLst>
                                </p:cTn>
                              </p:par>
                              <p:par>
                                <p:cTn id="53" presetID="10" presetClass="entr" presetSubtype="0" fill="hold" nodeType="withEffect">
                                  <p:stCondLst>
                                    <p:cond delay="0"/>
                                  </p:stCondLst>
                                  <p:childTnLst>
                                    <p:set>
                                      <p:cBhvr>
                                        <p:cTn id="54" dur="1" fill="hold">
                                          <p:stCondLst>
                                            <p:cond delay="0"/>
                                          </p:stCondLst>
                                        </p:cTn>
                                        <p:tgtEl>
                                          <p:spTgt spid="279"/>
                                        </p:tgtEl>
                                        <p:attrNameLst>
                                          <p:attrName>style.visibility</p:attrName>
                                        </p:attrNameLst>
                                      </p:cBhvr>
                                      <p:to>
                                        <p:strVal val="visible"/>
                                      </p:to>
                                    </p:set>
                                    <p:animEffect transition="in" filter="fade">
                                      <p:cBhvr>
                                        <p:cTn id="55" dur="500"/>
                                        <p:tgtEl>
                                          <p:spTgt spid="279"/>
                                        </p:tgtEl>
                                      </p:cBhvr>
                                    </p:animEffect>
                                  </p:childTnLst>
                                </p:cTn>
                              </p:par>
                              <p:par>
                                <p:cTn id="56" presetID="10" presetClass="entr" presetSubtype="0" fill="hold" nodeType="withEffect">
                                  <p:stCondLst>
                                    <p:cond delay="0"/>
                                  </p:stCondLst>
                                  <p:childTnLst>
                                    <p:set>
                                      <p:cBhvr>
                                        <p:cTn id="57" dur="1" fill="hold">
                                          <p:stCondLst>
                                            <p:cond delay="0"/>
                                          </p:stCondLst>
                                        </p:cTn>
                                        <p:tgtEl>
                                          <p:spTgt spid="280"/>
                                        </p:tgtEl>
                                        <p:attrNameLst>
                                          <p:attrName>style.visibility</p:attrName>
                                        </p:attrNameLst>
                                      </p:cBhvr>
                                      <p:to>
                                        <p:strVal val="visible"/>
                                      </p:to>
                                    </p:set>
                                    <p:animEffect transition="in" filter="fade">
                                      <p:cBhvr>
                                        <p:cTn id="58" dur="500"/>
                                        <p:tgtEl>
                                          <p:spTgt spid="280"/>
                                        </p:tgtEl>
                                      </p:cBhvr>
                                    </p:animEffect>
                                  </p:childTnLst>
                                </p:cTn>
                              </p:par>
                              <p:par>
                                <p:cTn id="59" presetID="10" presetClass="entr" presetSubtype="0" fill="hold" nodeType="withEffect">
                                  <p:stCondLst>
                                    <p:cond delay="0"/>
                                  </p:stCondLst>
                                  <p:childTnLst>
                                    <p:set>
                                      <p:cBhvr>
                                        <p:cTn id="60" dur="1" fill="hold">
                                          <p:stCondLst>
                                            <p:cond delay="0"/>
                                          </p:stCondLst>
                                        </p:cTn>
                                        <p:tgtEl>
                                          <p:spTgt spid="278"/>
                                        </p:tgtEl>
                                        <p:attrNameLst>
                                          <p:attrName>style.visibility</p:attrName>
                                        </p:attrNameLst>
                                      </p:cBhvr>
                                      <p:to>
                                        <p:strVal val="visible"/>
                                      </p:to>
                                    </p:set>
                                    <p:animEffect transition="in" filter="fade">
                                      <p:cBhvr>
                                        <p:cTn id="61"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9"/>
          <p:cNvSpPr txBox="1">
            <a:spLocks noGrp="1"/>
          </p:cNvSpPr>
          <p:nvPr>
            <p:ph type="title"/>
          </p:nvPr>
        </p:nvSpPr>
        <p:spPr>
          <a:xfrm>
            <a:off x="1085700" y="523433"/>
            <a:ext cx="7323200" cy="102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ja-JP" sz="3600"/>
              <a:t>主な強化学習の仕組み</a:t>
            </a:r>
            <a:endParaRPr/>
          </a:p>
        </p:txBody>
      </p:sp>
      <p:sp>
        <p:nvSpPr>
          <p:cNvPr id="289" name="Google Shape;289;p9"/>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600"/>
              <a:buNone/>
            </a:pPr>
            <a:fld id="{00000000-1234-1234-1234-123412341234}" type="slidenum">
              <a:rPr lang="en-US" altLang="ja-JP"/>
              <a:t>9</a:t>
            </a:fld>
            <a:endParaRPr/>
          </a:p>
        </p:txBody>
      </p:sp>
      <p:sp>
        <p:nvSpPr>
          <p:cNvPr id="290" name="Google Shape;290;p9"/>
          <p:cNvSpPr txBox="1">
            <a:spLocks noGrp="1"/>
          </p:cNvSpPr>
          <p:nvPr>
            <p:ph type="body" idx="1"/>
          </p:nvPr>
        </p:nvSpPr>
        <p:spPr>
          <a:xfrm>
            <a:off x="1085700" y="1769800"/>
            <a:ext cx="9905954" cy="4194000"/>
          </a:xfrm>
          <a:prstGeom prst="rect">
            <a:avLst/>
          </a:prstGeom>
          <a:blipFill rotWithShape="1">
            <a:blip r:embed="rId3">
              <a:alphaModFix/>
            </a:blip>
            <a:stretch>
              <a:fillRect l="-127"/>
            </a:stretch>
          </a:blipFill>
          <a:ln>
            <a:noFill/>
          </a:ln>
        </p:spPr>
        <p:txBody>
          <a:bodyPr spcFirstLastPara="1" wrap="square" lIns="91425" tIns="91425" rIns="91425" bIns="91425" anchor="ctr" anchorCtr="0">
            <a:noAutofit/>
          </a:bodyPr>
          <a:lstStyle/>
          <a:p>
            <a:pPr marL="609585" lvl="0" indent="-507986" algn="l" rtl="0">
              <a:lnSpc>
                <a:spcPct val="100000"/>
              </a:lnSpc>
              <a:spcBef>
                <a:spcPts val="800"/>
              </a:spcBef>
              <a:spcAft>
                <a:spcPts val="0"/>
              </a:spcAft>
              <a:buSzPts val="2400"/>
              <a:buChar char="▰"/>
            </a:pPr>
            <a:r>
              <a:rPr lang="ja-JP"/>
              <a:t> </a:t>
            </a:r>
            <a:endParaRPr/>
          </a:p>
        </p:txBody>
      </p:sp>
    </p:spTree>
    <p:extLst>
      <p:ext uri="{BB962C8B-B14F-4D97-AF65-F5344CB8AC3E}">
        <p14:creationId xmlns:p14="http://schemas.microsoft.com/office/powerpoint/2010/main" val="3506091003"/>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1395</Words>
  <Application>Microsoft Macintosh PowerPoint</Application>
  <PresentationFormat>ワイド画面</PresentationFormat>
  <Paragraphs>231</Paragraphs>
  <Slides>30</Slides>
  <Notes>29</Notes>
  <HiddenSlides>0</HiddenSlides>
  <MMClips>6</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Arvo</vt:lpstr>
      <vt:lpstr>Roboto Condensed</vt:lpstr>
      <vt:lpstr>Roboto Condensed Light</vt:lpstr>
      <vt:lpstr>游ゴシック</vt:lpstr>
      <vt:lpstr>Arial</vt:lpstr>
      <vt:lpstr>Cambria Math</vt:lpstr>
      <vt:lpstr>Wingdings</vt:lpstr>
      <vt:lpstr>Salerio template</vt:lpstr>
      <vt:lpstr>強化学習勉強会</vt:lpstr>
      <vt:lpstr>はじめに</vt:lpstr>
      <vt:lpstr>機械学習とは</vt:lpstr>
      <vt:lpstr>それぞれの学習の比較</vt:lpstr>
      <vt:lpstr>それぞれの学習の比較</vt:lpstr>
      <vt:lpstr>それぞれの学習の比較</vt:lpstr>
      <vt:lpstr>それぞれの学習の比較</vt:lpstr>
      <vt:lpstr>主な強化学習の仕組み</vt:lpstr>
      <vt:lpstr>主な強化学習の仕組み</vt:lpstr>
      <vt:lpstr>主な強化学習の仕組み</vt:lpstr>
      <vt:lpstr>Agentの例 : Q-learning</vt:lpstr>
      <vt:lpstr>Q-learningの仕組み(数式)</vt:lpstr>
      <vt:lpstr>Q-learningの仕組み(イメージ)</vt:lpstr>
      <vt:lpstr>Q-learningの仕組み(イメージ)</vt:lpstr>
      <vt:lpstr>Q-learningのメリット・デメリット</vt:lpstr>
      <vt:lpstr>Q-learningデメリットの対策の例</vt:lpstr>
      <vt:lpstr>実際に動かしてみる</vt:lpstr>
      <vt:lpstr>実際に動かしてみる</vt:lpstr>
      <vt:lpstr>実際に動かしてみる</vt:lpstr>
      <vt:lpstr>実際に動かしてみる</vt:lpstr>
      <vt:lpstr>実際に動かしてみる</vt:lpstr>
      <vt:lpstr>コードの説明(一部抜粋)</vt:lpstr>
      <vt:lpstr>コードの説明(一部抜粋)</vt:lpstr>
      <vt:lpstr>コードの説明(一部抜粋)</vt:lpstr>
      <vt:lpstr>コードの説明(一部抜粋)</vt:lpstr>
      <vt:lpstr>実際に動かしてみる</vt:lpstr>
      <vt:lpstr>研究紹介</vt:lpstr>
      <vt:lpstr>研究紹介</vt:lpstr>
      <vt:lpstr>研究紹介</vt:lpstr>
      <vt:lpstr>最後に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強化学習勉強会</dc:title>
  <dc:creator>松本　康希</dc:creator>
  <cp:lastModifiedBy>松本　康希</cp:lastModifiedBy>
  <cp:revision>12</cp:revision>
  <dcterms:created xsi:type="dcterms:W3CDTF">2020-08-22T06:14:03Z</dcterms:created>
  <dcterms:modified xsi:type="dcterms:W3CDTF">2020-08-23T14:36:43Z</dcterms:modified>
</cp:coreProperties>
</file>