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マスター タイトルの書式設定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D90CCB-9525-450E-89DF-91FDD4845CDC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マスター タイトルの書式設定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レベル目のアウトラインマスター テキストの書式設定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 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AA07DF-F2FB-4B74-A167-E8201F6D0803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マスター タイトルの書式設定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FB4FF7-ADE8-4C92-BBD9-584928FA9526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DF9DBA-E4E3-4425-998C-B66A587D2C19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タイトルテキストの書式を編集するにはクリックします。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レベル目のアウトライン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8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B2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松本　康希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47" name="図 3" descr=""/>
          <p:cNvPicPr/>
          <p:nvPr/>
        </p:nvPicPr>
        <p:blipFill>
          <a:blip r:embed="rId1"/>
          <a:stretch/>
        </p:blipFill>
        <p:spPr>
          <a:xfrm>
            <a:off x="0" y="1809360"/>
            <a:ext cx="12191760" cy="323928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452160" y="1207800"/>
            <a:ext cx="409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④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82600" y="5127120"/>
            <a:ext cx="1874520" cy="3646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　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i=3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0" name="Table 4"/>
          <p:cNvGraphicFramePr/>
          <p:nvPr/>
        </p:nvGraphicFramePr>
        <p:xfrm>
          <a:off x="2203560" y="5115600"/>
          <a:ext cx="9175320" cy="112608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48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else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の意味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else 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と同じ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例外の場合の条件分岐文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は実行文の前に「：」が必要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560" y="1222560"/>
            <a:ext cx="10006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関数定義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呼び出し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図 6" descr=""/>
          <p:cNvPicPr/>
          <p:nvPr/>
        </p:nvPicPr>
        <p:blipFill>
          <a:blip r:embed="rId1"/>
          <a:stretch/>
        </p:blipFill>
        <p:spPr>
          <a:xfrm>
            <a:off x="0" y="1731240"/>
            <a:ext cx="12191760" cy="266544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215640" y="4546800"/>
            <a:ext cx="2085120" cy="4561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　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5" name="Table 4"/>
          <p:cNvGraphicFramePr/>
          <p:nvPr/>
        </p:nvGraphicFramePr>
        <p:xfrm>
          <a:off x="2501640" y="4546800"/>
          <a:ext cx="9175320" cy="168912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524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宣言の仕方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型、変数名を事前に宣言する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def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関数名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引数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):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で宣言できる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524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2680" y="1233000"/>
            <a:ext cx="8748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リスト（配列）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図 4" descr=""/>
          <p:cNvPicPr/>
          <p:nvPr/>
        </p:nvPicPr>
        <p:blipFill>
          <a:blip r:embed="rId1"/>
          <a:stretch/>
        </p:blipFill>
        <p:spPr>
          <a:xfrm>
            <a:off x="0" y="1731960"/>
            <a:ext cx="12191760" cy="2017080"/>
          </a:xfrm>
          <a:prstGeom prst="rect">
            <a:avLst/>
          </a:prstGeom>
          <a:ln>
            <a:noFill/>
          </a:ln>
        </p:spPr>
      </p:pic>
      <p:sp>
        <p:nvSpPr>
          <p:cNvPr id="259" name="CustomShape 3"/>
          <p:cNvSpPr/>
          <p:nvPr/>
        </p:nvSpPr>
        <p:spPr>
          <a:xfrm>
            <a:off x="174600" y="3924720"/>
            <a:ext cx="6816600" cy="8218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　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[1,2,3,4,5]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0" name="Table 4"/>
          <p:cNvGraphicFramePr/>
          <p:nvPr/>
        </p:nvGraphicFramePr>
        <p:xfrm>
          <a:off x="174600" y="4817160"/>
          <a:ext cx="9175320" cy="168912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40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リストと配列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List1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を渡すだけで中身全てを出力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似ているというだけで同じではない。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異なる型も同じリストに持てる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77160" y="609480"/>
            <a:ext cx="8596440" cy="79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基本文法を見てきて…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77160" y="2834640"/>
            <a:ext cx="92311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かなり大雑把な説明だったと思うので、何度も見直すなり、質問するなりして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の知識を少しずつつけていきましょう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77160" y="609480"/>
            <a:ext cx="8596440" cy="80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演習問題（時間が余れば…）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92680" y="1885320"/>
            <a:ext cx="104432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hello world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回表示せよ。（ただし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関数は一度しか書けない）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②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から５００までの和を表示せよ。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から２０までの２の倍数を全て表示せよ。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④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リスト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[12,-30,70,10.5,40,-99,51]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を作成し最大値を表示せよ。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１００までの整数で、素数とそうでないものをそれぞれ表示せよ。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関数（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scanf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のようなもの）を用いて入力した値の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乗を表示する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関数を作成せよ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8907840" y="2075400"/>
            <a:ext cx="3184560" cy="3045960"/>
          </a:xfrm>
          <a:prstGeom prst="wedgeEllipseCallout">
            <a:avLst>
              <a:gd name="adj1" fmla="val -20833"/>
              <a:gd name="adj2" fmla="val 625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G創英角ﾎﾟｯﾌﾟ体"/>
                <a:ea typeface="HG創英角ﾎﾟｯﾌﾟ体"/>
              </a:rPr>
              <a:t>わからないことは調べよう！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80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次回の内容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1560" y="1890360"/>
            <a:ext cx="100836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選択肢①　：　一年生が課題を見つけ、それについ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　　て先輩が勉強会で扱う。（望ましい）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1560" y="3351600"/>
            <a:ext cx="97704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選択肢②　：　モジュールなどを用いてさらに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の内容を扱う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857960" y="2767320"/>
            <a:ext cx="8475840" cy="13093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G創英角ﾎﾟｯﾌﾟ体"/>
                <a:ea typeface="HG創英角ﾎﾟｯﾌﾟ体"/>
              </a:rPr>
              <a:t>お疲れ様でした！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前回のまとめ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63800" y="1310040"/>
            <a:ext cx="11132280" cy="471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の特徴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オールラウンダーなプログラミング言語（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作成、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AI,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game, etc…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→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最近では</a:t>
            </a:r>
            <a:r>
              <a:rPr b="0" lang="en-US" sz="2800" spc="-1" strike="noStrike">
                <a:solidFill>
                  <a:srgbClr val="c42f1a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YouTube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,</a:t>
            </a:r>
            <a:r>
              <a:rPr b="0" lang="en-US" sz="2800" spc="-1" strike="noStrike">
                <a:solidFill>
                  <a:srgbClr val="c42f1a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Instagram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も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で書かれている。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初心者にもわかりやすい（文法がシンプル）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モジュールが多い（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言語でいう “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math.h” , “stdlib.h”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開発人口が多い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·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オブジェクト指向プログラミング（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OOP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図 8" descr=""/>
          <p:cNvPicPr/>
          <p:nvPr/>
        </p:nvPicPr>
        <p:blipFill>
          <a:blip r:embed="rId1"/>
          <a:stretch/>
        </p:blipFill>
        <p:spPr>
          <a:xfrm>
            <a:off x="677160" y="2517120"/>
            <a:ext cx="8872200" cy="290988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677160" y="609480"/>
            <a:ext cx="8596440" cy="67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実際に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を扱ってみる。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48000" y="1899000"/>
            <a:ext cx="7992000" cy="477000"/>
          </a:xfrm>
          <a:prstGeom prst="rect">
            <a:avLst/>
          </a:prstGeom>
          <a:solidFill>
            <a:srgbClr val="000000"/>
          </a:solidFill>
          <a:ln w="19080">
            <a:solidFill>
              <a:srgbClr val="000000"/>
            </a:solidFill>
            <a:round/>
          </a:ln>
        </p:spPr>
        <p:txBody>
          <a:bodyPr t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aaaaa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SFMono-Regular"/>
              </a:rPr>
              <a:t>$</a:t>
            </a:r>
            <a:r>
              <a:rPr b="0" lang="en-US" sz="2800" spc="-1" strike="noStrike">
                <a:solidFill>
                  <a:srgbClr val="d0d0d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SFMono-Regular"/>
              </a:rPr>
              <a:t> python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066680" y="1284120"/>
            <a:ext cx="5868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適当なディレクトリで以下のコマンドを打つ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765400" y="5781600"/>
            <a:ext cx="7016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このようになれば成功！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67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実際に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を扱ってみる。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16" name="コンテンツ プレースホルダー 14" descr=""/>
          <p:cNvPicPr/>
          <p:nvPr/>
        </p:nvPicPr>
        <p:blipFill>
          <a:blip r:embed="rId1"/>
          <a:stretch/>
        </p:blipFill>
        <p:spPr>
          <a:xfrm>
            <a:off x="4299120" y="8235720"/>
            <a:ext cx="8596080" cy="21859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677160" y="1402560"/>
            <a:ext cx="904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②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hello world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を出力させる。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図 16" descr=""/>
          <p:cNvPicPr/>
          <p:nvPr/>
        </p:nvPicPr>
        <p:blipFill>
          <a:blip r:embed="rId2"/>
          <a:stretch/>
        </p:blipFill>
        <p:spPr>
          <a:xfrm>
            <a:off x="756000" y="1905120"/>
            <a:ext cx="11435400" cy="308844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78840" y="2695320"/>
            <a:ext cx="4482000" cy="1827720"/>
          </a:xfrm>
          <a:prstGeom prst="ellipse">
            <a:avLst/>
          </a:prstGeom>
          <a:noFill/>
          <a:ln w="72000">
            <a:solidFill>
              <a:srgbClr val="e7122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738000" y="5332320"/>
            <a:ext cx="8474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Hello world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が出力できていることが確認できた。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65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実際に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を扱ってみる。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986400" y="1379520"/>
            <a:ext cx="5000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②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hello world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を出力させる。（比較）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図 4" descr=""/>
          <p:cNvPicPr/>
          <p:nvPr/>
        </p:nvPicPr>
        <p:blipFill>
          <a:blip r:embed="rId1"/>
          <a:stretch/>
        </p:blipFill>
        <p:spPr>
          <a:xfrm>
            <a:off x="0" y="2451240"/>
            <a:ext cx="12191760" cy="1256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172800" y="2044080"/>
            <a:ext cx="11845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言語↓　　　　　　　　　　　　　　　　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77160" y="4140360"/>
            <a:ext cx="9301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結果は同じでも、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のほうが文法がシンプルなのがわかる。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349200" y="5291280"/>
            <a:ext cx="102531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ちなみに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の機能として、シェルなどで直接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を起動する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インタラクティブモード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」とファイル上のコードを読ませる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スクリプトモード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」が存在します。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7160" y="2397960"/>
            <a:ext cx="94320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言語と使い方はかなり似ている（…と私は思う）ので、ここからは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を比較しながら文法を紹介することにする。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0" name="図 3" descr=""/>
          <p:cNvPicPr/>
          <p:nvPr/>
        </p:nvPicPr>
        <p:blipFill>
          <a:blip r:embed="rId1"/>
          <a:stretch/>
        </p:blipFill>
        <p:spPr>
          <a:xfrm>
            <a:off x="0" y="2498040"/>
            <a:ext cx="12191760" cy="154296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-51480" y="1351800"/>
            <a:ext cx="71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変数の宣言、代入、出力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191680" y="2062080"/>
            <a:ext cx="1082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言語↓　　　　　　　　　　　　　　　　　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3" name="Table 4"/>
          <p:cNvGraphicFramePr/>
          <p:nvPr/>
        </p:nvGraphicFramePr>
        <p:xfrm>
          <a:off x="503280" y="4757400"/>
          <a:ext cx="9175320" cy="168912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宣言の仕方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型、変数名を事前に宣言する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宣言せずに直接代入でき、型は自動で決まる。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で型の指定もできる。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5"/>
          <p:cNvSpPr/>
          <p:nvPr/>
        </p:nvSpPr>
        <p:spPr>
          <a:xfrm>
            <a:off x="503280" y="4168440"/>
            <a:ext cx="6451920" cy="4561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　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75120" y="1233000"/>
            <a:ext cx="739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②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図 4" descr=""/>
          <p:cNvPicPr/>
          <p:nvPr/>
        </p:nvPicPr>
        <p:blipFill>
          <a:blip r:embed="rId1"/>
          <a:stretch/>
        </p:blipFill>
        <p:spPr>
          <a:xfrm>
            <a:off x="0" y="2334600"/>
            <a:ext cx="12191760" cy="210636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1835640" y="1891440"/>
            <a:ext cx="782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言語↓　　　　　　　　　　　　　　　　　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19760" y="4515120"/>
            <a:ext cx="1479600" cy="14619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　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0" name="Table 5"/>
          <p:cNvGraphicFramePr/>
          <p:nvPr/>
        </p:nvGraphicFramePr>
        <p:xfrm>
          <a:off x="2003400" y="4515120"/>
          <a:ext cx="9175320" cy="168912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文の管理範囲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｛｝の範囲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一段下げたインデントがそろっているところまで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はインデントが非常に大切。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74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基本文法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42" name="図 3" descr=""/>
          <p:cNvPicPr/>
          <p:nvPr/>
        </p:nvPicPr>
        <p:blipFill>
          <a:blip r:embed="rId1"/>
          <a:stretch/>
        </p:blipFill>
        <p:spPr>
          <a:xfrm>
            <a:off x="174600" y="1783440"/>
            <a:ext cx="12191760" cy="174960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174600" y="1269360"/>
            <a:ext cx="1566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③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5120" y="3759840"/>
            <a:ext cx="1569240" cy="14619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実行結果　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　　　　　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5" name="Table 4"/>
          <p:cNvGraphicFramePr/>
          <p:nvPr/>
        </p:nvGraphicFramePr>
        <p:xfrm>
          <a:off x="2003400" y="3759840"/>
          <a:ext cx="9175320" cy="1689120"/>
        </p:xfrm>
        <a:graphic>
          <a:graphicData uri="http://schemas.openxmlformats.org/drawingml/2006/table">
            <a:tbl>
              <a:tblPr/>
              <a:tblGrid>
                <a:gridCol w="2293560"/>
                <a:gridCol w="2293560"/>
                <a:gridCol w="2293560"/>
                <a:gridCol w="2294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違い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言語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備考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文の管理範囲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｛｝の範囲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一段下げたインデントがそろっているところまで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の後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（初期化式、継続条件式、変化式）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range()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関数を用いる。（）内はｃと同じ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上記の例なら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range(5)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でも同義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Application>LibreOffice/5.1.6.2$Linux_X86_64 LibreOffice_project/10m0$Build-2</Application>
  <Words>615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2018-08-20T07:54:29Z</dcterms:created>
  <dc:creator>康希 松本</dc:creator>
  <dc:description/>
  <dc:language>ja-JP</dc:language>
  <cp:lastModifiedBy/>
  <dcterms:modified xsi:type="dcterms:W3CDTF">2018-08-21T09:43:07Z</dcterms:modified>
  <cp:revision>35</cp:revision>
  <dc:subject/>
  <dc:title>Pythonについて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