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7B1CF-B7E6-436D-A7FA-15DBF0B52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dirty="0"/>
              <a:t>Python</a:t>
            </a:r>
            <a:r>
              <a:rPr kumimoji="1" lang="ja-JP" altLang="en-US" sz="80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CEEE52-2FB3-4AE9-9F88-CD760A8D4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B2</a:t>
            </a:r>
            <a:r>
              <a:rPr kumimoji="1" lang="ja-JP" altLang="en-US" sz="2400" dirty="0"/>
              <a:t>　松本　康希</a:t>
            </a:r>
          </a:p>
        </p:txBody>
      </p:sp>
    </p:spTree>
    <p:extLst>
      <p:ext uri="{BB962C8B-B14F-4D97-AF65-F5344CB8AC3E}">
        <p14:creationId xmlns:p14="http://schemas.microsoft.com/office/powerpoint/2010/main" val="320555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1E9E39-C0CE-447E-9803-64F9C7FF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219"/>
            <a:ext cx="12192000" cy="323956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C21B47-66FA-4333-9096-E3386363A567}"/>
              </a:ext>
            </a:extLst>
          </p:cNvPr>
          <p:cNvSpPr txBox="1"/>
          <p:nvPr/>
        </p:nvSpPr>
        <p:spPr>
          <a:xfrm>
            <a:off x="452062" y="1207706"/>
            <a:ext cx="409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  <a:r>
              <a:rPr kumimoji="1" lang="en-US" altLang="ja-JP" sz="2800" dirty="0"/>
              <a:t>if</a:t>
            </a:r>
            <a:r>
              <a:rPr kumimoji="1" lang="ja-JP" altLang="en-US" sz="2800" dirty="0"/>
              <a:t>文　</a:t>
            </a:r>
            <a:r>
              <a:rPr kumimoji="1" lang="en-US" altLang="ja-JP" sz="2800" dirty="0"/>
              <a:t>else</a:t>
            </a:r>
            <a:r>
              <a:rPr kumimoji="1" lang="ja-JP" altLang="en-US" sz="2800" dirty="0"/>
              <a:t>文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300A6A-ED6B-4D84-92A6-082626872EA6}"/>
              </a:ext>
            </a:extLst>
          </p:cNvPr>
          <p:cNvSpPr txBox="1"/>
          <p:nvPr/>
        </p:nvSpPr>
        <p:spPr>
          <a:xfrm>
            <a:off x="282540" y="5127073"/>
            <a:ext cx="18750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実行結果　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E5B98A2-CE75-4C57-AB01-B374660A2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88768"/>
              </p:ext>
            </p:extLst>
          </p:nvPr>
        </p:nvGraphicFramePr>
        <p:xfrm>
          <a:off x="2203576" y="5115561"/>
          <a:ext cx="9175584" cy="120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541189859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167206157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2478539137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224039006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83754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else</a:t>
                      </a:r>
                      <a:r>
                        <a:rPr kumimoji="1" lang="ja-JP" altLang="en-US" dirty="0"/>
                        <a:t>の意味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else if</a:t>
                      </a:r>
                      <a:r>
                        <a:rPr kumimoji="1" lang="ja-JP" altLang="en-US" dirty="0"/>
                        <a:t>と同じ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例外の場合の条件分岐文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は実行文の前に「：」が必要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5677E7-F4D3-41DD-9D77-9421ABAE893A}"/>
              </a:ext>
            </a:extLst>
          </p:cNvPr>
          <p:cNvSpPr txBox="1"/>
          <p:nvPr/>
        </p:nvSpPr>
        <p:spPr>
          <a:xfrm>
            <a:off x="61645" y="1222625"/>
            <a:ext cx="1000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⑤関数定義</a:t>
            </a:r>
            <a:r>
              <a:rPr kumimoji="1" lang="en-US" altLang="ja-JP" sz="3200" dirty="0"/>
              <a:t>·</a:t>
            </a:r>
            <a:r>
              <a:rPr kumimoji="1" lang="ja-JP" altLang="en-US" sz="3200" dirty="0"/>
              <a:t>呼び出し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B85067-3DFA-429F-A4B6-4A5D1106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380"/>
            <a:ext cx="12192000" cy="26657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C34280-C8C1-4A7C-B334-632B7DC0699D}"/>
              </a:ext>
            </a:extLst>
          </p:cNvPr>
          <p:cNvSpPr txBox="1"/>
          <p:nvPr/>
        </p:nvSpPr>
        <p:spPr>
          <a:xfrm>
            <a:off x="215758" y="4546650"/>
            <a:ext cx="208565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実行結果　３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5D7099A-9E47-429C-BBFD-F3B0FAF2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1324"/>
              </p:ext>
            </p:extLst>
          </p:nvPr>
        </p:nvGraphicFramePr>
        <p:xfrm>
          <a:off x="2501526" y="4546650"/>
          <a:ext cx="9175584" cy="176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3783402706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688353467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060119255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232300712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64997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宣言の仕方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型、変数名を事前に宣言する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def </a:t>
                      </a:r>
                      <a:r>
                        <a:rPr kumimoji="1" lang="ja-JP" altLang="en-US" dirty="0"/>
                        <a:t>関数名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引数</a:t>
                      </a:r>
                      <a:r>
                        <a:rPr kumimoji="1" lang="en-US" altLang="ja-JP" dirty="0"/>
                        <a:t>):</a:t>
                      </a:r>
                    </a:p>
                    <a:p>
                      <a:r>
                        <a:rPr kumimoji="1" lang="ja-JP" altLang="en-US" dirty="0"/>
                        <a:t>で宣言できる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88953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3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8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C7895E-5B03-46DF-A2A0-BD3138A23EDF}"/>
              </a:ext>
            </a:extLst>
          </p:cNvPr>
          <p:cNvSpPr txBox="1"/>
          <p:nvPr/>
        </p:nvSpPr>
        <p:spPr>
          <a:xfrm>
            <a:off x="472612" y="1232899"/>
            <a:ext cx="874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⑥リスト（配列）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BAF890-3BF5-4B93-B749-917D099B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940"/>
            <a:ext cx="12192000" cy="20173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53D15C-E216-4536-A831-84781F435C6D}"/>
              </a:ext>
            </a:extLst>
          </p:cNvPr>
          <p:cNvSpPr txBox="1"/>
          <p:nvPr/>
        </p:nvSpPr>
        <p:spPr>
          <a:xfrm>
            <a:off x="174660" y="3924727"/>
            <a:ext cx="681690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実行結果（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）　</a:t>
            </a:r>
            <a:r>
              <a:rPr kumimoji="1" lang="en-US" altLang="ja-JP" sz="2400" dirty="0"/>
              <a:t>[1,2,3,4,5]</a:t>
            </a:r>
          </a:p>
          <a:p>
            <a:r>
              <a:rPr kumimoji="1" lang="en-US" altLang="ja-JP" sz="2400" dirty="0"/>
              <a:t>		                        2</a:t>
            </a:r>
            <a:endParaRPr kumimoji="1" lang="ja-JP" altLang="en-US" sz="24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5E504A4-DBD8-4CA4-8DFB-4D0810FA1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61239"/>
              </p:ext>
            </p:extLst>
          </p:nvPr>
        </p:nvGraphicFramePr>
        <p:xfrm>
          <a:off x="174660" y="4817184"/>
          <a:ext cx="9175584" cy="184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3287381993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548481253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715827587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36373799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45627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リストと配列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List1</a:t>
                      </a:r>
                      <a:r>
                        <a:rPr kumimoji="1" lang="ja-JP" altLang="en-US" dirty="0"/>
                        <a:t>を渡すだけで中身全てを出力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似ているというだけで同じではない。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6747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異なる型も同じリストに持てる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5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9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69F1A-5F92-4A42-8798-BD289634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822"/>
          </a:xfrm>
        </p:spPr>
        <p:txBody>
          <a:bodyPr/>
          <a:lstStyle/>
          <a:p>
            <a:r>
              <a:rPr kumimoji="1" lang="ja-JP" altLang="en-US" dirty="0"/>
              <a:t>基本文法を見てきて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90A0D1-0520-4365-B973-31781D57BD85}"/>
              </a:ext>
            </a:extLst>
          </p:cNvPr>
          <p:cNvSpPr txBox="1"/>
          <p:nvPr/>
        </p:nvSpPr>
        <p:spPr>
          <a:xfrm>
            <a:off x="677334" y="2834599"/>
            <a:ext cx="923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かなり大雑把な説明だったと思うので、何度も見直すなり、質問するなりして</a:t>
            </a: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の知識を少しずつつけていきましょう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194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63EF2-D671-4AF5-9ED6-195ADEFB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234"/>
          </a:xfrm>
        </p:spPr>
        <p:txBody>
          <a:bodyPr/>
          <a:lstStyle/>
          <a:p>
            <a:r>
              <a:rPr lang="ja-JP" altLang="en-US" dirty="0"/>
              <a:t>演習問題（時間が余れば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2164F4-56CD-4D9D-884C-9170B1F4C549}"/>
              </a:ext>
            </a:extLst>
          </p:cNvPr>
          <p:cNvSpPr txBox="1"/>
          <p:nvPr/>
        </p:nvSpPr>
        <p:spPr>
          <a:xfrm>
            <a:off x="292813" y="1885308"/>
            <a:ext cx="10443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</a:t>
            </a:r>
            <a:r>
              <a:rPr kumimoji="1" lang="en-US" altLang="ja-JP" sz="2400" dirty="0"/>
              <a:t>hello world</a:t>
            </a:r>
            <a:r>
              <a:rPr kumimoji="1" lang="ja-JP" altLang="en-US" sz="2400" dirty="0"/>
              <a:t> と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回表示せよ。（ただし</a:t>
            </a:r>
            <a:r>
              <a:rPr kumimoji="1" lang="en-US" altLang="ja-JP" sz="2400" dirty="0"/>
              <a:t>print</a:t>
            </a:r>
            <a:r>
              <a:rPr kumimoji="1" lang="ja-JP" altLang="en-US" sz="2400" dirty="0"/>
              <a:t>関数は一度しか書けない）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②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から５００までの和を表示せよ。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③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から２０までの２の倍数を全て表示せよ。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④リスト</a:t>
            </a:r>
            <a:r>
              <a:rPr kumimoji="1" lang="en-US" altLang="ja-JP" sz="2400" dirty="0"/>
              <a:t>[12,-30,70,10.5,40,-99,51]</a:t>
            </a:r>
            <a:r>
              <a:rPr kumimoji="1" lang="ja-JP" altLang="en-US" sz="2400" dirty="0"/>
              <a:t>を作成し最大値を表示せよ。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⑤１００までの整数で、素数とそうでないものをそれぞれ表示せよ。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⑥</a:t>
            </a:r>
            <a:r>
              <a:rPr kumimoji="1" lang="en-US" altLang="ja-JP" sz="2400" dirty="0"/>
              <a:t>input()</a:t>
            </a:r>
            <a:r>
              <a:rPr kumimoji="1" lang="ja-JP" altLang="en-US" sz="2400" dirty="0"/>
              <a:t>関数（</a:t>
            </a:r>
            <a:r>
              <a:rPr kumimoji="1" lang="en-US" altLang="ja-JP" sz="2400" dirty="0" err="1"/>
              <a:t>scanf</a:t>
            </a:r>
            <a:r>
              <a:rPr kumimoji="1" lang="ja-JP" altLang="en-US" sz="2400" dirty="0" err="1"/>
              <a:t>のような</a:t>
            </a:r>
            <a:r>
              <a:rPr kumimoji="1" lang="ja-JP" altLang="en-US" sz="2400" dirty="0"/>
              <a:t>もの）を用いて入力した値の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乗を表示する</a:t>
            </a:r>
            <a:endParaRPr kumimoji="1" lang="en-US" altLang="ja-JP" sz="2400" dirty="0"/>
          </a:p>
          <a:p>
            <a:r>
              <a:rPr kumimoji="1" lang="ja-JP" altLang="en-US" sz="2400" dirty="0"/>
              <a:t>　関数を作成せよ</a:t>
            </a:r>
            <a:endParaRPr kumimoji="1" lang="en-US" altLang="ja-JP" sz="24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46277276-A48E-4902-9E36-97CBABD3F2CC}"/>
              </a:ext>
            </a:extLst>
          </p:cNvPr>
          <p:cNvSpPr/>
          <p:nvPr/>
        </p:nvSpPr>
        <p:spPr>
          <a:xfrm>
            <a:off x="8907694" y="2075381"/>
            <a:ext cx="3184989" cy="3046288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わからないことは調べよう！</a:t>
            </a:r>
          </a:p>
        </p:txBody>
      </p:sp>
    </p:spTree>
    <p:extLst>
      <p:ext uri="{BB962C8B-B14F-4D97-AF65-F5344CB8AC3E}">
        <p14:creationId xmlns:p14="http://schemas.microsoft.com/office/powerpoint/2010/main" val="291092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81793-9D85-4CFC-8026-62E7467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234"/>
          </a:xfrm>
        </p:spPr>
        <p:txBody>
          <a:bodyPr/>
          <a:lstStyle/>
          <a:p>
            <a:r>
              <a:rPr lang="ja-JP" altLang="en-US" dirty="0"/>
              <a:t>次回の内容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645574-8F1B-46B9-BAAB-51F57188E08F}"/>
              </a:ext>
            </a:extLst>
          </p:cNvPr>
          <p:cNvSpPr txBox="1"/>
          <p:nvPr/>
        </p:nvSpPr>
        <p:spPr>
          <a:xfrm>
            <a:off x="61646" y="1890445"/>
            <a:ext cx="10084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選択肢①　：　一年生が課題を見つけ、それについ</a:t>
            </a:r>
            <a:endParaRPr kumimoji="1" lang="en-US" altLang="ja-JP" sz="3200" dirty="0"/>
          </a:p>
          <a:p>
            <a:r>
              <a:rPr kumimoji="1" lang="ja-JP" altLang="en-US" sz="3200" dirty="0"/>
              <a:t>　　　　　　　</a:t>
            </a:r>
            <a:r>
              <a:rPr kumimoji="1" lang="ja-JP" altLang="en-US" sz="3200" dirty="0" err="1"/>
              <a:t>て</a:t>
            </a:r>
            <a:r>
              <a:rPr kumimoji="1" lang="ja-JP" altLang="en-US" sz="3200" dirty="0"/>
              <a:t>先輩が勉強会で扱う。（望ましい）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AC469-B676-46AD-B0DB-DAC26D5A335E}"/>
              </a:ext>
            </a:extLst>
          </p:cNvPr>
          <p:cNvSpPr txBox="1"/>
          <p:nvPr/>
        </p:nvSpPr>
        <p:spPr>
          <a:xfrm>
            <a:off x="61646" y="3351729"/>
            <a:ext cx="977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選択肢②　：　モジュールなどを用いてさらに</a:t>
            </a:r>
            <a:endParaRPr kumimoji="1" lang="en-US" altLang="ja-JP" sz="3200" dirty="0"/>
          </a:p>
          <a:p>
            <a:r>
              <a:rPr kumimoji="1" lang="ja-JP" altLang="en-US" sz="3200" dirty="0"/>
              <a:t>　　　　　　　</a:t>
            </a: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の内容を扱う</a:t>
            </a:r>
          </a:p>
        </p:txBody>
      </p:sp>
    </p:spTree>
    <p:extLst>
      <p:ext uri="{BB962C8B-B14F-4D97-AF65-F5344CB8AC3E}">
        <p14:creationId xmlns:p14="http://schemas.microsoft.com/office/powerpoint/2010/main" val="281257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626FC3-40F2-4A12-9745-EF121DA5C8D0}"/>
              </a:ext>
            </a:extLst>
          </p:cNvPr>
          <p:cNvSpPr txBox="1"/>
          <p:nvPr/>
        </p:nvSpPr>
        <p:spPr>
          <a:xfrm>
            <a:off x="1857911" y="2767280"/>
            <a:ext cx="847617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80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お疲れ様でした！</a:t>
            </a:r>
          </a:p>
        </p:txBody>
      </p:sp>
    </p:spTree>
    <p:extLst>
      <p:ext uri="{BB962C8B-B14F-4D97-AF65-F5344CB8AC3E}">
        <p14:creationId xmlns:p14="http://schemas.microsoft.com/office/powerpoint/2010/main" val="31157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A7AA-033E-4C7D-9675-F97C22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E7B6C-7080-4290-8AE1-C88C0172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6" y="1309956"/>
            <a:ext cx="11132810" cy="471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/>
              <a:t>python</a:t>
            </a:r>
            <a:r>
              <a:rPr lang="ja-JP" altLang="en-US" sz="3200" b="1" dirty="0"/>
              <a:t>の特徴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2800" dirty="0"/>
              <a:t>·</a:t>
            </a:r>
            <a:r>
              <a:rPr lang="ja-JP" altLang="en-US" sz="2800" dirty="0"/>
              <a:t>オールラウンダーなプログラミング言語（</a:t>
            </a:r>
            <a:r>
              <a:rPr lang="en-US" altLang="ja-JP" sz="2800" dirty="0"/>
              <a:t>web</a:t>
            </a:r>
            <a:r>
              <a:rPr lang="ja-JP" altLang="en-US" sz="2800" dirty="0"/>
              <a:t>作成、</a:t>
            </a:r>
            <a:r>
              <a:rPr lang="en-US" altLang="ja-JP" sz="2800" dirty="0"/>
              <a:t>AI, </a:t>
            </a:r>
          </a:p>
          <a:p>
            <a:pPr marL="0" indent="0">
              <a:buNone/>
            </a:pPr>
            <a:r>
              <a:rPr lang="en-US" altLang="ja-JP" sz="2800" dirty="0"/>
              <a:t>game, </a:t>
            </a:r>
            <a:r>
              <a:rPr lang="en-US" altLang="ja-JP" sz="2800" dirty="0" err="1"/>
              <a:t>etc</a:t>
            </a:r>
            <a:r>
              <a:rPr lang="en-US" altLang="ja-JP" sz="2800" dirty="0"/>
              <a:t>…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→最近では</a:t>
            </a:r>
            <a:r>
              <a:rPr lang="en-US" altLang="ja-JP" sz="2800" dirty="0">
                <a:solidFill>
                  <a:schemeClr val="accent5"/>
                </a:solidFill>
              </a:rPr>
              <a:t>YouTube</a:t>
            </a:r>
            <a:r>
              <a:rPr lang="en-US" altLang="ja-JP" sz="2800" dirty="0"/>
              <a:t> ,</a:t>
            </a:r>
            <a:r>
              <a:rPr lang="en-US" altLang="ja-JP" sz="2800" dirty="0">
                <a:solidFill>
                  <a:schemeClr val="accent5"/>
                </a:solidFill>
              </a:rPr>
              <a:t>Instagram</a:t>
            </a:r>
            <a:r>
              <a:rPr lang="en-US" altLang="ja-JP" sz="2800" dirty="0"/>
              <a:t> </a:t>
            </a:r>
            <a:r>
              <a:rPr lang="ja-JP" altLang="en-US" sz="2800" dirty="0"/>
              <a:t>も</a:t>
            </a:r>
            <a:r>
              <a:rPr lang="en-US" altLang="ja-JP" sz="2800" dirty="0"/>
              <a:t>python</a:t>
            </a:r>
            <a:r>
              <a:rPr lang="ja-JP" altLang="en-US" sz="2800" dirty="0"/>
              <a:t>で書かれている。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·</a:t>
            </a:r>
            <a:r>
              <a:rPr lang="ja-JP" altLang="en-US" sz="2800" dirty="0"/>
              <a:t>初心者にもわかりやすい（文法がシンプル）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·</a:t>
            </a:r>
            <a:r>
              <a:rPr lang="ja-JP" altLang="en-US" sz="2800" dirty="0"/>
              <a:t>モジュールが多い（</a:t>
            </a:r>
            <a:r>
              <a:rPr lang="en-US" altLang="ja-JP" sz="2800" dirty="0"/>
              <a:t>C</a:t>
            </a:r>
            <a:r>
              <a:rPr lang="ja-JP" altLang="en-US" sz="2800" dirty="0"/>
              <a:t>言語でいう </a:t>
            </a:r>
            <a:r>
              <a:rPr lang="en-US" altLang="ja-JP" sz="2800" dirty="0"/>
              <a:t>“</a:t>
            </a:r>
            <a:r>
              <a:rPr lang="en-US" altLang="ja-JP" sz="2800" dirty="0" err="1"/>
              <a:t>math.h</a:t>
            </a:r>
            <a:r>
              <a:rPr lang="en-US" altLang="ja-JP" sz="2800" dirty="0"/>
              <a:t>” , “</a:t>
            </a:r>
            <a:r>
              <a:rPr lang="en-US" altLang="ja-JP" sz="2800" dirty="0" err="1"/>
              <a:t>stdlib.h</a:t>
            </a:r>
            <a:r>
              <a:rPr lang="en-US" altLang="ja-JP" sz="2800" dirty="0"/>
              <a:t>”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·</a:t>
            </a:r>
            <a:r>
              <a:rPr lang="ja-JP" altLang="en-US" sz="2800" dirty="0"/>
              <a:t>開発人口が多い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·</a:t>
            </a:r>
            <a:r>
              <a:rPr lang="ja-JP" altLang="en-US" sz="2800" dirty="0"/>
              <a:t>オブジェクト指向プログラミング（</a:t>
            </a:r>
            <a:r>
              <a:rPr lang="en-US" altLang="ja-JP" sz="2800" dirty="0"/>
              <a:t>OOP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17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9A44999-87E6-4CF9-A720-E2A84670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17060"/>
            <a:ext cx="8872495" cy="29102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40B3-8CFE-430D-B022-ADF6ED51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670"/>
          </a:xfrm>
        </p:spPr>
        <p:txBody>
          <a:bodyPr/>
          <a:lstStyle/>
          <a:p>
            <a:r>
              <a:rPr kumimoji="1" lang="ja-JP" altLang="en-US" dirty="0"/>
              <a:t>実際に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を扱ってみる。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A64BF-2052-453C-AB2F-00DC0DCBC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50038"/>
            <a:ext cx="8872495" cy="47705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i="0" u="none" strike="noStrike" normalizeH="0" baseline="0" dirty="0">
                <a:solidFill>
                  <a:srgbClr val="AAAAAA"/>
                </a:solidFill>
                <a:latin typeface="Arial Unicode MS"/>
                <a:ea typeface="SFMono-Regular"/>
              </a:rPr>
              <a:t>$</a:t>
            </a:r>
            <a:r>
              <a:rPr kumimoji="0" lang="ja-JP" altLang="ja-JP" sz="2800" i="0" u="none" strike="noStrike" normalizeH="0" baseline="0" dirty="0">
                <a:solidFill>
                  <a:srgbClr val="D0D0D0"/>
                </a:solidFill>
                <a:latin typeface="Arial Unicode MS"/>
                <a:ea typeface="SFMono-Regular"/>
              </a:rPr>
              <a:t> </a:t>
            </a:r>
            <a:r>
              <a:rPr kumimoji="0" lang="en-US" altLang="ja-JP" sz="2800" i="0" u="none" strike="noStrike" normalizeH="0" baseline="0" dirty="0">
                <a:solidFill>
                  <a:srgbClr val="D0D0D0"/>
                </a:solidFill>
                <a:latin typeface="Arial Unicode MS"/>
                <a:ea typeface="SFMono-Regular"/>
              </a:rPr>
              <a:t>python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11A2A3-EE72-48A1-9F58-5B2B7DD071A7}"/>
              </a:ext>
            </a:extLst>
          </p:cNvPr>
          <p:cNvSpPr txBox="1"/>
          <p:nvPr/>
        </p:nvSpPr>
        <p:spPr>
          <a:xfrm>
            <a:off x="677334" y="128427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①適当なディレクトリで以下のコマンドを打つ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7113AD-90B7-4A96-9255-6915B20568F5}"/>
              </a:ext>
            </a:extLst>
          </p:cNvPr>
          <p:cNvSpPr txBox="1"/>
          <p:nvPr/>
        </p:nvSpPr>
        <p:spPr>
          <a:xfrm>
            <a:off x="5765377" y="5781620"/>
            <a:ext cx="701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…</a:t>
            </a:r>
            <a:r>
              <a:rPr kumimoji="1" lang="ja-JP" altLang="en-US" sz="2400" dirty="0"/>
              <a:t>このようになれば成功！</a:t>
            </a:r>
          </a:p>
        </p:txBody>
      </p:sp>
    </p:spTree>
    <p:extLst>
      <p:ext uri="{BB962C8B-B14F-4D97-AF65-F5344CB8AC3E}">
        <p14:creationId xmlns:p14="http://schemas.microsoft.com/office/powerpoint/2010/main" val="35342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40B3-8CFE-430D-B022-ADF6ED51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670"/>
          </a:xfrm>
        </p:spPr>
        <p:txBody>
          <a:bodyPr/>
          <a:lstStyle/>
          <a:p>
            <a:r>
              <a:rPr kumimoji="1" lang="ja-JP" altLang="en-US" dirty="0"/>
              <a:t>実際に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を扱ってみる。</a:t>
            </a: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1249FF37-F573-43C1-BF1B-B09087319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50" y="8235878"/>
            <a:ext cx="8596313" cy="2186131"/>
          </a:xfr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AD8573-B4D6-4A9E-B10D-8B031D5978B5}"/>
              </a:ext>
            </a:extLst>
          </p:cNvPr>
          <p:cNvSpPr txBox="1"/>
          <p:nvPr/>
        </p:nvSpPr>
        <p:spPr>
          <a:xfrm>
            <a:off x="677334" y="1402423"/>
            <a:ext cx="904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②</a:t>
            </a:r>
            <a:r>
              <a:rPr kumimoji="1" lang="en-US" altLang="ja-JP" sz="2400" dirty="0"/>
              <a:t>hello world</a:t>
            </a:r>
            <a:r>
              <a:rPr kumimoji="1" lang="ja-JP" altLang="en-US" sz="2400" dirty="0"/>
              <a:t> を出力させる。</a:t>
            </a:r>
            <a:r>
              <a:rPr kumimoji="1" lang="en-US" altLang="ja-JP" sz="2400" dirty="0"/>
              <a:t> 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00EF9EA-BC88-4685-AB7B-F0DA85CD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1905183"/>
            <a:ext cx="11435862" cy="308872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7CD3C51-AF6D-4F01-BE35-D7C3E4C198DF}"/>
              </a:ext>
            </a:extLst>
          </p:cNvPr>
          <p:cNvSpPr/>
          <p:nvPr/>
        </p:nvSpPr>
        <p:spPr>
          <a:xfrm>
            <a:off x="78804" y="2695462"/>
            <a:ext cx="4482256" cy="1828246"/>
          </a:xfrm>
          <a:prstGeom prst="ellipse">
            <a:avLst/>
          </a:prstGeom>
          <a:noFill/>
          <a:ln w="72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ja-JP" altLang="en-US">
              <a:solidFill>
                <a:srgbClr val="E71224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D3DB75-BA69-4DC8-A63F-25500F30E976}"/>
              </a:ext>
            </a:extLst>
          </p:cNvPr>
          <p:cNvSpPr txBox="1"/>
          <p:nvPr/>
        </p:nvSpPr>
        <p:spPr>
          <a:xfrm>
            <a:off x="738072" y="5332288"/>
            <a:ext cx="847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Hello world </a:t>
            </a:r>
            <a:r>
              <a:rPr kumimoji="1" lang="ja-JP" altLang="en-US" sz="2400" dirty="0"/>
              <a:t>が出力できていることが確認できた。</a:t>
            </a:r>
          </a:p>
        </p:txBody>
      </p:sp>
    </p:spTree>
    <p:extLst>
      <p:ext uri="{BB962C8B-B14F-4D97-AF65-F5344CB8AC3E}">
        <p14:creationId xmlns:p14="http://schemas.microsoft.com/office/powerpoint/2010/main" val="35663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38CF7-5793-4516-A207-D2B1F651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258"/>
          </a:xfrm>
        </p:spPr>
        <p:txBody>
          <a:bodyPr/>
          <a:lstStyle/>
          <a:p>
            <a:r>
              <a:rPr lang="ja-JP" altLang="en-US" dirty="0"/>
              <a:t>実際に</a:t>
            </a:r>
            <a:r>
              <a:rPr lang="en-US" altLang="ja-JP" dirty="0"/>
              <a:t>python</a:t>
            </a:r>
            <a:r>
              <a:rPr lang="ja-JP" altLang="en-US" dirty="0"/>
              <a:t>を扱ってみる。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0A9EC1-6B36-44E5-A9A9-DA2850D00E8E}"/>
              </a:ext>
            </a:extLst>
          </p:cNvPr>
          <p:cNvSpPr/>
          <p:nvPr/>
        </p:nvSpPr>
        <p:spPr>
          <a:xfrm>
            <a:off x="677334" y="1379575"/>
            <a:ext cx="5618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/>
              <a:t>②</a:t>
            </a:r>
            <a:r>
              <a:rPr kumimoji="1" lang="en-US" altLang="ja-JP" sz="2400" dirty="0"/>
              <a:t>hello world</a:t>
            </a:r>
            <a:r>
              <a:rPr kumimoji="1" lang="ja-JP" altLang="en-US" sz="2400" dirty="0"/>
              <a:t> を出力させる。（比較）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7A459A-E3E7-4874-A3FF-4BCF16C7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225"/>
            <a:ext cx="12192000" cy="12569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7C0DB2-420F-4183-A46F-5DDD68ECD8B5}"/>
              </a:ext>
            </a:extLst>
          </p:cNvPr>
          <p:cNvSpPr txBox="1"/>
          <p:nvPr/>
        </p:nvSpPr>
        <p:spPr>
          <a:xfrm>
            <a:off x="172948" y="2044176"/>
            <a:ext cx="1184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          C</a:t>
            </a:r>
            <a:r>
              <a:rPr kumimoji="1" lang="ja-JP" altLang="en-US" sz="2000" b="1" dirty="0"/>
              <a:t>言語↓　　　　　　　　　　　　　　　　        </a:t>
            </a:r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↓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962A06-724D-4F47-8F87-4E72A486C240}"/>
              </a:ext>
            </a:extLst>
          </p:cNvPr>
          <p:cNvSpPr txBox="1"/>
          <p:nvPr/>
        </p:nvSpPr>
        <p:spPr>
          <a:xfrm>
            <a:off x="677334" y="4140485"/>
            <a:ext cx="930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結果は同じでも、</a:t>
            </a:r>
            <a:r>
              <a:rPr kumimoji="1" lang="en-US" altLang="ja-JP" sz="2400" b="1" u="sng" dirty="0"/>
              <a:t>python</a:t>
            </a:r>
            <a:r>
              <a:rPr kumimoji="1" lang="ja-JP" altLang="en-US" sz="2400" b="1" u="sng" dirty="0" err="1"/>
              <a:t>のほうが</a:t>
            </a:r>
            <a:r>
              <a:rPr kumimoji="1" lang="ja-JP" altLang="en-US" sz="2400" b="1" u="sng" dirty="0"/>
              <a:t>文法がシンプルなのがわかる。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C71BD2-CCB9-4199-8E64-75C6C1DD184C}"/>
              </a:ext>
            </a:extLst>
          </p:cNvPr>
          <p:cNvSpPr txBox="1"/>
          <p:nvPr/>
        </p:nvSpPr>
        <p:spPr>
          <a:xfrm>
            <a:off x="349320" y="5291191"/>
            <a:ext cx="10253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ちなみに</a:t>
            </a:r>
            <a:r>
              <a:rPr kumimoji="1" lang="en-US" altLang="ja-JP" sz="2000" dirty="0"/>
              <a:t>python</a:t>
            </a:r>
            <a:r>
              <a:rPr kumimoji="1" lang="ja-JP" altLang="en-US" sz="2000" dirty="0"/>
              <a:t>の機能として、シェルなどで直接</a:t>
            </a:r>
            <a:r>
              <a:rPr kumimoji="1" lang="en-US" altLang="ja-JP" sz="2000" dirty="0"/>
              <a:t>python</a:t>
            </a:r>
            <a:r>
              <a:rPr kumimoji="1" lang="ja-JP" altLang="en-US" sz="2000" dirty="0"/>
              <a:t>を起動する</a:t>
            </a:r>
            <a:endParaRPr kumimoji="1" lang="en-US" altLang="ja-JP" sz="2000" dirty="0"/>
          </a:p>
          <a:p>
            <a:r>
              <a:rPr kumimoji="1" lang="ja-JP" altLang="en-US" sz="2000" dirty="0"/>
              <a:t>「</a:t>
            </a:r>
            <a:r>
              <a:rPr kumimoji="1" lang="ja-JP" altLang="en-US" sz="2000" b="1" dirty="0"/>
              <a:t>インタラクティブモード</a:t>
            </a:r>
            <a:r>
              <a:rPr kumimoji="1" lang="ja-JP" altLang="en-US" sz="2000" dirty="0"/>
              <a:t>」とファイル上のコードを読ませる</a:t>
            </a:r>
            <a:endParaRPr kumimoji="1" lang="en-US" altLang="ja-JP" sz="2000" dirty="0"/>
          </a:p>
          <a:p>
            <a:r>
              <a:rPr kumimoji="1" lang="ja-JP" altLang="en-US" sz="2000" dirty="0"/>
              <a:t>「</a:t>
            </a:r>
            <a:r>
              <a:rPr kumimoji="1" lang="ja-JP" altLang="en-US" sz="2000" b="1" dirty="0"/>
              <a:t>スクリプトモード</a:t>
            </a:r>
            <a:r>
              <a:rPr kumimoji="1" lang="ja-JP" altLang="en-US" sz="2000" dirty="0"/>
              <a:t>」が存在します。</a:t>
            </a:r>
          </a:p>
        </p:txBody>
      </p:sp>
    </p:spTree>
    <p:extLst>
      <p:ext uri="{BB962C8B-B14F-4D97-AF65-F5344CB8AC3E}">
        <p14:creationId xmlns:p14="http://schemas.microsoft.com/office/powerpoint/2010/main" val="27795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630760-AAE9-473B-97AD-6EC2DD30F7AD}"/>
              </a:ext>
            </a:extLst>
          </p:cNvPr>
          <p:cNvSpPr/>
          <p:nvPr/>
        </p:nvSpPr>
        <p:spPr>
          <a:xfrm>
            <a:off x="677333" y="2397948"/>
            <a:ext cx="9432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言語と使い方はかなり似ている（</a:t>
            </a:r>
            <a:r>
              <a:rPr kumimoji="1" lang="en-US" altLang="ja-JP" sz="3200" dirty="0"/>
              <a:t>…</a:t>
            </a:r>
            <a:r>
              <a:rPr kumimoji="1" lang="ja-JP" altLang="en-US" sz="3200" dirty="0"/>
              <a:t>と私は思う）ので、ここからは</a:t>
            </a:r>
            <a:r>
              <a:rPr kumimoji="1" lang="en-US" altLang="ja-JP" sz="3200" dirty="0"/>
              <a:t>C</a:t>
            </a:r>
            <a:r>
              <a:rPr kumimoji="1" lang="ja-JP" altLang="en-US" sz="3200" dirty="0"/>
              <a:t>言語と</a:t>
            </a:r>
            <a:r>
              <a:rPr kumimoji="1" lang="en-US" altLang="ja-JP" sz="3200" dirty="0"/>
              <a:t>python</a:t>
            </a:r>
            <a:r>
              <a:rPr kumimoji="1" lang="ja-JP" altLang="en-US" sz="3200" dirty="0"/>
              <a:t>を比較しながら文法を紹介することにする。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8136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D5DA3C3-78C9-4927-82A7-97ACBDC7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046"/>
            <a:ext cx="12192000" cy="154341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425BF-E8D2-4C76-BE7A-37D2B67EDA56}"/>
              </a:ext>
            </a:extLst>
          </p:cNvPr>
          <p:cNvSpPr txBox="1"/>
          <p:nvPr/>
        </p:nvSpPr>
        <p:spPr>
          <a:xfrm>
            <a:off x="-51370" y="1351904"/>
            <a:ext cx="710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①変数の宣言、代入、出力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131A7B-F182-4E79-ADBD-FA583E6876E0}"/>
              </a:ext>
            </a:extLst>
          </p:cNvPr>
          <p:cNvSpPr/>
          <p:nvPr/>
        </p:nvSpPr>
        <p:spPr>
          <a:xfrm>
            <a:off x="2191820" y="2061933"/>
            <a:ext cx="10825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 C</a:t>
            </a:r>
            <a:r>
              <a:rPr kumimoji="1" lang="ja-JP" altLang="en-US" b="1" dirty="0"/>
              <a:t>言語↓　　　　　　　　　　　　　　　　　        </a:t>
            </a:r>
            <a:r>
              <a:rPr kumimoji="1" lang="en-US" altLang="ja-JP" b="1" dirty="0"/>
              <a:t>python</a:t>
            </a:r>
            <a:r>
              <a:rPr kumimoji="1" lang="ja-JP" altLang="en-US" b="1" dirty="0"/>
              <a:t>↓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A5D9091-3B39-4E4A-926B-31DB4B98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24105"/>
              </p:ext>
            </p:extLst>
          </p:nvPr>
        </p:nvGraphicFramePr>
        <p:xfrm>
          <a:off x="503433" y="4757411"/>
          <a:ext cx="9175584" cy="204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1476079918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149402197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292983522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971756413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79576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宣言の仕方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型、変数名を事前に宣言する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宣言せずに直接代入でき、型は自動で決まる。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で型の指定もできる。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57484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6704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F9457B-E0E1-476C-937D-89B189FAD252}"/>
              </a:ext>
            </a:extLst>
          </p:cNvPr>
          <p:cNvSpPr txBox="1"/>
          <p:nvPr/>
        </p:nvSpPr>
        <p:spPr>
          <a:xfrm>
            <a:off x="503433" y="4168603"/>
            <a:ext cx="6452171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実行結果　２</a:t>
            </a:r>
          </a:p>
        </p:txBody>
      </p:sp>
    </p:spTree>
    <p:extLst>
      <p:ext uri="{BB962C8B-B14F-4D97-AF65-F5344CB8AC3E}">
        <p14:creationId xmlns:p14="http://schemas.microsoft.com/office/powerpoint/2010/main" val="1493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C93DA9-D028-4F7A-9E2B-727B4616432A}"/>
              </a:ext>
            </a:extLst>
          </p:cNvPr>
          <p:cNvSpPr txBox="1"/>
          <p:nvPr/>
        </p:nvSpPr>
        <p:spPr>
          <a:xfrm>
            <a:off x="375007" y="1232899"/>
            <a:ext cx="739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②</a:t>
            </a:r>
            <a:r>
              <a:rPr kumimoji="1" lang="en-US" altLang="ja-JP" sz="3200" dirty="0"/>
              <a:t>while</a:t>
            </a:r>
            <a:r>
              <a:rPr kumimoji="1" lang="ja-JP" altLang="en-US" sz="3200" dirty="0"/>
              <a:t>文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5716D7-4ACF-4F87-9C3F-FDE2D96E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514"/>
            <a:ext cx="12192000" cy="210677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840590-0750-4461-9103-48F1BADF9737}"/>
              </a:ext>
            </a:extLst>
          </p:cNvPr>
          <p:cNvSpPr/>
          <p:nvPr/>
        </p:nvSpPr>
        <p:spPr>
          <a:xfrm>
            <a:off x="1835650" y="1891428"/>
            <a:ext cx="782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 C</a:t>
            </a:r>
            <a:r>
              <a:rPr kumimoji="1" lang="ja-JP" altLang="en-US" b="1" dirty="0"/>
              <a:t>言語↓　　　　　　　　　　　　　　　　　        </a:t>
            </a:r>
            <a:r>
              <a:rPr kumimoji="1" lang="en-US" altLang="ja-JP" b="1" dirty="0"/>
              <a:t>python</a:t>
            </a:r>
            <a:r>
              <a:rPr kumimoji="1" lang="ja-JP" altLang="en-US" b="1" dirty="0"/>
              <a:t>↓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DD9966-F9E3-41C7-9924-23FFA77CB9FC}"/>
              </a:ext>
            </a:extLst>
          </p:cNvPr>
          <p:cNvSpPr txBox="1"/>
          <p:nvPr/>
        </p:nvSpPr>
        <p:spPr>
          <a:xfrm>
            <a:off x="375007" y="4515046"/>
            <a:ext cx="156966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実行結果　０</a:t>
            </a:r>
            <a:endParaRPr kumimoji="1" lang="en-US" altLang="ja-JP" dirty="0"/>
          </a:p>
          <a:p>
            <a:r>
              <a:rPr kumimoji="1" lang="ja-JP" altLang="en-US" dirty="0"/>
              <a:t>　　　　　１</a:t>
            </a:r>
            <a:endParaRPr kumimoji="1" lang="en-US" altLang="ja-JP" dirty="0"/>
          </a:p>
          <a:p>
            <a:r>
              <a:rPr kumimoji="1" lang="ja-JP" altLang="en-US" dirty="0"/>
              <a:t>　　　　　２</a:t>
            </a:r>
            <a:endParaRPr kumimoji="1" lang="en-US" altLang="ja-JP" dirty="0"/>
          </a:p>
          <a:p>
            <a:r>
              <a:rPr kumimoji="1" lang="ja-JP" altLang="en-US" dirty="0"/>
              <a:t>　　　　　３</a:t>
            </a:r>
            <a:endParaRPr kumimoji="1" lang="en-US" altLang="ja-JP" dirty="0"/>
          </a:p>
          <a:p>
            <a:r>
              <a:rPr kumimoji="1" lang="ja-JP" altLang="en-US" dirty="0"/>
              <a:t>　　　　　４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335878C-9CF2-4EF3-83B0-4EDF93C8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98458"/>
              </p:ext>
            </p:extLst>
          </p:nvPr>
        </p:nvGraphicFramePr>
        <p:xfrm>
          <a:off x="2003229" y="4515046"/>
          <a:ext cx="9175584" cy="204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1244941754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40062161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923660074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54693781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31419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While</a:t>
                      </a:r>
                      <a:r>
                        <a:rPr kumimoji="1" lang="ja-JP" altLang="en-US" dirty="0"/>
                        <a:t>文の管理範囲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｛｝の範囲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一段下げたインデントがそろっているところまで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はインデントが非常に大切。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0380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57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FDA20-63DB-4084-9469-56AA1005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kumimoji="1" lang="ja-JP" altLang="en-US" dirty="0"/>
              <a:t>基本文法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A572934-A93C-426D-BCC2-A804CB4C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0" y="1783413"/>
            <a:ext cx="12192000" cy="17500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3EEE01-B199-425C-B067-494EC77B1842}"/>
              </a:ext>
            </a:extLst>
          </p:cNvPr>
          <p:cNvSpPr txBox="1"/>
          <p:nvPr/>
        </p:nvSpPr>
        <p:spPr>
          <a:xfrm>
            <a:off x="174660" y="1269284"/>
            <a:ext cx="1566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③</a:t>
            </a:r>
            <a:r>
              <a:rPr kumimoji="1" lang="en-US" altLang="ja-JP" sz="3200" dirty="0"/>
              <a:t>for</a:t>
            </a:r>
            <a:r>
              <a:rPr kumimoji="1" lang="ja-JP" altLang="en-US" sz="3200" dirty="0"/>
              <a:t>文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C0511F-E6DF-42DE-BC6A-1936686407C2}"/>
              </a:ext>
            </a:extLst>
          </p:cNvPr>
          <p:cNvSpPr txBox="1"/>
          <p:nvPr/>
        </p:nvSpPr>
        <p:spPr>
          <a:xfrm>
            <a:off x="375007" y="3759901"/>
            <a:ext cx="156966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実行結果　０</a:t>
            </a:r>
            <a:endParaRPr kumimoji="1" lang="en-US" altLang="ja-JP" dirty="0"/>
          </a:p>
          <a:p>
            <a:r>
              <a:rPr kumimoji="1" lang="ja-JP" altLang="en-US" dirty="0"/>
              <a:t>　　　　　１</a:t>
            </a:r>
            <a:endParaRPr kumimoji="1" lang="en-US" altLang="ja-JP" dirty="0"/>
          </a:p>
          <a:p>
            <a:r>
              <a:rPr kumimoji="1" lang="ja-JP" altLang="en-US" dirty="0"/>
              <a:t>　　　　　２</a:t>
            </a:r>
            <a:endParaRPr kumimoji="1" lang="en-US" altLang="ja-JP" dirty="0"/>
          </a:p>
          <a:p>
            <a:r>
              <a:rPr kumimoji="1" lang="ja-JP" altLang="en-US" dirty="0"/>
              <a:t>　　　　　３</a:t>
            </a:r>
            <a:endParaRPr kumimoji="1" lang="en-US" altLang="ja-JP" dirty="0"/>
          </a:p>
          <a:p>
            <a:r>
              <a:rPr kumimoji="1" lang="ja-JP" altLang="en-US" dirty="0"/>
              <a:t>　　　　　４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6FAA056-1626-427E-994F-4E125B3D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92169"/>
              </p:ext>
            </p:extLst>
          </p:nvPr>
        </p:nvGraphicFramePr>
        <p:xfrm>
          <a:off x="2003229" y="3759901"/>
          <a:ext cx="9175584" cy="239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96">
                  <a:extLst>
                    <a:ext uri="{9D8B030D-6E8A-4147-A177-3AD203B41FA5}">
                      <a16:colId xmlns:a16="http://schemas.microsoft.com/office/drawing/2014/main" val="1244941754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140062161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923660074"/>
                    </a:ext>
                  </a:extLst>
                </a:gridCol>
                <a:gridCol w="2293896">
                  <a:extLst>
                    <a:ext uri="{9D8B030D-6E8A-4147-A177-3AD203B41FA5}">
                      <a16:colId xmlns:a16="http://schemas.microsoft.com/office/drawing/2014/main" val="354693781"/>
                    </a:ext>
                  </a:extLst>
                </a:gridCol>
              </a:tblGrid>
              <a:tr h="56320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31419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for</a:t>
                      </a:r>
                      <a:r>
                        <a:rPr kumimoji="1" lang="ja-JP" altLang="en-US" dirty="0"/>
                        <a:t>文の管理範囲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｛｝の範囲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一段下げたインデントがそろっているところまで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0380"/>
                  </a:ext>
                </a:extLst>
              </a:tr>
              <a:tr h="5632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for</a:t>
                      </a:r>
                      <a:r>
                        <a:rPr kumimoji="1" lang="ja-JP" altLang="en-US" dirty="0"/>
                        <a:t>の後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（初期化式、継続条件式、変化式）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range()</a:t>
                      </a:r>
                      <a:r>
                        <a:rPr kumimoji="1" lang="ja-JP" altLang="en-US" dirty="0"/>
                        <a:t>関数を用いる。（）内は</a:t>
                      </a:r>
                      <a:r>
                        <a:rPr kumimoji="1" lang="ja-JP" altLang="en-US" dirty="0" err="1"/>
                        <a:t>ｃ</a:t>
                      </a:r>
                      <a:r>
                        <a:rPr kumimoji="1" lang="ja-JP" altLang="en-US" dirty="0"/>
                        <a:t>と同じ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上記の例なら</a:t>
                      </a:r>
                      <a:r>
                        <a:rPr kumimoji="1" lang="en-US" altLang="ja-JP" dirty="0"/>
                        <a:t>range(5)</a:t>
                      </a:r>
                      <a:r>
                        <a:rPr kumimoji="1" lang="ja-JP" altLang="en-US" dirty="0"/>
                        <a:t>でも同義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7506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615</Words>
  <Application>Microsoft Office PowerPoint</Application>
  <PresentationFormat>ワイド画面</PresentationFormat>
  <Paragraphs>129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Arial Unicode MS</vt:lpstr>
      <vt:lpstr>HG創英角ﾎﾟｯﾌﾟ体</vt:lpstr>
      <vt:lpstr>SFMono-Regular</vt:lpstr>
      <vt:lpstr>メイリオ</vt:lpstr>
      <vt:lpstr>Arial</vt:lpstr>
      <vt:lpstr>Trebuchet MS</vt:lpstr>
      <vt:lpstr>Wingdings 3</vt:lpstr>
      <vt:lpstr>ファセット</vt:lpstr>
      <vt:lpstr>Pythonについて</vt:lpstr>
      <vt:lpstr>前回のまとめ</vt:lpstr>
      <vt:lpstr>実際にpythonを扱ってみる。</vt:lpstr>
      <vt:lpstr>実際にpythonを扱ってみる。</vt:lpstr>
      <vt:lpstr>実際にpythonを扱ってみる。</vt:lpstr>
      <vt:lpstr>基本文法</vt:lpstr>
      <vt:lpstr>基本文法</vt:lpstr>
      <vt:lpstr>基本文法</vt:lpstr>
      <vt:lpstr>基本文法</vt:lpstr>
      <vt:lpstr>基本文法</vt:lpstr>
      <vt:lpstr>基本文法</vt:lpstr>
      <vt:lpstr>基本文法</vt:lpstr>
      <vt:lpstr>基本文法を見てきて…</vt:lpstr>
      <vt:lpstr>演習問題（時間が余れば…）</vt:lpstr>
      <vt:lpstr>次回の内容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Pythonについて</dc:title>
  <dc:creator>康希 松本</dc:creator>
  <cp:lastModifiedBy>松本　康希</cp:lastModifiedBy>
  <cp:revision>34</cp:revision>
  <dcterms:created xsi:type="dcterms:W3CDTF">2018-08-20T07:54:29Z</dcterms:created>
  <dcterms:modified xsi:type="dcterms:W3CDTF">2018-08-20T15:38:01Z</dcterms:modified>
</cp:coreProperties>
</file>