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0"/>
  </p:notesMasterIdLst>
  <p:sldIdLst>
    <p:sldId id="256" r:id="rId2"/>
    <p:sldId id="261" r:id="rId3"/>
    <p:sldId id="263" r:id="rId4"/>
    <p:sldId id="262" r:id="rId5"/>
    <p:sldId id="264" r:id="rId6"/>
    <p:sldId id="260" r:id="rId7"/>
    <p:sldId id="279" r:id="rId8"/>
    <p:sldId id="301" r:id="rId9"/>
    <p:sldId id="273" r:id="rId10"/>
    <p:sldId id="270" r:id="rId11"/>
    <p:sldId id="271" r:id="rId12"/>
    <p:sldId id="272" r:id="rId13"/>
    <p:sldId id="280" r:id="rId14"/>
    <p:sldId id="298" r:id="rId15"/>
    <p:sldId id="282" r:id="rId16"/>
    <p:sldId id="265" r:id="rId17"/>
    <p:sldId id="283" r:id="rId18"/>
    <p:sldId id="274" r:id="rId19"/>
    <p:sldId id="275" r:id="rId20"/>
    <p:sldId id="267" r:id="rId21"/>
    <p:sldId id="276" r:id="rId22"/>
    <p:sldId id="277" r:id="rId23"/>
    <p:sldId id="278" r:id="rId24"/>
    <p:sldId id="284" r:id="rId25"/>
    <p:sldId id="285" r:id="rId26"/>
    <p:sldId id="286" r:id="rId27"/>
    <p:sldId id="287" r:id="rId28"/>
    <p:sldId id="290" r:id="rId29"/>
    <p:sldId id="288" r:id="rId30"/>
    <p:sldId id="289" r:id="rId31"/>
    <p:sldId id="291" r:id="rId32"/>
    <p:sldId id="292" r:id="rId33"/>
    <p:sldId id="296" r:id="rId34"/>
    <p:sldId id="293" r:id="rId35"/>
    <p:sldId id="297" r:id="rId36"/>
    <p:sldId id="299" r:id="rId37"/>
    <p:sldId id="294" r:id="rId38"/>
    <p:sldId id="30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15" autoAdjust="0"/>
    <p:restoredTop sz="94660"/>
  </p:normalViewPr>
  <p:slideViewPr>
    <p:cSldViewPr snapToGrid="0">
      <p:cViewPr>
        <p:scale>
          <a:sx n="103" d="100"/>
          <a:sy n="103" d="100"/>
        </p:scale>
        <p:origin x="153"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C789D-609F-4C86-9F64-A54CEFF82155}" type="datetimeFigureOut">
              <a:rPr kumimoji="1" lang="ja-JP" altLang="en-US" smtClean="0"/>
              <a:t>2018/8/24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32387E-E513-4419-8809-5D598D678BFB}" type="slidenum">
              <a:rPr kumimoji="1" lang="ja-JP" altLang="en-US" smtClean="0"/>
              <a:t>‹#›</a:t>
            </a:fld>
            <a:endParaRPr kumimoji="1" lang="ja-JP" altLang="en-US"/>
          </a:p>
        </p:txBody>
      </p:sp>
    </p:spTree>
    <p:extLst>
      <p:ext uri="{BB962C8B-B14F-4D97-AF65-F5344CB8AC3E}">
        <p14:creationId xmlns:p14="http://schemas.microsoft.com/office/powerpoint/2010/main" val="255730622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8/22/2018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8/22/2018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8/22/2018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8/22/2018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8/22/2018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8/22/2018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54C80-263E-416B-A8E0-580EDEADCBDC}" type="datetimeFigureOut">
              <a:rPr lang="en-US" dirty="0"/>
              <a:t>8/22/2018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8/22/2018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8/22/2018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2C0518-B36D-46CF-BE4D-F3699F00E3D4}"/>
              </a:ext>
            </a:extLst>
          </p:cNvPr>
          <p:cNvSpPr>
            <a:spLocks noGrp="1"/>
          </p:cNvSpPr>
          <p:nvPr>
            <p:ph type="ctrTitle"/>
          </p:nvPr>
        </p:nvSpPr>
        <p:spPr>
          <a:xfrm>
            <a:off x="-208873" y="2404534"/>
            <a:ext cx="9482876" cy="1646302"/>
          </a:xfrm>
        </p:spPr>
        <p:txBody>
          <a:bodyPr/>
          <a:lstStyle/>
          <a:p>
            <a:r>
              <a:rPr kumimoji="1" lang="en-US" altLang="ja-JP" sz="7200" dirty="0" err="1"/>
              <a:t>Git·Github</a:t>
            </a:r>
            <a:r>
              <a:rPr kumimoji="1" lang="ja-JP" altLang="en-US" sz="7200" dirty="0"/>
              <a:t>について</a:t>
            </a:r>
          </a:p>
        </p:txBody>
      </p:sp>
      <p:sp>
        <p:nvSpPr>
          <p:cNvPr id="3" name="字幕 2">
            <a:extLst>
              <a:ext uri="{FF2B5EF4-FFF2-40B4-BE49-F238E27FC236}">
                <a16:creationId xmlns:a16="http://schemas.microsoft.com/office/drawing/2014/main" id="{60E31AEC-779C-4223-AB3C-41396C4E17E6}"/>
              </a:ext>
            </a:extLst>
          </p:cNvPr>
          <p:cNvSpPr>
            <a:spLocks noGrp="1"/>
          </p:cNvSpPr>
          <p:nvPr>
            <p:ph type="subTitle" idx="1"/>
          </p:nvPr>
        </p:nvSpPr>
        <p:spPr>
          <a:xfrm>
            <a:off x="1507067" y="4050833"/>
            <a:ext cx="7766936" cy="1096899"/>
          </a:xfrm>
        </p:spPr>
        <p:txBody>
          <a:bodyPr>
            <a:normAutofit/>
          </a:bodyPr>
          <a:lstStyle/>
          <a:p>
            <a:r>
              <a:rPr kumimoji="1" lang="en-US" altLang="ja-JP" sz="2800" dirty="0"/>
              <a:t>B2</a:t>
            </a:r>
            <a:r>
              <a:rPr kumimoji="1" lang="ja-JP" altLang="en-US" sz="2800" dirty="0"/>
              <a:t>　松本 康希</a:t>
            </a:r>
          </a:p>
        </p:txBody>
      </p:sp>
    </p:spTree>
    <p:extLst>
      <p:ext uri="{BB962C8B-B14F-4D97-AF65-F5344CB8AC3E}">
        <p14:creationId xmlns:p14="http://schemas.microsoft.com/office/powerpoint/2010/main" val="2770242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849FB-CB56-4253-AEC1-A015EFF07239}"/>
              </a:ext>
            </a:extLst>
          </p:cNvPr>
          <p:cNvSpPr>
            <a:spLocks noGrp="1"/>
          </p:cNvSpPr>
          <p:nvPr>
            <p:ph type="title"/>
          </p:nvPr>
        </p:nvSpPr>
        <p:spPr>
          <a:xfrm>
            <a:off x="677334" y="609600"/>
            <a:ext cx="8596668" cy="880153"/>
          </a:xfrm>
        </p:spPr>
        <p:txBody>
          <a:bodyPr/>
          <a:lstStyle/>
          <a:p>
            <a:r>
              <a:rPr kumimoji="1" lang="en-US" altLang="ja-JP" sz="4400" dirty="0"/>
              <a:t>Git</a:t>
            </a:r>
            <a:r>
              <a:rPr lang="ja-JP" altLang="en-US" sz="4400" dirty="0"/>
              <a:t>の概要</a:t>
            </a:r>
            <a:endParaRPr kumimoji="1" lang="ja-JP" altLang="en-US" dirty="0"/>
          </a:p>
        </p:txBody>
      </p:sp>
      <p:grpSp>
        <p:nvGrpSpPr>
          <p:cNvPr id="4" name="グループ化 3">
            <a:extLst>
              <a:ext uri="{FF2B5EF4-FFF2-40B4-BE49-F238E27FC236}">
                <a16:creationId xmlns:a16="http://schemas.microsoft.com/office/drawing/2014/main" id="{2811019F-72ED-4E3E-8B62-8464D8C4443C}"/>
              </a:ext>
            </a:extLst>
          </p:cNvPr>
          <p:cNvGrpSpPr/>
          <p:nvPr/>
        </p:nvGrpSpPr>
        <p:grpSpPr>
          <a:xfrm>
            <a:off x="2447913" y="1547116"/>
            <a:ext cx="5055509" cy="3140402"/>
            <a:chOff x="4975668" y="255032"/>
            <a:chExt cx="5055509" cy="3140402"/>
          </a:xfrm>
        </p:grpSpPr>
        <p:sp>
          <p:nvSpPr>
            <p:cNvPr id="7" name="テキスト ボックス 6">
              <a:extLst>
                <a:ext uri="{FF2B5EF4-FFF2-40B4-BE49-F238E27FC236}">
                  <a16:creationId xmlns:a16="http://schemas.microsoft.com/office/drawing/2014/main" id="{5CE08DC4-F784-4B28-820C-4B73587498B4}"/>
                </a:ext>
              </a:extLst>
            </p:cNvPr>
            <p:cNvSpPr txBox="1"/>
            <p:nvPr/>
          </p:nvSpPr>
          <p:spPr>
            <a:xfrm>
              <a:off x="4975668" y="255032"/>
              <a:ext cx="226975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dirty="0"/>
                <a:t>ローカルリポジトリ</a:t>
              </a:r>
            </a:p>
          </p:txBody>
        </p:sp>
        <p:sp>
          <p:nvSpPr>
            <p:cNvPr id="9" name="テキスト ボックス 8">
              <a:extLst>
                <a:ext uri="{FF2B5EF4-FFF2-40B4-BE49-F238E27FC236}">
                  <a16:creationId xmlns:a16="http://schemas.microsoft.com/office/drawing/2014/main" id="{B2E86EC1-3D54-40F9-888B-6BC9A7029A66}"/>
                </a:ext>
              </a:extLst>
            </p:cNvPr>
            <p:cNvSpPr txBox="1"/>
            <p:nvPr/>
          </p:nvSpPr>
          <p:spPr>
            <a:xfrm>
              <a:off x="7761420" y="257221"/>
              <a:ext cx="226975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　共有リポジトリ</a:t>
              </a:r>
            </a:p>
          </p:txBody>
        </p:sp>
        <p:grpSp>
          <p:nvGrpSpPr>
            <p:cNvPr id="3" name="グループ化 2">
              <a:extLst>
                <a:ext uri="{FF2B5EF4-FFF2-40B4-BE49-F238E27FC236}">
                  <a16:creationId xmlns:a16="http://schemas.microsoft.com/office/drawing/2014/main" id="{E1AA2E60-982C-49EB-9131-BB2E133CE080}"/>
                </a:ext>
              </a:extLst>
            </p:cNvPr>
            <p:cNvGrpSpPr/>
            <p:nvPr/>
          </p:nvGrpSpPr>
          <p:grpSpPr>
            <a:xfrm>
              <a:off x="5254319" y="493724"/>
              <a:ext cx="4776858" cy="2483246"/>
              <a:chOff x="223683" y="2107320"/>
              <a:chExt cx="10805443" cy="4484112"/>
            </a:xfrm>
          </p:grpSpPr>
          <p:pic>
            <p:nvPicPr>
              <p:cNvPr id="5" name="図 4">
                <a:extLst>
                  <a:ext uri="{FF2B5EF4-FFF2-40B4-BE49-F238E27FC236}">
                    <a16:creationId xmlns:a16="http://schemas.microsoft.com/office/drawing/2014/main" id="{273558BF-87E8-4806-AAC9-7248CEF37854}"/>
                  </a:ext>
                </a:extLst>
              </p:cNvPr>
              <p:cNvPicPr>
                <a:picLocks noChangeAspect="1"/>
              </p:cNvPicPr>
              <p:nvPr/>
            </p:nvPicPr>
            <p:blipFill>
              <a:blip r:embed="rId2"/>
              <a:stretch>
                <a:fillRect/>
              </a:stretch>
            </p:blipFill>
            <p:spPr>
              <a:xfrm>
                <a:off x="223683" y="4984892"/>
                <a:ext cx="1606540" cy="1606540"/>
              </a:xfrm>
              <a:prstGeom prst="rect">
                <a:avLst/>
              </a:prstGeom>
            </p:spPr>
          </p:pic>
          <p:sp>
            <p:nvSpPr>
              <p:cNvPr id="6" name="フローチャート: 直接アクセス記憶 5">
                <a:extLst>
                  <a:ext uri="{FF2B5EF4-FFF2-40B4-BE49-F238E27FC236}">
                    <a16:creationId xmlns:a16="http://schemas.microsoft.com/office/drawing/2014/main" id="{A7C9CB50-12B3-4E24-AA39-1DF7E70116A3}"/>
                  </a:ext>
                </a:extLst>
              </p:cNvPr>
              <p:cNvSpPr/>
              <p:nvPr/>
            </p:nvSpPr>
            <p:spPr>
              <a:xfrm rot="16200000">
                <a:off x="1135929" y="2314902"/>
                <a:ext cx="2051807" cy="2443815"/>
              </a:xfrm>
              <a:prstGeom prst="flowChartMagneticDrum">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sp>
            <p:nvSpPr>
              <p:cNvPr id="8" name="フローチャート: 直接アクセス記憶 7">
                <a:extLst>
                  <a:ext uri="{FF2B5EF4-FFF2-40B4-BE49-F238E27FC236}">
                    <a16:creationId xmlns:a16="http://schemas.microsoft.com/office/drawing/2014/main" id="{077A0069-D96B-41A1-8D16-84E7C330FA8B}"/>
                  </a:ext>
                </a:extLst>
              </p:cNvPr>
              <p:cNvSpPr/>
              <p:nvPr/>
            </p:nvSpPr>
            <p:spPr>
              <a:xfrm rot="16200000">
                <a:off x="6845125" y="2314902"/>
                <a:ext cx="2051807" cy="2443815"/>
              </a:xfrm>
              <a:prstGeom prst="flowChartMagneticDrum">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sp>
            <p:nvSpPr>
              <p:cNvPr id="10" name="矢印: 左右 9">
                <a:extLst>
                  <a:ext uri="{FF2B5EF4-FFF2-40B4-BE49-F238E27FC236}">
                    <a16:creationId xmlns:a16="http://schemas.microsoft.com/office/drawing/2014/main" id="{3717EA13-2EBA-48FF-9CAA-FF87CDB81C78}"/>
                  </a:ext>
                </a:extLst>
              </p:cNvPr>
              <p:cNvSpPr/>
              <p:nvPr/>
            </p:nvSpPr>
            <p:spPr>
              <a:xfrm>
                <a:off x="3518345" y="3253775"/>
                <a:ext cx="3043746" cy="97474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5FE5EE4B-C8ED-4CCC-B970-B019AC96D637}"/>
                  </a:ext>
                </a:extLst>
              </p:cNvPr>
              <p:cNvPicPr>
                <a:picLocks noChangeAspect="1"/>
              </p:cNvPicPr>
              <p:nvPr/>
            </p:nvPicPr>
            <p:blipFill>
              <a:blip r:embed="rId3"/>
              <a:stretch>
                <a:fillRect/>
              </a:stretch>
            </p:blipFill>
            <p:spPr>
              <a:xfrm>
                <a:off x="8958333" y="2107320"/>
                <a:ext cx="2070793" cy="2450643"/>
              </a:xfrm>
              <a:prstGeom prst="rect">
                <a:avLst/>
              </a:prstGeom>
            </p:spPr>
          </p:pic>
          <p:grpSp>
            <p:nvGrpSpPr>
              <p:cNvPr id="17" name="グループ化 16">
                <a:extLst>
                  <a:ext uri="{FF2B5EF4-FFF2-40B4-BE49-F238E27FC236}">
                    <a16:creationId xmlns:a16="http://schemas.microsoft.com/office/drawing/2014/main" id="{83EEF27F-2284-4622-AF09-E45E91DB766D}"/>
                  </a:ext>
                </a:extLst>
              </p:cNvPr>
              <p:cNvGrpSpPr/>
              <p:nvPr/>
            </p:nvGrpSpPr>
            <p:grpSpPr>
              <a:xfrm>
                <a:off x="1387846" y="4841151"/>
                <a:ext cx="2381154" cy="1606539"/>
                <a:chOff x="256517" y="4358485"/>
                <a:chExt cx="1820057" cy="1126654"/>
              </a:xfrm>
            </p:grpSpPr>
            <p:sp>
              <p:nvSpPr>
                <p:cNvPr id="14" name="正方形/長方形 13">
                  <a:extLst>
                    <a:ext uri="{FF2B5EF4-FFF2-40B4-BE49-F238E27FC236}">
                      <a16:creationId xmlns:a16="http://schemas.microsoft.com/office/drawing/2014/main" id="{610DD367-815D-40AC-9902-0A6131F0A503}"/>
                    </a:ext>
                  </a:extLst>
                </p:cNvPr>
                <p:cNvSpPr/>
                <p:nvPr/>
              </p:nvSpPr>
              <p:spPr>
                <a:xfrm>
                  <a:off x="470034" y="4358485"/>
                  <a:ext cx="1606540" cy="8406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E375016B-CD5E-4FE0-95DD-C0B62B86F07E}"/>
                    </a:ext>
                  </a:extLst>
                </p:cNvPr>
                <p:cNvSpPr/>
                <p:nvPr/>
              </p:nvSpPr>
              <p:spPr>
                <a:xfrm>
                  <a:off x="363274" y="4460599"/>
                  <a:ext cx="1606540" cy="8406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ABDD7AD8-309B-465E-B5FF-564664616107}"/>
                    </a:ext>
                  </a:extLst>
                </p:cNvPr>
                <p:cNvSpPr/>
                <p:nvPr/>
              </p:nvSpPr>
              <p:spPr>
                <a:xfrm>
                  <a:off x="256517" y="4644471"/>
                  <a:ext cx="1606540" cy="8406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grpSp>
        <p:sp>
          <p:nvSpPr>
            <p:cNvPr id="18" name="テキスト ボックス 17">
              <a:extLst>
                <a:ext uri="{FF2B5EF4-FFF2-40B4-BE49-F238E27FC236}">
                  <a16:creationId xmlns:a16="http://schemas.microsoft.com/office/drawing/2014/main" id="{D200B9C6-0F8E-4E4C-8631-4565EB027B02}"/>
                </a:ext>
              </a:extLst>
            </p:cNvPr>
            <p:cNvSpPr txBox="1"/>
            <p:nvPr/>
          </p:nvSpPr>
          <p:spPr>
            <a:xfrm>
              <a:off x="5570954" y="3026102"/>
              <a:ext cx="136844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作業ツリー</a:t>
              </a:r>
            </a:p>
          </p:txBody>
        </p:sp>
      </p:grpSp>
      <p:sp>
        <p:nvSpPr>
          <p:cNvPr id="11" name="テキスト ボックス 10">
            <a:extLst>
              <a:ext uri="{FF2B5EF4-FFF2-40B4-BE49-F238E27FC236}">
                <a16:creationId xmlns:a16="http://schemas.microsoft.com/office/drawing/2014/main" id="{A9DB695A-E4CA-4E87-8833-75713FC44C9B}"/>
              </a:ext>
            </a:extLst>
          </p:cNvPr>
          <p:cNvSpPr txBox="1"/>
          <p:nvPr/>
        </p:nvSpPr>
        <p:spPr>
          <a:xfrm>
            <a:off x="822028" y="5472264"/>
            <a:ext cx="9607701"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sz="2800" dirty="0"/>
              <a:t>ローカルリポジトリ：利用者がローカルマシン上で</a:t>
            </a:r>
            <a:endParaRPr kumimoji="1" lang="en-US" altLang="ja-JP" sz="2800" dirty="0"/>
          </a:p>
          <a:p>
            <a:r>
              <a:rPr kumimoji="1" lang="ja-JP" altLang="en-US" sz="2800" dirty="0"/>
              <a:t>　　　　　　　　　　作業するリポジトリ</a:t>
            </a:r>
          </a:p>
        </p:txBody>
      </p:sp>
    </p:spTree>
    <p:extLst>
      <p:ext uri="{BB962C8B-B14F-4D97-AF65-F5344CB8AC3E}">
        <p14:creationId xmlns:p14="http://schemas.microsoft.com/office/powerpoint/2010/main" val="2960807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849FB-CB56-4253-AEC1-A015EFF07239}"/>
              </a:ext>
            </a:extLst>
          </p:cNvPr>
          <p:cNvSpPr>
            <a:spLocks noGrp="1"/>
          </p:cNvSpPr>
          <p:nvPr>
            <p:ph type="title"/>
          </p:nvPr>
        </p:nvSpPr>
        <p:spPr>
          <a:xfrm>
            <a:off x="677334" y="609600"/>
            <a:ext cx="8596668" cy="880153"/>
          </a:xfrm>
        </p:spPr>
        <p:txBody>
          <a:bodyPr/>
          <a:lstStyle/>
          <a:p>
            <a:r>
              <a:rPr kumimoji="1" lang="en-US" altLang="ja-JP" sz="4400" dirty="0"/>
              <a:t>Git</a:t>
            </a:r>
            <a:r>
              <a:rPr lang="ja-JP" altLang="en-US" sz="4400" dirty="0"/>
              <a:t>の概要</a:t>
            </a:r>
            <a:endParaRPr kumimoji="1" lang="ja-JP" altLang="en-US" dirty="0"/>
          </a:p>
        </p:txBody>
      </p:sp>
      <p:grpSp>
        <p:nvGrpSpPr>
          <p:cNvPr id="4" name="グループ化 3">
            <a:extLst>
              <a:ext uri="{FF2B5EF4-FFF2-40B4-BE49-F238E27FC236}">
                <a16:creationId xmlns:a16="http://schemas.microsoft.com/office/drawing/2014/main" id="{2811019F-72ED-4E3E-8B62-8464D8C4443C}"/>
              </a:ext>
            </a:extLst>
          </p:cNvPr>
          <p:cNvGrpSpPr/>
          <p:nvPr/>
        </p:nvGrpSpPr>
        <p:grpSpPr>
          <a:xfrm>
            <a:off x="2447913" y="1547116"/>
            <a:ext cx="5055509" cy="3140402"/>
            <a:chOff x="4975668" y="255032"/>
            <a:chExt cx="5055509" cy="3140402"/>
          </a:xfrm>
        </p:grpSpPr>
        <p:sp>
          <p:nvSpPr>
            <p:cNvPr id="7" name="テキスト ボックス 6">
              <a:extLst>
                <a:ext uri="{FF2B5EF4-FFF2-40B4-BE49-F238E27FC236}">
                  <a16:creationId xmlns:a16="http://schemas.microsoft.com/office/drawing/2014/main" id="{5CE08DC4-F784-4B28-820C-4B73587498B4}"/>
                </a:ext>
              </a:extLst>
            </p:cNvPr>
            <p:cNvSpPr txBox="1"/>
            <p:nvPr/>
          </p:nvSpPr>
          <p:spPr>
            <a:xfrm>
              <a:off x="4975668" y="255032"/>
              <a:ext cx="226975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ローカルリポジトリ</a:t>
              </a:r>
            </a:p>
          </p:txBody>
        </p:sp>
        <p:sp>
          <p:nvSpPr>
            <p:cNvPr id="9" name="テキスト ボックス 8">
              <a:extLst>
                <a:ext uri="{FF2B5EF4-FFF2-40B4-BE49-F238E27FC236}">
                  <a16:creationId xmlns:a16="http://schemas.microsoft.com/office/drawing/2014/main" id="{B2E86EC1-3D54-40F9-888B-6BC9A7029A66}"/>
                </a:ext>
              </a:extLst>
            </p:cNvPr>
            <p:cNvSpPr txBox="1"/>
            <p:nvPr/>
          </p:nvSpPr>
          <p:spPr>
            <a:xfrm>
              <a:off x="7761420" y="257221"/>
              <a:ext cx="226975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dirty="0"/>
                <a:t>　共有リポジトリ</a:t>
              </a:r>
            </a:p>
          </p:txBody>
        </p:sp>
        <p:grpSp>
          <p:nvGrpSpPr>
            <p:cNvPr id="3" name="グループ化 2">
              <a:extLst>
                <a:ext uri="{FF2B5EF4-FFF2-40B4-BE49-F238E27FC236}">
                  <a16:creationId xmlns:a16="http://schemas.microsoft.com/office/drawing/2014/main" id="{E1AA2E60-982C-49EB-9131-BB2E133CE080}"/>
                </a:ext>
              </a:extLst>
            </p:cNvPr>
            <p:cNvGrpSpPr/>
            <p:nvPr/>
          </p:nvGrpSpPr>
          <p:grpSpPr>
            <a:xfrm>
              <a:off x="5254319" y="493724"/>
              <a:ext cx="4776858" cy="2483246"/>
              <a:chOff x="223683" y="2107320"/>
              <a:chExt cx="10805443" cy="4484112"/>
            </a:xfrm>
          </p:grpSpPr>
          <p:pic>
            <p:nvPicPr>
              <p:cNvPr id="5" name="図 4">
                <a:extLst>
                  <a:ext uri="{FF2B5EF4-FFF2-40B4-BE49-F238E27FC236}">
                    <a16:creationId xmlns:a16="http://schemas.microsoft.com/office/drawing/2014/main" id="{273558BF-87E8-4806-AAC9-7248CEF37854}"/>
                  </a:ext>
                </a:extLst>
              </p:cNvPr>
              <p:cNvPicPr>
                <a:picLocks noChangeAspect="1"/>
              </p:cNvPicPr>
              <p:nvPr/>
            </p:nvPicPr>
            <p:blipFill>
              <a:blip r:embed="rId2"/>
              <a:stretch>
                <a:fillRect/>
              </a:stretch>
            </p:blipFill>
            <p:spPr>
              <a:xfrm>
                <a:off x="223683" y="4984892"/>
                <a:ext cx="1606540" cy="1606540"/>
              </a:xfrm>
              <a:prstGeom prst="rect">
                <a:avLst/>
              </a:prstGeom>
            </p:spPr>
          </p:pic>
          <p:sp>
            <p:nvSpPr>
              <p:cNvPr id="6" name="フローチャート: 直接アクセス記憶 5">
                <a:extLst>
                  <a:ext uri="{FF2B5EF4-FFF2-40B4-BE49-F238E27FC236}">
                    <a16:creationId xmlns:a16="http://schemas.microsoft.com/office/drawing/2014/main" id="{A7C9CB50-12B3-4E24-AA39-1DF7E70116A3}"/>
                  </a:ext>
                </a:extLst>
              </p:cNvPr>
              <p:cNvSpPr/>
              <p:nvPr/>
            </p:nvSpPr>
            <p:spPr>
              <a:xfrm rot="16200000">
                <a:off x="1135929" y="2314902"/>
                <a:ext cx="2051807" cy="2443815"/>
              </a:xfrm>
              <a:prstGeom prst="flowChartMagneticDrum">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sp>
            <p:nvSpPr>
              <p:cNvPr id="8" name="フローチャート: 直接アクセス記憶 7">
                <a:extLst>
                  <a:ext uri="{FF2B5EF4-FFF2-40B4-BE49-F238E27FC236}">
                    <a16:creationId xmlns:a16="http://schemas.microsoft.com/office/drawing/2014/main" id="{077A0069-D96B-41A1-8D16-84E7C330FA8B}"/>
                  </a:ext>
                </a:extLst>
              </p:cNvPr>
              <p:cNvSpPr/>
              <p:nvPr/>
            </p:nvSpPr>
            <p:spPr>
              <a:xfrm rot="16200000">
                <a:off x="6845125" y="2314902"/>
                <a:ext cx="2051807" cy="2443815"/>
              </a:xfrm>
              <a:prstGeom prst="flowChartMagneticDrum">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sp>
            <p:nvSpPr>
              <p:cNvPr id="10" name="矢印: 左右 9">
                <a:extLst>
                  <a:ext uri="{FF2B5EF4-FFF2-40B4-BE49-F238E27FC236}">
                    <a16:creationId xmlns:a16="http://schemas.microsoft.com/office/drawing/2014/main" id="{3717EA13-2EBA-48FF-9CAA-FF87CDB81C78}"/>
                  </a:ext>
                </a:extLst>
              </p:cNvPr>
              <p:cNvSpPr/>
              <p:nvPr/>
            </p:nvSpPr>
            <p:spPr>
              <a:xfrm>
                <a:off x="3518345" y="3253775"/>
                <a:ext cx="3043746" cy="97474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5FE5EE4B-C8ED-4CCC-B970-B019AC96D637}"/>
                  </a:ext>
                </a:extLst>
              </p:cNvPr>
              <p:cNvPicPr>
                <a:picLocks noChangeAspect="1"/>
              </p:cNvPicPr>
              <p:nvPr/>
            </p:nvPicPr>
            <p:blipFill>
              <a:blip r:embed="rId3"/>
              <a:stretch>
                <a:fillRect/>
              </a:stretch>
            </p:blipFill>
            <p:spPr>
              <a:xfrm>
                <a:off x="8958333" y="2107320"/>
                <a:ext cx="2070793" cy="2450643"/>
              </a:xfrm>
              <a:prstGeom prst="rect">
                <a:avLst/>
              </a:prstGeom>
            </p:spPr>
          </p:pic>
          <p:grpSp>
            <p:nvGrpSpPr>
              <p:cNvPr id="17" name="グループ化 16">
                <a:extLst>
                  <a:ext uri="{FF2B5EF4-FFF2-40B4-BE49-F238E27FC236}">
                    <a16:creationId xmlns:a16="http://schemas.microsoft.com/office/drawing/2014/main" id="{83EEF27F-2284-4622-AF09-E45E91DB766D}"/>
                  </a:ext>
                </a:extLst>
              </p:cNvPr>
              <p:cNvGrpSpPr/>
              <p:nvPr/>
            </p:nvGrpSpPr>
            <p:grpSpPr>
              <a:xfrm>
                <a:off x="1387846" y="4841151"/>
                <a:ext cx="2381154" cy="1606539"/>
                <a:chOff x="256517" y="4358485"/>
                <a:chExt cx="1820057" cy="1126654"/>
              </a:xfrm>
            </p:grpSpPr>
            <p:sp>
              <p:nvSpPr>
                <p:cNvPr id="14" name="正方形/長方形 13">
                  <a:extLst>
                    <a:ext uri="{FF2B5EF4-FFF2-40B4-BE49-F238E27FC236}">
                      <a16:creationId xmlns:a16="http://schemas.microsoft.com/office/drawing/2014/main" id="{610DD367-815D-40AC-9902-0A6131F0A503}"/>
                    </a:ext>
                  </a:extLst>
                </p:cNvPr>
                <p:cNvSpPr/>
                <p:nvPr/>
              </p:nvSpPr>
              <p:spPr>
                <a:xfrm>
                  <a:off x="470034" y="4358485"/>
                  <a:ext cx="1606540" cy="8406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E375016B-CD5E-4FE0-95DD-C0B62B86F07E}"/>
                    </a:ext>
                  </a:extLst>
                </p:cNvPr>
                <p:cNvSpPr/>
                <p:nvPr/>
              </p:nvSpPr>
              <p:spPr>
                <a:xfrm>
                  <a:off x="363274" y="4460599"/>
                  <a:ext cx="1606540" cy="8406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ABDD7AD8-309B-465E-B5FF-564664616107}"/>
                    </a:ext>
                  </a:extLst>
                </p:cNvPr>
                <p:cNvSpPr/>
                <p:nvPr/>
              </p:nvSpPr>
              <p:spPr>
                <a:xfrm>
                  <a:off x="256517" y="4644471"/>
                  <a:ext cx="1606540" cy="8406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grpSp>
        <p:sp>
          <p:nvSpPr>
            <p:cNvPr id="18" name="テキスト ボックス 17">
              <a:extLst>
                <a:ext uri="{FF2B5EF4-FFF2-40B4-BE49-F238E27FC236}">
                  <a16:creationId xmlns:a16="http://schemas.microsoft.com/office/drawing/2014/main" id="{D200B9C6-0F8E-4E4C-8631-4565EB027B02}"/>
                </a:ext>
              </a:extLst>
            </p:cNvPr>
            <p:cNvSpPr txBox="1"/>
            <p:nvPr/>
          </p:nvSpPr>
          <p:spPr>
            <a:xfrm>
              <a:off x="5570954" y="3026102"/>
              <a:ext cx="136844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作業ツリー</a:t>
              </a:r>
            </a:p>
          </p:txBody>
        </p:sp>
      </p:grpSp>
      <p:sp>
        <p:nvSpPr>
          <p:cNvPr id="11" name="テキスト ボックス 10">
            <a:extLst>
              <a:ext uri="{FF2B5EF4-FFF2-40B4-BE49-F238E27FC236}">
                <a16:creationId xmlns:a16="http://schemas.microsoft.com/office/drawing/2014/main" id="{A9DB695A-E4CA-4E87-8833-75713FC44C9B}"/>
              </a:ext>
            </a:extLst>
          </p:cNvPr>
          <p:cNvSpPr txBox="1"/>
          <p:nvPr/>
        </p:nvSpPr>
        <p:spPr>
          <a:xfrm>
            <a:off x="822028" y="5472264"/>
            <a:ext cx="9607701"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sz="2800" dirty="0"/>
              <a:t>共有リポジトリ：複数の利用者で変更などを共有すること　　　　</a:t>
            </a:r>
            <a:endParaRPr kumimoji="1" lang="en-US" altLang="ja-JP" sz="2800" dirty="0"/>
          </a:p>
          <a:p>
            <a:r>
              <a:rPr kumimoji="1" lang="ja-JP" altLang="en-US" sz="2800" dirty="0"/>
              <a:t>　　　　　　　　ができるリポジトリ</a:t>
            </a:r>
            <a:endParaRPr kumimoji="1" lang="en-US" altLang="ja-JP" sz="2800" dirty="0"/>
          </a:p>
        </p:txBody>
      </p:sp>
    </p:spTree>
    <p:extLst>
      <p:ext uri="{BB962C8B-B14F-4D97-AF65-F5344CB8AC3E}">
        <p14:creationId xmlns:p14="http://schemas.microsoft.com/office/powerpoint/2010/main" val="2549060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849FB-CB56-4253-AEC1-A015EFF07239}"/>
              </a:ext>
            </a:extLst>
          </p:cNvPr>
          <p:cNvSpPr>
            <a:spLocks noGrp="1"/>
          </p:cNvSpPr>
          <p:nvPr>
            <p:ph type="title"/>
          </p:nvPr>
        </p:nvSpPr>
        <p:spPr>
          <a:xfrm>
            <a:off x="677334" y="609600"/>
            <a:ext cx="8596668" cy="880153"/>
          </a:xfrm>
        </p:spPr>
        <p:txBody>
          <a:bodyPr/>
          <a:lstStyle/>
          <a:p>
            <a:r>
              <a:rPr kumimoji="1" lang="en-US" altLang="ja-JP" sz="4400" dirty="0"/>
              <a:t>Git</a:t>
            </a:r>
            <a:r>
              <a:rPr lang="ja-JP" altLang="en-US" sz="4400" dirty="0"/>
              <a:t>の概要</a:t>
            </a:r>
            <a:endParaRPr kumimoji="1" lang="ja-JP" altLang="en-US" dirty="0"/>
          </a:p>
        </p:txBody>
      </p:sp>
      <p:grpSp>
        <p:nvGrpSpPr>
          <p:cNvPr id="4" name="グループ化 3">
            <a:extLst>
              <a:ext uri="{FF2B5EF4-FFF2-40B4-BE49-F238E27FC236}">
                <a16:creationId xmlns:a16="http://schemas.microsoft.com/office/drawing/2014/main" id="{2811019F-72ED-4E3E-8B62-8464D8C4443C}"/>
              </a:ext>
            </a:extLst>
          </p:cNvPr>
          <p:cNvGrpSpPr/>
          <p:nvPr/>
        </p:nvGrpSpPr>
        <p:grpSpPr>
          <a:xfrm>
            <a:off x="2447913" y="1547116"/>
            <a:ext cx="5055509" cy="3140402"/>
            <a:chOff x="4975668" y="255032"/>
            <a:chExt cx="5055509" cy="3140402"/>
          </a:xfrm>
        </p:grpSpPr>
        <p:sp>
          <p:nvSpPr>
            <p:cNvPr id="7" name="テキスト ボックス 6">
              <a:extLst>
                <a:ext uri="{FF2B5EF4-FFF2-40B4-BE49-F238E27FC236}">
                  <a16:creationId xmlns:a16="http://schemas.microsoft.com/office/drawing/2014/main" id="{5CE08DC4-F784-4B28-820C-4B73587498B4}"/>
                </a:ext>
              </a:extLst>
            </p:cNvPr>
            <p:cNvSpPr txBox="1"/>
            <p:nvPr/>
          </p:nvSpPr>
          <p:spPr>
            <a:xfrm>
              <a:off x="4975668" y="255032"/>
              <a:ext cx="226975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ローカルリポジトリ</a:t>
              </a:r>
            </a:p>
          </p:txBody>
        </p:sp>
        <p:sp>
          <p:nvSpPr>
            <p:cNvPr id="9" name="テキスト ボックス 8">
              <a:extLst>
                <a:ext uri="{FF2B5EF4-FFF2-40B4-BE49-F238E27FC236}">
                  <a16:creationId xmlns:a16="http://schemas.microsoft.com/office/drawing/2014/main" id="{B2E86EC1-3D54-40F9-888B-6BC9A7029A66}"/>
                </a:ext>
              </a:extLst>
            </p:cNvPr>
            <p:cNvSpPr txBox="1"/>
            <p:nvPr/>
          </p:nvSpPr>
          <p:spPr>
            <a:xfrm>
              <a:off x="7761420" y="257221"/>
              <a:ext cx="226975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　共有リポジトリ</a:t>
              </a:r>
            </a:p>
          </p:txBody>
        </p:sp>
        <p:grpSp>
          <p:nvGrpSpPr>
            <p:cNvPr id="3" name="グループ化 2">
              <a:extLst>
                <a:ext uri="{FF2B5EF4-FFF2-40B4-BE49-F238E27FC236}">
                  <a16:creationId xmlns:a16="http://schemas.microsoft.com/office/drawing/2014/main" id="{E1AA2E60-982C-49EB-9131-BB2E133CE080}"/>
                </a:ext>
              </a:extLst>
            </p:cNvPr>
            <p:cNvGrpSpPr/>
            <p:nvPr/>
          </p:nvGrpSpPr>
          <p:grpSpPr>
            <a:xfrm>
              <a:off x="5254319" y="493724"/>
              <a:ext cx="4776858" cy="2483246"/>
              <a:chOff x="223683" y="2107320"/>
              <a:chExt cx="10805443" cy="4484112"/>
            </a:xfrm>
          </p:grpSpPr>
          <p:pic>
            <p:nvPicPr>
              <p:cNvPr id="5" name="図 4">
                <a:extLst>
                  <a:ext uri="{FF2B5EF4-FFF2-40B4-BE49-F238E27FC236}">
                    <a16:creationId xmlns:a16="http://schemas.microsoft.com/office/drawing/2014/main" id="{273558BF-87E8-4806-AAC9-7248CEF37854}"/>
                  </a:ext>
                </a:extLst>
              </p:cNvPr>
              <p:cNvPicPr>
                <a:picLocks noChangeAspect="1"/>
              </p:cNvPicPr>
              <p:nvPr/>
            </p:nvPicPr>
            <p:blipFill>
              <a:blip r:embed="rId2"/>
              <a:stretch>
                <a:fillRect/>
              </a:stretch>
            </p:blipFill>
            <p:spPr>
              <a:xfrm>
                <a:off x="223683" y="4984892"/>
                <a:ext cx="1606540" cy="1606540"/>
              </a:xfrm>
              <a:prstGeom prst="rect">
                <a:avLst/>
              </a:prstGeom>
            </p:spPr>
          </p:pic>
          <p:sp>
            <p:nvSpPr>
              <p:cNvPr id="6" name="フローチャート: 直接アクセス記憶 5">
                <a:extLst>
                  <a:ext uri="{FF2B5EF4-FFF2-40B4-BE49-F238E27FC236}">
                    <a16:creationId xmlns:a16="http://schemas.microsoft.com/office/drawing/2014/main" id="{A7C9CB50-12B3-4E24-AA39-1DF7E70116A3}"/>
                  </a:ext>
                </a:extLst>
              </p:cNvPr>
              <p:cNvSpPr/>
              <p:nvPr/>
            </p:nvSpPr>
            <p:spPr>
              <a:xfrm rot="16200000">
                <a:off x="1135929" y="2314902"/>
                <a:ext cx="2051807" cy="2443815"/>
              </a:xfrm>
              <a:prstGeom prst="flowChartMagneticDrum">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sp>
            <p:nvSpPr>
              <p:cNvPr id="8" name="フローチャート: 直接アクセス記憶 7">
                <a:extLst>
                  <a:ext uri="{FF2B5EF4-FFF2-40B4-BE49-F238E27FC236}">
                    <a16:creationId xmlns:a16="http://schemas.microsoft.com/office/drawing/2014/main" id="{077A0069-D96B-41A1-8D16-84E7C330FA8B}"/>
                  </a:ext>
                </a:extLst>
              </p:cNvPr>
              <p:cNvSpPr/>
              <p:nvPr/>
            </p:nvSpPr>
            <p:spPr>
              <a:xfrm rot="16200000">
                <a:off x="6845125" y="2314902"/>
                <a:ext cx="2051807" cy="2443815"/>
              </a:xfrm>
              <a:prstGeom prst="flowChartMagneticDrum">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sp>
            <p:nvSpPr>
              <p:cNvPr id="10" name="矢印: 左右 9">
                <a:extLst>
                  <a:ext uri="{FF2B5EF4-FFF2-40B4-BE49-F238E27FC236}">
                    <a16:creationId xmlns:a16="http://schemas.microsoft.com/office/drawing/2014/main" id="{3717EA13-2EBA-48FF-9CAA-FF87CDB81C78}"/>
                  </a:ext>
                </a:extLst>
              </p:cNvPr>
              <p:cNvSpPr/>
              <p:nvPr/>
            </p:nvSpPr>
            <p:spPr>
              <a:xfrm>
                <a:off x="3518345" y="3253775"/>
                <a:ext cx="3043746" cy="97474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5FE5EE4B-C8ED-4CCC-B970-B019AC96D637}"/>
                  </a:ext>
                </a:extLst>
              </p:cNvPr>
              <p:cNvPicPr>
                <a:picLocks noChangeAspect="1"/>
              </p:cNvPicPr>
              <p:nvPr/>
            </p:nvPicPr>
            <p:blipFill>
              <a:blip r:embed="rId3"/>
              <a:stretch>
                <a:fillRect/>
              </a:stretch>
            </p:blipFill>
            <p:spPr>
              <a:xfrm>
                <a:off x="8958333" y="2107320"/>
                <a:ext cx="2070793" cy="2450643"/>
              </a:xfrm>
              <a:prstGeom prst="rect">
                <a:avLst/>
              </a:prstGeom>
            </p:spPr>
          </p:pic>
          <p:grpSp>
            <p:nvGrpSpPr>
              <p:cNvPr id="17" name="グループ化 16">
                <a:extLst>
                  <a:ext uri="{FF2B5EF4-FFF2-40B4-BE49-F238E27FC236}">
                    <a16:creationId xmlns:a16="http://schemas.microsoft.com/office/drawing/2014/main" id="{83EEF27F-2284-4622-AF09-E45E91DB766D}"/>
                  </a:ext>
                </a:extLst>
              </p:cNvPr>
              <p:cNvGrpSpPr/>
              <p:nvPr/>
            </p:nvGrpSpPr>
            <p:grpSpPr>
              <a:xfrm>
                <a:off x="1387846" y="4841151"/>
                <a:ext cx="2381154" cy="1606539"/>
                <a:chOff x="256517" y="4358485"/>
                <a:chExt cx="1820057" cy="1126654"/>
              </a:xfrm>
            </p:grpSpPr>
            <p:sp>
              <p:nvSpPr>
                <p:cNvPr id="14" name="正方形/長方形 13">
                  <a:extLst>
                    <a:ext uri="{FF2B5EF4-FFF2-40B4-BE49-F238E27FC236}">
                      <a16:creationId xmlns:a16="http://schemas.microsoft.com/office/drawing/2014/main" id="{610DD367-815D-40AC-9902-0A6131F0A503}"/>
                    </a:ext>
                  </a:extLst>
                </p:cNvPr>
                <p:cNvSpPr/>
                <p:nvPr/>
              </p:nvSpPr>
              <p:spPr>
                <a:xfrm>
                  <a:off x="470034" y="4358485"/>
                  <a:ext cx="1606540" cy="8406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E375016B-CD5E-4FE0-95DD-C0B62B86F07E}"/>
                    </a:ext>
                  </a:extLst>
                </p:cNvPr>
                <p:cNvSpPr/>
                <p:nvPr/>
              </p:nvSpPr>
              <p:spPr>
                <a:xfrm>
                  <a:off x="363274" y="4460599"/>
                  <a:ext cx="1606540" cy="8406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ABDD7AD8-309B-465E-B5FF-564664616107}"/>
                    </a:ext>
                  </a:extLst>
                </p:cNvPr>
                <p:cNvSpPr/>
                <p:nvPr/>
              </p:nvSpPr>
              <p:spPr>
                <a:xfrm>
                  <a:off x="256517" y="4644471"/>
                  <a:ext cx="1606540" cy="8406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grpSp>
        <p:sp>
          <p:nvSpPr>
            <p:cNvPr id="18" name="テキスト ボックス 17">
              <a:extLst>
                <a:ext uri="{FF2B5EF4-FFF2-40B4-BE49-F238E27FC236}">
                  <a16:creationId xmlns:a16="http://schemas.microsoft.com/office/drawing/2014/main" id="{D200B9C6-0F8E-4E4C-8631-4565EB027B02}"/>
                </a:ext>
              </a:extLst>
            </p:cNvPr>
            <p:cNvSpPr txBox="1"/>
            <p:nvPr/>
          </p:nvSpPr>
          <p:spPr>
            <a:xfrm>
              <a:off x="5570954" y="3026102"/>
              <a:ext cx="136844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dirty="0"/>
                <a:t>作業ツリー</a:t>
              </a:r>
            </a:p>
          </p:txBody>
        </p:sp>
      </p:grpSp>
      <p:sp>
        <p:nvSpPr>
          <p:cNvPr id="11" name="テキスト ボックス 10">
            <a:extLst>
              <a:ext uri="{FF2B5EF4-FFF2-40B4-BE49-F238E27FC236}">
                <a16:creationId xmlns:a16="http://schemas.microsoft.com/office/drawing/2014/main" id="{A9DB695A-E4CA-4E87-8833-75713FC44C9B}"/>
              </a:ext>
            </a:extLst>
          </p:cNvPr>
          <p:cNvSpPr txBox="1"/>
          <p:nvPr/>
        </p:nvSpPr>
        <p:spPr>
          <a:xfrm>
            <a:off x="822028" y="5472264"/>
            <a:ext cx="9607701"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sz="2800" dirty="0"/>
              <a:t>作業ツリー：実際に編集するファイル</a:t>
            </a:r>
          </a:p>
        </p:txBody>
      </p:sp>
    </p:spTree>
    <p:extLst>
      <p:ext uri="{BB962C8B-B14F-4D97-AF65-F5344CB8AC3E}">
        <p14:creationId xmlns:p14="http://schemas.microsoft.com/office/powerpoint/2010/main" val="572104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849FB-CB56-4253-AEC1-A015EFF07239}"/>
              </a:ext>
            </a:extLst>
          </p:cNvPr>
          <p:cNvSpPr>
            <a:spLocks noGrp="1"/>
          </p:cNvSpPr>
          <p:nvPr>
            <p:ph type="title"/>
          </p:nvPr>
        </p:nvSpPr>
        <p:spPr>
          <a:xfrm>
            <a:off x="677334" y="609600"/>
            <a:ext cx="8596668" cy="880153"/>
          </a:xfrm>
        </p:spPr>
        <p:txBody>
          <a:bodyPr/>
          <a:lstStyle/>
          <a:p>
            <a:r>
              <a:rPr kumimoji="1" lang="en-US" altLang="ja-JP" sz="4400" dirty="0"/>
              <a:t>Git</a:t>
            </a:r>
            <a:r>
              <a:rPr lang="ja-JP" altLang="en-US" sz="4400" dirty="0"/>
              <a:t>の概要</a:t>
            </a:r>
            <a:endParaRPr kumimoji="1" lang="ja-JP" altLang="en-US" dirty="0"/>
          </a:p>
        </p:txBody>
      </p:sp>
      <p:sp>
        <p:nvSpPr>
          <p:cNvPr id="3" name="テキスト ボックス 2">
            <a:extLst>
              <a:ext uri="{FF2B5EF4-FFF2-40B4-BE49-F238E27FC236}">
                <a16:creationId xmlns:a16="http://schemas.microsoft.com/office/drawing/2014/main" id="{DD9F1EAF-C287-4292-BD27-FF339A1F3824}"/>
              </a:ext>
            </a:extLst>
          </p:cNvPr>
          <p:cNvSpPr txBox="1"/>
          <p:nvPr/>
        </p:nvSpPr>
        <p:spPr>
          <a:xfrm>
            <a:off x="74265" y="2520989"/>
            <a:ext cx="9993417" cy="2123658"/>
          </a:xfrm>
          <a:prstGeom prst="rect">
            <a:avLst/>
          </a:prstGeom>
          <a:noFill/>
        </p:spPr>
        <p:txBody>
          <a:bodyPr wrap="square" rtlCol="0">
            <a:spAutoFit/>
          </a:bodyPr>
          <a:lstStyle/>
          <a:p>
            <a:r>
              <a:rPr kumimoji="1" lang="ja-JP" altLang="en-US" sz="4800" dirty="0"/>
              <a:t>まず覚えてほしい用語</a:t>
            </a:r>
            <a:r>
              <a:rPr kumimoji="1" lang="en-US" altLang="ja-JP" sz="4800" dirty="0"/>
              <a:t>:</a:t>
            </a:r>
            <a:r>
              <a:rPr kumimoji="1" lang="ja-JP" altLang="en-US" sz="4800" b="1" dirty="0">
                <a:latin typeface="+mn-ea"/>
              </a:rPr>
              <a:t> </a:t>
            </a:r>
            <a:endParaRPr kumimoji="1" lang="en-US" altLang="ja-JP" sz="4800" b="1" dirty="0">
              <a:latin typeface="+mn-ea"/>
            </a:endParaRPr>
          </a:p>
          <a:p>
            <a:r>
              <a:rPr kumimoji="1" lang="ja-JP" altLang="en-US" sz="3600" b="1" dirty="0">
                <a:latin typeface="+mn-ea"/>
              </a:rPr>
              <a:t>　</a:t>
            </a:r>
            <a:endParaRPr kumimoji="1" lang="en-US" altLang="ja-JP" sz="3600" b="1" dirty="0">
              <a:latin typeface="+mn-ea"/>
            </a:endParaRPr>
          </a:p>
          <a:p>
            <a:r>
              <a:rPr kumimoji="1" lang="ja-JP" altLang="en-US" sz="3600" b="1" dirty="0">
                <a:latin typeface="+mn-ea"/>
              </a:rPr>
              <a:t>　　　　　　</a:t>
            </a:r>
            <a:r>
              <a:rPr kumimoji="1" lang="en-US" altLang="ja-JP" sz="4800" b="1" dirty="0" err="1">
                <a:latin typeface="+mn-ea"/>
              </a:rPr>
              <a:t>add·commit·push·pull</a:t>
            </a:r>
            <a:endParaRPr kumimoji="1" lang="en-US" altLang="ja-JP" sz="3600" b="1" dirty="0">
              <a:latin typeface="+mn-ea"/>
            </a:endParaRPr>
          </a:p>
        </p:txBody>
      </p:sp>
    </p:spTree>
    <p:extLst>
      <p:ext uri="{BB962C8B-B14F-4D97-AF65-F5344CB8AC3E}">
        <p14:creationId xmlns:p14="http://schemas.microsoft.com/office/powerpoint/2010/main" val="1610119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グループ化 22">
            <a:extLst>
              <a:ext uri="{FF2B5EF4-FFF2-40B4-BE49-F238E27FC236}">
                <a16:creationId xmlns:a16="http://schemas.microsoft.com/office/drawing/2014/main" id="{49DE2BA9-6D59-403F-9A27-611217A46CE2}"/>
              </a:ext>
            </a:extLst>
          </p:cNvPr>
          <p:cNvGrpSpPr/>
          <p:nvPr/>
        </p:nvGrpSpPr>
        <p:grpSpPr>
          <a:xfrm>
            <a:off x="-58886" y="1908752"/>
            <a:ext cx="2845837" cy="1325418"/>
            <a:chOff x="201550" y="4841153"/>
            <a:chExt cx="3567450" cy="1726115"/>
          </a:xfrm>
        </p:grpSpPr>
        <p:pic>
          <p:nvPicPr>
            <p:cNvPr id="5" name="図 4">
              <a:extLst>
                <a:ext uri="{FF2B5EF4-FFF2-40B4-BE49-F238E27FC236}">
                  <a16:creationId xmlns:a16="http://schemas.microsoft.com/office/drawing/2014/main" id="{273558BF-87E8-4806-AAC9-7248CEF37854}"/>
                </a:ext>
              </a:extLst>
            </p:cNvPr>
            <p:cNvPicPr>
              <a:picLocks noChangeAspect="1"/>
            </p:cNvPicPr>
            <p:nvPr/>
          </p:nvPicPr>
          <p:blipFill>
            <a:blip r:embed="rId2"/>
            <a:stretch>
              <a:fillRect/>
            </a:stretch>
          </p:blipFill>
          <p:spPr>
            <a:xfrm>
              <a:off x="201550" y="4960727"/>
              <a:ext cx="1606540" cy="1606541"/>
            </a:xfrm>
            <a:prstGeom prst="rect">
              <a:avLst/>
            </a:prstGeom>
          </p:spPr>
        </p:pic>
        <p:grpSp>
          <p:nvGrpSpPr>
            <p:cNvPr id="17" name="グループ化 16">
              <a:extLst>
                <a:ext uri="{FF2B5EF4-FFF2-40B4-BE49-F238E27FC236}">
                  <a16:creationId xmlns:a16="http://schemas.microsoft.com/office/drawing/2014/main" id="{83EEF27F-2284-4622-AF09-E45E91DB766D}"/>
                </a:ext>
              </a:extLst>
            </p:cNvPr>
            <p:cNvGrpSpPr/>
            <p:nvPr/>
          </p:nvGrpSpPr>
          <p:grpSpPr>
            <a:xfrm>
              <a:off x="1365713" y="4841153"/>
              <a:ext cx="2403287" cy="1582373"/>
              <a:chOff x="239600" y="4358485"/>
              <a:chExt cx="1836974" cy="1109706"/>
            </a:xfrm>
          </p:grpSpPr>
          <p:sp>
            <p:nvSpPr>
              <p:cNvPr id="14" name="正方形/長方形 13">
                <a:extLst>
                  <a:ext uri="{FF2B5EF4-FFF2-40B4-BE49-F238E27FC236}">
                    <a16:creationId xmlns:a16="http://schemas.microsoft.com/office/drawing/2014/main" id="{610DD367-815D-40AC-9902-0A6131F0A503}"/>
                  </a:ext>
                </a:extLst>
              </p:cNvPr>
              <p:cNvSpPr/>
              <p:nvPr/>
            </p:nvSpPr>
            <p:spPr>
              <a:xfrm>
                <a:off x="470034" y="4358485"/>
                <a:ext cx="1606540" cy="8406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E375016B-CD5E-4FE0-95DD-C0B62B86F07E}"/>
                  </a:ext>
                </a:extLst>
              </p:cNvPr>
              <p:cNvSpPr/>
              <p:nvPr/>
            </p:nvSpPr>
            <p:spPr>
              <a:xfrm>
                <a:off x="363274" y="4460599"/>
                <a:ext cx="1606540" cy="8406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ABDD7AD8-309B-465E-B5FF-564664616107}"/>
                  </a:ext>
                </a:extLst>
              </p:cNvPr>
              <p:cNvSpPr/>
              <p:nvPr/>
            </p:nvSpPr>
            <p:spPr>
              <a:xfrm>
                <a:off x="239600" y="4627523"/>
                <a:ext cx="1606540" cy="8406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D200B9C6-0F8E-4E4C-8631-4565EB027B02}"/>
                </a:ext>
              </a:extLst>
            </p:cNvPr>
            <p:cNvSpPr txBox="1"/>
            <p:nvPr/>
          </p:nvSpPr>
          <p:spPr>
            <a:xfrm>
              <a:off x="1549682" y="5586129"/>
              <a:ext cx="1724650" cy="48098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作業ツリー</a:t>
              </a:r>
            </a:p>
          </p:txBody>
        </p:sp>
      </p:grpSp>
      <p:sp>
        <p:nvSpPr>
          <p:cNvPr id="2" name="タイトル 1">
            <a:extLst>
              <a:ext uri="{FF2B5EF4-FFF2-40B4-BE49-F238E27FC236}">
                <a16:creationId xmlns:a16="http://schemas.microsoft.com/office/drawing/2014/main" id="{136849FB-CB56-4253-AEC1-A015EFF07239}"/>
              </a:ext>
            </a:extLst>
          </p:cNvPr>
          <p:cNvSpPr>
            <a:spLocks noGrp="1"/>
          </p:cNvSpPr>
          <p:nvPr>
            <p:ph type="title"/>
          </p:nvPr>
        </p:nvSpPr>
        <p:spPr>
          <a:xfrm>
            <a:off x="677334" y="609600"/>
            <a:ext cx="8596668" cy="880153"/>
          </a:xfrm>
        </p:spPr>
        <p:txBody>
          <a:bodyPr/>
          <a:lstStyle/>
          <a:p>
            <a:r>
              <a:rPr kumimoji="1" lang="en-US" altLang="ja-JP" sz="4400" dirty="0"/>
              <a:t>Git</a:t>
            </a:r>
            <a:r>
              <a:rPr lang="ja-JP" altLang="en-US" sz="4400" dirty="0"/>
              <a:t>の概要</a:t>
            </a:r>
            <a:endParaRPr kumimoji="1" lang="ja-JP" altLang="en-US" dirty="0"/>
          </a:p>
        </p:txBody>
      </p:sp>
      <p:grpSp>
        <p:nvGrpSpPr>
          <p:cNvPr id="19" name="グループ化 18">
            <a:extLst>
              <a:ext uri="{FF2B5EF4-FFF2-40B4-BE49-F238E27FC236}">
                <a16:creationId xmlns:a16="http://schemas.microsoft.com/office/drawing/2014/main" id="{AFC8875F-3571-4433-9D19-37C491CD6B3B}"/>
              </a:ext>
            </a:extLst>
          </p:cNvPr>
          <p:cNvGrpSpPr/>
          <p:nvPr/>
        </p:nvGrpSpPr>
        <p:grpSpPr>
          <a:xfrm>
            <a:off x="2324653" y="2773666"/>
            <a:ext cx="2443815" cy="2051807"/>
            <a:chOff x="939925" y="2510906"/>
            <a:chExt cx="2443815" cy="2051807"/>
          </a:xfrm>
        </p:grpSpPr>
        <p:sp>
          <p:nvSpPr>
            <p:cNvPr id="6" name="フローチャート: 直接アクセス記憶 5">
              <a:extLst>
                <a:ext uri="{FF2B5EF4-FFF2-40B4-BE49-F238E27FC236}">
                  <a16:creationId xmlns:a16="http://schemas.microsoft.com/office/drawing/2014/main" id="{A7C9CB50-12B3-4E24-AA39-1DF7E70116A3}"/>
                </a:ext>
              </a:extLst>
            </p:cNvPr>
            <p:cNvSpPr/>
            <p:nvPr/>
          </p:nvSpPr>
          <p:spPr>
            <a:xfrm rot="16200000">
              <a:off x="1135929" y="2314902"/>
              <a:ext cx="2051807" cy="2443815"/>
            </a:xfrm>
            <a:prstGeom prst="flowChartMagneticDrum">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sp>
          <p:nvSpPr>
            <p:cNvPr id="7" name="テキスト ボックス 6">
              <a:extLst>
                <a:ext uri="{FF2B5EF4-FFF2-40B4-BE49-F238E27FC236}">
                  <a16:creationId xmlns:a16="http://schemas.microsoft.com/office/drawing/2014/main" id="{5CE08DC4-F784-4B28-820C-4B73587498B4}"/>
                </a:ext>
              </a:extLst>
            </p:cNvPr>
            <p:cNvSpPr txBox="1"/>
            <p:nvPr/>
          </p:nvSpPr>
          <p:spPr>
            <a:xfrm>
              <a:off x="1026953" y="3592613"/>
              <a:ext cx="226975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ローカルリポジトリ</a:t>
              </a:r>
            </a:p>
          </p:txBody>
        </p:sp>
      </p:grpSp>
      <p:grpSp>
        <p:nvGrpSpPr>
          <p:cNvPr id="35" name="グループ化 34">
            <a:extLst>
              <a:ext uri="{FF2B5EF4-FFF2-40B4-BE49-F238E27FC236}">
                <a16:creationId xmlns:a16="http://schemas.microsoft.com/office/drawing/2014/main" id="{BDCE756F-CE3A-47A7-9D0B-0491E929D5BA}"/>
              </a:ext>
            </a:extLst>
          </p:cNvPr>
          <p:cNvGrpSpPr/>
          <p:nvPr/>
        </p:nvGrpSpPr>
        <p:grpSpPr>
          <a:xfrm>
            <a:off x="7989223" y="2148521"/>
            <a:ext cx="4202776" cy="2565190"/>
            <a:chOff x="6705978" y="811353"/>
            <a:chExt cx="4202776" cy="2565190"/>
          </a:xfrm>
        </p:grpSpPr>
        <p:grpSp>
          <p:nvGrpSpPr>
            <p:cNvPr id="20" name="グループ化 19">
              <a:extLst>
                <a:ext uri="{FF2B5EF4-FFF2-40B4-BE49-F238E27FC236}">
                  <a16:creationId xmlns:a16="http://schemas.microsoft.com/office/drawing/2014/main" id="{141D395A-89C9-4810-87F7-41461D5E5C8A}"/>
                </a:ext>
              </a:extLst>
            </p:cNvPr>
            <p:cNvGrpSpPr/>
            <p:nvPr/>
          </p:nvGrpSpPr>
          <p:grpSpPr>
            <a:xfrm>
              <a:off x="6705978" y="1324736"/>
              <a:ext cx="2443815" cy="2051807"/>
              <a:chOff x="6649121" y="2510906"/>
              <a:chExt cx="2443815" cy="2051807"/>
            </a:xfrm>
          </p:grpSpPr>
          <p:sp>
            <p:nvSpPr>
              <p:cNvPr id="8" name="フローチャート: 直接アクセス記憶 7">
                <a:extLst>
                  <a:ext uri="{FF2B5EF4-FFF2-40B4-BE49-F238E27FC236}">
                    <a16:creationId xmlns:a16="http://schemas.microsoft.com/office/drawing/2014/main" id="{077A0069-D96B-41A1-8D16-84E7C330FA8B}"/>
                  </a:ext>
                </a:extLst>
              </p:cNvPr>
              <p:cNvSpPr/>
              <p:nvPr/>
            </p:nvSpPr>
            <p:spPr>
              <a:xfrm rot="16200000">
                <a:off x="6845125" y="2314902"/>
                <a:ext cx="2051807" cy="2443815"/>
              </a:xfrm>
              <a:prstGeom prst="flowChartMagneticDrum">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sp>
            <p:nvSpPr>
              <p:cNvPr id="9" name="テキスト ボックス 8">
                <a:extLst>
                  <a:ext uri="{FF2B5EF4-FFF2-40B4-BE49-F238E27FC236}">
                    <a16:creationId xmlns:a16="http://schemas.microsoft.com/office/drawing/2014/main" id="{B2E86EC1-3D54-40F9-888B-6BC9A7029A66}"/>
                  </a:ext>
                </a:extLst>
              </p:cNvPr>
              <p:cNvSpPr txBox="1"/>
              <p:nvPr/>
            </p:nvSpPr>
            <p:spPr>
              <a:xfrm>
                <a:off x="6736151" y="3592613"/>
                <a:ext cx="226975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　共有リポジトリ</a:t>
                </a:r>
              </a:p>
            </p:txBody>
          </p:sp>
        </p:grpSp>
        <p:pic>
          <p:nvPicPr>
            <p:cNvPr id="12" name="図 11">
              <a:extLst>
                <a:ext uri="{FF2B5EF4-FFF2-40B4-BE49-F238E27FC236}">
                  <a16:creationId xmlns:a16="http://schemas.microsoft.com/office/drawing/2014/main" id="{5FE5EE4B-C8ED-4CCC-B970-B019AC96D637}"/>
                </a:ext>
              </a:extLst>
            </p:cNvPr>
            <p:cNvPicPr>
              <a:picLocks noChangeAspect="1"/>
            </p:cNvPicPr>
            <p:nvPr/>
          </p:nvPicPr>
          <p:blipFill>
            <a:blip r:embed="rId3"/>
            <a:stretch>
              <a:fillRect/>
            </a:stretch>
          </p:blipFill>
          <p:spPr>
            <a:xfrm>
              <a:off x="8972257" y="811353"/>
              <a:ext cx="1936497" cy="2291712"/>
            </a:xfrm>
            <a:prstGeom prst="rect">
              <a:avLst/>
            </a:prstGeom>
          </p:spPr>
        </p:pic>
      </p:grpSp>
      <p:grpSp>
        <p:nvGrpSpPr>
          <p:cNvPr id="33" name="グループ化 32">
            <a:extLst>
              <a:ext uri="{FF2B5EF4-FFF2-40B4-BE49-F238E27FC236}">
                <a16:creationId xmlns:a16="http://schemas.microsoft.com/office/drawing/2014/main" id="{F50431EA-93B1-4654-A718-B75954FD6B4E}"/>
              </a:ext>
            </a:extLst>
          </p:cNvPr>
          <p:cNvGrpSpPr/>
          <p:nvPr/>
        </p:nvGrpSpPr>
        <p:grpSpPr>
          <a:xfrm>
            <a:off x="4828429" y="2912050"/>
            <a:ext cx="3055360" cy="840134"/>
            <a:chOff x="3512539" y="1403859"/>
            <a:chExt cx="3055360" cy="840134"/>
          </a:xfrm>
        </p:grpSpPr>
        <p:sp>
          <p:nvSpPr>
            <p:cNvPr id="21" name="矢印: 右 20">
              <a:extLst>
                <a:ext uri="{FF2B5EF4-FFF2-40B4-BE49-F238E27FC236}">
                  <a16:creationId xmlns:a16="http://schemas.microsoft.com/office/drawing/2014/main" id="{3AEFBE57-02E0-4818-B678-54B97BD6E616}"/>
                </a:ext>
              </a:extLst>
            </p:cNvPr>
            <p:cNvSpPr/>
            <p:nvPr/>
          </p:nvSpPr>
          <p:spPr>
            <a:xfrm>
              <a:off x="3512539" y="1403859"/>
              <a:ext cx="3055360" cy="840134"/>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F5C392F7-353D-45DA-9420-863348A668ED}"/>
                </a:ext>
              </a:extLst>
            </p:cNvPr>
            <p:cNvSpPr txBox="1"/>
            <p:nvPr/>
          </p:nvSpPr>
          <p:spPr>
            <a:xfrm>
              <a:off x="3976642" y="1649170"/>
              <a:ext cx="1943164"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kumimoji="1" lang="ja-JP" altLang="en-US" dirty="0"/>
                <a:t>プッシュ</a:t>
              </a:r>
              <a:r>
                <a:rPr kumimoji="1" lang="en-US" altLang="ja-JP" dirty="0"/>
                <a:t>(push)</a:t>
              </a:r>
              <a:endParaRPr kumimoji="1" lang="ja-JP" altLang="en-US" dirty="0"/>
            </a:p>
          </p:txBody>
        </p:sp>
      </p:grpSp>
      <p:grpSp>
        <p:nvGrpSpPr>
          <p:cNvPr id="34" name="グループ化 33">
            <a:extLst>
              <a:ext uri="{FF2B5EF4-FFF2-40B4-BE49-F238E27FC236}">
                <a16:creationId xmlns:a16="http://schemas.microsoft.com/office/drawing/2014/main" id="{2616F130-20E0-452C-B51C-718455B3A17E}"/>
              </a:ext>
            </a:extLst>
          </p:cNvPr>
          <p:cNvGrpSpPr/>
          <p:nvPr/>
        </p:nvGrpSpPr>
        <p:grpSpPr>
          <a:xfrm>
            <a:off x="4828429" y="3752184"/>
            <a:ext cx="3055360" cy="840134"/>
            <a:chOff x="3512539" y="2339352"/>
            <a:chExt cx="3055360" cy="840134"/>
          </a:xfrm>
        </p:grpSpPr>
        <p:sp>
          <p:nvSpPr>
            <p:cNvPr id="26" name="矢印: 右 25">
              <a:extLst>
                <a:ext uri="{FF2B5EF4-FFF2-40B4-BE49-F238E27FC236}">
                  <a16:creationId xmlns:a16="http://schemas.microsoft.com/office/drawing/2014/main" id="{5FAA9B1D-E6BF-4851-9590-F0D5B558D113}"/>
                </a:ext>
              </a:extLst>
            </p:cNvPr>
            <p:cNvSpPr/>
            <p:nvPr/>
          </p:nvSpPr>
          <p:spPr>
            <a:xfrm rot="10800000">
              <a:off x="3512539" y="2339352"/>
              <a:ext cx="3055360" cy="840134"/>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B332F660-23F0-49C0-8878-9136A2AAC28F}"/>
                </a:ext>
              </a:extLst>
            </p:cNvPr>
            <p:cNvSpPr txBox="1"/>
            <p:nvPr/>
          </p:nvSpPr>
          <p:spPr>
            <a:xfrm>
              <a:off x="4413713" y="2577183"/>
              <a:ext cx="121310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kumimoji="1" lang="ja-JP" altLang="en-US" dirty="0"/>
                <a:t>プル</a:t>
              </a:r>
              <a:r>
                <a:rPr kumimoji="1" lang="en-US" altLang="ja-JP" dirty="0"/>
                <a:t>(pull)</a:t>
              </a:r>
              <a:endParaRPr kumimoji="1" lang="ja-JP" altLang="en-US" dirty="0"/>
            </a:p>
          </p:txBody>
        </p:sp>
      </p:grpSp>
      <p:grpSp>
        <p:nvGrpSpPr>
          <p:cNvPr id="41" name="グループ化 40">
            <a:extLst>
              <a:ext uri="{FF2B5EF4-FFF2-40B4-BE49-F238E27FC236}">
                <a16:creationId xmlns:a16="http://schemas.microsoft.com/office/drawing/2014/main" id="{C799C888-CDCF-4A3F-9E15-655EB670417F}"/>
              </a:ext>
            </a:extLst>
          </p:cNvPr>
          <p:cNvGrpSpPr/>
          <p:nvPr/>
        </p:nvGrpSpPr>
        <p:grpSpPr>
          <a:xfrm>
            <a:off x="993911" y="3180321"/>
            <a:ext cx="880153" cy="1468511"/>
            <a:chOff x="7852375" y="5259666"/>
            <a:chExt cx="880153" cy="1468511"/>
          </a:xfrm>
        </p:grpSpPr>
        <p:sp>
          <p:nvSpPr>
            <p:cNvPr id="42" name="矢印: 右 41">
              <a:extLst>
                <a:ext uri="{FF2B5EF4-FFF2-40B4-BE49-F238E27FC236}">
                  <a16:creationId xmlns:a16="http://schemas.microsoft.com/office/drawing/2014/main" id="{59F261A4-D6DB-4C20-997B-8161E4D895E3}"/>
                </a:ext>
              </a:extLst>
            </p:cNvPr>
            <p:cNvSpPr/>
            <p:nvPr/>
          </p:nvSpPr>
          <p:spPr>
            <a:xfrm rot="5400000">
              <a:off x="7558196" y="5553845"/>
              <a:ext cx="1468511" cy="88015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86944846-2907-4FAB-B8E1-BC25DA43BB91}"/>
                </a:ext>
              </a:extLst>
            </p:cNvPr>
            <p:cNvSpPr txBox="1"/>
            <p:nvPr/>
          </p:nvSpPr>
          <p:spPr>
            <a:xfrm>
              <a:off x="8132315" y="5333753"/>
              <a:ext cx="320272" cy="92333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kumimoji="1" lang="en-US" altLang="ja-JP" dirty="0"/>
                <a:t>a</a:t>
              </a:r>
            </a:p>
            <a:p>
              <a:r>
                <a:rPr kumimoji="1" lang="en-US" altLang="ja-JP" dirty="0"/>
                <a:t>d</a:t>
              </a:r>
            </a:p>
            <a:p>
              <a:r>
                <a:rPr kumimoji="1" lang="en-US" altLang="ja-JP" dirty="0"/>
                <a:t>d</a:t>
              </a:r>
            </a:p>
          </p:txBody>
        </p:sp>
      </p:grpSp>
      <p:grpSp>
        <p:nvGrpSpPr>
          <p:cNvPr id="29" name="グループ化 28">
            <a:extLst>
              <a:ext uri="{FF2B5EF4-FFF2-40B4-BE49-F238E27FC236}">
                <a16:creationId xmlns:a16="http://schemas.microsoft.com/office/drawing/2014/main" id="{1FDA50FE-1A8C-425A-8BF7-C4DF606A64ED}"/>
              </a:ext>
            </a:extLst>
          </p:cNvPr>
          <p:cNvGrpSpPr/>
          <p:nvPr/>
        </p:nvGrpSpPr>
        <p:grpSpPr>
          <a:xfrm>
            <a:off x="82087" y="4733549"/>
            <a:ext cx="2144397" cy="1597581"/>
            <a:chOff x="141237" y="4205312"/>
            <a:chExt cx="2443817" cy="1724416"/>
          </a:xfrm>
        </p:grpSpPr>
        <p:sp>
          <p:nvSpPr>
            <p:cNvPr id="27" name="スクロール: 縦 26">
              <a:extLst>
                <a:ext uri="{FF2B5EF4-FFF2-40B4-BE49-F238E27FC236}">
                  <a16:creationId xmlns:a16="http://schemas.microsoft.com/office/drawing/2014/main" id="{2B717BD0-00C8-448B-9967-9677089B820D}"/>
                </a:ext>
              </a:extLst>
            </p:cNvPr>
            <p:cNvSpPr/>
            <p:nvPr/>
          </p:nvSpPr>
          <p:spPr>
            <a:xfrm>
              <a:off x="141237" y="4205312"/>
              <a:ext cx="2443817" cy="1724416"/>
            </a:xfrm>
            <a:prstGeom prst="verticalScroll">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73F13664-C77A-44EF-8F73-83C0235A3243}"/>
                </a:ext>
              </a:extLst>
            </p:cNvPr>
            <p:cNvSpPr txBox="1"/>
            <p:nvPr/>
          </p:nvSpPr>
          <p:spPr>
            <a:xfrm>
              <a:off x="547712" y="4790156"/>
              <a:ext cx="1550301"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dirty="0"/>
                <a:t>　  </a:t>
              </a:r>
              <a:r>
                <a:rPr kumimoji="1" lang="en-US" altLang="ja-JP" dirty="0"/>
                <a:t>Index</a:t>
              </a:r>
            </a:p>
            <a:p>
              <a:r>
                <a:rPr kumimoji="1" lang="ja-JP" altLang="en-US" dirty="0"/>
                <a:t>　</a:t>
              </a:r>
              <a:r>
                <a:rPr kumimoji="1" lang="en-US" altLang="ja-JP" dirty="0"/>
                <a:t>(</a:t>
              </a:r>
              <a:r>
                <a:rPr kumimoji="1" lang="ja-JP" altLang="en-US" dirty="0"/>
                <a:t>変更点</a:t>
              </a:r>
              <a:r>
                <a:rPr kumimoji="1" lang="en-US" altLang="ja-JP" dirty="0"/>
                <a:t>)</a:t>
              </a:r>
            </a:p>
          </p:txBody>
        </p:sp>
      </p:grpSp>
      <p:sp>
        <p:nvSpPr>
          <p:cNvPr id="44" name="矢印: 上向き折線 43">
            <a:extLst>
              <a:ext uri="{FF2B5EF4-FFF2-40B4-BE49-F238E27FC236}">
                <a16:creationId xmlns:a16="http://schemas.microsoft.com/office/drawing/2014/main" id="{CBB965BE-7456-4092-9485-C9FFE803E2AE}"/>
              </a:ext>
            </a:extLst>
          </p:cNvPr>
          <p:cNvSpPr/>
          <p:nvPr/>
        </p:nvSpPr>
        <p:spPr>
          <a:xfrm>
            <a:off x="2145852" y="4915479"/>
            <a:ext cx="1832020" cy="1332921"/>
          </a:xfrm>
          <a:prstGeom prst="bentUpArrow">
            <a:avLst>
              <a:gd name="adj1" fmla="val 50000"/>
              <a:gd name="adj2" fmla="val 39974"/>
              <a:gd name="adj3" fmla="val 22214"/>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A42A14EE-5989-4579-868D-CA0A208C5A6E}"/>
              </a:ext>
            </a:extLst>
          </p:cNvPr>
          <p:cNvSpPr txBox="1"/>
          <p:nvPr/>
        </p:nvSpPr>
        <p:spPr>
          <a:xfrm>
            <a:off x="2373044" y="5602069"/>
            <a:ext cx="1233326"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kumimoji="1" lang="ja-JP" altLang="en-US" dirty="0"/>
              <a:t>コミット</a:t>
            </a:r>
            <a:endParaRPr kumimoji="1" lang="en-US" altLang="ja-JP" dirty="0"/>
          </a:p>
          <a:p>
            <a:r>
              <a:rPr kumimoji="1" lang="en-US" altLang="ja-JP" dirty="0"/>
              <a:t>(commit)</a:t>
            </a:r>
            <a:endParaRPr kumimoji="1" lang="ja-JP" altLang="en-US" dirty="0"/>
          </a:p>
        </p:txBody>
      </p:sp>
    </p:spTree>
    <p:extLst>
      <p:ext uri="{BB962C8B-B14F-4D97-AF65-F5344CB8AC3E}">
        <p14:creationId xmlns:p14="http://schemas.microsoft.com/office/powerpoint/2010/main" val="1475265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849FB-CB56-4253-AEC1-A015EFF07239}"/>
              </a:ext>
            </a:extLst>
          </p:cNvPr>
          <p:cNvSpPr>
            <a:spLocks noGrp="1"/>
          </p:cNvSpPr>
          <p:nvPr>
            <p:ph type="title"/>
          </p:nvPr>
        </p:nvSpPr>
        <p:spPr>
          <a:xfrm>
            <a:off x="677334" y="609600"/>
            <a:ext cx="8596668" cy="880153"/>
          </a:xfrm>
        </p:spPr>
        <p:txBody>
          <a:bodyPr/>
          <a:lstStyle/>
          <a:p>
            <a:r>
              <a:rPr kumimoji="1" lang="en-US" altLang="ja-JP" sz="4400" dirty="0"/>
              <a:t>Git</a:t>
            </a:r>
            <a:r>
              <a:rPr lang="ja-JP" altLang="en-US" sz="4400" dirty="0"/>
              <a:t>の概要</a:t>
            </a:r>
            <a:endParaRPr kumimoji="1" lang="ja-JP" altLang="en-US" dirty="0"/>
          </a:p>
        </p:txBody>
      </p:sp>
      <p:sp>
        <p:nvSpPr>
          <p:cNvPr id="3" name="テキスト ボックス 2">
            <a:extLst>
              <a:ext uri="{FF2B5EF4-FFF2-40B4-BE49-F238E27FC236}">
                <a16:creationId xmlns:a16="http://schemas.microsoft.com/office/drawing/2014/main" id="{63A0A15B-9395-461F-9D5A-B395BE1F644E}"/>
              </a:ext>
            </a:extLst>
          </p:cNvPr>
          <p:cNvSpPr txBox="1"/>
          <p:nvPr/>
        </p:nvSpPr>
        <p:spPr>
          <a:xfrm>
            <a:off x="199591" y="1448188"/>
            <a:ext cx="10072324" cy="5447645"/>
          </a:xfrm>
          <a:prstGeom prst="rect">
            <a:avLst/>
          </a:prstGeom>
          <a:noFill/>
        </p:spPr>
        <p:txBody>
          <a:bodyPr wrap="square" rtlCol="0">
            <a:spAutoFit/>
          </a:bodyPr>
          <a:lstStyle/>
          <a:p>
            <a:r>
              <a:rPr kumimoji="1" lang="ja-JP" altLang="en-US" sz="3200" b="1" dirty="0">
                <a:latin typeface="HG創英角ﾎﾟｯﾌﾟ体" panose="040B0A09000000000000" pitchFamily="49" charset="-128"/>
                <a:ea typeface="HG創英角ﾎﾟｯﾌﾟ体" panose="040B0A09000000000000" pitchFamily="49" charset="-128"/>
              </a:rPr>
              <a:t>アド　　 </a:t>
            </a:r>
            <a:r>
              <a:rPr kumimoji="1" lang="en-US" altLang="ja-JP" sz="3200" b="1" dirty="0">
                <a:latin typeface="+mn-ea"/>
              </a:rPr>
              <a:t>(add)   </a:t>
            </a:r>
            <a:r>
              <a:rPr kumimoji="1" lang="ja-JP" altLang="en-US" sz="3200" b="1" dirty="0">
                <a:latin typeface="+mn-ea"/>
              </a:rPr>
              <a:t>  </a:t>
            </a:r>
            <a:r>
              <a:rPr kumimoji="1" lang="en-US" altLang="ja-JP" sz="3200" b="1" dirty="0">
                <a:latin typeface="+mn-ea"/>
              </a:rPr>
              <a:t>:</a:t>
            </a:r>
            <a:r>
              <a:rPr kumimoji="1" lang="ja-JP" altLang="en-US" sz="3200" dirty="0">
                <a:latin typeface="+mn-ea"/>
              </a:rPr>
              <a:t>コミット対象として登録する。</a:t>
            </a:r>
            <a:endParaRPr kumimoji="1" lang="en-US" altLang="ja-JP" sz="3200" b="1" dirty="0">
              <a:latin typeface="+mn-ea"/>
            </a:endParaRPr>
          </a:p>
          <a:p>
            <a:endParaRPr kumimoji="1" lang="en-US" altLang="ja-JP" sz="3200" b="1" dirty="0">
              <a:latin typeface="HG創英角ﾎﾟｯﾌﾟ体" panose="040B0A09000000000000" pitchFamily="49" charset="-128"/>
              <a:ea typeface="HG創英角ﾎﾟｯﾌﾟ体" panose="040B0A09000000000000" pitchFamily="49" charset="-128"/>
            </a:endParaRPr>
          </a:p>
          <a:p>
            <a:r>
              <a:rPr kumimoji="1" lang="ja-JP" altLang="en-US" sz="3200" b="1" dirty="0">
                <a:latin typeface="HG創英角ﾎﾟｯﾌﾟ体" panose="040B0A09000000000000" pitchFamily="49" charset="-128"/>
                <a:ea typeface="HG創英角ﾎﾟｯﾌﾟ体" panose="040B0A09000000000000" pitchFamily="49" charset="-128"/>
              </a:rPr>
              <a:t>コミット</a:t>
            </a:r>
            <a:r>
              <a:rPr kumimoji="1" lang="en-US" altLang="ja-JP" sz="3200" b="1" dirty="0">
                <a:latin typeface="HG創英角ﾎﾟｯﾌﾟ体" panose="040B0A09000000000000" pitchFamily="49" charset="-128"/>
                <a:ea typeface="HG創英角ﾎﾟｯﾌﾟ体" panose="040B0A09000000000000" pitchFamily="49" charset="-128"/>
              </a:rPr>
              <a:t>(</a:t>
            </a:r>
            <a:r>
              <a:rPr kumimoji="1" lang="en-US" altLang="ja-JP" sz="3200" b="1" dirty="0">
                <a:latin typeface="+mn-ea"/>
              </a:rPr>
              <a:t>commit</a:t>
            </a:r>
            <a:r>
              <a:rPr kumimoji="1" lang="en-US" altLang="ja-JP" sz="3200" b="1" dirty="0">
                <a:latin typeface="HG創英角ﾎﾟｯﾌﾟ体" panose="040B0A09000000000000" pitchFamily="49" charset="-128"/>
                <a:ea typeface="HG創英角ﾎﾟｯﾌﾟ体" panose="040B0A09000000000000" pitchFamily="49" charset="-128"/>
              </a:rPr>
              <a:t>)</a:t>
            </a:r>
            <a:r>
              <a:rPr kumimoji="1" lang="en-US" altLang="ja-JP" sz="3200" b="1" dirty="0">
                <a:latin typeface="+mn-ea"/>
                <a:ea typeface="HG創英角ﾎﾟｯﾌﾟ体" panose="040B0A09000000000000" pitchFamily="49" charset="-128"/>
              </a:rPr>
              <a:t>:</a:t>
            </a:r>
            <a:r>
              <a:rPr lang="ja-JP" altLang="en-US" sz="2800" dirty="0"/>
              <a:t>ファイルの追加や変更の履歴を</a:t>
            </a:r>
            <a:endParaRPr lang="en-US" altLang="ja-JP" sz="2800" dirty="0"/>
          </a:p>
          <a:p>
            <a:r>
              <a:rPr lang="en-US" altLang="ja-JP" sz="2800" dirty="0"/>
              <a:t>                                    </a:t>
            </a:r>
            <a:r>
              <a:rPr lang="ja-JP" altLang="en-US" sz="2800" dirty="0"/>
              <a:t>リポジトリに</a:t>
            </a:r>
            <a:r>
              <a:rPr lang="ja-JP" altLang="en-US" sz="2800" dirty="0">
                <a:solidFill>
                  <a:srgbClr val="FF0000"/>
                </a:solidFill>
              </a:rPr>
              <a:t>保存</a:t>
            </a:r>
            <a:r>
              <a:rPr lang="ja-JP" altLang="en-US" sz="2800" dirty="0"/>
              <a:t>すること</a:t>
            </a:r>
            <a:endParaRPr lang="en-US" altLang="ja-JP" sz="2800" dirty="0"/>
          </a:p>
          <a:p>
            <a:endParaRPr kumimoji="1" lang="en-US" altLang="ja-JP" sz="3200" b="1" dirty="0">
              <a:latin typeface="HG創英角ﾎﾟｯﾌﾟ体" panose="040B0A09000000000000" pitchFamily="49" charset="-128"/>
              <a:ea typeface="HG創英角ﾎﾟｯﾌﾟ体" panose="040B0A09000000000000" pitchFamily="49" charset="-128"/>
            </a:endParaRPr>
          </a:p>
          <a:p>
            <a:r>
              <a:rPr kumimoji="1" lang="ja-JP" altLang="en-US" sz="3200" b="1" dirty="0">
                <a:latin typeface="HG創英角ﾎﾟｯﾌﾟ体" panose="040B0A09000000000000" pitchFamily="49" charset="-128"/>
                <a:ea typeface="HG創英角ﾎﾟｯﾌﾟ体" panose="040B0A09000000000000" pitchFamily="49" charset="-128"/>
              </a:rPr>
              <a:t>プッシュ（</a:t>
            </a:r>
            <a:r>
              <a:rPr kumimoji="1" lang="en-US" altLang="ja-JP" sz="3200" b="1" dirty="0">
                <a:latin typeface="+mn-ea"/>
              </a:rPr>
              <a:t>push</a:t>
            </a:r>
            <a:r>
              <a:rPr kumimoji="1" lang="ja-JP" altLang="en-US" sz="3200" b="1" dirty="0">
                <a:latin typeface="HG創英角ﾎﾟｯﾌﾟ体" panose="040B0A09000000000000" pitchFamily="49" charset="-128"/>
                <a:ea typeface="HG創英角ﾎﾟｯﾌﾟ体" panose="040B0A09000000000000" pitchFamily="49" charset="-128"/>
              </a:rPr>
              <a:t>）</a:t>
            </a:r>
            <a:r>
              <a:rPr kumimoji="1" lang="ja-JP" altLang="en-US" sz="3200" b="1" dirty="0">
                <a:latin typeface="+mn-ea"/>
              </a:rPr>
              <a:t>：</a:t>
            </a:r>
            <a:r>
              <a:rPr lang="ja-JP" altLang="en-US" sz="3200" dirty="0"/>
              <a:t>ファイルの追加や変更の履歴を　　　</a:t>
            </a:r>
            <a:endParaRPr lang="en-US" altLang="ja-JP" sz="3200" dirty="0"/>
          </a:p>
          <a:p>
            <a:r>
              <a:rPr lang="ja-JP" altLang="en-US" sz="3200" dirty="0"/>
              <a:t>　　　　　　　　　  共有ポジトリに</a:t>
            </a:r>
            <a:r>
              <a:rPr lang="ja-JP" altLang="en-US" sz="3200" dirty="0">
                <a:solidFill>
                  <a:srgbClr val="FF0000"/>
                </a:solidFill>
              </a:rPr>
              <a:t>アップロード</a:t>
            </a:r>
            <a:endParaRPr lang="en-US" altLang="ja-JP" sz="3200" dirty="0">
              <a:solidFill>
                <a:srgbClr val="FF0000"/>
              </a:solidFill>
            </a:endParaRPr>
          </a:p>
          <a:p>
            <a:r>
              <a:rPr lang="en-US" altLang="ja-JP" sz="3200" dirty="0"/>
              <a:t>                                </a:t>
            </a:r>
            <a:r>
              <a:rPr lang="ja-JP" altLang="en-US" sz="3200" dirty="0"/>
              <a:t>するための操作</a:t>
            </a:r>
            <a:endParaRPr lang="en-US" altLang="ja-JP" sz="3200" dirty="0"/>
          </a:p>
          <a:p>
            <a:endParaRPr lang="en-US" altLang="ja-JP" sz="3200" dirty="0"/>
          </a:p>
          <a:p>
            <a:r>
              <a:rPr kumimoji="1" lang="ja-JP" altLang="en-US" sz="3200" b="1" dirty="0">
                <a:latin typeface="HG創英角ﾎﾟｯﾌﾟ体" panose="040B0A09000000000000" pitchFamily="49" charset="-128"/>
                <a:ea typeface="HG創英角ﾎﾟｯﾌﾟ体" panose="040B0A09000000000000" pitchFamily="49" charset="-128"/>
              </a:rPr>
              <a:t>プル　　（</a:t>
            </a:r>
            <a:r>
              <a:rPr kumimoji="1" lang="en-US" altLang="ja-JP" sz="3200" b="1" dirty="0">
                <a:latin typeface="+mn-ea"/>
              </a:rPr>
              <a:t>pull</a:t>
            </a:r>
            <a:r>
              <a:rPr kumimoji="1" lang="ja-JP" altLang="en-US" sz="3200" b="1" dirty="0">
                <a:latin typeface="HG創英角ﾎﾟｯﾌﾟ体" panose="040B0A09000000000000" pitchFamily="49" charset="-128"/>
                <a:ea typeface="HG創英角ﾎﾟｯﾌﾟ体" panose="040B0A09000000000000" pitchFamily="49" charset="-128"/>
              </a:rPr>
              <a:t>）  </a:t>
            </a:r>
            <a:r>
              <a:rPr kumimoji="1" lang="en-US" altLang="ja-JP" sz="3200" b="1" dirty="0">
                <a:latin typeface="+mn-ea"/>
              </a:rPr>
              <a:t>:</a:t>
            </a:r>
            <a:r>
              <a:rPr kumimoji="1" lang="ja-JP" altLang="en-US" sz="3200" dirty="0">
                <a:latin typeface="+mn-ea"/>
              </a:rPr>
              <a:t>共有リポジトリ上で更新された</a:t>
            </a:r>
            <a:endParaRPr kumimoji="1" lang="en-US" altLang="ja-JP" sz="3200" dirty="0">
              <a:latin typeface="+mn-ea"/>
            </a:endParaRPr>
          </a:p>
          <a:p>
            <a:r>
              <a:rPr kumimoji="1" lang="ja-JP" altLang="en-US" sz="3200" dirty="0">
                <a:latin typeface="+mn-ea"/>
              </a:rPr>
              <a:t>　　　　　　　　　 変更を</a:t>
            </a:r>
            <a:r>
              <a:rPr kumimoji="1" lang="ja-JP" altLang="en-US" sz="3200" dirty="0">
                <a:solidFill>
                  <a:srgbClr val="FF0000"/>
                </a:solidFill>
                <a:latin typeface="+mn-ea"/>
              </a:rPr>
              <a:t>取り込む</a:t>
            </a:r>
            <a:r>
              <a:rPr kumimoji="1" lang="ja-JP" altLang="en-US" sz="3200" dirty="0">
                <a:latin typeface="+mn-ea"/>
              </a:rPr>
              <a:t>操作</a:t>
            </a:r>
            <a:endParaRPr kumimoji="1" lang="en-US" altLang="ja-JP" sz="3200" b="1" dirty="0">
              <a:latin typeface="+mn-ea"/>
            </a:endParaRPr>
          </a:p>
        </p:txBody>
      </p:sp>
    </p:spTree>
    <p:extLst>
      <p:ext uri="{BB962C8B-B14F-4D97-AF65-F5344CB8AC3E}">
        <p14:creationId xmlns:p14="http://schemas.microsoft.com/office/powerpoint/2010/main" val="2964506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グループ化 22">
            <a:extLst>
              <a:ext uri="{FF2B5EF4-FFF2-40B4-BE49-F238E27FC236}">
                <a16:creationId xmlns:a16="http://schemas.microsoft.com/office/drawing/2014/main" id="{49DE2BA9-6D59-403F-9A27-611217A46CE2}"/>
              </a:ext>
            </a:extLst>
          </p:cNvPr>
          <p:cNvGrpSpPr/>
          <p:nvPr/>
        </p:nvGrpSpPr>
        <p:grpSpPr>
          <a:xfrm>
            <a:off x="-58886" y="2261522"/>
            <a:ext cx="2845837" cy="1325418"/>
            <a:chOff x="201550" y="4841153"/>
            <a:chExt cx="3567450" cy="1726115"/>
          </a:xfrm>
        </p:grpSpPr>
        <p:pic>
          <p:nvPicPr>
            <p:cNvPr id="5" name="図 4">
              <a:extLst>
                <a:ext uri="{FF2B5EF4-FFF2-40B4-BE49-F238E27FC236}">
                  <a16:creationId xmlns:a16="http://schemas.microsoft.com/office/drawing/2014/main" id="{273558BF-87E8-4806-AAC9-7248CEF37854}"/>
                </a:ext>
              </a:extLst>
            </p:cNvPr>
            <p:cNvPicPr>
              <a:picLocks noChangeAspect="1"/>
            </p:cNvPicPr>
            <p:nvPr/>
          </p:nvPicPr>
          <p:blipFill>
            <a:blip r:embed="rId2"/>
            <a:stretch>
              <a:fillRect/>
            </a:stretch>
          </p:blipFill>
          <p:spPr>
            <a:xfrm>
              <a:off x="201550" y="4960727"/>
              <a:ext cx="1606540" cy="1606541"/>
            </a:xfrm>
            <a:prstGeom prst="rect">
              <a:avLst/>
            </a:prstGeom>
          </p:spPr>
        </p:pic>
        <p:grpSp>
          <p:nvGrpSpPr>
            <p:cNvPr id="17" name="グループ化 16">
              <a:extLst>
                <a:ext uri="{FF2B5EF4-FFF2-40B4-BE49-F238E27FC236}">
                  <a16:creationId xmlns:a16="http://schemas.microsoft.com/office/drawing/2014/main" id="{83EEF27F-2284-4622-AF09-E45E91DB766D}"/>
                </a:ext>
              </a:extLst>
            </p:cNvPr>
            <p:cNvGrpSpPr/>
            <p:nvPr/>
          </p:nvGrpSpPr>
          <p:grpSpPr>
            <a:xfrm>
              <a:off x="1365713" y="4841153"/>
              <a:ext cx="2403287" cy="1582373"/>
              <a:chOff x="239600" y="4358485"/>
              <a:chExt cx="1836974" cy="1109706"/>
            </a:xfrm>
          </p:grpSpPr>
          <p:sp>
            <p:nvSpPr>
              <p:cNvPr id="14" name="正方形/長方形 13">
                <a:extLst>
                  <a:ext uri="{FF2B5EF4-FFF2-40B4-BE49-F238E27FC236}">
                    <a16:creationId xmlns:a16="http://schemas.microsoft.com/office/drawing/2014/main" id="{610DD367-815D-40AC-9902-0A6131F0A503}"/>
                  </a:ext>
                </a:extLst>
              </p:cNvPr>
              <p:cNvSpPr/>
              <p:nvPr/>
            </p:nvSpPr>
            <p:spPr>
              <a:xfrm>
                <a:off x="470034" y="4358485"/>
                <a:ext cx="1606540" cy="8406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E375016B-CD5E-4FE0-95DD-C0B62B86F07E}"/>
                  </a:ext>
                </a:extLst>
              </p:cNvPr>
              <p:cNvSpPr/>
              <p:nvPr/>
            </p:nvSpPr>
            <p:spPr>
              <a:xfrm>
                <a:off x="363274" y="4460599"/>
                <a:ext cx="1606540" cy="8406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ABDD7AD8-309B-465E-B5FF-564664616107}"/>
                  </a:ext>
                </a:extLst>
              </p:cNvPr>
              <p:cNvSpPr/>
              <p:nvPr/>
            </p:nvSpPr>
            <p:spPr>
              <a:xfrm>
                <a:off x="239600" y="4627523"/>
                <a:ext cx="1606540" cy="8406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D200B9C6-0F8E-4E4C-8631-4565EB027B02}"/>
                </a:ext>
              </a:extLst>
            </p:cNvPr>
            <p:cNvSpPr txBox="1"/>
            <p:nvPr/>
          </p:nvSpPr>
          <p:spPr>
            <a:xfrm>
              <a:off x="1549682" y="5586129"/>
              <a:ext cx="1724650" cy="48098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作業ツリー</a:t>
              </a:r>
            </a:p>
          </p:txBody>
        </p:sp>
      </p:grpSp>
      <p:sp>
        <p:nvSpPr>
          <p:cNvPr id="2" name="タイトル 1">
            <a:extLst>
              <a:ext uri="{FF2B5EF4-FFF2-40B4-BE49-F238E27FC236}">
                <a16:creationId xmlns:a16="http://schemas.microsoft.com/office/drawing/2014/main" id="{136849FB-CB56-4253-AEC1-A015EFF07239}"/>
              </a:ext>
            </a:extLst>
          </p:cNvPr>
          <p:cNvSpPr>
            <a:spLocks noGrp="1"/>
          </p:cNvSpPr>
          <p:nvPr>
            <p:ph type="title"/>
          </p:nvPr>
        </p:nvSpPr>
        <p:spPr>
          <a:xfrm>
            <a:off x="677334" y="609600"/>
            <a:ext cx="8596668" cy="880153"/>
          </a:xfrm>
        </p:spPr>
        <p:txBody>
          <a:bodyPr/>
          <a:lstStyle/>
          <a:p>
            <a:r>
              <a:rPr kumimoji="1" lang="en-US" altLang="ja-JP" sz="4400" dirty="0"/>
              <a:t>Git</a:t>
            </a:r>
            <a:r>
              <a:rPr lang="ja-JP" altLang="en-US" sz="4400" dirty="0"/>
              <a:t>の概要</a:t>
            </a:r>
            <a:endParaRPr kumimoji="1" lang="ja-JP" altLang="en-US" dirty="0"/>
          </a:p>
        </p:txBody>
      </p:sp>
      <p:grpSp>
        <p:nvGrpSpPr>
          <p:cNvPr id="19" name="グループ化 18">
            <a:extLst>
              <a:ext uri="{FF2B5EF4-FFF2-40B4-BE49-F238E27FC236}">
                <a16:creationId xmlns:a16="http://schemas.microsoft.com/office/drawing/2014/main" id="{AFC8875F-3571-4433-9D19-37C491CD6B3B}"/>
              </a:ext>
            </a:extLst>
          </p:cNvPr>
          <p:cNvGrpSpPr/>
          <p:nvPr/>
        </p:nvGrpSpPr>
        <p:grpSpPr>
          <a:xfrm>
            <a:off x="2324653" y="3126436"/>
            <a:ext cx="2443815" cy="2051807"/>
            <a:chOff x="939925" y="2510906"/>
            <a:chExt cx="2443815" cy="2051807"/>
          </a:xfrm>
        </p:grpSpPr>
        <p:sp>
          <p:nvSpPr>
            <p:cNvPr id="6" name="フローチャート: 直接アクセス記憶 5">
              <a:extLst>
                <a:ext uri="{FF2B5EF4-FFF2-40B4-BE49-F238E27FC236}">
                  <a16:creationId xmlns:a16="http://schemas.microsoft.com/office/drawing/2014/main" id="{A7C9CB50-12B3-4E24-AA39-1DF7E70116A3}"/>
                </a:ext>
              </a:extLst>
            </p:cNvPr>
            <p:cNvSpPr/>
            <p:nvPr/>
          </p:nvSpPr>
          <p:spPr>
            <a:xfrm rot="16200000">
              <a:off x="1135929" y="2314902"/>
              <a:ext cx="2051807" cy="2443815"/>
            </a:xfrm>
            <a:prstGeom prst="flowChartMagneticDrum">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sp>
          <p:nvSpPr>
            <p:cNvPr id="7" name="テキスト ボックス 6">
              <a:extLst>
                <a:ext uri="{FF2B5EF4-FFF2-40B4-BE49-F238E27FC236}">
                  <a16:creationId xmlns:a16="http://schemas.microsoft.com/office/drawing/2014/main" id="{5CE08DC4-F784-4B28-820C-4B73587498B4}"/>
                </a:ext>
              </a:extLst>
            </p:cNvPr>
            <p:cNvSpPr txBox="1"/>
            <p:nvPr/>
          </p:nvSpPr>
          <p:spPr>
            <a:xfrm>
              <a:off x="1026953" y="3592613"/>
              <a:ext cx="226975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ローカルリポジトリ</a:t>
              </a:r>
            </a:p>
          </p:txBody>
        </p:sp>
      </p:grpSp>
      <p:grpSp>
        <p:nvGrpSpPr>
          <p:cNvPr id="35" name="グループ化 34">
            <a:extLst>
              <a:ext uri="{FF2B5EF4-FFF2-40B4-BE49-F238E27FC236}">
                <a16:creationId xmlns:a16="http://schemas.microsoft.com/office/drawing/2014/main" id="{BDCE756F-CE3A-47A7-9D0B-0491E929D5BA}"/>
              </a:ext>
            </a:extLst>
          </p:cNvPr>
          <p:cNvGrpSpPr/>
          <p:nvPr/>
        </p:nvGrpSpPr>
        <p:grpSpPr>
          <a:xfrm>
            <a:off x="7989223" y="2501291"/>
            <a:ext cx="4202776" cy="2565190"/>
            <a:chOff x="6705978" y="811353"/>
            <a:chExt cx="4202776" cy="2565190"/>
          </a:xfrm>
        </p:grpSpPr>
        <p:grpSp>
          <p:nvGrpSpPr>
            <p:cNvPr id="20" name="グループ化 19">
              <a:extLst>
                <a:ext uri="{FF2B5EF4-FFF2-40B4-BE49-F238E27FC236}">
                  <a16:creationId xmlns:a16="http://schemas.microsoft.com/office/drawing/2014/main" id="{141D395A-89C9-4810-87F7-41461D5E5C8A}"/>
                </a:ext>
              </a:extLst>
            </p:cNvPr>
            <p:cNvGrpSpPr/>
            <p:nvPr/>
          </p:nvGrpSpPr>
          <p:grpSpPr>
            <a:xfrm>
              <a:off x="6705978" y="1324736"/>
              <a:ext cx="2443815" cy="2051807"/>
              <a:chOff x="6649121" y="2510906"/>
              <a:chExt cx="2443815" cy="2051807"/>
            </a:xfrm>
          </p:grpSpPr>
          <p:sp>
            <p:nvSpPr>
              <p:cNvPr id="8" name="フローチャート: 直接アクセス記憶 7">
                <a:extLst>
                  <a:ext uri="{FF2B5EF4-FFF2-40B4-BE49-F238E27FC236}">
                    <a16:creationId xmlns:a16="http://schemas.microsoft.com/office/drawing/2014/main" id="{077A0069-D96B-41A1-8D16-84E7C330FA8B}"/>
                  </a:ext>
                </a:extLst>
              </p:cNvPr>
              <p:cNvSpPr/>
              <p:nvPr/>
            </p:nvSpPr>
            <p:spPr>
              <a:xfrm rot="16200000">
                <a:off x="6845125" y="2314902"/>
                <a:ext cx="2051807" cy="2443815"/>
              </a:xfrm>
              <a:prstGeom prst="flowChartMagneticDrum">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sp>
            <p:nvSpPr>
              <p:cNvPr id="9" name="テキスト ボックス 8">
                <a:extLst>
                  <a:ext uri="{FF2B5EF4-FFF2-40B4-BE49-F238E27FC236}">
                    <a16:creationId xmlns:a16="http://schemas.microsoft.com/office/drawing/2014/main" id="{B2E86EC1-3D54-40F9-888B-6BC9A7029A66}"/>
                  </a:ext>
                </a:extLst>
              </p:cNvPr>
              <p:cNvSpPr txBox="1"/>
              <p:nvPr/>
            </p:nvSpPr>
            <p:spPr>
              <a:xfrm>
                <a:off x="6736151" y="3592613"/>
                <a:ext cx="226975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　共有リポジトリ</a:t>
                </a:r>
              </a:p>
            </p:txBody>
          </p:sp>
        </p:grpSp>
        <p:pic>
          <p:nvPicPr>
            <p:cNvPr id="12" name="図 11">
              <a:extLst>
                <a:ext uri="{FF2B5EF4-FFF2-40B4-BE49-F238E27FC236}">
                  <a16:creationId xmlns:a16="http://schemas.microsoft.com/office/drawing/2014/main" id="{5FE5EE4B-C8ED-4CCC-B970-B019AC96D637}"/>
                </a:ext>
              </a:extLst>
            </p:cNvPr>
            <p:cNvPicPr>
              <a:picLocks noChangeAspect="1"/>
            </p:cNvPicPr>
            <p:nvPr/>
          </p:nvPicPr>
          <p:blipFill>
            <a:blip r:embed="rId3"/>
            <a:stretch>
              <a:fillRect/>
            </a:stretch>
          </p:blipFill>
          <p:spPr>
            <a:xfrm>
              <a:off x="8972257" y="811353"/>
              <a:ext cx="1936497" cy="2291712"/>
            </a:xfrm>
            <a:prstGeom prst="rect">
              <a:avLst/>
            </a:prstGeom>
          </p:spPr>
        </p:pic>
      </p:grpSp>
      <p:grpSp>
        <p:nvGrpSpPr>
          <p:cNvPr id="33" name="グループ化 32">
            <a:extLst>
              <a:ext uri="{FF2B5EF4-FFF2-40B4-BE49-F238E27FC236}">
                <a16:creationId xmlns:a16="http://schemas.microsoft.com/office/drawing/2014/main" id="{F50431EA-93B1-4654-A718-B75954FD6B4E}"/>
              </a:ext>
            </a:extLst>
          </p:cNvPr>
          <p:cNvGrpSpPr/>
          <p:nvPr/>
        </p:nvGrpSpPr>
        <p:grpSpPr>
          <a:xfrm>
            <a:off x="4828429" y="3312205"/>
            <a:ext cx="3055360" cy="840134"/>
            <a:chOff x="3512539" y="1403859"/>
            <a:chExt cx="3055360" cy="840134"/>
          </a:xfrm>
        </p:grpSpPr>
        <p:sp>
          <p:nvSpPr>
            <p:cNvPr id="21" name="矢印: 右 20">
              <a:extLst>
                <a:ext uri="{FF2B5EF4-FFF2-40B4-BE49-F238E27FC236}">
                  <a16:creationId xmlns:a16="http://schemas.microsoft.com/office/drawing/2014/main" id="{3AEFBE57-02E0-4818-B678-54B97BD6E616}"/>
                </a:ext>
              </a:extLst>
            </p:cNvPr>
            <p:cNvSpPr/>
            <p:nvPr/>
          </p:nvSpPr>
          <p:spPr>
            <a:xfrm>
              <a:off x="3512539" y="1403859"/>
              <a:ext cx="3055360" cy="840134"/>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F5C392F7-353D-45DA-9420-863348A668ED}"/>
                </a:ext>
              </a:extLst>
            </p:cNvPr>
            <p:cNvSpPr txBox="1"/>
            <p:nvPr/>
          </p:nvSpPr>
          <p:spPr>
            <a:xfrm>
              <a:off x="3976642" y="1649170"/>
              <a:ext cx="1943164"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kumimoji="1" lang="ja-JP" altLang="en-US" dirty="0"/>
                <a:t>プッシュ</a:t>
              </a:r>
              <a:r>
                <a:rPr kumimoji="1" lang="en-US" altLang="ja-JP" dirty="0"/>
                <a:t>(push)</a:t>
              </a:r>
              <a:endParaRPr kumimoji="1" lang="ja-JP" altLang="en-US" dirty="0"/>
            </a:p>
          </p:txBody>
        </p:sp>
      </p:grpSp>
      <p:grpSp>
        <p:nvGrpSpPr>
          <p:cNvPr id="34" name="グループ化 33">
            <a:extLst>
              <a:ext uri="{FF2B5EF4-FFF2-40B4-BE49-F238E27FC236}">
                <a16:creationId xmlns:a16="http://schemas.microsoft.com/office/drawing/2014/main" id="{2616F130-20E0-452C-B51C-718455B3A17E}"/>
              </a:ext>
            </a:extLst>
          </p:cNvPr>
          <p:cNvGrpSpPr/>
          <p:nvPr/>
        </p:nvGrpSpPr>
        <p:grpSpPr>
          <a:xfrm>
            <a:off x="4828429" y="4104954"/>
            <a:ext cx="3055360" cy="840134"/>
            <a:chOff x="3512539" y="2339352"/>
            <a:chExt cx="3055360" cy="840134"/>
          </a:xfrm>
        </p:grpSpPr>
        <p:sp>
          <p:nvSpPr>
            <p:cNvPr id="26" name="矢印: 右 25">
              <a:extLst>
                <a:ext uri="{FF2B5EF4-FFF2-40B4-BE49-F238E27FC236}">
                  <a16:creationId xmlns:a16="http://schemas.microsoft.com/office/drawing/2014/main" id="{5FAA9B1D-E6BF-4851-9590-F0D5B558D113}"/>
                </a:ext>
              </a:extLst>
            </p:cNvPr>
            <p:cNvSpPr/>
            <p:nvPr/>
          </p:nvSpPr>
          <p:spPr>
            <a:xfrm rot="10800000">
              <a:off x="3512539" y="2339352"/>
              <a:ext cx="3055360" cy="840134"/>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B332F660-23F0-49C0-8878-9136A2AAC28F}"/>
                </a:ext>
              </a:extLst>
            </p:cNvPr>
            <p:cNvSpPr txBox="1"/>
            <p:nvPr/>
          </p:nvSpPr>
          <p:spPr>
            <a:xfrm>
              <a:off x="4413713" y="2577183"/>
              <a:ext cx="121310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kumimoji="1" lang="ja-JP" altLang="en-US" dirty="0"/>
                <a:t>プル</a:t>
              </a:r>
              <a:r>
                <a:rPr kumimoji="1" lang="en-US" altLang="ja-JP" dirty="0"/>
                <a:t>(pull)</a:t>
              </a:r>
              <a:endParaRPr kumimoji="1" lang="ja-JP" altLang="en-US" dirty="0"/>
            </a:p>
          </p:txBody>
        </p:sp>
      </p:grpSp>
      <p:grpSp>
        <p:nvGrpSpPr>
          <p:cNvPr id="41" name="グループ化 40">
            <a:extLst>
              <a:ext uri="{FF2B5EF4-FFF2-40B4-BE49-F238E27FC236}">
                <a16:creationId xmlns:a16="http://schemas.microsoft.com/office/drawing/2014/main" id="{C799C888-CDCF-4A3F-9E15-655EB670417F}"/>
              </a:ext>
            </a:extLst>
          </p:cNvPr>
          <p:cNvGrpSpPr/>
          <p:nvPr/>
        </p:nvGrpSpPr>
        <p:grpSpPr>
          <a:xfrm>
            <a:off x="993911" y="3533091"/>
            <a:ext cx="880153" cy="1468511"/>
            <a:chOff x="7852375" y="5259666"/>
            <a:chExt cx="880153" cy="1468511"/>
          </a:xfrm>
        </p:grpSpPr>
        <p:sp>
          <p:nvSpPr>
            <p:cNvPr id="42" name="矢印: 右 41">
              <a:extLst>
                <a:ext uri="{FF2B5EF4-FFF2-40B4-BE49-F238E27FC236}">
                  <a16:creationId xmlns:a16="http://schemas.microsoft.com/office/drawing/2014/main" id="{59F261A4-D6DB-4C20-997B-8161E4D895E3}"/>
                </a:ext>
              </a:extLst>
            </p:cNvPr>
            <p:cNvSpPr/>
            <p:nvPr/>
          </p:nvSpPr>
          <p:spPr>
            <a:xfrm rot="5400000">
              <a:off x="7558196" y="5553845"/>
              <a:ext cx="1468511" cy="88015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86944846-2907-4FAB-B8E1-BC25DA43BB91}"/>
                </a:ext>
              </a:extLst>
            </p:cNvPr>
            <p:cNvSpPr txBox="1"/>
            <p:nvPr/>
          </p:nvSpPr>
          <p:spPr>
            <a:xfrm>
              <a:off x="8132315" y="5333753"/>
              <a:ext cx="320272" cy="92333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kumimoji="1" lang="en-US" altLang="ja-JP" dirty="0"/>
                <a:t>a</a:t>
              </a:r>
            </a:p>
            <a:p>
              <a:r>
                <a:rPr kumimoji="1" lang="en-US" altLang="ja-JP" dirty="0"/>
                <a:t>d</a:t>
              </a:r>
            </a:p>
            <a:p>
              <a:r>
                <a:rPr kumimoji="1" lang="en-US" altLang="ja-JP" dirty="0"/>
                <a:t>d</a:t>
              </a:r>
            </a:p>
          </p:txBody>
        </p:sp>
      </p:grpSp>
      <p:grpSp>
        <p:nvGrpSpPr>
          <p:cNvPr id="29" name="グループ化 28">
            <a:extLst>
              <a:ext uri="{FF2B5EF4-FFF2-40B4-BE49-F238E27FC236}">
                <a16:creationId xmlns:a16="http://schemas.microsoft.com/office/drawing/2014/main" id="{1FDA50FE-1A8C-425A-8BF7-C4DF606A64ED}"/>
              </a:ext>
            </a:extLst>
          </p:cNvPr>
          <p:cNvGrpSpPr/>
          <p:nvPr/>
        </p:nvGrpSpPr>
        <p:grpSpPr>
          <a:xfrm>
            <a:off x="82087" y="5086319"/>
            <a:ext cx="2144397" cy="1597581"/>
            <a:chOff x="141237" y="4205312"/>
            <a:chExt cx="2443817" cy="1724416"/>
          </a:xfrm>
        </p:grpSpPr>
        <p:sp>
          <p:nvSpPr>
            <p:cNvPr id="27" name="スクロール: 縦 26">
              <a:extLst>
                <a:ext uri="{FF2B5EF4-FFF2-40B4-BE49-F238E27FC236}">
                  <a16:creationId xmlns:a16="http://schemas.microsoft.com/office/drawing/2014/main" id="{2B717BD0-00C8-448B-9967-9677089B820D}"/>
                </a:ext>
              </a:extLst>
            </p:cNvPr>
            <p:cNvSpPr/>
            <p:nvPr/>
          </p:nvSpPr>
          <p:spPr>
            <a:xfrm>
              <a:off x="141237" y="4205312"/>
              <a:ext cx="2443817" cy="1724416"/>
            </a:xfrm>
            <a:prstGeom prst="verticalScroll">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73F13664-C77A-44EF-8F73-83C0235A3243}"/>
                </a:ext>
              </a:extLst>
            </p:cNvPr>
            <p:cNvSpPr txBox="1"/>
            <p:nvPr/>
          </p:nvSpPr>
          <p:spPr>
            <a:xfrm>
              <a:off x="547712" y="4790156"/>
              <a:ext cx="1550301"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dirty="0"/>
                <a:t>　  </a:t>
              </a:r>
              <a:r>
                <a:rPr kumimoji="1" lang="en-US" altLang="ja-JP" dirty="0"/>
                <a:t>Index</a:t>
              </a:r>
            </a:p>
            <a:p>
              <a:r>
                <a:rPr kumimoji="1" lang="ja-JP" altLang="en-US" dirty="0"/>
                <a:t>　</a:t>
              </a:r>
              <a:r>
                <a:rPr kumimoji="1" lang="en-US" altLang="ja-JP" dirty="0"/>
                <a:t>(</a:t>
              </a:r>
              <a:r>
                <a:rPr kumimoji="1" lang="ja-JP" altLang="en-US" dirty="0"/>
                <a:t>変更点</a:t>
              </a:r>
              <a:r>
                <a:rPr kumimoji="1" lang="en-US" altLang="ja-JP" dirty="0"/>
                <a:t>)</a:t>
              </a:r>
            </a:p>
          </p:txBody>
        </p:sp>
      </p:grpSp>
      <p:grpSp>
        <p:nvGrpSpPr>
          <p:cNvPr id="47" name="グループ化 46">
            <a:extLst>
              <a:ext uri="{FF2B5EF4-FFF2-40B4-BE49-F238E27FC236}">
                <a16:creationId xmlns:a16="http://schemas.microsoft.com/office/drawing/2014/main" id="{ADFFA728-9093-478C-8E00-880592477E75}"/>
              </a:ext>
            </a:extLst>
          </p:cNvPr>
          <p:cNvGrpSpPr/>
          <p:nvPr/>
        </p:nvGrpSpPr>
        <p:grpSpPr>
          <a:xfrm>
            <a:off x="2145852" y="5268249"/>
            <a:ext cx="1832020" cy="1332921"/>
            <a:chOff x="2145852" y="5268249"/>
            <a:chExt cx="1832020" cy="1332921"/>
          </a:xfrm>
        </p:grpSpPr>
        <p:sp>
          <p:nvSpPr>
            <p:cNvPr id="44" name="矢印: 上向き折線 43">
              <a:extLst>
                <a:ext uri="{FF2B5EF4-FFF2-40B4-BE49-F238E27FC236}">
                  <a16:creationId xmlns:a16="http://schemas.microsoft.com/office/drawing/2014/main" id="{CBB965BE-7456-4092-9485-C9FFE803E2AE}"/>
                </a:ext>
              </a:extLst>
            </p:cNvPr>
            <p:cNvSpPr/>
            <p:nvPr/>
          </p:nvSpPr>
          <p:spPr>
            <a:xfrm>
              <a:off x="2145852" y="5268249"/>
              <a:ext cx="1832020" cy="1332921"/>
            </a:xfrm>
            <a:prstGeom prst="bentUpArrow">
              <a:avLst>
                <a:gd name="adj1" fmla="val 50000"/>
                <a:gd name="adj2" fmla="val 39974"/>
                <a:gd name="adj3" fmla="val 22214"/>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A42A14EE-5989-4579-868D-CA0A208C5A6E}"/>
                </a:ext>
              </a:extLst>
            </p:cNvPr>
            <p:cNvSpPr txBox="1"/>
            <p:nvPr/>
          </p:nvSpPr>
          <p:spPr>
            <a:xfrm>
              <a:off x="2399711" y="5936784"/>
              <a:ext cx="1233326"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kumimoji="1" lang="ja-JP" altLang="en-US" dirty="0"/>
                <a:t>コミット</a:t>
              </a:r>
              <a:endParaRPr kumimoji="1" lang="en-US" altLang="ja-JP" dirty="0"/>
            </a:p>
            <a:p>
              <a:r>
                <a:rPr kumimoji="1" lang="en-US" altLang="ja-JP" dirty="0"/>
                <a:t>(commit)</a:t>
              </a:r>
              <a:endParaRPr kumimoji="1" lang="ja-JP" altLang="en-US" dirty="0"/>
            </a:p>
          </p:txBody>
        </p:sp>
      </p:grpSp>
      <p:sp>
        <p:nvSpPr>
          <p:cNvPr id="46" name="正方形/長方形 45">
            <a:extLst>
              <a:ext uri="{FF2B5EF4-FFF2-40B4-BE49-F238E27FC236}">
                <a16:creationId xmlns:a16="http://schemas.microsoft.com/office/drawing/2014/main" id="{4FEF47DC-CB99-4682-8594-C689005BD4EA}"/>
              </a:ext>
            </a:extLst>
          </p:cNvPr>
          <p:cNvSpPr/>
          <p:nvPr/>
        </p:nvSpPr>
        <p:spPr>
          <a:xfrm>
            <a:off x="3775759" y="75854"/>
            <a:ext cx="4915480" cy="280076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kumimoji="1" lang="ja-JP" altLang="en-US" sz="1600" b="1" dirty="0">
                <a:latin typeface="HG創英角ﾎﾟｯﾌﾟ体" panose="040B0A09000000000000" pitchFamily="49" charset="-128"/>
                <a:ea typeface="HG創英角ﾎﾟｯﾌﾟ体" panose="040B0A09000000000000" pitchFamily="49" charset="-128"/>
              </a:rPr>
              <a:t>アド　　 </a:t>
            </a:r>
            <a:r>
              <a:rPr kumimoji="1" lang="en-US" altLang="ja-JP" sz="1600" b="1" dirty="0">
                <a:latin typeface="+mn-ea"/>
              </a:rPr>
              <a:t>(add)   </a:t>
            </a:r>
            <a:r>
              <a:rPr kumimoji="1" lang="ja-JP" altLang="en-US" sz="1600" b="1" dirty="0">
                <a:latin typeface="+mn-ea"/>
              </a:rPr>
              <a:t>  </a:t>
            </a:r>
            <a:r>
              <a:rPr kumimoji="1" lang="en-US" altLang="ja-JP" sz="1600" b="1" dirty="0">
                <a:latin typeface="+mn-ea"/>
              </a:rPr>
              <a:t>:</a:t>
            </a:r>
            <a:r>
              <a:rPr kumimoji="1" lang="ja-JP" altLang="en-US" sz="1600" dirty="0">
                <a:latin typeface="+mn-ea"/>
              </a:rPr>
              <a:t>コミット対象として登録する。</a:t>
            </a:r>
            <a:endParaRPr kumimoji="1" lang="en-US" altLang="ja-JP" sz="1600" b="1" dirty="0">
              <a:latin typeface="+mn-ea"/>
            </a:endParaRPr>
          </a:p>
          <a:p>
            <a:endParaRPr kumimoji="1" lang="en-US" altLang="ja-JP" sz="1600" b="1" dirty="0">
              <a:latin typeface="HG創英角ﾎﾟｯﾌﾟ体" panose="040B0A09000000000000" pitchFamily="49" charset="-128"/>
              <a:ea typeface="HG創英角ﾎﾟｯﾌﾟ体" panose="040B0A09000000000000" pitchFamily="49" charset="-128"/>
            </a:endParaRPr>
          </a:p>
          <a:p>
            <a:r>
              <a:rPr kumimoji="1" lang="ja-JP" altLang="en-US" sz="1600" b="1" dirty="0">
                <a:latin typeface="HG創英角ﾎﾟｯﾌﾟ体" panose="040B0A09000000000000" pitchFamily="49" charset="-128"/>
                <a:ea typeface="HG創英角ﾎﾟｯﾌﾟ体" panose="040B0A09000000000000" pitchFamily="49" charset="-128"/>
              </a:rPr>
              <a:t>コミット</a:t>
            </a:r>
            <a:r>
              <a:rPr kumimoji="1" lang="en-US" altLang="ja-JP" sz="1600" b="1" dirty="0">
                <a:latin typeface="HG創英角ﾎﾟｯﾌﾟ体" panose="040B0A09000000000000" pitchFamily="49" charset="-128"/>
                <a:ea typeface="HG創英角ﾎﾟｯﾌﾟ体" panose="040B0A09000000000000" pitchFamily="49" charset="-128"/>
              </a:rPr>
              <a:t>(</a:t>
            </a:r>
            <a:r>
              <a:rPr kumimoji="1" lang="en-US" altLang="ja-JP" sz="1600" b="1" dirty="0">
                <a:latin typeface="+mn-ea"/>
              </a:rPr>
              <a:t>commit</a:t>
            </a:r>
            <a:r>
              <a:rPr kumimoji="1" lang="en-US" altLang="ja-JP" sz="1600" b="1" dirty="0">
                <a:latin typeface="HG創英角ﾎﾟｯﾌﾟ体" panose="040B0A09000000000000" pitchFamily="49" charset="-128"/>
                <a:ea typeface="HG創英角ﾎﾟｯﾌﾟ体" panose="040B0A09000000000000" pitchFamily="49" charset="-128"/>
              </a:rPr>
              <a:t>)</a:t>
            </a:r>
            <a:r>
              <a:rPr kumimoji="1" lang="en-US" altLang="ja-JP" sz="1600" b="1" dirty="0">
                <a:latin typeface="+mn-ea"/>
                <a:ea typeface="HG創英角ﾎﾟｯﾌﾟ体" panose="040B0A09000000000000" pitchFamily="49" charset="-128"/>
              </a:rPr>
              <a:t>:</a:t>
            </a:r>
            <a:r>
              <a:rPr lang="ja-JP" altLang="en-US" sz="1400" dirty="0"/>
              <a:t>ファイルの追加や変更の履歴を</a:t>
            </a:r>
            <a:endParaRPr lang="en-US" altLang="ja-JP" sz="1400" dirty="0"/>
          </a:p>
          <a:p>
            <a:r>
              <a:rPr lang="en-US" altLang="ja-JP" sz="1400" dirty="0"/>
              <a:t>                                    </a:t>
            </a:r>
            <a:r>
              <a:rPr lang="ja-JP" altLang="en-US" sz="1400" dirty="0"/>
              <a:t>リポジトリに</a:t>
            </a:r>
            <a:r>
              <a:rPr lang="ja-JP" altLang="en-US" sz="1400" dirty="0">
                <a:solidFill>
                  <a:srgbClr val="FF0000"/>
                </a:solidFill>
              </a:rPr>
              <a:t>保存</a:t>
            </a:r>
            <a:r>
              <a:rPr lang="ja-JP" altLang="en-US" sz="1400" dirty="0"/>
              <a:t>すること</a:t>
            </a:r>
            <a:endParaRPr lang="en-US" altLang="ja-JP" sz="1400" dirty="0"/>
          </a:p>
          <a:p>
            <a:endParaRPr kumimoji="1" lang="en-US" altLang="ja-JP" sz="1600" b="1" dirty="0">
              <a:latin typeface="HG創英角ﾎﾟｯﾌﾟ体" panose="040B0A09000000000000" pitchFamily="49" charset="-128"/>
              <a:ea typeface="HG創英角ﾎﾟｯﾌﾟ体" panose="040B0A09000000000000" pitchFamily="49" charset="-128"/>
            </a:endParaRPr>
          </a:p>
          <a:p>
            <a:r>
              <a:rPr kumimoji="1" lang="ja-JP" altLang="en-US" sz="1600" b="1" dirty="0">
                <a:latin typeface="HG創英角ﾎﾟｯﾌﾟ体" panose="040B0A09000000000000" pitchFamily="49" charset="-128"/>
                <a:ea typeface="HG創英角ﾎﾟｯﾌﾟ体" panose="040B0A09000000000000" pitchFamily="49" charset="-128"/>
              </a:rPr>
              <a:t>プッシュ（</a:t>
            </a:r>
            <a:r>
              <a:rPr kumimoji="1" lang="en-US" altLang="ja-JP" sz="1600" b="1" dirty="0">
                <a:latin typeface="+mn-ea"/>
              </a:rPr>
              <a:t>push</a:t>
            </a:r>
            <a:r>
              <a:rPr kumimoji="1" lang="ja-JP" altLang="en-US" sz="1600" b="1" dirty="0">
                <a:latin typeface="HG創英角ﾎﾟｯﾌﾟ体" panose="040B0A09000000000000" pitchFamily="49" charset="-128"/>
                <a:ea typeface="HG創英角ﾎﾟｯﾌﾟ体" panose="040B0A09000000000000" pitchFamily="49" charset="-128"/>
              </a:rPr>
              <a:t>）</a:t>
            </a:r>
            <a:r>
              <a:rPr kumimoji="1" lang="ja-JP" altLang="en-US" sz="1600" b="1" dirty="0">
                <a:latin typeface="+mn-ea"/>
              </a:rPr>
              <a:t>：</a:t>
            </a:r>
            <a:r>
              <a:rPr lang="ja-JP" altLang="en-US" sz="1600" dirty="0"/>
              <a:t>ファイルの追加や変更の履歴</a:t>
            </a:r>
            <a:endParaRPr lang="en-US" altLang="ja-JP" sz="1600" dirty="0"/>
          </a:p>
          <a:p>
            <a:r>
              <a:rPr lang="ja-JP" altLang="en-US" sz="1600" dirty="0"/>
              <a:t>　　　　　　　　　  を共有ポジトリに</a:t>
            </a:r>
            <a:r>
              <a:rPr lang="ja-JP" altLang="en-US" sz="1600" dirty="0">
                <a:solidFill>
                  <a:srgbClr val="FF0000"/>
                </a:solidFill>
              </a:rPr>
              <a:t>アップロー</a:t>
            </a:r>
            <a:endParaRPr lang="en-US" altLang="ja-JP" sz="1600" dirty="0">
              <a:solidFill>
                <a:srgbClr val="FF0000"/>
              </a:solidFill>
            </a:endParaRPr>
          </a:p>
          <a:p>
            <a:r>
              <a:rPr lang="en-US" altLang="ja-JP" sz="1600" dirty="0">
                <a:solidFill>
                  <a:srgbClr val="FF0000"/>
                </a:solidFill>
              </a:rPr>
              <a:t>                                </a:t>
            </a:r>
            <a:r>
              <a:rPr lang="ja-JP" altLang="en-US" sz="1600" dirty="0">
                <a:solidFill>
                  <a:srgbClr val="FF0000"/>
                </a:solidFill>
              </a:rPr>
              <a:t>ド</a:t>
            </a:r>
            <a:r>
              <a:rPr lang="ja-JP" altLang="en-US" sz="1600" dirty="0"/>
              <a:t>するための操作</a:t>
            </a:r>
            <a:endParaRPr lang="en-US" altLang="ja-JP" sz="1600" dirty="0"/>
          </a:p>
          <a:p>
            <a:endParaRPr lang="en-US" altLang="ja-JP" sz="1600" dirty="0"/>
          </a:p>
          <a:p>
            <a:r>
              <a:rPr kumimoji="1" lang="ja-JP" altLang="en-US" sz="1600" b="1" dirty="0">
                <a:latin typeface="HG創英角ﾎﾟｯﾌﾟ体" panose="040B0A09000000000000" pitchFamily="49" charset="-128"/>
                <a:ea typeface="HG創英角ﾎﾟｯﾌﾟ体" panose="040B0A09000000000000" pitchFamily="49" charset="-128"/>
              </a:rPr>
              <a:t>プル　　（</a:t>
            </a:r>
            <a:r>
              <a:rPr kumimoji="1" lang="en-US" altLang="ja-JP" sz="1600" b="1" dirty="0">
                <a:latin typeface="+mn-ea"/>
              </a:rPr>
              <a:t>pull</a:t>
            </a:r>
            <a:r>
              <a:rPr kumimoji="1" lang="ja-JP" altLang="en-US" sz="1600" b="1" dirty="0">
                <a:latin typeface="HG創英角ﾎﾟｯﾌﾟ体" panose="040B0A09000000000000" pitchFamily="49" charset="-128"/>
                <a:ea typeface="HG創英角ﾎﾟｯﾌﾟ体" panose="040B0A09000000000000" pitchFamily="49" charset="-128"/>
              </a:rPr>
              <a:t>）  </a:t>
            </a:r>
            <a:r>
              <a:rPr kumimoji="1" lang="en-US" altLang="ja-JP" sz="1600" b="1" dirty="0">
                <a:latin typeface="+mn-ea"/>
              </a:rPr>
              <a:t>:</a:t>
            </a:r>
            <a:r>
              <a:rPr kumimoji="1" lang="ja-JP" altLang="en-US" sz="1600" dirty="0">
                <a:latin typeface="+mn-ea"/>
              </a:rPr>
              <a:t>共有リポジトリ上で更新され</a:t>
            </a:r>
            <a:endParaRPr kumimoji="1" lang="en-US" altLang="ja-JP" sz="1600" dirty="0">
              <a:latin typeface="+mn-ea"/>
            </a:endParaRPr>
          </a:p>
          <a:p>
            <a:r>
              <a:rPr kumimoji="1" lang="en-US" altLang="ja-JP" sz="1600" dirty="0">
                <a:latin typeface="+mn-ea"/>
              </a:rPr>
              <a:t>                            </a:t>
            </a:r>
            <a:r>
              <a:rPr kumimoji="1" lang="ja-JP" altLang="en-US" sz="1600" dirty="0">
                <a:latin typeface="+mn-ea"/>
              </a:rPr>
              <a:t>た変更を</a:t>
            </a:r>
            <a:r>
              <a:rPr kumimoji="1" lang="ja-JP" altLang="en-US" sz="1600" dirty="0">
                <a:solidFill>
                  <a:srgbClr val="FF0000"/>
                </a:solidFill>
                <a:latin typeface="+mn-ea"/>
              </a:rPr>
              <a:t>取り込む</a:t>
            </a:r>
            <a:r>
              <a:rPr kumimoji="1" lang="ja-JP" altLang="en-US" sz="1600" dirty="0">
                <a:latin typeface="+mn-ea"/>
              </a:rPr>
              <a:t>操作</a:t>
            </a:r>
            <a:endParaRPr kumimoji="1" lang="en-US" altLang="ja-JP" sz="2000" b="1" dirty="0">
              <a:latin typeface="+mn-ea"/>
            </a:endParaRPr>
          </a:p>
        </p:txBody>
      </p:sp>
    </p:spTree>
    <p:extLst>
      <p:ext uri="{BB962C8B-B14F-4D97-AF65-F5344CB8AC3E}">
        <p14:creationId xmlns:p14="http://schemas.microsoft.com/office/powerpoint/2010/main" val="2327429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6" presetClass="emph" presetSubtype="0" fill="hold" nodeType="withEffect">
                                  <p:stCondLst>
                                    <p:cond delay="0"/>
                                  </p:stCondLst>
                                  <p:iterate type="lt">
                                    <p:tmPct val="4000"/>
                                  </p:iterate>
                                  <p:childTnLst>
                                    <p:set>
                                      <p:cBhvr override="childStyle">
                                        <p:cTn id="9" dur="500" fill="hold"/>
                                        <p:tgtEl>
                                          <p:spTgt spid="46">
                                            <p:txEl>
                                              <p:pRg st="0" end="0"/>
                                            </p:txEl>
                                          </p:spTgt>
                                        </p:tgtEl>
                                        <p:attrNameLst>
                                          <p:attrName>style.color</p:attrName>
                                        </p:attrNameLst>
                                      </p:cBhvr>
                                      <p:to>
                                        <p:clrVal>
                                          <a:srgbClr val="0070C0"/>
                                        </p:clrVal>
                                      </p:to>
                                    </p:set>
                                    <p:set>
                                      <p:cBhvr>
                                        <p:cTn id="10" dur="500" fill="hold"/>
                                        <p:tgtEl>
                                          <p:spTgt spid="46">
                                            <p:txEl>
                                              <p:pRg st="0" end="0"/>
                                            </p:txEl>
                                          </p:spTgt>
                                        </p:tgtEl>
                                        <p:attrNameLst>
                                          <p:attrName>fillcolor</p:attrName>
                                        </p:attrNameLst>
                                      </p:cBhvr>
                                      <p:to>
                                        <p:clrVal>
                                          <a:srgbClr val="0070C0"/>
                                        </p:clrVal>
                                      </p:to>
                                    </p:set>
                                    <p:set>
                                      <p:cBhvr>
                                        <p:cTn id="11" dur="500" fill="hold"/>
                                        <p:tgtEl>
                                          <p:spTgt spid="46">
                                            <p:txEl>
                                              <p:pRg st="0" end="0"/>
                                            </p:txEl>
                                          </p:spTgt>
                                        </p:tgtEl>
                                        <p:attrNameLst>
                                          <p:attrName>fill.type</p:attrName>
                                        </p:attrNameLst>
                                      </p:cBhvr>
                                      <p:to>
                                        <p:strVal val="solid"/>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par>
                                <p:cTn id="22" presetID="16" presetClass="emph" presetSubtype="0" fill="hold" nodeType="withEffect">
                                  <p:stCondLst>
                                    <p:cond delay="0"/>
                                  </p:stCondLst>
                                  <p:iterate type="lt">
                                    <p:tmPct val="4000"/>
                                  </p:iterate>
                                  <p:childTnLst>
                                    <p:set>
                                      <p:cBhvr override="childStyle">
                                        <p:cTn id="23" dur="500" fill="hold"/>
                                        <p:tgtEl>
                                          <p:spTgt spid="46">
                                            <p:txEl>
                                              <p:pRg st="2" end="2"/>
                                            </p:txEl>
                                          </p:spTgt>
                                        </p:tgtEl>
                                        <p:attrNameLst>
                                          <p:attrName>style.color</p:attrName>
                                        </p:attrNameLst>
                                      </p:cBhvr>
                                      <p:to>
                                        <p:clrVal>
                                          <a:srgbClr val="0070C0"/>
                                        </p:clrVal>
                                      </p:to>
                                    </p:set>
                                    <p:set>
                                      <p:cBhvr>
                                        <p:cTn id="24" dur="500" fill="hold"/>
                                        <p:tgtEl>
                                          <p:spTgt spid="46">
                                            <p:txEl>
                                              <p:pRg st="2" end="2"/>
                                            </p:txEl>
                                          </p:spTgt>
                                        </p:tgtEl>
                                        <p:attrNameLst>
                                          <p:attrName>fillcolor</p:attrName>
                                        </p:attrNameLst>
                                      </p:cBhvr>
                                      <p:to>
                                        <p:clrVal>
                                          <a:srgbClr val="0070C0"/>
                                        </p:clrVal>
                                      </p:to>
                                    </p:set>
                                    <p:set>
                                      <p:cBhvr>
                                        <p:cTn id="25" dur="500" fill="hold"/>
                                        <p:tgtEl>
                                          <p:spTgt spid="46">
                                            <p:txEl>
                                              <p:pRg st="2" end="2"/>
                                            </p:txEl>
                                          </p:spTgt>
                                        </p:tgtEl>
                                        <p:attrNameLst>
                                          <p:attrName>fill.type</p:attrName>
                                        </p:attrNameLst>
                                      </p:cBhvr>
                                      <p:to>
                                        <p:strVal val="solid"/>
                                      </p:to>
                                    </p:set>
                                  </p:childTnLst>
                                </p:cTn>
                              </p:par>
                              <p:par>
                                <p:cTn id="26" presetID="16" presetClass="emph" presetSubtype="0" fill="hold" nodeType="withEffect">
                                  <p:stCondLst>
                                    <p:cond delay="0"/>
                                  </p:stCondLst>
                                  <p:iterate type="lt">
                                    <p:tmPct val="4000"/>
                                  </p:iterate>
                                  <p:childTnLst>
                                    <p:set>
                                      <p:cBhvr override="childStyle">
                                        <p:cTn id="27" dur="500" fill="hold"/>
                                        <p:tgtEl>
                                          <p:spTgt spid="46">
                                            <p:txEl>
                                              <p:pRg st="3" end="3"/>
                                            </p:txEl>
                                          </p:spTgt>
                                        </p:tgtEl>
                                        <p:attrNameLst>
                                          <p:attrName>style.color</p:attrName>
                                        </p:attrNameLst>
                                      </p:cBhvr>
                                      <p:to>
                                        <p:clrVal>
                                          <a:srgbClr val="0070C0"/>
                                        </p:clrVal>
                                      </p:to>
                                    </p:set>
                                    <p:set>
                                      <p:cBhvr>
                                        <p:cTn id="28" dur="500" fill="hold"/>
                                        <p:tgtEl>
                                          <p:spTgt spid="46">
                                            <p:txEl>
                                              <p:pRg st="3" end="3"/>
                                            </p:txEl>
                                          </p:spTgt>
                                        </p:tgtEl>
                                        <p:attrNameLst>
                                          <p:attrName>fillcolor</p:attrName>
                                        </p:attrNameLst>
                                      </p:cBhvr>
                                      <p:to>
                                        <p:clrVal>
                                          <a:srgbClr val="0070C0"/>
                                        </p:clrVal>
                                      </p:to>
                                    </p:set>
                                    <p:set>
                                      <p:cBhvr>
                                        <p:cTn id="29" dur="500" fill="hold"/>
                                        <p:tgtEl>
                                          <p:spTgt spid="46">
                                            <p:txEl>
                                              <p:pRg st="3" end="3"/>
                                            </p:txEl>
                                          </p:spTgt>
                                        </p:tgtEl>
                                        <p:attrNameLst>
                                          <p:attrName>fill.type</p:attrName>
                                        </p:attrNameLst>
                                      </p:cBhvr>
                                      <p:to>
                                        <p:strVal val="solid"/>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par>
                                <p:cTn id="35" presetID="10"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par>
                                <p:cTn id="38" presetID="16" presetClass="emph" presetSubtype="0" fill="hold" nodeType="withEffect">
                                  <p:stCondLst>
                                    <p:cond delay="0"/>
                                  </p:stCondLst>
                                  <p:iterate type="lt">
                                    <p:tmPct val="4000"/>
                                  </p:iterate>
                                  <p:childTnLst>
                                    <p:set>
                                      <p:cBhvr override="childStyle">
                                        <p:cTn id="39" dur="500" fill="hold"/>
                                        <p:tgtEl>
                                          <p:spTgt spid="46">
                                            <p:txEl>
                                              <p:pRg st="5" end="5"/>
                                            </p:txEl>
                                          </p:spTgt>
                                        </p:tgtEl>
                                        <p:attrNameLst>
                                          <p:attrName>style.color</p:attrName>
                                        </p:attrNameLst>
                                      </p:cBhvr>
                                      <p:to>
                                        <p:clrVal>
                                          <a:srgbClr val="0070C0"/>
                                        </p:clrVal>
                                      </p:to>
                                    </p:set>
                                    <p:set>
                                      <p:cBhvr>
                                        <p:cTn id="40" dur="500" fill="hold"/>
                                        <p:tgtEl>
                                          <p:spTgt spid="46">
                                            <p:txEl>
                                              <p:pRg st="5" end="5"/>
                                            </p:txEl>
                                          </p:spTgt>
                                        </p:tgtEl>
                                        <p:attrNameLst>
                                          <p:attrName>fillcolor</p:attrName>
                                        </p:attrNameLst>
                                      </p:cBhvr>
                                      <p:to>
                                        <p:clrVal>
                                          <a:srgbClr val="0070C0"/>
                                        </p:clrVal>
                                      </p:to>
                                    </p:set>
                                    <p:set>
                                      <p:cBhvr>
                                        <p:cTn id="41" dur="500" fill="hold"/>
                                        <p:tgtEl>
                                          <p:spTgt spid="46">
                                            <p:txEl>
                                              <p:pRg st="5" end="5"/>
                                            </p:txEl>
                                          </p:spTgt>
                                        </p:tgtEl>
                                        <p:attrNameLst>
                                          <p:attrName>fill.type</p:attrName>
                                        </p:attrNameLst>
                                      </p:cBhvr>
                                      <p:to>
                                        <p:strVal val="solid"/>
                                      </p:to>
                                    </p:set>
                                  </p:childTnLst>
                                </p:cTn>
                              </p:par>
                              <p:par>
                                <p:cTn id="42" presetID="16" presetClass="emph" presetSubtype="0" fill="hold" nodeType="withEffect">
                                  <p:stCondLst>
                                    <p:cond delay="0"/>
                                  </p:stCondLst>
                                  <p:iterate type="lt">
                                    <p:tmPct val="4000"/>
                                  </p:iterate>
                                  <p:childTnLst>
                                    <p:set>
                                      <p:cBhvr override="childStyle">
                                        <p:cTn id="43" dur="500" fill="hold"/>
                                        <p:tgtEl>
                                          <p:spTgt spid="46">
                                            <p:txEl>
                                              <p:pRg st="6" end="6"/>
                                            </p:txEl>
                                          </p:spTgt>
                                        </p:tgtEl>
                                        <p:attrNameLst>
                                          <p:attrName>style.color</p:attrName>
                                        </p:attrNameLst>
                                      </p:cBhvr>
                                      <p:to>
                                        <p:clrVal>
                                          <a:srgbClr val="0070C0"/>
                                        </p:clrVal>
                                      </p:to>
                                    </p:set>
                                    <p:set>
                                      <p:cBhvr>
                                        <p:cTn id="44" dur="500" fill="hold"/>
                                        <p:tgtEl>
                                          <p:spTgt spid="46">
                                            <p:txEl>
                                              <p:pRg st="6" end="6"/>
                                            </p:txEl>
                                          </p:spTgt>
                                        </p:tgtEl>
                                        <p:attrNameLst>
                                          <p:attrName>fillcolor</p:attrName>
                                        </p:attrNameLst>
                                      </p:cBhvr>
                                      <p:to>
                                        <p:clrVal>
                                          <a:srgbClr val="0070C0"/>
                                        </p:clrVal>
                                      </p:to>
                                    </p:set>
                                    <p:set>
                                      <p:cBhvr>
                                        <p:cTn id="45" dur="500" fill="hold"/>
                                        <p:tgtEl>
                                          <p:spTgt spid="46">
                                            <p:txEl>
                                              <p:pRg st="6" end="6"/>
                                            </p:txEl>
                                          </p:spTgt>
                                        </p:tgtEl>
                                        <p:attrNameLst>
                                          <p:attrName>fill.type</p:attrName>
                                        </p:attrNameLst>
                                      </p:cBhvr>
                                      <p:to>
                                        <p:strVal val="solid"/>
                                      </p:to>
                                    </p:set>
                                  </p:childTnLst>
                                </p:cTn>
                              </p:par>
                              <p:par>
                                <p:cTn id="46" presetID="16" presetClass="emph" presetSubtype="0" fill="hold" nodeType="withEffect">
                                  <p:stCondLst>
                                    <p:cond delay="0"/>
                                  </p:stCondLst>
                                  <p:iterate type="lt">
                                    <p:tmPct val="4000"/>
                                  </p:iterate>
                                  <p:childTnLst>
                                    <p:set>
                                      <p:cBhvr override="childStyle">
                                        <p:cTn id="47" dur="500" fill="hold"/>
                                        <p:tgtEl>
                                          <p:spTgt spid="46">
                                            <p:txEl>
                                              <p:pRg st="7" end="7"/>
                                            </p:txEl>
                                          </p:spTgt>
                                        </p:tgtEl>
                                        <p:attrNameLst>
                                          <p:attrName>style.color</p:attrName>
                                        </p:attrNameLst>
                                      </p:cBhvr>
                                      <p:to>
                                        <p:clrVal>
                                          <a:srgbClr val="0070C0"/>
                                        </p:clrVal>
                                      </p:to>
                                    </p:set>
                                    <p:set>
                                      <p:cBhvr>
                                        <p:cTn id="48" dur="500" fill="hold"/>
                                        <p:tgtEl>
                                          <p:spTgt spid="46">
                                            <p:txEl>
                                              <p:pRg st="7" end="7"/>
                                            </p:txEl>
                                          </p:spTgt>
                                        </p:tgtEl>
                                        <p:attrNameLst>
                                          <p:attrName>fillcolor</p:attrName>
                                        </p:attrNameLst>
                                      </p:cBhvr>
                                      <p:to>
                                        <p:clrVal>
                                          <a:srgbClr val="0070C0"/>
                                        </p:clrVal>
                                      </p:to>
                                    </p:set>
                                    <p:set>
                                      <p:cBhvr>
                                        <p:cTn id="49" dur="500" fill="hold"/>
                                        <p:tgtEl>
                                          <p:spTgt spid="46">
                                            <p:txEl>
                                              <p:pRg st="7" end="7"/>
                                            </p:txEl>
                                          </p:spTgt>
                                        </p:tgtEl>
                                        <p:attrNameLst>
                                          <p:attrName>fill.type</p:attrName>
                                        </p:attrNameLst>
                                      </p:cBhvr>
                                      <p:to>
                                        <p:strVal val="solid"/>
                                      </p:to>
                                    </p:set>
                                  </p:childTnLst>
                                </p:cTn>
                              </p:par>
                              <p:par>
                                <p:cTn id="50" presetID="16" presetClass="emph" presetSubtype="0" fill="hold" nodeType="withEffect">
                                  <p:stCondLst>
                                    <p:cond delay="0"/>
                                  </p:stCondLst>
                                  <p:iterate type="lt">
                                    <p:tmPct val="4000"/>
                                  </p:iterate>
                                  <p:childTnLst>
                                    <p:set>
                                      <p:cBhvr override="childStyle">
                                        <p:cTn id="51" dur="500" fill="hold"/>
                                        <p:tgtEl>
                                          <p:spTgt spid="46">
                                            <p:txEl>
                                              <p:pRg st="9" end="9"/>
                                            </p:txEl>
                                          </p:spTgt>
                                        </p:tgtEl>
                                        <p:attrNameLst>
                                          <p:attrName>style.color</p:attrName>
                                        </p:attrNameLst>
                                      </p:cBhvr>
                                      <p:to>
                                        <p:clrVal>
                                          <a:srgbClr val="0070C0"/>
                                        </p:clrVal>
                                      </p:to>
                                    </p:set>
                                    <p:set>
                                      <p:cBhvr>
                                        <p:cTn id="52" dur="500" fill="hold"/>
                                        <p:tgtEl>
                                          <p:spTgt spid="46">
                                            <p:txEl>
                                              <p:pRg st="9" end="9"/>
                                            </p:txEl>
                                          </p:spTgt>
                                        </p:tgtEl>
                                        <p:attrNameLst>
                                          <p:attrName>fillcolor</p:attrName>
                                        </p:attrNameLst>
                                      </p:cBhvr>
                                      <p:to>
                                        <p:clrVal>
                                          <a:srgbClr val="0070C0"/>
                                        </p:clrVal>
                                      </p:to>
                                    </p:set>
                                    <p:set>
                                      <p:cBhvr>
                                        <p:cTn id="53" dur="500" fill="hold"/>
                                        <p:tgtEl>
                                          <p:spTgt spid="46">
                                            <p:txEl>
                                              <p:pRg st="9" end="9"/>
                                            </p:txEl>
                                          </p:spTgt>
                                        </p:tgtEl>
                                        <p:attrNameLst>
                                          <p:attrName>fill.type</p:attrName>
                                        </p:attrNameLst>
                                      </p:cBhvr>
                                      <p:to>
                                        <p:strVal val="solid"/>
                                      </p:to>
                                    </p:set>
                                  </p:childTnLst>
                                </p:cTn>
                              </p:par>
                              <p:par>
                                <p:cTn id="54" presetID="16" presetClass="emph" presetSubtype="0" fill="hold" nodeType="withEffect">
                                  <p:stCondLst>
                                    <p:cond delay="0"/>
                                  </p:stCondLst>
                                  <p:iterate type="lt">
                                    <p:tmPct val="4000"/>
                                  </p:iterate>
                                  <p:childTnLst>
                                    <p:set>
                                      <p:cBhvr override="childStyle">
                                        <p:cTn id="55" dur="500" fill="hold"/>
                                        <p:tgtEl>
                                          <p:spTgt spid="46">
                                            <p:txEl>
                                              <p:pRg st="10" end="10"/>
                                            </p:txEl>
                                          </p:spTgt>
                                        </p:tgtEl>
                                        <p:attrNameLst>
                                          <p:attrName>style.color</p:attrName>
                                        </p:attrNameLst>
                                      </p:cBhvr>
                                      <p:to>
                                        <p:clrVal>
                                          <a:srgbClr val="0070C0"/>
                                        </p:clrVal>
                                      </p:to>
                                    </p:set>
                                    <p:set>
                                      <p:cBhvr>
                                        <p:cTn id="56" dur="500" fill="hold"/>
                                        <p:tgtEl>
                                          <p:spTgt spid="46">
                                            <p:txEl>
                                              <p:pRg st="10" end="10"/>
                                            </p:txEl>
                                          </p:spTgt>
                                        </p:tgtEl>
                                        <p:attrNameLst>
                                          <p:attrName>fillcolor</p:attrName>
                                        </p:attrNameLst>
                                      </p:cBhvr>
                                      <p:to>
                                        <p:clrVal>
                                          <a:srgbClr val="0070C0"/>
                                        </p:clrVal>
                                      </p:to>
                                    </p:set>
                                    <p:set>
                                      <p:cBhvr>
                                        <p:cTn id="57" dur="500" fill="hold"/>
                                        <p:tgtEl>
                                          <p:spTgt spid="46">
                                            <p:txEl>
                                              <p:pRg st="10" end="1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849FB-CB56-4253-AEC1-A015EFF07239}"/>
              </a:ext>
            </a:extLst>
          </p:cNvPr>
          <p:cNvSpPr>
            <a:spLocks noGrp="1"/>
          </p:cNvSpPr>
          <p:nvPr>
            <p:ph type="title"/>
          </p:nvPr>
        </p:nvSpPr>
        <p:spPr>
          <a:xfrm>
            <a:off x="677334" y="609600"/>
            <a:ext cx="8596668" cy="880153"/>
          </a:xfrm>
        </p:spPr>
        <p:txBody>
          <a:bodyPr/>
          <a:lstStyle/>
          <a:p>
            <a:r>
              <a:rPr lang="ja-JP" altLang="en-US" sz="4400" dirty="0"/>
              <a:t>実際に扱ってみる</a:t>
            </a:r>
            <a:endParaRPr kumimoji="1" lang="ja-JP" altLang="en-US" dirty="0"/>
          </a:p>
        </p:txBody>
      </p:sp>
      <p:sp>
        <p:nvSpPr>
          <p:cNvPr id="17" name="テキスト ボックス 16">
            <a:extLst>
              <a:ext uri="{FF2B5EF4-FFF2-40B4-BE49-F238E27FC236}">
                <a16:creationId xmlns:a16="http://schemas.microsoft.com/office/drawing/2014/main" id="{1B569CFC-97C2-4564-A655-CBA1CAC8F772}"/>
              </a:ext>
            </a:extLst>
          </p:cNvPr>
          <p:cNvSpPr txBox="1"/>
          <p:nvPr/>
        </p:nvSpPr>
        <p:spPr>
          <a:xfrm>
            <a:off x="848095" y="3013501"/>
            <a:ext cx="8255146" cy="830997"/>
          </a:xfrm>
          <a:prstGeom prst="rect">
            <a:avLst/>
          </a:prstGeom>
          <a:noFill/>
        </p:spPr>
        <p:txBody>
          <a:bodyPr wrap="square" rtlCol="0">
            <a:spAutoFit/>
          </a:bodyPr>
          <a:lstStyle/>
          <a:p>
            <a:r>
              <a:rPr kumimoji="1" lang="ja-JP" altLang="en-US" sz="4800" dirty="0"/>
              <a:t>①リモートリポジトリの作成</a:t>
            </a:r>
          </a:p>
        </p:txBody>
      </p:sp>
    </p:spTree>
    <p:extLst>
      <p:ext uri="{BB962C8B-B14F-4D97-AF65-F5344CB8AC3E}">
        <p14:creationId xmlns:p14="http://schemas.microsoft.com/office/powerpoint/2010/main" val="1363008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849FB-CB56-4253-AEC1-A015EFF07239}"/>
              </a:ext>
            </a:extLst>
          </p:cNvPr>
          <p:cNvSpPr>
            <a:spLocks noGrp="1"/>
          </p:cNvSpPr>
          <p:nvPr>
            <p:ph type="title"/>
          </p:nvPr>
        </p:nvSpPr>
        <p:spPr>
          <a:xfrm>
            <a:off x="677334" y="609600"/>
            <a:ext cx="8596668" cy="880153"/>
          </a:xfrm>
        </p:spPr>
        <p:txBody>
          <a:bodyPr/>
          <a:lstStyle/>
          <a:p>
            <a:r>
              <a:rPr lang="ja-JP" altLang="en-US" sz="4400" dirty="0"/>
              <a:t>実際に扱ってみる</a:t>
            </a:r>
            <a:endParaRPr kumimoji="1" lang="ja-JP" altLang="en-US" dirty="0"/>
          </a:p>
        </p:txBody>
      </p:sp>
      <p:pic>
        <p:nvPicPr>
          <p:cNvPr id="5" name="図 4" descr="スクリーンショット が含まれている画像&#10;&#10;非常に高い精度で生成された説明">
            <a:extLst>
              <a:ext uri="{FF2B5EF4-FFF2-40B4-BE49-F238E27FC236}">
                <a16:creationId xmlns:a16="http://schemas.microsoft.com/office/drawing/2014/main" id="{334EA838-A123-4F18-91AA-6A54D3537740}"/>
              </a:ext>
            </a:extLst>
          </p:cNvPr>
          <p:cNvPicPr>
            <a:picLocks noChangeAspect="1"/>
          </p:cNvPicPr>
          <p:nvPr/>
        </p:nvPicPr>
        <p:blipFill>
          <a:blip r:embed="rId2"/>
          <a:stretch>
            <a:fillRect/>
          </a:stretch>
        </p:blipFill>
        <p:spPr>
          <a:xfrm>
            <a:off x="789076" y="1958765"/>
            <a:ext cx="7640114" cy="4688406"/>
          </a:xfrm>
          <a:prstGeom prst="rect">
            <a:avLst/>
          </a:prstGeom>
        </p:spPr>
      </p:pic>
      <p:sp>
        <p:nvSpPr>
          <p:cNvPr id="6" name="テキスト ボックス 5">
            <a:extLst>
              <a:ext uri="{FF2B5EF4-FFF2-40B4-BE49-F238E27FC236}">
                <a16:creationId xmlns:a16="http://schemas.microsoft.com/office/drawing/2014/main" id="{18211218-D030-4649-B6FA-6F9E1DC8A1D6}"/>
              </a:ext>
            </a:extLst>
          </p:cNvPr>
          <p:cNvSpPr txBox="1"/>
          <p:nvPr/>
        </p:nvSpPr>
        <p:spPr>
          <a:xfrm>
            <a:off x="789076" y="1489753"/>
            <a:ext cx="7737588" cy="461665"/>
          </a:xfrm>
          <a:prstGeom prst="rect">
            <a:avLst/>
          </a:prstGeom>
          <a:noFill/>
        </p:spPr>
        <p:txBody>
          <a:bodyPr wrap="square" rtlCol="0">
            <a:spAutoFit/>
          </a:bodyPr>
          <a:lstStyle/>
          <a:p>
            <a:r>
              <a:rPr kumimoji="1" lang="ja-JP" altLang="en-US" sz="2400" dirty="0"/>
              <a:t>手順１：</a:t>
            </a:r>
            <a:r>
              <a:rPr kumimoji="1" lang="en-US" altLang="ja-JP" sz="2400" dirty="0" err="1"/>
              <a:t>github</a:t>
            </a:r>
            <a:r>
              <a:rPr kumimoji="1" lang="ja-JP" altLang="en-US" sz="2400" dirty="0"/>
              <a:t>にログインして</a:t>
            </a:r>
            <a:r>
              <a:rPr kumimoji="1" lang="en-US" altLang="ja-JP" sz="2400" dirty="0"/>
              <a:t>[+new repository]</a:t>
            </a:r>
            <a:r>
              <a:rPr kumimoji="1" lang="ja-JP" altLang="en-US" sz="2400" dirty="0"/>
              <a:t>を押す</a:t>
            </a:r>
          </a:p>
        </p:txBody>
      </p:sp>
    </p:spTree>
    <p:extLst>
      <p:ext uri="{BB962C8B-B14F-4D97-AF65-F5344CB8AC3E}">
        <p14:creationId xmlns:p14="http://schemas.microsoft.com/office/powerpoint/2010/main" val="690772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849FB-CB56-4253-AEC1-A015EFF07239}"/>
              </a:ext>
            </a:extLst>
          </p:cNvPr>
          <p:cNvSpPr>
            <a:spLocks noGrp="1"/>
          </p:cNvSpPr>
          <p:nvPr>
            <p:ph type="title"/>
          </p:nvPr>
        </p:nvSpPr>
        <p:spPr>
          <a:xfrm>
            <a:off x="677334" y="609600"/>
            <a:ext cx="8596668" cy="880153"/>
          </a:xfrm>
        </p:spPr>
        <p:txBody>
          <a:bodyPr/>
          <a:lstStyle/>
          <a:p>
            <a:r>
              <a:rPr lang="ja-JP" altLang="en-US" sz="4400" dirty="0"/>
              <a:t>実際に扱ってみる</a:t>
            </a:r>
            <a:endParaRPr kumimoji="1" lang="ja-JP" altLang="en-US" dirty="0"/>
          </a:p>
        </p:txBody>
      </p:sp>
      <p:pic>
        <p:nvPicPr>
          <p:cNvPr id="5" name="図 4" descr="スクリーンショット が含まれている画像&#10;&#10;非常に高い精度で生成された説明">
            <a:extLst>
              <a:ext uri="{FF2B5EF4-FFF2-40B4-BE49-F238E27FC236}">
                <a16:creationId xmlns:a16="http://schemas.microsoft.com/office/drawing/2014/main" id="{9BE49E11-4D32-48B5-8CCC-6C8F7BD31E23}"/>
              </a:ext>
            </a:extLst>
          </p:cNvPr>
          <p:cNvPicPr>
            <a:picLocks noChangeAspect="1"/>
          </p:cNvPicPr>
          <p:nvPr/>
        </p:nvPicPr>
        <p:blipFill>
          <a:blip r:embed="rId2"/>
          <a:stretch>
            <a:fillRect/>
          </a:stretch>
        </p:blipFill>
        <p:spPr>
          <a:xfrm>
            <a:off x="5054728" y="1438695"/>
            <a:ext cx="7083119" cy="4683998"/>
          </a:xfrm>
          <a:prstGeom prst="rect">
            <a:avLst/>
          </a:prstGeom>
        </p:spPr>
      </p:pic>
      <p:sp>
        <p:nvSpPr>
          <p:cNvPr id="6" name="正方形/長方形 5">
            <a:extLst>
              <a:ext uri="{FF2B5EF4-FFF2-40B4-BE49-F238E27FC236}">
                <a16:creationId xmlns:a16="http://schemas.microsoft.com/office/drawing/2014/main" id="{E030CCBE-4B49-40A8-9333-5643918B38D1}"/>
              </a:ext>
            </a:extLst>
          </p:cNvPr>
          <p:cNvSpPr/>
          <p:nvPr/>
        </p:nvSpPr>
        <p:spPr>
          <a:xfrm>
            <a:off x="54153" y="2321184"/>
            <a:ext cx="5306924" cy="3416320"/>
          </a:xfrm>
          <a:prstGeom prst="rect">
            <a:avLst/>
          </a:prstGeom>
        </p:spPr>
        <p:txBody>
          <a:bodyPr wrap="square">
            <a:spAutoFit/>
          </a:bodyPr>
          <a:lstStyle/>
          <a:p>
            <a:r>
              <a:rPr kumimoji="1" lang="ja-JP" altLang="en-US" sz="2400" dirty="0"/>
              <a:t>手順２：リポジトリの名前を決める。</a:t>
            </a:r>
            <a:endParaRPr kumimoji="1" lang="en-US" altLang="ja-JP" sz="2400" dirty="0"/>
          </a:p>
          <a:p>
            <a:endParaRPr kumimoji="1" lang="en-US" altLang="ja-JP" sz="2400" dirty="0"/>
          </a:p>
          <a:p>
            <a:r>
              <a:rPr kumimoji="1" lang="ja-JP" altLang="en-US" sz="2400" dirty="0"/>
              <a:t>手順３：必要に応じて</a:t>
            </a:r>
            <a:r>
              <a:rPr kumimoji="1" lang="en-US" altLang="ja-JP" sz="2400" dirty="0"/>
              <a:t>description</a:t>
            </a:r>
            <a:r>
              <a:rPr kumimoji="1" lang="ja-JP" altLang="en-US" sz="2400" dirty="0"/>
              <a:t>を</a:t>
            </a:r>
            <a:endParaRPr kumimoji="1" lang="en-US" altLang="ja-JP" sz="2400" dirty="0"/>
          </a:p>
          <a:p>
            <a:r>
              <a:rPr kumimoji="1" lang="ja-JP" altLang="en-US" sz="2400" dirty="0"/>
              <a:t>　　　　書く</a:t>
            </a:r>
            <a:r>
              <a:rPr kumimoji="1" lang="en-US" altLang="ja-JP" sz="2400" dirty="0"/>
              <a:t>(</a:t>
            </a:r>
            <a:r>
              <a:rPr kumimoji="1" lang="ja-JP" altLang="en-US" sz="2400" dirty="0"/>
              <a:t>今回は書かなくていい</a:t>
            </a:r>
            <a:r>
              <a:rPr kumimoji="1" lang="en-US" altLang="ja-JP" sz="2400" dirty="0"/>
              <a:t>)</a:t>
            </a:r>
          </a:p>
          <a:p>
            <a:endParaRPr kumimoji="1" lang="en-US" altLang="ja-JP" sz="2400" dirty="0"/>
          </a:p>
          <a:p>
            <a:r>
              <a:rPr kumimoji="1" lang="ja-JP" altLang="en-US" sz="2400" dirty="0"/>
              <a:t>手順４：</a:t>
            </a:r>
            <a:r>
              <a:rPr kumimoji="1" lang="en-US" altLang="ja-JP" sz="2400" dirty="0"/>
              <a:t>README</a:t>
            </a:r>
            <a:r>
              <a:rPr kumimoji="1" lang="ja-JP" altLang="en-US" sz="2400" dirty="0"/>
              <a:t>のチェックボックス　</a:t>
            </a:r>
            <a:endParaRPr kumimoji="1" lang="en-US" altLang="ja-JP" sz="2400" dirty="0"/>
          </a:p>
          <a:p>
            <a:r>
              <a:rPr kumimoji="1" lang="ja-JP" altLang="en-US" sz="2400" dirty="0"/>
              <a:t>　　　　をつけておく</a:t>
            </a:r>
            <a:endParaRPr kumimoji="1" lang="en-US" altLang="ja-JP" sz="2400" dirty="0"/>
          </a:p>
          <a:p>
            <a:endParaRPr kumimoji="1" lang="en-US" altLang="ja-JP" sz="2400" dirty="0"/>
          </a:p>
          <a:p>
            <a:r>
              <a:rPr kumimoji="1" lang="ja-JP" altLang="en-US" sz="2400" dirty="0"/>
              <a:t>手順５：</a:t>
            </a:r>
            <a:r>
              <a:rPr kumimoji="1" lang="en-US" altLang="ja-JP" sz="2400" dirty="0"/>
              <a:t>[create repository]</a:t>
            </a:r>
            <a:r>
              <a:rPr kumimoji="1" lang="ja-JP" altLang="en-US" sz="2400" dirty="0"/>
              <a:t>を押す。</a:t>
            </a:r>
            <a:endParaRPr kumimoji="1" lang="en-US" altLang="ja-JP" sz="2400" dirty="0"/>
          </a:p>
        </p:txBody>
      </p:sp>
      <p:sp>
        <p:nvSpPr>
          <p:cNvPr id="7" name="テキスト ボックス 6">
            <a:extLst>
              <a:ext uri="{FF2B5EF4-FFF2-40B4-BE49-F238E27FC236}">
                <a16:creationId xmlns:a16="http://schemas.microsoft.com/office/drawing/2014/main" id="{F1A2515F-E168-48C2-9C10-D8FAC899317A}"/>
              </a:ext>
            </a:extLst>
          </p:cNvPr>
          <p:cNvSpPr txBox="1"/>
          <p:nvPr/>
        </p:nvSpPr>
        <p:spPr>
          <a:xfrm>
            <a:off x="770512" y="6209851"/>
            <a:ext cx="6372950" cy="5232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kumimoji="1" lang="ja-JP" altLang="en-US" sz="2800" b="1" dirty="0"/>
              <a:t>これでリモートリポジトリが作られた。</a:t>
            </a:r>
            <a:endParaRPr kumimoji="1" lang="ja-JP" altLang="en-US" b="1" dirty="0"/>
          </a:p>
        </p:txBody>
      </p:sp>
    </p:spTree>
    <p:extLst>
      <p:ext uri="{BB962C8B-B14F-4D97-AF65-F5344CB8AC3E}">
        <p14:creationId xmlns:p14="http://schemas.microsoft.com/office/powerpoint/2010/main" val="323104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849FB-CB56-4253-AEC1-A015EFF07239}"/>
              </a:ext>
            </a:extLst>
          </p:cNvPr>
          <p:cNvSpPr>
            <a:spLocks noGrp="1"/>
          </p:cNvSpPr>
          <p:nvPr>
            <p:ph type="title"/>
          </p:nvPr>
        </p:nvSpPr>
        <p:spPr>
          <a:xfrm>
            <a:off x="677334" y="609600"/>
            <a:ext cx="8596668" cy="880153"/>
          </a:xfrm>
        </p:spPr>
        <p:txBody>
          <a:bodyPr/>
          <a:lstStyle/>
          <a:p>
            <a:r>
              <a:rPr kumimoji="1" lang="ja-JP" altLang="en-US" sz="4400" dirty="0"/>
              <a:t>はじめに</a:t>
            </a:r>
            <a:r>
              <a:rPr kumimoji="1" lang="en-US" altLang="ja-JP" sz="4400" dirty="0"/>
              <a:t>…</a:t>
            </a:r>
            <a:endParaRPr kumimoji="1" lang="ja-JP" altLang="en-US" dirty="0"/>
          </a:p>
        </p:txBody>
      </p:sp>
      <p:sp>
        <p:nvSpPr>
          <p:cNvPr id="4" name="テキスト ボックス 3">
            <a:extLst>
              <a:ext uri="{FF2B5EF4-FFF2-40B4-BE49-F238E27FC236}">
                <a16:creationId xmlns:a16="http://schemas.microsoft.com/office/drawing/2014/main" id="{88E491B3-956D-4821-B268-14129E95C660}"/>
              </a:ext>
            </a:extLst>
          </p:cNvPr>
          <p:cNvSpPr txBox="1"/>
          <p:nvPr/>
        </p:nvSpPr>
        <p:spPr>
          <a:xfrm>
            <a:off x="1949139" y="3044279"/>
            <a:ext cx="8727896" cy="769441"/>
          </a:xfrm>
          <a:prstGeom prst="rect">
            <a:avLst/>
          </a:prstGeom>
          <a:noFill/>
        </p:spPr>
        <p:txBody>
          <a:bodyPr wrap="square" rtlCol="0">
            <a:spAutoFit/>
          </a:bodyPr>
          <a:lstStyle/>
          <a:p>
            <a:r>
              <a:rPr kumimoji="1" lang="ja-JP" altLang="en-US" sz="4400" dirty="0"/>
              <a:t>こんな経験ありませんか？？</a:t>
            </a:r>
          </a:p>
        </p:txBody>
      </p:sp>
    </p:spTree>
    <p:extLst>
      <p:ext uri="{BB962C8B-B14F-4D97-AF65-F5344CB8AC3E}">
        <p14:creationId xmlns:p14="http://schemas.microsoft.com/office/powerpoint/2010/main" val="3359531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849FB-CB56-4253-AEC1-A015EFF07239}"/>
              </a:ext>
            </a:extLst>
          </p:cNvPr>
          <p:cNvSpPr>
            <a:spLocks noGrp="1"/>
          </p:cNvSpPr>
          <p:nvPr>
            <p:ph type="title"/>
          </p:nvPr>
        </p:nvSpPr>
        <p:spPr>
          <a:xfrm>
            <a:off x="677334" y="609600"/>
            <a:ext cx="8596668" cy="880153"/>
          </a:xfrm>
        </p:spPr>
        <p:txBody>
          <a:bodyPr/>
          <a:lstStyle/>
          <a:p>
            <a:r>
              <a:rPr lang="ja-JP" altLang="en-US" sz="4400" dirty="0"/>
              <a:t>実際に扱ってみる</a:t>
            </a:r>
            <a:endParaRPr kumimoji="1" lang="ja-JP" altLang="en-US" dirty="0"/>
          </a:p>
        </p:txBody>
      </p:sp>
      <p:sp>
        <p:nvSpPr>
          <p:cNvPr id="17" name="テキスト ボックス 16">
            <a:extLst>
              <a:ext uri="{FF2B5EF4-FFF2-40B4-BE49-F238E27FC236}">
                <a16:creationId xmlns:a16="http://schemas.microsoft.com/office/drawing/2014/main" id="{1B569CFC-97C2-4564-A655-CBA1CAC8F772}"/>
              </a:ext>
            </a:extLst>
          </p:cNvPr>
          <p:cNvSpPr txBox="1"/>
          <p:nvPr/>
        </p:nvSpPr>
        <p:spPr>
          <a:xfrm>
            <a:off x="677334" y="1489753"/>
            <a:ext cx="8730895" cy="769441"/>
          </a:xfrm>
          <a:prstGeom prst="rect">
            <a:avLst/>
          </a:prstGeom>
          <a:noFill/>
        </p:spPr>
        <p:txBody>
          <a:bodyPr wrap="square" rtlCol="0">
            <a:spAutoFit/>
          </a:bodyPr>
          <a:lstStyle/>
          <a:p>
            <a:r>
              <a:rPr kumimoji="1" lang="ja-JP" altLang="en-US" sz="4400" dirty="0"/>
              <a:t>②ローカルリポジトリの作成</a:t>
            </a:r>
          </a:p>
        </p:txBody>
      </p:sp>
      <p:sp>
        <p:nvSpPr>
          <p:cNvPr id="18" name="テキスト ボックス 17">
            <a:extLst>
              <a:ext uri="{FF2B5EF4-FFF2-40B4-BE49-F238E27FC236}">
                <a16:creationId xmlns:a16="http://schemas.microsoft.com/office/drawing/2014/main" id="{4298A9E1-A3BC-43DB-A062-58ABA1182DE0}"/>
              </a:ext>
            </a:extLst>
          </p:cNvPr>
          <p:cNvSpPr txBox="1"/>
          <p:nvPr/>
        </p:nvSpPr>
        <p:spPr>
          <a:xfrm>
            <a:off x="677334" y="2893126"/>
            <a:ext cx="9831304" cy="2308324"/>
          </a:xfrm>
          <a:prstGeom prst="rect">
            <a:avLst/>
          </a:prstGeom>
          <a:noFill/>
        </p:spPr>
        <p:txBody>
          <a:bodyPr wrap="square" rtlCol="0">
            <a:spAutoFit/>
          </a:bodyPr>
          <a:lstStyle/>
          <a:p>
            <a:r>
              <a:rPr kumimoji="1" lang="ja-JP" altLang="en-US" sz="3600" dirty="0"/>
              <a:t>方法１　：　</a:t>
            </a:r>
            <a:r>
              <a:rPr kumimoji="1" lang="en-US" altLang="ja-JP" sz="3600" dirty="0"/>
              <a:t>$ git </a:t>
            </a:r>
            <a:r>
              <a:rPr kumimoji="1" lang="en-US" altLang="ja-JP" sz="3600" dirty="0" err="1"/>
              <a:t>init</a:t>
            </a:r>
            <a:endParaRPr kumimoji="1" lang="en-US" altLang="ja-JP" sz="3600" dirty="0"/>
          </a:p>
          <a:p>
            <a:endParaRPr kumimoji="1" lang="en-US" altLang="ja-JP" sz="3600" dirty="0"/>
          </a:p>
          <a:p>
            <a:r>
              <a:rPr kumimoji="1" lang="ja-JP" altLang="en-US" sz="3600" dirty="0"/>
              <a:t>方法２　：　共有リポジトリから複製</a:t>
            </a:r>
            <a:endParaRPr kumimoji="1" lang="en-US" altLang="ja-JP" sz="3600" dirty="0"/>
          </a:p>
          <a:p>
            <a:r>
              <a:rPr kumimoji="1" lang="ja-JP" altLang="en-US" sz="3600" dirty="0"/>
              <a:t>　　　　（今回はこっちの方法ですすめる）</a:t>
            </a:r>
          </a:p>
        </p:txBody>
      </p:sp>
    </p:spTree>
    <p:extLst>
      <p:ext uri="{BB962C8B-B14F-4D97-AF65-F5344CB8AC3E}">
        <p14:creationId xmlns:p14="http://schemas.microsoft.com/office/powerpoint/2010/main" val="2611030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849FB-CB56-4253-AEC1-A015EFF07239}"/>
              </a:ext>
            </a:extLst>
          </p:cNvPr>
          <p:cNvSpPr>
            <a:spLocks noGrp="1"/>
          </p:cNvSpPr>
          <p:nvPr>
            <p:ph type="title"/>
          </p:nvPr>
        </p:nvSpPr>
        <p:spPr>
          <a:xfrm>
            <a:off x="677334" y="609600"/>
            <a:ext cx="8596668" cy="880153"/>
          </a:xfrm>
        </p:spPr>
        <p:txBody>
          <a:bodyPr/>
          <a:lstStyle/>
          <a:p>
            <a:r>
              <a:rPr lang="ja-JP" altLang="en-US" sz="4400" dirty="0"/>
              <a:t>実際に扱ってみる</a:t>
            </a:r>
            <a:endParaRPr kumimoji="1" lang="ja-JP" altLang="en-US" dirty="0"/>
          </a:p>
        </p:txBody>
      </p:sp>
      <p:pic>
        <p:nvPicPr>
          <p:cNvPr id="4" name="図 3" descr="スクリーンショット, 室内, コンピューター が含まれている画像&#10;&#10;非常に高い精度で生成された説明">
            <a:extLst>
              <a:ext uri="{FF2B5EF4-FFF2-40B4-BE49-F238E27FC236}">
                <a16:creationId xmlns:a16="http://schemas.microsoft.com/office/drawing/2014/main" id="{7A8A9D33-5652-4582-8F4E-F9617CA853A3}"/>
              </a:ext>
            </a:extLst>
          </p:cNvPr>
          <p:cNvPicPr>
            <a:picLocks noChangeAspect="1"/>
          </p:cNvPicPr>
          <p:nvPr/>
        </p:nvPicPr>
        <p:blipFill>
          <a:blip r:embed="rId2"/>
          <a:stretch>
            <a:fillRect/>
          </a:stretch>
        </p:blipFill>
        <p:spPr>
          <a:xfrm>
            <a:off x="1151123" y="1991258"/>
            <a:ext cx="8246049" cy="47228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9" name="正方形/長方形 18">
            <a:extLst>
              <a:ext uri="{FF2B5EF4-FFF2-40B4-BE49-F238E27FC236}">
                <a16:creationId xmlns:a16="http://schemas.microsoft.com/office/drawing/2014/main" id="{8A371BEE-692E-4A28-A410-4095EEAAE8D1}"/>
              </a:ext>
            </a:extLst>
          </p:cNvPr>
          <p:cNvSpPr/>
          <p:nvPr/>
        </p:nvSpPr>
        <p:spPr>
          <a:xfrm>
            <a:off x="7728547" y="3699870"/>
            <a:ext cx="914400" cy="182880"/>
          </a:xfrm>
          <a:prstGeom prst="rect">
            <a:avLst/>
          </a:prstGeom>
          <a:no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algn="ctr"/>
            <a:endParaRPr lang="ja-JP" altLang="en-US">
              <a:solidFill>
                <a:srgbClr val="E71224"/>
              </a:solidFill>
            </a:endParaRPr>
          </a:p>
        </p:txBody>
      </p:sp>
      <p:sp>
        <p:nvSpPr>
          <p:cNvPr id="8" name="テキスト ボックス 7">
            <a:extLst>
              <a:ext uri="{FF2B5EF4-FFF2-40B4-BE49-F238E27FC236}">
                <a16:creationId xmlns:a16="http://schemas.microsoft.com/office/drawing/2014/main" id="{24200827-28F0-4C19-A099-ABA79E739A09}"/>
              </a:ext>
            </a:extLst>
          </p:cNvPr>
          <p:cNvSpPr txBox="1"/>
          <p:nvPr/>
        </p:nvSpPr>
        <p:spPr>
          <a:xfrm>
            <a:off x="445595" y="1332146"/>
            <a:ext cx="9496763" cy="400110"/>
          </a:xfrm>
          <a:prstGeom prst="rect">
            <a:avLst/>
          </a:prstGeom>
          <a:noFill/>
        </p:spPr>
        <p:txBody>
          <a:bodyPr wrap="square" rtlCol="0">
            <a:spAutoFit/>
          </a:bodyPr>
          <a:lstStyle/>
          <a:p>
            <a:r>
              <a:rPr kumimoji="1" lang="ja-JP" altLang="en-US" sz="2000" dirty="0"/>
              <a:t>手順１：先ほど作ったリポジトリから</a:t>
            </a:r>
            <a:r>
              <a:rPr kumimoji="1" lang="en-US" altLang="ja-JP" sz="2000" dirty="0"/>
              <a:t>[clone or download]</a:t>
            </a:r>
            <a:r>
              <a:rPr kumimoji="1" lang="ja-JP" altLang="en-US" sz="2000" dirty="0"/>
              <a:t>を押し、</a:t>
            </a:r>
            <a:r>
              <a:rPr kumimoji="1" lang="en-US" altLang="ja-JP" sz="2000" dirty="0"/>
              <a:t>URL</a:t>
            </a:r>
            <a:r>
              <a:rPr kumimoji="1" lang="ja-JP" altLang="en-US" sz="2000" dirty="0"/>
              <a:t>をコピー</a:t>
            </a:r>
          </a:p>
        </p:txBody>
      </p:sp>
    </p:spTree>
    <p:extLst>
      <p:ext uri="{BB962C8B-B14F-4D97-AF65-F5344CB8AC3E}">
        <p14:creationId xmlns:p14="http://schemas.microsoft.com/office/powerpoint/2010/main" val="3401564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849FB-CB56-4253-AEC1-A015EFF07239}"/>
              </a:ext>
            </a:extLst>
          </p:cNvPr>
          <p:cNvSpPr>
            <a:spLocks noGrp="1"/>
          </p:cNvSpPr>
          <p:nvPr>
            <p:ph type="title"/>
          </p:nvPr>
        </p:nvSpPr>
        <p:spPr>
          <a:xfrm>
            <a:off x="677334" y="609600"/>
            <a:ext cx="8596668" cy="880153"/>
          </a:xfrm>
        </p:spPr>
        <p:txBody>
          <a:bodyPr/>
          <a:lstStyle/>
          <a:p>
            <a:r>
              <a:rPr lang="ja-JP" altLang="en-US" sz="4400" dirty="0"/>
              <a:t>実際に扱ってみる</a:t>
            </a:r>
            <a:endParaRPr kumimoji="1" lang="ja-JP" altLang="en-US" dirty="0"/>
          </a:p>
        </p:txBody>
      </p:sp>
      <p:pic>
        <p:nvPicPr>
          <p:cNvPr id="4" name="図 3" descr="テキスト が含まれている画像&#10;&#10;非常に高い精度で生成された説明">
            <a:extLst>
              <a:ext uri="{FF2B5EF4-FFF2-40B4-BE49-F238E27FC236}">
                <a16:creationId xmlns:a16="http://schemas.microsoft.com/office/drawing/2014/main" id="{6438FFB1-1C96-4F7E-8D2F-FE0E18D82E7D}"/>
              </a:ext>
            </a:extLst>
          </p:cNvPr>
          <p:cNvPicPr>
            <a:picLocks noChangeAspect="1"/>
          </p:cNvPicPr>
          <p:nvPr/>
        </p:nvPicPr>
        <p:blipFill>
          <a:blip r:embed="rId2"/>
          <a:stretch>
            <a:fillRect/>
          </a:stretch>
        </p:blipFill>
        <p:spPr>
          <a:xfrm>
            <a:off x="55699" y="2518884"/>
            <a:ext cx="12192000" cy="2813538"/>
          </a:xfrm>
          <a:prstGeom prst="rect">
            <a:avLst/>
          </a:prstGeom>
        </p:spPr>
      </p:pic>
      <p:sp>
        <p:nvSpPr>
          <p:cNvPr id="5" name="テキスト ボックス 4">
            <a:extLst>
              <a:ext uri="{FF2B5EF4-FFF2-40B4-BE49-F238E27FC236}">
                <a16:creationId xmlns:a16="http://schemas.microsoft.com/office/drawing/2014/main" id="{DB2C626A-6CED-4887-A36D-EBC433EF83B1}"/>
              </a:ext>
            </a:extLst>
          </p:cNvPr>
          <p:cNvSpPr txBox="1"/>
          <p:nvPr/>
        </p:nvSpPr>
        <p:spPr>
          <a:xfrm>
            <a:off x="213515" y="1610644"/>
            <a:ext cx="9584954" cy="954107"/>
          </a:xfrm>
          <a:prstGeom prst="rect">
            <a:avLst/>
          </a:prstGeom>
          <a:noFill/>
        </p:spPr>
        <p:txBody>
          <a:bodyPr wrap="square" rtlCol="0">
            <a:spAutoFit/>
          </a:bodyPr>
          <a:lstStyle/>
          <a:p>
            <a:r>
              <a:rPr kumimoji="1" lang="ja-JP" altLang="en-US" sz="2800" dirty="0"/>
              <a:t>手順２</a:t>
            </a:r>
            <a:r>
              <a:rPr kumimoji="1" lang="ja-JP" altLang="en-US" dirty="0"/>
              <a:t>：</a:t>
            </a:r>
            <a:r>
              <a:rPr kumimoji="1" lang="ja-JP" altLang="en-US" sz="2800" dirty="0"/>
              <a:t>＄</a:t>
            </a:r>
            <a:r>
              <a:rPr kumimoji="1" lang="en-US" altLang="ja-JP" sz="2800" dirty="0"/>
              <a:t>git clone [</a:t>
            </a:r>
            <a:r>
              <a:rPr kumimoji="1" lang="ja-JP" altLang="en-US" sz="2800" dirty="0"/>
              <a:t>コピーして来た</a:t>
            </a:r>
            <a:r>
              <a:rPr kumimoji="1" lang="en-US" altLang="ja-JP" sz="2800" dirty="0"/>
              <a:t>URL]</a:t>
            </a:r>
            <a:r>
              <a:rPr kumimoji="1" lang="ja-JP" altLang="en-US" sz="2800" dirty="0"/>
              <a:t>　を端末上で実行</a:t>
            </a:r>
            <a:endParaRPr kumimoji="1" lang="en-US" altLang="ja-JP" sz="2800" dirty="0"/>
          </a:p>
          <a:p>
            <a:r>
              <a:rPr kumimoji="1" lang="ja-JP" altLang="en-US" sz="2800" dirty="0"/>
              <a:t>　　　　以下のようになれば成功</a:t>
            </a:r>
            <a:r>
              <a:rPr kumimoji="1" lang="en-US" altLang="ja-JP" sz="2800" dirty="0"/>
              <a:t> </a:t>
            </a:r>
            <a:endParaRPr kumimoji="1" lang="ja-JP" altLang="en-US" sz="2800" dirty="0"/>
          </a:p>
        </p:txBody>
      </p:sp>
      <p:sp>
        <p:nvSpPr>
          <p:cNvPr id="6" name="テキスト ボックス 5">
            <a:extLst>
              <a:ext uri="{FF2B5EF4-FFF2-40B4-BE49-F238E27FC236}">
                <a16:creationId xmlns:a16="http://schemas.microsoft.com/office/drawing/2014/main" id="{DE9AEBC1-9E9A-45E2-A9BB-BD77C5A4ED52}"/>
              </a:ext>
            </a:extLst>
          </p:cNvPr>
          <p:cNvSpPr txBox="1"/>
          <p:nvPr/>
        </p:nvSpPr>
        <p:spPr>
          <a:xfrm>
            <a:off x="4516300" y="5713840"/>
            <a:ext cx="4196029"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dirty="0"/>
              <a:t>Git</a:t>
            </a:r>
            <a:r>
              <a:rPr kumimoji="1" lang="ja-JP" altLang="en-US" dirty="0"/>
              <a:t>がインストールできていない人は</a:t>
            </a:r>
            <a:r>
              <a:rPr kumimoji="1" lang="en-US" altLang="ja-JP" dirty="0"/>
              <a:t>…</a:t>
            </a:r>
          </a:p>
          <a:p>
            <a:r>
              <a:rPr kumimoji="1" lang="ja-JP" altLang="en-US" dirty="0"/>
              <a:t>＄</a:t>
            </a:r>
            <a:r>
              <a:rPr kumimoji="1" lang="en-US" altLang="ja-JP" dirty="0" err="1"/>
              <a:t>sudo</a:t>
            </a:r>
            <a:r>
              <a:rPr kumimoji="1" lang="en-US" altLang="ja-JP" dirty="0"/>
              <a:t> apt-get install git</a:t>
            </a:r>
          </a:p>
          <a:p>
            <a:r>
              <a:rPr kumimoji="1" lang="ja-JP" altLang="en-US" dirty="0"/>
              <a:t>を実行してから試してください。</a:t>
            </a:r>
          </a:p>
        </p:txBody>
      </p:sp>
    </p:spTree>
    <p:extLst>
      <p:ext uri="{BB962C8B-B14F-4D97-AF65-F5344CB8AC3E}">
        <p14:creationId xmlns:p14="http://schemas.microsoft.com/office/powerpoint/2010/main" val="2941446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849FB-CB56-4253-AEC1-A015EFF07239}"/>
              </a:ext>
            </a:extLst>
          </p:cNvPr>
          <p:cNvSpPr>
            <a:spLocks noGrp="1"/>
          </p:cNvSpPr>
          <p:nvPr>
            <p:ph type="title"/>
          </p:nvPr>
        </p:nvSpPr>
        <p:spPr>
          <a:xfrm>
            <a:off x="677334" y="609600"/>
            <a:ext cx="8596668" cy="880153"/>
          </a:xfrm>
        </p:spPr>
        <p:txBody>
          <a:bodyPr/>
          <a:lstStyle/>
          <a:p>
            <a:r>
              <a:rPr lang="ja-JP" altLang="en-US" sz="4400" dirty="0"/>
              <a:t>実際に扱ってみる</a:t>
            </a:r>
            <a:endParaRPr kumimoji="1" lang="ja-JP" altLang="en-US" dirty="0"/>
          </a:p>
        </p:txBody>
      </p:sp>
      <p:sp>
        <p:nvSpPr>
          <p:cNvPr id="3" name="テキスト ボックス 2">
            <a:extLst>
              <a:ext uri="{FF2B5EF4-FFF2-40B4-BE49-F238E27FC236}">
                <a16:creationId xmlns:a16="http://schemas.microsoft.com/office/drawing/2014/main" id="{3B984A4A-C066-412B-95F0-7BBC49DB0242}"/>
              </a:ext>
            </a:extLst>
          </p:cNvPr>
          <p:cNvSpPr txBox="1"/>
          <p:nvPr/>
        </p:nvSpPr>
        <p:spPr>
          <a:xfrm>
            <a:off x="0" y="1489753"/>
            <a:ext cx="10587545" cy="1815882"/>
          </a:xfrm>
          <a:prstGeom prst="rect">
            <a:avLst/>
          </a:prstGeom>
          <a:noFill/>
        </p:spPr>
        <p:txBody>
          <a:bodyPr wrap="square" rtlCol="0">
            <a:spAutoFit/>
          </a:bodyPr>
          <a:lstStyle/>
          <a:p>
            <a:r>
              <a:rPr kumimoji="1" lang="ja-JP" altLang="en-US" sz="2800" dirty="0"/>
              <a:t>③ファイルを共有リポジトリにあげてみる。</a:t>
            </a:r>
            <a:endParaRPr kumimoji="1" lang="en-US" altLang="ja-JP" sz="2800" dirty="0"/>
          </a:p>
          <a:p>
            <a:r>
              <a:rPr kumimoji="1" lang="ja-JP" altLang="en-US" sz="2800" dirty="0"/>
              <a:t>手順１：先ほど作ったリポジトリで適当なドキュメントを作成</a:t>
            </a:r>
            <a:endParaRPr kumimoji="1" lang="en-US" altLang="ja-JP" sz="2800" dirty="0"/>
          </a:p>
          <a:p>
            <a:r>
              <a:rPr kumimoji="1" lang="ja-JP" altLang="en-US" sz="2800" dirty="0"/>
              <a:t>手順２：＄</a:t>
            </a:r>
            <a:r>
              <a:rPr kumimoji="1" lang="en-US" altLang="ja-JP" sz="2800" dirty="0"/>
              <a:t>git add [</a:t>
            </a:r>
            <a:r>
              <a:rPr kumimoji="1" lang="ja-JP" altLang="en-US" sz="2800" dirty="0"/>
              <a:t>ファイル名</a:t>
            </a:r>
            <a:r>
              <a:rPr kumimoji="1" lang="en-US" altLang="ja-JP" sz="2800" dirty="0"/>
              <a:t>]</a:t>
            </a:r>
            <a:r>
              <a:rPr kumimoji="1" lang="ja-JP" altLang="en-US" sz="2800" dirty="0"/>
              <a:t>でコミット対象にする。</a:t>
            </a:r>
            <a:endParaRPr kumimoji="1" lang="en-US" altLang="ja-JP" sz="2800" dirty="0"/>
          </a:p>
          <a:p>
            <a:r>
              <a:rPr kumimoji="1" lang="ja-JP" altLang="en-US" sz="2800" dirty="0"/>
              <a:t>＊</a:t>
            </a:r>
            <a:r>
              <a:rPr kumimoji="1" lang="en-US" altLang="ja-JP" sz="2800" dirty="0"/>
              <a:t>($git status </a:t>
            </a:r>
            <a:r>
              <a:rPr kumimoji="1" lang="ja-JP" altLang="en-US" sz="2800" dirty="0"/>
              <a:t>は今の状態を知るためのコマンド</a:t>
            </a:r>
            <a:r>
              <a:rPr kumimoji="1" lang="en-US" altLang="ja-JP" sz="2800" dirty="0"/>
              <a:t>)</a:t>
            </a:r>
            <a:endParaRPr kumimoji="1" lang="ja-JP" altLang="en-US" sz="2800" dirty="0"/>
          </a:p>
        </p:txBody>
      </p:sp>
      <p:pic>
        <p:nvPicPr>
          <p:cNvPr id="5" name="図 4" descr="テキスト が含まれている画像&#10;&#10;非常に高い精度で生成された説明">
            <a:extLst>
              <a:ext uri="{FF2B5EF4-FFF2-40B4-BE49-F238E27FC236}">
                <a16:creationId xmlns:a16="http://schemas.microsoft.com/office/drawing/2014/main" id="{61B204C8-504D-4042-BCF1-D0EAAFE10429}"/>
              </a:ext>
            </a:extLst>
          </p:cNvPr>
          <p:cNvPicPr>
            <a:picLocks noChangeAspect="1"/>
          </p:cNvPicPr>
          <p:nvPr/>
        </p:nvPicPr>
        <p:blipFill>
          <a:blip r:embed="rId2"/>
          <a:stretch>
            <a:fillRect/>
          </a:stretch>
        </p:blipFill>
        <p:spPr>
          <a:xfrm>
            <a:off x="677334" y="3429000"/>
            <a:ext cx="8255902" cy="3237233"/>
          </a:xfrm>
          <a:prstGeom prst="rect">
            <a:avLst/>
          </a:prstGeom>
        </p:spPr>
      </p:pic>
    </p:spTree>
    <p:extLst>
      <p:ext uri="{BB962C8B-B14F-4D97-AF65-F5344CB8AC3E}">
        <p14:creationId xmlns:p14="http://schemas.microsoft.com/office/powerpoint/2010/main" val="984712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849FB-CB56-4253-AEC1-A015EFF07239}"/>
              </a:ext>
            </a:extLst>
          </p:cNvPr>
          <p:cNvSpPr>
            <a:spLocks noGrp="1"/>
          </p:cNvSpPr>
          <p:nvPr>
            <p:ph type="title"/>
          </p:nvPr>
        </p:nvSpPr>
        <p:spPr>
          <a:xfrm>
            <a:off x="677334" y="609600"/>
            <a:ext cx="8596668" cy="880153"/>
          </a:xfrm>
        </p:spPr>
        <p:txBody>
          <a:bodyPr/>
          <a:lstStyle/>
          <a:p>
            <a:r>
              <a:rPr lang="ja-JP" altLang="en-US" sz="4400" dirty="0"/>
              <a:t>実際に扱ってみる</a:t>
            </a:r>
            <a:endParaRPr kumimoji="1" lang="ja-JP" altLang="en-US" dirty="0"/>
          </a:p>
        </p:txBody>
      </p:sp>
      <p:pic>
        <p:nvPicPr>
          <p:cNvPr id="4" name="図 3">
            <a:extLst>
              <a:ext uri="{FF2B5EF4-FFF2-40B4-BE49-F238E27FC236}">
                <a16:creationId xmlns:a16="http://schemas.microsoft.com/office/drawing/2014/main" id="{1A930422-1845-4AC0-969E-A44B6418DB11}"/>
              </a:ext>
            </a:extLst>
          </p:cNvPr>
          <p:cNvPicPr>
            <a:picLocks noChangeAspect="1"/>
          </p:cNvPicPr>
          <p:nvPr/>
        </p:nvPicPr>
        <p:blipFill>
          <a:blip r:embed="rId2"/>
          <a:stretch>
            <a:fillRect/>
          </a:stretch>
        </p:blipFill>
        <p:spPr>
          <a:xfrm>
            <a:off x="190307" y="2369906"/>
            <a:ext cx="9764453" cy="1615701"/>
          </a:xfrm>
          <a:prstGeom prst="rect">
            <a:avLst/>
          </a:prstGeom>
        </p:spPr>
      </p:pic>
      <p:sp>
        <p:nvSpPr>
          <p:cNvPr id="5" name="テキスト ボックス 4">
            <a:extLst>
              <a:ext uri="{FF2B5EF4-FFF2-40B4-BE49-F238E27FC236}">
                <a16:creationId xmlns:a16="http://schemas.microsoft.com/office/drawing/2014/main" id="{3B765552-EFC1-4B31-A8CC-8781FFE36712}"/>
              </a:ext>
            </a:extLst>
          </p:cNvPr>
          <p:cNvSpPr txBox="1"/>
          <p:nvPr/>
        </p:nvSpPr>
        <p:spPr>
          <a:xfrm>
            <a:off x="375972" y="1489753"/>
            <a:ext cx="9181133" cy="954107"/>
          </a:xfrm>
          <a:prstGeom prst="rect">
            <a:avLst/>
          </a:prstGeom>
          <a:noFill/>
        </p:spPr>
        <p:txBody>
          <a:bodyPr wrap="square" rtlCol="0">
            <a:spAutoFit/>
          </a:bodyPr>
          <a:lstStyle/>
          <a:p>
            <a:r>
              <a:rPr kumimoji="1" lang="ja-JP" altLang="en-US" sz="2800" dirty="0"/>
              <a:t>手順３：＄</a:t>
            </a:r>
            <a:r>
              <a:rPr kumimoji="1" lang="en-US" altLang="ja-JP" sz="2800" dirty="0"/>
              <a:t>git commit –m “[</a:t>
            </a:r>
            <a:r>
              <a:rPr kumimoji="1" lang="ja-JP" altLang="en-US" sz="2800" dirty="0"/>
              <a:t>コメント</a:t>
            </a:r>
            <a:r>
              <a:rPr kumimoji="1" lang="en-US" altLang="ja-JP" sz="2800" dirty="0"/>
              <a:t>]” </a:t>
            </a:r>
            <a:r>
              <a:rPr kumimoji="1" lang="ja-JP" altLang="en-US" sz="2800" dirty="0"/>
              <a:t>を実行し変更点</a:t>
            </a:r>
            <a:endParaRPr kumimoji="1" lang="en-US" altLang="ja-JP" sz="2800" dirty="0"/>
          </a:p>
          <a:p>
            <a:r>
              <a:rPr kumimoji="1" lang="ja-JP" altLang="en-US" sz="2800" dirty="0"/>
              <a:t>　　　　　をローカルに登録</a:t>
            </a:r>
          </a:p>
        </p:txBody>
      </p:sp>
      <p:sp>
        <p:nvSpPr>
          <p:cNvPr id="7" name="テキスト ボックス 6">
            <a:extLst>
              <a:ext uri="{FF2B5EF4-FFF2-40B4-BE49-F238E27FC236}">
                <a16:creationId xmlns:a16="http://schemas.microsoft.com/office/drawing/2014/main" id="{C68A77E8-E856-42E3-A212-10AECE3A3E9B}"/>
              </a:ext>
            </a:extLst>
          </p:cNvPr>
          <p:cNvSpPr txBox="1"/>
          <p:nvPr/>
        </p:nvSpPr>
        <p:spPr>
          <a:xfrm>
            <a:off x="1304296" y="4721916"/>
            <a:ext cx="2936601"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sz="2000" dirty="0"/>
              <a:t>コメントは右図のように表記される→</a:t>
            </a:r>
          </a:p>
        </p:txBody>
      </p:sp>
      <p:grpSp>
        <p:nvGrpSpPr>
          <p:cNvPr id="9" name="グループ化 8">
            <a:extLst>
              <a:ext uri="{FF2B5EF4-FFF2-40B4-BE49-F238E27FC236}">
                <a16:creationId xmlns:a16="http://schemas.microsoft.com/office/drawing/2014/main" id="{95B3F07C-616A-4398-9E57-5C99B57D37C3}"/>
              </a:ext>
            </a:extLst>
          </p:cNvPr>
          <p:cNvGrpSpPr/>
          <p:nvPr/>
        </p:nvGrpSpPr>
        <p:grpSpPr>
          <a:xfrm>
            <a:off x="4361603" y="4187308"/>
            <a:ext cx="5593157" cy="1710612"/>
            <a:chOff x="4361603" y="4010926"/>
            <a:chExt cx="5593157" cy="1710612"/>
          </a:xfrm>
        </p:grpSpPr>
        <p:pic>
          <p:nvPicPr>
            <p:cNvPr id="6" name="図 5" descr="スクリーンショット, 室内, コンピューター が含まれている画像&#10;&#10;非常に高い精度で生成された説明">
              <a:extLst>
                <a:ext uri="{FF2B5EF4-FFF2-40B4-BE49-F238E27FC236}">
                  <a16:creationId xmlns:a16="http://schemas.microsoft.com/office/drawing/2014/main" id="{1BD903B4-13FE-489A-BA3C-364ECDF2E3F0}"/>
                </a:ext>
              </a:extLst>
            </p:cNvPr>
            <p:cNvPicPr>
              <a:picLocks noChangeAspect="1"/>
            </p:cNvPicPr>
            <p:nvPr/>
          </p:nvPicPr>
          <p:blipFill rotWithShape="1">
            <a:blip r:embed="rId3"/>
            <a:srcRect l="22459" t="42228" r="9712" b="21573"/>
            <a:stretch/>
          </p:blipFill>
          <p:spPr>
            <a:xfrm>
              <a:off x="4361603" y="4010926"/>
              <a:ext cx="5593157" cy="17096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楕円 14">
              <a:extLst>
                <a:ext uri="{FF2B5EF4-FFF2-40B4-BE49-F238E27FC236}">
                  <a16:creationId xmlns:a16="http://schemas.microsoft.com/office/drawing/2014/main" id="{9C934E90-76E8-46C0-AC03-19C48AE811A4}"/>
                </a:ext>
              </a:extLst>
            </p:cNvPr>
            <p:cNvSpPr/>
            <p:nvPr/>
          </p:nvSpPr>
          <p:spPr>
            <a:xfrm rot="21441760">
              <a:off x="6887974" y="4075618"/>
              <a:ext cx="1097280" cy="1645920"/>
            </a:xfrm>
            <a:prstGeom prst="ellipse">
              <a:avLst/>
            </a:prstGeom>
            <a:no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algn="ctr"/>
              <a:endParaRPr lang="ja-JP" altLang="en-US">
                <a:solidFill>
                  <a:srgbClr val="E71224"/>
                </a:solidFill>
              </a:endParaRPr>
            </a:p>
          </p:txBody>
        </p:sp>
      </p:grpSp>
      <p:sp>
        <p:nvSpPr>
          <p:cNvPr id="10" name="テキスト ボックス 9">
            <a:extLst>
              <a:ext uri="{FF2B5EF4-FFF2-40B4-BE49-F238E27FC236}">
                <a16:creationId xmlns:a16="http://schemas.microsoft.com/office/drawing/2014/main" id="{2429F906-59EE-4247-9725-86614DD0D365}"/>
              </a:ext>
            </a:extLst>
          </p:cNvPr>
          <p:cNvSpPr txBox="1"/>
          <p:nvPr/>
        </p:nvSpPr>
        <p:spPr>
          <a:xfrm>
            <a:off x="1155763" y="6159436"/>
            <a:ext cx="8935127"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ja-JP" altLang="en-US" b="1" dirty="0"/>
              <a:t>＊</a:t>
            </a:r>
            <a:r>
              <a:rPr lang="en-US" altLang="ja-JP" b="1" dirty="0"/>
              <a:t>git reset</a:t>
            </a:r>
            <a:r>
              <a:rPr lang="ja-JP" altLang="en-US" b="1" dirty="0"/>
              <a:t>　</a:t>
            </a:r>
            <a:r>
              <a:rPr lang="ja-JP" altLang="ja-JP" dirty="0">
                <a:solidFill>
                  <a:srgbClr val="555555"/>
                </a:solidFill>
                <a:latin typeface="Arial Unicode MS"/>
                <a:ea typeface="Menlo"/>
              </a:rPr>
              <a:t> –soft HEAD^</a:t>
            </a:r>
            <a:r>
              <a:rPr lang="ja-JP" altLang="ja-JP" sz="800" dirty="0">
                <a:solidFill>
                  <a:schemeClr val="tx1"/>
                </a:solidFill>
              </a:rPr>
              <a:t> </a:t>
            </a:r>
            <a:endParaRPr lang="en-US" altLang="ja-JP" b="1" dirty="0"/>
          </a:p>
          <a:p>
            <a:r>
              <a:rPr lang="ja-JP" altLang="en-US" dirty="0"/>
              <a:t>　直前のローカルリポジトリのコミットを取り消すために使うコマンド</a:t>
            </a:r>
          </a:p>
        </p:txBody>
      </p:sp>
    </p:spTree>
    <p:extLst>
      <p:ext uri="{BB962C8B-B14F-4D97-AF65-F5344CB8AC3E}">
        <p14:creationId xmlns:p14="http://schemas.microsoft.com/office/powerpoint/2010/main" val="1669252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849FB-CB56-4253-AEC1-A015EFF07239}"/>
              </a:ext>
            </a:extLst>
          </p:cNvPr>
          <p:cNvSpPr>
            <a:spLocks noGrp="1"/>
          </p:cNvSpPr>
          <p:nvPr>
            <p:ph type="title"/>
          </p:nvPr>
        </p:nvSpPr>
        <p:spPr>
          <a:xfrm>
            <a:off x="677334" y="609600"/>
            <a:ext cx="8596668" cy="880153"/>
          </a:xfrm>
        </p:spPr>
        <p:txBody>
          <a:bodyPr/>
          <a:lstStyle/>
          <a:p>
            <a:r>
              <a:rPr lang="ja-JP" altLang="en-US" sz="4400" dirty="0"/>
              <a:t>実際に扱ってみる</a:t>
            </a:r>
            <a:endParaRPr kumimoji="1" lang="ja-JP" altLang="en-US" dirty="0"/>
          </a:p>
        </p:txBody>
      </p:sp>
      <p:pic>
        <p:nvPicPr>
          <p:cNvPr id="4" name="図 3" descr="テキスト が含まれている画像&#10;&#10;非常に高い精度で生成された説明">
            <a:extLst>
              <a:ext uri="{FF2B5EF4-FFF2-40B4-BE49-F238E27FC236}">
                <a16:creationId xmlns:a16="http://schemas.microsoft.com/office/drawing/2014/main" id="{D5750333-72EE-4BD7-A263-E57D81488729}"/>
              </a:ext>
            </a:extLst>
          </p:cNvPr>
          <p:cNvPicPr>
            <a:picLocks noChangeAspect="1"/>
          </p:cNvPicPr>
          <p:nvPr/>
        </p:nvPicPr>
        <p:blipFill>
          <a:blip r:embed="rId2"/>
          <a:stretch>
            <a:fillRect/>
          </a:stretch>
        </p:blipFill>
        <p:spPr>
          <a:xfrm>
            <a:off x="529144" y="2662436"/>
            <a:ext cx="8851980" cy="2893588"/>
          </a:xfrm>
          <a:prstGeom prst="rect">
            <a:avLst/>
          </a:prstGeom>
        </p:spPr>
      </p:pic>
      <p:sp>
        <p:nvSpPr>
          <p:cNvPr id="5" name="テキスト ボックス 4">
            <a:extLst>
              <a:ext uri="{FF2B5EF4-FFF2-40B4-BE49-F238E27FC236}">
                <a16:creationId xmlns:a16="http://schemas.microsoft.com/office/drawing/2014/main" id="{CD68F64F-2823-42B4-827E-88DCD8AF5319}"/>
              </a:ext>
            </a:extLst>
          </p:cNvPr>
          <p:cNvSpPr txBox="1"/>
          <p:nvPr/>
        </p:nvSpPr>
        <p:spPr>
          <a:xfrm>
            <a:off x="589485" y="1712759"/>
            <a:ext cx="9366799" cy="830997"/>
          </a:xfrm>
          <a:prstGeom prst="rect">
            <a:avLst/>
          </a:prstGeom>
          <a:noFill/>
        </p:spPr>
        <p:txBody>
          <a:bodyPr wrap="square" rtlCol="0">
            <a:spAutoFit/>
          </a:bodyPr>
          <a:lstStyle/>
          <a:p>
            <a:r>
              <a:rPr kumimoji="1" lang="ja-JP" altLang="en-US" sz="2400" dirty="0"/>
              <a:t>手順４：＄</a:t>
            </a:r>
            <a:r>
              <a:rPr kumimoji="1" lang="en-US" altLang="ja-JP" sz="2400" dirty="0"/>
              <a:t>git push origin [</a:t>
            </a:r>
            <a:r>
              <a:rPr kumimoji="1" lang="ja-JP" altLang="en-US" sz="2400" dirty="0"/>
              <a:t>ブランチ名</a:t>
            </a:r>
            <a:r>
              <a:rPr kumimoji="1" lang="en-US" altLang="ja-JP" sz="2400" dirty="0"/>
              <a:t>](</a:t>
            </a:r>
            <a:r>
              <a:rPr kumimoji="1" lang="ja-JP" altLang="en-US" sz="2400" dirty="0"/>
              <a:t>今回は</a:t>
            </a:r>
            <a:r>
              <a:rPr kumimoji="1" lang="en-US" altLang="ja-JP" sz="2400" dirty="0"/>
              <a:t>master)</a:t>
            </a:r>
            <a:r>
              <a:rPr kumimoji="1" lang="ja-JP" altLang="en-US" sz="2400" dirty="0"/>
              <a:t>を実行し</a:t>
            </a:r>
            <a:endParaRPr kumimoji="1" lang="en-US" altLang="ja-JP" sz="2400" dirty="0"/>
          </a:p>
          <a:p>
            <a:r>
              <a:rPr kumimoji="1" lang="en-US" altLang="ja-JP" sz="2400" dirty="0"/>
              <a:t>              </a:t>
            </a:r>
            <a:r>
              <a:rPr kumimoji="1" lang="ja-JP" altLang="en-US" sz="2400" dirty="0"/>
              <a:t>ローカルからリモートへアップロードする。</a:t>
            </a:r>
          </a:p>
        </p:txBody>
      </p:sp>
    </p:spTree>
    <p:extLst>
      <p:ext uri="{BB962C8B-B14F-4D97-AF65-F5344CB8AC3E}">
        <p14:creationId xmlns:p14="http://schemas.microsoft.com/office/powerpoint/2010/main" val="1784948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849FB-CB56-4253-AEC1-A015EFF07239}"/>
              </a:ext>
            </a:extLst>
          </p:cNvPr>
          <p:cNvSpPr>
            <a:spLocks noGrp="1"/>
          </p:cNvSpPr>
          <p:nvPr>
            <p:ph type="title"/>
          </p:nvPr>
        </p:nvSpPr>
        <p:spPr>
          <a:xfrm>
            <a:off x="677334" y="609600"/>
            <a:ext cx="8596668" cy="880153"/>
          </a:xfrm>
        </p:spPr>
        <p:txBody>
          <a:bodyPr/>
          <a:lstStyle/>
          <a:p>
            <a:r>
              <a:rPr lang="ja-JP" altLang="en-US" sz="4400" dirty="0"/>
              <a:t>実際に扱ってみる</a:t>
            </a:r>
            <a:endParaRPr kumimoji="1" lang="ja-JP" altLang="en-US" dirty="0"/>
          </a:p>
        </p:txBody>
      </p:sp>
      <p:pic>
        <p:nvPicPr>
          <p:cNvPr id="6" name="図 5" descr="スクリーンショット が含まれている画像&#10;&#10;非常に高い精度で生成された説明">
            <a:extLst>
              <a:ext uri="{FF2B5EF4-FFF2-40B4-BE49-F238E27FC236}">
                <a16:creationId xmlns:a16="http://schemas.microsoft.com/office/drawing/2014/main" id="{EC8417E2-544C-4DD5-A08A-586B8C436337}"/>
              </a:ext>
            </a:extLst>
          </p:cNvPr>
          <p:cNvPicPr>
            <a:picLocks noChangeAspect="1"/>
          </p:cNvPicPr>
          <p:nvPr/>
        </p:nvPicPr>
        <p:blipFill>
          <a:blip r:embed="rId2"/>
          <a:stretch>
            <a:fillRect/>
          </a:stretch>
        </p:blipFill>
        <p:spPr>
          <a:xfrm>
            <a:off x="6096000" y="1367510"/>
            <a:ext cx="6001920" cy="33918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図 7" descr="スクリーンショット が含まれている画像&#10;&#10;非常に高い精度で生成された説明">
            <a:extLst>
              <a:ext uri="{FF2B5EF4-FFF2-40B4-BE49-F238E27FC236}">
                <a16:creationId xmlns:a16="http://schemas.microsoft.com/office/drawing/2014/main" id="{663EB14C-599E-459E-89CD-E3F768D52025}"/>
              </a:ext>
            </a:extLst>
          </p:cNvPr>
          <p:cNvPicPr>
            <a:picLocks noChangeAspect="1"/>
          </p:cNvPicPr>
          <p:nvPr/>
        </p:nvPicPr>
        <p:blipFill>
          <a:blip r:embed="rId3"/>
          <a:stretch>
            <a:fillRect/>
          </a:stretch>
        </p:blipFill>
        <p:spPr>
          <a:xfrm>
            <a:off x="37134" y="1367510"/>
            <a:ext cx="5892454" cy="32114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5" name="楕円 14">
            <a:extLst>
              <a:ext uri="{FF2B5EF4-FFF2-40B4-BE49-F238E27FC236}">
                <a16:creationId xmlns:a16="http://schemas.microsoft.com/office/drawing/2014/main" id="{863932BB-ADD8-4D84-B59C-DC04434C2B5B}"/>
              </a:ext>
            </a:extLst>
          </p:cNvPr>
          <p:cNvSpPr/>
          <p:nvPr/>
        </p:nvSpPr>
        <p:spPr>
          <a:xfrm>
            <a:off x="6045347" y="3195556"/>
            <a:ext cx="914400" cy="548640"/>
          </a:xfrm>
          <a:prstGeom prst="ellipse">
            <a:avLst/>
          </a:prstGeom>
          <a:no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algn="ctr"/>
            <a:endParaRPr lang="ja-JP" altLang="en-US">
              <a:solidFill>
                <a:srgbClr val="E71224"/>
              </a:solidFill>
            </a:endParaRPr>
          </a:p>
        </p:txBody>
      </p:sp>
      <p:sp>
        <p:nvSpPr>
          <p:cNvPr id="11" name="テキスト ボックス 10">
            <a:extLst>
              <a:ext uri="{FF2B5EF4-FFF2-40B4-BE49-F238E27FC236}">
                <a16:creationId xmlns:a16="http://schemas.microsoft.com/office/drawing/2014/main" id="{3B7CC4AE-9A9F-4FEB-8A09-78721AEE6622}"/>
              </a:ext>
            </a:extLst>
          </p:cNvPr>
          <p:cNvSpPr txBox="1"/>
          <p:nvPr/>
        </p:nvSpPr>
        <p:spPr>
          <a:xfrm>
            <a:off x="2847268" y="5449999"/>
            <a:ext cx="6396159"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sz="2800" dirty="0"/>
              <a:t>アップロードできていることが分かる</a:t>
            </a:r>
          </a:p>
        </p:txBody>
      </p:sp>
    </p:spTree>
    <p:extLst>
      <p:ext uri="{BB962C8B-B14F-4D97-AF65-F5344CB8AC3E}">
        <p14:creationId xmlns:p14="http://schemas.microsoft.com/office/powerpoint/2010/main" val="2814998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849FB-CB56-4253-AEC1-A015EFF07239}"/>
              </a:ext>
            </a:extLst>
          </p:cNvPr>
          <p:cNvSpPr>
            <a:spLocks noGrp="1"/>
          </p:cNvSpPr>
          <p:nvPr>
            <p:ph type="title"/>
          </p:nvPr>
        </p:nvSpPr>
        <p:spPr>
          <a:xfrm>
            <a:off x="677334" y="609600"/>
            <a:ext cx="8596668" cy="880153"/>
          </a:xfrm>
        </p:spPr>
        <p:txBody>
          <a:bodyPr/>
          <a:lstStyle/>
          <a:p>
            <a:r>
              <a:rPr lang="ja-JP" altLang="en-US" sz="4400" dirty="0"/>
              <a:t>実際に扱ってみる</a:t>
            </a:r>
            <a:endParaRPr kumimoji="1" lang="ja-JP" altLang="en-US" dirty="0"/>
          </a:p>
        </p:txBody>
      </p:sp>
      <p:pic>
        <p:nvPicPr>
          <p:cNvPr id="3" name="図 2">
            <a:extLst>
              <a:ext uri="{FF2B5EF4-FFF2-40B4-BE49-F238E27FC236}">
                <a16:creationId xmlns:a16="http://schemas.microsoft.com/office/drawing/2014/main" id="{12182224-191D-4F86-88FD-57D0F755EAB5}"/>
              </a:ext>
            </a:extLst>
          </p:cNvPr>
          <p:cNvPicPr>
            <a:picLocks noChangeAspect="1"/>
          </p:cNvPicPr>
          <p:nvPr/>
        </p:nvPicPr>
        <p:blipFill>
          <a:blip r:embed="rId2"/>
          <a:stretch>
            <a:fillRect/>
          </a:stretch>
        </p:blipFill>
        <p:spPr>
          <a:xfrm>
            <a:off x="768791" y="1978477"/>
            <a:ext cx="9096036" cy="47246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テキスト ボックス 3">
            <a:extLst>
              <a:ext uri="{FF2B5EF4-FFF2-40B4-BE49-F238E27FC236}">
                <a16:creationId xmlns:a16="http://schemas.microsoft.com/office/drawing/2014/main" id="{9EEBD394-8670-436F-803D-CCFDA3B827BA}"/>
              </a:ext>
            </a:extLst>
          </p:cNvPr>
          <p:cNvSpPr txBox="1"/>
          <p:nvPr/>
        </p:nvSpPr>
        <p:spPr>
          <a:xfrm>
            <a:off x="733377" y="1332146"/>
            <a:ext cx="9222907" cy="646331"/>
          </a:xfrm>
          <a:prstGeom prst="rect">
            <a:avLst/>
          </a:prstGeom>
          <a:noFill/>
        </p:spPr>
        <p:txBody>
          <a:bodyPr wrap="square" rtlCol="0">
            <a:spAutoFit/>
          </a:bodyPr>
          <a:lstStyle/>
          <a:p>
            <a:r>
              <a:rPr kumimoji="1" lang="en-US" altLang="ja-JP" dirty="0"/>
              <a:t>GitHub</a:t>
            </a:r>
            <a:r>
              <a:rPr kumimoji="1" lang="ja-JP" altLang="en-US" dirty="0"/>
              <a:t>で</a:t>
            </a:r>
            <a:r>
              <a:rPr kumimoji="1" lang="en-US" altLang="ja-JP" dirty="0"/>
              <a:t>history</a:t>
            </a:r>
            <a:r>
              <a:rPr kumimoji="1" lang="ja-JP" altLang="en-US" dirty="0"/>
              <a:t>機能を使えば追加点を＋</a:t>
            </a:r>
            <a:r>
              <a:rPr kumimoji="1" lang="en-US" altLang="ja-JP" dirty="0"/>
              <a:t>,</a:t>
            </a:r>
            <a:r>
              <a:rPr kumimoji="1" lang="ja-JP" altLang="en-US" dirty="0"/>
              <a:t>削除点は</a:t>
            </a:r>
            <a:r>
              <a:rPr kumimoji="1" lang="en-US" altLang="ja-JP" dirty="0"/>
              <a:t>-</a:t>
            </a:r>
            <a:r>
              <a:rPr kumimoji="1" lang="ja-JP" altLang="en-US" dirty="0" err="1"/>
              <a:t>、</a:t>
            </a:r>
            <a:r>
              <a:rPr kumimoji="1" lang="ja-JP" altLang="en-US" dirty="0"/>
              <a:t>のように記録され、</a:t>
            </a:r>
            <a:endParaRPr kumimoji="1" lang="en-US" altLang="ja-JP" dirty="0"/>
          </a:p>
          <a:p>
            <a:r>
              <a:rPr kumimoji="1" lang="ja-JP" altLang="en-US" dirty="0"/>
              <a:t>いつどのような変更を行ったかを確認できる</a:t>
            </a:r>
            <a:endParaRPr kumimoji="1" lang="en-US" altLang="ja-JP" dirty="0"/>
          </a:p>
        </p:txBody>
      </p:sp>
    </p:spTree>
    <p:extLst>
      <p:ext uri="{BB962C8B-B14F-4D97-AF65-F5344CB8AC3E}">
        <p14:creationId xmlns:p14="http://schemas.microsoft.com/office/powerpoint/2010/main" val="2521928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849FB-CB56-4253-AEC1-A015EFF07239}"/>
              </a:ext>
            </a:extLst>
          </p:cNvPr>
          <p:cNvSpPr>
            <a:spLocks noGrp="1"/>
          </p:cNvSpPr>
          <p:nvPr>
            <p:ph type="title"/>
          </p:nvPr>
        </p:nvSpPr>
        <p:spPr>
          <a:xfrm>
            <a:off x="2346205" y="2988923"/>
            <a:ext cx="7433697" cy="880153"/>
          </a:xfrm>
        </p:spPr>
        <p:txBody>
          <a:bodyPr>
            <a:normAutofit/>
          </a:bodyPr>
          <a:lstStyle/>
          <a:p>
            <a:r>
              <a:rPr kumimoji="1" lang="ja-JP" altLang="en-US" sz="4800" dirty="0"/>
              <a:t>ブランチ</a:t>
            </a:r>
            <a:r>
              <a:rPr kumimoji="1" lang="en-US" altLang="ja-JP" sz="4800" dirty="0"/>
              <a:t>(branch)</a:t>
            </a:r>
            <a:r>
              <a:rPr kumimoji="1" lang="ja-JP" altLang="en-US" sz="4800" dirty="0"/>
              <a:t>について</a:t>
            </a:r>
          </a:p>
        </p:txBody>
      </p:sp>
    </p:spTree>
    <p:extLst>
      <p:ext uri="{BB962C8B-B14F-4D97-AF65-F5344CB8AC3E}">
        <p14:creationId xmlns:p14="http://schemas.microsoft.com/office/powerpoint/2010/main" val="1052617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849FB-CB56-4253-AEC1-A015EFF07239}"/>
              </a:ext>
            </a:extLst>
          </p:cNvPr>
          <p:cNvSpPr>
            <a:spLocks noGrp="1"/>
          </p:cNvSpPr>
          <p:nvPr>
            <p:ph type="title"/>
          </p:nvPr>
        </p:nvSpPr>
        <p:spPr>
          <a:xfrm>
            <a:off x="677334" y="609600"/>
            <a:ext cx="8596668" cy="880153"/>
          </a:xfrm>
        </p:spPr>
        <p:txBody>
          <a:bodyPr>
            <a:normAutofit/>
          </a:bodyPr>
          <a:lstStyle/>
          <a:p>
            <a:r>
              <a:rPr kumimoji="1" lang="ja-JP" altLang="en-US" dirty="0"/>
              <a:t>ブランチ</a:t>
            </a:r>
            <a:r>
              <a:rPr kumimoji="1" lang="en-US" altLang="ja-JP" dirty="0"/>
              <a:t>(branch)</a:t>
            </a:r>
            <a:r>
              <a:rPr kumimoji="1" lang="ja-JP" altLang="en-US" dirty="0"/>
              <a:t>について</a:t>
            </a:r>
          </a:p>
        </p:txBody>
      </p:sp>
      <p:pic>
        <p:nvPicPr>
          <p:cNvPr id="4" name="図 3">
            <a:extLst>
              <a:ext uri="{FF2B5EF4-FFF2-40B4-BE49-F238E27FC236}">
                <a16:creationId xmlns:a16="http://schemas.microsoft.com/office/drawing/2014/main" id="{CF9CAE06-C54E-4AFB-B21F-F7E8A648097F}"/>
              </a:ext>
            </a:extLst>
          </p:cNvPr>
          <p:cNvPicPr>
            <a:picLocks noChangeAspect="1"/>
          </p:cNvPicPr>
          <p:nvPr/>
        </p:nvPicPr>
        <p:blipFill>
          <a:blip r:embed="rId2"/>
          <a:stretch>
            <a:fillRect/>
          </a:stretch>
        </p:blipFill>
        <p:spPr>
          <a:xfrm>
            <a:off x="1356347" y="1791870"/>
            <a:ext cx="7238641" cy="4456530"/>
          </a:xfrm>
          <a:prstGeom prst="rect">
            <a:avLst/>
          </a:prstGeom>
        </p:spPr>
      </p:pic>
      <p:sp>
        <p:nvSpPr>
          <p:cNvPr id="5" name="テキスト ボックス 4">
            <a:extLst>
              <a:ext uri="{FF2B5EF4-FFF2-40B4-BE49-F238E27FC236}">
                <a16:creationId xmlns:a16="http://schemas.microsoft.com/office/drawing/2014/main" id="{48912317-5F5E-42A2-AD2F-6D584A7A8964}"/>
              </a:ext>
            </a:extLst>
          </p:cNvPr>
          <p:cNvSpPr txBox="1"/>
          <p:nvPr/>
        </p:nvSpPr>
        <p:spPr>
          <a:xfrm>
            <a:off x="677334" y="1243956"/>
            <a:ext cx="8215675" cy="923330"/>
          </a:xfrm>
          <a:prstGeom prst="rect">
            <a:avLst/>
          </a:prstGeom>
          <a:noFill/>
        </p:spPr>
        <p:txBody>
          <a:bodyPr wrap="square" rtlCol="0">
            <a:spAutoFit/>
          </a:bodyPr>
          <a:lstStyle/>
          <a:p>
            <a:r>
              <a:rPr lang="ja-JP" altLang="en-US" dirty="0"/>
              <a:t>履歴の流れを分岐して記録していくためのものです。</a:t>
            </a:r>
            <a:endParaRPr lang="en-US" altLang="ja-JP" dirty="0"/>
          </a:p>
          <a:p>
            <a:r>
              <a:rPr lang="ja-JP" altLang="en-US" dirty="0"/>
              <a:t>分岐したブランチは他のブランチの影響を受けないため、同じリポジトリ中で複数の変更を同時に進めていくことができます。</a:t>
            </a:r>
            <a:endParaRPr kumimoji="1" lang="ja-JP" altLang="en-US" dirty="0"/>
          </a:p>
        </p:txBody>
      </p:sp>
      <p:sp>
        <p:nvSpPr>
          <p:cNvPr id="6" name="テキスト ボックス 5">
            <a:extLst>
              <a:ext uri="{FF2B5EF4-FFF2-40B4-BE49-F238E27FC236}">
                <a16:creationId xmlns:a16="http://schemas.microsoft.com/office/drawing/2014/main" id="{70325C01-945D-4E14-912A-B3D7E44D8941}"/>
              </a:ext>
            </a:extLst>
          </p:cNvPr>
          <p:cNvSpPr txBox="1"/>
          <p:nvPr/>
        </p:nvSpPr>
        <p:spPr>
          <a:xfrm>
            <a:off x="1722079" y="6354384"/>
            <a:ext cx="7551923"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2400" dirty="0"/>
              <a:t>⇡この図はブランチ（枝）を分けて開発している様子</a:t>
            </a:r>
          </a:p>
        </p:txBody>
      </p:sp>
    </p:spTree>
    <p:extLst>
      <p:ext uri="{BB962C8B-B14F-4D97-AF65-F5344CB8AC3E}">
        <p14:creationId xmlns:p14="http://schemas.microsoft.com/office/powerpoint/2010/main" val="566625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849FB-CB56-4253-AEC1-A015EFF07239}"/>
              </a:ext>
            </a:extLst>
          </p:cNvPr>
          <p:cNvSpPr>
            <a:spLocks noGrp="1"/>
          </p:cNvSpPr>
          <p:nvPr>
            <p:ph type="title"/>
          </p:nvPr>
        </p:nvSpPr>
        <p:spPr>
          <a:xfrm>
            <a:off x="677334" y="609600"/>
            <a:ext cx="8596668" cy="880153"/>
          </a:xfrm>
        </p:spPr>
        <p:txBody>
          <a:bodyPr/>
          <a:lstStyle/>
          <a:p>
            <a:r>
              <a:rPr lang="ja-JP" altLang="en-US" sz="4400" dirty="0"/>
              <a:t>はじめに</a:t>
            </a:r>
            <a:r>
              <a:rPr lang="en-US" altLang="ja-JP" sz="4400" dirty="0"/>
              <a:t>…</a:t>
            </a:r>
            <a:endParaRPr kumimoji="1" lang="ja-JP" altLang="en-US" dirty="0"/>
          </a:p>
        </p:txBody>
      </p:sp>
      <p:sp>
        <p:nvSpPr>
          <p:cNvPr id="4" name="テキスト ボックス 3">
            <a:extLst>
              <a:ext uri="{FF2B5EF4-FFF2-40B4-BE49-F238E27FC236}">
                <a16:creationId xmlns:a16="http://schemas.microsoft.com/office/drawing/2014/main" id="{88E491B3-956D-4821-B268-14129E95C660}"/>
              </a:ext>
            </a:extLst>
          </p:cNvPr>
          <p:cNvSpPr txBox="1"/>
          <p:nvPr/>
        </p:nvSpPr>
        <p:spPr>
          <a:xfrm>
            <a:off x="677334" y="1489753"/>
            <a:ext cx="9798812" cy="1077218"/>
          </a:xfrm>
          <a:prstGeom prst="rect">
            <a:avLst/>
          </a:prstGeom>
          <a:noFill/>
        </p:spPr>
        <p:txBody>
          <a:bodyPr wrap="square" rtlCol="0">
            <a:spAutoFit/>
          </a:bodyPr>
          <a:lstStyle/>
          <a:p>
            <a:r>
              <a:rPr kumimoji="1" lang="ja-JP" altLang="en-US" sz="3200" dirty="0"/>
              <a:t>①プログラムに変更を加えて動かなくなって</a:t>
            </a:r>
            <a:r>
              <a:rPr kumimoji="1" lang="ja-JP" altLang="en-US" sz="3200" dirty="0" err="1"/>
              <a:t>しまっ</a:t>
            </a:r>
            <a:endParaRPr kumimoji="1" lang="en-US" altLang="ja-JP" sz="3200" dirty="0"/>
          </a:p>
          <a:p>
            <a:r>
              <a:rPr kumimoji="1" lang="ja-JP" altLang="en-US" sz="3200" dirty="0"/>
              <a:t>　たが、その変更内容を忘れてしまった。</a:t>
            </a:r>
          </a:p>
        </p:txBody>
      </p:sp>
      <p:pic>
        <p:nvPicPr>
          <p:cNvPr id="5" name="図 4">
            <a:extLst>
              <a:ext uri="{FF2B5EF4-FFF2-40B4-BE49-F238E27FC236}">
                <a16:creationId xmlns:a16="http://schemas.microsoft.com/office/drawing/2014/main" id="{2787C669-20B1-41FB-84F0-D606F1BFFD69}"/>
              </a:ext>
            </a:extLst>
          </p:cNvPr>
          <p:cNvPicPr>
            <a:picLocks noChangeAspect="1"/>
          </p:cNvPicPr>
          <p:nvPr/>
        </p:nvPicPr>
        <p:blipFill>
          <a:blip r:embed="rId2"/>
          <a:stretch>
            <a:fillRect/>
          </a:stretch>
        </p:blipFill>
        <p:spPr>
          <a:xfrm>
            <a:off x="677334" y="2566971"/>
            <a:ext cx="3810000" cy="3562350"/>
          </a:xfrm>
          <a:prstGeom prst="rect">
            <a:avLst/>
          </a:prstGeom>
        </p:spPr>
      </p:pic>
      <p:sp>
        <p:nvSpPr>
          <p:cNvPr id="6" name="吹き出し: 角を丸めた四角形 5">
            <a:extLst>
              <a:ext uri="{FF2B5EF4-FFF2-40B4-BE49-F238E27FC236}">
                <a16:creationId xmlns:a16="http://schemas.microsoft.com/office/drawing/2014/main" id="{2B4F7A00-E39B-4C13-8960-D6A08D21AB95}"/>
              </a:ext>
            </a:extLst>
          </p:cNvPr>
          <p:cNvSpPr/>
          <p:nvPr/>
        </p:nvSpPr>
        <p:spPr>
          <a:xfrm rot="5400000">
            <a:off x="5402614" y="2013157"/>
            <a:ext cx="3655451" cy="4885609"/>
          </a:xfrm>
          <a:prstGeom prst="wedgeRoundRect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2C6D6B80-CCD7-41D5-A8C9-94EEB5DB7153}"/>
              </a:ext>
            </a:extLst>
          </p:cNvPr>
          <p:cNvSpPr txBox="1"/>
          <p:nvPr/>
        </p:nvSpPr>
        <p:spPr>
          <a:xfrm>
            <a:off x="4975668" y="3429000"/>
            <a:ext cx="4381694" cy="584775"/>
          </a:xfrm>
          <a:prstGeom prst="rect">
            <a:avLst/>
          </a:prstGeom>
          <a:noFill/>
        </p:spPr>
        <p:txBody>
          <a:bodyPr wrap="square" rtlCol="0">
            <a:spAutoFit/>
          </a:bodyPr>
          <a:lstStyle/>
          <a:p>
            <a:r>
              <a:rPr kumimoji="1" lang="ja-JP" altLang="en-US" sz="3200" dirty="0"/>
              <a:t>元に戻したいのに</a:t>
            </a:r>
            <a:r>
              <a:rPr kumimoji="1" lang="en-US" altLang="ja-JP" sz="3200" dirty="0"/>
              <a:t>…</a:t>
            </a:r>
            <a:endParaRPr kumimoji="1" lang="ja-JP" altLang="en-US" dirty="0"/>
          </a:p>
        </p:txBody>
      </p:sp>
      <p:sp>
        <p:nvSpPr>
          <p:cNvPr id="8" name="テキスト ボックス 7">
            <a:extLst>
              <a:ext uri="{FF2B5EF4-FFF2-40B4-BE49-F238E27FC236}">
                <a16:creationId xmlns:a16="http://schemas.microsoft.com/office/drawing/2014/main" id="{A70C5184-0F3A-4477-9985-7B67BE57BC5C}"/>
              </a:ext>
            </a:extLst>
          </p:cNvPr>
          <p:cNvSpPr txBox="1"/>
          <p:nvPr/>
        </p:nvSpPr>
        <p:spPr>
          <a:xfrm>
            <a:off x="4975668" y="4511659"/>
            <a:ext cx="4409696" cy="461665"/>
          </a:xfrm>
          <a:prstGeom prst="rect">
            <a:avLst/>
          </a:prstGeom>
          <a:noFill/>
        </p:spPr>
        <p:txBody>
          <a:bodyPr wrap="square" rtlCol="0">
            <a:spAutoFit/>
          </a:bodyPr>
          <a:lstStyle/>
          <a:p>
            <a:r>
              <a:rPr kumimoji="1" lang="ja-JP" altLang="en-US" sz="2400" dirty="0"/>
              <a:t>バックアップを取っておけば</a:t>
            </a:r>
            <a:r>
              <a:rPr kumimoji="1" lang="en-US" altLang="ja-JP" sz="2400" dirty="0"/>
              <a:t>…</a:t>
            </a:r>
            <a:endParaRPr kumimoji="1" lang="ja-JP" altLang="en-US" dirty="0"/>
          </a:p>
        </p:txBody>
      </p:sp>
    </p:spTree>
    <p:extLst>
      <p:ext uri="{BB962C8B-B14F-4D97-AF65-F5344CB8AC3E}">
        <p14:creationId xmlns:p14="http://schemas.microsoft.com/office/powerpoint/2010/main" val="41631182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849FB-CB56-4253-AEC1-A015EFF07239}"/>
              </a:ext>
            </a:extLst>
          </p:cNvPr>
          <p:cNvSpPr>
            <a:spLocks noGrp="1"/>
          </p:cNvSpPr>
          <p:nvPr>
            <p:ph type="title"/>
          </p:nvPr>
        </p:nvSpPr>
        <p:spPr>
          <a:xfrm>
            <a:off x="677334" y="609600"/>
            <a:ext cx="8596668" cy="880153"/>
          </a:xfrm>
        </p:spPr>
        <p:txBody>
          <a:bodyPr>
            <a:normAutofit/>
          </a:bodyPr>
          <a:lstStyle/>
          <a:p>
            <a:r>
              <a:rPr kumimoji="1" lang="ja-JP" altLang="en-US" dirty="0"/>
              <a:t>ブランチ</a:t>
            </a:r>
            <a:r>
              <a:rPr kumimoji="1" lang="en-US" altLang="ja-JP" dirty="0"/>
              <a:t>(branch)</a:t>
            </a:r>
            <a:r>
              <a:rPr kumimoji="1" lang="ja-JP" altLang="en-US" dirty="0"/>
              <a:t>について</a:t>
            </a:r>
          </a:p>
        </p:txBody>
      </p:sp>
      <p:sp>
        <p:nvSpPr>
          <p:cNvPr id="3" name="テキスト ボックス 2">
            <a:extLst>
              <a:ext uri="{FF2B5EF4-FFF2-40B4-BE49-F238E27FC236}">
                <a16:creationId xmlns:a16="http://schemas.microsoft.com/office/drawing/2014/main" id="{841F05D8-7988-4BB4-BB3B-48B26C032236}"/>
              </a:ext>
            </a:extLst>
          </p:cNvPr>
          <p:cNvSpPr txBox="1"/>
          <p:nvPr/>
        </p:nvSpPr>
        <p:spPr>
          <a:xfrm>
            <a:off x="677334" y="1318222"/>
            <a:ext cx="8475643" cy="461665"/>
          </a:xfrm>
          <a:prstGeom prst="rect">
            <a:avLst/>
          </a:prstGeom>
          <a:noFill/>
        </p:spPr>
        <p:txBody>
          <a:bodyPr wrap="square" rtlCol="0">
            <a:spAutoFit/>
          </a:bodyPr>
          <a:lstStyle/>
          <a:p>
            <a:r>
              <a:rPr kumimoji="1" lang="ja-JP" altLang="en-US" sz="2400" dirty="0"/>
              <a:t>実際につくってみよう</a:t>
            </a:r>
          </a:p>
        </p:txBody>
      </p:sp>
      <p:sp>
        <p:nvSpPr>
          <p:cNvPr id="7" name="テキスト ボックス 6">
            <a:extLst>
              <a:ext uri="{FF2B5EF4-FFF2-40B4-BE49-F238E27FC236}">
                <a16:creationId xmlns:a16="http://schemas.microsoft.com/office/drawing/2014/main" id="{6C718430-F45F-46E8-84D5-08005044DAF6}"/>
              </a:ext>
            </a:extLst>
          </p:cNvPr>
          <p:cNvSpPr txBox="1"/>
          <p:nvPr/>
        </p:nvSpPr>
        <p:spPr>
          <a:xfrm>
            <a:off x="677334" y="1779887"/>
            <a:ext cx="11465155"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kumimoji="1" lang="ja-JP" altLang="en-US" sz="2400" dirty="0"/>
              <a:t>＄</a:t>
            </a:r>
            <a:r>
              <a:rPr kumimoji="1" lang="en-US" altLang="ja-JP" sz="2400" dirty="0"/>
              <a:t>git branch   </a:t>
            </a:r>
            <a:r>
              <a:rPr kumimoji="1" lang="ja-JP" altLang="en-US" sz="2400" dirty="0"/>
              <a:t>＃現在のブランチ、及び他のブランチの確認</a:t>
            </a:r>
            <a:endParaRPr kumimoji="1" lang="en-US" altLang="ja-JP" sz="2400" dirty="0"/>
          </a:p>
          <a:p>
            <a:r>
              <a:rPr kumimoji="1" lang="ja-JP" altLang="en-US" sz="2400" dirty="0"/>
              <a:t>＄</a:t>
            </a:r>
            <a:r>
              <a:rPr kumimoji="1" lang="en-US" altLang="ja-JP" sz="2400" dirty="0"/>
              <a:t>git checkout –b [</a:t>
            </a:r>
            <a:r>
              <a:rPr kumimoji="1" lang="ja-JP" altLang="en-US" sz="2400" dirty="0"/>
              <a:t>新しいブランチ名</a:t>
            </a:r>
            <a:r>
              <a:rPr kumimoji="1" lang="en-US" altLang="ja-JP" sz="2400" dirty="0"/>
              <a:t>]</a:t>
            </a:r>
            <a:r>
              <a:rPr kumimoji="1" lang="ja-JP" altLang="en-US" sz="2400" dirty="0"/>
              <a:t>　＃新しいブランチを作成し、移動する。</a:t>
            </a:r>
            <a:endParaRPr kumimoji="1" lang="en-US" altLang="ja-JP" sz="2400" dirty="0"/>
          </a:p>
          <a:p>
            <a:r>
              <a:rPr kumimoji="1" lang="ja-JP" altLang="en-US" sz="2400" dirty="0"/>
              <a:t>＄</a:t>
            </a:r>
            <a:r>
              <a:rPr kumimoji="1" lang="en-US" altLang="ja-JP" sz="2400" dirty="0"/>
              <a:t>git checkout [</a:t>
            </a:r>
            <a:r>
              <a:rPr kumimoji="1" lang="ja-JP" altLang="en-US" sz="2400" dirty="0"/>
              <a:t>既存のブランチ名</a:t>
            </a:r>
            <a:r>
              <a:rPr kumimoji="1" lang="en-US" altLang="ja-JP" sz="2400" dirty="0"/>
              <a:t>]</a:t>
            </a:r>
            <a:r>
              <a:rPr kumimoji="1" lang="ja-JP" altLang="en-US" sz="2400" dirty="0"/>
              <a:t>　＃既存のブランチに移動する。</a:t>
            </a:r>
            <a:endParaRPr kumimoji="1" lang="en-US" altLang="ja-JP" sz="2400" dirty="0"/>
          </a:p>
        </p:txBody>
      </p:sp>
      <p:pic>
        <p:nvPicPr>
          <p:cNvPr id="9" name="図 8" descr="テキスト が含まれている画像&#10;&#10;高い精度で生成された説明">
            <a:extLst>
              <a:ext uri="{FF2B5EF4-FFF2-40B4-BE49-F238E27FC236}">
                <a16:creationId xmlns:a16="http://schemas.microsoft.com/office/drawing/2014/main" id="{FCBD6E2C-8722-47EC-841B-CF9F1C636F94}"/>
              </a:ext>
            </a:extLst>
          </p:cNvPr>
          <p:cNvPicPr>
            <a:picLocks noChangeAspect="1"/>
          </p:cNvPicPr>
          <p:nvPr/>
        </p:nvPicPr>
        <p:blipFill>
          <a:blip r:embed="rId2"/>
          <a:stretch>
            <a:fillRect/>
          </a:stretch>
        </p:blipFill>
        <p:spPr>
          <a:xfrm>
            <a:off x="721379" y="3432192"/>
            <a:ext cx="8552623" cy="3425808"/>
          </a:xfrm>
          <a:prstGeom prst="rect">
            <a:avLst/>
          </a:prstGeom>
        </p:spPr>
      </p:pic>
      <p:sp>
        <p:nvSpPr>
          <p:cNvPr id="10" name="正方形/長方形 9">
            <a:extLst>
              <a:ext uri="{FF2B5EF4-FFF2-40B4-BE49-F238E27FC236}">
                <a16:creationId xmlns:a16="http://schemas.microsoft.com/office/drawing/2014/main" id="{E8F6B10E-3C4A-4F5D-83F7-789FEB7778DF}"/>
              </a:ext>
            </a:extLst>
          </p:cNvPr>
          <p:cNvSpPr/>
          <p:nvPr/>
        </p:nvSpPr>
        <p:spPr>
          <a:xfrm>
            <a:off x="677334" y="3051582"/>
            <a:ext cx="1338828" cy="369332"/>
          </a:xfrm>
          <a:prstGeom prst="rect">
            <a:avLst/>
          </a:prstGeom>
        </p:spPr>
        <p:txBody>
          <a:bodyPr wrap="none">
            <a:spAutoFit/>
          </a:bodyPr>
          <a:lstStyle/>
          <a:p>
            <a:r>
              <a:rPr kumimoji="1" lang="ja-JP" altLang="en-US" dirty="0"/>
              <a:t>実際の様子</a:t>
            </a:r>
          </a:p>
        </p:txBody>
      </p:sp>
    </p:spTree>
    <p:extLst>
      <p:ext uri="{BB962C8B-B14F-4D97-AF65-F5344CB8AC3E}">
        <p14:creationId xmlns:p14="http://schemas.microsoft.com/office/powerpoint/2010/main" val="42132674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849FB-CB56-4253-AEC1-A015EFF07239}"/>
              </a:ext>
            </a:extLst>
          </p:cNvPr>
          <p:cNvSpPr>
            <a:spLocks noGrp="1"/>
          </p:cNvSpPr>
          <p:nvPr>
            <p:ph type="title"/>
          </p:nvPr>
        </p:nvSpPr>
        <p:spPr>
          <a:xfrm>
            <a:off x="677334" y="609600"/>
            <a:ext cx="8596668" cy="880153"/>
          </a:xfrm>
        </p:spPr>
        <p:txBody>
          <a:bodyPr>
            <a:normAutofit/>
          </a:bodyPr>
          <a:lstStyle/>
          <a:p>
            <a:r>
              <a:rPr kumimoji="1" lang="ja-JP" altLang="en-US" dirty="0"/>
              <a:t>ブランチ</a:t>
            </a:r>
            <a:r>
              <a:rPr kumimoji="1" lang="en-US" altLang="ja-JP" dirty="0"/>
              <a:t>(branch)</a:t>
            </a:r>
            <a:r>
              <a:rPr kumimoji="1" lang="ja-JP" altLang="en-US" dirty="0"/>
              <a:t>について</a:t>
            </a:r>
          </a:p>
        </p:txBody>
      </p:sp>
      <p:sp>
        <p:nvSpPr>
          <p:cNvPr id="3" name="テキスト ボックス 2">
            <a:extLst>
              <a:ext uri="{FF2B5EF4-FFF2-40B4-BE49-F238E27FC236}">
                <a16:creationId xmlns:a16="http://schemas.microsoft.com/office/drawing/2014/main" id="{AB291237-EAA5-4E9B-BF1D-78D2D824AF42}"/>
              </a:ext>
            </a:extLst>
          </p:cNvPr>
          <p:cNvSpPr txBox="1"/>
          <p:nvPr/>
        </p:nvSpPr>
        <p:spPr>
          <a:xfrm>
            <a:off x="264229" y="1489753"/>
            <a:ext cx="9594581" cy="461665"/>
          </a:xfrm>
          <a:prstGeom prst="rect">
            <a:avLst/>
          </a:prstGeom>
          <a:noFill/>
        </p:spPr>
        <p:txBody>
          <a:bodyPr wrap="square" rtlCol="0">
            <a:spAutoFit/>
          </a:bodyPr>
          <a:lstStyle/>
          <a:p>
            <a:r>
              <a:rPr kumimoji="1" lang="ja-JP" altLang="en-US" sz="2400" dirty="0"/>
              <a:t>分けたブランチを統合するマージ</a:t>
            </a:r>
            <a:r>
              <a:rPr kumimoji="1" lang="en-US" altLang="ja-JP" sz="2400" dirty="0"/>
              <a:t>(merge)</a:t>
            </a:r>
            <a:r>
              <a:rPr kumimoji="1" lang="ja-JP" altLang="en-US" sz="2400" dirty="0"/>
              <a:t>という機能があります。</a:t>
            </a:r>
            <a:endParaRPr kumimoji="1" lang="en-US" altLang="ja-JP" sz="2400" dirty="0"/>
          </a:p>
        </p:txBody>
      </p:sp>
      <p:pic>
        <p:nvPicPr>
          <p:cNvPr id="8" name="図 7" descr="地図, テキスト が含まれている画像&#10;&#10;高い精度で生成された説明">
            <a:extLst>
              <a:ext uri="{FF2B5EF4-FFF2-40B4-BE49-F238E27FC236}">
                <a16:creationId xmlns:a16="http://schemas.microsoft.com/office/drawing/2014/main" id="{0385F5A5-2CBA-4BA2-BF87-361A90C5B7A7}"/>
              </a:ext>
            </a:extLst>
          </p:cNvPr>
          <p:cNvPicPr>
            <a:picLocks noChangeAspect="1"/>
          </p:cNvPicPr>
          <p:nvPr/>
        </p:nvPicPr>
        <p:blipFill>
          <a:blip r:embed="rId2"/>
          <a:stretch>
            <a:fillRect/>
          </a:stretch>
        </p:blipFill>
        <p:spPr>
          <a:xfrm>
            <a:off x="677334" y="2275540"/>
            <a:ext cx="5092531" cy="4180959"/>
          </a:xfrm>
          <a:prstGeom prst="rect">
            <a:avLst/>
          </a:prstGeom>
        </p:spPr>
      </p:pic>
      <p:pic>
        <p:nvPicPr>
          <p:cNvPr id="10" name="図 9" descr="スクリーンショット が含まれている画像&#10;&#10;非常に高い精度で生成された説明">
            <a:extLst>
              <a:ext uri="{FF2B5EF4-FFF2-40B4-BE49-F238E27FC236}">
                <a16:creationId xmlns:a16="http://schemas.microsoft.com/office/drawing/2014/main" id="{2AAD7B77-37A5-4972-B9E7-0259A054A491}"/>
              </a:ext>
            </a:extLst>
          </p:cNvPr>
          <p:cNvPicPr>
            <a:picLocks noChangeAspect="1"/>
          </p:cNvPicPr>
          <p:nvPr/>
        </p:nvPicPr>
        <p:blipFill>
          <a:blip r:embed="rId3"/>
          <a:stretch>
            <a:fillRect/>
          </a:stretch>
        </p:blipFill>
        <p:spPr>
          <a:xfrm>
            <a:off x="5918065" y="2275540"/>
            <a:ext cx="5724157" cy="4106187"/>
          </a:xfrm>
          <a:prstGeom prst="rect">
            <a:avLst/>
          </a:prstGeom>
        </p:spPr>
      </p:pic>
      <p:sp>
        <p:nvSpPr>
          <p:cNvPr id="11" name="テキスト ボックス 10">
            <a:extLst>
              <a:ext uri="{FF2B5EF4-FFF2-40B4-BE49-F238E27FC236}">
                <a16:creationId xmlns:a16="http://schemas.microsoft.com/office/drawing/2014/main" id="{1AE7C523-58BC-468B-9377-76D6CABDE164}"/>
              </a:ext>
            </a:extLst>
          </p:cNvPr>
          <p:cNvSpPr txBox="1"/>
          <p:nvPr/>
        </p:nvSpPr>
        <p:spPr>
          <a:xfrm>
            <a:off x="1378563" y="6456499"/>
            <a:ext cx="3239853" cy="369332"/>
          </a:xfrm>
          <a:prstGeom prst="rect">
            <a:avLst/>
          </a:prstGeom>
          <a:noFill/>
        </p:spPr>
        <p:txBody>
          <a:bodyPr wrap="square" rtlCol="0">
            <a:spAutoFit/>
          </a:bodyPr>
          <a:lstStyle/>
          <a:p>
            <a:r>
              <a:rPr kumimoji="1" lang="ja-JP" altLang="en-US" dirty="0"/>
              <a:t>ブランチ作業のイメージ図</a:t>
            </a:r>
          </a:p>
        </p:txBody>
      </p:sp>
      <p:sp>
        <p:nvSpPr>
          <p:cNvPr id="12" name="テキスト ボックス 11">
            <a:extLst>
              <a:ext uri="{FF2B5EF4-FFF2-40B4-BE49-F238E27FC236}">
                <a16:creationId xmlns:a16="http://schemas.microsoft.com/office/drawing/2014/main" id="{5B189F67-ACAD-4D27-B1A7-FFF0C49C3ADF}"/>
              </a:ext>
            </a:extLst>
          </p:cNvPr>
          <p:cNvSpPr txBox="1"/>
          <p:nvPr/>
        </p:nvSpPr>
        <p:spPr>
          <a:xfrm>
            <a:off x="6925303" y="6381727"/>
            <a:ext cx="4785515"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en-US" altLang="ja-JP" dirty="0" err="1"/>
              <a:t>citbrains_humanoid</a:t>
            </a:r>
            <a:r>
              <a:rPr kumimoji="1" lang="ja-JP" altLang="en-US" dirty="0"/>
              <a:t>のブランチ作業の様子</a:t>
            </a:r>
            <a:endParaRPr kumimoji="1" lang="en-US" altLang="ja-JP" dirty="0"/>
          </a:p>
        </p:txBody>
      </p:sp>
    </p:spTree>
    <p:extLst>
      <p:ext uri="{BB962C8B-B14F-4D97-AF65-F5344CB8AC3E}">
        <p14:creationId xmlns:p14="http://schemas.microsoft.com/office/powerpoint/2010/main" val="3147605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849FB-CB56-4253-AEC1-A015EFF07239}"/>
              </a:ext>
            </a:extLst>
          </p:cNvPr>
          <p:cNvSpPr>
            <a:spLocks noGrp="1"/>
          </p:cNvSpPr>
          <p:nvPr>
            <p:ph type="title"/>
          </p:nvPr>
        </p:nvSpPr>
        <p:spPr>
          <a:xfrm>
            <a:off x="677334" y="609600"/>
            <a:ext cx="8596668" cy="880153"/>
          </a:xfrm>
        </p:spPr>
        <p:txBody>
          <a:bodyPr>
            <a:normAutofit/>
          </a:bodyPr>
          <a:lstStyle/>
          <a:p>
            <a:r>
              <a:rPr kumimoji="1" lang="ja-JP" altLang="en-US" dirty="0"/>
              <a:t>ブランチ</a:t>
            </a:r>
            <a:r>
              <a:rPr kumimoji="1" lang="en-US" altLang="ja-JP" dirty="0"/>
              <a:t>(branch)</a:t>
            </a:r>
            <a:r>
              <a:rPr kumimoji="1" lang="ja-JP" altLang="en-US" dirty="0"/>
              <a:t>について</a:t>
            </a:r>
          </a:p>
        </p:txBody>
      </p:sp>
      <p:sp>
        <p:nvSpPr>
          <p:cNvPr id="4" name="テキスト ボックス 3">
            <a:extLst>
              <a:ext uri="{FF2B5EF4-FFF2-40B4-BE49-F238E27FC236}">
                <a16:creationId xmlns:a16="http://schemas.microsoft.com/office/drawing/2014/main" id="{9E8C6AEB-9DA8-4890-AC67-C75AA1D88888}"/>
              </a:ext>
            </a:extLst>
          </p:cNvPr>
          <p:cNvSpPr txBox="1"/>
          <p:nvPr/>
        </p:nvSpPr>
        <p:spPr>
          <a:xfrm>
            <a:off x="775152" y="1438904"/>
            <a:ext cx="3439444" cy="461665"/>
          </a:xfrm>
          <a:prstGeom prst="rect">
            <a:avLst/>
          </a:prstGeom>
          <a:noFill/>
        </p:spPr>
        <p:txBody>
          <a:bodyPr wrap="square" rtlCol="0">
            <a:spAutoFit/>
          </a:bodyPr>
          <a:lstStyle/>
          <a:p>
            <a:r>
              <a:rPr kumimoji="1" lang="ja-JP" altLang="en-US" sz="2400" dirty="0"/>
              <a:t>マージ</a:t>
            </a:r>
            <a:r>
              <a:rPr kumimoji="1" lang="en-US" altLang="ja-JP" sz="2400" dirty="0"/>
              <a:t>(merge)</a:t>
            </a:r>
            <a:r>
              <a:rPr kumimoji="1" lang="ja-JP" altLang="en-US" sz="2400" dirty="0"/>
              <a:t>について</a:t>
            </a:r>
          </a:p>
        </p:txBody>
      </p:sp>
      <p:pic>
        <p:nvPicPr>
          <p:cNvPr id="6" name="図 5">
            <a:extLst>
              <a:ext uri="{FF2B5EF4-FFF2-40B4-BE49-F238E27FC236}">
                <a16:creationId xmlns:a16="http://schemas.microsoft.com/office/drawing/2014/main" id="{CC19EACA-1794-480B-B960-ED26F83E5435}"/>
              </a:ext>
            </a:extLst>
          </p:cNvPr>
          <p:cNvPicPr>
            <a:picLocks noChangeAspect="1"/>
          </p:cNvPicPr>
          <p:nvPr/>
        </p:nvPicPr>
        <p:blipFill>
          <a:blip r:embed="rId2"/>
          <a:stretch>
            <a:fillRect/>
          </a:stretch>
        </p:blipFill>
        <p:spPr>
          <a:xfrm>
            <a:off x="283139" y="2174334"/>
            <a:ext cx="7388031" cy="2314116"/>
          </a:xfrm>
          <a:prstGeom prst="rect">
            <a:avLst/>
          </a:prstGeom>
        </p:spPr>
      </p:pic>
      <p:sp>
        <p:nvSpPr>
          <p:cNvPr id="13" name="テキスト ボックス 12">
            <a:extLst>
              <a:ext uri="{FF2B5EF4-FFF2-40B4-BE49-F238E27FC236}">
                <a16:creationId xmlns:a16="http://schemas.microsoft.com/office/drawing/2014/main" id="{458AED79-843D-4C87-805B-4D4162128E3D}"/>
              </a:ext>
            </a:extLst>
          </p:cNvPr>
          <p:cNvSpPr txBox="1"/>
          <p:nvPr/>
        </p:nvSpPr>
        <p:spPr>
          <a:xfrm>
            <a:off x="677334" y="4929405"/>
            <a:ext cx="7255202" cy="523220"/>
          </a:xfrm>
          <a:prstGeom prst="rect">
            <a:avLst/>
          </a:prstGeom>
          <a:noFill/>
        </p:spPr>
        <p:txBody>
          <a:bodyPr wrap="square" rtlCol="0">
            <a:spAutoFit/>
          </a:bodyPr>
          <a:lstStyle/>
          <a:p>
            <a:r>
              <a:rPr kumimoji="1" lang="ja-JP" altLang="en-US" sz="2800" dirty="0"/>
              <a:t>このように二つのブランチが存在するとき</a:t>
            </a:r>
            <a:r>
              <a:rPr kumimoji="1" lang="en-US" altLang="ja-JP" sz="2800" dirty="0"/>
              <a:t>…</a:t>
            </a:r>
            <a:endParaRPr kumimoji="1" lang="ja-JP" altLang="en-US" sz="2800" dirty="0"/>
          </a:p>
        </p:txBody>
      </p:sp>
    </p:spTree>
    <p:extLst>
      <p:ext uri="{BB962C8B-B14F-4D97-AF65-F5344CB8AC3E}">
        <p14:creationId xmlns:p14="http://schemas.microsoft.com/office/powerpoint/2010/main" val="2266119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849FB-CB56-4253-AEC1-A015EFF07239}"/>
              </a:ext>
            </a:extLst>
          </p:cNvPr>
          <p:cNvSpPr>
            <a:spLocks noGrp="1"/>
          </p:cNvSpPr>
          <p:nvPr>
            <p:ph type="title"/>
          </p:nvPr>
        </p:nvSpPr>
        <p:spPr>
          <a:xfrm>
            <a:off x="677334" y="609600"/>
            <a:ext cx="8596668" cy="880153"/>
          </a:xfrm>
        </p:spPr>
        <p:txBody>
          <a:bodyPr>
            <a:normAutofit/>
          </a:bodyPr>
          <a:lstStyle/>
          <a:p>
            <a:r>
              <a:rPr kumimoji="1" lang="ja-JP" altLang="en-US" dirty="0"/>
              <a:t>ブランチ</a:t>
            </a:r>
            <a:r>
              <a:rPr kumimoji="1" lang="en-US" altLang="ja-JP" dirty="0"/>
              <a:t>(branch)</a:t>
            </a:r>
            <a:r>
              <a:rPr kumimoji="1" lang="ja-JP" altLang="en-US" dirty="0"/>
              <a:t>について</a:t>
            </a:r>
          </a:p>
        </p:txBody>
      </p:sp>
      <p:sp>
        <p:nvSpPr>
          <p:cNvPr id="4" name="テキスト ボックス 3">
            <a:extLst>
              <a:ext uri="{FF2B5EF4-FFF2-40B4-BE49-F238E27FC236}">
                <a16:creationId xmlns:a16="http://schemas.microsoft.com/office/drawing/2014/main" id="{9E8C6AEB-9DA8-4890-AC67-C75AA1D88888}"/>
              </a:ext>
            </a:extLst>
          </p:cNvPr>
          <p:cNvSpPr txBox="1"/>
          <p:nvPr/>
        </p:nvSpPr>
        <p:spPr>
          <a:xfrm>
            <a:off x="775152" y="1438904"/>
            <a:ext cx="3439444" cy="461665"/>
          </a:xfrm>
          <a:prstGeom prst="rect">
            <a:avLst/>
          </a:prstGeom>
          <a:noFill/>
        </p:spPr>
        <p:txBody>
          <a:bodyPr wrap="square" rtlCol="0">
            <a:spAutoFit/>
          </a:bodyPr>
          <a:lstStyle/>
          <a:p>
            <a:r>
              <a:rPr kumimoji="1" lang="ja-JP" altLang="en-US" sz="2400" dirty="0"/>
              <a:t>マージ</a:t>
            </a:r>
            <a:r>
              <a:rPr kumimoji="1" lang="en-US" altLang="ja-JP" sz="2400" dirty="0"/>
              <a:t>(merge)</a:t>
            </a:r>
            <a:r>
              <a:rPr kumimoji="1" lang="ja-JP" altLang="en-US" sz="2400" dirty="0"/>
              <a:t>について</a:t>
            </a:r>
          </a:p>
        </p:txBody>
      </p:sp>
      <p:pic>
        <p:nvPicPr>
          <p:cNvPr id="6" name="図 5">
            <a:extLst>
              <a:ext uri="{FF2B5EF4-FFF2-40B4-BE49-F238E27FC236}">
                <a16:creationId xmlns:a16="http://schemas.microsoft.com/office/drawing/2014/main" id="{CC19EACA-1794-480B-B960-ED26F83E5435}"/>
              </a:ext>
            </a:extLst>
          </p:cNvPr>
          <p:cNvPicPr>
            <a:picLocks noChangeAspect="1"/>
          </p:cNvPicPr>
          <p:nvPr/>
        </p:nvPicPr>
        <p:blipFill>
          <a:blip r:embed="rId2"/>
          <a:stretch>
            <a:fillRect/>
          </a:stretch>
        </p:blipFill>
        <p:spPr>
          <a:xfrm>
            <a:off x="283139" y="2174334"/>
            <a:ext cx="7388031" cy="2314116"/>
          </a:xfrm>
          <a:prstGeom prst="rect">
            <a:avLst/>
          </a:prstGeom>
        </p:spPr>
      </p:pic>
      <p:pic>
        <p:nvPicPr>
          <p:cNvPr id="12" name="図 11">
            <a:extLst>
              <a:ext uri="{FF2B5EF4-FFF2-40B4-BE49-F238E27FC236}">
                <a16:creationId xmlns:a16="http://schemas.microsoft.com/office/drawing/2014/main" id="{128B90C7-4391-4D52-A884-71509CFBDDD1}"/>
              </a:ext>
            </a:extLst>
          </p:cNvPr>
          <p:cNvPicPr>
            <a:picLocks noChangeAspect="1"/>
          </p:cNvPicPr>
          <p:nvPr/>
        </p:nvPicPr>
        <p:blipFill>
          <a:blip r:embed="rId3"/>
          <a:stretch>
            <a:fillRect/>
          </a:stretch>
        </p:blipFill>
        <p:spPr>
          <a:xfrm>
            <a:off x="283139" y="2174100"/>
            <a:ext cx="9565015" cy="2314116"/>
          </a:xfrm>
          <a:prstGeom prst="rect">
            <a:avLst/>
          </a:prstGeom>
        </p:spPr>
      </p:pic>
      <p:sp>
        <p:nvSpPr>
          <p:cNvPr id="3" name="雲 2">
            <a:extLst>
              <a:ext uri="{FF2B5EF4-FFF2-40B4-BE49-F238E27FC236}">
                <a16:creationId xmlns:a16="http://schemas.microsoft.com/office/drawing/2014/main" id="{8FA28EF0-D833-4F00-9566-E4628F79E646}"/>
              </a:ext>
            </a:extLst>
          </p:cNvPr>
          <p:cNvSpPr/>
          <p:nvPr/>
        </p:nvSpPr>
        <p:spPr>
          <a:xfrm>
            <a:off x="7791878" y="4307427"/>
            <a:ext cx="2432248" cy="1373921"/>
          </a:xfrm>
          <a:prstGeom prst="cloud">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sz="3200" b="1" dirty="0"/>
              <a:t>merge</a:t>
            </a:r>
            <a:endParaRPr kumimoji="1" lang="ja-JP" altLang="en-US" sz="3200" b="1" dirty="0"/>
          </a:p>
        </p:txBody>
      </p:sp>
      <p:sp>
        <p:nvSpPr>
          <p:cNvPr id="5" name="テキスト ボックス 4">
            <a:extLst>
              <a:ext uri="{FF2B5EF4-FFF2-40B4-BE49-F238E27FC236}">
                <a16:creationId xmlns:a16="http://schemas.microsoft.com/office/drawing/2014/main" id="{3FE2C09C-D699-4106-816E-A50464F80565}"/>
              </a:ext>
            </a:extLst>
          </p:cNvPr>
          <p:cNvSpPr txBox="1"/>
          <p:nvPr/>
        </p:nvSpPr>
        <p:spPr>
          <a:xfrm>
            <a:off x="450238" y="4994388"/>
            <a:ext cx="6744280" cy="954107"/>
          </a:xfrm>
          <a:prstGeom prst="rect">
            <a:avLst/>
          </a:prstGeom>
          <a:noFill/>
        </p:spPr>
        <p:txBody>
          <a:bodyPr wrap="square" rtlCol="0">
            <a:spAutoFit/>
          </a:bodyPr>
          <a:lstStyle/>
          <a:p>
            <a:r>
              <a:rPr kumimoji="1" lang="ja-JP" altLang="en-US" sz="2800" dirty="0"/>
              <a:t>マージすることで１つのブランチに統合できます。</a:t>
            </a:r>
          </a:p>
        </p:txBody>
      </p:sp>
    </p:spTree>
    <p:extLst>
      <p:ext uri="{BB962C8B-B14F-4D97-AF65-F5344CB8AC3E}">
        <p14:creationId xmlns:p14="http://schemas.microsoft.com/office/powerpoint/2010/main" val="32792565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849FB-CB56-4253-AEC1-A015EFF07239}"/>
              </a:ext>
            </a:extLst>
          </p:cNvPr>
          <p:cNvSpPr>
            <a:spLocks noGrp="1"/>
          </p:cNvSpPr>
          <p:nvPr>
            <p:ph type="title"/>
          </p:nvPr>
        </p:nvSpPr>
        <p:spPr>
          <a:xfrm>
            <a:off x="677334" y="609600"/>
            <a:ext cx="8596668" cy="880153"/>
          </a:xfrm>
        </p:spPr>
        <p:txBody>
          <a:bodyPr>
            <a:normAutofit/>
          </a:bodyPr>
          <a:lstStyle/>
          <a:p>
            <a:r>
              <a:rPr kumimoji="1" lang="ja-JP" altLang="en-US" dirty="0"/>
              <a:t>ブランチ</a:t>
            </a:r>
            <a:r>
              <a:rPr kumimoji="1" lang="en-US" altLang="ja-JP" dirty="0"/>
              <a:t>(branch)</a:t>
            </a:r>
            <a:r>
              <a:rPr kumimoji="1" lang="ja-JP" altLang="en-US" dirty="0"/>
              <a:t>について</a:t>
            </a:r>
          </a:p>
        </p:txBody>
      </p:sp>
      <p:sp>
        <p:nvSpPr>
          <p:cNvPr id="4" name="テキスト ボックス 3">
            <a:extLst>
              <a:ext uri="{FF2B5EF4-FFF2-40B4-BE49-F238E27FC236}">
                <a16:creationId xmlns:a16="http://schemas.microsoft.com/office/drawing/2014/main" id="{E0914DB4-E58C-47C0-B0AD-B81D007052A5}"/>
              </a:ext>
            </a:extLst>
          </p:cNvPr>
          <p:cNvSpPr txBox="1"/>
          <p:nvPr/>
        </p:nvSpPr>
        <p:spPr>
          <a:xfrm>
            <a:off x="677334" y="1410846"/>
            <a:ext cx="8846936" cy="523220"/>
          </a:xfrm>
          <a:prstGeom prst="rect">
            <a:avLst/>
          </a:prstGeom>
          <a:noFill/>
        </p:spPr>
        <p:txBody>
          <a:bodyPr wrap="square" rtlCol="0">
            <a:spAutoFit/>
          </a:bodyPr>
          <a:lstStyle/>
          <a:p>
            <a:r>
              <a:rPr kumimoji="1" lang="ja-JP" altLang="en-US" sz="2800" dirty="0"/>
              <a:t>マージの仕方</a:t>
            </a:r>
            <a:endParaRPr kumimoji="1" lang="en-US" altLang="ja-JP" sz="2800" dirty="0"/>
          </a:p>
        </p:txBody>
      </p:sp>
      <p:sp>
        <p:nvSpPr>
          <p:cNvPr id="5" name="テキスト ボックス 4">
            <a:extLst>
              <a:ext uri="{FF2B5EF4-FFF2-40B4-BE49-F238E27FC236}">
                <a16:creationId xmlns:a16="http://schemas.microsoft.com/office/drawing/2014/main" id="{033C215C-4E36-4FB4-9F14-DCE88383C61A}"/>
              </a:ext>
            </a:extLst>
          </p:cNvPr>
          <p:cNvSpPr txBox="1"/>
          <p:nvPr/>
        </p:nvSpPr>
        <p:spPr>
          <a:xfrm>
            <a:off x="844776" y="1972690"/>
            <a:ext cx="884693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kumimoji="1" lang="ja-JP" altLang="en-US" dirty="0"/>
              <a:t>＄</a:t>
            </a:r>
            <a:r>
              <a:rPr kumimoji="1" lang="en-US" altLang="ja-JP" dirty="0"/>
              <a:t>git merge [</a:t>
            </a:r>
            <a:r>
              <a:rPr kumimoji="1" lang="ja-JP" altLang="en-US" dirty="0"/>
              <a:t>ブランチ名</a:t>
            </a:r>
            <a:r>
              <a:rPr kumimoji="1" lang="en-US" altLang="ja-JP" dirty="0"/>
              <a:t>]</a:t>
            </a:r>
            <a:endParaRPr kumimoji="1" lang="ja-JP" altLang="en-US" dirty="0"/>
          </a:p>
        </p:txBody>
      </p:sp>
      <p:pic>
        <p:nvPicPr>
          <p:cNvPr id="7" name="図 6" descr="テキスト が含まれている画像&#10;&#10;非常に高い精度で生成された説明">
            <a:extLst>
              <a:ext uri="{FF2B5EF4-FFF2-40B4-BE49-F238E27FC236}">
                <a16:creationId xmlns:a16="http://schemas.microsoft.com/office/drawing/2014/main" id="{DE1D380E-6E8D-4BF1-9A6D-930A548B40FC}"/>
              </a:ext>
            </a:extLst>
          </p:cNvPr>
          <p:cNvPicPr>
            <a:picLocks noChangeAspect="1"/>
          </p:cNvPicPr>
          <p:nvPr/>
        </p:nvPicPr>
        <p:blipFill>
          <a:blip r:embed="rId2"/>
          <a:stretch>
            <a:fillRect/>
          </a:stretch>
        </p:blipFill>
        <p:spPr>
          <a:xfrm>
            <a:off x="844776" y="2446136"/>
            <a:ext cx="4242796" cy="4411864"/>
          </a:xfrm>
          <a:prstGeom prst="rect">
            <a:avLst/>
          </a:prstGeom>
        </p:spPr>
      </p:pic>
      <p:sp>
        <p:nvSpPr>
          <p:cNvPr id="10" name="右大かっこ 9">
            <a:extLst>
              <a:ext uri="{FF2B5EF4-FFF2-40B4-BE49-F238E27FC236}">
                <a16:creationId xmlns:a16="http://schemas.microsoft.com/office/drawing/2014/main" id="{4D5ED274-5CAC-432F-8D66-94F7E3C59CC4}"/>
              </a:ext>
            </a:extLst>
          </p:cNvPr>
          <p:cNvSpPr/>
          <p:nvPr/>
        </p:nvSpPr>
        <p:spPr>
          <a:xfrm>
            <a:off x="4683576" y="2610180"/>
            <a:ext cx="329555" cy="2483270"/>
          </a:xfrm>
          <a:prstGeom prst="rightBracket">
            <a:avLst>
              <a:gd name="adj" fmla="val 123240"/>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A7A7E033-70D7-4F1A-86F2-3D3A26C9D8D5}"/>
              </a:ext>
            </a:extLst>
          </p:cNvPr>
          <p:cNvSpPr/>
          <p:nvPr/>
        </p:nvSpPr>
        <p:spPr>
          <a:xfrm>
            <a:off x="5161486" y="3350520"/>
            <a:ext cx="394538" cy="5012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94C5D83-2090-4CDD-B28A-231E922CA339}"/>
              </a:ext>
            </a:extLst>
          </p:cNvPr>
          <p:cNvSpPr txBox="1"/>
          <p:nvPr/>
        </p:nvSpPr>
        <p:spPr>
          <a:xfrm>
            <a:off x="5685991" y="3360536"/>
            <a:ext cx="187521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変更内容の</a:t>
            </a:r>
            <a:r>
              <a:rPr kumimoji="1" lang="en-US" altLang="ja-JP" dirty="0"/>
              <a:t>push</a:t>
            </a:r>
            <a:endParaRPr kumimoji="1" lang="ja-JP" altLang="en-US" dirty="0"/>
          </a:p>
        </p:txBody>
      </p:sp>
      <p:sp>
        <p:nvSpPr>
          <p:cNvPr id="13" name="右大かっこ 12">
            <a:extLst>
              <a:ext uri="{FF2B5EF4-FFF2-40B4-BE49-F238E27FC236}">
                <a16:creationId xmlns:a16="http://schemas.microsoft.com/office/drawing/2014/main" id="{A87A720E-D8BA-4CCC-8ED6-212CA745FA06}"/>
              </a:ext>
            </a:extLst>
          </p:cNvPr>
          <p:cNvSpPr/>
          <p:nvPr/>
        </p:nvSpPr>
        <p:spPr>
          <a:xfrm>
            <a:off x="4683576" y="5945920"/>
            <a:ext cx="329555" cy="763461"/>
          </a:xfrm>
          <a:prstGeom prst="rightBracket">
            <a:avLst>
              <a:gd name="adj" fmla="val 29917"/>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7338D834-9827-45A9-B84F-6DB90BDA4A6E}"/>
              </a:ext>
            </a:extLst>
          </p:cNvPr>
          <p:cNvSpPr/>
          <p:nvPr/>
        </p:nvSpPr>
        <p:spPr>
          <a:xfrm>
            <a:off x="5161486" y="6077002"/>
            <a:ext cx="394538" cy="5012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1D33873C-0BB6-4A2E-8F89-9EFDD63BB1E6}"/>
              </a:ext>
            </a:extLst>
          </p:cNvPr>
          <p:cNvSpPr txBox="1"/>
          <p:nvPr/>
        </p:nvSpPr>
        <p:spPr>
          <a:xfrm>
            <a:off x="5746331" y="6142983"/>
            <a:ext cx="342087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en-US" altLang="ja-JP" dirty="0"/>
              <a:t>sub</a:t>
            </a:r>
            <a:r>
              <a:rPr kumimoji="1" lang="ja-JP" altLang="en-US" dirty="0"/>
              <a:t>→</a:t>
            </a:r>
            <a:r>
              <a:rPr kumimoji="1" lang="en-US" altLang="ja-JP" dirty="0"/>
              <a:t>master</a:t>
            </a:r>
            <a:r>
              <a:rPr kumimoji="1" lang="ja-JP" altLang="en-US" dirty="0"/>
              <a:t>に統合</a:t>
            </a:r>
          </a:p>
        </p:txBody>
      </p:sp>
      <p:sp>
        <p:nvSpPr>
          <p:cNvPr id="16" name="テキスト ボックス 15">
            <a:extLst>
              <a:ext uri="{FF2B5EF4-FFF2-40B4-BE49-F238E27FC236}">
                <a16:creationId xmlns:a16="http://schemas.microsoft.com/office/drawing/2014/main" id="{1A63785D-AE74-455B-97B8-84AAA00685CA}"/>
              </a:ext>
            </a:extLst>
          </p:cNvPr>
          <p:cNvSpPr txBox="1"/>
          <p:nvPr/>
        </p:nvSpPr>
        <p:spPr>
          <a:xfrm>
            <a:off x="8336357" y="5153672"/>
            <a:ext cx="3741149"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今回はブランチを作ってから</a:t>
            </a:r>
            <a:r>
              <a:rPr kumimoji="1" lang="en-US" altLang="ja-JP" dirty="0"/>
              <a:t>master</a:t>
            </a:r>
            <a:r>
              <a:rPr kumimoji="1" lang="ja-JP" altLang="en-US" dirty="0"/>
              <a:t>に変更がなかったため、</a:t>
            </a:r>
            <a:endParaRPr kumimoji="1" lang="en-US" altLang="ja-JP" dirty="0"/>
          </a:p>
          <a:p>
            <a:r>
              <a:rPr kumimoji="1" lang="en-US" altLang="ja-JP" dirty="0"/>
              <a:t>Fast-forward merge</a:t>
            </a:r>
            <a:r>
              <a:rPr kumimoji="1" lang="ja-JP" altLang="en-US" dirty="0"/>
              <a:t>と呼ばれる</a:t>
            </a:r>
          </a:p>
        </p:txBody>
      </p:sp>
      <p:sp>
        <p:nvSpPr>
          <p:cNvPr id="17" name="矢印: 折線 16">
            <a:extLst>
              <a:ext uri="{FF2B5EF4-FFF2-40B4-BE49-F238E27FC236}">
                <a16:creationId xmlns:a16="http://schemas.microsoft.com/office/drawing/2014/main" id="{A49852A5-A654-4EEB-B994-FADD6ADA3D4F}"/>
              </a:ext>
            </a:extLst>
          </p:cNvPr>
          <p:cNvSpPr/>
          <p:nvPr/>
        </p:nvSpPr>
        <p:spPr>
          <a:xfrm>
            <a:off x="7203801" y="5447154"/>
            <a:ext cx="1011874" cy="62984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9951248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849FB-CB56-4253-AEC1-A015EFF07239}"/>
              </a:ext>
            </a:extLst>
          </p:cNvPr>
          <p:cNvSpPr>
            <a:spLocks noGrp="1"/>
          </p:cNvSpPr>
          <p:nvPr>
            <p:ph type="title"/>
          </p:nvPr>
        </p:nvSpPr>
        <p:spPr>
          <a:xfrm>
            <a:off x="677334" y="609600"/>
            <a:ext cx="8596668" cy="880153"/>
          </a:xfrm>
        </p:spPr>
        <p:txBody>
          <a:bodyPr>
            <a:normAutofit/>
          </a:bodyPr>
          <a:lstStyle/>
          <a:p>
            <a:r>
              <a:rPr kumimoji="1" lang="ja-JP" altLang="en-US" dirty="0"/>
              <a:t>ブランチ</a:t>
            </a:r>
            <a:r>
              <a:rPr kumimoji="1" lang="en-US" altLang="ja-JP" dirty="0"/>
              <a:t>(branch)</a:t>
            </a:r>
            <a:r>
              <a:rPr kumimoji="1" lang="ja-JP" altLang="en-US" dirty="0"/>
              <a:t>について</a:t>
            </a:r>
          </a:p>
        </p:txBody>
      </p:sp>
      <p:sp>
        <p:nvSpPr>
          <p:cNvPr id="4" name="テキスト ボックス 3">
            <a:extLst>
              <a:ext uri="{FF2B5EF4-FFF2-40B4-BE49-F238E27FC236}">
                <a16:creationId xmlns:a16="http://schemas.microsoft.com/office/drawing/2014/main" id="{E0914DB4-E58C-47C0-B0AD-B81D007052A5}"/>
              </a:ext>
            </a:extLst>
          </p:cNvPr>
          <p:cNvSpPr txBox="1"/>
          <p:nvPr/>
        </p:nvSpPr>
        <p:spPr>
          <a:xfrm>
            <a:off x="677334" y="1410846"/>
            <a:ext cx="8846936" cy="523220"/>
          </a:xfrm>
          <a:prstGeom prst="rect">
            <a:avLst/>
          </a:prstGeom>
          <a:noFill/>
        </p:spPr>
        <p:txBody>
          <a:bodyPr wrap="square" rtlCol="0">
            <a:spAutoFit/>
          </a:bodyPr>
          <a:lstStyle/>
          <a:p>
            <a:r>
              <a:rPr kumimoji="1" lang="ja-JP" altLang="en-US" sz="2800" dirty="0"/>
              <a:t>マージの仕方</a:t>
            </a:r>
            <a:r>
              <a:rPr kumimoji="1" lang="en-US" altLang="ja-JP" sz="2800" dirty="0"/>
              <a:t>:</a:t>
            </a:r>
            <a:r>
              <a:rPr kumimoji="1" lang="ja-JP" altLang="en-US" sz="2800" dirty="0"/>
              <a:t>コンフリクト</a:t>
            </a:r>
            <a:r>
              <a:rPr kumimoji="1" lang="en-US" altLang="ja-JP" sz="2800" dirty="0"/>
              <a:t>(</a:t>
            </a:r>
            <a:r>
              <a:rPr kumimoji="1" lang="ja-JP" altLang="en-US" sz="2800" dirty="0"/>
              <a:t>衝突</a:t>
            </a:r>
            <a:r>
              <a:rPr kumimoji="1" lang="en-US" altLang="ja-JP" sz="2800" dirty="0"/>
              <a:t>)</a:t>
            </a:r>
            <a:r>
              <a:rPr kumimoji="1" lang="ja-JP" altLang="en-US" sz="2800" dirty="0"/>
              <a:t>の解決</a:t>
            </a:r>
          </a:p>
        </p:txBody>
      </p:sp>
      <p:sp>
        <p:nvSpPr>
          <p:cNvPr id="3" name="テキスト ボックス 2">
            <a:extLst>
              <a:ext uri="{FF2B5EF4-FFF2-40B4-BE49-F238E27FC236}">
                <a16:creationId xmlns:a16="http://schemas.microsoft.com/office/drawing/2014/main" id="{745247B3-8B97-4199-B3A1-19CFEDDE64F2}"/>
              </a:ext>
            </a:extLst>
          </p:cNvPr>
          <p:cNvSpPr txBox="1"/>
          <p:nvPr/>
        </p:nvSpPr>
        <p:spPr>
          <a:xfrm>
            <a:off x="0" y="2290999"/>
            <a:ext cx="9496763" cy="2062103"/>
          </a:xfrm>
          <a:prstGeom prst="rect">
            <a:avLst/>
          </a:prstGeom>
          <a:noFill/>
        </p:spPr>
        <p:txBody>
          <a:bodyPr wrap="square" rtlCol="0">
            <a:spAutoFit/>
          </a:bodyPr>
          <a:lstStyle/>
          <a:p>
            <a:r>
              <a:rPr kumimoji="1" lang="en-US" altLang="ja-JP" sz="3200" dirty="0"/>
              <a:t>·</a:t>
            </a:r>
            <a:r>
              <a:rPr kumimoji="1" lang="ja-JP" altLang="en-US" sz="3200" dirty="0"/>
              <a:t>マージの際に変更点の重複があると</a:t>
            </a:r>
            <a:r>
              <a:rPr kumimoji="1" lang="ja-JP" altLang="en-US" sz="3200" b="1" u="sng" dirty="0"/>
              <a:t>コンフリクト</a:t>
            </a:r>
            <a:r>
              <a:rPr kumimoji="1" lang="ja-JP" altLang="en-US" sz="3200" dirty="0"/>
              <a:t>がおこり、マージができません。</a:t>
            </a:r>
            <a:endParaRPr kumimoji="1" lang="en-US" altLang="ja-JP" sz="3200" dirty="0"/>
          </a:p>
          <a:p>
            <a:r>
              <a:rPr kumimoji="1" lang="en-US" altLang="ja-JP" sz="3200" dirty="0"/>
              <a:t> </a:t>
            </a:r>
            <a:r>
              <a:rPr kumimoji="1" lang="ja-JP" altLang="en-US" sz="3200" dirty="0"/>
              <a:t>その場合は</a:t>
            </a:r>
            <a:r>
              <a:rPr kumimoji="1" lang="en-US" altLang="ja-JP" sz="3200" dirty="0"/>
              <a:t>”diff”</a:t>
            </a:r>
            <a:r>
              <a:rPr kumimoji="1" lang="ja-JP" altLang="en-US" sz="3200" dirty="0"/>
              <a:t>機能を使うか、もしくは</a:t>
            </a:r>
            <a:r>
              <a:rPr kumimoji="1" lang="en-US" altLang="ja-JP" sz="3200" dirty="0" err="1"/>
              <a:t>github</a:t>
            </a:r>
            <a:r>
              <a:rPr kumimoji="1" lang="ja-JP" altLang="en-US" sz="3200" dirty="0"/>
              <a:t>の機能を用いて重複を取り除くようにしましょう。</a:t>
            </a:r>
            <a:endParaRPr kumimoji="1" lang="en-US" altLang="ja-JP" sz="3200" dirty="0"/>
          </a:p>
        </p:txBody>
      </p:sp>
      <p:pic>
        <p:nvPicPr>
          <p:cNvPr id="8" name="図 7" descr="スクリーンショット が含まれている画像&#10;&#10;非常に高い精度で生成された説明">
            <a:extLst>
              <a:ext uri="{FF2B5EF4-FFF2-40B4-BE49-F238E27FC236}">
                <a16:creationId xmlns:a16="http://schemas.microsoft.com/office/drawing/2014/main" id="{7432181C-C17E-4F1C-86C0-6D0FEB8FE8E5}"/>
              </a:ext>
            </a:extLst>
          </p:cNvPr>
          <p:cNvPicPr>
            <a:picLocks noChangeAspect="1"/>
          </p:cNvPicPr>
          <p:nvPr/>
        </p:nvPicPr>
        <p:blipFill>
          <a:blip r:embed="rId2"/>
          <a:stretch>
            <a:fillRect/>
          </a:stretch>
        </p:blipFill>
        <p:spPr>
          <a:xfrm>
            <a:off x="1167197" y="4275351"/>
            <a:ext cx="7867210" cy="2464288"/>
          </a:xfrm>
          <a:prstGeom prst="rect">
            <a:avLst/>
          </a:prstGeom>
        </p:spPr>
      </p:pic>
      <p:sp>
        <p:nvSpPr>
          <p:cNvPr id="15" name="楕円 14">
            <a:extLst>
              <a:ext uri="{FF2B5EF4-FFF2-40B4-BE49-F238E27FC236}">
                <a16:creationId xmlns:a16="http://schemas.microsoft.com/office/drawing/2014/main" id="{84910F99-F6E7-4383-8B0D-6AB8925C70AB}"/>
              </a:ext>
            </a:extLst>
          </p:cNvPr>
          <p:cNvSpPr/>
          <p:nvPr/>
        </p:nvSpPr>
        <p:spPr>
          <a:xfrm>
            <a:off x="6896562" y="4275351"/>
            <a:ext cx="2377440" cy="914400"/>
          </a:xfrm>
          <a:prstGeom prst="ellipse">
            <a:avLst/>
          </a:prstGeom>
          <a:no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algn="ctr"/>
            <a:endParaRPr lang="ja-JP" altLang="en-US">
              <a:solidFill>
                <a:srgbClr val="E71224"/>
              </a:solidFill>
            </a:endParaRPr>
          </a:p>
        </p:txBody>
      </p:sp>
    </p:spTree>
    <p:extLst>
      <p:ext uri="{BB962C8B-B14F-4D97-AF65-F5344CB8AC3E}">
        <p14:creationId xmlns:p14="http://schemas.microsoft.com/office/powerpoint/2010/main" val="13258697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849FB-CB56-4253-AEC1-A015EFF07239}"/>
              </a:ext>
            </a:extLst>
          </p:cNvPr>
          <p:cNvSpPr>
            <a:spLocks noGrp="1"/>
          </p:cNvSpPr>
          <p:nvPr>
            <p:ph type="title"/>
          </p:nvPr>
        </p:nvSpPr>
        <p:spPr>
          <a:xfrm>
            <a:off x="677334" y="609600"/>
            <a:ext cx="8596668" cy="880153"/>
          </a:xfrm>
        </p:spPr>
        <p:txBody>
          <a:bodyPr>
            <a:normAutofit/>
          </a:bodyPr>
          <a:lstStyle/>
          <a:p>
            <a:r>
              <a:rPr kumimoji="1" lang="ja-JP" altLang="en-US" dirty="0"/>
              <a:t>ブランチ</a:t>
            </a:r>
            <a:r>
              <a:rPr kumimoji="1" lang="en-US" altLang="ja-JP" dirty="0"/>
              <a:t>(branch)</a:t>
            </a:r>
            <a:r>
              <a:rPr kumimoji="1" lang="ja-JP" altLang="en-US" dirty="0"/>
              <a:t>について</a:t>
            </a:r>
          </a:p>
        </p:txBody>
      </p:sp>
      <p:sp>
        <p:nvSpPr>
          <p:cNvPr id="5" name="テキスト ボックス 4">
            <a:extLst>
              <a:ext uri="{FF2B5EF4-FFF2-40B4-BE49-F238E27FC236}">
                <a16:creationId xmlns:a16="http://schemas.microsoft.com/office/drawing/2014/main" id="{5C66D53D-D317-43FB-BAB0-C2EAEE945D2C}"/>
              </a:ext>
            </a:extLst>
          </p:cNvPr>
          <p:cNvSpPr txBox="1"/>
          <p:nvPr/>
        </p:nvSpPr>
        <p:spPr>
          <a:xfrm>
            <a:off x="671832" y="1415487"/>
            <a:ext cx="10842834" cy="954107"/>
          </a:xfrm>
          <a:prstGeom prst="rect">
            <a:avLst/>
          </a:prstGeom>
          <a:noFill/>
        </p:spPr>
        <p:txBody>
          <a:bodyPr wrap="square" rtlCol="0">
            <a:spAutoFit/>
          </a:bodyPr>
          <a:lstStyle/>
          <a:p>
            <a:r>
              <a:rPr kumimoji="1" lang="en-US" altLang="ja-JP" sz="2800" dirty="0" err="1"/>
              <a:t>github</a:t>
            </a:r>
            <a:r>
              <a:rPr kumimoji="1" lang="ja-JP" altLang="en-US" sz="2800" dirty="0" err="1"/>
              <a:t>には</a:t>
            </a:r>
            <a:r>
              <a:rPr kumimoji="1" lang="ja-JP" altLang="en-US" sz="2800" dirty="0"/>
              <a:t>プルリクエスト（</a:t>
            </a:r>
            <a:r>
              <a:rPr kumimoji="1" lang="en-US" altLang="ja-JP" sz="2800" dirty="0"/>
              <a:t>pull request</a:t>
            </a:r>
            <a:r>
              <a:rPr kumimoji="1" lang="ja-JP" altLang="en-US" sz="2800" dirty="0"/>
              <a:t>）という機能が</a:t>
            </a:r>
            <a:endParaRPr kumimoji="1" lang="en-US" altLang="ja-JP" sz="2800" dirty="0"/>
          </a:p>
          <a:p>
            <a:r>
              <a:rPr kumimoji="1" lang="ja-JP" altLang="en-US" sz="2800" dirty="0"/>
              <a:t>あります</a:t>
            </a:r>
          </a:p>
        </p:txBody>
      </p:sp>
      <p:sp>
        <p:nvSpPr>
          <p:cNvPr id="6" name="テキスト ボックス 5">
            <a:extLst>
              <a:ext uri="{FF2B5EF4-FFF2-40B4-BE49-F238E27FC236}">
                <a16:creationId xmlns:a16="http://schemas.microsoft.com/office/drawing/2014/main" id="{4F607A2B-7F89-442D-A4D1-10222BB161D2}"/>
              </a:ext>
            </a:extLst>
          </p:cNvPr>
          <p:cNvSpPr txBox="1"/>
          <p:nvPr/>
        </p:nvSpPr>
        <p:spPr>
          <a:xfrm>
            <a:off x="671832" y="2653254"/>
            <a:ext cx="9891302" cy="461665"/>
          </a:xfrm>
          <a:prstGeom prst="rect">
            <a:avLst/>
          </a:prstGeom>
          <a:noFill/>
        </p:spPr>
        <p:txBody>
          <a:bodyPr wrap="square" rtlCol="0">
            <a:spAutoFit/>
          </a:bodyPr>
          <a:lstStyle/>
          <a:p>
            <a:r>
              <a:rPr kumimoji="1" lang="ja-JP" altLang="en-US" sz="2400" dirty="0"/>
              <a:t>簡単に言えばマージしてもよいかどうかを聞くことができる機能です。</a:t>
            </a:r>
          </a:p>
        </p:txBody>
      </p:sp>
      <p:pic>
        <p:nvPicPr>
          <p:cNvPr id="9" name="図 8">
            <a:extLst>
              <a:ext uri="{FF2B5EF4-FFF2-40B4-BE49-F238E27FC236}">
                <a16:creationId xmlns:a16="http://schemas.microsoft.com/office/drawing/2014/main" id="{DBFC5F18-FAE0-4948-BEA7-FF9A05EF7D1C}"/>
              </a:ext>
            </a:extLst>
          </p:cNvPr>
          <p:cNvPicPr>
            <a:picLocks noChangeAspect="1"/>
          </p:cNvPicPr>
          <p:nvPr/>
        </p:nvPicPr>
        <p:blipFill>
          <a:blip r:embed="rId2"/>
          <a:stretch>
            <a:fillRect/>
          </a:stretch>
        </p:blipFill>
        <p:spPr>
          <a:xfrm>
            <a:off x="671832" y="3592318"/>
            <a:ext cx="7870648" cy="2219448"/>
          </a:xfrm>
          <a:prstGeom prst="rect">
            <a:avLst/>
          </a:prstGeom>
        </p:spPr>
      </p:pic>
    </p:spTree>
    <p:extLst>
      <p:ext uri="{BB962C8B-B14F-4D97-AF65-F5344CB8AC3E}">
        <p14:creationId xmlns:p14="http://schemas.microsoft.com/office/powerpoint/2010/main" val="23382507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849FB-CB56-4253-AEC1-A015EFF07239}"/>
              </a:ext>
            </a:extLst>
          </p:cNvPr>
          <p:cNvSpPr>
            <a:spLocks noGrp="1"/>
          </p:cNvSpPr>
          <p:nvPr>
            <p:ph type="title"/>
          </p:nvPr>
        </p:nvSpPr>
        <p:spPr>
          <a:xfrm>
            <a:off x="677334" y="609600"/>
            <a:ext cx="8596668" cy="880153"/>
          </a:xfrm>
        </p:spPr>
        <p:txBody>
          <a:bodyPr>
            <a:normAutofit/>
          </a:bodyPr>
          <a:lstStyle/>
          <a:p>
            <a:r>
              <a:rPr kumimoji="1" lang="ja-JP" altLang="en-US" dirty="0"/>
              <a:t>ブランチ</a:t>
            </a:r>
            <a:r>
              <a:rPr kumimoji="1" lang="en-US" altLang="ja-JP" dirty="0"/>
              <a:t>(branch)</a:t>
            </a:r>
            <a:r>
              <a:rPr kumimoji="1" lang="ja-JP" altLang="en-US" dirty="0"/>
              <a:t>について</a:t>
            </a:r>
          </a:p>
        </p:txBody>
      </p:sp>
      <p:sp>
        <p:nvSpPr>
          <p:cNvPr id="3" name="テキスト ボックス 2">
            <a:extLst>
              <a:ext uri="{FF2B5EF4-FFF2-40B4-BE49-F238E27FC236}">
                <a16:creationId xmlns:a16="http://schemas.microsoft.com/office/drawing/2014/main" id="{FBADEF38-9053-4EF9-A1F8-5CE36FC6DAF2}"/>
              </a:ext>
            </a:extLst>
          </p:cNvPr>
          <p:cNvSpPr txBox="1"/>
          <p:nvPr/>
        </p:nvSpPr>
        <p:spPr>
          <a:xfrm>
            <a:off x="677334" y="1772892"/>
            <a:ext cx="9900585" cy="397031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kumimoji="1" lang="ja-JP" altLang="en-US" sz="2800" dirty="0"/>
              <a:t>ブランチはチーム開発で特に便利な機能だが</a:t>
            </a:r>
            <a:r>
              <a:rPr kumimoji="1" lang="ja-JP" altLang="en-US" sz="2800" dirty="0">
                <a:solidFill>
                  <a:srgbClr val="FF0000"/>
                </a:solidFill>
              </a:rPr>
              <a:t>注意点</a:t>
            </a:r>
            <a:r>
              <a:rPr kumimoji="1" lang="ja-JP" altLang="en-US" sz="2800" dirty="0"/>
              <a:t>もある</a:t>
            </a:r>
            <a:r>
              <a:rPr kumimoji="1" lang="en-US" altLang="ja-JP" sz="2800" dirty="0"/>
              <a:t>…</a:t>
            </a:r>
          </a:p>
          <a:p>
            <a:endParaRPr kumimoji="1" lang="en-US" altLang="ja-JP" sz="2800" dirty="0"/>
          </a:p>
          <a:p>
            <a:r>
              <a:rPr kumimoji="1" lang="en-US" altLang="ja-JP" sz="2800" dirty="0"/>
              <a:t>·master</a:t>
            </a:r>
            <a:r>
              <a:rPr kumimoji="1" lang="ja-JP" altLang="en-US" sz="2800" dirty="0"/>
              <a:t>ブランチ上で</a:t>
            </a:r>
            <a:r>
              <a:rPr kumimoji="1" lang="ja-JP" altLang="en-US" sz="2800" b="1" u="sng" dirty="0">
                <a:solidFill>
                  <a:srgbClr val="FF0000"/>
                </a:solidFill>
              </a:rPr>
              <a:t>直接作業をしない</a:t>
            </a:r>
            <a:r>
              <a:rPr kumimoji="1" lang="ja-JP" altLang="en-US" sz="2800" dirty="0"/>
              <a:t>ようにする。</a:t>
            </a:r>
            <a:endParaRPr kumimoji="1" lang="en-US" altLang="ja-JP" sz="2800" dirty="0"/>
          </a:p>
          <a:p>
            <a:r>
              <a:rPr kumimoji="1" lang="en-US" altLang="ja-JP" sz="2800" dirty="0"/>
              <a:t>	</a:t>
            </a:r>
            <a:r>
              <a:rPr kumimoji="1" lang="ja-JP" altLang="en-US" sz="2800" dirty="0"/>
              <a:t>（混乱を防ぎ、確実に動くものを残しておくため）</a:t>
            </a:r>
            <a:endParaRPr kumimoji="1" lang="en-US" altLang="ja-JP" sz="2800" dirty="0"/>
          </a:p>
          <a:p>
            <a:endParaRPr kumimoji="1" lang="en-US" altLang="ja-JP" sz="2800" dirty="0"/>
          </a:p>
          <a:p>
            <a:r>
              <a:rPr kumimoji="1" lang="en-US" altLang="ja-JP" sz="2800" dirty="0"/>
              <a:t>·</a:t>
            </a:r>
            <a:r>
              <a:rPr kumimoji="1" lang="ja-JP" altLang="en-US" sz="2800" dirty="0"/>
              <a:t>ブランチ名はできるだけわかりやすく</a:t>
            </a:r>
            <a:endParaRPr kumimoji="1" lang="en-US" altLang="ja-JP" sz="2800" dirty="0"/>
          </a:p>
          <a:p>
            <a:endParaRPr kumimoji="1" lang="en-US" altLang="ja-JP" sz="2800" dirty="0"/>
          </a:p>
          <a:p>
            <a:r>
              <a:rPr kumimoji="1" lang="en-US" altLang="ja-JP" sz="2800" dirty="0"/>
              <a:t>·master</a:t>
            </a:r>
            <a:r>
              <a:rPr kumimoji="1" lang="ja-JP" altLang="en-US" sz="2800" dirty="0"/>
              <a:t>ブランチへマージする際は</a:t>
            </a:r>
            <a:r>
              <a:rPr kumimoji="1" lang="ja-JP" altLang="en-US" sz="2800" b="1" u="sng" dirty="0">
                <a:solidFill>
                  <a:srgbClr val="FF0000"/>
                </a:solidFill>
              </a:rPr>
              <a:t>内容が間違っていない</a:t>
            </a:r>
            <a:r>
              <a:rPr kumimoji="1" lang="ja-JP" altLang="en-US" sz="2800" dirty="0"/>
              <a:t>か</a:t>
            </a:r>
            <a:endParaRPr kumimoji="1" lang="en-US" altLang="ja-JP" sz="2800" dirty="0"/>
          </a:p>
          <a:p>
            <a:r>
              <a:rPr kumimoji="1" lang="ja-JP" altLang="en-US" sz="2800" dirty="0"/>
              <a:t> 注意する</a:t>
            </a:r>
          </a:p>
        </p:txBody>
      </p:sp>
    </p:spTree>
    <p:extLst>
      <p:ext uri="{BB962C8B-B14F-4D97-AF65-F5344CB8AC3E}">
        <p14:creationId xmlns:p14="http://schemas.microsoft.com/office/powerpoint/2010/main" val="16923286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13286F-6E03-45D1-9142-0BB226724EF3}"/>
              </a:ext>
            </a:extLst>
          </p:cNvPr>
          <p:cNvSpPr>
            <a:spLocks noGrp="1"/>
          </p:cNvSpPr>
          <p:nvPr>
            <p:ph type="title"/>
          </p:nvPr>
        </p:nvSpPr>
        <p:spPr/>
        <p:txBody>
          <a:bodyPr/>
          <a:lstStyle/>
          <a:p>
            <a:r>
              <a:rPr lang="ja-JP" altLang="en-US" dirty="0"/>
              <a:t>最後に</a:t>
            </a:r>
            <a:r>
              <a:rPr kumimoji="1" lang="en-US" altLang="ja-JP" dirty="0"/>
              <a:t>…</a:t>
            </a:r>
            <a:endParaRPr kumimoji="1" lang="ja-JP" altLang="en-US" dirty="0"/>
          </a:p>
        </p:txBody>
      </p:sp>
      <p:sp>
        <p:nvSpPr>
          <p:cNvPr id="3" name="テキスト ボックス 2">
            <a:extLst>
              <a:ext uri="{FF2B5EF4-FFF2-40B4-BE49-F238E27FC236}">
                <a16:creationId xmlns:a16="http://schemas.microsoft.com/office/drawing/2014/main" id="{8172D373-ADD4-45E3-87C0-CA7F9688F5A9}"/>
              </a:ext>
            </a:extLst>
          </p:cNvPr>
          <p:cNvSpPr txBox="1"/>
          <p:nvPr/>
        </p:nvSpPr>
        <p:spPr>
          <a:xfrm>
            <a:off x="677333" y="1453346"/>
            <a:ext cx="10235125" cy="3108543"/>
          </a:xfrm>
          <a:prstGeom prst="rect">
            <a:avLst/>
          </a:prstGeom>
          <a:noFill/>
        </p:spPr>
        <p:txBody>
          <a:bodyPr wrap="square" rtlCol="0">
            <a:spAutoFit/>
          </a:bodyPr>
          <a:lstStyle/>
          <a:p>
            <a:r>
              <a:rPr kumimoji="1" lang="ja-JP" altLang="en-US" sz="2800" dirty="0"/>
              <a:t>覚えるべきことはたくさんあるが</a:t>
            </a:r>
            <a:endParaRPr kumimoji="1" lang="en-US" altLang="ja-JP" sz="2800" dirty="0"/>
          </a:p>
          <a:p>
            <a:r>
              <a:rPr kumimoji="1" lang="ja-JP" altLang="en-US" sz="2800" dirty="0"/>
              <a:t>すべて覚えることは難しいと思います。</a:t>
            </a:r>
            <a:endParaRPr kumimoji="1" lang="en-US" altLang="ja-JP" sz="2800" dirty="0"/>
          </a:p>
          <a:p>
            <a:endParaRPr kumimoji="1" lang="en-US" altLang="ja-JP" sz="2800" dirty="0"/>
          </a:p>
          <a:p>
            <a:r>
              <a:rPr kumimoji="1" lang="ja-JP" altLang="en-US" sz="2800" dirty="0"/>
              <a:t>しかし</a:t>
            </a:r>
            <a:r>
              <a:rPr kumimoji="1" lang="en-US" altLang="ja-JP" sz="2800" dirty="0" err="1"/>
              <a:t>Github</a:t>
            </a:r>
            <a:r>
              <a:rPr kumimoji="1" lang="ja-JP" altLang="en-US" sz="2800" dirty="0"/>
              <a:t>はエンジニアにとって素晴らしいツールで</a:t>
            </a:r>
            <a:endParaRPr kumimoji="1" lang="en-US" altLang="ja-JP" sz="2800" dirty="0"/>
          </a:p>
          <a:p>
            <a:r>
              <a:rPr kumimoji="1" lang="ja-JP" altLang="en-US" sz="2800" dirty="0"/>
              <a:t>あることは間違いないので開発しながら少しづつ</a:t>
            </a:r>
            <a:endParaRPr kumimoji="1" lang="en-US" altLang="ja-JP" sz="2800" dirty="0"/>
          </a:p>
          <a:p>
            <a:r>
              <a:rPr kumimoji="1" lang="ja-JP" altLang="en-US" sz="2800" dirty="0"/>
              <a:t>覚えましょう！</a:t>
            </a:r>
          </a:p>
          <a:p>
            <a:endParaRPr kumimoji="1" lang="ja-JP" altLang="en-US" sz="2800" dirty="0"/>
          </a:p>
        </p:txBody>
      </p:sp>
      <p:sp>
        <p:nvSpPr>
          <p:cNvPr id="5" name="テキスト ボックス 4">
            <a:extLst>
              <a:ext uri="{FF2B5EF4-FFF2-40B4-BE49-F238E27FC236}">
                <a16:creationId xmlns:a16="http://schemas.microsoft.com/office/drawing/2014/main" id="{5757EB4C-9CE4-474F-8FCE-37CD19F44EB0}"/>
              </a:ext>
            </a:extLst>
          </p:cNvPr>
          <p:cNvSpPr txBox="1"/>
          <p:nvPr/>
        </p:nvSpPr>
        <p:spPr>
          <a:xfrm>
            <a:off x="1287878" y="5046273"/>
            <a:ext cx="9014034" cy="769441"/>
          </a:xfrm>
          <a:prstGeom prst="rect">
            <a:avLst/>
          </a:prstGeom>
          <a:noFill/>
        </p:spPr>
        <p:txBody>
          <a:bodyPr wrap="square" rtlCol="0">
            <a:spAutoFit/>
          </a:bodyPr>
          <a:lstStyle/>
          <a:p>
            <a:r>
              <a:rPr kumimoji="1" lang="ja-JP" altLang="en-US" sz="4400" b="1" dirty="0">
                <a:ln w="22225">
                  <a:solidFill>
                    <a:schemeClr val="accent2"/>
                  </a:solidFill>
                  <a:prstDash val="solid"/>
                </a:ln>
                <a:solidFill>
                  <a:schemeClr val="accent2">
                    <a:lumMod val="40000"/>
                    <a:lumOff val="60000"/>
                  </a:schemeClr>
                </a:solidFill>
                <a:latin typeface="HG創英角ﾎﾟｯﾌﾟ体" panose="040B0A09000000000000" pitchFamily="49" charset="-128"/>
                <a:ea typeface="HG創英角ﾎﾟｯﾌﾟ体" panose="040B0A09000000000000" pitchFamily="49" charset="-128"/>
              </a:rPr>
              <a:t>ご清聴ありがとうございました</a:t>
            </a:r>
            <a:endParaRPr kumimoji="1" lang="ja-JP" altLang="en-US" dirty="0">
              <a:latin typeface="HG創英角ﾎﾟｯﾌﾟ体" panose="040B0A09000000000000" pitchFamily="49" charset="-128"/>
              <a:ea typeface="HG創英角ﾎﾟｯﾌﾟ体" panose="040B0A09000000000000" pitchFamily="49" charset="-128"/>
            </a:endParaRPr>
          </a:p>
        </p:txBody>
      </p:sp>
    </p:spTree>
    <p:extLst>
      <p:ext uri="{BB962C8B-B14F-4D97-AF65-F5344CB8AC3E}">
        <p14:creationId xmlns:p14="http://schemas.microsoft.com/office/powerpoint/2010/main" val="1524860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849FB-CB56-4253-AEC1-A015EFF07239}"/>
              </a:ext>
            </a:extLst>
          </p:cNvPr>
          <p:cNvSpPr>
            <a:spLocks noGrp="1"/>
          </p:cNvSpPr>
          <p:nvPr>
            <p:ph type="title"/>
          </p:nvPr>
        </p:nvSpPr>
        <p:spPr>
          <a:xfrm>
            <a:off x="677334" y="609600"/>
            <a:ext cx="8596668" cy="880153"/>
          </a:xfrm>
        </p:spPr>
        <p:txBody>
          <a:bodyPr/>
          <a:lstStyle/>
          <a:p>
            <a:r>
              <a:rPr lang="ja-JP" altLang="en-US" sz="4400" dirty="0"/>
              <a:t>はじめに</a:t>
            </a:r>
            <a:r>
              <a:rPr lang="en-US" altLang="ja-JP" sz="4400" dirty="0"/>
              <a:t>…</a:t>
            </a:r>
            <a:endParaRPr kumimoji="1" lang="ja-JP" altLang="en-US" dirty="0"/>
          </a:p>
        </p:txBody>
      </p:sp>
      <p:sp>
        <p:nvSpPr>
          <p:cNvPr id="3" name="テキスト ボックス 2">
            <a:extLst>
              <a:ext uri="{FF2B5EF4-FFF2-40B4-BE49-F238E27FC236}">
                <a16:creationId xmlns:a16="http://schemas.microsoft.com/office/drawing/2014/main" id="{C386B98E-A15C-4F97-80A8-535719CFA5A7}"/>
              </a:ext>
            </a:extLst>
          </p:cNvPr>
          <p:cNvSpPr txBox="1"/>
          <p:nvPr/>
        </p:nvSpPr>
        <p:spPr>
          <a:xfrm>
            <a:off x="677334" y="1435302"/>
            <a:ext cx="11098467" cy="830997"/>
          </a:xfrm>
          <a:prstGeom prst="rect">
            <a:avLst/>
          </a:prstGeom>
          <a:noFill/>
        </p:spPr>
        <p:txBody>
          <a:bodyPr wrap="square" rtlCol="0">
            <a:spAutoFit/>
          </a:bodyPr>
          <a:lstStyle/>
          <a:p>
            <a:r>
              <a:rPr kumimoji="1" lang="ja-JP" altLang="en-US" sz="2400" dirty="0"/>
              <a:t>②バックアップを取ったが名前を適当につけて後で</a:t>
            </a:r>
            <a:endParaRPr kumimoji="1" lang="en-US" altLang="ja-JP" sz="2400" dirty="0"/>
          </a:p>
          <a:p>
            <a:r>
              <a:rPr kumimoji="1" lang="ja-JP" altLang="en-US" sz="2400" dirty="0"/>
              <a:t>　なんだかわからなくなってしまった。</a:t>
            </a:r>
          </a:p>
        </p:txBody>
      </p:sp>
      <p:pic>
        <p:nvPicPr>
          <p:cNvPr id="5" name="図 4" descr="スクリーンショット が含まれている画像&#10;&#10;非常に高い精度で生成された説明">
            <a:extLst>
              <a:ext uri="{FF2B5EF4-FFF2-40B4-BE49-F238E27FC236}">
                <a16:creationId xmlns:a16="http://schemas.microsoft.com/office/drawing/2014/main" id="{F0BF8DC5-F479-4AB4-8CE7-DCF0CD04603E}"/>
              </a:ext>
            </a:extLst>
          </p:cNvPr>
          <p:cNvPicPr>
            <a:picLocks noChangeAspect="1"/>
          </p:cNvPicPr>
          <p:nvPr/>
        </p:nvPicPr>
        <p:blipFill>
          <a:blip r:embed="rId2"/>
          <a:stretch>
            <a:fillRect/>
          </a:stretch>
        </p:blipFill>
        <p:spPr>
          <a:xfrm>
            <a:off x="0" y="2369905"/>
            <a:ext cx="12192000" cy="4813886"/>
          </a:xfrm>
          <a:prstGeom prst="rect">
            <a:avLst/>
          </a:prstGeom>
        </p:spPr>
      </p:pic>
      <p:grpSp>
        <p:nvGrpSpPr>
          <p:cNvPr id="8" name="グループ化 7">
            <a:extLst>
              <a:ext uri="{FF2B5EF4-FFF2-40B4-BE49-F238E27FC236}">
                <a16:creationId xmlns:a16="http://schemas.microsoft.com/office/drawing/2014/main" id="{28EB8E8B-BE64-480E-A80A-9A06EDC3D0B0}"/>
              </a:ext>
            </a:extLst>
          </p:cNvPr>
          <p:cNvGrpSpPr/>
          <p:nvPr/>
        </p:nvGrpSpPr>
        <p:grpSpPr>
          <a:xfrm>
            <a:off x="3091320" y="4475253"/>
            <a:ext cx="6475068" cy="2247654"/>
            <a:chOff x="3369817" y="3721030"/>
            <a:chExt cx="6475068" cy="2247654"/>
          </a:xfrm>
        </p:grpSpPr>
        <p:sp>
          <p:nvSpPr>
            <p:cNvPr id="6" name="思考の吹き出し: 雲形 5">
              <a:extLst>
                <a:ext uri="{FF2B5EF4-FFF2-40B4-BE49-F238E27FC236}">
                  <a16:creationId xmlns:a16="http://schemas.microsoft.com/office/drawing/2014/main" id="{579B06B3-F056-4ADF-BD4C-745610CF45D8}"/>
                </a:ext>
              </a:extLst>
            </p:cNvPr>
            <p:cNvSpPr/>
            <p:nvPr/>
          </p:nvSpPr>
          <p:spPr>
            <a:xfrm rot="10800000">
              <a:off x="3369817" y="3721030"/>
              <a:ext cx="4794797" cy="2247654"/>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7" name="テキスト ボックス 6">
              <a:extLst>
                <a:ext uri="{FF2B5EF4-FFF2-40B4-BE49-F238E27FC236}">
                  <a16:creationId xmlns:a16="http://schemas.microsoft.com/office/drawing/2014/main" id="{2FFDF9AC-0E53-41E9-A46F-8D8560B07D5A}"/>
                </a:ext>
              </a:extLst>
            </p:cNvPr>
            <p:cNvSpPr txBox="1"/>
            <p:nvPr/>
          </p:nvSpPr>
          <p:spPr>
            <a:xfrm>
              <a:off x="4428110" y="4660191"/>
              <a:ext cx="5416775" cy="461665"/>
            </a:xfrm>
            <a:prstGeom prst="rect">
              <a:avLst/>
            </a:prstGeom>
            <a:noFill/>
          </p:spPr>
          <p:txBody>
            <a:bodyPr wrap="square" rtlCol="0">
              <a:spAutoFit/>
            </a:bodyPr>
            <a:lstStyle/>
            <a:p>
              <a:r>
                <a:rPr kumimoji="1" lang="ja-JP" altLang="en-US" sz="2400" dirty="0"/>
                <a:t>どれがなんだっけ？？</a:t>
              </a:r>
            </a:p>
          </p:txBody>
        </p:sp>
      </p:grpSp>
    </p:spTree>
    <p:extLst>
      <p:ext uri="{BB962C8B-B14F-4D97-AF65-F5344CB8AC3E}">
        <p14:creationId xmlns:p14="http://schemas.microsoft.com/office/powerpoint/2010/main" val="3912690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849FB-CB56-4253-AEC1-A015EFF07239}"/>
              </a:ext>
            </a:extLst>
          </p:cNvPr>
          <p:cNvSpPr>
            <a:spLocks noGrp="1"/>
          </p:cNvSpPr>
          <p:nvPr>
            <p:ph type="title"/>
          </p:nvPr>
        </p:nvSpPr>
        <p:spPr>
          <a:xfrm>
            <a:off x="677334" y="609600"/>
            <a:ext cx="8596668" cy="880153"/>
          </a:xfrm>
        </p:spPr>
        <p:txBody>
          <a:bodyPr/>
          <a:lstStyle/>
          <a:p>
            <a:r>
              <a:rPr kumimoji="1" lang="ja-JP" altLang="en-US" sz="4400" dirty="0"/>
              <a:t>はじめに</a:t>
            </a:r>
            <a:r>
              <a:rPr kumimoji="1" lang="en-US" altLang="ja-JP" sz="4400" dirty="0"/>
              <a:t>…</a:t>
            </a:r>
            <a:endParaRPr kumimoji="1" lang="ja-JP" altLang="en-US" dirty="0"/>
          </a:p>
        </p:txBody>
      </p:sp>
      <p:sp>
        <p:nvSpPr>
          <p:cNvPr id="3" name="テキスト ボックス 2">
            <a:extLst>
              <a:ext uri="{FF2B5EF4-FFF2-40B4-BE49-F238E27FC236}">
                <a16:creationId xmlns:a16="http://schemas.microsoft.com/office/drawing/2014/main" id="{BD9889BF-6B08-476B-AC4E-F7910D48448B}"/>
              </a:ext>
            </a:extLst>
          </p:cNvPr>
          <p:cNvSpPr txBox="1"/>
          <p:nvPr/>
        </p:nvSpPr>
        <p:spPr>
          <a:xfrm>
            <a:off x="979039" y="3105834"/>
            <a:ext cx="8596668" cy="646331"/>
          </a:xfrm>
          <a:prstGeom prst="rect">
            <a:avLst/>
          </a:prstGeom>
          <a:noFill/>
        </p:spPr>
        <p:txBody>
          <a:bodyPr wrap="square" rtlCol="0">
            <a:spAutoFit/>
          </a:bodyPr>
          <a:lstStyle/>
          <a:p>
            <a:r>
              <a:rPr kumimoji="1" lang="ja-JP" altLang="en-US" sz="3600" dirty="0"/>
              <a:t>このような悩みを</a:t>
            </a:r>
            <a:r>
              <a:rPr kumimoji="1" lang="en-US" altLang="ja-JP" sz="3600" dirty="0"/>
              <a:t>Git</a:t>
            </a:r>
            <a:r>
              <a:rPr kumimoji="1" lang="ja-JP" altLang="en-US" sz="3600" dirty="0"/>
              <a:t>は解決できるのです。</a:t>
            </a:r>
          </a:p>
        </p:txBody>
      </p:sp>
    </p:spTree>
    <p:extLst>
      <p:ext uri="{BB962C8B-B14F-4D97-AF65-F5344CB8AC3E}">
        <p14:creationId xmlns:p14="http://schemas.microsoft.com/office/powerpoint/2010/main" val="1801150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849FB-CB56-4253-AEC1-A015EFF07239}"/>
              </a:ext>
            </a:extLst>
          </p:cNvPr>
          <p:cNvSpPr>
            <a:spLocks noGrp="1"/>
          </p:cNvSpPr>
          <p:nvPr>
            <p:ph type="title"/>
          </p:nvPr>
        </p:nvSpPr>
        <p:spPr>
          <a:xfrm>
            <a:off x="677334" y="609600"/>
            <a:ext cx="8596668" cy="880153"/>
          </a:xfrm>
        </p:spPr>
        <p:txBody>
          <a:bodyPr/>
          <a:lstStyle/>
          <a:p>
            <a:r>
              <a:rPr kumimoji="1" lang="en-US" altLang="ja-JP" sz="4400" dirty="0"/>
              <a:t>Git</a:t>
            </a:r>
            <a:r>
              <a:rPr kumimoji="1" lang="ja-JP" altLang="en-US" sz="4400" dirty="0"/>
              <a:t>とは？</a:t>
            </a:r>
            <a:endParaRPr kumimoji="1" lang="ja-JP" altLang="en-US" dirty="0"/>
          </a:p>
        </p:txBody>
      </p:sp>
      <p:sp>
        <p:nvSpPr>
          <p:cNvPr id="3" name="テキスト ボックス 2">
            <a:extLst>
              <a:ext uri="{FF2B5EF4-FFF2-40B4-BE49-F238E27FC236}">
                <a16:creationId xmlns:a16="http://schemas.microsoft.com/office/drawing/2014/main" id="{5A701BC0-1EF5-4A85-8ABB-AD9AC312EAE0}"/>
              </a:ext>
            </a:extLst>
          </p:cNvPr>
          <p:cNvSpPr txBox="1"/>
          <p:nvPr/>
        </p:nvSpPr>
        <p:spPr>
          <a:xfrm>
            <a:off x="677334" y="2890391"/>
            <a:ext cx="8802410" cy="1077218"/>
          </a:xfrm>
          <a:prstGeom prst="rect">
            <a:avLst/>
          </a:prstGeom>
          <a:noFill/>
        </p:spPr>
        <p:txBody>
          <a:bodyPr wrap="none" rtlCol="0">
            <a:spAutoFit/>
          </a:bodyPr>
          <a:lstStyle/>
          <a:p>
            <a:r>
              <a:rPr lang="ja-JP" altLang="en-US" sz="3200" dirty="0"/>
              <a:t>プログラムのソースコードなどの変更履歴を</a:t>
            </a:r>
            <a:endParaRPr lang="en-US" altLang="ja-JP" sz="3200" dirty="0"/>
          </a:p>
          <a:p>
            <a:r>
              <a:rPr lang="ja-JP" altLang="en-US" sz="3200" dirty="0"/>
              <a:t>記録・追跡するためのバージョン管理システム</a:t>
            </a:r>
            <a:endParaRPr kumimoji="1" lang="ja-JP" altLang="en-US" sz="3200" dirty="0"/>
          </a:p>
        </p:txBody>
      </p:sp>
    </p:spTree>
    <p:extLst>
      <p:ext uri="{BB962C8B-B14F-4D97-AF65-F5344CB8AC3E}">
        <p14:creationId xmlns:p14="http://schemas.microsoft.com/office/powerpoint/2010/main" val="2738956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FBB5B8-6AFB-4B3F-A030-9B334A1F9764}"/>
              </a:ext>
            </a:extLst>
          </p:cNvPr>
          <p:cNvSpPr>
            <a:spLocks noGrp="1"/>
          </p:cNvSpPr>
          <p:nvPr>
            <p:ph type="title"/>
          </p:nvPr>
        </p:nvSpPr>
        <p:spPr>
          <a:xfrm>
            <a:off x="677334" y="609600"/>
            <a:ext cx="8596668" cy="768962"/>
          </a:xfrm>
        </p:spPr>
        <p:txBody>
          <a:bodyPr>
            <a:normAutofit/>
          </a:bodyPr>
          <a:lstStyle/>
          <a:p>
            <a:r>
              <a:rPr kumimoji="1" lang="en-US" altLang="ja-JP" sz="4400" dirty="0" err="1"/>
              <a:t>Github</a:t>
            </a:r>
            <a:r>
              <a:rPr lang="ja-JP" altLang="en-US" sz="4400" dirty="0"/>
              <a:t>とは？</a:t>
            </a:r>
            <a:endParaRPr kumimoji="1" lang="ja-JP" altLang="en-US" sz="4400" dirty="0"/>
          </a:p>
        </p:txBody>
      </p:sp>
      <p:sp>
        <p:nvSpPr>
          <p:cNvPr id="3" name="テキスト ボックス 2">
            <a:extLst>
              <a:ext uri="{FF2B5EF4-FFF2-40B4-BE49-F238E27FC236}">
                <a16:creationId xmlns:a16="http://schemas.microsoft.com/office/drawing/2014/main" id="{5A3CB676-4931-40F8-B3F7-4F5E578D7335}"/>
              </a:ext>
            </a:extLst>
          </p:cNvPr>
          <p:cNvSpPr txBox="1"/>
          <p:nvPr/>
        </p:nvSpPr>
        <p:spPr>
          <a:xfrm>
            <a:off x="-83559" y="1692852"/>
            <a:ext cx="10748455" cy="1738938"/>
          </a:xfrm>
          <a:prstGeom prst="rect">
            <a:avLst/>
          </a:prstGeom>
          <a:noFill/>
        </p:spPr>
        <p:txBody>
          <a:bodyPr wrap="square" rtlCol="0">
            <a:spAutoFit/>
          </a:bodyPr>
          <a:lstStyle/>
          <a:p>
            <a:r>
              <a:rPr kumimoji="1" lang="en-US" altLang="ja-JP" sz="3200" dirty="0" err="1"/>
              <a:t>Github</a:t>
            </a:r>
            <a:r>
              <a:rPr kumimoji="1" lang="ja-JP" altLang="en-US" sz="3200" dirty="0"/>
              <a:t>社が運営している</a:t>
            </a:r>
            <a:r>
              <a:rPr kumimoji="1" lang="en-US" altLang="ja-JP" sz="3200" dirty="0"/>
              <a:t>Git</a:t>
            </a:r>
            <a:r>
              <a:rPr kumimoji="1" lang="ja-JP" altLang="en-US" sz="3200" dirty="0"/>
              <a:t>を利用したウェブサービス。</a:t>
            </a:r>
            <a:endParaRPr kumimoji="1" lang="en-US" altLang="ja-JP" sz="1200" dirty="0"/>
          </a:p>
          <a:p>
            <a:endParaRPr kumimoji="1" lang="en-US" altLang="ja-JP" sz="1100" dirty="0"/>
          </a:p>
          <a:p>
            <a:r>
              <a:rPr kumimoji="1" lang="en-US" altLang="ja-JP" sz="3200" dirty="0"/>
              <a:t>Git</a:t>
            </a:r>
            <a:r>
              <a:rPr kumimoji="1" lang="ja-JP" altLang="en-US" sz="3200" dirty="0"/>
              <a:t>を</a:t>
            </a:r>
            <a:r>
              <a:rPr kumimoji="1" lang="en-US" altLang="ja-JP" sz="3200" dirty="0"/>
              <a:t>GUI</a:t>
            </a:r>
            <a:r>
              <a:rPr kumimoji="1" lang="ja-JP" altLang="en-US" sz="3200" dirty="0"/>
              <a:t>で扱えるほか、エンジニアの</a:t>
            </a:r>
            <a:r>
              <a:rPr kumimoji="1" lang="en-US" altLang="ja-JP" sz="3200" dirty="0"/>
              <a:t>SNS</a:t>
            </a:r>
            <a:r>
              <a:rPr kumimoji="1" lang="ja-JP" altLang="en-US" sz="3200" dirty="0"/>
              <a:t>としても</a:t>
            </a:r>
            <a:endParaRPr kumimoji="1" lang="en-US" altLang="ja-JP" sz="3200" dirty="0"/>
          </a:p>
          <a:p>
            <a:r>
              <a:rPr kumimoji="1" lang="ja-JP" altLang="en-US" sz="3200" dirty="0"/>
              <a:t>使われている。</a:t>
            </a:r>
          </a:p>
        </p:txBody>
      </p:sp>
      <p:pic>
        <p:nvPicPr>
          <p:cNvPr id="5" name="図 4">
            <a:extLst>
              <a:ext uri="{FF2B5EF4-FFF2-40B4-BE49-F238E27FC236}">
                <a16:creationId xmlns:a16="http://schemas.microsoft.com/office/drawing/2014/main" id="{57996F5C-247D-4845-84E7-5D1048299D1F}"/>
              </a:ext>
            </a:extLst>
          </p:cNvPr>
          <p:cNvPicPr>
            <a:picLocks noChangeAspect="1"/>
          </p:cNvPicPr>
          <p:nvPr/>
        </p:nvPicPr>
        <p:blipFill>
          <a:blip r:embed="rId2"/>
          <a:stretch>
            <a:fillRect/>
          </a:stretch>
        </p:blipFill>
        <p:spPr>
          <a:xfrm>
            <a:off x="492785" y="3276992"/>
            <a:ext cx="6948511" cy="3474256"/>
          </a:xfrm>
          <a:prstGeom prst="rect">
            <a:avLst/>
          </a:prstGeom>
        </p:spPr>
      </p:pic>
    </p:spTree>
    <p:extLst>
      <p:ext uri="{BB962C8B-B14F-4D97-AF65-F5344CB8AC3E}">
        <p14:creationId xmlns:p14="http://schemas.microsoft.com/office/powerpoint/2010/main" val="1555838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FBB5B8-6AFB-4B3F-A030-9B334A1F9764}"/>
              </a:ext>
            </a:extLst>
          </p:cNvPr>
          <p:cNvSpPr>
            <a:spLocks noGrp="1"/>
          </p:cNvSpPr>
          <p:nvPr>
            <p:ph type="title"/>
          </p:nvPr>
        </p:nvSpPr>
        <p:spPr>
          <a:xfrm>
            <a:off x="677334" y="609600"/>
            <a:ext cx="8596668" cy="768962"/>
          </a:xfrm>
        </p:spPr>
        <p:txBody>
          <a:bodyPr>
            <a:normAutofit/>
          </a:bodyPr>
          <a:lstStyle/>
          <a:p>
            <a:r>
              <a:rPr kumimoji="1" lang="en-US" altLang="ja-JP" sz="4400" dirty="0" err="1"/>
              <a:t>Github</a:t>
            </a:r>
            <a:r>
              <a:rPr lang="ja-JP" altLang="en-US" sz="4400" dirty="0"/>
              <a:t>とは？</a:t>
            </a:r>
            <a:endParaRPr kumimoji="1" lang="ja-JP" altLang="en-US" sz="4400" dirty="0"/>
          </a:p>
        </p:txBody>
      </p:sp>
      <p:pic>
        <p:nvPicPr>
          <p:cNvPr id="6" name="図 5" descr="スクリーンショット が含まれている画像&#10;&#10;非常に高い精度で生成された説明">
            <a:extLst>
              <a:ext uri="{FF2B5EF4-FFF2-40B4-BE49-F238E27FC236}">
                <a16:creationId xmlns:a16="http://schemas.microsoft.com/office/drawing/2014/main" id="{713B2E79-1D5C-4AB1-BBA8-0161713F6A0F}"/>
              </a:ext>
            </a:extLst>
          </p:cNvPr>
          <p:cNvPicPr>
            <a:picLocks noChangeAspect="1"/>
          </p:cNvPicPr>
          <p:nvPr/>
        </p:nvPicPr>
        <p:blipFill>
          <a:blip r:embed="rId2"/>
          <a:stretch>
            <a:fillRect/>
          </a:stretch>
        </p:blipFill>
        <p:spPr>
          <a:xfrm>
            <a:off x="451785" y="2172426"/>
            <a:ext cx="7217666" cy="4096366"/>
          </a:xfrm>
          <a:prstGeom prst="rect">
            <a:avLst/>
          </a:prstGeom>
        </p:spPr>
      </p:pic>
      <p:sp>
        <p:nvSpPr>
          <p:cNvPr id="7" name="テキスト ボックス 6">
            <a:extLst>
              <a:ext uri="{FF2B5EF4-FFF2-40B4-BE49-F238E27FC236}">
                <a16:creationId xmlns:a16="http://schemas.microsoft.com/office/drawing/2014/main" id="{DD441819-040B-4388-A1C4-7AEFE3FF4A8F}"/>
              </a:ext>
            </a:extLst>
          </p:cNvPr>
          <p:cNvSpPr txBox="1"/>
          <p:nvPr/>
        </p:nvSpPr>
        <p:spPr>
          <a:xfrm>
            <a:off x="190307" y="1341429"/>
            <a:ext cx="10072324" cy="830997"/>
          </a:xfrm>
          <a:prstGeom prst="rect">
            <a:avLst/>
          </a:prstGeom>
          <a:noFill/>
        </p:spPr>
        <p:txBody>
          <a:bodyPr wrap="square" rtlCol="0">
            <a:spAutoFit/>
          </a:bodyPr>
          <a:lstStyle/>
          <a:p>
            <a:r>
              <a:rPr kumimoji="1" lang="ja-JP" altLang="en-US" sz="2400" dirty="0"/>
              <a:t>オープンソースなども公開されていて、開発に加わることもできる。</a:t>
            </a:r>
            <a:endParaRPr kumimoji="1" lang="en-US" altLang="ja-JP" sz="2400" dirty="0"/>
          </a:p>
          <a:p>
            <a:r>
              <a:rPr kumimoji="1" lang="ja-JP" altLang="en-US" sz="2400" dirty="0"/>
              <a:t>また</a:t>
            </a:r>
            <a:r>
              <a:rPr kumimoji="1" lang="en-US" altLang="ja-JP" sz="2400" dirty="0"/>
              <a:t>wiki</a:t>
            </a:r>
            <a:r>
              <a:rPr kumimoji="1" lang="ja-JP" altLang="en-US" sz="2400" dirty="0" err="1"/>
              <a:t>のような</a:t>
            </a:r>
            <a:r>
              <a:rPr kumimoji="1" lang="ja-JP" altLang="en-US" sz="2400" dirty="0"/>
              <a:t>機能もあり、簡単に情報発信することができる。</a:t>
            </a:r>
          </a:p>
        </p:txBody>
      </p:sp>
      <p:sp>
        <p:nvSpPr>
          <p:cNvPr id="8" name="テキスト ボックス 7">
            <a:extLst>
              <a:ext uri="{FF2B5EF4-FFF2-40B4-BE49-F238E27FC236}">
                <a16:creationId xmlns:a16="http://schemas.microsoft.com/office/drawing/2014/main" id="{05D35BDC-4637-4C89-8292-66D0657A52B7}"/>
              </a:ext>
            </a:extLst>
          </p:cNvPr>
          <p:cNvSpPr txBox="1"/>
          <p:nvPr/>
        </p:nvSpPr>
        <p:spPr>
          <a:xfrm>
            <a:off x="3026339" y="6422607"/>
            <a:ext cx="2901015"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en-US" altLang="ja-JP" dirty="0" err="1"/>
              <a:t>Citbrains_humanoid</a:t>
            </a:r>
            <a:r>
              <a:rPr kumimoji="1" lang="ja-JP" altLang="en-US" dirty="0"/>
              <a:t>の</a:t>
            </a:r>
            <a:r>
              <a:rPr kumimoji="1" lang="en-US" altLang="ja-JP" dirty="0"/>
              <a:t>wiki</a:t>
            </a:r>
            <a:endParaRPr kumimoji="1" lang="ja-JP" altLang="en-US" dirty="0"/>
          </a:p>
        </p:txBody>
      </p:sp>
    </p:spTree>
    <p:extLst>
      <p:ext uri="{BB962C8B-B14F-4D97-AF65-F5344CB8AC3E}">
        <p14:creationId xmlns:p14="http://schemas.microsoft.com/office/powerpoint/2010/main" val="317149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849FB-CB56-4253-AEC1-A015EFF07239}"/>
              </a:ext>
            </a:extLst>
          </p:cNvPr>
          <p:cNvSpPr>
            <a:spLocks noGrp="1"/>
          </p:cNvSpPr>
          <p:nvPr>
            <p:ph type="title"/>
          </p:nvPr>
        </p:nvSpPr>
        <p:spPr>
          <a:xfrm>
            <a:off x="677334" y="609600"/>
            <a:ext cx="8596668" cy="880153"/>
          </a:xfrm>
        </p:spPr>
        <p:txBody>
          <a:bodyPr/>
          <a:lstStyle/>
          <a:p>
            <a:r>
              <a:rPr kumimoji="1" lang="en-US" altLang="ja-JP" sz="4400" dirty="0"/>
              <a:t>Git</a:t>
            </a:r>
            <a:r>
              <a:rPr lang="ja-JP" altLang="en-US" sz="4400" dirty="0"/>
              <a:t>の概要</a:t>
            </a:r>
            <a:endParaRPr kumimoji="1" lang="ja-JP" altLang="en-US" dirty="0"/>
          </a:p>
        </p:txBody>
      </p:sp>
      <p:pic>
        <p:nvPicPr>
          <p:cNvPr id="5" name="図 4">
            <a:extLst>
              <a:ext uri="{FF2B5EF4-FFF2-40B4-BE49-F238E27FC236}">
                <a16:creationId xmlns:a16="http://schemas.microsoft.com/office/drawing/2014/main" id="{273558BF-87E8-4806-AAC9-7248CEF37854}"/>
              </a:ext>
            </a:extLst>
          </p:cNvPr>
          <p:cNvPicPr>
            <a:picLocks noChangeAspect="1"/>
          </p:cNvPicPr>
          <p:nvPr/>
        </p:nvPicPr>
        <p:blipFill>
          <a:blip r:embed="rId2"/>
          <a:stretch>
            <a:fillRect/>
          </a:stretch>
        </p:blipFill>
        <p:spPr>
          <a:xfrm>
            <a:off x="-26965" y="4530015"/>
            <a:ext cx="1606540" cy="1606540"/>
          </a:xfrm>
          <a:prstGeom prst="rect">
            <a:avLst/>
          </a:prstGeom>
        </p:spPr>
      </p:pic>
      <p:sp>
        <p:nvSpPr>
          <p:cNvPr id="6" name="フローチャート: 直接アクセス記憶 5">
            <a:extLst>
              <a:ext uri="{FF2B5EF4-FFF2-40B4-BE49-F238E27FC236}">
                <a16:creationId xmlns:a16="http://schemas.microsoft.com/office/drawing/2014/main" id="{A7C9CB50-12B3-4E24-AA39-1DF7E70116A3}"/>
              </a:ext>
            </a:extLst>
          </p:cNvPr>
          <p:cNvSpPr/>
          <p:nvPr/>
        </p:nvSpPr>
        <p:spPr>
          <a:xfrm rot="16200000">
            <a:off x="885281" y="1860025"/>
            <a:ext cx="2051807" cy="2443815"/>
          </a:xfrm>
          <a:prstGeom prst="flowChartMagneticDrum">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sp>
        <p:nvSpPr>
          <p:cNvPr id="7" name="テキスト ボックス 6">
            <a:extLst>
              <a:ext uri="{FF2B5EF4-FFF2-40B4-BE49-F238E27FC236}">
                <a16:creationId xmlns:a16="http://schemas.microsoft.com/office/drawing/2014/main" id="{5CE08DC4-F784-4B28-820C-4B73587498B4}"/>
              </a:ext>
            </a:extLst>
          </p:cNvPr>
          <p:cNvSpPr txBox="1"/>
          <p:nvPr/>
        </p:nvSpPr>
        <p:spPr>
          <a:xfrm>
            <a:off x="776305" y="3137736"/>
            <a:ext cx="226975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ローカルリポジトリ</a:t>
            </a:r>
          </a:p>
        </p:txBody>
      </p:sp>
      <p:sp>
        <p:nvSpPr>
          <p:cNvPr id="8" name="フローチャート: 直接アクセス記憶 7">
            <a:extLst>
              <a:ext uri="{FF2B5EF4-FFF2-40B4-BE49-F238E27FC236}">
                <a16:creationId xmlns:a16="http://schemas.microsoft.com/office/drawing/2014/main" id="{077A0069-D96B-41A1-8D16-84E7C330FA8B}"/>
              </a:ext>
            </a:extLst>
          </p:cNvPr>
          <p:cNvSpPr/>
          <p:nvPr/>
        </p:nvSpPr>
        <p:spPr>
          <a:xfrm rot="16200000">
            <a:off x="6594477" y="1860025"/>
            <a:ext cx="2051807" cy="2443815"/>
          </a:xfrm>
          <a:prstGeom prst="flowChartMagneticDrum">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sp>
        <p:nvSpPr>
          <p:cNvPr id="9" name="テキスト ボックス 8">
            <a:extLst>
              <a:ext uri="{FF2B5EF4-FFF2-40B4-BE49-F238E27FC236}">
                <a16:creationId xmlns:a16="http://schemas.microsoft.com/office/drawing/2014/main" id="{B2E86EC1-3D54-40F9-888B-6BC9A7029A66}"/>
              </a:ext>
            </a:extLst>
          </p:cNvPr>
          <p:cNvSpPr txBox="1"/>
          <p:nvPr/>
        </p:nvSpPr>
        <p:spPr>
          <a:xfrm>
            <a:off x="6485503" y="3137736"/>
            <a:ext cx="226975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　共有リポジトリ</a:t>
            </a:r>
          </a:p>
        </p:txBody>
      </p:sp>
      <p:sp>
        <p:nvSpPr>
          <p:cNvPr id="10" name="矢印: 左右 9">
            <a:extLst>
              <a:ext uri="{FF2B5EF4-FFF2-40B4-BE49-F238E27FC236}">
                <a16:creationId xmlns:a16="http://schemas.microsoft.com/office/drawing/2014/main" id="{3717EA13-2EBA-48FF-9CAA-FF87CDB81C78}"/>
              </a:ext>
            </a:extLst>
          </p:cNvPr>
          <p:cNvSpPr/>
          <p:nvPr/>
        </p:nvSpPr>
        <p:spPr>
          <a:xfrm>
            <a:off x="3267697" y="2798898"/>
            <a:ext cx="3043746" cy="97474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5FE5EE4B-C8ED-4CCC-B970-B019AC96D637}"/>
              </a:ext>
            </a:extLst>
          </p:cNvPr>
          <p:cNvPicPr>
            <a:picLocks noChangeAspect="1"/>
          </p:cNvPicPr>
          <p:nvPr/>
        </p:nvPicPr>
        <p:blipFill>
          <a:blip r:embed="rId3"/>
          <a:stretch>
            <a:fillRect/>
          </a:stretch>
        </p:blipFill>
        <p:spPr>
          <a:xfrm>
            <a:off x="8707685" y="1652443"/>
            <a:ext cx="2070793" cy="2450643"/>
          </a:xfrm>
          <a:prstGeom prst="rect">
            <a:avLst/>
          </a:prstGeom>
        </p:spPr>
      </p:pic>
      <p:grpSp>
        <p:nvGrpSpPr>
          <p:cNvPr id="17" name="グループ化 16">
            <a:extLst>
              <a:ext uri="{FF2B5EF4-FFF2-40B4-BE49-F238E27FC236}">
                <a16:creationId xmlns:a16="http://schemas.microsoft.com/office/drawing/2014/main" id="{83EEF27F-2284-4622-AF09-E45E91DB766D}"/>
              </a:ext>
            </a:extLst>
          </p:cNvPr>
          <p:cNvGrpSpPr/>
          <p:nvPr/>
        </p:nvGrpSpPr>
        <p:grpSpPr>
          <a:xfrm>
            <a:off x="1137198" y="4386274"/>
            <a:ext cx="2381154" cy="1606539"/>
            <a:chOff x="256517" y="4358485"/>
            <a:chExt cx="1820057" cy="1126654"/>
          </a:xfrm>
        </p:grpSpPr>
        <p:sp>
          <p:nvSpPr>
            <p:cNvPr id="14" name="正方形/長方形 13">
              <a:extLst>
                <a:ext uri="{FF2B5EF4-FFF2-40B4-BE49-F238E27FC236}">
                  <a16:creationId xmlns:a16="http://schemas.microsoft.com/office/drawing/2014/main" id="{610DD367-815D-40AC-9902-0A6131F0A503}"/>
                </a:ext>
              </a:extLst>
            </p:cNvPr>
            <p:cNvSpPr/>
            <p:nvPr/>
          </p:nvSpPr>
          <p:spPr>
            <a:xfrm>
              <a:off x="470034" y="4358485"/>
              <a:ext cx="1606540" cy="8406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E375016B-CD5E-4FE0-95DD-C0B62B86F07E}"/>
                </a:ext>
              </a:extLst>
            </p:cNvPr>
            <p:cNvSpPr/>
            <p:nvPr/>
          </p:nvSpPr>
          <p:spPr>
            <a:xfrm>
              <a:off x="363274" y="4460599"/>
              <a:ext cx="1606540" cy="8406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ABDD7AD8-309B-465E-B5FF-564664616107}"/>
                </a:ext>
              </a:extLst>
            </p:cNvPr>
            <p:cNvSpPr/>
            <p:nvPr/>
          </p:nvSpPr>
          <p:spPr>
            <a:xfrm>
              <a:off x="256517" y="4644471"/>
              <a:ext cx="1606540" cy="8406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D200B9C6-0F8E-4E4C-8631-4565EB027B02}"/>
              </a:ext>
            </a:extLst>
          </p:cNvPr>
          <p:cNvSpPr txBox="1"/>
          <p:nvPr/>
        </p:nvSpPr>
        <p:spPr>
          <a:xfrm>
            <a:off x="1467592" y="5161855"/>
            <a:ext cx="136844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作業ツリー</a:t>
            </a:r>
          </a:p>
        </p:txBody>
      </p:sp>
    </p:spTree>
    <p:extLst>
      <p:ext uri="{BB962C8B-B14F-4D97-AF65-F5344CB8AC3E}">
        <p14:creationId xmlns:p14="http://schemas.microsoft.com/office/powerpoint/2010/main" val="4051700410"/>
      </p:ext>
    </p:extLst>
  </p:cSld>
  <p:clrMapOvr>
    <a:masterClrMapping/>
  </p:clrMapOvr>
</p:sld>
</file>

<file path=ppt/theme/theme1.xml><?xml version="1.0" encoding="utf-8"?>
<a:theme xmlns:a="http://schemas.openxmlformats.org/drawingml/2006/main" name="ファセット">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3629</TotalTime>
  <Words>924</Words>
  <Application>Microsoft Office PowerPoint</Application>
  <PresentationFormat>ワイド画面</PresentationFormat>
  <Paragraphs>204</Paragraphs>
  <Slides>38</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38</vt:i4>
      </vt:variant>
    </vt:vector>
  </HeadingPairs>
  <TitlesOfParts>
    <vt:vector size="47" baseType="lpstr">
      <vt:lpstr>Arial Unicode MS</vt:lpstr>
      <vt:lpstr>HG創英角ﾎﾟｯﾌﾟ体</vt:lpstr>
      <vt:lpstr>Menlo</vt:lpstr>
      <vt:lpstr>メイリオ</vt:lpstr>
      <vt:lpstr>游ゴシック</vt:lpstr>
      <vt:lpstr>Arial</vt:lpstr>
      <vt:lpstr>Trebuchet MS</vt:lpstr>
      <vt:lpstr>Wingdings 3</vt:lpstr>
      <vt:lpstr>ファセット</vt:lpstr>
      <vt:lpstr>Git·Githubについて</vt:lpstr>
      <vt:lpstr>はじめに…</vt:lpstr>
      <vt:lpstr>はじめに…</vt:lpstr>
      <vt:lpstr>はじめに…</vt:lpstr>
      <vt:lpstr>はじめに…</vt:lpstr>
      <vt:lpstr>Gitとは？</vt:lpstr>
      <vt:lpstr>Githubとは？</vt:lpstr>
      <vt:lpstr>Githubとは？</vt:lpstr>
      <vt:lpstr>Gitの概要</vt:lpstr>
      <vt:lpstr>Gitの概要</vt:lpstr>
      <vt:lpstr>Gitの概要</vt:lpstr>
      <vt:lpstr>Gitの概要</vt:lpstr>
      <vt:lpstr>Gitの概要</vt:lpstr>
      <vt:lpstr>Gitの概要</vt:lpstr>
      <vt:lpstr>Gitの概要</vt:lpstr>
      <vt:lpstr>Gitの概要</vt:lpstr>
      <vt:lpstr>実際に扱ってみる</vt:lpstr>
      <vt:lpstr>実際に扱ってみる</vt:lpstr>
      <vt:lpstr>実際に扱ってみる</vt:lpstr>
      <vt:lpstr>実際に扱ってみる</vt:lpstr>
      <vt:lpstr>実際に扱ってみる</vt:lpstr>
      <vt:lpstr>実際に扱ってみる</vt:lpstr>
      <vt:lpstr>実際に扱ってみる</vt:lpstr>
      <vt:lpstr>実際に扱ってみる</vt:lpstr>
      <vt:lpstr>実際に扱ってみる</vt:lpstr>
      <vt:lpstr>実際に扱ってみる</vt:lpstr>
      <vt:lpstr>実際に扱ってみる</vt:lpstr>
      <vt:lpstr>ブランチ(branch)について</vt:lpstr>
      <vt:lpstr>ブランチ(branch)について</vt:lpstr>
      <vt:lpstr>ブランチ(branch)について</vt:lpstr>
      <vt:lpstr>ブランチ(branch)について</vt:lpstr>
      <vt:lpstr>ブランチ(branch)について</vt:lpstr>
      <vt:lpstr>ブランチ(branch)について</vt:lpstr>
      <vt:lpstr>ブランチ(branch)について</vt:lpstr>
      <vt:lpstr>ブランチ(branch)について</vt:lpstr>
      <vt:lpstr>ブランチ(branch)について</vt:lpstr>
      <vt:lpstr>ブランチ(branch)について</vt:lpstr>
      <vt:lpstr>最後に…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Github·Gitについて</dc:title>
  <dc:creator>康希 松本</dc:creator>
  <cp:lastModifiedBy>松本　康希</cp:lastModifiedBy>
  <cp:revision>88</cp:revision>
  <dcterms:created xsi:type="dcterms:W3CDTF">2018-08-22T05:53:14Z</dcterms:created>
  <dcterms:modified xsi:type="dcterms:W3CDTF">2018-08-24T18:25:07Z</dcterms:modified>
</cp:coreProperties>
</file>