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60" r:id="rId2"/>
    <p:sldId id="258" r:id="rId3"/>
    <p:sldId id="279" r:id="rId4"/>
    <p:sldId id="276" r:id="rId5"/>
    <p:sldId id="280" r:id="rId6"/>
    <p:sldId id="281" r:id="rId7"/>
    <p:sldId id="263" r:id="rId8"/>
    <p:sldId id="270" r:id="rId9"/>
    <p:sldId id="269" r:id="rId10"/>
    <p:sldId id="271" r:id="rId11"/>
    <p:sldId id="272" r:id="rId12"/>
    <p:sldId id="273" r:id="rId13"/>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5" d="100"/>
          <a:sy n="105" d="100"/>
        </p:scale>
        <p:origin x="12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29654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90189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E5476C-184F-40E4-898C-A19693DE77B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964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204409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E5476C-184F-40E4-898C-A19693DE77B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4932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417667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21318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11074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3147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63974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05796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22291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63843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85474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74577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09E657-7128-41C2-8CA7-EF767EA0960D}" type="datetimeFigureOut">
              <a:rPr kumimoji="1" lang="ja-JP" altLang="en-US" smtClean="0"/>
              <a:t>2025/7/22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30084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09E657-7128-41C2-8CA7-EF767EA0960D}" type="datetimeFigureOut">
              <a:rPr kumimoji="1" lang="ja-JP" altLang="en-US" smtClean="0"/>
              <a:t>2025/7/22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E5476C-184F-40E4-898C-A19693DE77BC}" type="slidenum">
              <a:rPr kumimoji="1" lang="ja-JP" altLang="en-US" smtClean="0"/>
              <a:t>‹#›</a:t>
            </a:fld>
            <a:endParaRPr kumimoji="1" lang="ja-JP" altLang="en-US"/>
          </a:p>
        </p:txBody>
      </p:sp>
    </p:spTree>
    <p:extLst>
      <p:ext uri="{BB962C8B-B14F-4D97-AF65-F5344CB8AC3E}">
        <p14:creationId xmlns:p14="http://schemas.microsoft.com/office/powerpoint/2010/main" val="4154065166"/>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1731059-0661-4183-822B-FB4E5E7D8841}"/>
              </a:ext>
            </a:extLst>
          </p:cNvPr>
          <p:cNvSpPr>
            <a:spLocks noGrp="1"/>
          </p:cNvSpPr>
          <p:nvPr>
            <p:ph type="ctrTitle"/>
          </p:nvPr>
        </p:nvSpPr>
        <p:spPr>
          <a:xfrm>
            <a:off x="2589213" y="3086100"/>
            <a:ext cx="7590603" cy="685800"/>
          </a:xfrm>
        </p:spPr>
        <p:txBody>
          <a:bodyPr>
            <a:normAutofit/>
          </a:bodyPr>
          <a:lstStyle/>
          <a:p>
            <a:r>
              <a:rPr lang="ja-JP" altLang="en-US" sz="3600" dirty="0">
                <a:solidFill>
                  <a:schemeClr val="bg2">
                    <a:lumMod val="25000"/>
                  </a:schemeClr>
                </a:solidFill>
                <a:latin typeface="游ゴシック" panose="020B0400000000000000" pitchFamily="50" charset="-128"/>
                <a:ea typeface="游ゴシック" panose="020B0400000000000000" pitchFamily="50" charset="-128"/>
              </a:rPr>
              <a:t>　献立作成</a:t>
            </a:r>
            <a:r>
              <a:rPr lang="en-US" altLang="ja-JP" sz="3600" dirty="0">
                <a:solidFill>
                  <a:schemeClr val="bg2">
                    <a:lumMod val="25000"/>
                  </a:schemeClr>
                </a:solidFill>
                <a:latin typeface="游ゴシック" panose="020B0400000000000000" pitchFamily="50" charset="-128"/>
                <a:ea typeface="游ゴシック" panose="020B0400000000000000" pitchFamily="50" charset="-128"/>
              </a:rPr>
              <a:t>/</a:t>
            </a:r>
            <a:r>
              <a:rPr lang="ja-JP" altLang="en-US" sz="3600" dirty="0">
                <a:solidFill>
                  <a:schemeClr val="bg2">
                    <a:lumMod val="25000"/>
                  </a:schemeClr>
                </a:solidFill>
                <a:latin typeface="游ゴシック" panose="020B0400000000000000" pitchFamily="50" charset="-128"/>
                <a:ea typeface="游ゴシック" panose="020B0400000000000000" pitchFamily="50" charset="-128"/>
              </a:rPr>
              <a:t>発注システムのご提案</a:t>
            </a:r>
          </a:p>
        </p:txBody>
      </p:sp>
      <p:sp>
        <p:nvSpPr>
          <p:cNvPr id="5" name="字幕 4">
            <a:extLst>
              <a:ext uri="{FF2B5EF4-FFF2-40B4-BE49-F238E27FC236}">
                <a16:creationId xmlns:a16="http://schemas.microsoft.com/office/drawing/2014/main" id="{C72F38AE-7658-4905-B70E-8838804A8CD9}"/>
              </a:ext>
            </a:extLst>
          </p:cNvPr>
          <p:cNvSpPr>
            <a:spLocks noGrp="1"/>
          </p:cNvSpPr>
          <p:nvPr>
            <p:ph type="subTitle" idx="1"/>
          </p:nvPr>
        </p:nvSpPr>
        <p:spPr/>
        <p:txBody>
          <a:bodyPr/>
          <a:lstStyle/>
          <a:p>
            <a:pPr algn="r"/>
            <a:r>
              <a:rPr lang="en-US" altLang="ja-JP" dirty="0">
                <a:solidFill>
                  <a:schemeClr val="bg2">
                    <a:lumMod val="25000"/>
                  </a:schemeClr>
                </a:solidFill>
                <a:latin typeface="游ゴシック" panose="020B0400000000000000" pitchFamily="50" charset="-128"/>
                <a:ea typeface="游ゴシック" panose="020B0400000000000000" pitchFamily="50" charset="-128"/>
              </a:rPr>
              <a:t>2025/7/23</a:t>
            </a:r>
            <a:r>
              <a:rPr lang="ja-JP" altLang="en-US" dirty="0">
                <a:solidFill>
                  <a:schemeClr val="bg2">
                    <a:lumMod val="25000"/>
                  </a:schemeClr>
                </a:solidFill>
                <a:latin typeface="游ゴシック" panose="020B0400000000000000" pitchFamily="50" charset="-128"/>
                <a:ea typeface="游ゴシック" panose="020B0400000000000000" pitchFamily="50" charset="-128"/>
              </a:rPr>
              <a:t>　</a:t>
            </a:r>
          </a:p>
        </p:txBody>
      </p:sp>
    </p:spTree>
    <p:extLst>
      <p:ext uri="{BB962C8B-B14F-4D97-AF65-F5344CB8AC3E}">
        <p14:creationId xmlns:p14="http://schemas.microsoft.com/office/powerpoint/2010/main" val="20597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36A37-91E4-4F33-B992-CC7471539C04}"/>
              </a:ext>
            </a:extLst>
          </p:cNvPr>
          <p:cNvSpPr>
            <a:spLocks noGrp="1"/>
          </p:cNvSpPr>
          <p:nvPr>
            <p:ph type="title"/>
          </p:nvPr>
        </p:nvSpPr>
        <p:spPr/>
        <p:txBody>
          <a:bodyPr/>
          <a:lstStyle/>
          <a:p>
            <a:r>
              <a:rPr kumimoji="1" lang="ja-JP" altLang="en-US" dirty="0"/>
              <a:t>スケジュール </a:t>
            </a:r>
            <a:r>
              <a:rPr kumimoji="1" lang="en-US" altLang="ja-JP" dirty="0"/>
              <a:t>(</a:t>
            </a:r>
            <a:r>
              <a:rPr kumimoji="1" lang="ja-JP" altLang="en-US" dirty="0"/>
              <a:t>案</a:t>
            </a:r>
            <a:r>
              <a:rPr kumimoji="1" lang="en-US" altLang="ja-JP" dirty="0"/>
              <a:t>)</a:t>
            </a:r>
            <a:endParaRPr kumimoji="1" lang="ja-JP" altLang="en-US" dirty="0"/>
          </a:p>
        </p:txBody>
      </p:sp>
      <p:sp>
        <p:nvSpPr>
          <p:cNvPr id="4" name="矢印: 右 3">
            <a:extLst>
              <a:ext uri="{FF2B5EF4-FFF2-40B4-BE49-F238E27FC236}">
                <a16:creationId xmlns:a16="http://schemas.microsoft.com/office/drawing/2014/main" id="{2A0FC0F6-F480-4B3A-81E5-6D72E6C05B55}"/>
              </a:ext>
            </a:extLst>
          </p:cNvPr>
          <p:cNvSpPr/>
          <p:nvPr/>
        </p:nvSpPr>
        <p:spPr>
          <a:xfrm>
            <a:off x="3243153" y="1403055"/>
            <a:ext cx="6683765" cy="69627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5" name="楕円 4">
            <a:extLst>
              <a:ext uri="{FF2B5EF4-FFF2-40B4-BE49-F238E27FC236}">
                <a16:creationId xmlns:a16="http://schemas.microsoft.com/office/drawing/2014/main" id="{21BEDA3A-0DA6-43C9-B560-EFA04B31E52A}"/>
              </a:ext>
            </a:extLst>
          </p:cNvPr>
          <p:cNvSpPr/>
          <p:nvPr/>
        </p:nvSpPr>
        <p:spPr>
          <a:xfrm>
            <a:off x="3307914" y="1667431"/>
            <a:ext cx="162289" cy="1675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 name="テキスト ボックス 5">
            <a:extLst>
              <a:ext uri="{FF2B5EF4-FFF2-40B4-BE49-F238E27FC236}">
                <a16:creationId xmlns:a16="http://schemas.microsoft.com/office/drawing/2014/main" id="{E63422AD-EE52-4490-888F-947E7A964B7D}"/>
              </a:ext>
            </a:extLst>
          </p:cNvPr>
          <p:cNvSpPr txBox="1"/>
          <p:nvPr/>
        </p:nvSpPr>
        <p:spPr>
          <a:xfrm>
            <a:off x="2899020" y="1264555"/>
            <a:ext cx="1008609" cy="300082"/>
          </a:xfrm>
          <a:prstGeom prst="rect">
            <a:avLst/>
          </a:prstGeom>
          <a:noFill/>
        </p:spPr>
        <p:txBody>
          <a:bodyPr wrap="none" rtlCol="0">
            <a:spAutoFit/>
          </a:bodyPr>
          <a:lstStyle/>
          <a:p>
            <a:pPr algn="l"/>
            <a:r>
              <a:rPr kumimoji="1" lang="en-US" altLang="ja-JP" sz="1350" dirty="0">
                <a:solidFill>
                  <a:schemeClr val="tx2">
                    <a:lumMod val="75000"/>
                  </a:schemeClr>
                </a:solidFill>
              </a:rPr>
              <a:t>2025/10/1</a:t>
            </a:r>
            <a:endParaRPr kumimoji="1" lang="ja-JP" altLang="en-US" sz="1350" dirty="0">
              <a:solidFill>
                <a:schemeClr val="tx2">
                  <a:lumMod val="75000"/>
                </a:schemeClr>
              </a:solidFill>
            </a:endParaRPr>
          </a:p>
        </p:txBody>
      </p:sp>
      <p:sp>
        <p:nvSpPr>
          <p:cNvPr id="7" name="テキスト ボックス 6">
            <a:extLst>
              <a:ext uri="{FF2B5EF4-FFF2-40B4-BE49-F238E27FC236}">
                <a16:creationId xmlns:a16="http://schemas.microsoft.com/office/drawing/2014/main" id="{F566928D-3A51-47DC-913D-1AEE1728782F}"/>
              </a:ext>
            </a:extLst>
          </p:cNvPr>
          <p:cNvSpPr txBox="1"/>
          <p:nvPr/>
        </p:nvSpPr>
        <p:spPr>
          <a:xfrm>
            <a:off x="6090348" y="1298902"/>
            <a:ext cx="989373" cy="300082"/>
          </a:xfrm>
          <a:prstGeom prst="rect">
            <a:avLst/>
          </a:prstGeom>
          <a:noFill/>
        </p:spPr>
        <p:txBody>
          <a:bodyPr wrap="none" rtlCol="0">
            <a:spAutoFit/>
          </a:bodyPr>
          <a:lstStyle/>
          <a:p>
            <a:pPr algn="l"/>
            <a:r>
              <a:rPr kumimoji="1" lang="en-US" altLang="ja-JP" sz="1350" dirty="0">
                <a:solidFill>
                  <a:schemeClr val="tx2">
                    <a:lumMod val="75000"/>
                  </a:schemeClr>
                </a:solidFill>
              </a:rPr>
              <a:t>2026/2/</a:t>
            </a:r>
            <a:r>
              <a:rPr kumimoji="1" lang="ja-JP" altLang="en-US" sz="1350" dirty="0">
                <a:solidFill>
                  <a:schemeClr val="tx2">
                    <a:lumMod val="75000"/>
                  </a:schemeClr>
                </a:solidFill>
              </a:rPr>
              <a:t>末</a:t>
            </a:r>
          </a:p>
        </p:txBody>
      </p:sp>
      <p:sp>
        <p:nvSpPr>
          <p:cNvPr id="13" name="楕円 12">
            <a:extLst>
              <a:ext uri="{FF2B5EF4-FFF2-40B4-BE49-F238E27FC236}">
                <a16:creationId xmlns:a16="http://schemas.microsoft.com/office/drawing/2014/main" id="{FD6D742C-621F-4FD1-993C-3E2DA5B6A7D1}"/>
              </a:ext>
            </a:extLst>
          </p:cNvPr>
          <p:cNvSpPr/>
          <p:nvPr/>
        </p:nvSpPr>
        <p:spPr>
          <a:xfrm>
            <a:off x="6463460" y="1667431"/>
            <a:ext cx="162289" cy="1675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17" name="直線矢印コネクタ 16">
            <a:extLst>
              <a:ext uri="{FF2B5EF4-FFF2-40B4-BE49-F238E27FC236}">
                <a16:creationId xmlns:a16="http://schemas.microsoft.com/office/drawing/2014/main" id="{58B2C6B9-74EE-4BB8-B2F4-DA6EED1D2053}"/>
              </a:ext>
            </a:extLst>
          </p:cNvPr>
          <p:cNvCxnSpPr>
            <a:cxnSpLocks/>
          </p:cNvCxnSpPr>
          <p:nvPr/>
        </p:nvCxnSpPr>
        <p:spPr>
          <a:xfrm>
            <a:off x="3389058" y="2552394"/>
            <a:ext cx="3195977" cy="0"/>
          </a:xfrm>
          <a:prstGeom prst="straightConnector1">
            <a:avLst/>
          </a:prstGeom>
          <a:ln w="50800">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F4698E-0D8E-46F8-A953-D2B973F9B625}"/>
              </a:ext>
            </a:extLst>
          </p:cNvPr>
          <p:cNvSpPr txBox="1"/>
          <p:nvPr/>
        </p:nvSpPr>
        <p:spPr>
          <a:xfrm>
            <a:off x="2915851" y="1904957"/>
            <a:ext cx="992579" cy="253916"/>
          </a:xfrm>
          <a:prstGeom prst="rect">
            <a:avLst/>
          </a:prstGeom>
          <a:noFill/>
        </p:spPr>
        <p:txBody>
          <a:bodyPr wrap="none" rtlCol="0">
            <a:spAutoFit/>
          </a:bodyPr>
          <a:lstStyle/>
          <a:p>
            <a:pPr algn="l"/>
            <a:r>
              <a:rPr kumimoji="1" lang="ja-JP" altLang="en-US" sz="1050" dirty="0">
                <a:solidFill>
                  <a:schemeClr val="tx2">
                    <a:lumMod val="75000"/>
                  </a:schemeClr>
                </a:solidFill>
              </a:rPr>
              <a:t>開発スタート</a:t>
            </a:r>
          </a:p>
        </p:txBody>
      </p:sp>
      <p:sp>
        <p:nvSpPr>
          <p:cNvPr id="19" name="テキスト ボックス 18">
            <a:extLst>
              <a:ext uri="{FF2B5EF4-FFF2-40B4-BE49-F238E27FC236}">
                <a16:creationId xmlns:a16="http://schemas.microsoft.com/office/drawing/2014/main" id="{4AFED641-EE38-4808-BFB0-E61847207FD0}"/>
              </a:ext>
            </a:extLst>
          </p:cNvPr>
          <p:cNvSpPr txBox="1"/>
          <p:nvPr/>
        </p:nvSpPr>
        <p:spPr>
          <a:xfrm>
            <a:off x="6177422" y="1943808"/>
            <a:ext cx="938077" cy="253916"/>
          </a:xfrm>
          <a:prstGeom prst="rect">
            <a:avLst/>
          </a:prstGeom>
          <a:noFill/>
        </p:spPr>
        <p:txBody>
          <a:bodyPr wrap="none" rtlCol="0">
            <a:spAutoFit/>
          </a:bodyPr>
          <a:lstStyle/>
          <a:p>
            <a:pPr algn="l"/>
            <a:r>
              <a:rPr kumimoji="1" lang="en-US" altLang="ja-JP" sz="1050" dirty="0">
                <a:solidFill>
                  <a:schemeClr val="tx2">
                    <a:lumMod val="75000"/>
                  </a:schemeClr>
                </a:solidFill>
              </a:rPr>
              <a:t>β</a:t>
            </a:r>
            <a:r>
              <a:rPr kumimoji="1" lang="ja-JP" altLang="en-US" sz="1050" dirty="0">
                <a:solidFill>
                  <a:schemeClr val="tx2">
                    <a:lumMod val="75000"/>
                  </a:schemeClr>
                </a:solidFill>
              </a:rPr>
              <a:t>版リリース</a:t>
            </a:r>
          </a:p>
        </p:txBody>
      </p:sp>
      <p:sp>
        <p:nvSpPr>
          <p:cNvPr id="20" name="テキスト ボックス 19">
            <a:extLst>
              <a:ext uri="{FF2B5EF4-FFF2-40B4-BE49-F238E27FC236}">
                <a16:creationId xmlns:a16="http://schemas.microsoft.com/office/drawing/2014/main" id="{079EF4CA-C575-457F-9B5B-622BD4C3A75D}"/>
              </a:ext>
            </a:extLst>
          </p:cNvPr>
          <p:cNvSpPr txBox="1"/>
          <p:nvPr/>
        </p:nvSpPr>
        <p:spPr>
          <a:xfrm>
            <a:off x="8921036" y="1954218"/>
            <a:ext cx="1396536" cy="253916"/>
          </a:xfrm>
          <a:prstGeom prst="rect">
            <a:avLst/>
          </a:prstGeom>
          <a:noFill/>
        </p:spPr>
        <p:txBody>
          <a:bodyPr wrap="none" rtlCol="0">
            <a:spAutoFit/>
          </a:bodyPr>
          <a:lstStyle/>
          <a:p>
            <a:pPr algn="l"/>
            <a:r>
              <a:rPr kumimoji="1" lang="ja-JP" altLang="en-US" sz="1050" dirty="0">
                <a:solidFill>
                  <a:schemeClr val="tx2">
                    <a:lumMod val="75000"/>
                  </a:schemeClr>
                </a:solidFill>
              </a:rPr>
              <a:t>データ投入、本稼働</a:t>
            </a:r>
          </a:p>
        </p:txBody>
      </p:sp>
      <p:sp>
        <p:nvSpPr>
          <p:cNvPr id="22" name="テキスト ボックス 21">
            <a:extLst>
              <a:ext uri="{FF2B5EF4-FFF2-40B4-BE49-F238E27FC236}">
                <a16:creationId xmlns:a16="http://schemas.microsoft.com/office/drawing/2014/main" id="{4523615D-4432-4321-ADEE-761E3246F2C2}"/>
              </a:ext>
            </a:extLst>
          </p:cNvPr>
          <p:cNvSpPr txBox="1"/>
          <p:nvPr/>
        </p:nvSpPr>
        <p:spPr>
          <a:xfrm>
            <a:off x="3048487" y="3429000"/>
            <a:ext cx="7366119" cy="1446550"/>
          </a:xfrm>
          <a:prstGeom prst="rect">
            <a:avLst/>
          </a:prstGeom>
          <a:noFill/>
        </p:spPr>
        <p:txBody>
          <a:bodyPr wrap="none" rtlCol="0">
            <a:spAutoFit/>
          </a:bodyPr>
          <a:lstStyle/>
          <a:p>
            <a:pPr algn="l"/>
            <a:r>
              <a:rPr kumimoji="1" lang="ja-JP" altLang="en-US" sz="1600" dirty="0">
                <a:solidFill>
                  <a:schemeClr val="tx2">
                    <a:lumMod val="75000"/>
                  </a:schemeClr>
                </a:solidFill>
              </a:rPr>
              <a:t>・</a:t>
            </a:r>
            <a:r>
              <a:rPr kumimoji="1" lang="en-US" altLang="ja-JP" sz="1600" dirty="0">
                <a:solidFill>
                  <a:schemeClr val="tx2">
                    <a:lumMod val="75000"/>
                  </a:schemeClr>
                </a:solidFill>
              </a:rPr>
              <a:t>1</a:t>
            </a:r>
            <a:r>
              <a:rPr kumimoji="1" lang="ja-JP" altLang="en-US" sz="1600" dirty="0">
                <a:solidFill>
                  <a:schemeClr val="tx2">
                    <a:lumMod val="75000"/>
                  </a:schemeClr>
                </a:solidFill>
              </a:rPr>
              <a:t>，</a:t>
            </a:r>
            <a:r>
              <a:rPr kumimoji="1" lang="en-US" altLang="ja-JP" sz="1600" dirty="0">
                <a:solidFill>
                  <a:schemeClr val="tx2">
                    <a:lumMod val="75000"/>
                  </a:schemeClr>
                </a:solidFill>
              </a:rPr>
              <a:t>2</a:t>
            </a:r>
            <a:r>
              <a:rPr kumimoji="1" lang="ja-JP" altLang="en-US" sz="1600" dirty="0">
                <a:solidFill>
                  <a:schemeClr val="tx2">
                    <a:lumMod val="75000"/>
                  </a:schemeClr>
                </a:solidFill>
              </a:rPr>
              <a:t>週間程度のスプリントを繰り返し、システムの完成を目指します。</a:t>
            </a:r>
            <a:endParaRPr kumimoji="1" lang="en-US" altLang="ja-JP" sz="1600" dirty="0">
              <a:solidFill>
                <a:schemeClr val="tx2">
                  <a:lumMod val="75000"/>
                </a:schemeClr>
              </a:solidFill>
            </a:endParaRPr>
          </a:p>
          <a:p>
            <a:pPr algn="l"/>
            <a:r>
              <a:rPr kumimoji="1" lang="ja-JP" altLang="en-US" sz="1600" dirty="0">
                <a:solidFill>
                  <a:schemeClr val="tx2">
                    <a:lumMod val="75000"/>
                  </a:schemeClr>
                </a:solidFill>
              </a:rPr>
              <a:t>・状況確認のためスプリント毎に打合せをお願いします。</a:t>
            </a:r>
            <a:endParaRPr kumimoji="1" lang="en-US" altLang="ja-JP" sz="1600" dirty="0">
              <a:solidFill>
                <a:schemeClr val="tx2">
                  <a:lumMod val="75000"/>
                </a:schemeClr>
              </a:solidFill>
            </a:endParaRPr>
          </a:p>
          <a:p>
            <a:pPr algn="l"/>
            <a:r>
              <a:rPr kumimoji="1" lang="ja-JP" altLang="en-US" sz="1600" dirty="0">
                <a:solidFill>
                  <a:schemeClr val="tx2">
                    <a:lumMod val="75000"/>
                  </a:schemeClr>
                </a:solidFill>
              </a:rPr>
              <a:t>・スプリントでの成果物が想定のものかどうかの確認を一緒にお願いします。</a:t>
            </a:r>
            <a:endParaRPr kumimoji="1" lang="en-US" altLang="ja-JP" sz="1600" dirty="0">
              <a:solidFill>
                <a:schemeClr val="tx2">
                  <a:lumMod val="75000"/>
                </a:schemeClr>
              </a:solidFill>
            </a:endParaRPr>
          </a:p>
          <a:p>
            <a:pPr algn="l"/>
            <a:r>
              <a:rPr kumimoji="1" lang="ja-JP" altLang="en-US" sz="1600" dirty="0">
                <a:solidFill>
                  <a:schemeClr val="tx2">
                    <a:lumMod val="75000"/>
                  </a:schemeClr>
                </a:solidFill>
              </a:rPr>
              <a:t>・デザインについてはレスポンシブ、マテリアルデザインを前提とします。</a:t>
            </a:r>
            <a:endParaRPr kumimoji="1" lang="en-US" altLang="ja-JP" sz="1600" dirty="0">
              <a:solidFill>
                <a:schemeClr val="tx2">
                  <a:lumMod val="75000"/>
                </a:schemeClr>
              </a:solidFill>
            </a:endParaRPr>
          </a:p>
          <a:p>
            <a:pPr algn="l"/>
            <a:r>
              <a:rPr kumimoji="1" lang="ja-JP" altLang="en-US" sz="1200" dirty="0">
                <a:solidFill>
                  <a:schemeClr val="tx2">
                    <a:lumMod val="75000"/>
                  </a:schemeClr>
                </a:solidFill>
              </a:rPr>
              <a:t>　→レスポンシブデザインは閲覧するユーザが使用するデバイスにデザインを最適化します。</a:t>
            </a:r>
            <a:endParaRPr kumimoji="1" lang="en-US" altLang="ja-JP" sz="1200" dirty="0">
              <a:solidFill>
                <a:schemeClr val="tx2">
                  <a:lumMod val="75000"/>
                </a:schemeClr>
              </a:solidFill>
            </a:endParaRPr>
          </a:p>
          <a:p>
            <a:pPr algn="l"/>
            <a:r>
              <a:rPr kumimoji="1" lang="ja-JP" altLang="en-US" sz="1200" dirty="0">
                <a:solidFill>
                  <a:schemeClr val="tx2">
                    <a:lumMod val="75000"/>
                  </a:schemeClr>
                </a:solidFill>
              </a:rPr>
              <a:t>　→マテリアルデザインは</a:t>
            </a:r>
            <a:r>
              <a:rPr kumimoji="1" lang="en-US" altLang="ja-JP" sz="1200" dirty="0">
                <a:solidFill>
                  <a:schemeClr val="tx2">
                    <a:lumMod val="75000"/>
                  </a:schemeClr>
                </a:solidFill>
              </a:rPr>
              <a:t>google</a:t>
            </a:r>
            <a:r>
              <a:rPr kumimoji="1" lang="ja-JP" altLang="en-US" sz="1200" dirty="0">
                <a:solidFill>
                  <a:schemeClr val="tx2">
                    <a:lumMod val="75000"/>
                  </a:schemeClr>
                </a:solidFill>
              </a:rPr>
              <a:t>のようなデザインです。シンプルで見やすいのが特徴です。</a:t>
            </a:r>
            <a:endParaRPr kumimoji="1" lang="en-US" altLang="ja-JP" sz="1200" dirty="0">
              <a:solidFill>
                <a:schemeClr val="tx2">
                  <a:lumMod val="75000"/>
                </a:schemeClr>
              </a:solidFill>
            </a:endParaRPr>
          </a:p>
        </p:txBody>
      </p:sp>
      <p:cxnSp>
        <p:nvCxnSpPr>
          <p:cNvPr id="23" name="直線矢印コネクタ 22">
            <a:extLst>
              <a:ext uri="{FF2B5EF4-FFF2-40B4-BE49-F238E27FC236}">
                <a16:creationId xmlns:a16="http://schemas.microsoft.com/office/drawing/2014/main" id="{5694D9FD-03B4-4D32-AFD2-A0C3BC1265C9}"/>
              </a:ext>
            </a:extLst>
          </p:cNvPr>
          <p:cNvCxnSpPr>
            <a:cxnSpLocks/>
          </p:cNvCxnSpPr>
          <p:nvPr/>
        </p:nvCxnSpPr>
        <p:spPr>
          <a:xfrm>
            <a:off x="6544600" y="2552394"/>
            <a:ext cx="2242304" cy="0"/>
          </a:xfrm>
          <a:prstGeom prst="straightConnector1">
            <a:avLst/>
          </a:prstGeom>
          <a:ln w="50800">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B1E5C40F-60B3-A58D-F23D-AD0A03E7C3B9}"/>
              </a:ext>
            </a:extLst>
          </p:cNvPr>
          <p:cNvSpPr/>
          <p:nvPr/>
        </p:nvSpPr>
        <p:spPr>
          <a:xfrm>
            <a:off x="9457015" y="1676944"/>
            <a:ext cx="162289" cy="1675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テキスト ボックス 7">
            <a:extLst>
              <a:ext uri="{FF2B5EF4-FFF2-40B4-BE49-F238E27FC236}">
                <a16:creationId xmlns:a16="http://schemas.microsoft.com/office/drawing/2014/main" id="{E22001E1-CA46-F7A6-1ED0-C0806A9B732F}"/>
              </a:ext>
            </a:extLst>
          </p:cNvPr>
          <p:cNvSpPr txBox="1"/>
          <p:nvPr/>
        </p:nvSpPr>
        <p:spPr>
          <a:xfrm>
            <a:off x="8986904" y="1319685"/>
            <a:ext cx="1005403" cy="300082"/>
          </a:xfrm>
          <a:prstGeom prst="rect">
            <a:avLst/>
          </a:prstGeom>
          <a:noFill/>
        </p:spPr>
        <p:txBody>
          <a:bodyPr wrap="none" rtlCol="0">
            <a:spAutoFit/>
          </a:bodyPr>
          <a:lstStyle/>
          <a:p>
            <a:pPr algn="l"/>
            <a:r>
              <a:rPr kumimoji="1" lang="en-US" altLang="ja-JP" sz="1350" dirty="0">
                <a:solidFill>
                  <a:schemeClr val="tx2">
                    <a:lumMod val="75000"/>
                  </a:schemeClr>
                </a:solidFill>
              </a:rPr>
              <a:t>2026/3/</a:t>
            </a:r>
            <a:r>
              <a:rPr kumimoji="1" lang="ja-JP" altLang="en-US" sz="1350" dirty="0">
                <a:solidFill>
                  <a:schemeClr val="tx2">
                    <a:lumMod val="75000"/>
                  </a:schemeClr>
                </a:solidFill>
              </a:rPr>
              <a:t>末</a:t>
            </a:r>
          </a:p>
        </p:txBody>
      </p:sp>
    </p:spTree>
    <p:extLst>
      <p:ext uri="{BB962C8B-B14F-4D97-AF65-F5344CB8AC3E}">
        <p14:creationId xmlns:p14="http://schemas.microsoft.com/office/powerpoint/2010/main" val="284787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2730E-2171-4DAD-83AF-43DF66FD88B0}"/>
              </a:ext>
            </a:extLst>
          </p:cNvPr>
          <p:cNvSpPr>
            <a:spLocks noGrp="1"/>
          </p:cNvSpPr>
          <p:nvPr>
            <p:ph type="title"/>
          </p:nvPr>
        </p:nvSpPr>
        <p:spPr/>
        <p:txBody>
          <a:bodyPr/>
          <a:lstStyle/>
          <a:p>
            <a:r>
              <a:rPr kumimoji="1" lang="ja-JP" altLang="en-US" dirty="0"/>
              <a:t>お見積り</a:t>
            </a:r>
            <a:r>
              <a:rPr kumimoji="1" lang="en-US" altLang="ja-JP" dirty="0"/>
              <a:t>(</a:t>
            </a:r>
            <a:r>
              <a:rPr kumimoji="1" lang="ja-JP" altLang="en-US" dirty="0"/>
              <a:t>概算</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CA1D7F95-AB22-4599-9A4D-682FEE51D6C9}"/>
              </a:ext>
            </a:extLst>
          </p:cNvPr>
          <p:cNvSpPr txBox="1"/>
          <p:nvPr/>
        </p:nvSpPr>
        <p:spPr>
          <a:xfrm>
            <a:off x="2831322" y="1639086"/>
            <a:ext cx="8741496" cy="3477875"/>
          </a:xfrm>
          <a:prstGeom prst="rect">
            <a:avLst/>
          </a:prstGeom>
          <a:noFill/>
        </p:spPr>
        <p:txBody>
          <a:bodyPr wrap="none" rtlCol="0">
            <a:spAutoFit/>
          </a:bodyPr>
          <a:lstStyle/>
          <a:p>
            <a:pPr algn="l"/>
            <a:endParaRPr kumimoji="1" lang="en-US" altLang="ja-JP" dirty="0">
              <a:solidFill>
                <a:schemeClr val="tx2">
                  <a:lumMod val="75000"/>
                </a:schemeClr>
              </a:solidFill>
            </a:endParaRPr>
          </a:p>
          <a:p>
            <a:pPr algn="l"/>
            <a:r>
              <a:rPr kumimoji="1" lang="ja-JP" altLang="en-US" sz="4400" b="1" dirty="0">
                <a:solidFill>
                  <a:schemeClr val="tx2">
                    <a:lumMod val="75000"/>
                  </a:schemeClr>
                </a:solidFill>
              </a:rPr>
              <a:t>　</a:t>
            </a:r>
            <a:r>
              <a:rPr kumimoji="1" lang="ja-JP" altLang="en-US" sz="4400" b="1" strike="dblStrike" dirty="0">
                <a:solidFill>
                  <a:schemeClr val="tx2">
                    <a:lumMod val="75000"/>
                  </a:schemeClr>
                </a:solidFill>
              </a:rPr>
              <a:t>￥</a:t>
            </a:r>
            <a:r>
              <a:rPr kumimoji="1" lang="en-US" altLang="ja-JP" sz="4400" b="1" strike="dblStrike" dirty="0">
                <a:solidFill>
                  <a:schemeClr val="tx2">
                    <a:lumMod val="75000"/>
                  </a:schemeClr>
                </a:solidFill>
              </a:rPr>
              <a:t>5,000,000</a:t>
            </a:r>
            <a:r>
              <a:rPr kumimoji="1" lang="ja-JP" altLang="en-US" sz="4400" b="1" strike="dblStrike" dirty="0">
                <a:solidFill>
                  <a:schemeClr val="tx2">
                    <a:lumMod val="75000"/>
                  </a:schemeClr>
                </a:solidFill>
              </a:rPr>
              <a:t>円</a:t>
            </a:r>
            <a:endParaRPr kumimoji="1" lang="en-US" altLang="ja-JP" sz="4400" b="1" strike="dblStrike" dirty="0">
              <a:solidFill>
                <a:schemeClr val="tx2">
                  <a:lumMod val="75000"/>
                </a:schemeClr>
              </a:solidFill>
            </a:endParaRPr>
          </a:p>
          <a:p>
            <a:pPr algn="l"/>
            <a:r>
              <a:rPr kumimoji="1" lang="ja-JP" altLang="en-US" sz="3600" b="1" dirty="0">
                <a:solidFill>
                  <a:schemeClr val="tx2">
                    <a:lumMod val="75000"/>
                  </a:schemeClr>
                </a:solidFill>
              </a:rPr>
              <a:t>　　→ </a:t>
            </a:r>
            <a:r>
              <a:rPr kumimoji="1" lang="en-US" altLang="ja-JP" sz="3600" b="1" dirty="0">
                <a:solidFill>
                  <a:schemeClr val="tx2">
                    <a:lumMod val="75000"/>
                  </a:schemeClr>
                </a:solidFill>
              </a:rPr>
              <a:t>\500,000</a:t>
            </a:r>
            <a:r>
              <a:rPr kumimoji="1" lang="ja-JP" altLang="en-US" sz="3600" b="1" dirty="0">
                <a:solidFill>
                  <a:schemeClr val="tx2">
                    <a:lumMod val="75000"/>
                  </a:schemeClr>
                </a:solidFill>
              </a:rPr>
              <a:t>円</a:t>
            </a:r>
            <a:endParaRPr kumimoji="1" lang="en-US" altLang="ja-JP" dirty="0">
              <a:solidFill>
                <a:schemeClr val="tx2">
                  <a:lumMod val="75000"/>
                </a:schemeClr>
              </a:solidFill>
            </a:endParaRPr>
          </a:p>
          <a:p>
            <a:endParaRPr kumimoji="1" lang="en-US" altLang="ja-JP" dirty="0">
              <a:solidFill>
                <a:schemeClr val="tx1">
                  <a:lumMod val="75000"/>
                  <a:lumOff val="25000"/>
                </a:schemeClr>
              </a:solidFill>
            </a:endParaRPr>
          </a:p>
          <a:p>
            <a:r>
              <a:rPr kumimoji="1" lang="ja-JP" altLang="en-US" dirty="0">
                <a:solidFill>
                  <a:schemeClr val="tx1">
                    <a:lumMod val="75000"/>
                    <a:lumOff val="25000"/>
                  </a:schemeClr>
                </a:solidFill>
              </a:rPr>
              <a:t>・本お見積りはシステム完成時に、著作権並びに隣接する権利を</a:t>
            </a:r>
            <a:endParaRPr kumimoji="1" lang="en-US" altLang="ja-JP" dirty="0">
              <a:solidFill>
                <a:schemeClr val="tx1">
                  <a:lumMod val="75000"/>
                  <a:lumOff val="25000"/>
                </a:schemeClr>
              </a:solidFill>
            </a:endParaRPr>
          </a:p>
          <a:p>
            <a:r>
              <a:rPr kumimoji="1" lang="ja-JP" altLang="en-US" dirty="0">
                <a:solidFill>
                  <a:schemeClr val="tx1">
                    <a:lumMod val="75000"/>
                    <a:lumOff val="25000"/>
                  </a:schemeClr>
                </a:solidFill>
              </a:rPr>
              <a:t>　弊社より貴社に譲渡しないことを前提に右記の金額に値引きいたします。</a:t>
            </a:r>
            <a:endParaRPr kumimoji="1" lang="en-US" altLang="ja-JP" dirty="0">
              <a:solidFill>
                <a:schemeClr val="tx1">
                  <a:lumMod val="75000"/>
                  <a:lumOff val="25000"/>
                </a:schemeClr>
              </a:solidFill>
            </a:endParaRPr>
          </a:p>
          <a:p>
            <a:r>
              <a:rPr kumimoji="1" lang="ja-JP" altLang="en-US" dirty="0">
                <a:solidFill>
                  <a:schemeClr val="tx1">
                    <a:lumMod val="75000"/>
                    <a:lumOff val="25000"/>
                  </a:schemeClr>
                </a:solidFill>
              </a:rPr>
              <a:t>・本システムは機能の一部</a:t>
            </a:r>
            <a:r>
              <a:rPr kumimoji="1" lang="en-US" altLang="ja-JP" dirty="0">
                <a:solidFill>
                  <a:schemeClr val="tx1">
                    <a:lumMod val="75000"/>
                    <a:lumOff val="25000"/>
                  </a:schemeClr>
                </a:solidFill>
              </a:rPr>
              <a:t>(</a:t>
            </a:r>
            <a:r>
              <a:rPr kumimoji="1" lang="ja-JP" altLang="en-US" dirty="0">
                <a:solidFill>
                  <a:schemeClr val="tx1">
                    <a:lumMod val="75000"/>
                    <a:lumOff val="25000"/>
                  </a:schemeClr>
                </a:solidFill>
              </a:rPr>
              <a:t>食品成分データベース管理機能</a:t>
            </a:r>
            <a:r>
              <a:rPr kumimoji="1" lang="en-US" altLang="ja-JP" dirty="0">
                <a:solidFill>
                  <a:schemeClr val="tx1">
                    <a:lumMod val="75000"/>
                    <a:lumOff val="25000"/>
                  </a:schemeClr>
                </a:solidFill>
              </a:rPr>
              <a:t>-</a:t>
            </a:r>
            <a:r>
              <a:rPr kumimoji="1" lang="ja-JP" altLang="en-US" dirty="0">
                <a:solidFill>
                  <a:schemeClr val="tx1">
                    <a:lumMod val="75000"/>
                    <a:lumOff val="25000"/>
                  </a:schemeClr>
                </a:solidFill>
              </a:rPr>
              <a:t>データ登録・更新機能</a:t>
            </a:r>
            <a:r>
              <a:rPr kumimoji="1" lang="en-US" altLang="ja-JP" dirty="0">
                <a:solidFill>
                  <a:schemeClr val="tx1">
                    <a:lumMod val="75000"/>
                    <a:lumOff val="25000"/>
                  </a:schemeClr>
                </a:solidFill>
              </a:rPr>
              <a:t>)</a:t>
            </a:r>
          </a:p>
          <a:p>
            <a:r>
              <a:rPr kumimoji="1" lang="ja-JP" altLang="en-US" dirty="0">
                <a:solidFill>
                  <a:schemeClr val="tx1">
                    <a:lumMod val="75000"/>
                    <a:lumOff val="25000"/>
                  </a:schemeClr>
                </a:solidFill>
              </a:rPr>
              <a:t>　をハレコード付随の月額のサービスとして提供します。</a:t>
            </a:r>
            <a:endParaRPr kumimoji="1" lang="en-US" altLang="ja-JP" dirty="0">
              <a:solidFill>
                <a:schemeClr val="tx1">
                  <a:lumMod val="75000"/>
                  <a:lumOff val="25000"/>
                </a:schemeClr>
              </a:solidFill>
            </a:endParaRPr>
          </a:p>
          <a:p>
            <a:r>
              <a:rPr kumimoji="1" lang="ja-JP" altLang="en-US" dirty="0">
                <a:solidFill>
                  <a:schemeClr val="tx1">
                    <a:lumMod val="75000"/>
                    <a:lumOff val="25000"/>
                  </a:schemeClr>
                </a:solidFill>
              </a:rPr>
              <a:t>　</a:t>
            </a:r>
            <a:r>
              <a:rPr kumimoji="1" lang="en-US" altLang="ja-JP" dirty="0">
                <a:solidFill>
                  <a:schemeClr val="tx1">
                    <a:lumMod val="75000"/>
                    <a:lumOff val="25000"/>
                  </a:schemeClr>
                </a:solidFill>
              </a:rPr>
              <a:t>※</a:t>
            </a:r>
            <a:r>
              <a:rPr kumimoji="1" lang="ja-JP" altLang="en-US" dirty="0">
                <a:solidFill>
                  <a:schemeClr val="tx1">
                    <a:lumMod val="75000"/>
                    <a:lumOff val="25000"/>
                  </a:schemeClr>
                </a:solidFill>
              </a:rPr>
              <a:t>ご利用の場合はハレコードの契約を別途締結してください。</a:t>
            </a:r>
            <a:endParaRPr kumimoji="1" lang="en-US" altLang="ja-JP" dirty="0">
              <a:solidFill>
                <a:schemeClr val="tx1">
                  <a:lumMod val="75000"/>
                  <a:lumOff val="25000"/>
                </a:schemeClr>
              </a:solidFill>
            </a:endParaRPr>
          </a:p>
          <a:p>
            <a:pPr algn="l"/>
            <a:endParaRPr kumimoji="1" lang="en-US" altLang="ja-JP" sz="1400" dirty="0">
              <a:solidFill>
                <a:schemeClr val="tx2">
                  <a:lumMod val="75000"/>
                </a:schemeClr>
              </a:solidFill>
            </a:endParaRPr>
          </a:p>
        </p:txBody>
      </p:sp>
    </p:spTree>
    <p:extLst>
      <p:ext uri="{BB962C8B-B14F-4D97-AF65-F5344CB8AC3E}">
        <p14:creationId xmlns:p14="http://schemas.microsoft.com/office/powerpoint/2010/main" val="414936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8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D8A6B29-0249-4C04-BCCB-EA8576D65FD3}"/>
              </a:ext>
            </a:extLst>
          </p:cNvPr>
          <p:cNvSpPr>
            <a:spLocks noGrp="1"/>
          </p:cNvSpPr>
          <p:nvPr>
            <p:ph type="title"/>
          </p:nvPr>
        </p:nvSpPr>
        <p:spPr>
          <a:xfrm>
            <a:off x="3228901" y="704847"/>
            <a:ext cx="6683765" cy="960668"/>
          </a:xfrm>
        </p:spPr>
        <p:txBody>
          <a:bodyPr/>
          <a:lstStyle/>
          <a:p>
            <a:r>
              <a:rPr lang="ja-JP" altLang="en-US" dirty="0">
                <a:solidFill>
                  <a:schemeClr val="bg2">
                    <a:lumMod val="25000"/>
                  </a:schemeClr>
                </a:solidFill>
                <a:latin typeface="游ゴシック" panose="020B0400000000000000" pitchFamily="50" charset="-128"/>
                <a:ea typeface="游ゴシック" panose="020B0400000000000000" pitchFamily="50" charset="-128"/>
              </a:rPr>
              <a:t>アジェンダ</a:t>
            </a:r>
            <a:endParaRPr kumimoji="1" lang="ja-JP" altLang="en-US" dirty="0">
              <a:solidFill>
                <a:schemeClr val="bg2">
                  <a:lumMod val="25000"/>
                </a:schemeClr>
              </a:solidFill>
              <a:latin typeface="游ゴシック" panose="020B0400000000000000" pitchFamily="50" charset="-128"/>
              <a:ea typeface="游ゴシック" panose="020B0400000000000000" pitchFamily="50" charset="-128"/>
            </a:endParaRPr>
          </a:p>
        </p:txBody>
      </p:sp>
      <p:sp>
        <p:nvSpPr>
          <p:cNvPr id="3" name="テキスト ボックス 2">
            <a:extLst>
              <a:ext uri="{FF2B5EF4-FFF2-40B4-BE49-F238E27FC236}">
                <a16:creationId xmlns:a16="http://schemas.microsoft.com/office/drawing/2014/main" id="{1C51A185-BF35-A7D4-310D-2C6CA2A2B0F7}"/>
              </a:ext>
            </a:extLst>
          </p:cNvPr>
          <p:cNvSpPr txBox="1"/>
          <p:nvPr/>
        </p:nvSpPr>
        <p:spPr>
          <a:xfrm>
            <a:off x="2987040" y="1567543"/>
            <a:ext cx="4339650" cy="2308324"/>
          </a:xfrm>
          <a:prstGeom prst="rect">
            <a:avLst/>
          </a:prstGeom>
          <a:noFill/>
        </p:spPr>
        <p:txBody>
          <a:bodyPr wrap="none" rtlCol="0">
            <a:spAutoFit/>
          </a:bodyPr>
          <a:lstStyle/>
          <a:p>
            <a:pPr algn="l"/>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・献立作成</a:t>
            </a:r>
            <a:r>
              <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rPr>
              <a:t>/</a:t>
            </a:r>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発注システムの機能一覧</a:t>
            </a:r>
            <a:endPar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endParaRPr>
          </a:p>
          <a:p>
            <a:pPr algn="l"/>
            <a:r>
              <a:rPr kumimoji="1" lang="ja-JP" altLang="en-US" dirty="0">
                <a:solidFill>
                  <a:schemeClr val="tx2">
                    <a:lumMod val="75000"/>
                  </a:schemeClr>
                </a:solidFill>
                <a:latin typeface="游ゴシック" panose="020B0400000000000000" pitchFamily="50" charset="-128"/>
                <a:ea typeface="游ゴシック" panose="020B0400000000000000" pitchFamily="50" charset="-128"/>
              </a:rPr>
              <a:t>・献立作成</a:t>
            </a:r>
            <a:r>
              <a:rPr kumimoji="1" lang="en-US" altLang="ja-JP" dirty="0">
                <a:solidFill>
                  <a:schemeClr val="tx2">
                    <a:lumMod val="75000"/>
                  </a:schemeClr>
                </a:solidFill>
                <a:latin typeface="游ゴシック" panose="020B0400000000000000" pitchFamily="50" charset="-128"/>
                <a:ea typeface="游ゴシック" panose="020B0400000000000000" pitchFamily="50" charset="-128"/>
              </a:rPr>
              <a:t>/</a:t>
            </a:r>
            <a:r>
              <a:rPr kumimoji="1" lang="ja-JP" altLang="en-US" dirty="0">
                <a:solidFill>
                  <a:schemeClr val="tx2">
                    <a:lumMod val="75000"/>
                  </a:schemeClr>
                </a:solidFill>
                <a:latin typeface="游ゴシック" panose="020B0400000000000000" pitchFamily="50" charset="-128"/>
                <a:ea typeface="游ゴシック" panose="020B0400000000000000" pitchFamily="50" charset="-128"/>
              </a:rPr>
              <a:t>発注システムのその他機能</a:t>
            </a:r>
            <a:endParaRPr kumimoji="1" lang="en-US" altLang="ja-JP" dirty="0">
              <a:solidFill>
                <a:schemeClr val="tx2">
                  <a:lumMod val="75000"/>
                </a:schemeClr>
              </a:solidFill>
              <a:latin typeface="游ゴシック" panose="020B0400000000000000" pitchFamily="50" charset="-128"/>
              <a:ea typeface="游ゴシック" panose="020B0400000000000000" pitchFamily="50" charset="-128"/>
            </a:endParaRPr>
          </a:p>
          <a:p>
            <a:pPr algn="l"/>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・本システムで想定される課題と解決策</a:t>
            </a:r>
            <a:endPar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endParaRPr>
          </a:p>
          <a:p>
            <a:pPr algn="l"/>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・システムの構成</a:t>
            </a:r>
            <a:endPar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endParaRPr>
          </a:p>
          <a:p>
            <a:pPr algn="l"/>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・開発の方法</a:t>
            </a:r>
            <a:endPar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endParaRPr>
          </a:p>
          <a:p>
            <a:pPr algn="l"/>
            <a:r>
              <a:rPr kumimoji="1" lang="ja-JP" altLang="en-US" dirty="0">
                <a:solidFill>
                  <a:schemeClr val="tx2">
                    <a:lumMod val="75000"/>
                  </a:schemeClr>
                </a:solidFill>
                <a:latin typeface="游ゴシック" panose="020B0400000000000000" pitchFamily="50" charset="-128"/>
                <a:ea typeface="游ゴシック" panose="020B0400000000000000" pitchFamily="50" charset="-128"/>
              </a:rPr>
              <a:t>・スケジュール</a:t>
            </a:r>
            <a:r>
              <a:rPr kumimoji="1" lang="en-US" altLang="ja-JP" dirty="0">
                <a:solidFill>
                  <a:schemeClr val="tx2">
                    <a:lumMod val="75000"/>
                  </a:schemeClr>
                </a:solidFill>
                <a:latin typeface="游ゴシック" panose="020B0400000000000000" pitchFamily="50" charset="-128"/>
                <a:ea typeface="游ゴシック" panose="020B0400000000000000" pitchFamily="50" charset="-128"/>
              </a:rPr>
              <a:t>(</a:t>
            </a:r>
            <a:r>
              <a:rPr kumimoji="1" lang="ja-JP" altLang="en-US" dirty="0">
                <a:solidFill>
                  <a:schemeClr val="tx2">
                    <a:lumMod val="75000"/>
                  </a:schemeClr>
                </a:solidFill>
                <a:latin typeface="游ゴシック" panose="020B0400000000000000" pitchFamily="50" charset="-128"/>
                <a:ea typeface="游ゴシック" panose="020B0400000000000000" pitchFamily="50" charset="-128"/>
              </a:rPr>
              <a:t>案</a:t>
            </a:r>
            <a:r>
              <a:rPr kumimoji="1" lang="en-US" altLang="ja-JP" dirty="0">
                <a:solidFill>
                  <a:schemeClr val="tx2">
                    <a:lumMod val="75000"/>
                  </a:schemeClr>
                </a:solidFill>
                <a:latin typeface="游ゴシック" panose="020B0400000000000000" pitchFamily="50" charset="-128"/>
                <a:ea typeface="游ゴシック" panose="020B0400000000000000" pitchFamily="50" charset="-128"/>
              </a:rPr>
              <a:t>)</a:t>
            </a:r>
          </a:p>
          <a:p>
            <a:pPr algn="l"/>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・お見積り</a:t>
            </a:r>
            <a:r>
              <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rPr>
              <a:t>(</a:t>
            </a:r>
            <a:r>
              <a:rPr kumimoji="1" lang="ja-JP" altLang="en-US" sz="1800" dirty="0">
                <a:solidFill>
                  <a:schemeClr val="tx2">
                    <a:lumMod val="75000"/>
                  </a:schemeClr>
                </a:solidFill>
                <a:latin typeface="游ゴシック" panose="020B0400000000000000" pitchFamily="50" charset="-128"/>
                <a:ea typeface="游ゴシック" panose="020B0400000000000000" pitchFamily="50" charset="-128"/>
              </a:rPr>
              <a:t>概算</a:t>
            </a:r>
            <a:r>
              <a:rPr kumimoji="1" lang="en-US" altLang="ja-JP" sz="1800" dirty="0">
                <a:solidFill>
                  <a:schemeClr val="tx2">
                    <a:lumMod val="75000"/>
                  </a:schemeClr>
                </a:solidFill>
                <a:latin typeface="游ゴシック" panose="020B0400000000000000" pitchFamily="50" charset="-128"/>
                <a:ea typeface="游ゴシック" panose="020B0400000000000000" pitchFamily="50" charset="-128"/>
              </a:rPr>
              <a:t>)</a:t>
            </a:r>
          </a:p>
          <a:p>
            <a:endParaRPr kumimoji="1" lang="ja-JP" altLang="en-US" dirty="0"/>
          </a:p>
        </p:txBody>
      </p:sp>
    </p:spTree>
    <p:extLst>
      <p:ext uri="{BB962C8B-B14F-4D97-AF65-F5344CB8AC3E}">
        <p14:creationId xmlns:p14="http://schemas.microsoft.com/office/powerpoint/2010/main" val="30922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8A70F-B2CD-F432-26FD-5AB24EA9BE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5DE0CAF-64CE-6CE3-4E86-C57530B65859}"/>
              </a:ext>
            </a:extLst>
          </p:cNvPr>
          <p:cNvSpPr>
            <a:spLocks noGrp="1"/>
          </p:cNvSpPr>
          <p:nvPr>
            <p:ph type="title"/>
          </p:nvPr>
        </p:nvSpPr>
        <p:spPr/>
        <p:txBody>
          <a:bodyPr/>
          <a:lstStyle/>
          <a:p>
            <a:pPr algn="l"/>
            <a:r>
              <a:rPr kumimoji="1" lang="ja-JP" altLang="en-US" dirty="0">
                <a:solidFill>
                  <a:schemeClr val="tx2">
                    <a:lumMod val="75000"/>
                  </a:schemeClr>
                </a:solidFill>
                <a:latin typeface="Meiryo UI" panose="020B0604030504040204" pitchFamily="50" charset="-128"/>
                <a:ea typeface="Meiryo UI" panose="020B0604030504040204" pitchFamily="50" charset="-128"/>
              </a:rPr>
              <a:t>献立作成</a:t>
            </a:r>
            <a:r>
              <a:rPr kumimoji="1" lang="en-US" altLang="ja-JP" dirty="0">
                <a:solidFill>
                  <a:schemeClr val="tx2">
                    <a:lumMod val="75000"/>
                  </a:schemeClr>
                </a:solidFill>
                <a:latin typeface="Meiryo UI" panose="020B0604030504040204" pitchFamily="50" charset="-128"/>
                <a:ea typeface="Meiryo UI" panose="020B0604030504040204" pitchFamily="50" charset="-128"/>
              </a:rPr>
              <a:t>/</a:t>
            </a:r>
            <a:r>
              <a:rPr kumimoji="1" lang="ja-JP" altLang="en-US" dirty="0">
                <a:solidFill>
                  <a:schemeClr val="tx2">
                    <a:lumMod val="75000"/>
                  </a:schemeClr>
                </a:solidFill>
                <a:latin typeface="Meiryo UI" panose="020B0604030504040204" pitchFamily="50" charset="-128"/>
                <a:ea typeface="Meiryo UI" panose="020B0604030504040204" pitchFamily="50" charset="-128"/>
              </a:rPr>
              <a:t>発注システムの機能一覧</a:t>
            </a:r>
            <a:r>
              <a:rPr kumimoji="1" lang="en-US" altLang="ja-JP" dirty="0">
                <a:solidFill>
                  <a:schemeClr val="tx2">
                    <a:lumMod val="75000"/>
                  </a:schemeClr>
                </a:solidFill>
                <a:latin typeface="Meiryo UI" panose="020B0604030504040204" pitchFamily="50" charset="-128"/>
                <a:ea typeface="Meiryo UI" panose="020B0604030504040204" pitchFamily="50" charset="-128"/>
              </a:rPr>
              <a:t>(1)</a:t>
            </a:r>
          </a:p>
        </p:txBody>
      </p:sp>
      <p:graphicFrame>
        <p:nvGraphicFramePr>
          <p:cNvPr id="4" name="表 5">
            <a:extLst>
              <a:ext uri="{FF2B5EF4-FFF2-40B4-BE49-F238E27FC236}">
                <a16:creationId xmlns:a16="http://schemas.microsoft.com/office/drawing/2014/main" id="{7665B26C-2C8B-FF88-A24F-0C70CA01D769}"/>
              </a:ext>
            </a:extLst>
          </p:cNvPr>
          <p:cNvGraphicFramePr>
            <a:graphicFrameLocks noGrp="1"/>
          </p:cNvGraphicFramePr>
          <p:nvPr>
            <p:extLst>
              <p:ext uri="{D42A27DB-BD31-4B8C-83A1-F6EECF244321}">
                <p14:modId xmlns:p14="http://schemas.microsoft.com/office/powerpoint/2010/main" val="2430915951"/>
              </p:ext>
            </p:extLst>
          </p:nvPr>
        </p:nvGraphicFramePr>
        <p:xfrm>
          <a:off x="1558090" y="1264082"/>
          <a:ext cx="10036759" cy="4969808"/>
        </p:xfrm>
        <a:graphic>
          <a:graphicData uri="http://schemas.openxmlformats.org/drawingml/2006/table">
            <a:tbl>
              <a:tblPr firstRow="1" bandRow="1">
                <a:tableStyleId>{5C22544A-7EE6-4342-B048-85BDC9FD1C3A}</a:tableStyleId>
              </a:tblPr>
              <a:tblGrid>
                <a:gridCol w="503125">
                  <a:extLst>
                    <a:ext uri="{9D8B030D-6E8A-4147-A177-3AD203B41FA5}">
                      <a16:colId xmlns:a16="http://schemas.microsoft.com/office/drawing/2014/main" val="2959474056"/>
                    </a:ext>
                  </a:extLst>
                </a:gridCol>
                <a:gridCol w="471433">
                  <a:extLst>
                    <a:ext uri="{9D8B030D-6E8A-4147-A177-3AD203B41FA5}">
                      <a16:colId xmlns:a16="http://schemas.microsoft.com/office/drawing/2014/main" val="3527604262"/>
                    </a:ext>
                  </a:extLst>
                </a:gridCol>
                <a:gridCol w="2907072">
                  <a:extLst>
                    <a:ext uri="{9D8B030D-6E8A-4147-A177-3AD203B41FA5}">
                      <a16:colId xmlns:a16="http://schemas.microsoft.com/office/drawing/2014/main" val="1451079184"/>
                    </a:ext>
                  </a:extLst>
                </a:gridCol>
                <a:gridCol w="6155129">
                  <a:extLst>
                    <a:ext uri="{9D8B030D-6E8A-4147-A177-3AD203B41FA5}">
                      <a16:colId xmlns:a16="http://schemas.microsoft.com/office/drawing/2014/main" val="3911259769"/>
                    </a:ext>
                  </a:extLst>
                </a:gridCol>
              </a:tblGrid>
              <a:tr h="297678">
                <a:tc>
                  <a:txBody>
                    <a:bodyPr/>
                    <a:lstStyle/>
                    <a:p>
                      <a:pPr algn="ctr"/>
                      <a:r>
                        <a:rPr kumimoji="1" lang="en-US" altLang="ja-JP" sz="1100" dirty="0"/>
                        <a:t>No</a:t>
                      </a:r>
                      <a:endParaRPr kumimoji="1" lang="ja-JP" altLang="en-US" sz="1100" dirty="0"/>
                    </a:p>
                  </a:txBody>
                  <a:tcPr marL="68580" marR="68580" marT="34290" marB="34290"/>
                </a:tc>
                <a:tc gridSpan="2">
                  <a:txBody>
                    <a:bodyPr/>
                    <a:lstStyle/>
                    <a:p>
                      <a:r>
                        <a:rPr kumimoji="1" lang="ja-JP" altLang="en-US" sz="1100" dirty="0"/>
                        <a:t>機能</a:t>
                      </a:r>
                    </a:p>
                  </a:txBody>
                  <a:tcPr marL="68580" marR="68580" marT="34290" marB="34290"/>
                </a:tc>
                <a:tc hMerge="1">
                  <a:txBody>
                    <a:bodyPr/>
                    <a:lstStyle/>
                    <a:p>
                      <a:endParaRPr kumimoji="1" lang="ja-JP" altLang="en-US" sz="1100" dirty="0"/>
                    </a:p>
                  </a:txBody>
                  <a:tcPr marL="68580" marR="68580" marT="34290" marB="34290"/>
                </a:tc>
                <a:tc>
                  <a:txBody>
                    <a:bodyPr/>
                    <a:lstStyle/>
                    <a:p>
                      <a:r>
                        <a:rPr kumimoji="1" lang="ja-JP" altLang="en-US" sz="1100" dirty="0"/>
                        <a:t>機能詳細</a:t>
                      </a:r>
                    </a:p>
                  </a:txBody>
                  <a:tcPr marL="68580" marR="68580" marT="34290" marB="34290"/>
                </a:tc>
                <a:extLst>
                  <a:ext uri="{0D108BD9-81ED-4DB2-BD59-A6C34878D82A}">
                    <a16:rowId xmlns:a16="http://schemas.microsoft.com/office/drawing/2014/main" val="3102273517"/>
                  </a:ext>
                </a:extLst>
              </a:tr>
              <a:tr h="117242">
                <a:tc>
                  <a:txBody>
                    <a:bodyPr/>
                    <a:lstStyle/>
                    <a:p>
                      <a:pPr algn="ctr"/>
                      <a:r>
                        <a:rPr kumimoji="1" lang="en-US" altLang="ja-JP" sz="1100" dirty="0"/>
                        <a:t>1</a:t>
                      </a:r>
                      <a:endParaRPr kumimoji="1" lang="ja-JP" altLang="en-US" sz="1100" dirty="0"/>
                    </a:p>
                  </a:txBody>
                  <a:tcPr marL="68580" marR="68580" marT="34290" marB="34290"/>
                </a:tc>
                <a:tc gridSpan="2">
                  <a:txBody>
                    <a:bodyPr/>
                    <a:lstStyle/>
                    <a:p>
                      <a:r>
                        <a:rPr kumimoji="1" lang="ja-JP" altLang="en-US" sz="1100" dirty="0"/>
                        <a:t>食品成分データベース管理機能</a:t>
                      </a:r>
                    </a:p>
                  </a:txBody>
                  <a:tcPr marL="68580" marR="68580" marT="34290" marB="34290"/>
                </a:tc>
                <a:tc hMerge="1">
                  <a:txBody>
                    <a:bodyPr/>
                    <a:lstStyle/>
                    <a:p>
                      <a:endParaRPr kumimoji="1" lang="ja-JP" altLang="en-US"/>
                    </a:p>
                  </a:txBody>
                  <a:tcPr/>
                </a:tc>
                <a:tc>
                  <a:txBody>
                    <a:bodyPr/>
                    <a:lstStyle/>
                    <a:p>
                      <a:endParaRPr kumimoji="1" lang="en-US" altLang="ja-JP" sz="1100" dirty="0"/>
                    </a:p>
                  </a:txBody>
                  <a:tcPr marL="68580" marR="68580" marT="34290" marB="34290"/>
                </a:tc>
                <a:extLst>
                  <a:ext uri="{0D108BD9-81ED-4DB2-BD59-A6C34878D82A}">
                    <a16:rowId xmlns:a16="http://schemas.microsoft.com/office/drawing/2014/main" val="2953379954"/>
                  </a:ext>
                </a:extLst>
              </a:tr>
              <a:tr h="253733">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データ登録・更新機能</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文部科学省公式サイトからダウンロードした</a:t>
                      </a:r>
                      <a:r>
                        <a:rPr kumimoji="1" lang="en-US" altLang="ja-JP" sz="1100" dirty="0"/>
                        <a:t>Excel</a:t>
                      </a:r>
                      <a:r>
                        <a:rPr kumimoji="1" lang="ja-JP" altLang="en-US" sz="1100" dirty="0"/>
                        <a:t>から食品成分データを登録・更新する機能</a:t>
                      </a:r>
                      <a:endParaRPr kumimoji="1" lang="en-US" altLang="ja-JP" sz="1100" dirty="0"/>
                    </a:p>
                    <a:p>
                      <a:r>
                        <a:rPr kumimoji="1" lang="ja-JP" altLang="en-US" sz="1100" dirty="0"/>
                        <a:t>・データ検証と</a:t>
                      </a:r>
                      <a:r>
                        <a:rPr kumimoji="1" lang="en-US" altLang="ja-JP" sz="1100" dirty="0"/>
                        <a:t>Excel</a:t>
                      </a:r>
                      <a:r>
                        <a:rPr kumimoji="1" lang="ja-JP" altLang="en-US" sz="1100" dirty="0"/>
                        <a:t>形式からデータベース形式への変換</a:t>
                      </a:r>
                      <a:endParaRPr kumimoji="1" lang="en-US" altLang="ja-JP" sz="1100" dirty="0"/>
                    </a:p>
                    <a:p>
                      <a:r>
                        <a:rPr kumimoji="1" lang="ja-JP" altLang="en-US" sz="1100" dirty="0"/>
                        <a:t>・変換したデータのデータベースへの一括投入</a:t>
                      </a:r>
                      <a:endParaRPr kumimoji="1" lang="en-US" altLang="ja-JP" sz="1100" dirty="0"/>
                    </a:p>
                    <a:p>
                      <a:r>
                        <a:rPr kumimoji="1" lang="ja-JP" altLang="en-US" sz="1100" dirty="0"/>
                        <a:t>・投入するデータと既存データの整合性チェック</a:t>
                      </a:r>
                      <a:endParaRPr kumimoji="1" lang="en-US" altLang="ja-JP" sz="1100" dirty="0"/>
                    </a:p>
                    <a:p>
                      <a:r>
                        <a:rPr kumimoji="1" lang="ja-JP" altLang="en-US" sz="1100" dirty="0"/>
                        <a:t>・部分更新機能</a:t>
                      </a:r>
                      <a:r>
                        <a:rPr kumimoji="1" lang="en-US" altLang="ja-JP" sz="1100" dirty="0"/>
                        <a:t>(Excel</a:t>
                      </a:r>
                      <a:r>
                        <a:rPr kumimoji="1" lang="ja-JP" altLang="en-US" sz="1100" dirty="0"/>
                        <a:t>データを用いない登録、更新、削除</a:t>
                      </a:r>
                      <a:r>
                        <a:rPr kumimoji="1" lang="en-US" altLang="ja-JP" sz="1100" dirty="0"/>
                        <a:t>)</a:t>
                      </a:r>
                      <a:endParaRPr kumimoji="1" lang="ja-JP" altLang="en-US" sz="1100" dirty="0"/>
                    </a:p>
                  </a:txBody>
                  <a:tcPr marL="68580" marR="68580" marT="34290" marB="34290"/>
                </a:tc>
                <a:extLst>
                  <a:ext uri="{0D108BD9-81ED-4DB2-BD59-A6C34878D82A}">
                    <a16:rowId xmlns:a16="http://schemas.microsoft.com/office/drawing/2014/main" val="2064973970"/>
                  </a:ext>
                </a:extLst>
              </a:tr>
              <a:tr h="623900">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データ検索・閲覧機能</a:t>
                      </a:r>
                    </a:p>
                  </a:txBody>
                  <a:tcPr marL="68580" marR="68580" marT="34290" marB="34290"/>
                </a:tc>
                <a:tc>
                  <a:txBody>
                    <a:bodyPr/>
                    <a:lstStyle/>
                    <a:p>
                      <a:r>
                        <a:rPr kumimoji="1" lang="ja-JP" altLang="en-US" sz="1100" b="0" i="0" kern="1200" dirty="0">
                          <a:solidFill>
                            <a:schemeClr val="dk1"/>
                          </a:solidFill>
                          <a:effectLst/>
                          <a:latin typeface="+mn-lt"/>
                          <a:ea typeface="+mn-ea"/>
                          <a:cs typeface="+mn-cs"/>
                        </a:rPr>
                        <a:t>登録したデータを表示・検索・印刷を行う機能</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・食材名</a:t>
                      </a:r>
                      <a:r>
                        <a:rPr kumimoji="1" lang="en-US" altLang="ja-JP" sz="1100" b="0" i="0" kern="1200" dirty="0">
                          <a:solidFill>
                            <a:schemeClr val="dk1"/>
                          </a:solidFill>
                          <a:effectLst/>
                          <a:latin typeface="+mn-lt"/>
                          <a:ea typeface="+mn-ea"/>
                          <a:cs typeface="+mn-cs"/>
                        </a:rPr>
                        <a:t>(</a:t>
                      </a:r>
                      <a:r>
                        <a:rPr kumimoji="1" lang="ja-JP" altLang="en-US" sz="1100" b="0" i="0" kern="1200" dirty="0">
                          <a:solidFill>
                            <a:schemeClr val="dk1"/>
                          </a:solidFill>
                          <a:effectLst/>
                          <a:latin typeface="+mn-lt"/>
                          <a:ea typeface="+mn-ea"/>
                          <a:cs typeface="+mn-cs"/>
                        </a:rPr>
                        <a:t>部分一致、完全一致</a:t>
                      </a:r>
                      <a:r>
                        <a:rPr kumimoji="1" lang="en-US" altLang="ja-JP" sz="1100" b="0" i="0" kern="1200" dirty="0">
                          <a:solidFill>
                            <a:schemeClr val="dk1"/>
                          </a:solidFill>
                          <a:effectLst/>
                          <a:latin typeface="+mn-lt"/>
                          <a:ea typeface="+mn-ea"/>
                          <a:cs typeface="+mn-cs"/>
                        </a:rPr>
                        <a:t>)</a:t>
                      </a:r>
                      <a:r>
                        <a:rPr kumimoji="1" lang="ja-JP" altLang="en-US" sz="1100" b="0" i="0" kern="1200" dirty="0">
                          <a:solidFill>
                            <a:schemeClr val="dk1"/>
                          </a:solidFill>
                          <a:effectLst/>
                          <a:latin typeface="+mn-lt"/>
                          <a:ea typeface="+mn-ea"/>
                          <a:cs typeface="+mn-cs"/>
                        </a:rPr>
                        <a:t>、分類、成分値</a:t>
                      </a:r>
                      <a:r>
                        <a:rPr kumimoji="1" lang="en-US" altLang="ja-JP" sz="1100" b="0" i="0" kern="1200" dirty="0">
                          <a:solidFill>
                            <a:schemeClr val="dk1"/>
                          </a:solidFill>
                          <a:effectLst/>
                          <a:latin typeface="+mn-lt"/>
                          <a:ea typeface="+mn-ea"/>
                          <a:cs typeface="+mn-cs"/>
                        </a:rPr>
                        <a:t>(</a:t>
                      </a:r>
                      <a:r>
                        <a:rPr kumimoji="1" lang="ja-JP" altLang="en-US" sz="1100" b="0" i="0" kern="1200" dirty="0">
                          <a:solidFill>
                            <a:schemeClr val="dk1"/>
                          </a:solidFill>
                          <a:effectLst/>
                          <a:latin typeface="+mn-lt"/>
                          <a:ea typeface="+mn-ea"/>
                          <a:cs typeface="+mn-cs"/>
                        </a:rPr>
                        <a:t>カロリー、タンパク質、脂質、炭水化物</a:t>
                      </a:r>
                      <a:r>
                        <a:rPr kumimoji="1" lang="en-US" altLang="ja-JP" sz="1100" b="0" i="0" kern="1200" dirty="0">
                          <a:solidFill>
                            <a:schemeClr val="dk1"/>
                          </a:solidFill>
                          <a:effectLst/>
                          <a:latin typeface="+mn-lt"/>
                          <a:ea typeface="+mn-ea"/>
                          <a:cs typeface="+mn-cs"/>
                        </a:rPr>
                        <a:t>)</a:t>
                      </a:r>
                    </a:p>
                    <a:p>
                      <a:r>
                        <a:rPr kumimoji="1" lang="ja-JP" altLang="en-US" sz="1100" b="0" i="0" kern="1200" dirty="0">
                          <a:solidFill>
                            <a:schemeClr val="dk1"/>
                          </a:solidFill>
                          <a:effectLst/>
                          <a:latin typeface="+mn-lt"/>
                          <a:ea typeface="+mn-ea"/>
                          <a:cs typeface="+mn-cs"/>
                        </a:rPr>
                        <a:t>・複数条件でのフィルタ、範囲検索、ソート機能</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a:t>
                      </a:r>
                      <a:r>
                        <a:rPr kumimoji="1" lang="en-US" altLang="ja-JP" sz="1100" b="0" i="0" kern="1200" dirty="0">
                          <a:solidFill>
                            <a:schemeClr val="dk1"/>
                          </a:solidFill>
                          <a:effectLst/>
                          <a:latin typeface="+mn-lt"/>
                          <a:ea typeface="+mn-ea"/>
                          <a:cs typeface="+mn-cs"/>
                        </a:rPr>
                        <a:t>PDF</a:t>
                      </a:r>
                      <a:r>
                        <a:rPr kumimoji="1" lang="ja-JP" altLang="en-US" sz="1100" b="0" i="0" kern="1200" dirty="0">
                          <a:solidFill>
                            <a:schemeClr val="dk1"/>
                          </a:solidFill>
                          <a:effectLst/>
                          <a:latin typeface="+mn-lt"/>
                          <a:ea typeface="+mn-ea"/>
                          <a:cs typeface="+mn-cs"/>
                        </a:rPr>
                        <a:t>で出力する機能</a:t>
                      </a:r>
                      <a:endParaRPr kumimoji="1" lang="ja-JP" altLang="en-US" sz="1100" dirty="0"/>
                    </a:p>
                  </a:txBody>
                  <a:tcPr marL="68580" marR="68580" marT="34290" marB="34290"/>
                </a:tc>
                <a:extLst>
                  <a:ext uri="{0D108BD9-81ED-4DB2-BD59-A6C34878D82A}">
                    <a16:rowId xmlns:a16="http://schemas.microsoft.com/office/drawing/2014/main" val="2563784715"/>
                  </a:ext>
                </a:extLst>
              </a:tr>
              <a:tr h="237290">
                <a:tc>
                  <a:txBody>
                    <a:bodyPr/>
                    <a:lstStyle/>
                    <a:p>
                      <a:pPr algn="ctr"/>
                      <a:r>
                        <a:rPr kumimoji="1" lang="en-US" altLang="ja-JP" sz="1100" dirty="0"/>
                        <a:t>2</a:t>
                      </a:r>
                      <a:endParaRPr kumimoji="1" lang="ja-JP" altLang="en-US" sz="1100" dirty="0"/>
                    </a:p>
                  </a:txBody>
                  <a:tcPr marL="68580" marR="68580" marT="34290" marB="34290"/>
                </a:tc>
                <a:tc gridSpan="2">
                  <a:txBody>
                    <a:bodyPr/>
                    <a:lstStyle/>
                    <a:p>
                      <a:r>
                        <a:rPr kumimoji="1" lang="ja-JP" altLang="en-US" sz="1100" dirty="0"/>
                        <a:t>献立作成機能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755993158"/>
                  </a:ext>
                </a:extLst>
              </a:tr>
              <a:tr h="0">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料理作成、編集機能</a:t>
                      </a:r>
                    </a:p>
                  </a:txBody>
                  <a:tcPr marL="68580" marR="68580" marT="34290" marB="34290"/>
                </a:tc>
                <a:tc>
                  <a:txBody>
                    <a:bodyPr/>
                    <a:lstStyle/>
                    <a:p>
                      <a:r>
                        <a:rPr kumimoji="1" lang="ja-JP" altLang="en-US" sz="1100" dirty="0"/>
                        <a:t>新規料理の作成、既存登録料理の編集を行う機能</a:t>
                      </a:r>
                      <a:endParaRPr kumimoji="1" lang="en-US" altLang="ja-JP" sz="1100" dirty="0"/>
                    </a:p>
                    <a:p>
                      <a:r>
                        <a:rPr kumimoji="1" lang="ja-JP" altLang="en-US" sz="1100" dirty="0"/>
                        <a:t>・料理名の入力、登録ができる機能</a:t>
                      </a:r>
                      <a:endParaRPr kumimoji="1" lang="en-US" altLang="ja-JP" sz="1100" dirty="0"/>
                    </a:p>
                    <a:p>
                      <a:r>
                        <a:rPr kumimoji="1" lang="ja-JP" altLang="en-US" sz="1100" dirty="0"/>
                        <a:t>・食材の選択、追加、削除ができる機能</a:t>
                      </a:r>
                      <a:endParaRPr kumimoji="1" lang="en-US" altLang="ja-JP" sz="1100" dirty="0"/>
                    </a:p>
                    <a:p>
                      <a:r>
                        <a:rPr kumimoji="1" lang="ja-JP" altLang="en-US" sz="1100" dirty="0"/>
                        <a:t>・使用量と単位が入力、変更できる機能</a:t>
                      </a:r>
                      <a:endParaRPr kumimoji="1" lang="en-US" altLang="ja-JP" sz="1100" dirty="0"/>
                    </a:p>
                    <a:p>
                      <a:r>
                        <a:rPr kumimoji="1" lang="ja-JP" altLang="en-US" sz="1100" dirty="0"/>
                        <a:t>・レシピの詳細が入力できる機能</a:t>
                      </a:r>
                      <a:endParaRPr kumimoji="1" lang="en-US" altLang="ja-JP" sz="1100" dirty="0"/>
                    </a:p>
                    <a:p>
                      <a:r>
                        <a:rPr kumimoji="1" lang="ja-JP" altLang="en-US" sz="1100" dirty="0"/>
                        <a:t>・料理をコピーして新しい料理を登録する機能</a:t>
                      </a:r>
                      <a:endParaRPr kumimoji="1" lang="en-US" altLang="ja-JP" sz="1100" dirty="0"/>
                    </a:p>
                  </a:txBody>
                  <a:tcPr marL="68580" marR="68580" marT="34290" marB="34290"/>
                </a:tc>
                <a:extLst>
                  <a:ext uri="{0D108BD9-81ED-4DB2-BD59-A6C34878D82A}">
                    <a16:rowId xmlns:a16="http://schemas.microsoft.com/office/drawing/2014/main" val="3891374083"/>
                  </a:ext>
                </a:extLst>
              </a:tr>
              <a:tr h="440400">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栄養成分計算機能</a:t>
                      </a:r>
                    </a:p>
                  </a:txBody>
                  <a:tcPr marL="68580" marR="68580" marT="34290" marB="34290"/>
                </a:tc>
                <a:tc>
                  <a:txBody>
                    <a:bodyPr/>
                    <a:lstStyle/>
                    <a:p>
                      <a:r>
                        <a:rPr kumimoji="1" lang="ja-JP" altLang="en-US" sz="1100" dirty="0"/>
                        <a:t>作成した料理の栄養成分を自動で検索する機能</a:t>
                      </a:r>
                      <a:endParaRPr kumimoji="1" lang="en-US" altLang="ja-JP" sz="1100" dirty="0"/>
                    </a:p>
                    <a:p>
                      <a:r>
                        <a:rPr kumimoji="1" lang="ja-JP" altLang="en-US" sz="1100" dirty="0"/>
                        <a:t>・カロリーの自動計算ができる機能</a:t>
                      </a:r>
                      <a:endParaRPr kumimoji="1" lang="en-US" altLang="ja-JP" sz="1100" dirty="0"/>
                    </a:p>
                    <a:p>
                      <a:r>
                        <a:rPr kumimoji="1" lang="ja-JP" altLang="en-US" sz="1100" dirty="0"/>
                        <a:t>・</a:t>
                      </a:r>
                      <a:r>
                        <a:rPr kumimoji="1" lang="en-US" altLang="ja-JP" sz="1100" dirty="0"/>
                        <a:t>PFC</a:t>
                      </a:r>
                      <a:r>
                        <a:rPr kumimoji="1" lang="ja-JP" altLang="en-US" sz="1100" dirty="0"/>
                        <a:t>の自動計算ができる機能</a:t>
                      </a:r>
                    </a:p>
                  </a:txBody>
                  <a:tcPr marL="68580" marR="68580" marT="34290" marB="34290"/>
                </a:tc>
                <a:extLst>
                  <a:ext uri="{0D108BD9-81ED-4DB2-BD59-A6C34878D82A}">
                    <a16:rowId xmlns:a16="http://schemas.microsoft.com/office/drawing/2014/main" val="4025189745"/>
                  </a:ext>
                </a:extLst>
              </a:tr>
              <a:tr h="440400">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献立作成機能作成、編集機能</a:t>
                      </a:r>
                    </a:p>
                  </a:txBody>
                  <a:tcPr marL="68580" marR="68580" marT="34290" marB="34290"/>
                </a:tc>
                <a:tc>
                  <a:txBody>
                    <a:bodyPr/>
                    <a:lstStyle/>
                    <a:p>
                      <a:r>
                        <a:rPr kumimoji="1" lang="ja-JP" altLang="en-US" sz="1100" dirty="0"/>
                        <a:t>登録済み料理を組み合わせて献立を作成する機能、既存登録献立の編集を行う機能</a:t>
                      </a:r>
                      <a:endParaRPr kumimoji="1" lang="en-US" altLang="ja-JP" sz="1100" dirty="0"/>
                    </a:p>
                    <a:p>
                      <a:r>
                        <a:rPr kumimoji="1" lang="ja-JP" altLang="en-US" sz="1100" dirty="0"/>
                        <a:t>・献立の新規作成、登録、変更、削除ができる機能</a:t>
                      </a:r>
                      <a:endParaRPr kumimoji="1" lang="en-US" altLang="ja-JP" sz="1100" dirty="0"/>
                    </a:p>
                    <a:p>
                      <a:r>
                        <a:rPr kumimoji="1" lang="ja-JP" altLang="en-US" sz="1100" dirty="0"/>
                        <a:t>・料理の選択、追加、削除ができる機能</a:t>
                      </a:r>
                      <a:endParaRPr kumimoji="1" lang="en-US" altLang="ja-JP" sz="1100" dirty="0"/>
                    </a:p>
                    <a:p>
                      <a:r>
                        <a:rPr kumimoji="1" lang="ja-JP" altLang="en-US" sz="1100" dirty="0"/>
                        <a:t>・登録した料理、食材の単位、量が入力できる機能</a:t>
                      </a:r>
                      <a:endParaRPr kumimoji="1" lang="en-US" altLang="ja-JP" sz="1100" dirty="0"/>
                    </a:p>
                    <a:p>
                      <a:r>
                        <a:rPr kumimoji="1" lang="ja-JP" altLang="en-US" sz="1100" dirty="0"/>
                        <a:t>・献立をコピーして新しい献立を登録する機能</a:t>
                      </a:r>
                    </a:p>
                  </a:txBody>
                  <a:tcPr marL="68580" marR="68580" marT="34290" marB="34290"/>
                </a:tc>
                <a:extLst>
                  <a:ext uri="{0D108BD9-81ED-4DB2-BD59-A6C34878D82A}">
                    <a16:rowId xmlns:a16="http://schemas.microsoft.com/office/drawing/2014/main" val="2889174543"/>
                  </a:ext>
                </a:extLst>
              </a:tr>
            </a:tbl>
          </a:graphicData>
        </a:graphic>
      </p:graphicFrame>
    </p:spTree>
    <p:extLst>
      <p:ext uri="{BB962C8B-B14F-4D97-AF65-F5344CB8AC3E}">
        <p14:creationId xmlns:p14="http://schemas.microsoft.com/office/powerpoint/2010/main" val="119143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8F85-CA7E-4F32-8232-0B3F70E29FDA}"/>
              </a:ext>
            </a:extLst>
          </p:cNvPr>
          <p:cNvSpPr>
            <a:spLocks noGrp="1"/>
          </p:cNvSpPr>
          <p:nvPr>
            <p:ph type="title"/>
          </p:nvPr>
        </p:nvSpPr>
        <p:spPr/>
        <p:txBody>
          <a:bodyPr/>
          <a:lstStyle/>
          <a:p>
            <a:pPr algn="l"/>
            <a:r>
              <a:rPr kumimoji="1" lang="ja-JP" altLang="en-US" dirty="0">
                <a:solidFill>
                  <a:schemeClr val="tx2">
                    <a:lumMod val="75000"/>
                  </a:schemeClr>
                </a:solidFill>
                <a:latin typeface="Meiryo UI" panose="020B0604030504040204" pitchFamily="50" charset="-128"/>
                <a:ea typeface="Meiryo UI" panose="020B0604030504040204" pitchFamily="50" charset="-128"/>
              </a:rPr>
              <a:t>献立作成</a:t>
            </a:r>
            <a:r>
              <a:rPr kumimoji="1" lang="en-US" altLang="ja-JP" dirty="0">
                <a:solidFill>
                  <a:schemeClr val="tx2">
                    <a:lumMod val="75000"/>
                  </a:schemeClr>
                </a:solidFill>
                <a:latin typeface="Meiryo UI" panose="020B0604030504040204" pitchFamily="50" charset="-128"/>
                <a:ea typeface="Meiryo UI" panose="020B0604030504040204" pitchFamily="50" charset="-128"/>
              </a:rPr>
              <a:t>/</a:t>
            </a:r>
            <a:r>
              <a:rPr kumimoji="1" lang="ja-JP" altLang="en-US" dirty="0">
                <a:solidFill>
                  <a:schemeClr val="tx2">
                    <a:lumMod val="75000"/>
                  </a:schemeClr>
                </a:solidFill>
                <a:latin typeface="Meiryo UI" panose="020B0604030504040204" pitchFamily="50" charset="-128"/>
                <a:ea typeface="Meiryo UI" panose="020B0604030504040204" pitchFamily="50" charset="-128"/>
              </a:rPr>
              <a:t>発注システムの機能一覧</a:t>
            </a:r>
            <a:r>
              <a:rPr kumimoji="1" lang="en-US" altLang="ja-JP" dirty="0">
                <a:solidFill>
                  <a:schemeClr val="tx2">
                    <a:lumMod val="75000"/>
                  </a:schemeClr>
                </a:solidFill>
                <a:latin typeface="Meiryo UI" panose="020B0604030504040204" pitchFamily="50" charset="-128"/>
                <a:ea typeface="Meiryo UI" panose="020B0604030504040204" pitchFamily="50" charset="-128"/>
              </a:rPr>
              <a:t>(2)</a:t>
            </a:r>
          </a:p>
        </p:txBody>
      </p:sp>
      <p:graphicFrame>
        <p:nvGraphicFramePr>
          <p:cNvPr id="4" name="表 5">
            <a:extLst>
              <a:ext uri="{FF2B5EF4-FFF2-40B4-BE49-F238E27FC236}">
                <a16:creationId xmlns:a16="http://schemas.microsoft.com/office/drawing/2014/main" id="{C991FDD5-81D1-7AA6-44D3-DD955B26B7C3}"/>
              </a:ext>
            </a:extLst>
          </p:cNvPr>
          <p:cNvGraphicFramePr>
            <a:graphicFrameLocks noGrp="1"/>
          </p:cNvGraphicFramePr>
          <p:nvPr>
            <p:extLst>
              <p:ext uri="{D42A27DB-BD31-4B8C-83A1-F6EECF244321}">
                <p14:modId xmlns:p14="http://schemas.microsoft.com/office/powerpoint/2010/main" val="2348315963"/>
              </p:ext>
            </p:extLst>
          </p:nvPr>
        </p:nvGraphicFramePr>
        <p:xfrm>
          <a:off x="1564107" y="1264555"/>
          <a:ext cx="10036759" cy="5051695"/>
        </p:xfrm>
        <a:graphic>
          <a:graphicData uri="http://schemas.openxmlformats.org/drawingml/2006/table">
            <a:tbl>
              <a:tblPr firstRow="1" bandRow="1">
                <a:tableStyleId>{5C22544A-7EE6-4342-B048-85BDC9FD1C3A}</a:tableStyleId>
              </a:tblPr>
              <a:tblGrid>
                <a:gridCol w="503125">
                  <a:extLst>
                    <a:ext uri="{9D8B030D-6E8A-4147-A177-3AD203B41FA5}">
                      <a16:colId xmlns:a16="http://schemas.microsoft.com/office/drawing/2014/main" val="2959474056"/>
                    </a:ext>
                  </a:extLst>
                </a:gridCol>
                <a:gridCol w="471433">
                  <a:extLst>
                    <a:ext uri="{9D8B030D-6E8A-4147-A177-3AD203B41FA5}">
                      <a16:colId xmlns:a16="http://schemas.microsoft.com/office/drawing/2014/main" val="3527604262"/>
                    </a:ext>
                  </a:extLst>
                </a:gridCol>
                <a:gridCol w="2907072">
                  <a:extLst>
                    <a:ext uri="{9D8B030D-6E8A-4147-A177-3AD203B41FA5}">
                      <a16:colId xmlns:a16="http://schemas.microsoft.com/office/drawing/2014/main" val="1451079184"/>
                    </a:ext>
                  </a:extLst>
                </a:gridCol>
                <a:gridCol w="6155129">
                  <a:extLst>
                    <a:ext uri="{9D8B030D-6E8A-4147-A177-3AD203B41FA5}">
                      <a16:colId xmlns:a16="http://schemas.microsoft.com/office/drawing/2014/main" val="3911259769"/>
                    </a:ext>
                  </a:extLst>
                </a:gridCol>
              </a:tblGrid>
              <a:tr h="243475">
                <a:tc>
                  <a:txBody>
                    <a:bodyPr/>
                    <a:lstStyle/>
                    <a:p>
                      <a:pPr algn="ctr"/>
                      <a:r>
                        <a:rPr kumimoji="1" lang="en-US" altLang="ja-JP" sz="1100" dirty="0"/>
                        <a:t>No</a:t>
                      </a:r>
                      <a:endParaRPr kumimoji="1" lang="ja-JP" altLang="en-US" sz="1100" dirty="0"/>
                    </a:p>
                  </a:txBody>
                  <a:tcPr marL="68580" marR="68580" marT="34290" marB="34290"/>
                </a:tc>
                <a:tc gridSpan="2">
                  <a:txBody>
                    <a:bodyPr/>
                    <a:lstStyle/>
                    <a:p>
                      <a:r>
                        <a:rPr kumimoji="1" lang="ja-JP" altLang="en-US" sz="1100" dirty="0"/>
                        <a:t>機能</a:t>
                      </a:r>
                    </a:p>
                  </a:txBody>
                  <a:tcPr marL="68580" marR="68580" marT="34290" marB="34290"/>
                </a:tc>
                <a:tc hMerge="1">
                  <a:txBody>
                    <a:bodyPr/>
                    <a:lstStyle/>
                    <a:p>
                      <a:endParaRPr kumimoji="1" lang="ja-JP" altLang="en-US" sz="1100" dirty="0"/>
                    </a:p>
                  </a:txBody>
                  <a:tcPr marL="68580" marR="68580" marT="34290" marB="34290"/>
                </a:tc>
                <a:tc>
                  <a:txBody>
                    <a:bodyPr/>
                    <a:lstStyle/>
                    <a:p>
                      <a:r>
                        <a:rPr kumimoji="1" lang="ja-JP" altLang="en-US" sz="1100" dirty="0"/>
                        <a:t>機能詳細</a:t>
                      </a:r>
                    </a:p>
                  </a:txBody>
                  <a:tcPr marL="68580" marR="68580" marT="34290" marB="34290"/>
                </a:tc>
                <a:extLst>
                  <a:ext uri="{0D108BD9-81ED-4DB2-BD59-A6C34878D82A}">
                    <a16:rowId xmlns:a16="http://schemas.microsoft.com/office/drawing/2014/main" val="3102273517"/>
                  </a:ext>
                </a:extLst>
              </a:tr>
              <a:tr h="509033">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料理検索機能</a:t>
                      </a:r>
                    </a:p>
                  </a:txBody>
                  <a:tcPr marL="68580" marR="68580" marT="34290" marB="34290"/>
                </a:tc>
                <a:tc>
                  <a:txBody>
                    <a:bodyPr/>
                    <a:lstStyle/>
                    <a:p>
                      <a:r>
                        <a:rPr kumimoji="1" lang="ja-JP" altLang="en-US" sz="1100" dirty="0"/>
                        <a:t>すでに登録済みの料理を検索、照会する機能</a:t>
                      </a:r>
                      <a:endParaRPr kumimoji="1" lang="en-US" altLang="ja-JP" sz="1100" dirty="0"/>
                    </a:p>
                    <a:p>
                      <a:r>
                        <a:rPr kumimoji="1" lang="ja-JP" altLang="en-US" sz="1100" dirty="0"/>
                        <a:t>・料理名、使用食材、栄養成分で検索する機能</a:t>
                      </a:r>
                      <a:endParaRPr kumimoji="1" lang="en-US" altLang="ja-JP" sz="1100" dirty="0"/>
                    </a:p>
                    <a:p>
                      <a:r>
                        <a:rPr kumimoji="1" lang="ja-JP" altLang="en-US" sz="1100" dirty="0"/>
                        <a:t>・複数条件でのフィルタ、範囲検索、ソート機能</a:t>
                      </a:r>
                    </a:p>
                  </a:txBody>
                  <a:tcPr marL="68580" marR="68580" marT="34290" marB="34290"/>
                </a:tc>
                <a:extLst>
                  <a:ext uri="{0D108BD9-81ED-4DB2-BD59-A6C34878D82A}">
                    <a16:rowId xmlns:a16="http://schemas.microsoft.com/office/drawing/2014/main" val="3422250806"/>
                  </a:ext>
                </a:extLst>
              </a:tr>
              <a:tr h="641785">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献立栄養成分集計機能</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献立に登録した料理の栄養成分を集計、表示する機能</a:t>
                      </a:r>
                      <a:endParaRPr kumimoji="1" lang="en-US" altLang="ja-JP"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・献立全体の栄養成分を計算する機能</a:t>
                      </a:r>
                      <a:endParaRPr kumimoji="1" lang="en-US" altLang="ja-JP"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・料理別の栄養成分を表示する機能</a:t>
                      </a:r>
                      <a:endParaRPr kumimoji="1" lang="en-US" altLang="ja-JP"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・栄養成分をグラフ表示する機能</a:t>
                      </a:r>
                    </a:p>
                  </a:txBody>
                  <a:tcPr marL="68580" marR="68580" marT="34290" marB="34290"/>
                </a:tc>
                <a:extLst>
                  <a:ext uri="{0D108BD9-81ED-4DB2-BD59-A6C34878D82A}">
                    <a16:rowId xmlns:a16="http://schemas.microsoft.com/office/drawing/2014/main" val="2064973970"/>
                  </a:ext>
                </a:extLst>
              </a:tr>
              <a:tr h="510296">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献立検索機能</a:t>
                      </a:r>
                    </a:p>
                  </a:txBody>
                  <a:tcPr marL="68580" marR="68580" marT="34290" marB="34290"/>
                </a:tc>
                <a:tc>
                  <a:txBody>
                    <a:bodyPr/>
                    <a:lstStyle/>
                    <a:p>
                      <a:r>
                        <a:rPr kumimoji="1" lang="ja-JP" altLang="en-US" sz="1100" b="0" i="0" kern="1200" dirty="0">
                          <a:solidFill>
                            <a:schemeClr val="dk1"/>
                          </a:solidFill>
                          <a:effectLst/>
                          <a:latin typeface="+mn-lt"/>
                          <a:ea typeface="+mn-ea"/>
                          <a:cs typeface="+mn-cs"/>
                        </a:rPr>
                        <a:t>献立を検索する機能</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・献立名、含まれる料理、栄養成分で検索、一覧表示する機能</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・一覧表示から選択した献立の詳細を表示する機能</a:t>
                      </a:r>
                      <a:endParaRPr kumimoji="1" lang="ja-JP" altLang="en-US" sz="1100" dirty="0"/>
                    </a:p>
                  </a:txBody>
                  <a:tcPr marL="68580" marR="68580" marT="34290" marB="34290"/>
                </a:tc>
                <a:extLst>
                  <a:ext uri="{0D108BD9-81ED-4DB2-BD59-A6C34878D82A}">
                    <a16:rowId xmlns:a16="http://schemas.microsoft.com/office/drawing/2014/main" val="2563784715"/>
                  </a:ext>
                </a:extLst>
              </a:tr>
              <a:tr h="205107">
                <a:tc>
                  <a:txBody>
                    <a:bodyPr/>
                    <a:lstStyle/>
                    <a:p>
                      <a:pPr algn="ctr"/>
                      <a:r>
                        <a:rPr kumimoji="1" lang="en-US" altLang="ja-JP" sz="1100" dirty="0"/>
                        <a:t>3</a:t>
                      </a:r>
                      <a:endParaRPr kumimoji="1" lang="ja-JP" altLang="en-US" sz="1100" dirty="0"/>
                    </a:p>
                  </a:txBody>
                  <a:tcPr marL="68580" marR="68580" marT="34290" marB="34290"/>
                </a:tc>
                <a:tc gridSpan="2">
                  <a:txBody>
                    <a:bodyPr/>
                    <a:lstStyle/>
                    <a:p>
                      <a:r>
                        <a:rPr kumimoji="1" lang="ja-JP" altLang="en-US" sz="1100" dirty="0"/>
                        <a:t>履歴管理機能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755993158"/>
                  </a:ext>
                </a:extLst>
              </a:tr>
              <a:tr h="350666">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カレンダー登録機能</a:t>
                      </a:r>
                    </a:p>
                  </a:txBody>
                  <a:tcPr marL="68580" marR="68580" marT="34290" marB="34290"/>
                </a:tc>
                <a:tc>
                  <a:txBody>
                    <a:bodyPr/>
                    <a:lstStyle/>
                    <a:p>
                      <a:r>
                        <a:rPr kumimoji="1" lang="ja-JP" altLang="en-US" sz="1100" dirty="0"/>
                        <a:t>作成した献立をカレンダーに登録する機能</a:t>
                      </a:r>
                      <a:endParaRPr kumimoji="1" lang="en-US" altLang="ja-JP" sz="1100" dirty="0"/>
                    </a:p>
                    <a:p>
                      <a:r>
                        <a:rPr kumimoji="1" lang="ja-JP" altLang="en-US" sz="1100" dirty="0"/>
                        <a:t>・献立をカレンダーに登録、変更、削除する機能</a:t>
                      </a:r>
                    </a:p>
                  </a:txBody>
                  <a:tcPr marL="68580" marR="68580" marT="34290" marB="34290"/>
                </a:tc>
                <a:extLst>
                  <a:ext uri="{0D108BD9-81ED-4DB2-BD59-A6C34878D82A}">
                    <a16:rowId xmlns:a16="http://schemas.microsoft.com/office/drawing/2014/main" val="3891374083"/>
                  </a:ext>
                </a:extLst>
              </a:tr>
              <a:tr h="641785">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履歴検索、一覧表示機能</a:t>
                      </a:r>
                    </a:p>
                  </a:txBody>
                  <a:tcPr marL="68580" marR="68580" marT="34290" marB="34290"/>
                </a:tc>
                <a:tc>
                  <a:txBody>
                    <a:bodyPr/>
                    <a:lstStyle/>
                    <a:p>
                      <a:r>
                        <a:rPr kumimoji="1" lang="ja-JP" altLang="en-US" sz="1100" dirty="0"/>
                        <a:t>過去に登録した献立を検索、呼び出しできる機能</a:t>
                      </a:r>
                      <a:endParaRPr kumimoji="1" lang="en-US" altLang="ja-JP" sz="1100" dirty="0"/>
                    </a:p>
                    <a:p>
                      <a:r>
                        <a:rPr kumimoji="1" lang="ja-JP" altLang="en-US" sz="1100" dirty="0"/>
                        <a:t>・日付、献立名、栄養成分で検索できる機能</a:t>
                      </a:r>
                      <a:endParaRPr kumimoji="1" lang="en-US" altLang="ja-JP" sz="1100" dirty="0"/>
                    </a:p>
                    <a:p>
                      <a:r>
                        <a:rPr kumimoji="1" lang="ja-JP" altLang="en-US" sz="1100" dirty="0"/>
                        <a:t>・</a:t>
                      </a:r>
                      <a:r>
                        <a:rPr kumimoji="1" lang="en-US" altLang="ja-JP" sz="1100" dirty="0"/>
                        <a:t>1</a:t>
                      </a:r>
                      <a:r>
                        <a:rPr kumimoji="1" lang="ja-JP" altLang="en-US" sz="1100" dirty="0"/>
                        <a:t>か月ごとに献立を一覧できる機能</a:t>
                      </a:r>
                      <a:endParaRPr kumimoji="1" lang="en-US" altLang="ja-JP" sz="1100" dirty="0"/>
                    </a:p>
                    <a:p>
                      <a:r>
                        <a:rPr kumimoji="1" lang="ja-JP" altLang="en-US" sz="1100" dirty="0"/>
                        <a:t>・</a:t>
                      </a:r>
                      <a:r>
                        <a:rPr kumimoji="1" lang="en-US" altLang="ja-JP" sz="1100" dirty="0"/>
                        <a:t>1</a:t>
                      </a:r>
                      <a:r>
                        <a:rPr kumimoji="1" lang="ja-JP" altLang="en-US" sz="1100" dirty="0"/>
                        <a:t>か月の献立一覧を</a:t>
                      </a:r>
                      <a:r>
                        <a:rPr kumimoji="1" lang="en-US" altLang="ja-JP" sz="1100" dirty="0"/>
                        <a:t>PDF</a:t>
                      </a:r>
                      <a:r>
                        <a:rPr kumimoji="1" lang="ja-JP" altLang="en-US" sz="1100" dirty="0"/>
                        <a:t>で出力する機能</a:t>
                      </a:r>
                    </a:p>
                  </a:txBody>
                  <a:tcPr marL="68580" marR="68580" marT="34290" marB="34290"/>
                </a:tc>
                <a:extLst>
                  <a:ext uri="{0D108BD9-81ED-4DB2-BD59-A6C34878D82A}">
                    <a16:rowId xmlns:a16="http://schemas.microsoft.com/office/drawing/2014/main" val="4025189745"/>
                  </a:ext>
                </a:extLst>
              </a:tr>
              <a:tr h="205107">
                <a:tc>
                  <a:txBody>
                    <a:bodyPr/>
                    <a:lstStyle/>
                    <a:p>
                      <a:pPr algn="ctr"/>
                      <a:r>
                        <a:rPr kumimoji="1" lang="en-US" altLang="ja-JP" sz="1100" dirty="0"/>
                        <a:t>4</a:t>
                      </a:r>
                      <a:endParaRPr kumimoji="1" lang="ja-JP" altLang="en-US" sz="1100" dirty="0"/>
                    </a:p>
                  </a:txBody>
                  <a:tcPr marL="68580" marR="68580" marT="34290" marB="34290"/>
                </a:tc>
                <a:tc gridSpan="2">
                  <a:txBody>
                    <a:bodyPr/>
                    <a:lstStyle/>
                    <a:p>
                      <a:r>
                        <a:rPr kumimoji="1" lang="ja-JP" altLang="en-US" sz="1100" dirty="0"/>
                        <a:t>発注計画作成機能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202971768"/>
                  </a:ext>
                </a:extLst>
              </a:tr>
              <a:tr h="360209">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献立選択機能</a:t>
                      </a:r>
                    </a:p>
                  </a:txBody>
                  <a:tcPr marL="68580" marR="68580" marT="34290" marB="34290"/>
                </a:tc>
                <a:tc>
                  <a:txBody>
                    <a:bodyPr/>
                    <a:lstStyle/>
                    <a:p>
                      <a:r>
                        <a:rPr kumimoji="1" lang="ja-JP" altLang="en-US" sz="1100" dirty="0"/>
                        <a:t>食材を発注する献立を選択する機能</a:t>
                      </a:r>
                      <a:endParaRPr kumimoji="1" lang="en-US" altLang="ja-JP" sz="1100" dirty="0"/>
                    </a:p>
                    <a:p>
                      <a:r>
                        <a:rPr kumimoji="1" lang="ja-JP" altLang="en-US" sz="1100" dirty="0"/>
                        <a:t>・複数献立を一覧から選択する機能</a:t>
                      </a:r>
                      <a:endParaRPr kumimoji="1" lang="en-US" altLang="ja-JP" sz="1100" dirty="0"/>
                    </a:p>
                    <a:p>
                      <a:r>
                        <a:rPr kumimoji="1" lang="ja-JP" altLang="en-US" sz="1100" dirty="0"/>
                        <a:t>・選択した献立を食する人数を入力、変更する機能</a:t>
                      </a:r>
                      <a:endParaRPr kumimoji="1" lang="en-US" altLang="ja-JP" sz="1100" dirty="0"/>
                    </a:p>
                  </a:txBody>
                  <a:tcPr marL="68580" marR="68580" marT="34290" marB="34290"/>
                </a:tc>
                <a:extLst>
                  <a:ext uri="{0D108BD9-81ED-4DB2-BD59-A6C34878D82A}">
                    <a16:rowId xmlns:a16="http://schemas.microsoft.com/office/drawing/2014/main" val="713466515"/>
                  </a:ext>
                </a:extLst>
              </a:tr>
              <a:tr h="360209">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必要量計算機能</a:t>
                      </a:r>
                    </a:p>
                  </a:txBody>
                  <a:tcPr marL="68580" marR="68580" marT="34290" marB="34290"/>
                </a:tc>
                <a:tc>
                  <a:txBody>
                    <a:bodyPr/>
                    <a:lstStyle/>
                    <a:p>
                      <a:r>
                        <a:rPr kumimoji="1" lang="ja-JP" altLang="en-US" sz="1100" dirty="0"/>
                        <a:t>発注必要量を計算する機能</a:t>
                      </a:r>
                      <a:endParaRPr kumimoji="1" lang="en-US" altLang="ja-JP"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a:t>・発注する食材の量を献立、人数から自動計算する機能</a:t>
                      </a:r>
                      <a:endParaRPr kumimoji="1" lang="en-US" altLang="ja-JP" sz="1100" dirty="0"/>
                    </a:p>
                    <a:p>
                      <a:r>
                        <a:rPr kumimoji="1" lang="ja-JP" altLang="en-US" sz="1100" dirty="0"/>
                        <a:t>・最小発注単位での切り上げ処理</a:t>
                      </a:r>
                      <a:endParaRPr kumimoji="1" lang="en-US" altLang="ja-JP" sz="1100" dirty="0"/>
                    </a:p>
                    <a:p>
                      <a:r>
                        <a:rPr kumimoji="1" lang="ja-JP" altLang="en-US" sz="1100" dirty="0"/>
                        <a:t>・在庫を考慮した発注量変更機能</a:t>
                      </a:r>
                      <a:endParaRPr kumimoji="1" lang="en-US" altLang="ja-JP" sz="1100" dirty="0"/>
                    </a:p>
                  </a:txBody>
                  <a:tcPr marL="68580" marR="68580" marT="34290" marB="34290"/>
                </a:tc>
                <a:extLst>
                  <a:ext uri="{0D108BD9-81ED-4DB2-BD59-A6C34878D82A}">
                    <a16:rowId xmlns:a16="http://schemas.microsoft.com/office/drawing/2014/main" val="3610416612"/>
                  </a:ext>
                </a:extLst>
              </a:tr>
            </a:tbl>
          </a:graphicData>
        </a:graphic>
      </p:graphicFrame>
    </p:spTree>
    <p:extLst>
      <p:ext uri="{BB962C8B-B14F-4D97-AF65-F5344CB8AC3E}">
        <p14:creationId xmlns:p14="http://schemas.microsoft.com/office/powerpoint/2010/main" val="186553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374EC-C67A-0244-EFF5-C8CAFF2D08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13F9CE-C7D0-7727-3749-14649D2B622C}"/>
              </a:ext>
            </a:extLst>
          </p:cNvPr>
          <p:cNvSpPr>
            <a:spLocks noGrp="1"/>
          </p:cNvSpPr>
          <p:nvPr>
            <p:ph type="title"/>
          </p:nvPr>
        </p:nvSpPr>
        <p:spPr/>
        <p:txBody>
          <a:bodyPr/>
          <a:lstStyle/>
          <a:p>
            <a:pPr algn="l"/>
            <a:r>
              <a:rPr kumimoji="1" lang="ja-JP" altLang="en-US" dirty="0">
                <a:solidFill>
                  <a:schemeClr val="tx2">
                    <a:lumMod val="75000"/>
                  </a:schemeClr>
                </a:solidFill>
                <a:latin typeface="Meiryo UI" panose="020B0604030504040204" pitchFamily="50" charset="-128"/>
                <a:ea typeface="Meiryo UI" panose="020B0604030504040204" pitchFamily="50" charset="-128"/>
              </a:rPr>
              <a:t>献立作成</a:t>
            </a:r>
            <a:r>
              <a:rPr kumimoji="1" lang="en-US" altLang="ja-JP" dirty="0">
                <a:solidFill>
                  <a:schemeClr val="tx2">
                    <a:lumMod val="75000"/>
                  </a:schemeClr>
                </a:solidFill>
                <a:latin typeface="Meiryo UI" panose="020B0604030504040204" pitchFamily="50" charset="-128"/>
                <a:ea typeface="Meiryo UI" panose="020B0604030504040204" pitchFamily="50" charset="-128"/>
              </a:rPr>
              <a:t>/</a:t>
            </a:r>
            <a:r>
              <a:rPr kumimoji="1" lang="ja-JP" altLang="en-US" dirty="0">
                <a:solidFill>
                  <a:schemeClr val="tx2">
                    <a:lumMod val="75000"/>
                  </a:schemeClr>
                </a:solidFill>
                <a:latin typeface="Meiryo UI" panose="020B0604030504040204" pitchFamily="50" charset="-128"/>
                <a:ea typeface="Meiryo UI" panose="020B0604030504040204" pitchFamily="50" charset="-128"/>
              </a:rPr>
              <a:t>発注システムの機能一覧</a:t>
            </a:r>
            <a:r>
              <a:rPr kumimoji="1" lang="en-US" altLang="ja-JP" dirty="0">
                <a:solidFill>
                  <a:schemeClr val="tx2">
                    <a:lumMod val="75000"/>
                  </a:schemeClr>
                </a:solidFill>
                <a:latin typeface="Meiryo UI" panose="020B0604030504040204" pitchFamily="50" charset="-128"/>
                <a:ea typeface="Meiryo UI" panose="020B0604030504040204" pitchFamily="50" charset="-128"/>
              </a:rPr>
              <a:t>(3)</a:t>
            </a:r>
          </a:p>
        </p:txBody>
      </p:sp>
      <p:graphicFrame>
        <p:nvGraphicFramePr>
          <p:cNvPr id="4" name="表 5">
            <a:extLst>
              <a:ext uri="{FF2B5EF4-FFF2-40B4-BE49-F238E27FC236}">
                <a16:creationId xmlns:a16="http://schemas.microsoft.com/office/drawing/2014/main" id="{A2296747-ADCD-01D5-BBB3-76B686738FEB}"/>
              </a:ext>
            </a:extLst>
          </p:cNvPr>
          <p:cNvGraphicFramePr>
            <a:graphicFrameLocks noGrp="1"/>
          </p:cNvGraphicFramePr>
          <p:nvPr>
            <p:extLst>
              <p:ext uri="{D42A27DB-BD31-4B8C-83A1-F6EECF244321}">
                <p14:modId xmlns:p14="http://schemas.microsoft.com/office/powerpoint/2010/main" val="4259658236"/>
              </p:ext>
            </p:extLst>
          </p:nvPr>
        </p:nvGraphicFramePr>
        <p:xfrm>
          <a:off x="1564106" y="1264555"/>
          <a:ext cx="10036759" cy="4647835"/>
        </p:xfrm>
        <a:graphic>
          <a:graphicData uri="http://schemas.openxmlformats.org/drawingml/2006/table">
            <a:tbl>
              <a:tblPr firstRow="1" bandRow="1">
                <a:tableStyleId>{5C22544A-7EE6-4342-B048-85BDC9FD1C3A}</a:tableStyleId>
              </a:tblPr>
              <a:tblGrid>
                <a:gridCol w="503125">
                  <a:extLst>
                    <a:ext uri="{9D8B030D-6E8A-4147-A177-3AD203B41FA5}">
                      <a16:colId xmlns:a16="http://schemas.microsoft.com/office/drawing/2014/main" val="2959474056"/>
                    </a:ext>
                  </a:extLst>
                </a:gridCol>
                <a:gridCol w="471433">
                  <a:extLst>
                    <a:ext uri="{9D8B030D-6E8A-4147-A177-3AD203B41FA5}">
                      <a16:colId xmlns:a16="http://schemas.microsoft.com/office/drawing/2014/main" val="3527604262"/>
                    </a:ext>
                  </a:extLst>
                </a:gridCol>
                <a:gridCol w="2907072">
                  <a:extLst>
                    <a:ext uri="{9D8B030D-6E8A-4147-A177-3AD203B41FA5}">
                      <a16:colId xmlns:a16="http://schemas.microsoft.com/office/drawing/2014/main" val="1451079184"/>
                    </a:ext>
                  </a:extLst>
                </a:gridCol>
                <a:gridCol w="6155129">
                  <a:extLst>
                    <a:ext uri="{9D8B030D-6E8A-4147-A177-3AD203B41FA5}">
                      <a16:colId xmlns:a16="http://schemas.microsoft.com/office/drawing/2014/main" val="3911259769"/>
                    </a:ext>
                  </a:extLst>
                </a:gridCol>
              </a:tblGrid>
              <a:tr h="243475">
                <a:tc>
                  <a:txBody>
                    <a:bodyPr/>
                    <a:lstStyle/>
                    <a:p>
                      <a:pPr algn="ctr"/>
                      <a:r>
                        <a:rPr kumimoji="1" lang="en-US" altLang="ja-JP" sz="1100" dirty="0"/>
                        <a:t>No</a:t>
                      </a:r>
                      <a:endParaRPr kumimoji="1" lang="ja-JP" altLang="en-US" sz="1100" dirty="0"/>
                    </a:p>
                  </a:txBody>
                  <a:tcPr marL="68580" marR="68580" marT="34290" marB="34290"/>
                </a:tc>
                <a:tc gridSpan="2">
                  <a:txBody>
                    <a:bodyPr/>
                    <a:lstStyle/>
                    <a:p>
                      <a:r>
                        <a:rPr kumimoji="1" lang="ja-JP" altLang="en-US" sz="1100" dirty="0"/>
                        <a:t>機能</a:t>
                      </a:r>
                    </a:p>
                  </a:txBody>
                  <a:tcPr marL="68580" marR="68580" marT="34290" marB="34290"/>
                </a:tc>
                <a:tc hMerge="1">
                  <a:txBody>
                    <a:bodyPr/>
                    <a:lstStyle/>
                    <a:p>
                      <a:endParaRPr kumimoji="1" lang="ja-JP" altLang="en-US" sz="1100" dirty="0"/>
                    </a:p>
                  </a:txBody>
                  <a:tcPr marL="68580" marR="68580" marT="34290" marB="34290"/>
                </a:tc>
                <a:tc>
                  <a:txBody>
                    <a:bodyPr/>
                    <a:lstStyle/>
                    <a:p>
                      <a:r>
                        <a:rPr kumimoji="1" lang="ja-JP" altLang="en-US" sz="1100" dirty="0"/>
                        <a:t>機能詳細</a:t>
                      </a:r>
                    </a:p>
                  </a:txBody>
                  <a:tcPr marL="68580" marR="68580" marT="34290" marB="34290"/>
                </a:tc>
                <a:extLst>
                  <a:ext uri="{0D108BD9-81ED-4DB2-BD59-A6C34878D82A}">
                    <a16:rowId xmlns:a16="http://schemas.microsoft.com/office/drawing/2014/main" val="3102273517"/>
                  </a:ext>
                </a:extLst>
              </a:tr>
              <a:tr h="205107">
                <a:tc>
                  <a:txBody>
                    <a:bodyPr/>
                    <a:lstStyle/>
                    <a:p>
                      <a:pPr algn="ctr"/>
                      <a:r>
                        <a:rPr kumimoji="1" lang="en-US" altLang="ja-JP" sz="1100" dirty="0"/>
                        <a:t>5</a:t>
                      </a:r>
                      <a:endParaRPr kumimoji="1" lang="ja-JP" altLang="en-US" sz="1100" dirty="0"/>
                    </a:p>
                  </a:txBody>
                  <a:tcPr marL="68580" marR="68580" marT="34290" marB="34290"/>
                </a:tc>
                <a:tc gridSpan="2">
                  <a:txBody>
                    <a:bodyPr/>
                    <a:lstStyle/>
                    <a:p>
                      <a:r>
                        <a:rPr kumimoji="1" lang="ja-JP" altLang="en-US" sz="1100" dirty="0"/>
                        <a:t>発注先管理機能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755993158"/>
                  </a:ext>
                </a:extLst>
              </a:tr>
              <a:tr h="350666">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発注先登録機能</a:t>
                      </a:r>
                    </a:p>
                  </a:txBody>
                  <a:tcPr marL="68580" marR="68580" marT="34290" marB="34290"/>
                </a:tc>
                <a:tc>
                  <a:txBody>
                    <a:bodyPr/>
                    <a:lstStyle/>
                    <a:p>
                      <a:r>
                        <a:rPr kumimoji="1" lang="ja-JP" altLang="en-US" sz="1100" dirty="0"/>
                        <a:t>発注先を登録する機能</a:t>
                      </a:r>
                      <a:endParaRPr kumimoji="1" lang="en-US" altLang="ja-JP" sz="1100" dirty="0"/>
                    </a:p>
                    <a:p>
                      <a:r>
                        <a:rPr kumimoji="1" lang="ja-JP" altLang="en-US" sz="1100" dirty="0"/>
                        <a:t>・発注先の登録、変更、削除ができる機能</a:t>
                      </a:r>
                      <a:endParaRPr kumimoji="1" lang="en-US" altLang="ja-JP" sz="1100" dirty="0"/>
                    </a:p>
                    <a:p>
                      <a:r>
                        <a:rPr kumimoji="1" lang="ja-JP" altLang="en-US" sz="1100" dirty="0"/>
                        <a:t>・発注先情報</a:t>
                      </a:r>
                      <a:r>
                        <a:rPr kumimoji="1" lang="en-US" altLang="ja-JP" sz="1100" dirty="0"/>
                        <a:t>(</a:t>
                      </a:r>
                      <a:r>
                        <a:rPr kumimoji="1" lang="ja-JP" altLang="en-US" sz="1100" dirty="0"/>
                        <a:t>名称、住所、連絡先</a:t>
                      </a:r>
                      <a:r>
                        <a:rPr kumimoji="1" lang="en-US" altLang="ja-JP" sz="1100" dirty="0"/>
                        <a:t>)</a:t>
                      </a:r>
                      <a:r>
                        <a:rPr kumimoji="1" lang="ja-JP" altLang="en-US" sz="1100" dirty="0"/>
                        <a:t>を登録できる機能</a:t>
                      </a:r>
                      <a:endParaRPr kumimoji="1" lang="en-US" altLang="ja-JP" sz="1100" dirty="0"/>
                    </a:p>
                    <a:p>
                      <a:r>
                        <a:rPr kumimoji="1" lang="ja-JP" altLang="en-US" sz="1100" dirty="0"/>
                        <a:t>・発注先ごとの取り扱い食材の設定ができる機能</a:t>
                      </a:r>
                    </a:p>
                  </a:txBody>
                  <a:tcPr marL="68580" marR="68580" marT="34290" marB="34290"/>
                </a:tc>
                <a:extLst>
                  <a:ext uri="{0D108BD9-81ED-4DB2-BD59-A6C34878D82A}">
                    <a16:rowId xmlns:a16="http://schemas.microsoft.com/office/drawing/2014/main" val="3891374083"/>
                  </a:ext>
                </a:extLst>
              </a:tr>
              <a:tr h="508034">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発注先検索機能</a:t>
                      </a:r>
                    </a:p>
                  </a:txBody>
                  <a:tcPr marL="68580" marR="68580" marT="34290" marB="34290"/>
                </a:tc>
                <a:tc>
                  <a:txBody>
                    <a:bodyPr/>
                    <a:lstStyle/>
                    <a:p>
                      <a:r>
                        <a:rPr kumimoji="1" lang="ja-JP" altLang="en-US" sz="1100" dirty="0"/>
                        <a:t>発注先を検索できる機能</a:t>
                      </a:r>
                      <a:endParaRPr kumimoji="1" lang="en-US" altLang="ja-JP" sz="1100" dirty="0"/>
                    </a:p>
                    <a:p>
                      <a:r>
                        <a:rPr kumimoji="1" lang="ja-JP" altLang="en-US" sz="1100" dirty="0"/>
                        <a:t>・発注先名、取り扱い食材、地域での検索を行い、結果を一覧表示する機能</a:t>
                      </a:r>
                      <a:endParaRPr kumimoji="1" lang="en-US" altLang="ja-JP" sz="1100" dirty="0"/>
                    </a:p>
                    <a:p>
                      <a:r>
                        <a:rPr kumimoji="1" lang="ja-JP" altLang="en-US" sz="1100" dirty="0"/>
                        <a:t>・一覧表示から選択した発注先の詳細を表示する機能</a:t>
                      </a:r>
                      <a:endParaRPr kumimoji="1" lang="en-US" altLang="ja-JP" sz="1100" dirty="0"/>
                    </a:p>
                  </a:txBody>
                  <a:tcPr marL="68580" marR="68580" marT="34290" marB="34290"/>
                </a:tc>
                <a:extLst>
                  <a:ext uri="{0D108BD9-81ED-4DB2-BD59-A6C34878D82A}">
                    <a16:rowId xmlns:a16="http://schemas.microsoft.com/office/drawing/2014/main" val="4025189745"/>
                  </a:ext>
                </a:extLst>
              </a:tr>
              <a:tr h="508034">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発注履歴管理機能</a:t>
                      </a:r>
                    </a:p>
                  </a:txBody>
                  <a:tcPr marL="68580" marR="68580" marT="34290" marB="34290"/>
                </a:tc>
                <a:tc>
                  <a:txBody>
                    <a:bodyPr/>
                    <a:lstStyle/>
                    <a:p>
                      <a:r>
                        <a:rPr kumimoji="1" lang="ja-JP" altLang="en-US" sz="1100" dirty="0"/>
                        <a:t>発注先ごとに発注の履歴を管理する機能</a:t>
                      </a:r>
                      <a:endParaRPr kumimoji="1" lang="en-US" altLang="ja-JP" sz="1100" dirty="0"/>
                    </a:p>
                    <a:p>
                      <a:r>
                        <a:rPr kumimoji="1" lang="ja-JP" altLang="en-US" sz="1100" dirty="0"/>
                        <a:t>・発注履歴を一覧表示する機能</a:t>
                      </a:r>
                      <a:endParaRPr kumimoji="1" lang="en-US" altLang="ja-JP" sz="1100" dirty="0"/>
                    </a:p>
                    <a:p>
                      <a:r>
                        <a:rPr kumimoji="1" lang="ja-JP" altLang="en-US" sz="1100" dirty="0"/>
                        <a:t>・一覧表示された内容を発注先、日付でソート、フィルタを行う機能</a:t>
                      </a:r>
                      <a:endParaRPr kumimoji="1" lang="en-US" altLang="ja-JP" sz="1100" dirty="0"/>
                    </a:p>
                    <a:p>
                      <a:r>
                        <a:rPr kumimoji="1" lang="ja-JP" altLang="en-US" sz="1100" dirty="0"/>
                        <a:t>・一覧表示から選択した履歴の詳細を表示する機能</a:t>
                      </a:r>
                      <a:endParaRPr kumimoji="1" lang="en-US" altLang="ja-JP" sz="1100" dirty="0"/>
                    </a:p>
                  </a:txBody>
                  <a:tcPr marL="68580" marR="68580" marT="34290" marB="34290"/>
                </a:tc>
                <a:extLst>
                  <a:ext uri="{0D108BD9-81ED-4DB2-BD59-A6C34878D82A}">
                    <a16:rowId xmlns:a16="http://schemas.microsoft.com/office/drawing/2014/main" val="4162520654"/>
                  </a:ext>
                </a:extLst>
              </a:tr>
              <a:tr h="205107">
                <a:tc>
                  <a:txBody>
                    <a:bodyPr/>
                    <a:lstStyle/>
                    <a:p>
                      <a:pPr algn="ctr"/>
                      <a:r>
                        <a:rPr kumimoji="1" lang="en-US" altLang="ja-JP" sz="1100" dirty="0"/>
                        <a:t>6</a:t>
                      </a:r>
                      <a:endParaRPr kumimoji="1" lang="ja-JP" altLang="en-US" sz="1100" dirty="0"/>
                    </a:p>
                  </a:txBody>
                  <a:tcPr marL="68580" marR="68580" marT="34290" marB="34290"/>
                </a:tc>
                <a:tc gridSpan="2">
                  <a:txBody>
                    <a:bodyPr/>
                    <a:lstStyle/>
                    <a:p>
                      <a:r>
                        <a:rPr kumimoji="1" lang="ja-JP" altLang="en-US" sz="1100" dirty="0"/>
                        <a:t>発注書作成機能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202971768"/>
                  </a:ext>
                </a:extLst>
              </a:tr>
              <a:tr h="471003">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発注書作成機能</a:t>
                      </a:r>
                    </a:p>
                  </a:txBody>
                  <a:tcPr marL="68580" marR="68580" marT="34290" marB="34290"/>
                </a:tc>
                <a:tc>
                  <a:txBody>
                    <a:bodyPr/>
                    <a:lstStyle/>
                    <a:p>
                      <a:r>
                        <a:rPr kumimoji="1" lang="ja-JP" altLang="en-US" sz="1100" dirty="0"/>
                        <a:t>発注内容を確認し、発注書を作成する機能</a:t>
                      </a:r>
                      <a:endParaRPr kumimoji="1" lang="en-US" altLang="ja-JP" sz="1100" dirty="0"/>
                    </a:p>
                    <a:p>
                      <a:r>
                        <a:rPr kumimoji="1" lang="ja-JP" altLang="en-US" sz="1100" dirty="0"/>
                        <a:t>・発注計画から発注書の内容を確認、作成する機能</a:t>
                      </a:r>
                      <a:endParaRPr kumimoji="1" lang="en-US" altLang="ja-JP" sz="1100" dirty="0"/>
                    </a:p>
                    <a:p>
                      <a:r>
                        <a:rPr kumimoji="1" lang="ja-JP" altLang="en-US" sz="1100" dirty="0"/>
                        <a:t>・発注書の内容について変更できる機能</a:t>
                      </a:r>
                      <a:endParaRPr kumimoji="1" lang="en-US" altLang="ja-JP" sz="1100" dirty="0"/>
                    </a:p>
                    <a:p>
                      <a:r>
                        <a:rPr kumimoji="1" lang="ja-JP" altLang="en-US" sz="1100" dirty="0"/>
                        <a:t>・備考、配送希望日を入力できる機能</a:t>
                      </a:r>
                      <a:endParaRPr kumimoji="1" lang="en-US" altLang="ja-JP" sz="1100" dirty="0"/>
                    </a:p>
                  </a:txBody>
                  <a:tcPr marL="68580" marR="68580" marT="34290" marB="34290"/>
                </a:tc>
                <a:extLst>
                  <a:ext uri="{0D108BD9-81ED-4DB2-BD59-A6C34878D82A}">
                    <a16:rowId xmlns:a16="http://schemas.microsoft.com/office/drawing/2014/main" val="713466515"/>
                  </a:ext>
                </a:extLst>
              </a:tr>
              <a:tr h="360209">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発注書</a:t>
                      </a:r>
                      <a:r>
                        <a:rPr kumimoji="1" lang="ja-JP" altLang="en-US" sz="1100" u="none" dirty="0"/>
                        <a:t>出力機能</a:t>
                      </a:r>
                    </a:p>
                  </a:txBody>
                  <a:tcPr marL="68580" marR="68580" marT="34290" marB="34290"/>
                </a:tc>
                <a:tc>
                  <a:txBody>
                    <a:bodyPr/>
                    <a:lstStyle/>
                    <a:p>
                      <a:r>
                        <a:rPr kumimoji="1" lang="ja-JP" altLang="en-US" sz="1100" dirty="0"/>
                        <a:t>発注書を出力、送信する機能</a:t>
                      </a:r>
                      <a:endParaRPr kumimoji="1" lang="en-US" altLang="ja-JP" sz="1100" dirty="0"/>
                    </a:p>
                    <a:p>
                      <a:r>
                        <a:rPr kumimoji="1" lang="ja-JP" altLang="en-US" sz="1100" dirty="0"/>
                        <a:t>・</a:t>
                      </a:r>
                      <a:r>
                        <a:rPr kumimoji="1" lang="en-US" altLang="ja-JP" sz="1100" dirty="0"/>
                        <a:t>PDF</a:t>
                      </a:r>
                      <a:r>
                        <a:rPr kumimoji="1" lang="ja-JP" altLang="en-US" sz="1100" dirty="0"/>
                        <a:t>で出力する機能</a:t>
                      </a:r>
                      <a:endParaRPr kumimoji="1" lang="en-US" altLang="ja-JP" sz="1100" dirty="0"/>
                    </a:p>
                    <a:p>
                      <a:r>
                        <a:rPr kumimoji="1" lang="ja-JP" altLang="en-US" sz="1100" dirty="0"/>
                        <a:t>・メールで送信する機能</a:t>
                      </a:r>
                      <a:endParaRPr kumimoji="1" lang="en-US" altLang="ja-JP" sz="1100" dirty="0"/>
                    </a:p>
                  </a:txBody>
                  <a:tcPr marL="68580" marR="68580" marT="34290" marB="34290"/>
                </a:tc>
                <a:extLst>
                  <a:ext uri="{0D108BD9-81ED-4DB2-BD59-A6C34878D82A}">
                    <a16:rowId xmlns:a16="http://schemas.microsoft.com/office/drawing/2014/main" val="3610416612"/>
                  </a:ext>
                </a:extLst>
              </a:tr>
              <a:tr h="360209">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発注履歴作成機能</a:t>
                      </a:r>
                    </a:p>
                  </a:txBody>
                  <a:tcPr marL="68580" marR="68580" marT="34290" marB="34290"/>
                </a:tc>
                <a:tc>
                  <a:txBody>
                    <a:bodyPr/>
                    <a:lstStyle/>
                    <a:p>
                      <a:r>
                        <a:rPr kumimoji="1" lang="ja-JP" altLang="en-US" sz="1100" dirty="0"/>
                        <a:t>発注履歴を保存する機能</a:t>
                      </a:r>
                      <a:endParaRPr kumimoji="1" lang="en-US" altLang="ja-JP" sz="1100" dirty="0"/>
                    </a:p>
                    <a:p>
                      <a:r>
                        <a:rPr kumimoji="1" lang="ja-JP" altLang="en-US" sz="1100" dirty="0"/>
                        <a:t>・発注履歴を保存する機能</a:t>
                      </a:r>
                      <a:endParaRPr kumimoji="1" lang="en-US" altLang="ja-JP" sz="1100" dirty="0"/>
                    </a:p>
                    <a:p>
                      <a:r>
                        <a:rPr kumimoji="1" lang="ja-JP" altLang="en-US" sz="1100" dirty="0"/>
                        <a:t>・履歴から発注書を再出力する機能</a:t>
                      </a:r>
                      <a:endParaRPr kumimoji="1" lang="en-US" altLang="ja-JP" sz="1100" dirty="0"/>
                    </a:p>
                  </a:txBody>
                  <a:tcPr marL="68580" marR="68580" marT="34290" marB="34290"/>
                </a:tc>
                <a:extLst>
                  <a:ext uri="{0D108BD9-81ED-4DB2-BD59-A6C34878D82A}">
                    <a16:rowId xmlns:a16="http://schemas.microsoft.com/office/drawing/2014/main" val="1893478164"/>
                  </a:ext>
                </a:extLst>
              </a:tr>
            </a:tbl>
          </a:graphicData>
        </a:graphic>
      </p:graphicFrame>
    </p:spTree>
    <p:extLst>
      <p:ext uri="{BB962C8B-B14F-4D97-AF65-F5344CB8AC3E}">
        <p14:creationId xmlns:p14="http://schemas.microsoft.com/office/powerpoint/2010/main" val="421581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2403-0E90-5A33-126B-7773D8243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F935466-8880-C77E-D793-F697B818FFF4}"/>
              </a:ext>
            </a:extLst>
          </p:cNvPr>
          <p:cNvSpPr>
            <a:spLocks noGrp="1"/>
          </p:cNvSpPr>
          <p:nvPr>
            <p:ph type="title"/>
          </p:nvPr>
        </p:nvSpPr>
        <p:spPr/>
        <p:txBody>
          <a:bodyPr/>
          <a:lstStyle/>
          <a:p>
            <a:pPr algn="l"/>
            <a:r>
              <a:rPr kumimoji="1" lang="ja-JP" altLang="en-US" dirty="0">
                <a:solidFill>
                  <a:schemeClr val="tx2">
                    <a:lumMod val="75000"/>
                  </a:schemeClr>
                </a:solidFill>
                <a:latin typeface="Meiryo UI" panose="020B0604030504040204" pitchFamily="50" charset="-128"/>
                <a:ea typeface="Meiryo UI" panose="020B0604030504040204" pitchFamily="50" charset="-128"/>
              </a:rPr>
              <a:t>献立作成</a:t>
            </a:r>
            <a:r>
              <a:rPr kumimoji="1" lang="en-US" altLang="ja-JP" dirty="0">
                <a:solidFill>
                  <a:schemeClr val="tx2">
                    <a:lumMod val="75000"/>
                  </a:schemeClr>
                </a:solidFill>
                <a:latin typeface="Meiryo UI" panose="020B0604030504040204" pitchFamily="50" charset="-128"/>
                <a:ea typeface="Meiryo UI" panose="020B0604030504040204" pitchFamily="50" charset="-128"/>
              </a:rPr>
              <a:t>/</a:t>
            </a:r>
            <a:r>
              <a:rPr kumimoji="1" lang="ja-JP" altLang="en-US" dirty="0">
                <a:solidFill>
                  <a:schemeClr val="tx2">
                    <a:lumMod val="75000"/>
                  </a:schemeClr>
                </a:solidFill>
                <a:latin typeface="Meiryo UI" panose="020B0604030504040204" pitchFamily="50" charset="-128"/>
                <a:ea typeface="Meiryo UI" panose="020B0604030504040204" pitchFamily="50" charset="-128"/>
              </a:rPr>
              <a:t>発注システムのその他機能</a:t>
            </a:r>
            <a:endParaRPr kumimoji="1" lang="en-US" altLang="ja-JP" dirty="0">
              <a:solidFill>
                <a:schemeClr val="tx2">
                  <a:lumMod val="75000"/>
                </a:schemeClr>
              </a:solidFill>
              <a:latin typeface="Meiryo UI" panose="020B0604030504040204" pitchFamily="50" charset="-128"/>
              <a:ea typeface="Meiryo UI" panose="020B0604030504040204" pitchFamily="50" charset="-128"/>
            </a:endParaRPr>
          </a:p>
        </p:txBody>
      </p:sp>
      <p:graphicFrame>
        <p:nvGraphicFramePr>
          <p:cNvPr id="4" name="表 5">
            <a:extLst>
              <a:ext uri="{FF2B5EF4-FFF2-40B4-BE49-F238E27FC236}">
                <a16:creationId xmlns:a16="http://schemas.microsoft.com/office/drawing/2014/main" id="{8DEA2BE2-F2E8-18DC-F365-FE56944BA7E2}"/>
              </a:ext>
            </a:extLst>
          </p:cNvPr>
          <p:cNvGraphicFramePr>
            <a:graphicFrameLocks noGrp="1"/>
          </p:cNvGraphicFramePr>
          <p:nvPr>
            <p:extLst>
              <p:ext uri="{D42A27DB-BD31-4B8C-83A1-F6EECF244321}">
                <p14:modId xmlns:p14="http://schemas.microsoft.com/office/powerpoint/2010/main" val="2224032148"/>
              </p:ext>
            </p:extLst>
          </p:nvPr>
        </p:nvGraphicFramePr>
        <p:xfrm>
          <a:off x="1570122" y="1264555"/>
          <a:ext cx="10036759" cy="3269757"/>
        </p:xfrm>
        <a:graphic>
          <a:graphicData uri="http://schemas.openxmlformats.org/drawingml/2006/table">
            <a:tbl>
              <a:tblPr firstRow="1" bandRow="1">
                <a:tableStyleId>{5C22544A-7EE6-4342-B048-85BDC9FD1C3A}</a:tableStyleId>
              </a:tblPr>
              <a:tblGrid>
                <a:gridCol w="503125">
                  <a:extLst>
                    <a:ext uri="{9D8B030D-6E8A-4147-A177-3AD203B41FA5}">
                      <a16:colId xmlns:a16="http://schemas.microsoft.com/office/drawing/2014/main" val="2959474056"/>
                    </a:ext>
                  </a:extLst>
                </a:gridCol>
                <a:gridCol w="471433">
                  <a:extLst>
                    <a:ext uri="{9D8B030D-6E8A-4147-A177-3AD203B41FA5}">
                      <a16:colId xmlns:a16="http://schemas.microsoft.com/office/drawing/2014/main" val="3527604262"/>
                    </a:ext>
                  </a:extLst>
                </a:gridCol>
                <a:gridCol w="2907072">
                  <a:extLst>
                    <a:ext uri="{9D8B030D-6E8A-4147-A177-3AD203B41FA5}">
                      <a16:colId xmlns:a16="http://schemas.microsoft.com/office/drawing/2014/main" val="1451079184"/>
                    </a:ext>
                  </a:extLst>
                </a:gridCol>
                <a:gridCol w="6155129">
                  <a:extLst>
                    <a:ext uri="{9D8B030D-6E8A-4147-A177-3AD203B41FA5}">
                      <a16:colId xmlns:a16="http://schemas.microsoft.com/office/drawing/2014/main" val="3911259769"/>
                    </a:ext>
                  </a:extLst>
                </a:gridCol>
              </a:tblGrid>
              <a:tr h="228863">
                <a:tc>
                  <a:txBody>
                    <a:bodyPr/>
                    <a:lstStyle/>
                    <a:p>
                      <a:pPr algn="ctr"/>
                      <a:r>
                        <a:rPr kumimoji="1" lang="en-US" altLang="ja-JP" sz="1100" dirty="0"/>
                        <a:t>No</a:t>
                      </a:r>
                      <a:endParaRPr kumimoji="1" lang="ja-JP" altLang="en-US" sz="1100" dirty="0"/>
                    </a:p>
                  </a:txBody>
                  <a:tcPr marL="68580" marR="68580" marT="34290" marB="34290"/>
                </a:tc>
                <a:tc gridSpan="2">
                  <a:txBody>
                    <a:bodyPr/>
                    <a:lstStyle/>
                    <a:p>
                      <a:r>
                        <a:rPr kumimoji="1" lang="ja-JP" altLang="en-US" sz="1100" dirty="0"/>
                        <a:t>機能</a:t>
                      </a:r>
                    </a:p>
                  </a:txBody>
                  <a:tcPr marL="68580" marR="68580" marT="34290" marB="34290"/>
                </a:tc>
                <a:tc hMerge="1">
                  <a:txBody>
                    <a:bodyPr/>
                    <a:lstStyle/>
                    <a:p>
                      <a:endParaRPr kumimoji="1" lang="ja-JP" altLang="en-US" sz="1100" dirty="0"/>
                    </a:p>
                  </a:txBody>
                  <a:tcPr marL="68580" marR="68580" marT="34290" marB="34290"/>
                </a:tc>
                <a:tc>
                  <a:txBody>
                    <a:bodyPr/>
                    <a:lstStyle/>
                    <a:p>
                      <a:r>
                        <a:rPr kumimoji="1" lang="ja-JP" altLang="en-US" sz="1100" dirty="0"/>
                        <a:t>機能詳細</a:t>
                      </a:r>
                    </a:p>
                  </a:txBody>
                  <a:tcPr marL="68580" marR="68580" marT="34290" marB="34290"/>
                </a:tc>
                <a:extLst>
                  <a:ext uri="{0D108BD9-81ED-4DB2-BD59-A6C34878D82A}">
                    <a16:rowId xmlns:a16="http://schemas.microsoft.com/office/drawing/2014/main" val="3102273517"/>
                  </a:ext>
                </a:extLst>
              </a:tr>
              <a:tr h="222044">
                <a:tc>
                  <a:txBody>
                    <a:bodyPr/>
                    <a:lstStyle/>
                    <a:p>
                      <a:pPr algn="ctr"/>
                      <a:r>
                        <a:rPr kumimoji="1" lang="en-US" altLang="ja-JP" sz="1100" dirty="0"/>
                        <a:t>1</a:t>
                      </a:r>
                      <a:endParaRPr kumimoji="1" lang="ja-JP" altLang="en-US" sz="1100" dirty="0"/>
                    </a:p>
                  </a:txBody>
                  <a:tcPr marL="68580" marR="68580" marT="34290" marB="34290"/>
                </a:tc>
                <a:tc gridSpan="2">
                  <a:txBody>
                    <a:bodyPr/>
                    <a:lstStyle/>
                    <a:p>
                      <a:r>
                        <a:rPr kumimoji="1" lang="ja-JP" altLang="en-US" sz="1100" dirty="0"/>
                        <a:t>ユーザー連絡機能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755993158"/>
                  </a:ext>
                </a:extLst>
              </a:tr>
              <a:tr h="694782">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管理者連絡、問い合わせ機能</a:t>
                      </a:r>
                    </a:p>
                  </a:txBody>
                  <a:tcPr marL="68580" marR="68580" marT="34290" marB="34290"/>
                </a:tc>
                <a:tc>
                  <a:txBody>
                    <a:bodyPr/>
                    <a:lstStyle/>
                    <a:p>
                      <a:r>
                        <a:rPr kumimoji="1" lang="ja-JP" altLang="en-US" sz="1100" dirty="0"/>
                        <a:t>ユーザー→システム管理者への連絡ができる機能</a:t>
                      </a:r>
                      <a:endParaRPr kumimoji="1" lang="en-US" altLang="ja-JP" sz="1100" dirty="0"/>
                    </a:p>
                    <a:p>
                      <a:r>
                        <a:rPr kumimoji="1" lang="ja-JP" altLang="en-US" sz="1100" dirty="0"/>
                        <a:t>・データ不備の報告機能</a:t>
                      </a:r>
                      <a:endParaRPr kumimoji="1" lang="en-US" altLang="ja-JP" sz="1100" dirty="0"/>
                    </a:p>
                    <a:p>
                      <a:r>
                        <a:rPr kumimoji="1" lang="ja-JP" altLang="en-US" sz="1100" dirty="0"/>
                        <a:t>・機能改善要望の連絡機能</a:t>
                      </a:r>
                      <a:endParaRPr kumimoji="1" lang="en-US" altLang="ja-JP" sz="1100" dirty="0"/>
                    </a:p>
                    <a:p>
                      <a:r>
                        <a:rPr kumimoji="1" lang="ja-JP" altLang="en-US" sz="1100" dirty="0"/>
                        <a:t>・システムに関する問い合わせができる機能</a:t>
                      </a:r>
                    </a:p>
                  </a:txBody>
                  <a:tcPr marL="68580" marR="68580" marT="34290" marB="34290"/>
                </a:tc>
                <a:extLst>
                  <a:ext uri="{0D108BD9-81ED-4DB2-BD59-A6C34878D82A}">
                    <a16:rowId xmlns:a16="http://schemas.microsoft.com/office/drawing/2014/main" val="3891374083"/>
                  </a:ext>
                </a:extLst>
              </a:tr>
              <a:tr h="537203">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システム通知機能</a:t>
                      </a:r>
                    </a:p>
                  </a:txBody>
                  <a:tcPr marL="68580" marR="68580" marT="34290" marB="34290"/>
                </a:tc>
                <a:tc>
                  <a:txBody>
                    <a:bodyPr/>
                    <a:lstStyle/>
                    <a:p>
                      <a:r>
                        <a:rPr kumimoji="1" lang="ja-JP" altLang="en-US" sz="1100" dirty="0"/>
                        <a:t>システム管理者→ユーザーへの連絡ができる機能</a:t>
                      </a:r>
                      <a:endParaRPr kumimoji="1" lang="en-US" altLang="ja-JP" sz="1100" dirty="0"/>
                    </a:p>
                    <a:p>
                      <a:r>
                        <a:rPr kumimoji="1" lang="ja-JP" altLang="en-US" sz="1100" dirty="0"/>
                        <a:t>・システムメンテナンスの通知ができる機能</a:t>
                      </a:r>
                      <a:endParaRPr kumimoji="1" lang="en-US" altLang="ja-JP" sz="1100" dirty="0"/>
                    </a:p>
                    <a:p>
                      <a:r>
                        <a:rPr kumimoji="1" lang="ja-JP" altLang="en-US" sz="1100" dirty="0"/>
                        <a:t>・データ更新、その他重要なお知らせができる機能</a:t>
                      </a:r>
                      <a:endParaRPr kumimoji="1" lang="en-US" altLang="ja-JP" sz="1100" dirty="0"/>
                    </a:p>
                  </a:txBody>
                  <a:tcPr marL="68580" marR="68580" marT="34290" marB="34290"/>
                </a:tc>
                <a:extLst>
                  <a:ext uri="{0D108BD9-81ED-4DB2-BD59-A6C34878D82A}">
                    <a16:rowId xmlns:a16="http://schemas.microsoft.com/office/drawing/2014/main" val="4025189745"/>
                  </a:ext>
                </a:extLst>
              </a:tr>
              <a:tr h="222044">
                <a:tc>
                  <a:txBody>
                    <a:bodyPr/>
                    <a:lstStyle/>
                    <a:p>
                      <a:pPr algn="ctr"/>
                      <a:r>
                        <a:rPr kumimoji="1" lang="en-US" altLang="ja-JP" sz="1100" dirty="0"/>
                        <a:t>2</a:t>
                      </a:r>
                      <a:endParaRPr kumimoji="1" lang="ja-JP" altLang="en-US" sz="1100" dirty="0"/>
                    </a:p>
                  </a:txBody>
                  <a:tcPr marL="68580" marR="68580" marT="34290" marB="34290"/>
                </a:tc>
                <a:tc gridSpan="2">
                  <a:txBody>
                    <a:bodyPr/>
                    <a:lstStyle/>
                    <a:p>
                      <a:r>
                        <a:rPr kumimoji="1" lang="ja-JP" altLang="en-US" sz="1100" dirty="0"/>
                        <a:t>データインポート、エクスポート機能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1202971768"/>
                  </a:ext>
                </a:extLst>
              </a:tr>
              <a:tr h="537203">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t>各種データのインポート、エクスポート機能</a:t>
                      </a:r>
                    </a:p>
                  </a:txBody>
                  <a:tcPr marL="68580" marR="68580" marT="34290" marB="34290"/>
                </a:tc>
                <a:tc>
                  <a:txBody>
                    <a:bodyPr/>
                    <a:lstStyle/>
                    <a:p>
                      <a:r>
                        <a:rPr kumimoji="1" lang="ja-JP" altLang="en-US" sz="1100" dirty="0"/>
                        <a:t>各種データのインポート、エクスポートができる機能</a:t>
                      </a:r>
                      <a:endParaRPr kumimoji="1" lang="en-US" altLang="ja-JP" sz="1100" dirty="0"/>
                    </a:p>
                    <a:p>
                      <a:r>
                        <a:rPr kumimoji="1" lang="ja-JP" altLang="en-US" sz="1100" dirty="0"/>
                        <a:t>・食材データ、料理データ、献立データのインポート、エクスポート</a:t>
                      </a:r>
                      <a:r>
                        <a:rPr kumimoji="1" lang="en-US" altLang="ja-JP" sz="1100" dirty="0"/>
                        <a:t>(</a:t>
                      </a:r>
                      <a:r>
                        <a:rPr kumimoji="1" lang="en-US" altLang="ja-JP" sz="1100" dirty="0" err="1"/>
                        <a:t>Excel,CSV</a:t>
                      </a:r>
                      <a:r>
                        <a:rPr kumimoji="1" lang="ja-JP" altLang="en-US" sz="1100" dirty="0"/>
                        <a:t>形式</a:t>
                      </a:r>
                      <a:r>
                        <a:rPr kumimoji="1" lang="en-US" altLang="ja-JP" sz="1100" dirty="0"/>
                        <a:t>)</a:t>
                      </a:r>
                    </a:p>
                    <a:p>
                      <a:r>
                        <a:rPr kumimoji="1" lang="ja-JP" altLang="en-US" sz="1100" dirty="0"/>
                        <a:t>・データ形式の検証、エラーハンドリング</a:t>
                      </a:r>
                      <a:endParaRPr kumimoji="1" lang="en-US" altLang="ja-JP" sz="1100" dirty="0"/>
                    </a:p>
                  </a:txBody>
                  <a:tcPr marL="68580" marR="68580" marT="34290" marB="34290"/>
                </a:tc>
                <a:extLst>
                  <a:ext uri="{0D108BD9-81ED-4DB2-BD59-A6C34878D82A}">
                    <a16:rowId xmlns:a16="http://schemas.microsoft.com/office/drawing/2014/main" val="713466515"/>
                  </a:ext>
                </a:extLst>
              </a:tr>
              <a:tr h="222044">
                <a:tc>
                  <a:txBody>
                    <a:bodyPr/>
                    <a:lstStyle/>
                    <a:p>
                      <a:pPr algn="ctr"/>
                      <a:r>
                        <a:rPr kumimoji="1" lang="en-US" altLang="ja-JP" sz="1100" dirty="0"/>
                        <a:t>3</a:t>
                      </a:r>
                      <a:endParaRPr kumimoji="1" lang="ja-JP" altLang="en-US" sz="1100" dirty="0"/>
                    </a:p>
                  </a:txBody>
                  <a:tcPr marL="68580" marR="68580" marT="34290" marB="34290"/>
                </a:tc>
                <a:tc gridSpan="2">
                  <a:txBody>
                    <a:bodyPr/>
                    <a:lstStyle/>
                    <a:p>
                      <a:r>
                        <a:rPr kumimoji="1" lang="ja-JP" altLang="en-US" sz="1100" dirty="0"/>
                        <a:t>ログイン機能</a:t>
                      </a:r>
                    </a:p>
                  </a:txBody>
                  <a:tcPr marL="68580" marR="68580" marT="34290" marB="34290"/>
                </a:tc>
                <a:tc hMerge="1">
                  <a:txBody>
                    <a:bodyPr/>
                    <a:lstStyle/>
                    <a:p>
                      <a:endParaRPr dirty="0"/>
                    </a:p>
                  </a:txBody>
                  <a:tcPr marL="68580" marR="68580" marT="34290" marB="34290"/>
                </a:tc>
                <a:tc>
                  <a:txBody>
                    <a:bodyPr/>
                    <a:lstStyle/>
                    <a:p>
                      <a:endParaRPr kumimoji="1" lang="ja-JP" altLang="en-US" sz="1100" dirty="0"/>
                    </a:p>
                  </a:txBody>
                  <a:tcPr marL="68580" marR="68580" marT="34290" marB="34290"/>
                </a:tc>
                <a:extLst>
                  <a:ext uri="{0D108BD9-81ED-4DB2-BD59-A6C34878D82A}">
                    <a16:rowId xmlns:a16="http://schemas.microsoft.com/office/drawing/2014/main" val="948345051"/>
                  </a:ext>
                </a:extLst>
              </a:tr>
              <a:tr h="442737">
                <a:tc>
                  <a:txBody>
                    <a:bodyPr/>
                    <a:lstStyle/>
                    <a:p>
                      <a:pPr algn="ctr"/>
                      <a:endParaRPr kumimoji="1" lang="ja-JP" altLang="en-US" sz="1100" dirty="0"/>
                    </a:p>
                  </a:txBody>
                  <a:tcPr marL="68580" marR="68580" marT="34290" marB="34290"/>
                </a:tc>
                <a:tc>
                  <a:txBody>
                    <a:bodyPr/>
                    <a:lstStyle/>
                    <a:p>
                      <a:endParaRPr kumimoji="1" lang="ja-JP" altLang="en-US" sz="1100" dirty="0"/>
                    </a:p>
                  </a:txBody>
                  <a:tcPr marL="68580" marR="68580" marT="34290" marB="34290"/>
                </a:tc>
                <a:tc>
                  <a:txBody>
                    <a:bodyPr/>
                    <a:lstStyle/>
                    <a:p>
                      <a:r>
                        <a:rPr kumimoji="1" lang="ja-JP" altLang="en-US" sz="1100" dirty="0">
                          <a:latin typeface="Meiryo UI" panose="020B0604030504040204" pitchFamily="50" charset="-128"/>
                          <a:ea typeface="Meiryo UI" panose="020B0604030504040204" pitchFamily="50" charset="-128"/>
                        </a:rPr>
                        <a:t>ログイン、ログアウト機能</a:t>
                      </a:r>
                    </a:p>
                  </a:txBody>
                  <a:tcPr marL="68580" marR="68580" marT="34290" marB="34290"/>
                </a:tc>
                <a:tc>
                  <a:txBody>
                    <a:bodyPr/>
                    <a:lstStyle/>
                    <a:p>
                      <a:r>
                        <a:rPr kumimoji="1" lang="en-US" altLang="ja-JP" sz="1100" dirty="0">
                          <a:latin typeface="Meiryo UI" panose="020B0604030504040204" pitchFamily="50" charset="-128"/>
                          <a:ea typeface="Meiryo UI" panose="020B0604030504040204" pitchFamily="50" charset="-128"/>
                        </a:rPr>
                        <a:t>Firebase</a:t>
                      </a:r>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Authentication</a:t>
                      </a:r>
                      <a:r>
                        <a:rPr kumimoji="1" lang="ja-JP" altLang="en-US" sz="1100" dirty="0">
                          <a:latin typeface="Meiryo UI" panose="020B0604030504040204" pitchFamily="50" charset="-128"/>
                          <a:ea typeface="Meiryo UI" panose="020B0604030504040204" pitchFamily="50" charset="-128"/>
                        </a:rPr>
                        <a:t>を利用したログイン、ログアウト機能</a:t>
                      </a:r>
                      <a:endParaRPr kumimoji="1" lang="en-US" altLang="ja-JP" sz="11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351056157"/>
                  </a:ext>
                </a:extLst>
              </a:tr>
            </a:tbl>
          </a:graphicData>
        </a:graphic>
      </p:graphicFrame>
    </p:spTree>
    <p:extLst>
      <p:ext uri="{BB962C8B-B14F-4D97-AF65-F5344CB8AC3E}">
        <p14:creationId xmlns:p14="http://schemas.microsoft.com/office/powerpoint/2010/main" val="416434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8F85-CA7E-4F32-8232-0B3F70E29FDA}"/>
              </a:ext>
            </a:extLst>
          </p:cNvPr>
          <p:cNvSpPr>
            <a:spLocks noGrp="1"/>
          </p:cNvSpPr>
          <p:nvPr>
            <p:ph type="title"/>
          </p:nvPr>
        </p:nvSpPr>
        <p:spPr/>
        <p:txBody>
          <a:bodyPr/>
          <a:lstStyle/>
          <a:p>
            <a:r>
              <a:rPr lang="ja-JP" altLang="en-US" dirty="0">
                <a:solidFill>
                  <a:schemeClr val="tx2">
                    <a:lumMod val="75000"/>
                  </a:schemeClr>
                </a:solidFill>
                <a:latin typeface="Meiryo UI" panose="020B0604030504040204" pitchFamily="50" charset="-128"/>
                <a:ea typeface="Meiryo UI" panose="020B0604030504040204" pitchFamily="50" charset="-128"/>
              </a:rPr>
              <a:t>本システムで想定される課題と解決策</a:t>
            </a:r>
            <a:endParaRPr kumimoji="1" lang="en-US" altLang="ja-JP" dirty="0">
              <a:solidFill>
                <a:schemeClr val="tx2">
                  <a:lumMod val="75000"/>
                </a:schemeClr>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3E6A809-B41F-9722-6DD2-19EF3C3BBD98}"/>
              </a:ext>
            </a:extLst>
          </p:cNvPr>
          <p:cNvSpPr txBox="1"/>
          <p:nvPr/>
        </p:nvSpPr>
        <p:spPr>
          <a:xfrm>
            <a:off x="2253068" y="1397675"/>
            <a:ext cx="9482083" cy="1477328"/>
          </a:xfrm>
          <a:prstGeom prst="rect">
            <a:avLst/>
          </a:prstGeom>
          <a:noFill/>
        </p:spPr>
        <p:txBody>
          <a:bodyPr wrap="none" rtlCol="0">
            <a:spAutoFit/>
          </a:bodyPr>
          <a:lstStyle/>
          <a:p>
            <a:pPr algn="l"/>
            <a:r>
              <a:rPr kumimoji="1" lang="ja-JP" altLang="en-US" dirty="0">
                <a:solidFill>
                  <a:schemeClr val="bg2">
                    <a:lumMod val="25000"/>
                  </a:schemeClr>
                </a:solidFill>
              </a:rPr>
              <a:t>・食品成分データベースの最新アップデート、メンテナンス</a:t>
            </a:r>
            <a:endParaRPr kumimoji="1" lang="en-US" altLang="ja-JP" dirty="0">
              <a:solidFill>
                <a:schemeClr val="bg2">
                  <a:lumMod val="25000"/>
                </a:schemeClr>
              </a:solidFill>
            </a:endParaRPr>
          </a:p>
          <a:p>
            <a:pPr algn="l"/>
            <a:r>
              <a:rPr kumimoji="1" lang="ja-JP" altLang="en-US" b="1" dirty="0">
                <a:solidFill>
                  <a:schemeClr val="bg2">
                    <a:lumMod val="25000"/>
                  </a:schemeClr>
                </a:solidFill>
              </a:rPr>
              <a:t>→ 食品成分データベースは本システムの根幹を成すデータのため、更新、メンテナンスは</a:t>
            </a:r>
            <a:endParaRPr kumimoji="1" lang="en-US" altLang="ja-JP" b="1" dirty="0">
              <a:solidFill>
                <a:schemeClr val="bg2">
                  <a:lumMod val="25000"/>
                </a:schemeClr>
              </a:solidFill>
            </a:endParaRPr>
          </a:p>
          <a:p>
            <a:pPr algn="l"/>
            <a:r>
              <a:rPr kumimoji="1" lang="ja-JP" altLang="en-US" b="1" dirty="0">
                <a:solidFill>
                  <a:schemeClr val="bg2">
                    <a:lumMod val="25000"/>
                  </a:schemeClr>
                </a:solidFill>
              </a:rPr>
              <a:t>システム管理者</a:t>
            </a:r>
            <a:r>
              <a:rPr kumimoji="1" lang="en-US" altLang="ja-JP" b="1" dirty="0">
                <a:solidFill>
                  <a:schemeClr val="bg2">
                    <a:lumMod val="25000"/>
                  </a:schemeClr>
                </a:solidFill>
              </a:rPr>
              <a:t>(</a:t>
            </a:r>
            <a:r>
              <a:rPr kumimoji="1" lang="ja-JP" altLang="en-US" b="1" dirty="0">
                <a:solidFill>
                  <a:schemeClr val="bg2">
                    <a:lumMod val="25000"/>
                  </a:schemeClr>
                </a:solidFill>
              </a:rPr>
              <a:t>弊社側</a:t>
            </a:r>
            <a:r>
              <a:rPr kumimoji="1" lang="en-US" altLang="ja-JP" b="1" dirty="0">
                <a:solidFill>
                  <a:schemeClr val="bg2">
                    <a:lumMod val="25000"/>
                  </a:schemeClr>
                </a:solidFill>
              </a:rPr>
              <a:t>)</a:t>
            </a:r>
            <a:r>
              <a:rPr kumimoji="1" lang="ja-JP" altLang="en-US" b="1" dirty="0">
                <a:solidFill>
                  <a:schemeClr val="bg2">
                    <a:lumMod val="25000"/>
                  </a:schemeClr>
                </a:solidFill>
              </a:rPr>
              <a:t>にて行います。</a:t>
            </a:r>
            <a:endParaRPr kumimoji="1" lang="en-US" altLang="ja-JP" dirty="0">
              <a:solidFill>
                <a:schemeClr val="bg2">
                  <a:lumMod val="25000"/>
                </a:schemeClr>
              </a:solidFill>
            </a:endParaRPr>
          </a:p>
          <a:p>
            <a:pPr algn="l"/>
            <a:endParaRPr kumimoji="1" lang="en-US" altLang="ja-JP" dirty="0">
              <a:solidFill>
                <a:schemeClr val="bg2">
                  <a:lumMod val="25000"/>
                </a:schemeClr>
              </a:solidFill>
            </a:endParaRPr>
          </a:p>
          <a:p>
            <a:pPr algn="l"/>
            <a:r>
              <a:rPr kumimoji="1" lang="ja-JP" altLang="en-US" dirty="0">
                <a:solidFill>
                  <a:schemeClr val="bg2">
                    <a:lumMod val="25000"/>
                  </a:schemeClr>
                </a:solidFill>
              </a:rPr>
              <a:t>・</a:t>
            </a:r>
            <a:endParaRPr kumimoji="1" lang="en-US" altLang="ja-JP" dirty="0">
              <a:solidFill>
                <a:schemeClr val="bg2">
                  <a:lumMod val="25000"/>
                </a:schemeClr>
              </a:solidFill>
            </a:endParaRPr>
          </a:p>
        </p:txBody>
      </p:sp>
    </p:spTree>
    <p:extLst>
      <p:ext uri="{BB962C8B-B14F-4D97-AF65-F5344CB8AC3E}">
        <p14:creationId xmlns:p14="http://schemas.microsoft.com/office/powerpoint/2010/main" val="423793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8F85-CA7E-4F32-8232-0B3F70E29FDA}"/>
              </a:ext>
            </a:extLst>
          </p:cNvPr>
          <p:cNvSpPr>
            <a:spLocks noGrp="1"/>
          </p:cNvSpPr>
          <p:nvPr>
            <p:ph type="title"/>
          </p:nvPr>
        </p:nvSpPr>
        <p:spPr/>
        <p:txBody>
          <a:bodyPr/>
          <a:lstStyle/>
          <a:p>
            <a:r>
              <a:rPr kumimoji="1" lang="ja-JP" altLang="en-US" dirty="0"/>
              <a:t>システムの構成</a:t>
            </a:r>
          </a:p>
        </p:txBody>
      </p:sp>
      <p:pic>
        <p:nvPicPr>
          <p:cNvPr id="14" name="図 13" descr="アイコン&#10;&#10;自動的に生成された説明">
            <a:extLst>
              <a:ext uri="{FF2B5EF4-FFF2-40B4-BE49-F238E27FC236}">
                <a16:creationId xmlns:a16="http://schemas.microsoft.com/office/drawing/2014/main" id="{73119855-7026-4D2B-A285-A86978B244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4839" y="1390324"/>
            <a:ext cx="797341" cy="822703"/>
          </a:xfrm>
          <a:prstGeom prst="rect">
            <a:avLst/>
          </a:prstGeom>
        </p:spPr>
      </p:pic>
      <p:sp>
        <p:nvSpPr>
          <p:cNvPr id="15" name="テキスト ボックス 14">
            <a:extLst>
              <a:ext uri="{FF2B5EF4-FFF2-40B4-BE49-F238E27FC236}">
                <a16:creationId xmlns:a16="http://schemas.microsoft.com/office/drawing/2014/main" id="{1F81D62A-315F-496D-9565-1C0C32BC1A99}"/>
              </a:ext>
            </a:extLst>
          </p:cNvPr>
          <p:cNvSpPr txBox="1"/>
          <p:nvPr/>
        </p:nvSpPr>
        <p:spPr>
          <a:xfrm>
            <a:off x="1804839" y="2264639"/>
            <a:ext cx="797341" cy="300082"/>
          </a:xfrm>
          <a:prstGeom prst="rect">
            <a:avLst/>
          </a:prstGeom>
          <a:noFill/>
        </p:spPr>
        <p:txBody>
          <a:bodyPr wrap="square" rtlCol="0">
            <a:spAutoFit/>
          </a:bodyPr>
          <a:lstStyle/>
          <a:p>
            <a:pPr algn="ctr"/>
            <a:r>
              <a:rPr kumimoji="1" lang="ja-JP" altLang="en-US" sz="1350" dirty="0">
                <a:latin typeface="Yu Gothic Medium" panose="020B0500000000000000" pitchFamily="50" charset="-128"/>
                <a:ea typeface="Yu Gothic Medium" panose="020B0500000000000000" pitchFamily="50" charset="-128"/>
              </a:rPr>
              <a:t>利用者</a:t>
            </a:r>
          </a:p>
        </p:txBody>
      </p:sp>
      <p:cxnSp>
        <p:nvCxnSpPr>
          <p:cNvPr id="18" name="直線矢印コネクタ 17">
            <a:extLst>
              <a:ext uri="{FF2B5EF4-FFF2-40B4-BE49-F238E27FC236}">
                <a16:creationId xmlns:a16="http://schemas.microsoft.com/office/drawing/2014/main" id="{CE68188D-521E-4F81-9A96-0E6996F3BBC8}"/>
              </a:ext>
            </a:extLst>
          </p:cNvPr>
          <p:cNvCxnSpPr>
            <a:cxnSpLocks/>
          </p:cNvCxnSpPr>
          <p:nvPr/>
        </p:nvCxnSpPr>
        <p:spPr>
          <a:xfrm flipV="1">
            <a:off x="2602180" y="1900004"/>
            <a:ext cx="670409" cy="4996"/>
          </a:xfrm>
          <a:prstGeom prst="straightConnector1">
            <a:avLst/>
          </a:prstGeom>
          <a:ln w="63500">
            <a:tailEnd type="stealth" w="lg" len="lg"/>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B7A8F4ED-8D67-1C1C-D5D0-C3329AEA2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407" y="1441784"/>
            <a:ext cx="8587656" cy="5122462"/>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DBF2093C-77B0-BF04-1BF5-853E3CF814AD}"/>
              </a:ext>
            </a:extLst>
          </p:cNvPr>
          <p:cNvSpPr txBox="1"/>
          <p:nvPr/>
        </p:nvSpPr>
        <p:spPr>
          <a:xfrm>
            <a:off x="2370913" y="1154046"/>
            <a:ext cx="1636987" cy="369332"/>
          </a:xfrm>
          <a:prstGeom prst="rect">
            <a:avLst/>
          </a:prstGeom>
          <a:noFill/>
        </p:spPr>
        <p:txBody>
          <a:bodyPr wrap="none" rtlCol="0">
            <a:spAutoFit/>
          </a:bodyPr>
          <a:lstStyle/>
          <a:p>
            <a:r>
              <a:rPr kumimoji="1" lang="en-US" altLang="ja-JP" dirty="0"/>
              <a:t>Web</a:t>
            </a:r>
            <a:r>
              <a:rPr kumimoji="1" lang="ja-JP" altLang="en-US" dirty="0"/>
              <a:t>ブラウザ</a:t>
            </a:r>
          </a:p>
        </p:txBody>
      </p:sp>
    </p:spTree>
    <p:extLst>
      <p:ext uri="{BB962C8B-B14F-4D97-AF65-F5344CB8AC3E}">
        <p14:creationId xmlns:p14="http://schemas.microsoft.com/office/powerpoint/2010/main" val="31555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8F85-CA7E-4F32-8232-0B3F70E29FDA}"/>
              </a:ext>
            </a:extLst>
          </p:cNvPr>
          <p:cNvSpPr>
            <a:spLocks noGrp="1"/>
          </p:cNvSpPr>
          <p:nvPr>
            <p:ph type="title"/>
          </p:nvPr>
        </p:nvSpPr>
        <p:spPr/>
        <p:txBody>
          <a:bodyPr/>
          <a:lstStyle/>
          <a:p>
            <a:r>
              <a:rPr kumimoji="1" lang="ja-JP" altLang="en-US" dirty="0"/>
              <a:t>開発の方法</a:t>
            </a:r>
          </a:p>
        </p:txBody>
      </p:sp>
      <p:sp>
        <p:nvSpPr>
          <p:cNvPr id="19" name="四角形: 角を丸くする 18">
            <a:extLst>
              <a:ext uri="{FF2B5EF4-FFF2-40B4-BE49-F238E27FC236}">
                <a16:creationId xmlns:a16="http://schemas.microsoft.com/office/drawing/2014/main" id="{07AECF43-1D55-D48F-90F7-3A91EFDB3062}"/>
              </a:ext>
            </a:extLst>
          </p:cNvPr>
          <p:cNvSpPr/>
          <p:nvPr/>
        </p:nvSpPr>
        <p:spPr>
          <a:xfrm>
            <a:off x="3119687" y="4477718"/>
            <a:ext cx="7452828" cy="1656165"/>
          </a:xfrm>
          <a:prstGeom prst="roundRect">
            <a:avLst/>
          </a:prstGeom>
          <a:solidFill>
            <a:schemeClr val="bg1">
              <a:lumMod val="75000"/>
            </a:schemeClr>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solidFill>
                <a:schemeClr val="tx1">
                  <a:lumMod val="65000"/>
                  <a:lumOff val="35000"/>
                </a:schemeClr>
              </a:solidFill>
            </a:endParaRPr>
          </a:p>
        </p:txBody>
      </p:sp>
      <p:sp>
        <p:nvSpPr>
          <p:cNvPr id="48" name="四角形: 角を丸くする 47">
            <a:extLst>
              <a:ext uri="{FF2B5EF4-FFF2-40B4-BE49-F238E27FC236}">
                <a16:creationId xmlns:a16="http://schemas.microsoft.com/office/drawing/2014/main" id="{72D802A7-B64A-ED46-4DEF-B4A7811BF601}"/>
              </a:ext>
            </a:extLst>
          </p:cNvPr>
          <p:cNvSpPr/>
          <p:nvPr/>
        </p:nvSpPr>
        <p:spPr>
          <a:xfrm>
            <a:off x="3043672" y="4391391"/>
            <a:ext cx="7452828" cy="1656166"/>
          </a:xfrm>
          <a:prstGeom prst="roundRect">
            <a:avLst/>
          </a:prstGeom>
          <a:solidFill>
            <a:schemeClr val="bg1">
              <a:lumMod val="85000"/>
            </a:schemeClr>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solidFill>
                <a:schemeClr val="tx1">
                  <a:lumMod val="65000"/>
                  <a:lumOff val="35000"/>
                </a:schemeClr>
              </a:solidFill>
            </a:endParaRPr>
          </a:p>
        </p:txBody>
      </p:sp>
      <p:sp>
        <p:nvSpPr>
          <p:cNvPr id="49" name="四角形: 角を丸くする 48">
            <a:extLst>
              <a:ext uri="{FF2B5EF4-FFF2-40B4-BE49-F238E27FC236}">
                <a16:creationId xmlns:a16="http://schemas.microsoft.com/office/drawing/2014/main" id="{FD425AC9-8402-22FF-99BD-344E280BC950}"/>
              </a:ext>
            </a:extLst>
          </p:cNvPr>
          <p:cNvSpPr/>
          <p:nvPr/>
        </p:nvSpPr>
        <p:spPr>
          <a:xfrm>
            <a:off x="2935660" y="1304656"/>
            <a:ext cx="8568952" cy="600344"/>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b" anchorCtr="1"/>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Bef>
                <a:spcPts val="1200"/>
              </a:spcBef>
            </a:pPr>
            <a:r>
              <a:rPr kumimoji="1" lang="ja-JP" altLang="en-US" sz="2800" b="1" dirty="0">
                <a:solidFill>
                  <a:schemeClr val="tx1">
                    <a:lumMod val="65000"/>
                    <a:lumOff val="35000"/>
                  </a:schemeClr>
                </a:solidFill>
                <a:latin typeface="メイリオ" panose="020B0604030504040204" pitchFamily="50" charset="-128"/>
                <a:ea typeface="メイリオ" panose="020B0604030504040204" pitchFamily="50" charset="-128"/>
              </a:rPr>
              <a:t>アジャイル</a:t>
            </a:r>
            <a:r>
              <a:rPr kumimoji="1" lang="en-US" altLang="ja-JP" sz="2800" b="1" dirty="0">
                <a:solidFill>
                  <a:schemeClr val="tx1">
                    <a:lumMod val="65000"/>
                    <a:lumOff val="35000"/>
                  </a:schemeClr>
                </a:solidFill>
                <a:latin typeface="メイリオ" panose="020B0604030504040204" pitchFamily="50" charset="-128"/>
                <a:ea typeface="メイリオ" panose="020B0604030504040204" pitchFamily="50" charset="-128"/>
              </a:rPr>
              <a:t>(</a:t>
            </a:r>
            <a:r>
              <a:rPr kumimoji="1" lang="ja-JP" altLang="en-US" sz="2800" b="1" dirty="0">
                <a:solidFill>
                  <a:schemeClr val="tx1">
                    <a:lumMod val="65000"/>
                    <a:lumOff val="35000"/>
                  </a:schemeClr>
                </a:solidFill>
                <a:latin typeface="メイリオ" panose="020B0604030504040204" pitchFamily="50" charset="-128"/>
                <a:ea typeface="メイリオ" panose="020B0604030504040204" pitchFamily="50" charset="-128"/>
              </a:rPr>
              <a:t>スクラム</a:t>
            </a:r>
            <a:r>
              <a:rPr kumimoji="1" lang="en-US" altLang="ja-JP" sz="2800" b="1" dirty="0">
                <a:solidFill>
                  <a:schemeClr val="tx1">
                    <a:lumMod val="65000"/>
                    <a:lumOff val="35000"/>
                  </a:schemeClr>
                </a:solidFill>
                <a:latin typeface="メイリオ" panose="020B0604030504040204" pitchFamily="50" charset="-128"/>
                <a:ea typeface="メイリオ" panose="020B0604030504040204" pitchFamily="50" charset="-128"/>
              </a:rPr>
              <a:t>)</a:t>
            </a:r>
            <a:r>
              <a:rPr kumimoji="1" lang="ja-JP" altLang="en-US" sz="2800" b="1" dirty="0">
                <a:solidFill>
                  <a:schemeClr val="tx1">
                    <a:lumMod val="65000"/>
                    <a:lumOff val="35000"/>
                  </a:schemeClr>
                </a:solidFill>
                <a:latin typeface="メイリオ" panose="020B0604030504040204" pitchFamily="50" charset="-128"/>
                <a:ea typeface="メイリオ" panose="020B0604030504040204" pitchFamily="50" charset="-128"/>
              </a:rPr>
              <a:t>での開発を行います</a:t>
            </a:r>
          </a:p>
        </p:txBody>
      </p:sp>
      <p:pic>
        <p:nvPicPr>
          <p:cNvPr id="50" name="グラフィックス 49" descr="事務員">
            <a:extLst>
              <a:ext uri="{FF2B5EF4-FFF2-40B4-BE49-F238E27FC236}">
                <a16:creationId xmlns:a16="http://schemas.microsoft.com/office/drawing/2014/main" id="{0AF1A350-DA09-7934-BADC-BC9D8BB21ED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5640" y="1916722"/>
            <a:ext cx="914400" cy="914400"/>
          </a:xfrm>
          <a:prstGeom prst="rect">
            <a:avLst/>
          </a:prstGeom>
        </p:spPr>
      </p:pic>
      <p:pic>
        <p:nvPicPr>
          <p:cNvPr id="51" name="グラフィックス 10" descr="プログラマー">
            <a:extLst>
              <a:ext uri="{FF2B5EF4-FFF2-40B4-BE49-F238E27FC236}">
                <a16:creationId xmlns:a16="http://schemas.microsoft.com/office/drawing/2014/main" id="{D7723FE0-A60F-4EAE-C93B-716672990B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2972" y="1916722"/>
            <a:ext cx="914400" cy="914400"/>
          </a:xfrm>
          <a:prstGeom prst="rect">
            <a:avLst/>
          </a:prstGeom>
        </p:spPr>
      </p:pic>
      <p:pic>
        <p:nvPicPr>
          <p:cNvPr id="52" name="グラフィックス 12" descr="ユーザー">
            <a:extLst>
              <a:ext uri="{FF2B5EF4-FFF2-40B4-BE49-F238E27FC236}">
                <a16:creationId xmlns:a16="http://schemas.microsoft.com/office/drawing/2014/main" id="{9BFE23BE-960F-5E26-FD00-1215A863970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1176" y="1916722"/>
            <a:ext cx="914400" cy="914400"/>
          </a:xfrm>
          <a:prstGeom prst="rect">
            <a:avLst/>
          </a:prstGeom>
        </p:spPr>
      </p:pic>
      <p:sp>
        <p:nvSpPr>
          <p:cNvPr id="53" name="テキスト ボックス 13">
            <a:extLst>
              <a:ext uri="{FF2B5EF4-FFF2-40B4-BE49-F238E27FC236}">
                <a16:creationId xmlns:a16="http://schemas.microsoft.com/office/drawing/2014/main" id="{1813C2B2-4F3E-CD71-9978-82D06D8F7CE6}"/>
              </a:ext>
            </a:extLst>
          </p:cNvPr>
          <p:cNvSpPr txBox="1"/>
          <p:nvPr/>
        </p:nvSpPr>
        <p:spPr>
          <a:xfrm>
            <a:off x="3567051" y="2050756"/>
            <a:ext cx="196592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プロダクトオーナー</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製品に対して責任を持ち、機能に優先度をつける</a:t>
            </a:r>
          </a:p>
        </p:txBody>
      </p:sp>
      <p:sp>
        <p:nvSpPr>
          <p:cNvPr id="54" name="テキスト ボックス 14">
            <a:extLst>
              <a:ext uri="{FF2B5EF4-FFF2-40B4-BE49-F238E27FC236}">
                <a16:creationId xmlns:a16="http://schemas.microsoft.com/office/drawing/2014/main" id="{D95E7FDC-BB0C-A317-CE26-487D7E1DA162}"/>
              </a:ext>
            </a:extLst>
          </p:cNvPr>
          <p:cNvSpPr txBox="1"/>
          <p:nvPr/>
        </p:nvSpPr>
        <p:spPr>
          <a:xfrm>
            <a:off x="6341044" y="2050756"/>
            <a:ext cx="2243905" cy="8156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スクラムマスター</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スクラムプロセスがうまくいくようにする。外部からチームを守る。</a:t>
            </a:r>
          </a:p>
        </p:txBody>
      </p:sp>
      <p:sp>
        <p:nvSpPr>
          <p:cNvPr id="55" name="テキスト ボックス 15">
            <a:extLst>
              <a:ext uri="{FF2B5EF4-FFF2-40B4-BE49-F238E27FC236}">
                <a16:creationId xmlns:a16="http://schemas.microsoft.com/office/drawing/2014/main" id="{F1E64068-53E3-5457-19AF-81478981E659}"/>
              </a:ext>
            </a:extLst>
          </p:cNvPr>
          <p:cNvSpPr txBox="1"/>
          <p:nvPr/>
        </p:nvSpPr>
        <p:spPr>
          <a:xfrm>
            <a:off x="9450563" y="2050756"/>
            <a:ext cx="2243905" cy="8156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チーム</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プロダクトの開発を行う。製品の成功に向けて最大限のコミットを行う。</a:t>
            </a:r>
          </a:p>
        </p:txBody>
      </p:sp>
      <p:cxnSp>
        <p:nvCxnSpPr>
          <p:cNvPr id="56" name="直線コネクタ 55">
            <a:extLst>
              <a:ext uri="{FF2B5EF4-FFF2-40B4-BE49-F238E27FC236}">
                <a16:creationId xmlns:a16="http://schemas.microsoft.com/office/drawing/2014/main" id="{0990357D-217A-61F8-3122-DF2350C02D95}"/>
              </a:ext>
            </a:extLst>
          </p:cNvPr>
          <p:cNvCxnSpPr>
            <a:cxnSpLocks/>
          </p:cNvCxnSpPr>
          <p:nvPr/>
        </p:nvCxnSpPr>
        <p:spPr bwMode="auto">
          <a:xfrm>
            <a:off x="2935660" y="2852826"/>
            <a:ext cx="8388932" cy="0"/>
          </a:xfrm>
          <a:prstGeom prst="line">
            <a:avLst/>
          </a:prstGeom>
          <a:noFill/>
          <a:ln w="38100">
            <a:solidFill>
              <a:schemeClr val="bg2">
                <a:lumMod val="40000"/>
                <a:lumOff val="60000"/>
              </a:schemeClr>
            </a:solidFill>
            <a:round/>
            <a:headEnd type="none" w="med" len="med"/>
            <a:tailEnd type="none" w="med" len="med"/>
          </a:ln>
          <a:effectLst/>
        </p:spPr>
      </p:cxnSp>
      <p:pic>
        <p:nvPicPr>
          <p:cNvPr id="57" name="グラフィックス 19" descr="新聞">
            <a:extLst>
              <a:ext uri="{FF2B5EF4-FFF2-40B4-BE49-F238E27FC236}">
                <a16:creationId xmlns:a16="http://schemas.microsoft.com/office/drawing/2014/main" id="{B9010090-4718-3778-8675-A9E05D31AAC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5640" y="2852826"/>
            <a:ext cx="914400" cy="914400"/>
          </a:xfrm>
          <a:prstGeom prst="rect">
            <a:avLst/>
          </a:prstGeom>
        </p:spPr>
      </p:pic>
      <p:sp>
        <p:nvSpPr>
          <p:cNvPr id="58" name="テキスト ボックス 20">
            <a:extLst>
              <a:ext uri="{FF2B5EF4-FFF2-40B4-BE49-F238E27FC236}">
                <a16:creationId xmlns:a16="http://schemas.microsoft.com/office/drawing/2014/main" id="{718E94A5-4945-2EB2-2B96-8BC3D862F9CA}"/>
              </a:ext>
            </a:extLst>
          </p:cNvPr>
          <p:cNvSpPr txBox="1"/>
          <p:nvPr/>
        </p:nvSpPr>
        <p:spPr>
          <a:xfrm>
            <a:off x="3581620" y="2986860"/>
            <a:ext cx="219835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プロダクトバックログ</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製品の機能をストーリー形式で記載。</a:t>
            </a:r>
            <a:r>
              <a:rPr kumimoji="1" lang="en-US" altLang="ja-JP" sz="1100" dirty="0">
                <a:solidFill>
                  <a:schemeClr val="tx1">
                    <a:lumMod val="65000"/>
                    <a:lumOff val="35000"/>
                  </a:schemeClr>
                </a:solidFill>
                <a:latin typeface="メイリオ" panose="020B0604030504040204" pitchFamily="50" charset="-128"/>
                <a:ea typeface="メイリオ" panose="020B0604030504040204" pitchFamily="50" charset="-128"/>
              </a:rPr>
              <a:t>PO</a:t>
            </a:r>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が優先順位をつける。</a:t>
            </a:r>
          </a:p>
        </p:txBody>
      </p:sp>
      <p:sp>
        <p:nvSpPr>
          <p:cNvPr id="59" name="四角形: 角を丸くする 58">
            <a:extLst>
              <a:ext uri="{FF2B5EF4-FFF2-40B4-BE49-F238E27FC236}">
                <a16:creationId xmlns:a16="http://schemas.microsoft.com/office/drawing/2014/main" id="{5EEEFE43-1EB8-4A83-0DC3-7AC7CBB938B8}"/>
              </a:ext>
            </a:extLst>
          </p:cNvPr>
          <p:cNvSpPr/>
          <p:nvPr/>
        </p:nvSpPr>
        <p:spPr>
          <a:xfrm>
            <a:off x="2935660" y="4566736"/>
            <a:ext cx="7452828" cy="1656166"/>
          </a:xfrm>
          <a:prstGeom prst="roundRect">
            <a:avLst/>
          </a:prstGeom>
          <a:solidFill>
            <a:schemeClr val="bg1">
              <a:lumMod val="95000"/>
            </a:schemeClr>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solidFill>
                <a:schemeClr val="tx1">
                  <a:lumMod val="65000"/>
                  <a:lumOff val="35000"/>
                </a:schemeClr>
              </a:solidFill>
            </a:endParaRPr>
          </a:p>
        </p:txBody>
      </p:sp>
      <p:pic>
        <p:nvPicPr>
          <p:cNvPr id="62" name="グラフィックス 35" descr="新聞">
            <a:extLst>
              <a:ext uri="{FF2B5EF4-FFF2-40B4-BE49-F238E27FC236}">
                <a16:creationId xmlns:a16="http://schemas.microsoft.com/office/drawing/2014/main" id="{86444380-27A7-C03C-62BD-062F8B49D95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67268" y="4353357"/>
            <a:ext cx="596636" cy="596636"/>
          </a:xfrm>
          <a:prstGeom prst="rect">
            <a:avLst/>
          </a:prstGeom>
        </p:spPr>
      </p:pic>
      <p:sp>
        <p:nvSpPr>
          <p:cNvPr id="63" name="テキスト ボックス 36">
            <a:extLst>
              <a:ext uri="{FF2B5EF4-FFF2-40B4-BE49-F238E27FC236}">
                <a16:creationId xmlns:a16="http://schemas.microsoft.com/office/drawing/2014/main" id="{DBAEB3CB-C7CF-41C4-693D-346F3CAB3B5F}"/>
              </a:ext>
            </a:extLst>
          </p:cNvPr>
          <p:cNvSpPr txBox="1"/>
          <p:nvPr/>
        </p:nvSpPr>
        <p:spPr>
          <a:xfrm>
            <a:off x="3580548" y="3835510"/>
            <a:ext cx="3625287" cy="815608"/>
          </a:xfrm>
          <a:prstGeom prst="rect">
            <a:avLst/>
          </a:prstGeom>
          <a:solidFill>
            <a:schemeClr val="bg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スプリント計画会議</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プロダクトバックログを再度分析・評価し、そのスプリントで開発するプロダクトバックログアイテムを選択する。また選択した項目をタスクにばらす。</a:t>
            </a:r>
          </a:p>
        </p:txBody>
      </p:sp>
      <p:sp>
        <p:nvSpPr>
          <p:cNvPr id="3072" name="矢印: 上下 3071">
            <a:extLst>
              <a:ext uri="{FF2B5EF4-FFF2-40B4-BE49-F238E27FC236}">
                <a16:creationId xmlns:a16="http://schemas.microsoft.com/office/drawing/2014/main" id="{47A60460-52A8-6764-0E16-635571DFC05D}"/>
              </a:ext>
            </a:extLst>
          </p:cNvPr>
          <p:cNvSpPr/>
          <p:nvPr/>
        </p:nvSpPr>
        <p:spPr>
          <a:xfrm>
            <a:off x="3043672" y="3633191"/>
            <a:ext cx="248844" cy="717521"/>
          </a:xfrm>
          <a:prstGeom prst="upDown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solidFill>
                <a:schemeClr val="tx1">
                  <a:lumMod val="65000"/>
                  <a:lumOff val="35000"/>
                </a:schemeClr>
              </a:solidFill>
            </a:endParaRPr>
          </a:p>
        </p:txBody>
      </p:sp>
      <p:grpSp>
        <p:nvGrpSpPr>
          <p:cNvPr id="3093" name="グループ化 3092">
            <a:extLst>
              <a:ext uri="{FF2B5EF4-FFF2-40B4-BE49-F238E27FC236}">
                <a16:creationId xmlns:a16="http://schemas.microsoft.com/office/drawing/2014/main" id="{9C4E1D51-12F3-C941-8FE4-39E76FBECEFC}"/>
              </a:ext>
            </a:extLst>
          </p:cNvPr>
          <p:cNvGrpSpPr/>
          <p:nvPr/>
        </p:nvGrpSpPr>
        <p:grpSpPr>
          <a:xfrm>
            <a:off x="7849217" y="4000695"/>
            <a:ext cx="3475375" cy="897309"/>
            <a:chOff x="4931896" y="3640765"/>
            <a:chExt cx="3475375" cy="897309"/>
          </a:xfrm>
        </p:grpSpPr>
        <p:sp>
          <p:nvSpPr>
            <p:cNvPr id="3094" name="テキスト ボックス 38">
              <a:extLst>
                <a:ext uri="{FF2B5EF4-FFF2-40B4-BE49-F238E27FC236}">
                  <a16:creationId xmlns:a16="http://schemas.microsoft.com/office/drawing/2014/main" id="{B030FD48-EE4C-D9F6-1F21-CF36CA2EF313}"/>
                </a:ext>
              </a:extLst>
            </p:cNvPr>
            <p:cNvSpPr txBox="1"/>
            <p:nvPr/>
          </p:nvSpPr>
          <p:spPr>
            <a:xfrm>
              <a:off x="5112638" y="3640765"/>
              <a:ext cx="3294633" cy="815608"/>
            </a:xfrm>
            <a:prstGeom prst="rect">
              <a:avLst/>
            </a:prstGeom>
            <a:solidFill>
              <a:schemeClr val="bg1"/>
            </a:solid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スプリント</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　　　最大</a:t>
              </a:r>
              <a:r>
                <a:rPr kumimoji="1" lang="en-US" altLang="ja-JP" sz="1100" dirty="0">
                  <a:solidFill>
                    <a:schemeClr val="tx1">
                      <a:lumMod val="65000"/>
                      <a:lumOff val="35000"/>
                    </a:schemeClr>
                  </a:solidFill>
                  <a:latin typeface="メイリオ" panose="020B0604030504040204" pitchFamily="50" charset="-128"/>
                  <a:ea typeface="メイリオ" panose="020B0604030504040204" pitchFamily="50" charset="-128"/>
                </a:rPr>
                <a:t>4</a:t>
              </a:r>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週間程度のタイムボックス。各ス</a:t>
              </a:r>
              <a:endParaRPr kumimoji="1" lang="en-US" altLang="ja-JP" sz="11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　　　プリントの長さは同一。スプリント期間</a:t>
              </a:r>
              <a:endParaRPr kumimoji="1" lang="en-US" altLang="ja-JP" sz="11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　　　中は外部からの変更を受け入れない</a:t>
              </a:r>
            </a:p>
          </p:txBody>
        </p:sp>
        <p:pic>
          <p:nvPicPr>
            <p:cNvPr id="3095" name="グラフィックス 40" descr="月毎カレンダー">
              <a:extLst>
                <a:ext uri="{FF2B5EF4-FFF2-40B4-BE49-F238E27FC236}">
                  <a16:creationId xmlns:a16="http://schemas.microsoft.com/office/drawing/2014/main" id="{8F9D3EBF-A6CA-703A-0C8A-483817F8236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31896" y="4039357"/>
              <a:ext cx="498717" cy="498717"/>
            </a:xfrm>
            <a:prstGeom prst="rect">
              <a:avLst/>
            </a:prstGeom>
          </p:spPr>
        </p:pic>
      </p:grpSp>
      <p:pic>
        <p:nvPicPr>
          <p:cNvPr id="3096" name="グラフィックス 42" descr="繰り返し">
            <a:extLst>
              <a:ext uri="{FF2B5EF4-FFF2-40B4-BE49-F238E27FC236}">
                <a16:creationId xmlns:a16="http://schemas.microsoft.com/office/drawing/2014/main" id="{DFCF2666-9667-F1BC-18E7-6F21FE1AEDD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55132" y="5024218"/>
            <a:ext cx="748353" cy="748353"/>
          </a:xfrm>
          <a:prstGeom prst="rect">
            <a:avLst/>
          </a:prstGeom>
        </p:spPr>
      </p:pic>
      <p:sp>
        <p:nvSpPr>
          <p:cNvPr id="3097" name="テキスト ボックス 43">
            <a:extLst>
              <a:ext uri="{FF2B5EF4-FFF2-40B4-BE49-F238E27FC236}">
                <a16:creationId xmlns:a16="http://schemas.microsoft.com/office/drawing/2014/main" id="{EC1218FC-A5B6-12D5-5CA4-829C107B8C9F}"/>
              </a:ext>
            </a:extLst>
          </p:cNvPr>
          <p:cNvSpPr txBox="1"/>
          <p:nvPr/>
        </p:nvSpPr>
        <p:spPr>
          <a:xfrm>
            <a:off x="10520856" y="5773843"/>
            <a:ext cx="89586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繰り返し</a:t>
            </a:r>
            <a:endPar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098" name="矢印: 右 3097">
            <a:extLst>
              <a:ext uri="{FF2B5EF4-FFF2-40B4-BE49-F238E27FC236}">
                <a16:creationId xmlns:a16="http://schemas.microsoft.com/office/drawing/2014/main" id="{F03BD051-8268-D101-95B8-67C119D560ED}"/>
              </a:ext>
            </a:extLst>
          </p:cNvPr>
          <p:cNvSpPr/>
          <p:nvPr/>
        </p:nvSpPr>
        <p:spPr>
          <a:xfrm>
            <a:off x="3098987" y="4977408"/>
            <a:ext cx="7217678" cy="596636"/>
          </a:xfrm>
          <a:prstGeom prst="rightArrow">
            <a:avLst/>
          </a:prstGeom>
          <a:solidFill>
            <a:schemeClr val="bg1">
              <a:lumMod val="85000"/>
            </a:schemeClr>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solidFill>
                <a:schemeClr val="tx1">
                  <a:lumMod val="65000"/>
                  <a:lumOff val="35000"/>
                </a:schemeClr>
              </a:solidFill>
            </a:endParaRPr>
          </a:p>
        </p:txBody>
      </p:sp>
      <p:sp>
        <p:nvSpPr>
          <p:cNvPr id="3100" name="テキスト ボックス 49">
            <a:extLst>
              <a:ext uri="{FF2B5EF4-FFF2-40B4-BE49-F238E27FC236}">
                <a16:creationId xmlns:a16="http://schemas.microsoft.com/office/drawing/2014/main" id="{55F90C95-D153-3D2E-0F45-7F0FDB1BCF5D}"/>
              </a:ext>
            </a:extLst>
          </p:cNvPr>
          <p:cNvSpPr txBox="1"/>
          <p:nvPr/>
        </p:nvSpPr>
        <p:spPr>
          <a:xfrm>
            <a:off x="2827648" y="5632651"/>
            <a:ext cx="2095963" cy="646331"/>
          </a:xfrm>
          <a:prstGeom prst="rect">
            <a:avLst/>
          </a:prstGeom>
          <a:solidFill>
            <a:schemeClr val="bg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スプリントバックログ</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そのスプリント期間中に行うタスクのリスト</a:t>
            </a:r>
          </a:p>
        </p:txBody>
      </p:sp>
      <p:sp>
        <p:nvSpPr>
          <p:cNvPr id="3101" name="テキスト ボックス 50">
            <a:extLst>
              <a:ext uri="{FF2B5EF4-FFF2-40B4-BE49-F238E27FC236}">
                <a16:creationId xmlns:a16="http://schemas.microsoft.com/office/drawing/2014/main" id="{0FE79D07-748F-C93C-79B8-C3712898E026}"/>
              </a:ext>
            </a:extLst>
          </p:cNvPr>
          <p:cNvSpPr txBox="1"/>
          <p:nvPr/>
        </p:nvSpPr>
        <p:spPr>
          <a:xfrm>
            <a:off x="4226780" y="5342878"/>
            <a:ext cx="148118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毎日の繰り返し</a:t>
            </a:r>
            <a:endPar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3102" name="グラフィックス 55" descr="カスタマー レビュー">
            <a:extLst>
              <a:ext uri="{FF2B5EF4-FFF2-40B4-BE49-F238E27FC236}">
                <a16:creationId xmlns:a16="http://schemas.microsoft.com/office/drawing/2014/main" id="{E70B08CE-9ADD-8D73-2B20-A78513BF168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017894" y="5011822"/>
            <a:ext cx="554170" cy="554170"/>
          </a:xfrm>
          <a:prstGeom prst="rect">
            <a:avLst/>
          </a:prstGeom>
        </p:spPr>
      </p:pic>
      <p:pic>
        <p:nvPicPr>
          <p:cNvPr id="3103" name="グラフィックス 58" descr="役員室">
            <a:extLst>
              <a:ext uri="{FF2B5EF4-FFF2-40B4-BE49-F238E27FC236}">
                <a16:creationId xmlns:a16="http://schemas.microsoft.com/office/drawing/2014/main" id="{3AD64DE8-D155-17E2-6A99-DCE56A6DFFAB}"/>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57609" y="4996081"/>
            <a:ext cx="645159" cy="645159"/>
          </a:xfrm>
          <a:prstGeom prst="rect">
            <a:avLst/>
          </a:prstGeom>
        </p:spPr>
      </p:pic>
      <p:sp>
        <p:nvSpPr>
          <p:cNvPr id="3104" name="テキスト ボックス 59">
            <a:extLst>
              <a:ext uri="{FF2B5EF4-FFF2-40B4-BE49-F238E27FC236}">
                <a16:creationId xmlns:a16="http://schemas.microsoft.com/office/drawing/2014/main" id="{C5484BB7-8C04-470D-4E3E-DF8805A30B5C}"/>
              </a:ext>
            </a:extLst>
          </p:cNvPr>
          <p:cNvSpPr txBox="1"/>
          <p:nvPr/>
        </p:nvSpPr>
        <p:spPr>
          <a:xfrm>
            <a:off x="7176817" y="5557819"/>
            <a:ext cx="1843519" cy="646331"/>
          </a:xfrm>
          <a:prstGeom prst="rect">
            <a:avLst/>
          </a:prstGeom>
          <a:solidFill>
            <a:schemeClr val="bg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振り返り</a:t>
            </a:r>
            <a:endParaRPr kumimoji="1" lang="en-US" altLang="ja-JP" sz="1400" b="1"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rPr>
              <a:t>スプリント中での改善事項を話し合い次に繋げる</a:t>
            </a:r>
          </a:p>
        </p:txBody>
      </p:sp>
      <p:pic>
        <p:nvPicPr>
          <p:cNvPr id="3105" name="グラフィックス 61" descr="買い物袋">
            <a:extLst>
              <a:ext uri="{FF2B5EF4-FFF2-40B4-BE49-F238E27FC236}">
                <a16:creationId xmlns:a16="http://schemas.microsoft.com/office/drawing/2014/main" id="{5D6368D6-0C94-7701-4D26-2358AC162442}"/>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83060" y="5036960"/>
            <a:ext cx="550899" cy="550899"/>
          </a:xfrm>
          <a:prstGeom prst="rect">
            <a:avLst/>
          </a:prstGeom>
        </p:spPr>
      </p:pic>
      <p:sp>
        <p:nvSpPr>
          <p:cNvPr id="3106" name="テキスト ボックス 62">
            <a:extLst>
              <a:ext uri="{FF2B5EF4-FFF2-40B4-BE49-F238E27FC236}">
                <a16:creationId xmlns:a16="http://schemas.microsoft.com/office/drawing/2014/main" id="{B57C077E-3558-B8F4-8F0C-F29DD549FDDB}"/>
              </a:ext>
            </a:extLst>
          </p:cNvPr>
          <p:cNvSpPr txBox="1"/>
          <p:nvPr/>
        </p:nvSpPr>
        <p:spPr>
          <a:xfrm>
            <a:off x="9103531" y="5622386"/>
            <a:ext cx="1109955" cy="523220"/>
          </a:xfrm>
          <a:prstGeom prst="rect">
            <a:avLst/>
          </a:prstGeom>
          <a:solidFill>
            <a:schemeClr val="bg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出荷可能な製品の増分</a:t>
            </a:r>
            <a:endPar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3107" name="グラフィックス 64" descr="紙">
            <a:extLst>
              <a:ext uri="{FF2B5EF4-FFF2-40B4-BE49-F238E27FC236}">
                <a16:creationId xmlns:a16="http://schemas.microsoft.com/office/drawing/2014/main" id="{4DF46F57-F410-B360-D4DC-D8374F22142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297755" y="5142019"/>
            <a:ext cx="508636" cy="508636"/>
          </a:xfrm>
          <a:prstGeom prst="rect">
            <a:avLst/>
          </a:prstGeom>
        </p:spPr>
      </p:pic>
      <p:sp>
        <p:nvSpPr>
          <p:cNvPr id="3108" name="テキスト ボックス 65">
            <a:extLst>
              <a:ext uri="{FF2B5EF4-FFF2-40B4-BE49-F238E27FC236}">
                <a16:creationId xmlns:a16="http://schemas.microsoft.com/office/drawing/2014/main" id="{9328B54E-DC17-1F15-A5DB-2DC1730F7823}"/>
              </a:ext>
            </a:extLst>
          </p:cNvPr>
          <p:cNvSpPr txBox="1"/>
          <p:nvPr/>
        </p:nvSpPr>
        <p:spPr>
          <a:xfrm>
            <a:off x="3178693" y="4962010"/>
            <a:ext cx="72907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400" b="1" dirty="0">
                <a:solidFill>
                  <a:schemeClr val="tx1">
                    <a:lumMod val="65000"/>
                    <a:lumOff val="35000"/>
                  </a:schemeClr>
                </a:solidFill>
                <a:latin typeface="メイリオ" panose="020B0604030504040204" pitchFamily="50" charset="-128"/>
                <a:ea typeface="メイリオ" panose="020B0604030504040204" pitchFamily="50" charset="-128"/>
              </a:rPr>
              <a:t>タスク</a:t>
            </a:r>
            <a:endParaRPr kumimoji="1" lang="ja-JP" altLang="en-US" sz="11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110" name="正方形/長方形 3109">
            <a:extLst>
              <a:ext uri="{FF2B5EF4-FFF2-40B4-BE49-F238E27FC236}">
                <a16:creationId xmlns:a16="http://schemas.microsoft.com/office/drawing/2014/main" id="{0F439166-B539-7187-1CD6-7A44B72373FC}"/>
              </a:ext>
            </a:extLst>
          </p:cNvPr>
          <p:cNvSpPr/>
          <p:nvPr/>
        </p:nvSpPr>
        <p:spPr>
          <a:xfrm>
            <a:off x="2803292" y="4736995"/>
            <a:ext cx="8891176" cy="16561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814255975"/>
      </p:ext>
    </p:extLst>
  </p:cSld>
  <p:clrMapOvr>
    <a:masterClrMapping/>
  </p:clrMapOvr>
</p:sld>
</file>

<file path=ppt/theme/theme1.xml><?xml version="1.0" encoding="utf-8"?>
<a:theme xmlns:a="http://schemas.openxmlformats.org/drawingml/2006/main" name="ウィスプ">
  <a:themeElements>
    <a:clrScheme name="黄緑">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17506</TotalTime>
  <Words>1496</Words>
  <Application>Microsoft Office PowerPoint</Application>
  <PresentationFormat>ワイド画面</PresentationFormat>
  <Paragraphs>200</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Meiryo UI</vt:lpstr>
      <vt:lpstr>メイリオ</vt:lpstr>
      <vt:lpstr>游ゴシック</vt:lpstr>
      <vt:lpstr>Yu Gothic Medium</vt:lpstr>
      <vt:lpstr>Arial</vt:lpstr>
      <vt:lpstr>Century Gothic</vt:lpstr>
      <vt:lpstr>Wingdings 3</vt:lpstr>
      <vt:lpstr>ウィスプ</vt:lpstr>
      <vt:lpstr>　献立作成/発注システムのご提案</vt:lpstr>
      <vt:lpstr>アジェンダ</vt:lpstr>
      <vt:lpstr>献立作成/発注システムの機能一覧(1)</vt:lpstr>
      <vt:lpstr>献立作成/発注システムの機能一覧(2)</vt:lpstr>
      <vt:lpstr>献立作成/発注システムの機能一覧(3)</vt:lpstr>
      <vt:lpstr>献立作成/発注システムのその他機能</vt:lpstr>
      <vt:lpstr>本システムで想定される課題と解決策</vt:lpstr>
      <vt:lpstr>システムの構成</vt:lpstr>
      <vt:lpstr>開発の方法</vt:lpstr>
      <vt:lpstr>スケジュール (案)</vt:lpstr>
      <vt:lpstr>お見積り(概算)</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matsushima futoshi</dc:creator>
  <cp:lastModifiedBy>松島 TSOne</cp:lastModifiedBy>
  <cp:revision>101</cp:revision>
  <cp:lastPrinted>2023-10-30T05:44:21Z</cp:lastPrinted>
  <dcterms:created xsi:type="dcterms:W3CDTF">2021-10-01T03:01:00Z</dcterms:created>
  <dcterms:modified xsi:type="dcterms:W3CDTF">2025-07-22T09:24:46Z</dcterms:modified>
</cp:coreProperties>
</file>