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8" r:id="rId2"/>
    <p:sldId id="257" r:id="rId3"/>
    <p:sldId id="260" r:id="rId4"/>
    <p:sldId id="262"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5CCC69D-8D3C-4649-9683-AFF7A57512D6}" type="datetimeFigureOut">
              <a:rPr kumimoji="1" lang="ja-JP" altLang="en-US" smtClean="0"/>
              <a:t>2024/10/11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80D32A5-5BF5-4822-9D5F-AA16E0AC6D09}" type="slidenum">
              <a:rPr kumimoji="1" lang="ja-JP" altLang="en-US" smtClean="0"/>
              <a:t>‹#›</a:t>
            </a:fld>
            <a:endParaRPr kumimoji="1" lang="ja-JP" altLang="en-US"/>
          </a:p>
        </p:txBody>
      </p:sp>
    </p:spTree>
    <p:extLst>
      <p:ext uri="{BB962C8B-B14F-4D97-AF65-F5344CB8AC3E}">
        <p14:creationId xmlns:p14="http://schemas.microsoft.com/office/powerpoint/2010/main" val="1850255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5CCC69D-8D3C-4649-9683-AFF7A57512D6}" type="datetimeFigureOut">
              <a:rPr kumimoji="1" lang="ja-JP" altLang="en-US" smtClean="0"/>
              <a:t>2024/10/11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80D32A5-5BF5-4822-9D5F-AA16E0AC6D09}" type="slidenum">
              <a:rPr kumimoji="1" lang="ja-JP" altLang="en-US" smtClean="0"/>
              <a:t>‹#›</a:t>
            </a:fld>
            <a:endParaRPr kumimoji="1" lang="ja-JP" altLang="en-US"/>
          </a:p>
        </p:txBody>
      </p:sp>
    </p:spTree>
    <p:extLst>
      <p:ext uri="{BB962C8B-B14F-4D97-AF65-F5344CB8AC3E}">
        <p14:creationId xmlns:p14="http://schemas.microsoft.com/office/powerpoint/2010/main" val="4199865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5CCC69D-8D3C-4649-9683-AFF7A57512D6}" type="datetimeFigureOut">
              <a:rPr kumimoji="1" lang="ja-JP" altLang="en-US" smtClean="0"/>
              <a:t>2024/10/11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80D32A5-5BF5-4822-9D5F-AA16E0AC6D09}"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06373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5CCC69D-8D3C-4649-9683-AFF7A57512D6}" type="datetimeFigureOut">
              <a:rPr kumimoji="1" lang="ja-JP" altLang="en-US" smtClean="0"/>
              <a:t>2024/10/11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80D32A5-5BF5-4822-9D5F-AA16E0AC6D09}" type="slidenum">
              <a:rPr kumimoji="1" lang="ja-JP" altLang="en-US" smtClean="0"/>
              <a:t>‹#›</a:t>
            </a:fld>
            <a:endParaRPr kumimoji="1" lang="ja-JP" altLang="en-US"/>
          </a:p>
        </p:txBody>
      </p:sp>
    </p:spTree>
    <p:extLst>
      <p:ext uri="{BB962C8B-B14F-4D97-AF65-F5344CB8AC3E}">
        <p14:creationId xmlns:p14="http://schemas.microsoft.com/office/powerpoint/2010/main" val="2334294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5CCC69D-8D3C-4649-9683-AFF7A57512D6}" type="datetimeFigureOut">
              <a:rPr kumimoji="1" lang="ja-JP" altLang="en-US" smtClean="0"/>
              <a:t>2024/10/11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80D32A5-5BF5-4822-9D5F-AA16E0AC6D09}"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6269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5CCC69D-8D3C-4649-9683-AFF7A57512D6}" type="datetimeFigureOut">
              <a:rPr kumimoji="1" lang="ja-JP" altLang="en-US" smtClean="0"/>
              <a:t>2024/10/11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80D32A5-5BF5-4822-9D5F-AA16E0AC6D09}" type="slidenum">
              <a:rPr kumimoji="1" lang="ja-JP" altLang="en-US" smtClean="0"/>
              <a:t>‹#›</a:t>
            </a:fld>
            <a:endParaRPr kumimoji="1" lang="ja-JP" altLang="en-US"/>
          </a:p>
        </p:txBody>
      </p:sp>
    </p:spTree>
    <p:extLst>
      <p:ext uri="{BB962C8B-B14F-4D97-AF65-F5344CB8AC3E}">
        <p14:creationId xmlns:p14="http://schemas.microsoft.com/office/powerpoint/2010/main" val="17346853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5CCC69D-8D3C-4649-9683-AFF7A57512D6}" type="datetimeFigureOut">
              <a:rPr kumimoji="1" lang="ja-JP" altLang="en-US" smtClean="0"/>
              <a:t>2024/10/11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80D32A5-5BF5-4822-9D5F-AA16E0AC6D09}" type="slidenum">
              <a:rPr kumimoji="1" lang="ja-JP" altLang="en-US" smtClean="0"/>
              <a:t>‹#›</a:t>
            </a:fld>
            <a:endParaRPr kumimoji="1" lang="ja-JP" altLang="en-US"/>
          </a:p>
        </p:txBody>
      </p:sp>
    </p:spTree>
    <p:extLst>
      <p:ext uri="{BB962C8B-B14F-4D97-AF65-F5344CB8AC3E}">
        <p14:creationId xmlns:p14="http://schemas.microsoft.com/office/powerpoint/2010/main" val="900661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5CCC69D-8D3C-4649-9683-AFF7A57512D6}" type="datetimeFigureOut">
              <a:rPr kumimoji="1" lang="ja-JP" altLang="en-US" smtClean="0"/>
              <a:t>2024/10/11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80D32A5-5BF5-4822-9D5F-AA16E0AC6D09}" type="slidenum">
              <a:rPr kumimoji="1" lang="ja-JP" altLang="en-US" smtClean="0"/>
              <a:t>‹#›</a:t>
            </a:fld>
            <a:endParaRPr kumimoji="1" lang="ja-JP" altLang="en-US"/>
          </a:p>
        </p:txBody>
      </p:sp>
    </p:spTree>
    <p:extLst>
      <p:ext uri="{BB962C8B-B14F-4D97-AF65-F5344CB8AC3E}">
        <p14:creationId xmlns:p14="http://schemas.microsoft.com/office/powerpoint/2010/main" val="1786390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5CCC69D-8D3C-4649-9683-AFF7A57512D6}" type="datetimeFigureOut">
              <a:rPr kumimoji="1" lang="ja-JP" altLang="en-US" smtClean="0"/>
              <a:t>2024/10/11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80D32A5-5BF5-4822-9D5F-AA16E0AC6D09}" type="slidenum">
              <a:rPr kumimoji="1" lang="ja-JP" altLang="en-US" smtClean="0"/>
              <a:t>‹#›</a:t>
            </a:fld>
            <a:endParaRPr kumimoji="1" lang="ja-JP" altLang="en-US"/>
          </a:p>
        </p:txBody>
      </p:sp>
    </p:spTree>
    <p:extLst>
      <p:ext uri="{BB962C8B-B14F-4D97-AF65-F5344CB8AC3E}">
        <p14:creationId xmlns:p14="http://schemas.microsoft.com/office/powerpoint/2010/main" val="245071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5CCC69D-8D3C-4649-9683-AFF7A57512D6}" type="datetimeFigureOut">
              <a:rPr kumimoji="1" lang="ja-JP" altLang="en-US" smtClean="0"/>
              <a:t>2024/10/11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80D32A5-5BF5-4822-9D5F-AA16E0AC6D09}" type="slidenum">
              <a:rPr kumimoji="1" lang="ja-JP" altLang="en-US" smtClean="0"/>
              <a:t>‹#›</a:t>
            </a:fld>
            <a:endParaRPr kumimoji="1" lang="ja-JP" altLang="en-US"/>
          </a:p>
        </p:txBody>
      </p:sp>
    </p:spTree>
    <p:extLst>
      <p:ext uri="{BB962C8B-B14F-4D97-AF65-F5344CB8AC3E}">
        <p14:creationId xmlns:p14="http://schemas.microsoft.com/office/powerpoint/2010/main" val="2743246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5CCC69D-8D3C-4649-9683-AFF7A57512D6}" type="datetimeFigureOut">
              <a:rPr kumimoji="1" lang="ja-JP" altLang="en-US" smtClean="0"/>
              <a:t>2024/10/11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80D32A5-5BF5-4822-9D5F-AA16E0AC6D09}" type="slidenum">
              <a:rPr kumimoji="1" lang="ja-JP" altLang="en-US" smtClean="0"/>
              <a:t>‹#›</a:t>
            </a:fld>
            <a:endParaRPr kumimoji="1" lang="ja-JP" altLang="en-US"/>
          </a:p>
        </p:txBody>
      </p:sp>
    </p:spTree>
    <p:extLst>
      <p:ext uri="{BB962C8B-B14F-4D97-AF65-F5344CB8AC3E}">
        <p14:creationId xmlns:p14="http://schemas.microsoft.com/office/powerpoint/2010/main" val="1546646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5CCC69D-8D3C-4649-9683-AFF7A57512D6}" type="datetimeFigureOut">
              <a:rPr kumimoji="1" lang="ja-JP" altLang="en-US" smtClean="0"/>
              <a:t>2024/10/11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80D32A5-5BF5-4822-9D5F-AA16E0AC6D09}" type="slidenum">
              <a:rPr kumimoji="1" lang="ja-JP" altLang="en-US" smtClean="0"/>
              <a:t>‹#›</a:t>
            </a:fld>
            <a:endParaRPr kumimoji="1" lang="ja-JP" altLang="en-US"/>
          </a:p>
        </p:txBody>
      </p:sp>
    </p:spTree>
    <p:extLst>
      <p:ext uri="{BB962C8B-B14F-4D97-AF65-F5344CB8AC3E}">
        <p14:creationId xmlns:p14="http://schemas.microsoft.com/office/powerpoint/2010/main" val="2719245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5CCC69D-8D3C-4649-9683-AFF7A57512D6}" type="datetimeFigureOut">
              <a:rPr kumimoji="1" lang="ja-JP" altLang="en-US" smtClean="0"/>
              <a:t>2024/10/11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80D32A5-5BF5-4822-9D5F-AA16E0AC6D09}" type="slidenum">
              <a:rPr kumimoji="1" lang="ja-JP" altLang="en-US" smtClean="0"/>
              <a:t>‹#›</a:t>
            </a:fld>
            <a:endParaRPr kumimoji="1" lang="ja-JP" altLang="en-US"/>
          </a:p>
        </p:txBody>
      </p:sp>
    </p:spTree>
    <p:extLst>
      <p:ext uri="{BB962C8B-B14F-4D97-AF65-F5344CB8AC3E}">
        <p14:creationId xmlns:p14="http://schemas.microsoft.com/office/powerpoint/2010/main" val="2099396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CCC69D-8D3C-4649-9683-AFF7A57512D6}" type="datetimeFigureOut">
              <a:rPr kumimoji="1" lang="ja-JP" altLang="en-US" smtClean="0"/>
              <a:t>2024/10/11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80D32A5-5BF5-4822-9D5F-AA16E0AC6D09}" type="slidenum">
              <a:rPr kumimoji="1" lang="ja-JP" altLang="en-US" smtClean="0"/>
              <a:t>‹#›</a:t>
            </a:fld>
            <a:endParaRPr kumimoji="1" lang="ja-JP" altLang="en-US"/>
          </a:p>
        </p:txBody>
      </p:sp>
    </p:spTree>
    <p:extLst>
      <p:ext uri="{BB962C8B-B14F-4D97-AF65-F5344CB8AC3E}">
        <p14:creationId xmlns:p14="http://schemas.microsoft.com/office/powerpoint/2010/main" val="1849489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5CCC69D-8D3C-4649-9683-AFF7A57512D6}" type="datetimeFigureOut">
              <a:rPr kumimoji="1" lang="ja-JP" altLang="en-US" smtClean="0"/>
              <a:t>2024/10/11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80D32A5-5BF5-4822-9D5F-AA16E0AC6D09}" type="slidenum">
              <a:rPr kumimoji="1" lang="ja-JP" altLang="en-US" smtClean="0"/>
              <a:t>‹#›</a:t>
            </a:fld>
            <a:endParaRPr kumimoji="1" lang="ja-JP" altLang="en-US"/>
          </a:p>
        </p:txBody>
      </p:sp>
    </p:spTree>
    <p:extLst>
      <p:ext uri="{BB962C8B-B14F-4D97-AF65-F5344CB8AC3E}">
        <p14:creationId xmlns:p14="http://schemas.microsoft.com/office/powerpoint/2010/main" val="2320679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5CCC69D-8D3C-4649-9683-AFF7A57512D6}" type="datetimeFigureOut">
              <a:rPr kumimoji="1" lang="ja-JP" altLang="en-US" smtClean="0"/>
              <a:t>2024/10/11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80D32A5-5BF5-4822-9D5F-AA16E0AC6D09}" type="slidenum">
              <a:rPr kumimoji="1" lang="ja-JP" altLang="en-US" smtClean="0"/>
              <a:t>‹#›</a:t>
            </a:fld>
            <a:endParaRPr kumimoji="1" lang="ja-JP" altLang="en-US"/>
          </a:p>
        </p:txBody>
      </p:sp>
    </p:spTree>
    <p:extLst>
      <p:ext uri="{BB962C8B-B14F-4D97-AF65-F5344CB8AC3E}">
        <p14:creationId xmlns:p14="http://schemas.microsoft.com/office/powerpoint/2010/main" val="2601811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5CCC69D-8D3C-4649-9683-AFF7A57512D6}" type="datetimeFigureOut">
              <a:rPr kumimoji="1" lang="ja-JP" altLang="en-US" smtClean="0"/>
              <a:t>2024/10/11</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80D32A5-5BF5-4822-9D5F-AA16E0AC6D09}" type="slidenum">
              <a:rPr kumimoji="1" lang="ja-JP" altLang="en-US" smtClean="0"/>
              <a:t>‹#›</a:t>
            </a:fld>
            <a:endParaRPr kumimoji="1" lang="ja-JP" altLang="en-US"/>
          </a:p>
        </p:txBody>
      </p:sp>
    </p:spTree>
    <p:extLst>
      <p:ext uri="{BB962C8B-B14F-4D97-AF65-F5344CB8AC3E}">
        <p14:creationId xmlns:p14="http://schemas.microsoft.com/office/powerpoint/2010/main" val="670120036"/>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6" name="Straight Connector 25">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9"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0" name="Isosceles Triangle 29">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1"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2"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3"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4" name="Isosceles Triangle 33">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5" name="Isosceles Triangle 34">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grpSp>
      <p:sp useBgFill="1">
        <p:nvSpPr>
          <p:cNvPr id="37" name="Rectangle 36">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245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1267"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43"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45"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47" name="Isosceles Triangle 46">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49"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6"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51" name="Isosceles Triangle 50">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53" name="Freeform: Shape 52">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584A99B4-1E3E-F011-13AC-CD8D88AAC572}"/>
              </a:ext>
            </a:extLst>
          </p:cNvPr>
          <p:cNvSpPr>
            <a:spLocks noGrp="1"/>
          </p:cNvSpPr>
          <p:nvPr>
            <p:ph type="title"/>
          </p:nvPr>
        </p:nvSpPr>
        <p:spPr>
          <a:xfrm>
            <a:off x="1554120" y="1020871"/>
            <a:ext cx="6960759" cy="2849671"/>
          </a:xfrm>
        </p:spPr>
        <p:txBody>
          <a:bodyPr vert="horz" lIns="91440" tIns="45720" rIns="91440" bIns="45720" rtlCol="0" anchor="b">
            <a:normAutofit/>
          </a:bodyPr>
          <a:lstStyle/>
          <a:p>
            <a:r>
              <a:rPr kumimoji="1" lang="ja-JP" altLang="en-US" sz="6600" dirty="0">
                <a:solidFill>
                  <a:srgbClr val="FFFFFF"/>
                </a:solidFill>
              </a:rPr>
              <a:t>自己紹介</a:t>
            </a:r>
          </a:p>
        </p:txBody>
      </p:sp>
      <p:sp>
        <p:nvSpPr>
          <p:cNvPr id="55" name="Isosceles Triangle 54">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92146"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6133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A32020-7620-2C47-7C12-B632AF80F995}"/>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ja-JP" altLang="en-US" kern="1200" dirty="0">
                <a:latin typeface="+mj-lt"/>
                <a:ea typeface="+mj-ea"/>
                <a:cs typeface="+mj-cs"/>
              </a:rPr>
              <a:t>松下凌太 </a:t>
            </a:r>
            <a:r>
              <a:rPr lang="en-US" altLang="ja-JP" kern="1200" dirty="0">
                <a:latin typeface="+mj-lt"/>
                <a:ea typeface="+mj-ea"/>
                <a:cs typeface="+mj-cs"/>
              </a:rPr>
              <a:t>(</a:t>
            </a:r>
            <a:r>
              <a:rPr lang="ja-JP" altLang="en-US" kern="1200" dirty="0">
                <a:latin typeface="+mj-lt"/>
                <a:ea typeface="+mj-ea"/>
                <a:cs typeface="+mj-cs"/>
              </a:rPr>
              <a:t>マツシタリョウタ</a:t>
            </a:r>
            <a:r>
              <a:rPr lang="en-US" altLang="ja-JP" kern="1200" dirty="0">
                <a:latin typeface="+mj-lt"/>
                <a:ea typeface="+mj-ea"/>
                <a:cs typeface="+mj-cs"/>
              </a:rPr>
              <a:t>)</a:t>
            </a:r>
            <a:br>
              <a:rPr lang="en-US" altLang="ja-JP" kern="1200" dirty="0">
                <a:latin typeface="+mj-lt"/>
                <a:ea typeface="+mj-ea"/>
                <a:cs typeface="+mj-cs"/>
              </a:rPr>
            </a:br>
            <a:endParaRPr kumimoji="1" lang="en-US" altLang="ja-JP" kern="1200" dirty="0">
              <a:latin typeface="+mj-lt"/>
              <a:ea typeface="+mj-ea"/>
              <a:cs typeface="+mj-cs"/>
            </a:endParaRPr>
          </a:p>
        </p:txBody>
      </p:sp>
      <p:sp>
        <p:nvSpPr>
          <p:cNvPr id="106" name="Content Placeholder 105">
            <a:extLst>
              <a:ext uri="{FF2B5EF4-FFF2-40B4-BE49-F238E27FC236}">
                <a16:creationId xmlns:a16="http://schemas.microsoft.com/office/drawing/2014/main" id="{73D959AC-5548-A1D3-67F6-313ABC09C1CB}"/>
              </a:ext>
            </a:extLst>
          </p:cNvPr>
          <p:cNvSpPr>
            <a:spLocks noGrp="1"/>
          </p:cNvSpPr>
          <p:nvPr>
            <p:ph idx="1"/>
          </p:nvPr>
        </p:nvSpPr>
        <p:spPr>
          <a:xfrm>
            <a:off x="677334" y="2160590"/>
            <a:ext cx="5220430" cy="3701270"/>
          </a:xfrm>
        </p:spPr>
        <p:txBody>
          <a:bodyPr>
            <a:normAutofit/>
          </a:bodyPr>
          <a:lstStyle/>
          <a:p>
            <a:r>
              <a:rPr lang="ja-JP" altLang="en-US" dirty="0"/>
              <a:t>生年月日：</a:t>
            </a:r>
            <a:r>
              <a:rPr lang="en-US" altLang="ja-JP" dirty="0"/>
              <a:t>2002</a:t>
            </a:r>
            <a:r>
              <a:rPr lang="ja-JP" altLang="en-US" dirty="0"/>
              <a:t>年</a:t>
            </a:r>
            <a:r>
              <a:rPr lang="en-US" altLang="ja-JP" dirty="0"/>
              <a:t>02</a:t>
            </a:r>
            <a:r>
              <a:rPr lang="ja-JP" altLang="en-US" dirty="0"/>
              <a:t>月</a:t>
            </a:r>
            <a:r>
              <a:rPr lang="en-US" altLang="ja-JP" dirty="0"/>
              <a:t>01</a:t>
            </a:r>
            <a:r>
              <a:rPr lang="ja-JP" altLang="en-US" dirty="0"/>
              <a:t>日</a:t>
            </a:r>
            <a:endParaRPr lang="en-US" altLang="ja-JP" dirty="0"/>
          </a:p>
          <a:p>
            <a:r>
              <a:rPr lang="ja-JP" altLang="en-US" dirty="0"/>
              <a:t>趣味：</a:t>
            </a:r>
            <a:endParaRPr lang="en-US" dirty="0"/>
          </a:p>
        </p:txBody>
      </p:sp>
      <p:pic>
        <p:nvPicPr>
          <p:cNvPr id="72" name="Content Placeholder 71" descr="ユーザー">
            <a:extLst>
              <a:ext uri="{FF2B5EF4-FFF2-40B4-BE49-F238E27FC236}">
                <a16:creationId xmlns:a16="http://schemas.microsoft.com/office/drawing/2014/main" id="{9280AD96-7DA0-643A-08AA-E6A63C00D8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87417" y="2159000"/>
            <a:ext cx="3145536" cy="3145536"/>
          </a:xfrm>
          <a:prstGeom prst="rect">
            <a:avLst/>
          </a:prstGeom>
        </p:spPr>
      </p:pic>
    </p:spTree>
    <p:extLst>
      <p:ext uri="{BB962C8B-B14F-4D97-AF65-F5344CB8AC3E}">
        <p14:creationId xmlns:p14="http://schemas.microsoft.com/office/powerpoint/2010/main" val="448099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C74BC6B-1359-AC1B-D29A-8EDE3EE97929}"/>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B55EF591-3835-7935-D88B-AF91A6DD684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6" name="Straight Connector 25">
              <a:extLst>
                <a:ext uri="{FF2B5EF4-FFF2-40B4-BE49-F238E27FC236}">
                  <a16:creationId xmlns:a16="http://schemas.microsoft.com/office/drawing/2014/main" id="{808E5A30-CB3A-DBEB-D3F6-6AB6464CF20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8AFF269B-6BC5-394B-4674-C1ED5A390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EF51CCD7-1DD7-6893-9105-34D0569B9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9" name="Rectangle 25">
              <a:extLst>
                <a:ext uri="{FF2B5EF4-FFF2-40B4-BE49-F238E27FC236}">
                  <a16:creationId xmlns:a16="http://schemas.microsoft.com/office/drawing/2014/main" id="{8D4E97AD-F4D5-4EB9-CB46-BE04E3895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0" name="Isosceles Triangle 29">
              <a:extLst>
                <a:ext uri="{FF2B5EF4-FFF2-40B4-BE49-F238E27FC236}">
                  <a16:creationId xmlns:a16="http://schemas.microsoft.com/office/drawing/2014/main" id="{F18356F2-8B9F-D943-9D73-8B08BB2561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1" name="Rectangle 27">
              <a:extLst>
                <a:ext uri="{FF2B5EF4-FFF2-40B4-BE49-F238E27FC236}">
                  <a16:creationId xmlns:a16="http://schemas.microsoft.com/office/drawing/2014/main" id="{99B360A5-EB10-717F-E38C-323A40B4D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2" name="Rectangle 28">
              <a:extLst>
                <a:ext uri="{FF2B5EF4-FFF2-40B4-BE49-F238E27FC236}">
                  <a16:creationId xmlns:a16="http://schemas.microsoft.com/office/drawing/2014/main" id="{59A713C7-F082-8B68-3C4B-43B2D9F46F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3" name="Rectangle 29">
              <a:extLst>
                <a:ext uri="{FF2B5EF4-FFF2-40B4-BE49-F238E27FC236}">
                  <a16:creationId xmlns:a16="http://schemas.microsoft.com/office/drawing/2014/main" id="{84423E6F-A4D2-3004-432E-EC1E90D26B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4" name="Isosceles Triangle 33">
              <a:extLst>
                <a:ext uri="{FF2B5EF4-FFF2-40B4-BE49-F238E27FC236}">
                  <a16:creationId xmlns:a16="http://schemas.microsoft.com/office/drawing/2014/main" id="{FA17E988-83ED-4931-677B-C57B32974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5" name="Isosceles Triangle 34">
              <a:extLst>
                <a:ext uri="{FF2B5EF4-FFF2-40B4-BE49-F238E27FC236}">
                  <a16:creationId xmlns:a16="http://schemas.microsoft.com/office/drawing/2014/main" id="{8EB09325-1B2A-C164-4156-DC60EC0CC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grpSp>
      <p:sp useBgFill="1">
        <p:nvSpPr>
          <p:cNvPr id="37" name="Rectangle 36">
            <a:extLst>
              <a:ext uri="{FF2B5EF4-FFF2-40B4-BE49-F238E27FC236}">
                <a16:creationId xmlns:a16="http://schemas.microsoft.com/office/drawing/2014/main" id="{7DD90A04-5A2E-1980-A464-B02289788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9E2BD49B-79C1-D0AF-DA1E-CB0F9698BC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245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715F052A-F092-44C9-75A2-2B634A760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1267"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43" name="Rectangle 23">
            <a:extLst>
              <a:ext uri="{FF2B5EF4-FFF2-40B4-BE49-F238E27FC236}">
                <a16:creationId xmlns:a16="http://schemas.microsoft.com/office/drawing/2014/main" id="{EC5B7FCE-0594-8429-37AA-61D5FA5F9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45" name="Rectangle 25">
            <a:extLst>
              <a:ext uri="{FF2B5EF4-FFF2-40B4-BE49-F238E27FC236}">
                <a16:creationId xmlns:a16="http://schemas.microsoft.com/office/drawing/2014/main" id="{61BDA1BF-49D4-45ED-4DE3-E51D815B9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47" name="Isosceles Triangle 46">
            <a:extLst>
              <a:ext uri="{FF2B5EF4-FFF2-40B4-BE49-F238E27FC236}">
                <a16:creationId xmlns:a16="http://schemas.microsoft.com/office/drawing/2014/main" id="{062B3BAE-C4F9-DDA7-3A2A-C6C80C3B6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49" name="Rectangle 27">
            <a:extLst>
              <a:ext uri="{FF2B5EF4-FFF2-40B4-BE49-F238E27FC236}">
                <a16:creationId xmlns:a16="http://schemas.microsoft.com/office/drawing/2014/main" id="{43BC59F1-4624-B524-C8D1-E09C4545B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6"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51" name="Isosceles Triangle 50">
            <a:extLst>
              <a:ext uri="{FF2B5EF4-FFF2-40B4-BE49-F238E27FC236}">
                <a16:creationId xmlns:a16="http://schemas.microsoft.com/office/drawing/2014/main" id="{A3996B46-6E0C-940E-84C3-E05490B6B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53" name="Freeform: Shape 52">
            <a:extLst>
              <a:ext uri="{FF2B5EF4-FFF2-40B4-BE49-F238E27FC236}">
                <a16:creationId xmlns:a16="http://schemas.microsoft.com/office/drawing/2014/main" id="{188DCD68-528B-97E8-6289-1BAB187A4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CB7298A-F175-557A-A45D-B55BD30316CF}"/>
              </a:ext>
            </a:extLst>
          </p:cNvPr>
          <p:cNvSpPr>
            <a:spLocks noGrp="1"/>
          </p:cNvSpPr>
          <p:nvPr>
            <p:ph type="title"/>
          </p:nvPr>
        </p:nvSpPr>
        <p:spPr>
          <a:xfrm>
            <a:off x="1554120" y="1020871"/>
            <a:ext cx="6960759" cy="2849671"/>
          </a:xfrm>
        </p:spPr>
        <p:txBody>
          <a:bodyPr vert="horz" lIns="91440" tIns="45720" rIns="91440" bIns="45720" rtlCol="0" anchor="b">
            <a:normAutofit/>
          </a:bodyPr>
          <a:lstStyle/>
          <a:p>
            <a:r>
              <a:rPr lang="ja-JP" altLang="en-US" sz="6600" dirty="0">
                <a:solidFill>
                  <a:srgbClr val="FFFFFF"/>
                </a:solidFill>
              </a:rPr>
              <a:t>研究内容</a:t>
            </a:r>
            <a:endParaRPr kumimoji="1" lang="ja-JP" altLang="en-US" sz="6600" dirty="0">
              <a:solidFill>
                <a:srgbClr val="FFFFFF"/>
              </a:solidFill>
            </a:endParaRPr>
          </a:p>
        </p:txBody>
      </p:sp>
      <p:sp>
        <p:nvSpPr>
          <p:cNvPr id="55" name="Isosceles Triangle 54">
            <a:extLst>
              <a:ext uri="{FF2B5EF4-FFF2-40B4-BE49-F238E27FC236}">
                <a16:creationId xmlns:a16="http://schemas.microsoft.com/office/drawing/2014/main" id="{6BE95037-C288-2CF3-84C6-D215082A4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92146"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959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5ACA10E-1F8A-28DF-5928-62FBDAA0B55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E832A08-8D98-6860-1FF3-4A92985F2EE6}"/>
              </a:ext>
            </a:extLst>
          </p:cNvPr>
          <p:cNvSpPr>
            <a:spLocks noGrp="1"/>
          </p:cNvSpPr>
          <p:nvPr>
            <p:ph type="title"/>
          </p:nvPr>
        </p:nvSpPr>
        <p:spPr>
          <a:xfrm>
            <a:off x="233989" y="618837"/>
            <a:ext cx="9288702" cy="1320800"/>
          </a:xfrm>
        </p:spPr>
        <p:txBody>
          <a:bodyPr vert="horz" lIns="91440" tIns="45720" rIns="91440" bIns="45720" rtlCol="0" anchor="t">
            <a:normAutofit fontScale="90000"/>
          </a:bodyPr>
          <a:lstStyle/>
          <a:p>
            <a:r>
              <a:rPr lang="en-US" altLang="ja-JP" kern="1200" dirty="0">
                <a:latin typeface="+mj-lt"/>
                <a:ea typeface="+mj-ea"/>
                <a:cs typeface="+mj-cs"/>
              </a:rPr>
              <a:t>RISC-V</a:t>
            </a:r>
            <a:r>
              <a:rPr lang="ja-JP" altLang="en-US" kern="1200" dirty="0">
                <a:latin typeface="+mj-lt"/>
                <a:ea typeface="+mj-ea"/>
                <a:cs typeface="+mj-cs"/>
              </a:rPr>
              <a:t>を使用した視覚野刺激型人工視覚システムのための圧縮伸張プログラムの実装</a:t>
            </a:r>
            <a:br>
              <a:rPr lang="en-US" altLang="ja-JP" kern="1200" dirty="0">
                <a:latin typeface="+mj-lt"/>
                <a:ea typeface="+mj-ea"/>
                <a:cs typeface="+mj-cs"/>
              </a:rPr>
            </a:br>
            <a:endParaRPr kumimoji="1" lang="en-US" altLang="ja-JP" kern="1200" dirty="0">
              <a:latin typeface="+mj-lt"/>
              <a:ea typeface="+mj-ea"/>
              <a:cs typeface="+mj-cs"/>
            </a:endParaRPr>
          </a:p>
        </p:txBody>
      </p:sp>
      <p:sp>
        <p:nvSpPr>
          <p:cNvPr id="106" name="Content Placeholder 105">
            <a:extLst>
              <a:ext uri="{FF2B5EF4-FFF2-40B4-BE49-F238E27FC236}">
                <a16:creationId xmlns:a16="http://schemas.microsoft.com/office/drawing/2014/main" id="{72280793-29F5-EA2E-F37A-AFD819AB6D8E}"/>
              </a:ext>
            </a:extLst>
          </p:cNvPr>
          <p:cNvSpPr>
            <a:spLocks noGrp="1"/>
          </p:cNvSpPr>
          <p:nvPr>
            <p:ph idx="1"/>
          </p:nvPr>
        </p:nvSpPr>
        <p:spPr>
          <a:xfrm>
            <a:off x="677334" y="2160590"/>
            <a:ext cx="5220430" cy="3701270"/>
          </a:xfrm>
        </p:spPr>
        <p:txBody>
          <a:bodyPr>
            <a:normAutofit fontScale="92500" lnSpcReduction="20000"/>
          </a:bodyPr>
          <a:lstStyle/>
          <a:p>
            <a:r>
              <a:rPr lang="ja-JP" altLang="en-US" sz="1800" dirty="0">
                <a:latin typeface="ＭＳ Ｐゴシック" panose="020B0600070205080204" pitchFamily="50" charset="-128"/>
                <a:ea typeface="ＭＳ Ｐゴシック" panose="020B0600070205080204" pitchFamily="50" charset="-128"/>
              </a:rPr>
              <a:t>脳内の視覚野を電極で刺激することで</a:t>
            </a:r>
            <a:br>
              <a:rPr lang="ja-JP" altLang="en-US" sz="1800" dirty="0">
                <a:latin typeface="ＭＳ Ｐゴシック" panose="020B0600070205080204" pitchFamily="50" charset="-128"/>
                <a:ea typeface="ＭＳ Ｐゴシック" panose="020B0600070205080204" pitchFamily="50" charset="-128"/>
              </a:rPr>
            </a:br>
            <a:r>
              <a:rPr lang="ja-JP" altLang="en-US" sz="1800" dirty="0">
                <a:latin typeface="ＭＳ Ｐゴシック" panose="020B0600070205080204" pitchFamily="50" charset="-128"/>
                <a:ea typeface="ＭＳ Ｐゴシック" panose="020B0600070205080204" pitchFamily="50" charset="-128"/>
              </a:rPr>
              <a:t>疑似的な視覚を得るシステム</a:t>
            </a:r>
          </a:p>
          <a:p>
            <a:endParaRPr lang="en-US" altLang="ja-JP" sz="1800" dirty="0">
              <a:latin typeface="ＭＳ Ｐゴシック" panose="020B0600070205080204" pitchFamily="50" charset="-128"/>
              <a:ea typeface="ＭＳ Ｐゴシック" panose="020B0600070205080204" pitchFamily="50" charset="-128"/>
            </a:endParaRPr>
          </a:p>
          <a:p>
            <a:r>
              <a:rPr lang="ja-JP" altLang="en-US" sz="1800" dirty="0">
                <a:latin typeface="ＭＳ Ｐゴシック" panose="020B0600070205080204" pitchFamily="50" charset="-128"/>
                <a:ea typeface="ＭＳ Ｐゴシック" panose="020B0600070205080204" pitchFamily="50" charset="-128"/>
              </a:rPr>
              <a:t>圧縮伸張プログラムはアセンブリ言語で記述されており、カスタムプロセッサで実行</a:t>
            </a:r>
            <a:endParaRPr lang="en-US" altLang="ja-JP" sz="1800" dirty="0">
              <a:latin typeface="ＭＳ Ｐゴシック" panose="020B0600070205080204" pitchFamily="50" charset="-128"/>
              <a:ea typeface="ＭＳ Ｐゴシック" panose="020B0600070205080204" pitchFamily="50" charset="-128"/>
            </a:endParaRPr>
          </a:p>
          <a:p>
            <a:r>
              <a:rPr lang="ja-JP" altLang="en-US" sz="1800" dirty="0">
                <a:latin typeface="ＭＳ Ｐゴシック" panose="020B0600070205080204" pitchFamily="50" charset="-128"/>
                <a:ea typeface="ＭＳ Ｐゴシック" panose="020B0600070205080204" pitchFamily="50" charset="-128"/>
              </a:rPr>
              <a:t>これではデバッグや第三者による再現が難化</a:t>
            </a:r>
            <a:endParaRPr lang="en-US" altLang="ja-JP" sz="1800" dirty="0">
              <a:latin typeface="ＭＳ Ｐゴシック" panose="020B0600070205080204" pitchFamily="50" charset="-128"/>
              <a:ea typeface="ＭＳ Ｐゴシック" panose="020B0600070205080204" pitchFamily="50" charset="-128"/>
            </a:endParaRPr>
          </a:p>
          <a:p>
            <a:endParaRPr lang="en-US" altLang="ja-JP" sz="1800" dirty="0">
              <a:latin typeface="ＭＳ Ｐゴシック" panose="020B0600070205080204" pitchFamily="50" charset="-128"/>
              <a:ea typeface="ＭＳ Ｐゴシック" panose="020B0600070205080204" pitchFamily="50" charset="-128"/>
            </a:endParaRPr>
          </a:p>
          <a:p>
            <a:r>
              <a:rPr lang="en-US" altLang="ja-JP" sz="1800" dirty="0">
                <a:latin typeface="ＭＳ Ｐゴシック" panose="020B0600070205080204" pitchFamily="50" charset="-128"/>
                <a:ea typeface="ＭＳ Ｐゴシック" panose="020B0600070205080204" pitchFamily="50" charset="-128"/>
              </a:rPr>
              <a:t>RLE-</a:t>
            </a:r>
            <a:r>
              <a:rPr lang="ja-JP" altLang="en-US" sz="1800" dirty="0">
                <a:latin typeface="ＭＳ Ｐゴシック" panose="020B0600070205080204" pitchFamily="50" charset="-128"/>
                <a:ea typeface="ＭＳ Ｐゴシック" panose="020B0600070205080204" pitchFamily="50" charset="-128"/>
              </a:rPr>
              <a:t>指数ゴロム符号化を</a:t>
            </a:r>
            <a:r>
              <a:rPr lang="en-US" altLang="ja-JP" sz="1800" dirty="0">
                <a:latin typeface="ＭＳ Ｐゴシック" panose="020B0600070205080204" pitchFamily="50" charset="-128"/>
                <a:ea typeface="ＭＳ Ｐゴシック" panose="020B0600070205080204" pitchFamily="50" charset="-128"/>
              </a:rPr>
              <a:t>C</a:t>
            </a:r>
            <a:r>
              <a:rPr lang="ja-JP" altLang="en-US" sz="1800" dirty="0">
                <a:latin typeface="ＭＳ Ｐゴシック" panose="020B0600070205080204" pitchFamily="50" charset="-128"/>
                <a:ea typeface="ＭＳ Ｐゴシック" panose="020B0600070205080204" pitchFamily="50" charset="-128"/>
              </a:rPr>
              <a:t>言語で実装し、オープンプロセッサの</a:t>
            </a:r>
            <a:r>
              <a:rPr lang="en-US" altLang="ja-JP" sz="1800" dirty="0">
                <a:latin typeface="ＭＳ Ｐゴシック" panose="020B0600070205080204" pitchFamily="50" charset="-128"/>
                <a:ea typeface="ＭＳ Ｐゴシック" panose="020B0600070205080204" pitchFamily="50" charset="-128"/>
              </a:rPr>
              <a:t>RISC-V</a:t>
            </a:r>
            <a:r>
              <a:rPr lang="ja-JP" altLang="en-US" sz="1800" dirty="0">
                <a:latin typeface="ＭＳ Ｐゴシック" panose="020B0600070205080204" pitchFamily="50" charset="-128"/>
                <a:ea typeface="ＭＳ Ｐゴシック" panose="020B0600070205080204" pitchFamily="50" charset="-128"/>
              </a:rPr>
              <a:t>プロセッサで評価</a:t>
            </a:r>
            <a:endParaRPr lang="en-US" altLang="ja-JP" sz="1800" dirty="0">
              <a:latin typeface="ＭＳ Ｐゴシック" panose="020B0600070205080204" pitchFamily="50" charset="-128"/>
              <a:ea typeface="ＭＳ Ｐゴシック" panose="020B0600070205080204" pitchFamily="50" charset="-128"/>
            </a:endParaRPr>
          </a:p>
          <a:p>
            <a:r>
              <a:rPr lang="en-US" altLang="ja-JP" sz="1800" dirty="0">
                <a:latin typeface="ＭＳ Ｐゴシック" panose="020B0600070205080204" pitchFamily="50" charset="-128"/>
                <a:ea typeface="ＭＳ Ｐゴシック" panose="020B0600070205080204" pitchFamily="50" charset="-128"/>
              </a:rPr>
              <a:t>RISC-V</a:t>
            </a:r>
            <a:r>
              <a:rPr lang="ja-JP" altLang="en-US" sz="1800" dirty="0">
                <a:latin typeface="ＭＳ Ｐゴシック" panose="020B0600070205080204" pitchFamily="50" charset="-128"/>
                <a:ea typeface="ＭＳ Ｐゴシック" panose="020B0600070205080204" pitchFamily="50" charset="-128"/>
              </a:rPr>
              <a:t>のシミュレーションツールによるデバッグの簡単化でソフトウェアの開発期間が短縮されると同時に、オープンプロセッサであるため、第三者による再現や改良が可能</a:t>
            </a:r>
          </a:p>
          <a:p>
            <a:endParaRPr lang="ja-JP" altLang="en-US" sz="1800" dirty="0">
              <a:latin typeface="ＭＳ Ｐゴシック" panose="020B0600070205080204" pitchFamily="50" charset="-128"/>
              <a:ea typeface="ＭＳ Ｐゴシック" panose="020B0600070205080204" pitchFamily="50" charset="-128"/>
            </a:endParaRPr>
          </a:p>
        </p:txBody>
      </p:sp>
      <p:pic>
        <p:nvPicPr>
          <p:cNvPr id="4" name="図 3">
            <a:extLst>
              <a:ext uri="{FF2B5EF4-FFF2-40B4-BE49-F238E27FC236}">
                <a16:creationId xmlns:a16="http://schemas.microsoft.com/office/drawing/2014/main" id="{DB45AF9B-DE50-4D8B-5F92-E86008582324}"/>
              </a:ext>
            </a:extLst>
          </p:cNvPr>
          <p:cNvPicPr>
            <a:picLocks noChangeAspect="1"/>
          </p:cNvPicPr>
          <p:nvPr/>
        </p:nvPicPr>
        <p:blipFill>
          <a:blip r:embed="rId2"/>
          <a:stretch>
            <a:fillRect/>
          </a:stretch>
        </p:blipFill>
        <p:spPr>
          <a:xfrm>
            <a:off x="6801731" y="2577133"/>
            <a:ext cx="2838863" cy="2225775"/>
          </a:xfrm>
          <a:prstGeom prst="rect">
            <a:avLst/>
          </a:prstGeom>
        </p:spPr>
      </p:pic>
    </p:spTree>
    <p:extLst>
      <p:ext uri="{BB962C8B-B14F-4D97-AF65-F5344CB8AC3E}">
        <p14:creationId xmlns:p14="http://schemas.microsoft.com/office/powerpoint/2010/main" val="1099295106"/>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TM02900688[[fn=ファセット]]</Template>
  <TotalTime>27</TotalTime>
  <Words>133</Words>
  <Application>Microsoft Office PowerPoint</Application>
  <PresentationFormat>ワイド画面</PresentationFormat>
  <Paragraphs>13</Paragraphs>
  <Slides>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ＭＳ Ｐゴシック</vt:lpstr>
      <vt:lpstr>Arial</vt:lpstr>
      <vt:lpstr>Trebuchet MS</vt:lpstr>
      <vt:lpstr>Wingdings 3</vt:lpstr>
      <vt:lpstr>ファセット</vt:lpstr>
      <vt:lpstr>自己紹介</vt:lpstr>
      <vt:lpstr>松下凌太 (マツシタリョウタ) </vt:lpstr>
      <vt:lpstr>研究内容</vt:lpstr>
      <vt:lpstr>RISC-Vを使用した視覚野刺激型人工視覚システムのための圧縮伸張プログラムの実装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松下凌太</dc:creator>
  <cp:lastModifiedBy>松下凌太</cp:lastModifiedBy>
  <cp:revision>1</cp:revision>
  <dcterms:created xsi:type="dcterms:W3CDTF">2024-10-11T07:34:37Z</dcterms:created>
  <dcterms:modified xsi:type="dcterms:W3CDTF">2024-10-11T08:02:27Z</dcterms:modified>
</cp:coreProperties>
</file>