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462" r:id="rId2"/>
    <p:sldId id="490" r:id="rId3"/>
    <p:sldId id="489" r:id="rId4"/>
    <p:sldId id="492" r:id="rId5"/>
    <p:sldId id="491" r:id="rId6"/>
    <p:sldId id="504" r:id="rId7"/>
    <p:sldId id="505" r:id="rId8"/>
    <p:sldId id="506" r:id="rId9"/>
    <p:sldId id="507" r:id="rId10"/>
    <p:sldId id="508" r:id="rId11"/>
    <p:sldId id="509" r:id="rId12"/>
    <p:sldId id="495" r:id="rId13"/>
    <p:sldId id="503" r:id="rId14"/>
    <p:sldId id="510" r:id="rId15"/>
    <p:sldId id="511" r:id="rId16"/>
    <p:sldId id="512" r:id="rId17"/>
    <p:sldId id="493" r:id="rId18"/>
    <p:sldId id="494" r:id="rId19"/>
    <p:sldId id="500" r:id="rId20"/>
    <p:sldId id="474" r:id="rId21"/>
    <p:sldId id="463" r:id="rId22"/>
    <p:sldId id="501" r:id="rId23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68">
          <p15:clr>
            <a:srgbClr val="A4A3A4"/>
          </p15:clr>
        </p15:guide>
        <p15:guide id="2" pos="292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間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淡色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テーマ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淡色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スタイル/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/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淡色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721"/>
    <p:restoredTop sz="87211" autoAdjust="0"/>
  </p:normalViewPr>
  <p:slideViewPr>
    <p:cSldViewPr snapToObjects="1">
      <p:cViewPr varScale="1">
        <p:scale>
          <a:sx n="111" d="100"/>
          <a:sy n="111" d="100"/>
        </p:scale>
        <p:origin x="1256" y="192"/>
      </p:cViewPr>
      <p:guideLst>
        <p:guide orient="horz" pos="2568"/>
        <p:guide pos="292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ja-JP" altLang="en-US" dirty="0">
              <a:latin typeface="ＭＳ Ｐゴシック"/>
            </a:endParaRP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04067-6D7A-724B-AE88-956B6D983732}" type="datetimeFigureOut">
              <a:rPr lang="ja-JP" altLang="en-US" smtClean="0">
                <a:latin typeface="ＭＳ Ｐゴシック"/>
              </a:rPr>
              <a:pPr/>
              <a:t>2020/11/30</a:t>
            </a:fld>
            <a:endParaRPr lang="ja-JP" altLang="en-US" dirty="0">
              <a:latin typeface="ＭＳ Ｐゴシック"/>
            </a:endParaRPr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ja-JP" altLang="en-US" dirty="0">
              <a:latin typeface="ＭＳ Ｐゴシック"/>
            </a:endParaRPr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DC581-0F0C-D441-919B-F743E350D116}" type="slidenum">
              <a:rPr lang="ja-JP" altLang="en-US" smtClean="0">
                <a:latin typeface="ＭＳ Ｐゴシック"/>
              </a:rPr>
              <a:pPr/>
              <a:t>‹#›</a:t>
            </a:fld>
            <a:endParaRPr lang="ja-JP" altLang="en-US" dirty="0">
              <a:latin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5371206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ＭＳ Ｐゴシック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ＭＳ Ｐゴシック"/>
              </a:defRPr>
            </a:lvl1pPr>
          </a:lstStyle>
          <a:p>
            <a:fld id="{73BFE6AE-EDB6-5843-8836-58E7279152FF}" type="datetimeFigureOut">
              <a:rPr lang="ja-JP" altLang="en-US" smtClean="0"/>
              <a:pPr/>
              <a:t>2020/11/30</a:t>
            </a:fld>
            <a:endParaRPr lang="ja-JP" altLang="en-US" dirty="0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ＭＳ Ｐゴシック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ＭＳ Ｐゴシック"/>
              </a:defRPr>
            </a:lvl1pPr>
          </a:lstStyle>
          <a:p>
            <a:fld id="{9F0923CB-9F03-E94C-BD03-FA2C02844CF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68044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ＭＳ Ｐゴシック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ＭＳ Ｐゴシック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ＭＳ Ｐゴシック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ＭＳ Ｐゴシック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ＭＳ Ｐゴシック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/>
              <a:t>マスタ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ＭＳ Ｐゴシック"/>
              </a:defRPr>
            </a:lvl1pPr>
          </a:lstStyle>
          <a:p>
            <a:fld id="{BF234244-7709-6043-BB31-0F86B005371B}" type="datetime1">
              <a:rPr lang="ja-JP" altLang="en-US" smtClean="0"/>
              <a:pPr/>
              <a:t>2020/11/30</a:t>
            </a:fld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ＭＳ Ｐゴシック"/>
              </a:defRPr>
            </a:lvl1pPr>
          </a:lstStyle>
          <a:p>
            <a:fld id="{DABC8216-1A5E-4F40-9060-DD6F45E5C34C}" type="datetime1">
              <a:rPr lang="ja-JP" altLang="en-US" smtClean="0"/>
              <a:pPr/>
              <a:t>2020/11/30</a:t>
            </a:fld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40447-021D-C840-AA28-71CEBDE2964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/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ＭＳ Ｐゴシック"/>
              </a:defRPr>
            </a:lvl1pPr>
          </a:lstStyle>
          <a:p>
            <a:fld id="{B3225A79-CAED-3D4A-8445-6FFB8AE23F05}" type="datetime1">
              <a:rPr lang="ja-JP" altLang="en-US" smtClean="0"/>
              <a:pPr/>
              <a:t>2020/11/30</a:t>
            </a:fld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40447-021D-C840-AA28-71CEBDE2964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ＭＳ Ｐゴシック"/>
              </a:defRPr>
            </a:lvl1pPr>
          </a:lstStyle>
          <a:p>
            <a:fld id="{6941FD26-F39D-8645-BAFE-A7DE760A4F6A}" type="datetime1">
              <a:rPr lang="ja-JP" altLang="en-US" smtClean="0"/>
              <a:pPr/>
              <a:t>2020/11/30</a:t>
            </a:fld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40447-021D-C840-AA28-71CEBDE2964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ＭＳ Ｐゴシック"/>
              </a:defRPr>
            </a:lvl1pPr>
          </a:lstStyle>
          <a:p>
            <a:fld id="{A651BA97-E0AD-294A-8A3C-C6D2E76F764E}" type="datetime1">
              <a:rPr lang="ja-JP" altLang="en-US" smtClean="0"/>
              <a:pPr/>
              <a:t>2020/11/30</a:t>
            </a:fld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40447-021D-C840-AA28-71CEBDE2964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ＭＳ Ｐゴシック"/>
              </a:defRPr>
            </a:lvl1pPr>
          </a:lstStyle>
          <a:p>
            <a:fld id="{D9344B37-19F2-9B46-BA9E-574214E99FA9}" type="datetime1">
              <a:rPr lang="ja-JP" altLang="en-US" smtClean="0"/>
              <a:pPr/>
              <a:t>2020/11/30</a:t>
            </a:fld>
            <a:endParaRPr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40447-021D-C840-AA28-71CEBDE2964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ＭＳ Ｐゴシック"/>
              </a:defRPr>
            </a:lvl1pPr>
          </a:lstStyle>
          <a:p>
            <a:fld id="{AD5B6DC0-955C-544E-9468-AD673A3D964B}" type="datetime1">
              <a:rPr lang="ja-JP" altLang="en-US" smtClean="0"/>
              <a:pPr/>
              <a:t>2020/11/30</a:t>
            </a:fld>
            <a:endParaRPr lang="ja-JP" altLang="en-US" dirty="0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40447-021D-C840-AA28-71CEBDE2964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ＭＳ Ｐゴシック"/>
              </a:defRPr>
            </a:lvl1pPr>
          </a:lstStyle>
          <a:p>
            <a:fld id="{1D63D222-EE79-614A-B289-66731D2F0C9E}" type="datetime1">
              <a:rPr lang="ja-JP" altLang="en-US" smtClean="0"/>
              <a:pPr/>
              <a:t>2020/11/30</a:t>
            </a:fld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40447-021D-C840-AA28-71CEBDE2964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ＭＳ Ｐゴシック"/>
              </a:defRPr>
            </a:lvl1pPr>
          </a:lstStyle>
          <a:p>
            <a:fld id="{AAD2E41D-E1EE-9643-A9E4-7A4DB8CC5184}" type="datetime1">
              <a:rPr lang="ja-JP" altLang="en-US" smtClean="0"/>
              <a:pPr/>
              <a:t>2020/11/30</a:t>
            </a:fld>
            <a:endParaRPr lang="ja-JP" altLang="en-US" dirty="0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40447-021D-C840-AA28-71CEBDE2964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ＭＳ Ｐゴシック"/>
              </a:defRPr>
            </a:lvl1pPr>
          </a:lstStyle>
          <a:p>
            <a:fld id="{FA571AA6-36B8-2744-9CD9-0350C6545DF1}" type="datetime1">
              <a:rPr lang="ja-JP" altLang="en-US" smtClean="0"/>
              <a:pPr/>
              <a:t>2020/11/30</a:t>
            </a:fld>
            <a:endParaRPr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40447-021D-C840-AA28-71CEBDE2964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ＭＳ Ｐゴシック"/>
              </a:defRPr>
            </a:lvl1pPr>
          </a:lstStyle>
          <a:p>
            <a:fld id="{19ADCDA8-5EDB-8948-9B13-B1AA5278E02F}" type="datetime1">
              <a:rPr lang="ja-JP" altLang="en-US" smtClean="0"/>
              <a:pPr/>
              <a:t>2020/11/30</a:t>
            </a:fld>
            <a:endParaRPr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40447-021D-C840-AA28-71CEBDE2964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ＭＳ Ｐゴシック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858000" y="92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  <a:latin typeface="ＭＳ Ｐゴシック"/>
              </a:defRPr>
            </a:lvl1pPr>
          </a:lstStyle>
          <a:p>
            <a:fld id="{D4040447-021D-C840-AA28-71CEBDE2964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ＭＳ Ｐゴシック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Wingdings" charset="2"/>
        <a:buChar char="l"/>
        <a:defRPr kumimoji="1" sz="3200" kern="1200">
          <a:solidFill>
            <a:schemeClr val="tx1"/>
          </a:solidFill>
          <a:latin typeface="ＭＳ Ｐゴシック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5000"/>
        <a:buFont typeface="Wingdings" charset="2"/>
        <a:buChar char="u"/>
        <a:defRPr kumimoji="1" sz="2800" kern="1200">
          <a:solidFill>
            <a:schemeClr val="tx1"/>
          </a:solidFill>
          <a:latin typeface="ＭＳ Ｐゴシック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kumimoji="1" sz="2400" kern="1200">
          <a:solidFill>
            <a:schemeClr val="tx1"/>
          </a:solidFill>
          <a:latin typeface="ＭＳ Ｐゴシック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ＭＳ Ｐゴシック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ＭＳ Ｐゴシック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コンピュータ</a:t>
            </a:r>
            <a:r>
              <a:rPr lang="ja-JP" altLang="en-US"/>
              <a:t>実習</a:t>
            </a:r>
            <a:r>
              <a:rPr lang="en-US" altLang="ja-JP" dirty="0"/>
              <a:t> </a:t>
            </a:r>
            <a:r>
              <a:rPr lang="ja-JP" altLang="en-US"/>
              <a:t>第</a:t>
            </a:r>
            <a:r>
              <a:rPr lang="en-US" altLang="ja-JP" dirty="0"/>
              <a:t>11</a:t>
            </a:r>
            <a:r>
              <a:rPr lang="ja-JP" altLang="en-US"/>
              <a:t>回</a:t>
            </a:r>
            <a:br>
              <a:rPr lang="en-US" altLang="ja-JP" dirty="0"/>
            </a:br>
            <a:r>
              <a:rPr lang="ja-JP" altLang="en-US"/>
              <a:t>課題</a:t>
            </a:r>
            <a:endParaRPr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4294967295"/>
          </p:nvPr>
        </p:nvSpPr>
        <p:spPr>
          <a:xfrm>
            <a:off x="7010400" y="92075"/>
            <a:ext cx="2133600" cy="365125"/>
          </a:xfrm>
        </p:spPr>
        <p:txBody>
          <a:bodyPr/>
          <a:lstStyle/>
          <a:p>
            <a:fld id="{D4040447-021D-C840-AA28-71CEBDE29642}" type="slidenum">
              <a:rPr lang="ja-JP" altLang="en-US" smtClean="0"/>
              <a:pPr/>
              <a:t>1</a:t>
            </a:fld>
            <a:endParaRPr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4A9F65-365A-834C-892D-5282F7A966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課題１１－４</a:t>
            </a:r>
            <a:r>
              <a:rPr lang="ja-JP" altLang="en-US" dirty="0"/>
              <a:t>　仕様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ユーザが</a:t>
            </a:r>
            <a:r>
              <a:rPr lang="en-CA" altLang="ja-JP" dirty="0"/>
              <a:t>A</a:t>
            </a:r>
            <a:r>
              <a:rPr lang="ja-JP" altLang="en-US"/>
              <a:t>ボタンを押すと，システムは九九の計算表を表示する</a:t>
            </a:r>
            <a:endParaRPr lang="en-US" altLang="ja-JP" dirty="0"/>
          </a:p>
          <a:p>
            <a:r>
              <a:rPr lang="en-CA" altLang="ja-JP" dirty="0" err="1"/>
              <a:t>Javascript</a:t>
            </a:r>
            <a:r>
              <a:rPr lang="ja-JP" altLang="en-US"/>
              <a:t>プログラム</a:t>
            </a:r>
            <a:br>
              <a:rPr lang="en-CA" altLang="ja-JP" dirty="0"/>
            </a:br>
            <a:r>
              <a:rPr lang="ja-JP" altLang="en-US"/>
              <a:t>で</a:t>
            </a:r>
            <a:r>
              <a:rPr lang="en-CA" altLang="ja-JP" dirty="0"/>
              <a:t>HTML</a:t>
            </a:r>
            <a:r>
              <a:rPr lang="ja-JP" altLang="en-US"/>
              <a:t>を生成すること</a:t>
            </a:r>
            <a:endParaRPr lang="en-US" altLang="ja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40447-021D-C840-AA28-71CEBDE29642}" type="slidenum">
              <a:rPr lang="ja-JP" altLang="en-US" smtClean="0"/>
              <a:pPr/>
              <a:t>10</a:t>
            </a:fld>
            <a:endParaRPr lang="ja-JP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84F243-2B11-BA48-8214-9BD5645DB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3679" y="2492896"/>
            <a:ext cx="2648641" cy="358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002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/>
              <a:t>課題１１−５</a:t>
            </a:r>
            <a:endParaRPr lang="ja-JP" altLang="en-US" dirty="0"/>
          </a:p>
        </p:txBody>
      </p:sp>
      <p:sp>
        <p:nvSpPr>
          <p:cNvPr id="6" name="サブタイトル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/>
              <a:t>福利計算</a:t>
            </a:r>
            <a:endParaRPr lang="en-US" altLang="ja-JP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4294967295"/>
          </p:nvPr>
        </p:nvSpPr>
        <p:spPr>
          <a:xfrm>
            <a:off x="7010400" y="92075"/>
            <a:ext cx="2133600" cy="365125"/>
          </a:xfrm>
        </p:spPr>
        <p:txBody>
          <a:bodyPr/>
          <a:lstStyle/>
          <a:p>
            <a:fld id="{D4040447-021D-C840-AA28-71CEBDE29642}" type="slidenum">
              <a:rPr lang="ja-JP" altLang="en-US" smtClean="0"/>
              <a:pPr/>
              <a:t>11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5486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課題１１－５</a:t>
            </a:r>
            <a:r>
              <a:rPr lang="ja-JP" altLang="en-US" dirty="0"/>
              <a:t>　仕様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40447-021D-C840-AA28-71CEBDE29642}" type="slidenum">
              <a:rPr lang="ja-JP" altLang="en-US" smtClean="0"/>
              <a:pPr/>
              <a:t>12</a:t>
            </a:fld>
            <a:endParaRPr lang="ja-JP" alt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C0EEF5-D844-604A-AB4E-742D4653B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193D0D-82D3-2247-B250-92390DABD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700" y="1600200"/>
            <a:ext cx="3044428" cy="465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268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課題１１－５</a:t>
            </a:r>
            <a:r>
              <a:rPr lang="ja-JP" altLang="en-US" dirty="0"/>
              <a:t>　仕様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ユーザは元金</a:t>
            </a:r>
            <a:r>
              <a:rPr lang="ja-JP" altLang="en-US"/>
              <a:t>，利率を</a:t>
            </a:r>
            <a:r>
              <a:rPr lang="ja-JP" altLang="en-US" dirty="0"/>
              <a:t>入力し</a:t>
            </a:r>
            <a:r>
              <a:rPr lang="ja-JP" altLang="en-US"/>
              <a:t>， 「</a:t>
            </a:r>
            <a:r>
              <a:rPr lang="en-CA" altLang="ja-JP" dirty="0"/>
              <a:t>A</a:t>
            </a:r>
            <a:r>
              <a:rPr lang="ja-JP" altLang="en-US"/>
              <a:t>」ボタンを押す</a:t>
            </a:r>
            <a:endParaRPr lang="en-US" altLang="ja-JP" dirty="0"/>
          </a:p>
          <a:p>
            <a:r>
              <a:rPr lang="ja-JP" altLang="en-US" dirty="0"/>
              <a:t>システムは， 入力された元金を</a:t>
            </a:r>
            <a:r>
              <a:rPr lang="en-US" altLang="ja-JP" dirty="0"/>
              <a:t>1</a:t>
            </a:r>
            <a:r>
              <a:rPr lang="ja-JP" altLang="en-US" dirty="0"/>
              <a:t>年複利で運用した結果を</a:t>
            </a:r>
            <a:r>
              <a:rPr lang="en-US" altLang="ja-JP" dirty="0"/>
              <a:t>1</a:t>
            </a:r>
            <a:r>
              <a:rPr lang="ja-JP" altLang="en-US" dirty="0"/>
              <a:t>年</a:t>
            </a:r>
            <a:r>
              <a:rPr lang="ja-JP" altLang="en-US"/>
              <a:t>ごとに表にに</a:t>
            </a:r>
            <a:r>
              <a:rPr lang="ja-JP" altLang="en-US" dirty="0"/>
              <a:t>出力する</a:t>
            </a:r>
            <a:endParaRPr lang="en-US" altLang="ja-JP" dirty="0"/>
          </a:p>
          <a:p>
            <a:r>
              <a:rPr lang="ja-JP" altLang="en-US" dirty="0"/>
              <a:t>複利とは，</a:t>
            </a:r>
            <a:r>
              <a:rPr lang="en-US" altLang="ja-JP" dirty="0"/>
              <a:t>”</a:t>
            </a:r>
            <a:r>
              <a:rPr lang="ja-JP" altLang="en-US" dirty="0"/>
              <a:t>元金（がんきん）によって生じた利子を次期の元金に組み入れる方式であり、元金だけでなく利子にも次期の利子がつく。</a:t>
            </a:r>
            <a:r>
              <a:rPr lang="en-US" altLang="ja-JP" dirty="0"/>
              <a:t>”(</a:t>
            </a:r>
            <a:r>
              <a:rPr lang="en-US" altLang="ja-JP" dirty="0" err="1"/>
              <a:t>wikipedia</a:t>
            </a:r>
            <a:r>
              <a:rPr lang="en-US" altLang="ja-JP" dirty="0"/>
              <a:t>)</a:t>
            </a:r>
            <a:r>
              <a:rPr lang="ja-JP" altLang="en-US" dirty="0"/>
              <a:t>のこと．計算方法の詳細が分からない場合は</a:t>
            </a:r>
            <a:r>
              <a:rPr lang="en-US" altLang="ja-JP" dirty="0" err="1"/>
              <a:t>wikipedia</a:t>
            </a:r>
            <a:r>
              <a:rPr lang="ja-JP" altLang="en-US" dirty="0"/>
              <a:t>「複利」を参考のこと</a:t>
            </a:r>
            <a:endParaRPr lang="en-US" altLang="ja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40447-021D-C840-AA28-71CEBDE29642}" type="slidenum">
              <a:rPr lang="ja-JP" altLang="en-US" smtClean="0"/>
              <a:pPr/>
              <a:t>13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97129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/>
              <a:t>課題１１－</a:t>
            </a:r>
            <a:r>
              <a:rPr lang="en-US" altLang="ja-JP" dirty="0"/>
              <a:t>A</a:t>
            </a:r>
            <a:endParaRPr lang="ja-JP" altLang="en-US" dirty="0"/>
          </a:p>
        </p:txBody>
      </p:sp>
      <p:sp>
        <p:nvSpPr>
          <p:cNvPr id="6" name="サブタイトル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/>
              <a:t>数あてゲーム</a:t>
            </a:r>
            <a:endParaRPr lang="en-US" altLang="ja-JP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4294967295"/>
          </p:nvPr>
        </p:nvSpPr>
        <p:spPr>
          <a:xfrm>
            <a:off x="7010400" y="92075"/>
            <a:ext cx="2133600" cy="365125"/>
          </a:xfrm>
        </p:spPr>
        <p:txBody>
          <a:bodyPr/>
          <a:lstStyle/>
          <a:p>
            <a:fld id="{D4040447-021D-C840-AA28-71CEBDE29642}" type="slidenum">
              <a:rPr lang="ja-JP" altLang="en-US" smtClean="0"/>
              <a:pPr/>
              <a:t>14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51681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課題１１－</a:t>
            </a:r>
            <a:r>
              <a:rPr lang="en-US" altLang="ja-JP" dirty="0"/>
              <a:t>A</a:t>
            </a:r>
            <a:r>
              <a:rPr kumimoji="1" lang="ja-JP" altLang="en-US" dirty="0"/>
              <a:t>　画面仕様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40447-021D-C840-AA28-71CEBDE29642}" type="slidenum">
              <a:rPr lang="ja-JP" altLang="en-US" smtClean="0"/>
              <a:pPr/>
              <a:t>15</a:t>
            </a:fld>
            <a:endParaRPr lang="ja-JP" alt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D634DAD-9633-8745-B914-E2763CE76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98F2B4-8672-474F-B6E5-234D38E7A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235" y="1881201"/>
            <a:ext cx="3799521" cy="18586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BB3FC43-3A06-D04E-9AFE-1011BBCAE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0" y="4047479"/>
            <a:ext cx="3384377" cy="17560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32DA7D1-5A84-864F-AD30-17C6754E6C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9727" y="2859720"/>
            <a:ext cx="3731793" cy="218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960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課題１１－</a:t>
            </a:r>
            <a:r>
              <a:rPr lang="en-US" altLang="ja-JP" dirty="0"/>
              <a:t>A</a:t>
            </a:r>
            <a:r>
              <a:rPr kumimoji="1" lang="ja-JP" altLang="en-US" dirty="0"/>
              <a:t>　仕様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ユーザは</a:t>
            </a:r>
            <a:r>
              <a:rPr kumimoji="1" lang="en-CA" altLang="ja-JP" dirty="0"/>
              <a:t>Start</a:t>
            </a:r>
            <a:r>
              <a:rPr kumimoji="1" lang="ja-JP" altLang="en-US"/>
              <a:t>ボタンを押すと，システムは</a:t>
            </a:r>
            <a:r>
              <a:rPr lang="ja-JP" altLang="en-US"/>
              <a:t>１</a:t>
            </a:r>
            <a:r>
              <a:rPr kumimoji="1" lang="ja-JP" altLang="en-US"/>
              <a:t>　から２０</a:t>
            </a:r>
            <a:r>
              <a:rPr lang="ja-JP" altLang="en-US"/>
              <a:t>までの乱数を生成し，記憶する．</a:t>
            </a:r>
            <a:endParaRPr lang="en-US" altLang="ja-JP" dirty="0"/>
          </a:p>
          <a:p>
            <a:r>
              <a:rPr lang="ja-JP" altLang="en-US"/>
              <a:t>ユーザは生成された数を予想し，回答欄に入力して「回答」ボタンを押す</a:t>
            </a:r>
            <a:endParaRPr lang="en-CA" altLang="ja-JP" dirty="0"/>
          </a:p>
          <a:p>
            <a:pPr lvl="1"/>
            <a:r>
              <a:rPr lang="ja-JP" altLang="en-US"/>
              <a:t>回答が正しければ「あたり！」と表示</a:t>
            </a:r>
            <a:endParaRPr lang="en-US" altLang="ja-JP" dirty="0"/>
          </a:p>
          <a:p>
            <a:pPr lvl="1"/>
            <a:r>
              <a:rPr lang="ja-JP" altLang="en-US"/>
              <a:t>回答が誤りであれば「はずれ！」のあとに，</a:t>
            </a:r>
            <a:endParaRPr lang="en-US" altLang="ja-JP" dirty="0"/>
          </a:p>
          <a:p>
            <a:pPr lvl="2"/>
            <a:r>
              <a:rPr lang="ja-JP" altLang="en-US"/>
              <a:t>正解が入力値より大きい場合</a:t>
            </a:r>
            <a:endParaRPr lang="en-US" altLang="ja-JP" dirty="0"/>
          </a:p>
          <a:p>
            <a:pPr lvl="3"/>
            <a:r>
              <a:rPr lang="ja-JP" altLang="en-US"/>
              <a:t>「それより大きいです」</a:t>
            </a:r>
            <a:endParaRPr lang="en-US" altLang="ja-JP" dirty="0"/>
          </a:p>
          <a:p>
            <a:pPr lvl="2"/>
            <a:r>
              <a:rPr lang="ja-JP" altLang="en-US"/>
              <a:t>正解が入力値より小さい場合</a:t>
            </a:r>
            <a:endParaRPr lang="en-US" altLang="ja-JP" dirty="0"/>
          </a:p>
          <a:p>
            <a:pPr lvl="3"/>
            <a:r>
              <a:rPr lang="ja-JP" altLang="en-US"/>
              <a:t>「それより小さいです」</a:t>
            </a:r>
            <a:br>
              <a:rPr lang="en-US" altLang="ja-JP" dirty="0"/>
            </a:br>
            <a:r>
              <a:rPr lang="ja-JP" altLang="en-US"/>
              <a:t>と表示する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40447-021D-C840-AA28-71CEBDE29642}" type="slidenum">
              <a:rPr lang="ja-JP" altLang="en-US" smtClean="0"/>
              <a:pPr/>
              <a:t>16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51519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/>
              <a:t>課題１１－</a:t>
            </a:r>
            <a:r>
              <a:rPr lang="en-US" altLang="ja-JP" dirty="0"/>
              <a:t>B</a:t>
            </a:r>
            <a:endParaRPr lang="ja-JP" altLang="en-US" dirty="0"/>
          </a:p>
        </p:txBody>
      </p:sp>
      <p:sp>
        <p:nvSpPr>
          <p:cNvPr id="6" name="サブタイトル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乱数の分布調査</a:t>
            </a:r>
            <a:endParaRPr lang="en-US" altLang="ja-JP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4294967295"/>
          </p:nvPr>
        </p:nvSpPr>
        <p:spPr>
          <a:xfrm>
            <a:off x="7010400" y="92075"/>
            <a:ext cx="2133600" cy="365125"/>
          </a:xfrm>
        </p:spPr>
        <p:txBody>
          <a:bodyPr/>
          <a:lstStyle/>
          <a:p>
            <a:fld id="{D4040447-021D-C840-AA28-71CEBDE29642}" type="slidenum">
              <a:rPr lang="ja-JP" altLang="en-US" smtClean="0"/>
              <a:pPr/>
              <a:t>17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32823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課題１１－</a:t>
            </a:r>
            <a:r>
              <a:rPr kumimoji="1" lang="en-US" altLang="ja-JP" dirty="0"/>
              <a:t>B</a:t>
            </a:r>
            <a:r>
              <a:rPr kumimoji="1" lang="ja-JP" altLang="en-US" dirty="0"/>
              <a:t>　画面仕様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515AC02-98E6-494B-BE32-8FFA085CE1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9672" y="2204864"/>
            <a:ext cx="6187432" cy="3888432"/>
          </a:xfr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40447-021D-C840-AA28-71CEBDE29642}" type="slidenum">
              <a:rPr lang="ja-JP" altLang="en-US" smtClean="0"/>
              <a:pPr/>
              <a:t>18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41770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課題１１－</a:t>
            </a:r>
            <a:r>
              <a:rPr kumimoji="1" lang="en-US" altLang="ja-JP" dirty="0"/>
              <a:t>B</a:t>
            </a:r>
            <a:r>
              <a:rPr kumimoji="1" lang="ja-JP" altLang="en-US" dirty="0"/>
              <a:t>　仕様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ユーザは試行回数を入力する</a:t>
            </a:r>
            <a:endParaRPr kumimoji="1" lang="en-US" altLang="ja-JP" dirty="0"/>
          </a:p>
          <a:p>
            <a:r>
              <a:rPr lang="ja-JP" altLang="en-US" dirty="0"/>
              <a:t>システムは入力された回数サイコロを振り，１から６まで，それぞれの出現回数を表示する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（できる人は）</a:t>
            </a:r>
            <a:endParaRPr lang="en-US" altLang="ja-JP" dirty="0"/>
          </a:p>
          <a:p>
            <a:pPr lvl="1"/>
            <a:r>
              <a:rPr lang="ja-JP" altLang="en-US" dirty="0"/>
              <a:t>割合も表示してみてください</a:t>
            </a:r>
            <a:endParaRPr lang="en-US" altLang="ja-JP" dirty="0"/>
          </a:p>
          <a:p>
            <a:pPr lvl="1"/>
            <a:r>
              <a:rPr lang="ja-JP" altLang="en-US" dirty="0"/>
              <a:t>理論的には，試行回数が多くなるほど，割合が</a:t>
            </a:r>
            <a:r>
              <a:rPr lang="en-US" altLang="ja-JP" dirty="0"/>
              <a:t>1/6</a:t>
            </a:r>
            <a:r>
              <a:rPr lang="ja-JP" altLang="en-US" dirty="0"/>
              <a:t>に収束するはず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40447-021D-C840-AA28-71CEBDE29642}" type="slidenum">
              <a:rPr lang="ja-JP" altLang="en-US" smtClean="0"/>
              <a:pPr/>
              <a:t>19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26985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CA" altLang="ja-JP" dirty="0"/>
              <a:t>11</a:t>
            </a:r>
            <a:r>
              <a:rPr lang="ja-JP" altLang="en-US"/>
              <a:t>－１</a:t>
            </a:r>
            <a:endParaRPr lang="ja-JP" altLang="en-US" dirty="0"/>
          </a:p>
        </p:txBody>
      </p:sp>
      <p:sp>
        <p:nvSpPr>
          <p:cNvPr id="6" name="サブタイトル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/>
              <a:t>乱数生成</a:t>
            </a:r>
            <a:endParaRPr lang="en-US" altLang="ja-JP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4294967295"/>
          </p:nvPr>
        </p:nvSpPr>
        <p:spPr>
          <a:xfrm>
            <a:off x="7010400" y="92075"/>
            <a:ext cx="2133600" cy="365125"/>
          </a:xfrm>
        </p:spPr>
        <p:txBody>
          <a:bodyPr/>
          <a:lstStyle/>
          <a:p>
            <a:fld id="{D4040447-021D-C840-AA28-71CEBDE29642}" type="slidenum">
              <a:rPr lang="ja-JP" altLang="en-US" smtClean="0"/>
              <a:pPr/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707350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/>
              <a:t>課題１１－</a:t>
            </a:r>
            <a:r>
              <a:rPr lang="en-US" altLang="ja-JP" dirty="0"/>
              <a:t>C</a:t>
            </a:r>
            <a:endParaRPr lang="ja-JP" altLang="en-US" dirty="0"/>
          </a:p>
        </p:txBody>
      </p:sp>
      <p:sp>
        <p:nvSpPr>
          <p:cNvPr id="6" name="サブタイトル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/>
              <a:t>２進数を１０進数に変換</a:t>
            </a:r>
            <a:endParaRPr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4294967295"/>
          </p:nvPr>
        </p:nvSpPr>
        <p:spPr>
          <a:xfrm>
            <a:off x="7010400" y="92075"/>
            <a:ext cx="2133600" cy="365125"/>
          </a:xfrm>
        </p:spPr>
        <p:txBody>
          <a:bodyPr/>
          <a:lstStyle/>
          <a:p>
            <a:fld id="{D4040447-021D-C840-AA28-71CEBDE29642}" type="slidenum">
              <a:rPr lang="ja-JP" altLang="en-US" smtClean="0"/>
              <a:pPr/>
              <a:t>20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39031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課題１１－</a:t>
            </a:r>
            <a:r>
              <a:rPr lang="en-US" altLang="ja-JP" dirty="0"/>
              <a:t>C</a:t>
            </a:r>
            <a:r>
              <a:rPr lang="ja-JP" altLang="en-US" dirty="0"/>
              <a:t>　画面仕様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55132A0-C605-9347-892E-837421A5C4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9632" y="2641997"/>
            <a:ext cx="6853312" cy="273630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40447-021D-C840-AA28-71CEBDE29642}" type="slidenum">
              <a:rPr lang="ja-JP" altLang="en-US" smtClean="0"/>
              <a:pPr/>
              <a:t>21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33215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課題１１－</a:t>
            </a:r>
            <a:r>
              <a:rPr lang="en-US" altLang="ja-JP" dirty="0"/>
              <a:t>C</a:t>
            </a:r>
            <a:r>
              <a:rPr kumimoji="1" lang="ja-JP" altLang="en-US" dirty="0"/>
              <a:t>　仕様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ユーザはプルダウンメニューを使って２進数を入力し，変換ボタンを押す</a:t>
            </a:r>
            <a:endParaRPr kumimoji="1" lang="en-US" altLang="ja-JP" dirty="0"/>
          </a:p>
          <a:p>
            <a:r>
              <a:rPr lang="ja-JP" altLang="en-US"/>
              <a:t>システムは入力された２進数を１０進数に変換し，出力する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40447-021D-C840-AA28-71CEBDE29642}" type="slidenum">
              <a:rPr lang="ja-JP" altLang="en-US" smtClean="0"/>
              <a:pPr/>
              <a:t>22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13359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課題</a:t>
            </a:r>
            <a:r>
              <a:rPr kumimoji="1" lang="en-CA" altLang="ja-JP" dirty="0"/>
              <a:t>11</a:t>
            </a:r>
            <a:r>
              <a:rPr kumimoji="1" lang="ja-JP" altLang="en-US"/>
              <a:t>－１</a:t>
            </a:r>
            <a:r>
              <a:rPr kumimoji="1" lang="ja-JP" altLang="en-US" dirty="0"/>
              <a:t>　仕様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ユーザが</a:t>
            </a:r>
            <a:r>
              <a:rPr lang="en-US" altLang="ja-JP" dirty="0"/>
              <a:t>A</a:t>
            </a:r>
            <a:r>
              <a:rPr lang="ja-JP" altLang="en-US"/>
              <a:t>ボタンを押すと，</a:t>
            </a:r>
            <a:r>
              <a:rPr lang="en-CA" altLang="ja-JP" dirty="0"/>
              <a:t>1</a:t>
            </a:r>
            <a:r>
              <a:rPr lang="ja-JP" altLang="en-US"/>
              <a:t>から</a:t>
            </a:r>
            <a:r>
              <a:rPr lang="en-CA" altLang="ja-JP" dirty="0"/>
              <a:t>6</a:t>
            </a:r>
            <a:r>
              <a:rPr lang="ja-JP" altLang="en-US"/>
              <a:t>までの乱数を１０個生成し，リストに出力する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40447-021D-C840-AA28-71CEBDE29642}" type="slidenum">
              <a:rPr lang="ja-JP" altLang="en-US" smtClean="0"/>
              <a:pPr/>
              <a:t>3</a:t>
            </a:fld>
            <a:endParaRPr lang="ja-JP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83F7EB-E09B-7A4E-B066-4498B1EF8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265" y="4057779"/>
            <a:ext cx="3699470" cy="455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461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/>
              <a:t>課題１１－２</a:t>
            </a:r>
            <a:endParaRPr lang="ja-JP" altLang="en-US" dirty="0"/>
          </a:p>
        </p:txBody>
      </p:sp>
      <p:sp>
        <p:nvSpPr>
          <p:cNvPr id="6" name="サブタイトル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/>
              <a:t>階乗計算</a:t>
            </a:r>
            <a:endParaRPr lang="en-US" altLang="ja-JP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4294967295"/>
          </p:nvPr>
        </p:nvSpPr>
        <p:spPr>
          <a:xfrm>
            <a:off x="7010400" y="92075"/>
            <a:ext cx="2133600" cy="365125"/>
          </a:xfrm>
        </p:spPr>
        <p:txBody>
          <a:bodyPr/>
          <a:lstStyle/>
          <a:p>
            <a:fld id="{D4040447-021D-C840-AA28-71CEBDE29642}" type="slidenum">
              <a:rPr lang="ja-JP" altLang="en-US" smtClean="0"/>
              <a:pPr/>
              <a:t>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76205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課題１１－２　仕様</a:t>
            </a:r>
            <a:endParaRPr kumimoji="1" lang="ja-JP" alt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8C971DF-CD60-2147-9DF0-F4C3FDCFDA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3808" y="2682106"/>
            <a:ext cx="3784740" cy="3888432"/>
          </a:xfr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40447-021D-C840-AA28-71CEBDE29642}" type="slidenum">
              <a:rPr lang="ja-JP" altLang="en-US" smtClean="0"/>
              <a:pPr/>
              <a:t>5</a:t>
            </a:fld>
            <a:endParaRPr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9F35AF-484D-CB4F-BAD8-2B1A04A54A3A}"/>
              </a:ext>
            </a:extLst>
          </p:cNvPr>
          <p:cNvSpPr txBox="1"/>
          <p:nvPr/>
        </p:nvSpPr>
        <p:spPr>
          <a:xfrm>
            <a:off x="971600" y="1600201"/>
            <a:ext cx="64459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ユーザが求める回数を入力し，</a:t>
            </a:r>
            <a:r>
              <a:rPr lang="en-US" altLang="ja-JP" dirty="0"/>
              <a:t>A</a:t>
            </a:r>
            <a:r>
              <a:rPr lang="ja-JP" altLang="en-US"/>
              <a:t>ボタンを押すと，入力された回数</a:t>
            </a:r>
            <a:endParaRPr lang="en-US" altLang="ja-JP" dirty="0"/>
          </a:p>
          <a:p>
            <a:r>
              <a:rPr lang="ja-JP" altLang="en-US"/>
              <a:t>までの階乗を計算し，１から順にリストに表示する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061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/>
              <a:t>課題１１－３</a:t>
            </a:r>
            <a:endParaRPr lang="ja-JP" altLang="en-US" dirty="0"/>
          </a:p>
        </p:txBody>
      </p:sp>
      <p:sp>
        <p:nvSpPr>
          <p:cNvPr id="6" name="サブタイトル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altLang="ja-JP" dirty="0"/>
              <a:t>fizz</a:t>
            </a:r>
            <a:r>
              <a:rPr lang="en-US" altLang="ja-JP" dirty="0"/>
              <a:t> </a:t>
            </a:r>
            <a:r>
              <a:rPr lang="en-CA" altLang="ja-JP" dirty="0"/>
              <a:t>buzz</a:t>
            </a:r>
            <a:endParaRPr lang="en-US" altLang="ja-JP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4294967295"/>
          </p:nvPr>
        </p:nvSpPr>
        <p:spPr>
          <a:xfrm>
            <a:off x="7010400" y="92075"/>
            <a:ext cx="2133600" cy="365125"/>
          </a:xfrm>
        </p:spPr>
        <p:txBody>
          <a:bodyPr/>
          <a:lstStyle/>
          <a:p>
            <a:fld id="{D4040447-021D-C840-AA28-71CEBDE29642}" type="slidenum">
              <a:rPr lang="ja-JP" altLang="en-US" smtClean="0"/>
              <a:pPr/>
              <a:t>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20386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CA" altLang="ja-JP" dirty="0"/>
              <a:t>11</a:t>
            </a:r>
            <a:r>
              <a:rPr lang="ja-JP" altLang="en-US"/>
              <a:t>－</a:t>
            </a:r>
            <a:r>
              <a:rPr lang="en-CA" altLang="ja-JP" dirty="0"/>
              <a:t>3(1)</a:t>
            </a:r>
            <a:r>
              <a:rPr lang="ja-JP" altLang="en-US" dirty="0"/>
              <a:t>　仕様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ユーザが</a:t>
            </a:r>
            <a:r>
              <a:rPr lang="en-CA" altLang="ja-JP" dirty="0"/>
              <a:t>A</a:t>
            </a:r>
            <a:r>
              <a:rPr lang="ja-JP" altLang="en-US"/>
              <a:t>ボタンを押すと，１から</a:t>
            </a:r>
            <a:r>
              <a:rPr lang="en-CA" altLang="ja-JP" dirty="0"/>
              <a:t>20</a:t>
            </a:r>
            <a:r>
              <a:rPr lang="ja-JP" altLang="en-US"/>
              <a:t>までを数える表を生成する</a:t>
            </a:r>
            <a:endParaRPr lang="en-US" altLang="ja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40447-021D-C840-AA28-71CEBDE29642}" type="slidenum">
              <a:rPr lang="ja-JP" altLang="en-US" smtClean="0"/>
              <a:pPr/>
              <a:t>7</a:t>
            </a:fld>
            <a:endParaRPr lang="ja-JP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F796C1-249A-FF47-A230-67B0935A6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800" y="2420888"/>
            <a:ext cx="1473200" cy="389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536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CA" altLang="ja-JP" dirty="0"/>
              <a:t>11</a:t>
            </a:r>
            <a:r>
              <a:rPr lang="ja-JP" altLang="en-US"/>
              <a:t>－</a:t>
            </a:r>
            <a:r>
              <a:rPr lang="en-CA" altLang="ja-JP" dirty="0"/>
              <a:t>3(2)</a:t>
            </a:r>
            <a:r>
              <a:rPr lang="ja-JP" altLang="en-US" dirty="0"/>
              <a:t>　仕様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ユーザが</a:t>
            </a:r>
            <a:r>
              <a:rPr lang="en-CA" altLang="ja-JP" dirty="0"/>
              <a:t>A</a:t>
            </a:r>
            <a:r>
              <a:rPr lang="ja-JP" altLang="en-US"/>
              <a:t>ボタンを押すと，１列目で，１から</a:t>
            </a:r>
            <a:r>
              <a:rPr lang="en-CA" altLang="ja-JP" dirty="0"/>
              <a:t>20</a:t>
            </a:r>
            <a:r>
              <a:rPr lang="ja-JP" altLang="en-US"/>
              <a:t>までを数える表を作成し</a:t>
            </a:r>
            <a:endParaRPr lang="en-US" altLang="ja-JP" dirty="0"/>
          </a:p>
          <a:p>
            <a:r>
              <a:rPr lang="ja-JP" altLang="en-US"/>
              <a:t>２列目に</a:t>
            </a:r>
            <a:endParaRPr lang="en-US" altLang="ja-JP" dirty="0"/>
          </a:p>
          <a:p>
            <a:pPr lvl="1"/>
            <a:r>
              <a:rPr lang="ja-JP" altLang="en-US"/>
              <a:t>３の倍数なら</a:t>
            </a:r>
            <a:r>
              <a:rPr lang="en-CA" altLang="ja-JP" dirty="0"/>
              <a:t>fizz</a:t>
            </a:r>
          </a:p>
          <a:p>
            <a:pPr lvl="1"/>
            <a:r>
              <a:rPr lang="ja-JP" altLang="en-US"/>
              <a:t>５の倍数なら</a:t>
            </a:r>
            <a:r>
              <a:rPr lang="en-CA" altLang="ja-JP" dirty="0"/>
              <a:t>buzz</a:t>
            </a:r>
          </a:p>
          <a:p>
            <a:pPr lvl="1"/>
            <a:r>
              <a:rPr lang="ja-JP" altLang="en-US"/>
              <a:t>３と５の倍数なら</a:t>
            </a:r>
            <a:r>
              <a:rPr lang="en-CA" altLang="ja-JP" dirty="0"/>
              <a:t>fizz buzz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，と表示する．</a:t>
            </a:r>
            <a:endParaRPr lang="en-CA" altLang="ja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40447-021D-C840-AA28-71CEBDE29642}" type="slidenum">
              <a:rPr lang="ja-JP" altLang="en-US" smtClean="0"/>
              <a:pPr/>
              <a:t>8</a:t>
            </a:fld>
            <a:endParaRPr lang="ja-JP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2CEF46-6112-D142-A6CC-5A0E54CDD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168" y="2492896"/>
            <a:ext cx="1231900" cy="389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089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/>
              <a:t>課題１１−４</a:t>
            </a:r>
            <a:endParaRPr lang="ja-JP" altLang="en-US" dirty="0"/>
          </a:p>
        </p:txBody>
      </p:sp>
      <p:sp>
        <p:nvSpPr>
          <p:cNvPr id="6" name="サブタイトル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/>
              <a:t>九九の計算表</a:t>
            </a:r>
            <a:endParaRPr lang="en-US" altLang="ja-JP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4294967295"/>
          </p:nvPr>
        </p:nvSpPr>
        <p:spPr>
          <a:xfrm>
            <a:off x="7010400" y="92075"/>
            <a:ext cx="2133600" cy="365125"/>
          </a:xfrm>
        </p:spPr>
        <p:txBody>
          <a:bodyPr/>
          <a:lstStyle/>
          <a:p>
            <a:fld id="{D4040447-021D-C840-AA28-71CEBDE29642}" type="slidenum">
              <a:rPr lang="ja-JP" altLang="en-US" smtClean="0"/>
              <a:pPr/>
              <a:t>9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81186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 smtClean="0">
            <a:latin typeface="+mn-ea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6136</TotalTime>
  <Words>557</Words>
  <Application>Microsoft Macintosh PowerPoint</Application>
  <PresentationFormat>On-screen Show (4:3)</PresentationFormat>
  <Paragraphs>83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ＭＳ Ｐゴシック</vt:lpstr>
      <vt:lpstr>Arial</vt:lpstr>
      <vt:lpstr>Calibri</vt:lpstr>
      <vt:lpstr>Wingdings</vt:lpstr>
      <vt:lpstr>Office テーマ</vt:lpstr>
      <vt:lpstr>コンピュータ実習 第11回 課題</vt:lpstr>
      <vt:lpstr>課題11－１</vt:lpstr>
      <vt:lpstr>課題11－１　仕様</vt:lpstr>
      <vt:lpstr>課題１１－２</vt:lpstr>
      <vt:lpstr>課題１１－２　仕様</vt:lpstr>
      <vt:lpstr>課題１１－３</vt:lpstr>
      <vt:lpstr>課題11－3(1)　仕様</vt:lpstr>
      <vt:lpstr>課題11－3(2)　仕様</vt:lpstr>
      <vt:lpstr>課題１１−４</vt:lpstr>
      <vt:lpstr>課題１１－４　仕様</vt:lpstr>
      <vt:lpstr>課題１１−５</vt:lpstr>
      <vt:lpstr>課題１１－５　仕様</vt:lpstr>
      <vt:lpstr>課題１１－５　仕様</vt:lpstr>
      <vt:lpstr>課題１１－A</vt:lpstr>
      <vt:lpstr>課題１１－A　画面仕様</vt:lpstr>
      <vt:lpstr>課題１１－A　仕様</vt:lpstr>
      <vt:lpstr>課題１１－B</vt:lpstr>
      <vt:lpstr>課題１１－B　画面仕様</vt:lpstr>
      <vt:lpstr>課題１１－B　仕様</vt:lpstr>
      <vt:lpstr>課題１１－C</vt:lpstr>
      <vt:lpstr>課題１１－C　画面仕様</vt:lpstr>
      <vt:lpstr>課題１１－C　仕様</vt:lpstr>
    </vt:vector>
  </TitlesOfParts>
  <Company>青山学院大学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プログラミング実習</dc:title>
  <dc:creator>宮治 裕</dc:creator>
  <cp:lastModifiedBy>松澤　芳昭</cp:lastModifiedBy>
  <cp:revision>234</cp:revision>
  <cp:lastPrinted>2012-10-13T01:20:25Z</cp:lastPrinted>
  <dcterms:created xsi:type="dcterms:W3CDTF">2010-10-19T03:55:15Z</dcterms:created>
  <dcterms:modified xsi:type="dcterms:W3CDTF">2020-11-30T13:26:48Z</dcterms:modified>
</cp:coreProperties>
</file>