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462" r:id="rId2"/>
    <p:sldId id="537" r:id="rId3"/>
    <p:sldId id="538" r:id="rId4"/>
    <p:sldId id="447" r:id="rId5"/>
    <p:sldId id="520" r:id="rId6"/>
    <p:sldId id="526" r:id="rId7"/>
    <p:sldId id="528" r:id="rId8"/>
    <p:sldId id="535" r:id="rId9"/>
    <p:sldId id="536" r:id="rId10"/>
    <p:sldId id="534" r:id="rId11"/>
    <p:sldId id="539" r:id="rId12"/>
    <p:sldId id="540" r:id="rId13"/>
    <p:sldId id="501" r:id="rId14"/>
    <p:sldId id="542" r:id="rId15"/>
    <p:sldId id="543" r:id="rId16"/>
    <p:sldId id="545" r:id="rId17"/>
    <p:sldId id="521" r:id="rId18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間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淡色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テーマ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淡色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スタイル/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/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淡色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80"/>
    <p:restoredTop sz="91716" autoAdjust="0"/>
  </p:normalViewPr>
  <p:slideViewPr>
    <p:cSldViewPr snapToObjects="1">
      <p:cViewPr varScale="1">
        <p:scale>
          <a:sx n="99" d="100"/>
          <a:sy n="99" d="100"/>
        </p:scale>
        <p:origin x="144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ja-JP" altLang="en-US" dirty="0">
              <a:latin typeface="ＭＳ Ｐゴシック"/>
            </a:endParaRP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04067-6D7A-724B-AE88-956B6D983732}" type="datetimeFigureOut">
              <a:rPr lang="ja-JP" altLang="en-US" smtClean="0">
                <a:latin typeface="ＭＳ Ｐゴシック"/>
              </a:rPr>
              <a:pPr/>
              <a:t>2019/12/8</a:t>
            </a:fld>
            <a:endParaRPr lang="ja-JP" altLang="en-US" dirty="0">
              <a:latin typeface="ＭＳ Ｐゴシック"/>
            </a:endParaRPr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ja-JP" altLang="en-US" dirty="0">
              <a:latin typeface="ＭＳ Ｐゴシック"/>
            </a:endParaRPr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DC581-0F0C-D441-919B-F743E350D116}" type="slidenum">
              <a:rPr lang="ja-JP" altLang="en-US" smtClean="0">
                <a:latin typeface="ＭＳ Ｐゴシック"/>
              </a:rPr>
              <a:pPr/>
              <a:t>‹#›</a:t>
            </a:fld>
            <a:endParaRPr lang="ja-JP" altLang="en-US" dirty="0">
              <a:latin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9018009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ＭＳ Ｐゴシック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ＭＳ Ｐゴシック"/>
              </a:defRPr>
            </a:lvl1pPr>
          </a:lstStyle>
          <a:p>
            <a:fld id="{73BFE6AE-EDB6-5843-8836-58E7279152FF}" type="datetimeFigureOut">
              <a:rPr lang="ja-JP" altLang="en-US" smtClean="0"/>
              <a:pPr/>
              <a:t>2019/12/8</a:t>
            </a:fld>
            <a:endParaRPr lang="ja-JP" altLang="en-US" dirty="0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ＭＳ Ｐゴシック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ＭＳ Ｐゴシック"/>
              </a:defRPr>
            </a:lvl1pPr>
          </a:lstStyle>
          <a:p>
            <a:fld id="{9F0923CB-9F03-E94C-BD03-FA2C02844CF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081609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ＭＳ Ｐゴシック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ＭＳ Ｐゴシック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ＭＳ Ｐゴシック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ＭＳ Ｐゴシック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ＭＳ Ｐゴシック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/>
              <a:t>マスタ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ＭＳ Ｐゴシック"/>
              </a:defRPr>
            </a:lvl1pPr>
          </a:lstStyle>
          <a:p>
            <a:fld id="{BF234244-7709-6043-BB31-0F86B005371B}" type="datetime1">
              <a:rPr lang="ja-JP" altLang="en-US" smtClean="0"/>
              <a:pPr/>
              <a:t>2019/12/8</a:t>
            </a:fld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ＭＳ Ｐゴシック"/>
              </a:defRPr>
            </a:lvl1pPr>
          </a:lstStyle>
          <a:p>
            <a:fld id="{DABC8216-1A5E-4F40-9060-DD6F45E5C34C}" type="datetime1">
              <a:rPr lang="ja-JP" altLang="en-US" smtClean="0"/>
              <a:pPr/>
              <a:t>2019/12/8</a:t>
            </a:fld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40447-021D-C840-AA28-71CEBDE2964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/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ＭＳ Ｐゴシック"/>
              </a:defRPr>
            </a:lvl1pPr>
          </a:lstStyle>
          <a:p>
            <a:fld id="{B3225A79-CAED-3D4A-8445-6FFB8AE23F05}" type="datetime1">
              <a:rPr lang="ja-JP" altLang="en-US" smtClean="0"/>
              <a:pPr/>
              <a:t>2019/12/8</a:t>
            </a:fld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40447-021D-C840-AA28-71CEBDE2964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ＭＳ Ｐゴシック"/>
              </a:defRPr>
            </a:lvl1pPr>
          </a:lstStyle>
          <a:p>
            <a:fld id="{6941FD26-F39D-8645-BAFE-A7DE760A4F6A}" type="datetime1">
              <a:rPr lang="ja-JP" altLang="en-US" smtClean="0"/>
              <a:pPr/>
              <a:t>2019/12/8</a:t>
            </a:fld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40447-021D-C840-AA28-71CEBDE2964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ＭＳ Ｐゴシック"/>
              </a:defRPr>
            </a:lvl1pPr>
          </a:lstStyle>
          <a:p>
            <a:fld id="{A651BA97-E0AD-294A-8A3C-C6D2E76F764E}" type="datetime1">
              <a:rPr lang="ja-JP" altLang="en-US" smtClean="0"/>
              <a:pPr/>
              <a:t>2019/12/8</a:t>
            </a:fld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40447-021D-C840-AA28-71CEBDE2964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ＭＳ Ｐゴシック"/>
              </a:defRPr>
            </a:lvl1pPr>
          </a:lstStyle>
          <a:p>
            <a:fld id="{D9344B37-19F2-9B46-BA9E-574214E99FA9}" type="datetime1">
              <a:rPr lang="ja-JP" altLang="en-US" smtClean="0"/>
              <a:pPr/>
              <a:t>2019/12/8</a:t>
            </a:fld>
            <a:endParaRPr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40447-021D-C840-AA28-71CEBDE2964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ＭＳ Ｐゴシック"/>
              </a:defRPr>
            </a:lvl1pPr>
          </a:lstStyle>
          <a:p>
            <a:fld id="{AD5B6DC0-955C-544E-9468-AD673A3D964B}" type="datetime1">
              <a:rPr lang="ja-JP" altLang="en-US" smtClean="0"/>
              <a:pPr/>
              <a:t>2019/12/8</a:t>
            </a:fld>
            <a:endParaRPr lang="ja-JP" altLang="en-US" dirty="0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40447-021D-C840-AA28-71CEBDE2964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ＭＳ Ｐゴシック"/>
              </a:defRPr>
            </a:lvl1pPr>
          </a:lstStyle>
          <a:p>
            <a:fld id="{1D63D222-EE79-614A-B289-66731D2F0C9E}" type="datetime1">
              <a:rPr lang="ja-JP" altLang="en-US" smtClean="0"/>
              <a:pPr/>
              <a:t>2019/12/8</a:t>
            </a:fld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40447-021D-C840-AA28-71CEBDE2964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ＭＳ Ｐゴシック"/>
              </a:defRPr>
            </a:lvl1pPr>
          </a:lstStyle>
          <a:p>
            <a:fld id="{AAD2E41D-E1EE-9643-A9E4-7A4DB8CC5184}" type="datetime1">
              <a:rPr lang="ja-JP" altLang="en-US" smtClean="0"/>
              <a:pPr/>
              <a:t>2019/12/8</a:t>
            </a:fld>
            <a:endParaRPr lang="ja-JP" altLang="en-US" dirty="0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40447-021D-C840-AA28-71CEBDE2964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ＭＳ Ｐゴシック"/>
              </a:defRPr>
            </a:lvl1pPr>
          </a:lstStyle>
          <a:p>
            <a:fld id="{FA571AA6-36B8-2744-9CD9-0350C6545DF1}" type="datetime1">
              <a:rPr lang="ja-JP" altLang="en-US" smtClean="0"/>
              <a:pPr/>
              <a:t>2019/12/8</a:t>
            </a:fld>
            <a:endParaRPr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40447-021D-C840-AA28-71CEBDE2964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ＭＳ Ｐゴシック"/>
              </a:defRPr>
            </a:lvl1pPr>
          </a:lstStyle>
          <a:p>
            <a:fld id="{19ADCDA8-5EDB-8948-9B13-B1AA5278E02F}" type="datetime1">
              <a:rPr lang="ja-JP" altLang="en-US" smtClean="0"/>
              <a:pPr/>
              <a:t>2019/12/8</a:t>
            </a:fld>
            <a:endParaRPr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40447-021D-C840-AA28-71CEBDE2964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ＭＳ Ｐゴシック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858000" y="92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  <a:latin typeface="ＭＳ Ｐゴシック"/>
              </a:defRPr>
            </a:lvl1pPr>
          </a:lstStyle>
          <a:p>
            <a:fld id="{D4040447-021D-C840-AA28-71CEBDE2964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ＭＳ Ｐゴシック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Wingdings" charset="2"/>
        <a:buChar char="l"/>
        <a:defRPr kumimoji="1" sz="3200" kern="1200">
          <a:solidFill>
            <a:schemeClr val="tx1"/>
          </a:solidFill>
          <a:latin typeface="ＭＳ Ｐゴシック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5000"/>
        <a:buFont typeface="Wingdings" charset="2"/>
        <a:buChar char="u"/>
        <a:defRPr kumimoji="1" sz="2800" kern="1200">
          <a:solidFill>
            <a:schemeClr val="tx1"/>
          </a:solidFill>
          <a:latin typeface="ＭＳ Ｐゴシック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kumimoji="1" sz="2400" kern="1200">
          <a:solidFill>
            <a:schemeClr val="tx1"/>
          </a:solidFill>
          <a:latin typeface="ＭＳ Ｐゴシック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ＭＳ Ｐゴシック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ＭＳ Ｐゴシック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ctrTitle"/>
          </p:nvPr>
        </p:nvSpPr>
        <p:spPr>
          <a:xfrm>
            <a:off x="700672" y="2066022"/>
            <a:ext cx="7772400" cy="1470025"/>
          </a:xfrm>
        </p:spPr>
        <p:txBody>
          <a:bodyPr/>
          <a:lstStyle/>
          <a:p>
            <a:r>
              <a:rPr lang="ja-JP" altLang="en-US" dirty="0"/>
              <a:t>コンピュータ</a:t>
            </a:r>
            <a:r>
              <a:rPr lang="ja-JP" altLang="en-US"/>
              <a:t>実習</a:t>
            </a:r>
            <a:r>
              <a:rPr lang="en-US" altLang="ja-JP" dirty="0"/>
              <a:t> </a:t>
            </a:r>
            <a:r>
              <a:rPr lang="ja-JP" altLang="en-US"/>
              <a:t>第</a:t>
            </a:r>
            <a:r>
              <a:rPr lang="en-US" altLang="ja-JP" dirty="0"/>
              <a:t>12</a:t>
            </a:r>
            <a:r>
              <a:rPr lang="ja-JP" altLang="en-US"/>
              <a:t>回</a:t>
            </a:r>
            <a:br>
              <a:rPr lang="en-US" altLang="ja-JP" dirty="0"/>
            </a:br>
            <a:r>
              <a:rPr lang="ja-JP" altLang="en-US"/>
              <a:t>課題</a:t>
            </a:r>
            <a:endParaRPr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4294967295"/>
          </p:nvPr>
        </p:nvSpPr>
        <p:spPr>
          <a:xfrm>
            <a:off x="7010400" y="92075"/>
            <a:ext cx="2133600" cy="365125"/>
          </a:xfrm>
        </p:spPr>
        <p:txBody>
          <a:bodyPr/>
          <a:lstStyle/>
          <a:p>
            <a:fld id="{D4040447-021D-C840-AA28-71CEBDE29642}" type="slidenum">
              <a:rPr lang="ja-JP" altLang="en-US" smtClean="0"/>
              <a:pPr/>
              <a:t>1</a:t>
            </a:fld>
            <a:endParaRPr lang="ja-JP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CA" altLang="ja-JP" dirty="0"/>
              <a:t>12-3</a:t>
            </a:r>
            <a:r>
              <a:rPr lang="ja-JP" altLang="en-US" dirty="0"/>
              <a:t>　仕様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ユーザはテキストフィールドに</a:t>
            </a:r>
            <a:r>
              <a:rPr lang="ja-JP" altLang="en-US" dirty="0"/>
              <a:t>文字を入れ，検索ボタンを押す</a:t>
            </a:r>
          </a:p>
          <a:p>
            <a:r>
              <a:rPr lang="ja-JP" altLang="en-US" dirty="0"/>
              <a:t>システム</a:t>
            </a:r>
            <a:r>
              <a:rPr lang="ja-JP" altLang="en-US"/>
              <a:t>は，テキストフィールドに</a:t>
            </a:r>
            <a:r>
              <a:rPr lang="ja-JP" altLang="en-US" dirty="0"/>
              <a:t>入力された文字を調べて</a:t>
            </a:r>
          </a:p>
          <a:p>
            <a:pPr lvl="1"/>
            <a:r>
              <a:rPr lang="en-CA" altLang="ja-JP" dirty="0"/>
              <a:t>“</a:t>
            </a:r>
            <a:r>
              <a:rPr lang="ja-JP" altLang="en-US" dirty="0"/>
              <a:t>りんご</a:t>
            </a:r>
            <a:r>
              <a:rPr lang="en-CA" altLang="ja-JP" dirty="0"/>
              <a:t>”</a:t>
            </a:r>
            <a:r>
              <a:rPr lang="ja-JP" altLang="en-US" dirty="0"/>
              <a:t>ならりんごの絵を</a:t>
            </a:r>
          </a:p>
          <a:p>
            <a:pPr lvl="1"/>
            <a:r>
              <a:rPr lang="en-CA" altLang="ja-JP" dirty="0"/>
              <a:t>“</a:t>
            </a:r>
            <a:r>
              <a:rPr lang="ja-JP" altLang="en-US" dirty="0"/>
              <a:t>みかん</a:t>
            </a:r>
            <a:r>
              <a:rPr lang="en-CA" altLang="ja-JP" dirty="0"/>
              <a:t>”</a:t>
            </a:r>
            <a:r>
              <a:rPr lang="ja-JP" altLang="en-US" dirty="0"/>
              <a:t>ならみかんの絵を</a:t>
            </a:r>
          </a:p>
          <a:p>
            <a:pPr lvl="1"/>
            <a:r>
              <a:rPr lang="ja-JP" altLang="en-US" dirty="0"/>
              <a:t>それ以外の文字列なら</a:t>
            </a:r>
            <a:r>
              <a:rPr lang="ja-JP" altLang="en-US"/>
              <a:t>　「みつかりませんでした」</a:t>
            </a:r>
            <a:r>
              <a:rPr lang="ja-JP" altLang="en-US" dirty="0"/>
              <a:t>という文字列を</a:t>
            </a:r>
          </a:p>
          <a:p>
            <a:pPr marL="457200" lvl="1" indent="0">
              <a:buNone/>
            </a:pPr>
            <a:r>
              <a:rPr lang="ja-JP" altLang="en-US"/>
              <a:t>それぞれ</a:t>
            </a:r>
            <a:r>
              <a:rPr lang="en-CA" altLang="ja-JP" dirty="0"/>
              <a:t>canvas</a:t>
            </a:r>
            <a:r>
              <a:rPr lang="ja-JP" altLang="en-US"/>
              <a:t>に</a:t>
            </a:r>
            <a:r>
              <a:rPr lang="ja-JP" altLang="en-US" dirty="0"/>
              <a:t>表示する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40447-021D-C840-AA28-71CEBDE29642}" type="slidenum">
              <a:rPr lang="ja-JP" altLang="en-US" smtClean="0"/>
              <a:pPr/>
              <a:t>10</a:t>
            </a:fld>
            <a:endParaRPr lang="ja-JP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83768" y="6350018"/>
            <a:ext cx="6203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表示する画像は，</a:t>
            </a:r>
            <a:r>
              <a:rPr lang="en-CA" altLang="ja-JP" dirty="0"/>
              <a:t>google</a:t>
            </a:r>
            <a:r>
              <a:rPr lang="ja-JP" altLang="en-US" dirty="0"/>
              <a:t>画像検索などで探して，使用する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627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CA" altLang="ja-JP" dirty="0"/>
              <a:t>12-A</a:t>
            </a:r>
            <a:endParaRPr lang="ja-JP" altLang="en-US" dirty="0"/>
          </a:p>
        </p:txBody>
      </p:sp>
      <p:sp>
        <p:nvSpPr>
          <p:cNvPr id="6" name="サブタイトル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/>
              <a:t>ピラミッド</a:t>
            </a:r>
            <a:endParaRPr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4294967295"/>
          </p:nvPr>
        </p:nvSpPr>
        <p:spPr>
          <a:xfrm>
            <a:off x="7010400" y="92075"/>
            <a:ext cx="2133600" cy="365125"/>
          </a:xfrm>
        </p:spPr>
        <p:txBody>
          <a:bodyPr/>
          <a:lstStyle/>
          <a:p>
            <a:fld id="{D4040447-021D-C840-AA28-71CEBDE29642}" type="slidenum">
              <a:rPr lang="ja-JP" altLang="en-US" smtClean="0"/>
              <a:pPr/>
              <a:t>11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02444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CA" altLang="ja-JP" dirty="0"/>
              <a:t>12-A</a:t>
            </a:r>
            <a:r>
              <a:rPr lang="ja-JP" altLang="en-US" dirty="0"/>
              <a:t>　画面仕様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40447-021D-C840-AA28-71CEBDE29642}" type="slidenum">
              <a:rPr lang="ja-JP" altLang="en-US" smtClean="0"/>
              <a:pPr/>
              <a:t>12</a:t>
            </a:fld>
            <a:endParaRPr lang="ja-JP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0D13DF-56E4-DB49-8F0A-ABF6A1D49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1919523"/>
            <a:ext cx="3433646" cy="29526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3685A3-6582-E94B-A4EE-2FE44FBE5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889" y="1919523"/>
            <a:ext cx="3433646" cy="30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403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課題</a:t>
            </a:r>
            <a:r>
              <a:rPr kumimoji="1" lang="en-CA" altLang="ja-JP" dirty="0"/>
              <a:t>12</a:t>
            </a:r>
            <a:r>
              <a:rPr kumimoji="1" lang="ja-JP" altLang="en-US"/>
              <a:t>－</a:t>
            </a:r>
            <a:r>
              <a:rPr kumimoji="1" lang="ja-JP" altLang="en-US" dirty="0"/>
              <a:t>Ａ　仕様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ユーザは段数を入力する</a:t>
            </a:r>
            <a:endParaRPr kumimoji="1" lang="en-US" altLang="ja-JP" dirty="0"/>
          </a:p>
          <a:p>
            <a:r>
              <a:rPr lang="ja-JP" altLang="en-US" dirty="0"/>
              <a:t>システムは入力された段数のピラミッドを出力する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40447-021D-C840-AA28-71CEBDE29642}" type="slidenum">
              <a:rPr lang="ja-JP" altLang="en-US" smtClean="0"/>
              <a:pPr/>
              <a:t>13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13640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CA" altLang="ja-JP" dirty="0"/>
              <a:t>12-B</a:t>
            </a:r>
            <a:endParaRPr lang="ja-JP" altLang="en-US" dirty="0"/>
          </a:p>
        </p:txBody>
      </p:sp>
      <p:sp>
        <p:nvSpPr>
          <p:cNvPr id="6" name="サブタイトル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/>
              <a:t>追いかけっこ</a:t>
            </a:r>
            <a:endParaRPr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4294967295"/>
          </p:nvPr>
        </p:nvSpPr>
        <p:spPr>
          <a:xfrm>
            <a:off x="7010400" y="92075"/>
            <a:ext cx="2133600" cy="365125"/>
          </a:xfrm>
        </p:spPr>
        <p:txBody>
          <a:bodyPr/>
          <a:lstStyle/>
          <a:p>
            <a:fld id="{D4040447-021D-C840-AA28-71CEBDE29642}" type="slidenum">
              <a:rPr lang="ja-JP" altLang="en-US" smtClean="0"/>
              <a:pPr/>
              <a:t>14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82018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CA" altLang="ja-JP" dirty="0"/>
              <a:t>12-B</a:t>
            </a:r>
            <a:r>
              <a:rPr lang="ja-JP" altLang="en-US" dirty="0"/>
              <a:t>　画面仕様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40447-021D-C840-AA28-71CEBDE29642}" type="slidenum">
              <a:rPr lang="ja-JP" altLang="en-US" smtClean="0"/>
              <a:pPr/>
              <a:t>15</a:t>
            </a:fld>
            <a:endParaRPr lang="ja-JP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AA0826-E040-B042-8BBD-39CE84A29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62" y="2032630"/>
            <a:ext cx="4170495" cy="38884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FC6FFF-8424-4B4A-B508-9202ACCF3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104436"/>
            <a:ext cx="4114800" cy="381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699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CA" altLang="ja-JP" dirty="0"/>
              <a:t>12-B </a:t>
            </a:r>
            <a:r>
              <a:rPr lang="ja-JP" altLang="en-US" dirty="0"/>
              <a:t>仕様（１）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追いかけっこゲームである</a:t>
            </a:r>
            <a:endParaRPr lang="en-US" altLang="ja-JP" dirty="0"/>
          </a:p>
          <a:p>
            <a:r>
              <a:rPr kumimoji="1" lang="en-US" altLang="ja-JP" dirty="0"/>
              <a:t>canvas</a:t>
            </a:r>
            <a:r>
              <a:rPr kumimoji="1" lang="ja-JP" altLang="en-US"/>
              <a:t>にユーザ</a:t>
            </a:r>
            <a:r>
              <a:rPr kumimoji="1" lang="ja-JP" altLang="en-US" dirty="0"/>
              <a:t>（白丸）と敵（黒丸）を表示する．</a:t>
            </a:r>
            <a:endParaRPr kumimoji="1" lang="en-US" altLang="ja-JP" dirty="0"/>
          </a:p>
          <a:p>
            <a:pPr lvl="1"/>
            <a:r>
              <a:rPr lang="ja-JP" altLang="en-US" dirty="0"/>
              <a:t>丸の大きさは任意であるが，画面仕様での大きさ</a:t>
            </a:r>
            <a:r>
              <a:rPr lang="ja-JP" altLang="en-US"/>
              <a:t>は，直径</a:t>
            </a:r>
            <a:r>
              <a:rPr lang="en-CA" altLang="ja-JP" dirty="0"/>
              <a:t>10</a:t>
            </a:r>
            <a:r>
              <a:rPr lang="ja-JP" altLang="en-US"/>
              <a:t>である</a:t>
            </a:r>
            <a:endParaRPr lang="en-CA" altLang="ja-JP" dirty="0"/>
          </a:p>
          <a:p>
            <a:r>
              <a:rPr lang="en-US" altLang="ja-JP" dirty="0"/>
              <a:t>4</a:t>
            </a:r>
            <a:r>
              <a:rPr lang="ja-JP" altLang="en-US"/>
              <a:t>つの方向ボタンで，白丸を操作する</a:t>
            </a:r>
          </a:p>
          <a:p>
            <a:pPr lvl="1"/>
            <a:r>
              <a:rPr lang="ja-JP" altLang="en-US"/>
              <a:t>同時に，敵も乱数を使い，</a:t>
            </a:r>
            <a:r>
              <a:rPr lang="en-US" altLang="ja-JP" dirty="0"/>
              <a:t>1/4</a:t>
            </a:r>
            <a:r>
              <a:rPr lang="ja-JP" altLang="en-US"/>
              <a:t>の確率で上下左右いずれかに移動する</a:t>
            </a:r>
            <a:endParaRPr lang="en-US" altLang="ja-JP" dirty="0"/>
          </a:p>
          <a:p>
            <a:r>
              <a:rPr lang="ja-JP" altLang="en-US"/>
              <a:t>敵を捕まえたら，クリア</a:t>
            </a:r>
            <a:endParaRPr lang="en-US" altLang="ja-JP" dirty="0"/>
          </a:p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40447-021D-C840-AA28-71CEBDE29642}" type="slidenum">
              <a:rPr lang="ja-JP" altLang="en-US" smtClean="0"/>
              <a:pPr/>
              <a:t>16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868251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CA" altLang="ja-JP" dirty="0"/>
              <a:t>12-B </a:t>
            </a:r>
            <a:r>
              <a:rPr lang="ja-JP" altLang="en-US" dirty="0"/>
              <a:t>仕様（２）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lang="ja-JP" altLang="en-US" dirty="0"/>
              <a:t>追加仕様</a:t>
            </a:r>
            <a:endParaRPr lang="en-US" altLang="ja-JP" dirty="0"/>
          </a:p>
          <a:p>
            <a:pPr lvl="1"/>
            <a:r>
              <a:rPr lang="ja-JP" altLang="en-US" dirty="0"/>
              <a:t>ユーザ，敵とも画面外に行かないようにする</a:t>
            </a:r>
            <a:endParaRPr lang="en-US" altLang="ja-JP" dirty="0"/>
          </a:p>
          <a:p>
            <a:pPr lvl="1"/>
            <a:r>
              <a:rPr lang="ja-JP" altLang="en-US" dirty="0"/>
              <a:t>クリアの画面を出したり，何ステップでクリアできたかをハイスコア表示したりする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40447-021D-C840-AA28-71CEBDE29642}" type="slidenum">
              <a:rPr lang="ja-JP" altLang="en-US" smtClean="0"/>
              <a:pPr/>
              <a:t>17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8647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CA" altLang="ja-JP" dirty="0"/>
              <a:t>12-1</a:t>
            </a:r>
            <a:endParaRPr lang="ja-JP" altLang="en-US" dirty="0"/>
          </a:p>
        </p:txBody>
      </p:sp>
      <p:sp>
        <p:nvSpPr>
          <p:cNvPr id="6" name="サブタイトル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altLang="ja-JP" dirty="0"/>
              <a:t>canvas</a:t>
            </a:r>
            <a:r>
              <a:rPr lang="ja-JP" altLang="en-US"/>
              <a:t>の</a:t>
            </a:r>
            <a:r>
              <a:rPr lang="ja-JP" altLang="en-US" dirty="0"/>
              <a:t>練習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4294967295"/>
          </p:nvPr>
        </p:nvSpPr>
        <p:spPr>
          <a:xfrm>
            <a:off x="7010400" y="92075"/>
            <a:ext cx="2133600" cy="365125"/>
          </a:xfrm>
        </p:spPr>
        <p:txBody>
          <a:bodyPr/>
          <a:lstStyle/>
          <a:p>
            <a:fld id="{D4040447-021D-C840-AA28-71CEBDE29642}" type="slidenum">
              <a:rPr lang="ja-JP" altLang="en-US" smtClean="0"/>
              <a:pPr/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60975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CA" altLang="ja-JP" dirty="0"/>
              <a:t>12-1</a:t>
            </a:r>
            <a:r>
              <a:rPr lang="ja-JP" altLang="en-US"/>
              <a:t>の</a:t>
            </a:r>
            <a:r>
              <a:rPr lang="ja-JP" altLang="en-US" dirty="0"/>
              <a:t>内容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altLang="ja-JP" sz="2400" dirty="0"/>
              <a:t>A</a:t>
            </a:r>
            <a:r>
              <a:rPr lang="ja-JP" altLang="en-US" sz="2400"/>
              <a:t>ボタン</a:t>
            </a:r>
            <a:r>
              <a:rPr lang="ja-JP" altLang="en-US" sz="2400" dirty="0"/>
              <a:t>を押す</a:t>
            </a:r>
            <a:r>
              <a:rPr lang="ja-JP" altLang="en-US" sz="2400"/>
              <a:t>と、</a:t>
            </a:r>
            <a:r>
              <a:rPr lang="en-CA" altLang="ja-JP" sz="2400" dirty="0"/>
              <a:t>canvas</a:t>
            </a:r>
            <a:r>
              <a:rPr lang="ja-JP" altLang="en-US" sz="2400"/>
              <a:t>内</a:t>
            </a:r>
            <a:r>
              <a:rPr lang="ja-JP" altLang="en-US" sz="2400" dirty="0"/>
              <a:t>のどこか（乱数を使い，場所は毎回変わる）に直径</a:t>
            </a:r>
            <a:r>
              <a:rPr lang="en-US" sz="2400" dirty="0"/>
              <a:t>10</a:t>
            </a:r>
            <a:r>
              <a:rPr lang="ja-JP" altLang="en-US" sz="2400" dirty="0"/>
              <a:t>の円を表示するプログラムを</a:t>
            </a:r>
            <a:r>
              <a:rPr lang="ja-JP" altLang="en-US" sz="2400"/>
              <a:t>作成せよ</a:t>
            </a:r>
            <a:endParaRPr lang="en-CA" altLang="ja-JP" sz="2400" dirty="0"/>
          </a:p>
          <a:p>
            <a:r>
              <a:rPr lang="en-CA" altLang="ja-JP" sz="2400" dirty="0"/>
              <a:t>B</a:t>
            </a:r>
            <a:r>
              <a:rPr lang="ja-JP" altLang="en-US" sz="2400"/>
              <a:t>ボタンを押すとクリア（すべての丸を消去）する</a:t>
            </a:r>
            <a:endParaRPr lang="ja-JP" altLang="en-US" sz="2400" dirty="0"/>
          </a:p>
          <a:p>
            <a:pPr lvl="1"/>
            <a:endParaRPr lang="en-US" altLang="ja-JP" sz="2000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40447-021D-C840-AA28-71CEBDE29642}" type="slidenum">
              <a:rPr lang="ja-JP" altLang="en-US" smtClean="0"/>
              <a:pPr/>
              <a:t>3</a:t>
            </a:fld>
            <a:endParaRPr lang="ja-JP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62069" y="579597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実行例（初期状態）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34611" y="5790451"/>
            <a:ext cx="334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実行例（</a:t>
            </a:r>
            <a:r>
              <a:rPr lang="en-CA" altLang="ja-JP" dirty="0"/>
              <a:t>A</a:t>
            </a:r>
            <a:r>
              <a:rPr lang="ja-JP" altLang="en-US"/>
              <a:t>ボタンを何回か押した</a:t>
            </a:r>
            <a:r>
              <a:rPr lang="ja-JP" altLang="en-US" dirty="0"/>
              <a:t>）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E7CF56-4209-1945-B74F-1E2FB70BA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400" y="3280048"/>
            <a:ext cx="2692400" cy="2374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6EDABA2-6A23-584B-AA06-5D9CA6252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531" y="3280048"/>
            <a:ext cx="26924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423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CA" altLang="ja-JP" dirty="0"/>
              <a:t>12-2</a:t>
            </a:r>
            <a:endParaRPr lang="ja-JP" altLang="en-US" dirty="0"/>
          </a:p>
        </p:txBody>
      </p:sp>
      <p:sp>
        <p:nvSpPr>
          <p:cNvPr id="6" name="サブタイトル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旗の描画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4294967295"/>
          </p:nvPr>
        </p:nvSpPr>
        <p:spPr>
          <a:xfrm>
            <a:off x="7010400" y="92075"/>
            <a:ext cx="2133600" cy="365125"/>
          </a:xfrm>
        </p:spPr>
        <p:txBody>
          <a:bodyPr/>
          <a:lstStyle/>
          <a:p>
            <a:fld id="{D4040447-021D-C840-AA28-71CEBDE29642}" type="slidenum">
              <a:rPr lang="ja-JP" altLang="en-US" smtClean="0"/>
              <a:pPr/>
              <a:t>4</a:t>
            </a:fld>
            <a:endParaRPr lang="ja-JP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CA" altLang="ja-JP" dirty="0"/>
              <a:t>12-2</a:t>
            </a:r>
            <a:r>
              <a:rPr lang="ja-JP" altLang="en-US"/>
              <a:t>の</a:t>
            </a:r>
            <a:r>
              <a:rPr lang="ja-JP" altLang="en-US" dirty="0"/>
              <a:t>内容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A</a:t>
            </a:r>
            <a:r>
              <a:rPr lang="ja-JP" altLang="en-US"/>
              <a:t>ボタン</a:t>
            </a:r>
            <a:r>
              <a:rPr lang="ja-JP" altLang="en-US" dirty="0"/>
              <a:t>を押す</a:t>
            </a:r>
            <a:r>
              <a:rPr lang="ja-JP" altLang="en-US"/>
              <a:t>と，</a:t>
            </a:r>
            <a:r>
              <a:rPr lang="en-CA" altLang="ja-JP" dirty="0"/>
              <a:t>canvas</a:t>
            </a:r>
            <a:r>
              <a:rPr lang="ja-JP" altLang="en-US"/>
              <a:t>上</a:t>
            </a:r>
            <a:r>
              <a:rPr lang="ja-JP" altLang="en-US" dirty="0"/>
              <a:t>に赤十字</a:t>
            </a:r>
            <a:r>
              <a:rPr lang="ja-JP" altLang="en-US"/>
              <a:t>の旗を描くプログラム</a:t>
            </a:r>
            <a:endParaRPr lang="en-US" altLang="ja-JP" dirty="0"/>
          </a:p>
          <a:p>
            <a:r>
              <a:rPr lang="ja-JP" altLang="en-US" dirty="0"/>
              <a:t>条件</a:t>
            </a:r>
            <a:endParaRPr lang="en-US" altLang="ja-JP" dirty="0"/>
          </a:p>
          <a:p>
            <a:pPr lvl="1"/>
            <a:r>
              <a:rPr lang="ja-JP" altLang="en-US" dirty="0"/>
              <a:t>旗の表示位置（矩形の左上隅の座標）は，テキストボックス（</a:t>
            </a:r>
            <a:r>
              <a:rPr lang="en-US" altLang="ja-JP" dirty="0"/>
              <a:t>x</a:t>
            </a:r>
            <a:r>
              <a:rPr lang="ja-JP" altLang="en-US"/>
              <a:t>座標，</a:t>
            </a:r>
            <a:r>
              <a:rPr lang="en-US" altLang="ja-JP" dirty="0" err="1"/>
              <a:t>y</a:t>
            </a:r>
            <a:r>
              <a:rPr lang="ja-JP" altLang="en-US"/>
              <a:t>座標をテキストフィールド）</a:t>
            </a:r>
            <a:r>
              <a:rPr lang="ja-JP" altLang="en-US" dirty="0"/>
              <a:t>から取得する</a:t>
            </a:r>
            <a:endParaRPr lang="en-US" altLang="ja-JP" dirty="0"/>
          </a:p>
          <a:p>
            <a:pPr lvl="1"/>
            <a:r>
              <a:rPr lang="ja-JP" altLang="en-US" dirty="0"/>
              <a:t>旗のサイズは，次ページ参照</a:t>
            </a:r>
            <a:endParaRPr lang="en-US" altLang="ja-JP" dirty="0"/>
          </a:p>
          <a:p>
            <a:pPr lvl="1"/>
            <a:r>
              <a:rPr lang="ja-JP" altLang="en-US" dirty="0"/>
              <a:t>黒い</a:t>
            </a:r>
            <a:r>
              <a:rPr lang="ja-JP" altLang="en-US"/>
              <a:t>背景（</a:t>
            </a:r>
            <a:r>
              <a:rPr lang="en-CA" altLang="ja-JP" dirty="0"/>
              <a:t>canvas</a:t>
            </a:r>
            <a:r>
              <a:rPr lang="ja-JP" altLang="en-US"/>
              <a:t>の</a:t>
            </a:r>
            <a:r>
              <a:rPr lang="ja-JP" altLang="en-US" dirty="0"/>
              <a:t>背景）</a:t>
            </a:r>
            <a:endParaRPr lang="en-US" altLang="ja-JP" dirty="0"/>
          </a:p>
          <a:p>
            <a:pPr lvl="1"/>
            <a:r>
              <a:rPr lang="ja-JP" altLang="en-US" dirty="0"/>
              <a:t>消去ボタンを押すと，画像が消える</a:t>
            </a: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40447-021D-C840-AA28-71CEBDE29642}" type="slidenum">
              <a:rPr lang="ja-JP" altLang="en-US" smtClean="0"/>
              <a:pPr/>
              <a:t>5</a:t>
            </a:fld>
            <a:endParaRPr lang="ja-JP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角丸四角形 71"/>
          <p:cNvSpPr/>
          <p:nvPr/>
        </p:nvSpPr>
        <p:spPr>
          <a:xfrm>
            <a:off x="101600" y="457200"/>
            <a:ext cx="2971800" cy="2133600"/>
          </a:xfrm>
          <a:prstGeom prst="roundRect">
            <a:avLst>
              <a:gd name="adj" fmla="val 27334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　課題</a:t>
            </a:r>
            <a:r>
              <a:rPr lang="en-CA" altLang="ja-JP" dirty="0"/>
              <a:t>4-3</a:t>
            </a:r>
            <a:r>
              <a:rPr lang="ja-JP" altLang="en-US" dirty="0"/>
              <a:t>の解説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40447-021D-C840-AA28-71CEBDE29642}" type="slidenum">
              <a:rPr lang="ja-JP" altLang="en-US" smtClean="0"/>
              <a:pPr/>
              <a:t>6</a:t>
            </a:fld>
            <a:endParaRPr lang="ja-JP" altLang="en-US"/>
          </a:p>
        </p:txBody>
      </p:sp>
      <p:cxnSp>
        <p:nvCxnSpPr>
          <p:cNvPr id="18" name="直線コネクタ 17"/>
          <p:cNvCxnSpPr/>
          <p:nvPr/>
        </p:nvCxnSpPr>
        <p:spPr>
          <a:xfrm rot="16200000" flipH="1">
            <a:off x="-18911" y="5877025"/>
            <a:ext cx="812522" cy="127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 rot="5400000">
            <a:off x="2245242" y="5865496"/>
            <a:ext cx="84669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 flipV="1">
            <a:off x="2668588" y="5439014"/>
            <a:ext cx="760412" cy="31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>
            <a:off x="2668588" y="3889336"/>
            <a:ext cx="760412" cy="155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 rot="5400000">
            <a:off x="2424787" y="4661813"/>
            <a:ext cx="1552814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>
            <a:off x="393700" y="6099136"/>
            <a:ext cx="228997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/>
          <p:cNvSpPr/>
          <p:nvPr/>
        </p:nvSpPr>
        <p:spPr>
          <a:xfrm>
            <a:off x="381000" y="3916602"/>
            <a:ext cx="2298700" cy="15504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+mn-ea"/>
            </a:endParaRPr>
          </a:p>
        </p:txBody>
      </p:sp>
      <p:sp>
        <p:nvSpPr>
          <p:cNvPr id="41" name="十字形 40"/>
          <p:cNvSpPr/>
          <p:nvPr/>
        </p:nvSpPr>
        <p:spPr>
          <a:xfrm>
            <a:off x="1035050" y="4196518"/>
            <a:ext cx="990600" cy="990600"/>
          </a:xfrm>
          <a:prstGeom prst="plus">
            <a:avLst>
              <a:gd name="adj" fmla="val 35256"/>
            </a:avLst>
          </a:prstGeom>
          <a:solidFill>
            <a:srgbClr val="FF0000"/>
          </a:solidFill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+mn-ea"/>
            </a:endParaRPr>
          </a:p>
        </p:txBody>
      </p:sp>
      <p:cxnSp>
        <p:nvCxnSpPr>
          <p:cNvPr id="43" name="直線コネクタ 42"/>
          <p:cNvCxnSpPr/>
          <p:nvPr/>
        </p:nvCxnSpPr>
        <p:spPr>
          <a:xfrm>
            <a:off x="381000" y="4539418"/>
            <a:ext cx="2298700" cy="1588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>
            <a:off x="393700" y="4831518"/>
            <a:ext cx="2286000" cy="1588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>
            <a:off x="393700" y="5187118"/>
            <a:ext cx="2286000" cy="1588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>
            <a:off x="381000" y="4196518"/>
            <a:ext cx="2298700" cy="1588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 rot="5400000">
            <a:off x="254258" y="4702672"/>
            <a:ext cx="1547296" cy="1588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 rot="5400000">
            <a:off x="609858" y="4689456"/>
            <a:ext cx="1547296" cy="1588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>
          <a:xfrm rot="5400000">
            <a:off x="901958" y="4677788"/>
            <a:ext cx="1547296" cy="1588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 rot="5400000">
            <a:off x="1244858" y="4664572"/>
            <a:ext cx="1547296" cy="1588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 rot="5400000">
            <a:off x="1549658" y="4677788"/>
            <a:ext cx="1547296" cy="1588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/>
          <p:nvPr/>
        </p:nvCxnSpPr>
        <p:spPr>
          <a:xfrm rot="5400000">
            <a:off x="-74354" y="4664572"/>
            <a:ext cx="1547296" cy="1588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正方形/長方形 66"/>
          <p:cNvSpPr/>
          <p:nvPr/>
        </p:nvSpPr>
        <p:spPr>
          <a:xfrm>
            <a:off x="457200" y="762000"/>
            <a:ext cx="2298700" cy="1550432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+mn-ea"/>
            </a:endParaRPr>
          </a:p>
        </p:txBody>
      </p:sp>
      <p:sp>
        <p:nvSpPr>
          <p:cNvPr id="68" name="十字形 67"/>
          <p:cNvSpPr/>
          <p:nvPr/>
        </p:nvSpPr>
        <p:spPr>
          <a:xfrm>
            <a:off x="1111250" y="1041916"/>
            <a:ext cx="990600" cy="990600"/>
          </a:xfrm>
          <a:prstGeom prst="plus">
            <a:avLst>
              <a:gd name="adj" fmla="val 3525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+mn-ea"/>
            </a:endParaRPr>
          </a:p>
        </p:txBody>
      </p:sp>
      <p:sp>
        <p:nvSpPr>
          <p:cNvPr id="69" name="下矢印 68"/>
          <p:cNvSpPr/>
          <p:nvPr/>
        </p:nvSpPr>
        <p:spPr>
          <a:xfrm>
            <a:off x="304800" y="2590800"/>
            <a:ext cx="2451100" cy="1371600"/>
          </a:xfrm>
          <a:prstGeom prst="downArrow">
            <a:avLst>
              <a:gd name="adj1" fmla="val 67719"/>
              <a:gd name="adj2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+mn-ea"/>
              </a:rPr>
              <a:t>点線で区切</a:t>
            </a:r>
            <a:endParaRPr kumimoji="1" lang="en-US" altLang="ja-JP" dirty="0">
              <a:latin typeface="+mn-ea"/>
            </a:endParaRPr>
          </a:p>
          <a:p>
            <a:pPr algn="ctr"/>
            <a:r>
              <a:rPr kumimoji="1" lang="ja-JP" altLang="en-US" dirty="0">
                <a:latin typeface="+mn-ea"/>
              </a:rPr>
              <a:t>られた領域は等分と考える</a:t>
            </a:r>
          </a:p>
        </p:txBody>
      </p:sp>
      <p:sp>
        <p:nvSpPr>
          <p:cNvPr id="70" name="テキスト ボックス 69"/>
          <p:cNvSpPr txBox="1"/>
          <p:nvPr/>
        </p:nvSpPr>
        <p:spPr>
          <a:xfrm rot="16200000">
            <a:off x="2807995" y="4565667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50</a:t>
            </a:r>
            <a:endParaRPr kumimoji="1" lang="ja-JP" altLang="en-US" dirty="0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1382712" y="5718136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70</a:t>
            </a:r>
            <a:endParaRPr kumimoji="1" lang="ja-JP" alt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20FBD30-5214-8E44-A234-4FD00CB80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394" y="1911184"/>
            <a:ext cx="4895902" cy="423999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ヒント</a:t>
            </a:r>
            <a:br>
              <a:rPr lang="en-US" altLang="ja-JP" dirty="0"/>
            </a:br>
            <a:r>
              <a:rPr lang="ja-JP" altLang="en-US" sz="4000" dirty="0"/>
              <a:t>全く手が付けられない人は以下の手順で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座標を数字で</a:t>
            </a:r>
            <a:r>
              <a:rPr lang="ja-JP" altLang="en-US"/>
              <a:t>指定して旗</a:t>
            </a:r>
            <a:r>
              <a:rPr lang="ja-JP" altLang="en-US" dirty="0"/>
              <a:t>を１つ描いてみる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上記プログラムを以下の様に修正</a:t>
            </a:r>
            <a:endParaRPr lang="en-US" altLang="ja-JP" dirty="0"/>
          </a:p>
          <a:p>
            <a:pPr lvl="1"/>
            <a:r>
              <a:rPr lang="ja-JP" altLang="en-US" dirty="0"/>
              <a:t>国旗の左上隅の座標の変数を宣言，その変数に値（例えば</a:t>
            </a:r>
            <a:r>
              <a:rPr lang="en-US" altLang="ja-JP" dirty="0" err="1"/>
              <a:t>x</a:t>
            </a:r>
            <a:r>
              <a:rPr lang="en-US" altLang="ja-JP" dirty="0"/>
              <a:t>=0, </a:t>
            </a:r>
            <a:r>
              <a:rPr lang="en-US" altLang="ja-JP" dirty="0" err="1"/>
              <a:t>y</a:t>
            </a:r>
            <a:r>
              <a:rPr lang="en-US" altLang="ja-JP" dirty="0"/>
              <a:t>=0</a:t>
            </a:r>
            <a:r>
              <a:rPr lang="ja-JP" altLang="en-US" dirty="0"/>
              <a:t>）を代入，国旗の図形を描く命令の座標を変数で指定して描く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国旗の左上隅の座標の変数</a:t>
            </a:r>
            <a:r>
              <a:rPr lang="ja-JP" altLang="en-US"/>
              <a:t>に</a:t>
            </a:r>
            <a:r>
              <a:rPr lang="en-US" altLang="ja-JP" dirty="0"/>
              <a:t> </a:t>
            </a:r>
            <a:r>
              <a:rPr lang="ja-JP" altLang="en-US"/>
              <a:t>テキストフィールドの</a:t>
            </a:r>
            <a:r>
              <a:rPr lang="ja-JP" altLang="en-US" dirty="0"/>
              <a:t>値を代入する</a:t>
            </a:r>
            <a:endParaRPr lang="en-US" altLang="ja-JP" dirty="0"/>
          </a:p>
          <a:p>
            <a:pPr lvl="1"/>
            <a:r>
              <a:rPr lang="ja-JP" altLang="en-US" dirty="0"/>
              <a:t>何回か座標を変えてみて，きちんと描画されることを確認する</a:t>
            </a:r>
            <a:endParaRPr lang="en-US" altLang="ja-JP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40447-021D-C840-AA28-71CEBDE29642}" type="slidenum">
              <a:rPr lang="ja-JP" altLang="en-US" smtClean="0"/>
              <a:pPr/>
              <a:t>7</a:t>
            </a:fld>
            <a:endParaRPr lang="ja-JP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CA" altLang="ja-JP" dirty="0"/>
              <a:t>12-3</a:t>
            </a:r>
            <a:endParaRPr lang="ja-JP" altLang="en-US" dirty="0"/>
          </a:p>
        </p:txBody>
      </p:sp>
      <p:sp>
        <p:nvSpPr>
          <p:cNvPr id="6" name="サブタイトル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/>
              <a:t>くだもの検索</a:t>
            </a:r>
            <a:endParaRPr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4294967295"/>
          </p:nvPr>
        </p:nvSpPr>
        <p:spPr>
          <a:xfrm>
            <a:off x="7010400" y="92075"/>
            <a:ext cx="2133600" cy="365125"/>
          </a:xfrm>
        </p:spPr>
        <p:txBody>
          <a:bodyPr/>
          <a:lstStyle/>
          <a:p>
            <a:fld id="{D4040447-021D-C840-AA28-71CEBDE29642}" type="slidenum">
              <a:rPr lang="ja-JP" altLang="en-US" smtClean="0"/>
              <a:pPr/>
              <a:t>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70752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CA" altLang="ja-JP" dirty="0"/>
              <a:t>12-3</a:t>
            </a:r>
            <a:r>
              <a:rPr lang="ja-JP" altLang="en-US" dirty="0"/>
              <a:t>　画面仕様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40447-021D-C840-AA28-71CEBDE29642}" type="slidenum">
              <a:rPr lang="ja-JP" altLang="en-US" smtClean="0"/>
              <a:pPr/>
              <a:t>9</a:t>
            </a:fld>
            <a:endParaRPr lang="ja-JP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1C101D-CB00-1B4F-9A38-E85132CE0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231061"/>
            <a:ext cx="4176464" cy="35941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6EC555-EA6A-CF41-90D6-A7442C650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446" y="2328624"/>
            <a:ext cx="4076154" cy="349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554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 smtClean="0">
            <a:latin typeface="+mn-ea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5834</TotalTime>
  <Words>480</Words>
  <Application>Microsoft Macintosh PowerPoint</Application>
  <PresentationFormat>On-screen Show (4:3)</PresentationFormat>
  <Paragraphs>77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ＭＳ Ｐゴシック</vt:lpstr>
      <vt:lpstr>Arial</vt:lpstr>
      <vt:lpstr>Calibri</vt:lpstr>
      <vt:lpstr>Wingdings</vt:lpstr>
      <vt:lpstr>Office テーマ</vt:lpstr>
      <vt:lpstr>コンピュータ実習 第12回 課題</vt:lpstr>
      <vt:lpstr>課題12-1</vt:lpstr>
      <vt:lpstr>課題12-1の内容</vt:lpstr>
      <vt:lpstr>課題12-2</vt:lpstr>
      <vt:lpstr>課題12-2の内容</vt:lpstr>
      <vt:lpstr>　課題4-3の解説</vt:lpstr>
      <vt:lpstr>ヒント 全く手が付けられない人は以下の手順で</vt:lpstr>
      <vt:lpstr>課題12-3</vt:lpstr>
      <vt:lpstr>課題12-3　画面仕様</vt:lpstr>
      <vt:lpstr>課題12-3　仕様</vt:lpstr>
      <vt:lpstr>課題12-A</vt:lpstr>
      <vt:lpstr>課題12-A　画面仕様</vt:lpstr>
      <vt:lpstr>課題12－Ａ　仕様</vt:lpstr>
      <vt:lpstr>課題12-B</vt:lpstr>
      <vt:lpstr>課題12-B　画面仕様</vt:lpstr>
      <vt:lpstr>課題12-B 仕様（１）</vt:lpstr>
      <vt:lpstr>課題12-B 仕様（２）</vt:lpstr>
    </vt:vector>
  </TitlesOfParts>
  <Company>青山学院大学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プログラミング実習</dc:title>
  <dc:creator>宮治 裕</dc:creator>
  <cp:lastModifiedBy>Microsoft Office User</cp:lastModifiedBy>
  <cp:revision>258</cp:revision>
  <cp:lastPrinted>2012-10-17T04:02:58Z</cp:lastPrinted>
  <dcterms:created xsi:type="dcterms:W3CDTF">2010-09-28T09:53:20Z</dcterms:created>
  <dcterms:modified xsi:type="dcterms:W3CDTF">2019-12-08T13:57:05Z</dcterms:modified>
</cp:coreProperties>
</file>