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9" r:id="rId2"/>
    <p:sldId id="281" r:id="rId3"/>
    <p:sldId id="263" r:id="rId4"/>
    <p:sldId id="266" r:id="rId5"/>
    <p:sldId id="280" r:id="rId6"/>
    <p:sldId id="262" r:id="rId7"/>
    <p:sldId id="264" r:id="rId8"/>
    <p:sldId id="282" r:id="rId9"/>
    <p:sldId id="283" r:id="rId10"/>
    <p:sldId id="271" r:id="rId11"/>
    <p:sldId id="272" r:id="rId12"/>
    <p:sldId id="260" r:id="rId13"/>
    <p:sldId id="275" r:id="rId14"/>
    <p:sldId id="274" r:id="rId15"/>
    <p:sldId id="277" r:id="rId16"/>
    <p:sldId id="286" r:id="rId17"/>
    <p:sldId id="284" r:id="rId1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 id="1" name="Cindy Staley" initials="CS" lastIdx="3" clrIdx="1">
    <p:extLst>
      <p:ext uri="{19B8F6BF-5375-455C-9EA6-DF929625EA0E}">
        <p15:presenceInfo xmlns:p15="http://schemas.microsoft.com/office/powerpoint/2012/main" userId="S-1-5-21-124525095-708259637-1543119021-8042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52129" autoAdjust="0"/>
  </p:normalViewPr>
  <p:slideViewPr>
    <p:cSldViewPr>
      <p:cViewPr varScale="1">
        <p:scale>
          <a:sx n="60" d="100"/>
          <a:sy n="60" d="100"/>
        </p:scale>
        <p:origin x="2706" y="7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86" d="100"/>
          <a:sy n="86" d="100"/>
        </p:scale>
        <p:origin x="378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2/26/2014</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a:t>
            </a:fld>
            <a:endParaRPr lang="en-US"/>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13384-C4FB-4CF7-970C-E0447CD6B19D}" type="datetimeFigureOut">
              <a:rPr lang="en-US" smtClean="0"/>
              <a:t>2/26/2014</a:t>
            </a:fld>
            <a:endParaRPr lang="en-US"/>
          </a:p>
        </p:txBody>
      </p:sp>
      <p:sp>
        <p:nvSpPr>
          <p:cNvPr id="10"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11"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23392-1071-457E-89D3-02DD32F17EEA}" type="slidenum">
              <a:rPr lang="en-US" smtClean="0"/>
              <a:t>‹#›</a:t>
            </a:fld>
            <a:endParaRPr lang="en-US"/>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icrosoft.com/learning/en/us/Course.aspx?ID=10961B"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icrosoft.com/learning/en/us/Course.aspx?ID=10961B"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crosoft.com/learning/companionmo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introduction module provides students with an overview of the course content materials and logistics for Course </a:t>
            </a:r>
            <a:r>
              <a:rPr lang="en-GB" i="1" dirty="0" smtClean="0"/>
              <a:t>10961B: Automating Administration with Windows PowerShell</a:t>
            </a:r>
            <a:r>
              <a:rPr lang="en-US" dirty="0" smtClean="0"/>
              <a:t/>
            </a:r>
            <a:br>
              <a:rPr lang="en-US" dirty="0" smtClean="0"/>
            </a:br>
            <a:endParaRPr lang="en-US" dirty="0" smtClean="0"/>
          </a:p>
          <a:p>
            <a:r>
              <a:rPr lang="en-US" b="1" dirty="0" smtClean="0"/>
              <a:t>Required materials</a:t>
            </a:r>
          </a:p>
          <a:p>
            <a:r>
              <a:rPr lang="en-US" dirty="0" smtClean="0"/>
              <a:t>To teach this course, you need the following materials:</a:t>
            </a:r>
          </a:p>
          <a:p>
            <a:pPr>
              <a:buFontTx/>
              <a:buChar char="•"/>
            </a:pPr>
            <a:r>
              <a:rPr lang="en-US" dirty="0" smtClean="0"/>
              <a:t> Course Handbook</a:t>
            </a:r>
          </a:p>
          <a:p>
            <a:pPr>
              <a:buFontTx/>
              <a:buChar char="•"/>
            </a:pPr>
            <a:r>
              <a:rPr lang="en-US" dirty="0" smtClean="0"/>
              <a:t> Course Companion Content</a:t>
            </a:r>
            <a:endParaRPr lang="en-US" dirty="0" smtClean="0">
              <a:solidFill>
                <a:srgbClr val="FF3300"/>
              </a:solidFill>
            </a:endParaRPr>
          </a:p>
          <a:p>
            <a:pPr>
              <a:buFontTx/>
              <a:buChar char="•"/>
            </a:pPr>
            <a:r>
              <a:rPr lang="en-US" dirty="0" smtClean="0"/>
              <a:t> Trainer materials including:</a:t>
            </a:r>
          </a:p>
          <a:p>
            <a:pPr marL="400050" lvl="1" indent="-171450"/>
            <a:r>
              <a:rPr lang="en-US" dirty="0" smtClean="0"/>
              <a:t>Trainer Preparation Guide</a:t>
            </a:r>
          </a:p>
          <a:p>
            <a:pPr marL="400050" lvl="1" indent="-171450"/>
            <a:r>
              <a:rPr lang="en-US" dirty="0" smtClean="0"/>
              <a:t>Microsoft</a:t>
            </a:r>
            <a:r>
              <a:rPr lang="en-US" baseline="30000" dirty="0" smtClean="0"/>
              <a:t>®</a:t>
            </a:r>
            <a:r>
              <a:rPr lang="en-US" dirty="0" smtClean="0"/>
              <a:t> Office PowerPoint</a:t>
            </a:r>
            <a:r>
              <a:rPr lang="en-US" baseline="30000" dirty="0" smtClean="0"/>
              <a:t>®</a:t>
            </a:r>
            <a:r>
              <a:rPr lang="en-US" dirty="0" smtClean="0"/>
              <a:t> files for this course</a:t>
            </a:r>
            <a:endParaRPr lang="en-US" dirty="0" smtClean="0">
              <a:solidFill>
                <a:srgbClr val="7030A0"/>
              </a:solidFill>
            </a:endParaRPr>
          </a:p>
          <a:p>
            <a:pPr marL="400050" lvl="1" indent="-171450"/>
            <a:r>
              <a:rPr lang="en-US" dirty="0" smtClean="0"/>
              <a:t>Microsoft Hyper-V</a:t>
            </a:r>
            <a:r>
              <a:rPr lang="en-US" baseline="30000" dirty="0" smtClean="0"/>
              <a:t>®</a:t>
            </a:r>
            <a:r>
              <a:rPr lang="en-US" dirty="0" smtClean="0"/>
              <a:t> Classroom Setup Guide</a:t>
            </a:r>
          </a:p>
          <a:p>
            <a:pPr marL="400050" lvl="1" indent="-171450"/>
            <a:r>
              <a:rPr lang="en-US" dirty="0" smtClean="0"/>
              <a:t>Virtual machines for the course</a:t>
            </a:r>
          </a:p>
          <a:p>
            <a:pPr marL="400050" lvl="1" indent="-171450"/>
            <a:r>
              <a:rPr lang="en-US" dirty="0" smtClean="0"/>
              <a:t>Latest error logs for the course (if any) </a:t>
            </a:r>
            <a:endParaRPr lang="en-US" dirty="0" smtClean="0">
              <a:solidFill>
                <a:srgbClr val="FF3300"/>
              </a:solidFill>
            </a:endParaRPr>
          </a:p>
          <a:p>
            <a:pPr marL="228600" lvl="1" indent="0">
              <a:buNone/>
            </a:pPr>
            <a:endParaRPr lang="en-US" dirty="0" smtClean="0"/>
          </a:p>
          <a:p>
            <a:r>
              <a:rPr lang="en-US" b="1" dirty="0" smtClean="0"/>
              <a:t>Important: </a:t>
            </a:r>
            <a:r>
              <a:rPr lang="en-US" dirty="0" smtClean="0"/>
              <a:t>We recommend that you use PowerPoint 2007 or a newer version to display the slides for this course. If you use PowerPoint Viewer or an older version of Office PowerPoint, all of the features of the slides might not display correctly.</a:t>
            </a:r>
          </a:p>
          <a:p>
            <a:endParaRPr lang="en-US" dirty="0" smtClean="0"/>
          </a:p>
          <a:p>
            <a:r>
              <a:rPr lang="en-US" b="1" dirty="0" smtClean="0"/>
              <a:t>Preparation tasks</a:t>
            </a:r>
          </a:p>
          <a:p>
            <a:r>
              <a:rPr lang="en-US" dirty="0" smtClean="0"/>
              <a:t>To prepare for this course, you must follow and complete the tasks that the Trainer Preparation Guide outlines.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help you teach this course a 10961A Train the Trainer video is available on the MCT Readiness site. There is also a change log that details the differences between the A and B versions. </a:t>
            </a:r>
          </a:p>
          <a:p>
            <a:endParaRPr lang="en-US" dirty="0" smtClean="0"/>
          </a:p>
          <a:p>
            <a:endParaRPr lang="en-US" dirty="0" smtClean="0"/>
          </a:p>
          <a:p>
            <a:r>
              <a:rPr lang="en-US" b="1" dirty="0" smtClean="0"/>
              <a:t>Presentation:</a:t>
            </a:r>
            <a:r>
              <a:rPr lang="en-US" dirty="0" smtClean="0">
                <a:solidFill>
                  <a:srgbClr val="FF0000"/>
                </a:solidFill>
              </a:rPr>
              <a:t> </a:t>
            </a:r>
            <a:r>
              <a:rPr lang="en-US" dirty="0" smtClean="0"/>
              <a:t>30 minutes</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1601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Refer students to the online course syllabus for module objectives, lessons, and labs - </a:t>
            </a:r>
            <a:r>
              <a:rPr lang="en-US" dirty="0" smtClean="0">
                <a:hlinkClick r:id="rId3"/>
              </a:rPr>
              <a:t>http://www.microsoft.com/learning/en/us/Course.aspx?ID=10961B</a:t>
            </a:r>
            <a:endParaRPr lang="en-US" dirty="0" smtClean="0"/>
          </a:p>
          <a:p>
            <a:endParaRPr lang="en-US" dirty="0" smtClean="0"/>
          </a:p>
          <a:p>
            <a:r>
              <a:rPr lang="en-US" b="1" dirty="0"/>
              <a:t>Module 1</a:t>
            </a:r>
            <a:r>
              <a:rPr lang="en-US" dirty="0"/>
              <a:t>, “Getting Started with Windows PowerShell</a:t>
            </a:r>
            <a:r>
              <a:rPr lang="en-US" dirty="0" smtClean="0"/>
              <a:t>”. This </a:t>
            </a:r>
            <a:r>
              <a:rPr lang="en-US" dirty="0"/>
              <a:t>module introduces students to Windows PowerShell, explains the two built-in host applications, and teaches students to configure the host applications</a:t>
            </a:r>
            <a:r>
              <a:rPr lang="en-US" b="1" dirty="0" smtClean="0"/>
              <a:t>.</a:t>
            </a:r>
          </a:p>
          <a:p>
            <a:endParaRPr lang="en-US" dirty="0"/>
          </a:p>
          <a:p>
            <a:r>
              <a:rPr lang="en-US" b="1" dirty="0"/>
              <a:t>Module 2</a:t>
            </a:r>
            <a:r>
              <a:rPr lang="en-US" dirty="0"/>
              <a:t>, “Working with the Pipeline</a:t>
            </a:r>
            <a:r>
              <a:rPr lang="en-US" dirty="0" smtClean="0"/>
              <a:t>”. This </a:t>
            </a:r>
            <a:r>
              <a:rPr lang="en-US" dirty="0"/>
              <a:t>module covers core Windows PowerShell techniques and commands, including customizing command output, exporting and converting data, sorting objects, filtering objects, and enumerating objects</a:t>
            </a:r>
            <a:r>
              <a:rPr lang="en-US" dirty="0" smtClean="0"/>
              <a:t>.</a:t>
            </a:r>
          </a:p>
          <a:p>
            <a:endParaRPr lang="en-US" dirty="0"/>
          </a:p>
          <a:p>
            <a:r>
              <a:rPr lang="en-US" b="1" dirty="0"/>
              <a:t>Module 3</a:t>
            </a:r>
            <a:r>
              <a:rPr lang="en-US" dirty="0"/>
              <a:t>, “Understanding How the Pipeline Works</a:t>
            </a:r>
            <a:r>
              <a:rPr lang="en-US" dirty="0" smtClean="0"/>
              <a:t>”. This </a:t>
            </a:r>
            <a:r>
              <a:rPr lang="en-US" dirty="0"/>
              <a:t>module explains how Windows PowerShell passes objects from command to common within the pipeline. Students are given several examples and learn to explain the pipeline operation and predict command behavior</a:t>
            </a:r>
            <a:r>
              <a:rPr lang="en-US" dirty="0" smtClean="0"/>
              <a:t>.</a:t>
            </a:r>
          </a:p>
          <a:p>
            <a:endParaRPr lang="en-US" dirty="0"/>
          </a:p>
          <a:p>
            <a:r>
              <a:rPr lang="en-US" b="1" dirty="0"/>
              <a:t>Module 4</a:t>
            </a:r>
            <a:r>
              <a:rPr lang="en-US" dirty="0"/>
              <a:t>, “Using </a:t>
            </a:r>
            <a:r>
              <a:rPr lang="en-US" dirty="0" err="1"/>
              <a:t>PSProviders</a:t>
            </a:r>
            <a:r>
              <a:rPr lang="en-US" dirty="0"/>
              <a:t> and </a:t>
            </a:r>
            <a:r>
              <a:rPr lang="en-US" dirty="0" err="1"/>
              <a:t>PSDrives</a:t>
            </a:r>
            <a:r>
              <a:rPr lang="en-US" dirty="0" smtClean="0"/>
              <a:t>”. This </a:t>
            </a:r>
            <a:r>
              <a:rPr lang="en-US" dirty="0"/>
              <a:t>module explains the purpose and use of Windows PowerShell providers and drives, and shows students how to use these components for administrative tasks</a:t>
            </a:r>
            <a:r>
              <a:rPr lang="en-US" b="1" dirty="0" smtClean="0"/>
              <a:t>.</a:t>
            </a:r>
          </a:p>
          <a:p>
            <a:endParaRPr lang="en-US" dirty="0"/>
          </a:p>
          <a:p>
            <a:r>
              <a:rPr lang="en-US" b="1" dirty="0"/>
              <a:t>Module 5</a:t>
            </a:r>
            <a:r>
              <a:rPr lang="en-US" dirty="0"/>
              <a:t>, “Formatting Output</a:t>
            </a:r>
            <a:r>
              <a:rPr lang="en-US" dirty="0" smtClean="0"/>
              <a:t>”. This </a:t>
            </a:r>
            <a:r>
              <a:rPr lang="en-US" dirty="0"/>
              <a:t>module demonstrates how to format command output and how to create custom output </a:t>
            </a:r>
            <a:r>
              <a:rPr lang="en-US" dirty="0" smtClean="0"/>
              <a:t>.</a:t>
            </a:r>
            <a:r>
              <a:rPr lang="en-US" b="1" dirty="0" smtClean="0"/>
              <a:t>.</a:t>
            </a:r>
          </a:p>
          <a:p>
            <a:endParaRPr lang="en-US" dirty="0"/>
          </a:p>
          <a:p>
            <a:r>
              <a:rPr lang="en-US" b="1" dirty="0"/>
              <a:t>Module 6</a:t>
            </a:r>
            <a:r>
              <a:rPr lang="en-US" dirty="0"/>
              <a:t>, “Using WMI and CIM</a:t>
            </a:r>
            <a:r>
              <a:rPr lang="en-US" dirty="0" smtClean="0"/>
              <a:t>”. This </a:t>
            </a:r>
            <a:r>
              <a:rPr lang="en-US" dirty="0"/>
              <a:t>module explains Windows Management Instrumentation (WMI) and Common Information Model (CIM), and shows students how to use these technologies</a:t>
            </a:r>
            <a:r>
              <a:rPr lang="en-US" dirty="0" smtClean="0"/>
              <a:t>.</a:t>
            </a:r>
          </a:p>
          <a:p>
            <a:endParaRPr lang="en-US" dirty="0"/>
          </a:p>
          <a:p>
            <a:r>
              <a:rPr lang="en-US" b="1" dirty="0"/>
              <a:t>Module 7</a:t>
            </a:r>
            <a:r>
              <a:rPr lang="en-US" dirty="0"/>
              <a:t>, “Preparing for Scripting</a:t>
            </a:r>
            <a:r>
              <a:rPr lang="en-US" dirty="0" smtClean="0"/>
              <a:t>”. This </a:t>
            </a:r>
            <a:r>
              <a:rPr lang="en-US" dirty="0"/>
              <a:t>module prepares students for scripting by explaining Windows PowerShell’s security model and formally covering variables</a:t>
            </a:r>
            <a:r>
              <a:rPr lang="en-US" dirty="0" smtClean="0"/>
              <a:t>.</a:t>
            </a:r>
          </a:p>
          <a:p>
            <a:endParaRPr lang="en-US" dirty="0"/>
          </a:p>
          <a:p>
            <a:r>
              <a:rPr lang="en-US" b="1" dirty="0"/>
              <a:t>Module 8</a:t>
            </a:r>
            <a:r>
              <a:rPr lang="en-US" dirty="0"/>
              <a:t>, “Moving From a Command to a Script to a Module</a:t>
            </a:r>
            <a:r>
              <a:rPr lang="en-US" dirty="0" smtClean="0"/>
              <a:t>”. This </a:t>
            </a:r>
            <a:r>
              <a:rPr lang="en-US" dirty="0"/>
              <a:t>module shows students how to take a command and turn it into a parameterized script, and how to evolve that script into a standalone script module. Students </a:t>
            </a:r>
            <a:r>
              <a:rPr lang="en-US" dirty="0" smtClean="0"/>
              <a:t>learn </a:t>
            </a:r>
            <a:r>
              <a:rPr lang="en-US" dirty="0"/>
              <a:t>the foundations needed to create their own reusable tools.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33109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
        <p:nvSpPr>
          <p:cNvPr id="11" name="Slide Image Placeholder 10"/>
          <p:cNvSpPr>
            <a:spLocks noGrp="1" noRot="1" noChangeAspect="1"/>
          </p:cNvSpPr>
          <p:nvPr>
            <p:ph type="sldImg"/>
          </p:nvPr>
        </p:nvSpPr>
        <p:spPr>
          <a:xfrm>
            <a:off x="4325938" y="73025"/>
            <a:ext cx="2466975" cy="1851025"/>
          </a:xfrm>
        </p:spPr>
      </p:sp>
      <p:sp>
        <p:nvSpPr>
          <p:cNvPr id="12" name="Notes Placeholder 11"/>
          <p:cNvSpPr>
            <a:spLocks noGrp="1"/>
          </p:cNvSpPr>
          <p:nvPr>
            <p:ph type="body" idx="1"/>
          </p:nvPr>
        </p:nvSpPr>
        <p:spPr/>
        <p:txBody>
          <a:bodyPr/>
          <a:lstStyle/>
          <a:p>
            <a:r>
              <a:rPr lang="en-US" dirty="0"/>
              <a:t>Refer students to the online course syllabus for module objectives, lessons, and labs - </a:t>
            </a:r>
            <a:r>
              <a:rPr lang="en-US" dirty="0">
                <a:hlinkClick r:id="rId3"/>
              </a:rPr>
              <a:t>http://www.microsoft.com/learning/en/us/Course.aspx?ID=10961B</a:t>
            </a:r>
            <a:endParaRPr lang="en-US" dirty="0"/>
          </a:p>
          <a:p>
            <a:endParaRPr lang="en-US" b="1" dirty="0" smtClean="0"/>
          </a:p>
          <a:p>
            <a:r>
              <a:rPr lang="en-US" b="1" dirty="0" smtClean="0"/>
              <a:t>Module </a:t>
            </a:r>
            <a:r>
              <a:rPr lang="en-US" b="1" dirty="0"/>
              <a:t>9</a:t>
            </a:r>
            <a:r>
              <a:rPr lang="en-US" dirty="0"/>
              <a:t>, “Administering Remote Computers</a:t>
            </a:r>
            <a:r>
              <a:rPr lang="en-US" dirty="0" smtClean="0"/>
              <a:t>”. This </a:t>
            </a:r>
            <a:r>
              <a:rPr lang="en-US" dirty="0"/>
              <a:t>module explains Windows PowerShell </a:t>
            </a:r>
            <a:r>
              <a:rPr lang="en-US" dirty="0" err="1"/>
              <a:t>remoting</a:t>
            </a:r>
            <a:r>
              <a:rPr lang="en-US" dirty="0"/>
              <a:t>, and shows students how to use </a:t>
            </a:r>
            <a:r>
              <a:rPr lang="en-US" dirty="0" err="1"/>
              <a:t>remoting</a:t>
            </a:r>
            <a:r>
              <a:rPr lang="en-US" dirty="0"/>
              <a:t> to manage multiple remote computers</a:t>
            </a:r>
            <a:r>
              <a:rPr lang="en-US" dirty="0" smtClean="0"/>
              <a:t>.</a:t>
            </a:r>
          </a:p>
          <a:p>
            <a:endParaRPr lang="en-US" dirty="0"/>
          </a:p>
          <a:p>
            <a:r>
              <a:rPr lang="en-US" b="1" dirty="0"/>
              <a:t>Module 10</a:t>
            </a:r>
            <a:r>
              <a:rPr lang="en-US" dirty="0"/>
              <a:t>, “Putting it All Together</a:t>
            </a:r>
            <a:r>
              <a:rPr lang="en-US" dirty="0" smtClean="0"/>
              <a:t>”. This </a:t>
            </a:r>
            <a:r>
              <a:rPr lang="en-US" dirty="0"/>
              <a:t>module offers students an opportunity to use everything they have learned so far. Students will discover, learn, and run commands that perform a complex, real-world administrative task</a:t>
            </a:r>
            <a:r>
              <a:rPr lang="en-US" dirty="0" smtClean="0"/>
              <a:t>.</a:t>
            </a:r>
          </a:p>
          <a:p>
            <a:endParaRPr lang="en-US" dirty="0"/>
          </a:p>
          <a:p>
            <a:r>
              <a:rPr lang="en-US" b="1" dirty="0"/>
              <a:t>Module 11</a:t>
            </a:r>
            <a:r>
              <a:rPr lang="en-US" dirty="0"/>
              <a:t>, “Using Background Jobs and Scheduled Jobs</a:t>
            </a:r>
            <a:r>
              <a:rPr lang="en-US" dirty="0" smtClean="0"/>
              <a:t>”. In </a:t>
            </a:r>
            <a:r>
              <a:rPr lang="en-US" dirty="0"/>
              <a:t>this module students will learn to create and manage background jobs and scheduled jobs</a:t>
            </a:r>
            <a:r>
              <a:rPr lang="en-US" dirty="0" smtClean="0"/>
              <a:t>.</a:t>
            </a:r>
          </a:p>
          <a:p>
            <a:endParaRPr lang="en-US" dirty="0"/>
          </a:p>
          <a:p>
            <a:r>
              <a:rPr lang="en-US" b="1" dirty="0"/>
              <a:t>Module 12</a:t>
            </a:r>
            <a:r>
              <a:rPr lang="en-US" dirty="0"/>
              <a:t>, “</a:t>
            </a:r>
            <a:r>
              <a:rPr lang="en-CA" dirty="0"/>
              <a:t>Using Advanced PowerShell Techniques and Profiles</a:t>
            </a:r>
            <a:r>
              <a:rPr lang="en-CA" dirty="0" smtClean="0"/>
              <a:t>”. </a:t>
            </a:r>
            <a:r>
              <a:rPr lang="en-US" dirty="0" smtClean="0"/>
              <a:t>This </a:t>
            </a:r>
            <a:r>
              <a:rPr lang="en-US" dirty="0"/>
              <a:t>module includes a variety of advanced techniques, including additional comparison operators, using alternate credentials, creating profile scripts, manipulating string and date objects, and so on. </a:t>
            </a:r>
          </a:p>
          <a:p>
            <a:endParaRPr lang="en-US" dirty="0"/>
          </a:p>
          <a:p>
            <a:endParaRPr lang="en-US" dirty="0"/>
          </a:p>
        </p:txBody>
      </p:sp>
    </p:spTree>
    <p:extLst>
      <p:ext uri="{BB962C8B-B14F-4D97-AF65-F5344CB8AC3E}">
        <p14:creationId xmlns:p14="http://schemas.microsoft.com/office/powerpoint/2010/main" val="375380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course does not have a direct mapping to any exam. </a:t>
            </a:r>
            <a:r>
              <a:rPr lang="ga-IE" dirty="0" smtClean="0"/>
              <a:t>However, while there is not </a:t>
            </a:r>
            <a:r>
              <a:rPr lang="en-US" dirty="0" smtClean="0"/>
              <a:t>a </a:t>
            </a:r>
            <a:r>
              <a:rPr lang="ga-IE" dirty="0" smtClean="0"/>
              <a:t>standalone Windows PowerShell exam </a:t>
            </a:r>
            <a:r>
              <a:rPr lang="en-US" dirty="0" smtClean="0"/>
              <a:t>the topics are</a:t>
            </a:r>
            <a:r>
              <a:rPr lang="ga-IE" dirty="0" smtClean="0"/>
              <a:t> covered across all the individual Microsoft Certified Solutions Associate (MCSA) and Microsoft Certified Certified Solutions Expert (MCSE) exams</a:t>
            </a:r>
            <a:r>
              <a:rPr lang="en-US" dirty="0" smtClean="0"/>
              <a:t>. T</a:t>
            </a:r>
            <a:r>
              <a:rPr lang="ga-IE" dirty="0" smtClean="0"/>
              <a:t>his course will help prepare </a:t>
            </a:r>
            <a:r>
              <a:rPr lang="en-US" dirty="0" smtClean="0"/>
              <a:t>the student </a:t>
            </a:r>
            <a:r>
              <a:rPr lang="ga-IE" dirty="0" smtClean="0"/>
              <a:t>for Windows PowerShell related concepts and processes within those exams. </a:t>
            </a:r>
            <a:endParaRPr lang="en-US" dirty="0" smtClean="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160108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a:p>
        </p:txBody>
      </p:sp>
      <p:sp>
        <p:nvSpPr>
          <p:cNvPr id="6" name="Slide Image Placeholder 5"/>
          <p:cNvSpPr>
            <a:spLocks noGrp="1" noRot="1" noChangeAspect="1"/>
          </p:cNvSpPr>
          <p:nvPr>
            <p:ph type="sldImg"/>
          </p:nvPr>
        </p:nvSpPr>
        <p:spPr>
          <a:xfrm>
            <a:off x="4325938" y="73025"/>
            <a:ext cx="2466975" cy="1851025"/>
          </a:xfrm>
        </p:spPr>
      </p:sp>
      <p:sp>
        <p:nvSpPr>
          <p:cNvPr id="7" name="Notes Placeholder 6"/>
          <p:cNvSpPr>
            <a:spLocks noGrp="1"/>
          </p:cNvSpPr>
          <p:nvPr>
            <p:ph type="body" idx="1"/>
          </p:nvPr>
        </p:nvSpPr>
        <p:spPr/>
        <p:txBody>
          <a:bodyPr/>
          <a:lstStyle/>
          <a:p>
            <a:r>
              <a:rPr lang="en-US" dirty="0" smtClean="0"/>
              <a:t>You should</a:t>
            </a:r>
            <a:r>
              <a:rPr lang="en-US" baseline="0" dirty="0" smtClean="0"/>
              <a:t> tell students at this stage whether the course labs will be run as on-premises (local) labs, </a:t>
            </a:r>
            <a:r>
              <a:rPr lang="en-US" dirty="0" smtClean="0"/>
              <a:t>such as those that </a:t>
            </a:r>
            <a:r>
              <a:rPr lang="en-US" baseline="0" dirty="0" smtClean="0"/>
              <a:t>run on the local host machines in Hyper-V or as Microsoft Labs Online (MLO) hosted labs. </a:t>
            </a:r>
            <a:endParaRPr lang="en-US"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63687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a:p>
        </p:txBody>
      </p:sp>
      <p:sp>
        <p:nvSpPr>
          <p:cNvPr id="6" name="Slide Image Placeholder 5"/>
          <p:cNvSpPr>
            <a:spLocks noGrp="1" noRot="1" noChangeAspect="1"/>
          </p:cNvSpPr>
          <p:nvPr>
            <p:ph type="sldImg"/>
          </p:nvPr>
        </p:nvSpPr>
        <p:spPr>
          <a:xfrm>
            <a:off x="4325938" y="73025"/>
            <a:ext cx="2466975" cy="1851025"/>
          </a:xfrm>
        </p:spPr>
      </p:sp>
      <p:sp>
        <p:nvSpPr>
          <p:cNvPr id="7" name="Notes Placeholder 6"/>
          <p:cNvSpPr>
            <a:spLocks noGrp="1"/>
          </p:cNvSpPr>
          <p:nvPr>
            <p:ph type="body" idx="1"/>
          </p:nvPr>
        </p:nvSpPr>
        <p:spPr/>
        <p:txBody>
          <a:bodyPr/>
          <a:lstStyle/>
          <a:p>
            <a:r>
              <a:rPr lang="en-US" dirty="0" smtClean="0"/>
              <a:t>Discuss the role of each virtual machine used in the labs. </a:t>
            </a:r>
            <a:endParaRPr lang="en-US"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55936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spcAft>
                <a:spcPts val="1000"/>
              </a:spcAft>
            </a:pPr>
            <a:r>
              <a:rPr lang="en-US" dirty="0" smtClean="0">
                <a:ea typeface="Calibri"/>
                <a:cs typeface="Times New Roman"/>
              </a:rPr>
              <a:t>If you are using Microsoft Labs Online (MLO) this slide can be removed and you should refer to the slide </a:t>
            </a:r>
            <a:r>
              <a:rPr lang="en-US" i="1" dirty="0" smtClean="0">
                <a:ea typeface="Calibri"/>
                <a:cs typeface="Times New Roman"/>
              </a:rPr>
              <a:t>Demonstration: Using Microsoft Labs Online (MLO). </a:t>
            </a:r>
            <a:r>
              <a:rPr lang="en-US" dirty="0" smtClean="0">
                <a:ea typeface="Calibri"/>
                <a:cs typeface="Times New Roman"/>
              </a:rPr>
              <a:t>If you are using </a:t>
            </a:r>
            <a:r>
              <a:rPr lang="en-US" dirty="0" err="1" smtClean="0">
                <a:ea typeface="Calibri"/>
                <a:cs typeface="Times New Roman"/>
              </a:rPr>
              <a:t>on-premise</a:t>
            </a:r>
            <a:r>
              <a:rPr lang="en-US" dirty="0" smtClean="0">
                <a:ea typeface="Calibri"/>
                <a:cs typeface="Times New Roman"/>
              </a:rPr>
              <a:t> (local) labs you can leave this slide.</a:t>
            </a:r>
          </a:p>
          <a:p>
            <a:pPr>
              <a:lnSpc>
                <a:spcPct val="115000"/>
              </a:lnSpc>
              <a:spcAft>
                <a:spcPts val="1000"/>
              </a:spcAft>
            </a:pPr>
            <a:r>
              <a:rPr lang="en-US" dirty="0" smtClean="0">
                <a:ea typeface="Calibri"/>
                <a:cs typeface="Times New Roman"/>
              </a:rPr>
              <a:t>Demonstration Steps</a:t>
            </a:r>
          </a:p>
          <a:p>
            <a:pPr marL="342900" lvl="0" indent="-342900">
              <a:lnSpc>
                <a:spcPct val="115000"/>
              </a:lnSpc>
              <a:spcAft>
                <a:spcPts val="200"/>
              </a:spcAft>
              <a:buFont typeface="+mj-lt"/>
              <a:buAutoNum type="arabicPeriod"/>
            </a:pPr>
            <a:r>
              <a:rPr lang="en-US" dirty="0" smtClean="0">
                <a:ea typeface="Times New Roman"/>
                <a:cs typeface="Times New Roman"/>
              </a:rPr>
              <a:t>On </a:t>
            </a:r>
            <a:r>
              <a:rPr lang="en-US" b="1" dirty="0" smtClean="0">
                <a:ea typeface="Times New Roman"/>
                <a:cs typeface="Times New Roman"/>
              </a:rPr>
              <a:t>LON-HOST1</a:t>
            </a:r>
            <a:r>
              <a:rPr lang="en-US" dirty="0" smtClean="0">
                <a:ea typeface="Times New Roman"/>
                <a:cs typeface="Times New Roman"/>
              </a:rPr>
              <a:t> click </a:t>
            </a:r>
            <a:r>
              <a:rPr lang="en-US" b="1" dirty="0" smtClean="0">
                <a:ea typeface="Times New Roman"/>
                <a:cs typeface="Times New Roman"/>
              </a:rPr>
              <a:t>Start</a:t>
            </a:r>
            <a:r>
              <a:rPr lang="en-US" dirty="0" smtClean="0">
                <a:ea typeface="Times New Roman"/>
                <a:cs typeface="Times New Roman"/>
              </a:rPr>
              <a:t>, then click </a:t>
            </a:r>
            <a:r>
              <a:rPr lang="en-US" b="1" dirty="0" smtClean="0">
                <a:ea typeface="Times New Roman"/>
                <a:cs typeface="Times New Roman"/>
              </a:rPr>
              <a:t>Administrative Tools</a:t>
            </a:r>
            <a:r>
              <a:rPr lang="en-US" dirty="0" smtClean="0">
                <a:ea typeface="Times New Roman"/>
                <a:cs typeface="Times New Roman"/>
              </a:rPr>
              <a:t> and then double-click </a:t>
            </a:r>
            <a:r>
              <a:rPr lang="en-US" b="1" dirty="0" smtClean="0">
                <a:ea typeface="Times New Roman"/>
                <a:cs typeface="Times New Roman"/>
              </a:rPr>
              <a:t>Hyper-V Manager</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In the </a:t>
            </a:r>
            <a:r>
              <a:rPr lang="en-US" b="1" dirty="0" smtClean="0">
                <a:ea typeface="Times New Roman"/>
                <a:cs typeface="Times New Roman"/>
              </a:rPr>
              <a:t>Hyper-V Console</a:t>
            </a:r>
            <a:r>
              <a:rPr lang="en-US" dirty="0" smtClean="0">
                <a:ea typeface="Times New Roman"/>
                <a:cs typeface="Times New Roman"/>
              </a:rPr>
              <a:t> that opens click </a:t>
            </a:r>
            <a:r>
              <a:rPr lang="en-US" b="1" dirty="0" smtClean="0">
                <a:ea typeface="Times New Roman"/>
                <a:cs typeface="Times New Roman"/>
              </a:rPr>
              <a:t>LON-HOST1</a:t>
            </a:r>
            <a:r>
              <a:rPr lang="en-US" dirty="0" smtClean="0">
                <a:ea typeface="Times New Roman"/>
                <a:cs typeface="Times New Roman"/>
              </a:rPr>
              <a:t> and notice the virtual machines hosted on this Hyper-V Server.</a:t>
            </a:r>
          </a:p>
          <a:p>
            <a:pPr marL="342900" lvl="0" indent="-342900">
              <a:lnSpc>
                <a:spcPct val="115000"/>
              </a:lnSpc>
              <a:spcAft>
                <a:spcPts val="200"/>
              </a:spcAft>
              <a:buFont typeface="+mj-lt"/>
              <a:buAutoNum type="arabicPeriod"/>
            </a:pPr>
            <a:r>
              <a:rPr lang="en-US" dirty="0" smtClean="0">
                <a:ea typeface="Times New Roman"/>
                <a:cs typeface="Times New Roman"/>
              </a:rPr>
              <a:t>Click </a:t>
            </a:r>
            <a:r>
              <a:rPr lang="en-US" b="1" dirty="0" smtClean="0">
                <a:ea typeface="Times New Roman"/>
                <a:cs typeface="Times New Roman"/>
              </a:rPr>
              <a:t>LON-HOST2</a:t>
            </a:r>
            <a:r>
              <a:rPr lang="en-US" dirty="0" smtClean="0">
                <a:ea typeface="Times New Roman"/>
                <a:cs typeface="Times New Roman"/>
              </a:rPr>
              <a:t> and notice the virtual machines hosted on this Hyper-V Server.</a:t>
            </a:r>
          </a:p>
          <a:p>
            <a:pPr marL="342900" lvl="0" indent="-342900">
              <a:lnSpc>
                <a:spcPct val="115000"/>
              </a:lnSpc>
              <a:spcAft>
                <a:spcPts val="200"/>
              </a:spcAft>
              <a:buFont typeface="+mj-lt"/>
              <a:buAutoNum type="arabicPeriod"/>
            </a:pPr>
            <a:r>
              <a:rPr lang="en-US" dirty="0" smtClean="0">
                <a:ea typeface="Times New Roman"/>
                <a:cs typeface="Times New Roman"/>
              </a:rPr>
              <a:t>Right-click </a:t>
            </a:r>
            <a:r>
              <a:rPr lang="en-US" b="1" dirty="0" smtClean="0">
                <a:ea typeface="Times New Roman"/>
                <a:cs typeface="Times New Roman"/>
              </a:rPr>
              <a:t>LON-DC1</a:t>
            </a:r>
            <a:r>
              <a:rPr lang="en-US" dirty="0" smtClean="0">
                <a:ea typeface="Times New Roman"/>
                <a:cs typeface="Times New Roman"/>
              </a:rPr>
              <a:t> and then click </a:t>
            </a:r>
            <a:r>
              <a:rPr lang="en-US" b="1" dirty="0" smtClean="0">
                <a:ea typeface="Times New Roman"/>
                <a:cs typeface="Times New Roman"/>
              </a:rPr>
              <a:t>Start</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Right-click </a:t>
            </a:r>
            <a:r>
              <a:rPr lang="en-US" b="1" dirty="0" smtClean="0">
                <a:ea typeface="Times New Roman"/>
                <a:cs typeface="Times New Roman"/>
              </a:rPr>
              <a:t>LON-SM2</a:t>
            </a:r>
            <a:r>
              <a:rPr lang="en-US" dirty="0" smtClean="0">
                <a:ea typeface="Times New Roman"/>
                <a:cs typeface="Times New Roman"/>
              </a:rPr>
              <a:t> and then click </a:t>
            </a:r>
            <a:r>
              <a:rPr lang="en-US" b="1" dirty="0" smtClean="0">
                <a:ea typeface="Times New Roman"/>
                <a:cs typeface="Times New Roman"/>
              </a:rPr>
              <a:t>Snapshot</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Notice a </a:t>
            </a:r>
            <a:r>
              <a:rPr lang="en-US" b="1" dirty="0" smtClean="0">
                <a:ea typeface="Times New Roman"/>
                <a:cs typeface="Times New Roman"/>
              </a:rPr>
              <a:t>Snapshot</a:t>
            </a:r>
            <a:r>
              <a:rPr lang="en-US" dirty="0" smtClean="0">
                <a:ea typeface="Times New Roman"/>
                <a:cs typeface="Times New Roman"/>
              </a:rPr>
              <a:t> has been taken on </a:t>
            </a:r>
            <a:r>
              <a:rPr lang="en-US" b="1" dirty="0" smtClean="0">
                <a:ea typeface="Times New Roman"/>
                <a:cs typeface="Times New Roman"/>
              </a:rPr>
              <a:t>LON-SM2</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Right-click </a:t>
            </a:r>
            <a:r>
              <a:rPr lang="en-US" b="1" dirty="0" smtClean="0">
                <a:ea typeface="Times New Roman"/>
                <a:cs typeface="Times New Roman"/>
              </a:rPr>
              <a:t>LON-SM2</a:t>
            </a:r>
            <a:r>
              <a:rPr lang="en-US" dirty="0" smtClean="0">
                <a:ea typeface="Times New Roman"/>
                <a:cs typeface="Times New Roman"/>
              </a:rPr>
              <a:t> and then click </a:t>
            </a:r>
            <a:r>
              <a:rPr lang="en-US" b="1" dirty="0" smtClean="0">
                <a:ea typeface="Times New Roman"/>
                <a:cs typeface="Times New Roman"/>
              </a:rPr>
              <a:t>Start</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Right-click </a:t>
            </a:r>
            <a:r>
              <a:rPr lang="en-US" b="1" dirty="0" smtClean="0">
                <a:ea typeface="Times New Roman"/>
                <a:cs typeface="Times New Roman"/>
              </a:rPr>
              <a:t>LON-SM2</a:t>
            </a:r>
            <a:r>
              <a:rPr lang="en-US" dirty="0" smtClean="0">
                <a:ea typeface="Times New Roman"/>
                <a:cs typeface="Times New Roman"/>
              </a:rPr>
              <a:t> and then click </a:t>
            </a:r>
            <a:r>
              <a:rPr lang="en-US" b="1" dirty="0" smtClean="0">
                <a:ea typeface="Times New Roman"/>
                <a:cs typeface="Times New Roman"/>
              </a:rPr>
              <a:t>Connect</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Click the </a:t>
            </a:r>
            <a:r>
              <a:rPr lang="en-US" b="1" dirty="0" smtClean="0">
                <a:ea typeface="Times New Roman"/>
                <a:cs typeface="Times New Roman"/>
              </a:rPr>
              <a:t>Action</a:t>
            </a:r>
            <a:r>
              <a:rPr lang="en-US" dirty="0" smtClean="0">
                <a:ea typeface="Times New Roman"/>
                <a:cs typeface="Times New Roman"/>
              </a:rPr>
              <a:t> menu and then click </a:t>
            </a:r>
            <a:r>
              <a:rPr lang="en-US" b="1" dirty="0" err="1" smtClean="0">
                <a:ea typeface="Times New Roman"/>
                <a:cs typeface="Times New Roman"/>
              </a:rPr>
              <a:t>CTRL+Alt+Delete</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Type </a:t>
            </a:r>
            <a:r>
              <a:rPr lang="en-US" b="1" dirty="0" smtClean="0">
                <a:ea typeface="Times New Roman"/>
                <a:cs typeface="Times New Roman"/>
              </a:rPr>
              <a:t>Pa$$w0rd</a:t>
            </a:r>
            <a:r>
              <a:rPr lang="en-US" dirty="0" smtClean="0">
                <a:ea typeface="Times New Roman"/>
                <a:cs typeface="Times New Roman"/>
              </a:rPr>
              <a:t> in the </a:t>
            </a:r>
            <a:r>
              <a:rPr lang="en-US" b="1" dirty="0" smtClean="0">
                <a:ea typeface="Times New Roman"/>
                <a:cs typeface="Times New Roman"/>
              </a:rPr>
              <a:t>Password</a:t>
            </a:r>
            <a:r>
              <a:rPr lang="en-US" dirty="0" smtClean="0">
                <a:ea typeface="Times New Roman"/>
                <a:cs typeface="Times New Roman"/>
              </a:rPr>
              <a:t> box and then press enter to login to </a:t>
            </a:r>
            <a:r>
              <a:rPr lang="en-US" b="1" dirty="0" smtClean="0">
                <a:ea typeface="Times New Roman"/>
                <a:cs typeface="Times New Roman"/>
              </a:rPr>
              <a:t>LON-SM2</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With the </a:t>
            </a:r>
            <a:r>
              <a:rPr lang="en-US" b="1" dirty="0" smtClean="0">
                <a:ea typeface="Times New Roman"/>
                <a:cs typeface="Times New Roman"/>
              </a:rPr>
              <a:t>Virtual Machine Connection </a:t>
            </a:r>
            <a:r>
              <a:rPr lang="en-US" dirty="0" smtClean="0">
                <a:ea typeface="Times New Roman"/>
                <a:cs typeface="Times New Roman"/>
              </a:rPr>
              <a:t>window open navigate back to the </a:t>
            </a:r>
            <a:r>
              <a:rPr lang="en-US" b="1" dirty="0" smtClean="0">
                <a:ea typeface="Times New Roman"/>
                <a:cs typeface="Times New Roman"/>
              </a:rPr>
              <a:t>Hyper-V Console</a:t>
            </a:r>
            <a:r>
              <a:rPr lang="en-US" dirty="0" smtClean="0">
                <a:ea typeface="Times New Roman"/>
                <a:cs typeface="Times New Roman"/>
              </a:rPr>
              <a:t> and then in the </a:t>
            </a:r>
            <a:r>
              <a:rPr lang="en-US" b="1" dirty="0" smtClean="0">
                <a:ea typeface="Times New Roman"/>
                <a:cs typeface="Times New Roman"/>
              </a:rPr>
              <a:t>Snapshots</a:t>
            </a:r>
            <a:r>
              <a:rPr lang="en-US" dirty="0" smtClean="0">
                <a:ea typeface="Times New Roman"/>
                <a:cs typeface="Times New Roman"/>
              </a:rPr>
              <a:t> section right-click </a:t>
            </a:r>
            <a:r>
              <a:rPr lang="en-US" b="1" dirty="0" smtClean="0">
                <a:ea typeface="Times New Roman"/>
                <a:cs typeface="Times New Roman"/>
              </a:rPr>
              <a:t>10965A-LON-SM2</a:t>
            </a:r>
            <a:r>
              <a:rPr lang="en-US" dirty="0" smtClean="0">
                <a:ea typeface="Times New Roman"/>
                <a:cs typeface="Times New Roman"/>
              </a:rPr>
              <a:t> and then click </a:t>
            </a:r>
            <a:r>
              <a:rPr lang="en-US" b="1" dirty="0" smtClean="0">
                <a:ea typeface="Times New Roman"/>
                <a:cs typeface="Times New Roman"/>
              </a:rPr>
              <a:t>Apply</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In the </a:t>
            </a:r>
            <a:r>
              <a:rPr lang="en-US" b="1" dirty="0" smtClean="0">
                <a:ea typeface="Times New Roman"/>
                <a:cs typeface="Times New Roman"/>
              </a:rPr>
              <a:t>Apply Snapshot</a:t>
            </a:r>
            <a:r>
              <a:rPr lang="en-US" dirty="0" smtClean="0">
                <a:ea typeface="Times New Roman"/>
                <a:cs typeface="Times New Roman"/>
              </a:rPr>
              <a:t> window that opens click </a:t>
            </a:r>
            <a:r>
              <a:rPr lang="en-US" b="1" dirty="0" smtClean="0">
                <a:ea typeface="Times New Roman"/>
                <a:cs typeface="Times New Roman"/>
              </a:rPr>
              <a:t>Apply</a:t>
            </a:r>
            <a:r>
              <a:rPr lang="en-US" dirty="0" smtClean="0">
                <a:ea typeface="Times New Roman"/>
                <a:cs typeface="Times New Roman"/>
              </a:rPr>
              <a:t>.</a:t>
            </a:r>
          </a:p>
          <a:p>
            <a:pPr marL="342900" lvl="0" indent="-342900">
              <a:lnSpc>
                <a:spcPct val="115000"/>
              </a:lnSpc>
              <a:spcAft>
                <a:spcPts val="200"/>
              </a:spcAft>
              <a:buFont typeface="+mj-lt"/>
              <a:buAutoNum type="arabicPeriod"/>
            </a:pPr>
            <a:r>
              <a:rPr lang="en-US" dirty="0" smtClean="0">
                <a:ea typeface="Times New Roman"/>
                <a:cs typeface="Times New Roman"/>
              </a:rPr>
              <a:t>Go back to the </a:t>
            </a:r>
            <a:r>
              <a:rPr lang="en-US" b="1" dirty="0" smtClean="0">
                <a:ea typeface="Times New Roman"/>
                <a:cs typeface="Times New Roman"/>
              </a:rPr>
              <a:t>Virtual Machine Connection </a:t>
            </a:r>
            <a:r>
              <a:rPr lang="en-US" dirty="0" smtClean="0">
                <a:ea typeface="Times New Roman"/>
                <a:cs typeface="Times New Roman"/>
              </a:rPr>
              <a:t>window and notice that the virtual machine is powered off.</a:t>
            </a:r>
          </a:p>
          <a:p>
            <a:pPr marL="342900" lvl="0" indent="-342900">
              <a:lnSpc>
                <a:spcPct val="115000"/>
              </a:lnSpc>
              <a:spcAft>
                <a:spcPts val="200"/>
              </a:spcAft>
              <a:buFont typeface="+mj-lt"/>
              <a:buAutoNum type="arabicPeriod"/>
            </a:pPr>
            <a:r>
              <a:rPr lang="en-US" dirty="0" smtClean="0">
                <a:ea typeface="Times New Roman"/>
                <a:cs typeface="Times New Roman"/>
              </a:rPr>
              <a:t>In the </a:t>
            </a:r>
            <a:r>
              <a:rPr lang="en-US" b="1" dirty="0" smtClean="0">
                <a:ea typeface="Times New Roman"/>
                <a:cs typeface="Times New Roman"/>
              </a:rPr>
              <a:t>Hyper-V Console</a:t>
            </a:r>
            <a:r>
              <a:rPr lang="en-US" dirty="0" smtClean="0">
                <a:ea typeface="Times New Roman"/>
                <a:cs typeface="Times New Roman"/>
              </a:rPr>
              <a:t> right-click the </a:t>
            </a:r>
            <a:r>
              <a:rPr lang="en-US" b="1" dirty="0" smtClean="0">
                <a:ea typeface="Times New Roman"/>
                <a:cs typeface="Times New Roman"/>
              </a:rPr>
              <a:t>10965A-LON-SM2 Snapshot</a:t>
            </a:r>
            <a:r>
              <a:rPr lang="en-US" dirty="0" smtClean="0">
                <a:ea typeface="Times New Roman"/>
                <a:cs typeface="Times New Roman"/>
              </a:rPr>
              <a:t> and then click </a:t>
            </a:r>
            <a:r>
              <a:rPr lang="en-US" b="1" dirty="0" smtClean="0">
                <a:ea typeface="Times New Roman"/>
                <a:cs typeface="Times New Roman"/>
              </a:rPr>
              <a:t>Delete Snapshot</a:t>
            </a:r>
            <a:r>
              <a:rPr lang="en-US" dirty="0" smtClean="0">
                <a:ea typeface="Times New Roman"/>
                <a:cs typeface="Times New Roman"/>
              </a:rPr>
              <a:t>.</a:t>
            </a:r>
          </a:p>
          <a:p>
            <a:pPr marL="342900" lvl="0" indent="-342900">
              <a:lnSpc>
                <a:spcPct val="115000"/>
              </a:lnSpc>
              <a:spcAft>
                <a:spcPts val="200"/>
              </a:spcAft>
              <a:buFont typeface="+mj-lt"/>
              <a:buAutoNum type="arabicPeriod" startAt="15"/>
            </a:pPr>
            <a:r>
              <a:rPr lang="en-US" dirty="0">
                <a:solidFill>
                  <a:prstClr val="black"/>
                </a:solidFill>
                <a:ea typeface="Times New Roman"/>
                <a:cs typeface="Times New Roman"/>
              </a:rPr>
              <a:t>In the </a:t>
            </a:r>
            <a:r>
              <a:rPr lang="en-US" b="1" dirty="0">
                <a:solidFill>
                  <a:prstClr val="black"/>
                </a:solidFill>
                <a:ea typeface="Times New Roman"/>
                <a:cs typeface="Times New Roman"/>
              </a:rPr>
              <a:t>Delete Snapshot</a:t>
            </a:r>
            <a:r>
              <a:rPr lang="en-US" dirty="0">
                <a:solidFill>
                  <a:prstClr val="black"/>
                </a:solidFill>
                <a:ea typeface="Times New Roman"/>
                <a:cs typeface="Times New Roman"/>
              </a:rPr>
              <a:t> window that opens click </a:t>
            </a:r>
            <a:r>
              <a:rPr lang="en-US" b="1" dirty="0">
                <a:solidFill>
                  <a:prstClr val="black"/>
                </a:solidFill>
                <a:ea typeface="Times New Roman"/>
                <a:cs typeface="Times New Roman"/>
              </a:rPr>
              <a:t>Delete</a:t>
            </a:r>
            <a:r>
              <a:rPr lang="en-US" dirty="0">
                <a:solidFill>
                  <a:prstClr val="black"/>
                </a:solidFill>
                <a:ea typeface="Times New Roman"/>
                <a:cs typeface="Times New Roman"/>
              </a:rPr>
              <a:t>.</a:t>
            </a:r>
          </a:p>
          <a:p>
            <a:pPr marL="342900" lvl="0" indent="-342900">
              <a:lnSpc>
                <a:spcPct val="115000"/>
              </a:lnSpc>
              <a:spcAft>
                <a:spcPts val="200"/>
              </a:spcAft>
              <a:buFont typeface="+mj-lt"/>
              <a:buAutoNum type="arabicPeriod" startAt="15"/>
            </a:pPr>
            <a:r>
              <a:rPr lang="en-US" dirty="0">
                <a:solidFill>
                  <a:prstClr val="black"/>
                </a:solidFill>
                <a:ea typeface="Times New Roman"/>
                <a:cs typeface="Times New Roman"/>
              </a:rPr>
              <a:t>Right-click </a:t>
            </a:r>
            <a:r>
              <a:rPr lang="en-US" b="1" dirty="0">
                <a:solidFill>
                  <a:prstClr val="black"/>
                </a:solidFill>
                <a:ea typeface="Times New Roman"/>
                <a:cs typeface="Times New Roman"/>
              </a:rPr>
              <a:t>LON-DC1</a:t>
            </a:r>
            <a:r>
              <a:rPr lang="en-US" dirty="0">
                <a:solidFill>
                  <a:prstClr val="black"/>
                </a:solidFill>
                <a:ea typeface="Times New Roman"/>
                <a:cs typeface="Times New Roman"/>
              </a:rPr>
              <a:t> and then click </a:t>
            </a:r>
            <a:r>
              <a:rPr lang="en-US" b="1" dirty="0">
                <a:solidFill>
                  <a:prstClr val="black"/>
                </a:solidFill>
                <a:ea typeface="Times New Roman"/>
                <a:cs typeface="Times New Roman"/>
              </a:rPr>
              <a:t>Shut Down</a:t>
            </a:r>
            <a:r>
              <a:rPr lang="en-US" dirty="0">
                <a:solidFill>
                  <a:prstClr val="black"/>
                </a:solidFill>
                <a:ea typeface="Times New Roman"/>
                <a:cs typeface="Times New Roman"/>
              </a:rPr>
              <a:t>.</a:t>
            </a:r>
          </a:p>
          <a:p>
            <a:pPr marL="342900" lvl="0" indent="-342900">
              <a:lnSpc>
                <a:spcPct val="115000"/>
              </a:lnSpc>
              <a:spcAft>
                <a:spcPts val="200"/>
              </a:spcAft>
              <a:buFont typeface="+mj-lt"/>
              <a:buAutoNum type="arabicPeriod" startAt="15"/>
            </a:pPr>
            <a:r>
              <a:rPr lang="en-US" dirty="0">
                <a:solidFill>
                  <a:prstClr val="black"/>
                </a:solidFill>
                <a:ea typeface="Times New Roman"/>
                <a:cs typeface="Times New Roman"/>
              </a:rPr>
              <a:t>In the </a:t>
            </a:r>
            <a:r>
              <a:rPr lang="en-US" b="1" dirty="0">
                <a:solidFill>
                  <a:prstClr val="black"/>
                </a:solidFill>
                <a:ea typeface="Times New Roman"/>
                <a:cs typeface="Times New Roman"/>
              </a:rPr>
              <a:t>Shut Down Machine</a:t>
            </a:r>
            <a:r>
              <a:rPr lang="en-US" dirty="0">
                <a:solidFill>
                  <a:prstClr val="black"/>
                </a:solidFill>
                <a:ea typeface="Times New Roman"/>
                <a:cs typeface="Times New Roman"/>
              </a:rPr>
              <a:t> window that opens click </a:t>
            </a:r>
            <a:r>
              <a:rPr lang="en-US" b="1" dirty="0">
                <a:solidFill>
                  <a:prstClr val="black"/>
                </a:solidFill>
                <a:ea typeface="Times New Roman"/>
                <a:cs typeface="Times New Roman"/>
              </a:rPr>
              <a:t>Shut Down</a:t>
            </a:r>
            <a:r>
              <a:rPr lang="en-US" dirty="0">
                <a:solidFill>
                  <a:prstClr val="black"/>
                </a:solidFill>
                <a:ea typeface="Times New Roman"/>
                <a:cs typeface="Times New Roman"/>
              </a:rPr>
              <a:t>.</a:t>
            </a:r>
          </a:p>
          <a:p>
            <a:pPr marL="342900" lvl="0" indent="-342900">
              <a:lnSpc>
                <a:spcPct val="115000"/>
              </a:lnSpc>
              <a:spcAft>
                <a:spcPts val="200"/>
              </a:spcAft>
              <a:buFont typeface="+mj-lt"/>
              <a:buAutoNum type="arabicPeriod" startAt="15"/>
            </a:pPr>
            <a:r>
              <a:rPr lang="en-US" dirty="0">
                <a:solidFill>
                  <a:prstClr val="black"/>
                </a:solidFill>
                <a:ea typeface="Times New Roman"/>
                <a:cs typeface="Times New Roman"/>
              </a:rPr>
              <a:t>Close the </a:t>
            </a:r>
            <a:r>
              <a:rPr lang="en-US" b="1" dirty="0">
                <a:solidFill>
                  <a:prstClr val="black"/>
                </a:solidFill>
                <a:ea typeface="Times New Roman"/>
                <a:cs typeface="Times New Roman"/>
              </a:rPr>
              <a:t>Hyper-V Manager Console</a:t>
            </a:r>
            <a:r>
              <a:rPr lang="en-US" dirty="0">
                <a:solidFill>
                  <a:prstClr val="black"/>
                </a:solidFill>
                <a:ea typeface="Times New Roman"/>
                <a:cs typeface="Times New Roman"/>
              </a:rPr>
              <a:t>.</a:t>
            </a:r>
            <a:endParaRPr lang="en-US" dirty="0"/>
          </a:p>
          <a:p>
            <a:pPr marL="342900" lvl="0" indent="-342900">
              <a:lnSpc>
                <a:spcPct val="115000"/>
              </a:lnSpc>
              <a:buFont typeface="+mj-lt"/>
              <a:buAutoNum type="arabicPeriod"/>
            </a:pPr>
            <a:endParaRPr lang="en-US" dirty="0" smtClean="0">
              <a:ea typeface="Times New Roman"/>
              <a:cs typeface="Times New Roman"/>
            </a:endParaRPr>
          </a:p>
          <a:p>
            <a:pPr lvl="1"/>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636870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i="0" baseline="0" dirty="0" smtClean="0"/>
              <a:t>If you are using on-premise (local) labs you can remove this slide.</a:t>
            </a:r>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are using</a:t>
            </a:r>
            <a:r>
              <a:rPr lang="en-US" baseline="0" dirty="0" smtClean="0"/>
              <a:t> Microsoft Labs Online (MLO) you should take this opportunity to</a:t>
            </a:r>
            <a:r>
              <a:rPr lang="en-US" sz="1200" kern="1200" dirty="0" smtClean="0">
                <a:effectLst/>
                <a:latin typeface="+mn-lt"/>
                <a:ea typeface="+mn-ea"/>
                <a:cs typeface="+mn-cs"/>
              </a:rPr>
              <a:t> show students the lab environment.</a:t>
            </a:r>
            <a:r>
              <a:rPr lang="en-US" sz="1200" kern="1200" baseline="0" dirty="0" smtClean="0">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ake a minute to login and describe the environment to the students. Be sure to point out the online Lab Notes document which contains details of any changes to the lab steps.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there is an optional Navigation in Windows Server 2012 demonstration (last slide) which</a:t>
            </a:r>
            <a:r>
              <a:rPr lang="en-US" sz="1200" kern="1200" baseline="0" dirty="0" smtClean="0">
                <a:solidFill>
                  <a:schemeClr val="tx1"/>
                </a:solidFill>
                <a:effectLst/>
                <a:latin typeface="+mn-lt"/>
                <a:ea typeface="+mn-ea"/>
                <a:cs typeface="+mn-cs"/>
              </a:rPr>
              <a:t> is also relevant if using MLO</a:t>
            </a:r>
            <a:r>
              <a:rPr lang="en-US" sz="1200" kern="1200" dirty="0" smtClean="0">
                <a:solidFill>
                  <a:schemeClr val="tx1"/>
                </a:solidFill>
                <a:effectLst/>
                <a:latin typeface="+mn-lt"/>
                <a:ea typeface="+mn-ea"/>
                <a:cs typeface="+mn-cs"/>
              </a:rPr>
              <a:t>. </a:t>
            </a:r>
            <a:endParaRPr lang="en-US" i="1" baseline="0" dirty="0" smtClean="0">
              <a:solidFill>
                <a:srgbClr val="7030A0"/>
              </a:solidFill>
            </a:endParaRPr>
          </a:p>
          <a:p>
            <a:endParaRPr lang="en-US" i="0" baseline="0" dirty="0" smtClean="0">
              <a:solidFill>
                <a:srgbClr val="7030A0"/>
              </a:solidFill>
            </a:endParaRPr>
          </a:p>
          <a:p>
            <a:endParaRPr lang="en-US" baseline="0" dirty="0" smtClean="0">
              <a:solidFill>
                <a:srgbClr val="7030A0"/>
              </a:solidFill>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Tree>
    <p:extLst>
      <p:ext uri="{BB962C8B-B14F-4D97-AF65-F5344CB8AC3E}">
        <p14:creationId xmlns:p14="http://schemas.microsoft.com/office/powerpoint/2010/main" val="282434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part of the classroom setup, you should configure Hyper-V to pass-through Windows key combinations. This </a:t>
            </a:r>
            <a:r>
              <a:rPr lang="en-US" sz="1000" dirty="0" smtClean="0">
                <a:latin typeface="Arial"/>
                <a:ea typeface="Calibri"/>
                <a:cs typeface="Times New Roman"/>
              </a:rPr>
              <a:t>can make it easier </a:t>
            </a:r>
            <a:r>
              <a:rPr lang="en-US" sz="1000" dirty="0">
                <a:latin typeface="Arial"/>
                <a:ea typeface="Calibri"/>
                <a:cs typeface="Times New Roman"/>
              </a:rPr>
              <a:t>to move around the user interface in Windows Server </a:t>
            </a:r>
            <a:r>
              <a:rPr lang="en-US" sz="1000" dirty="0" smtClean="0">
                <a:latin typeface="Arial"/>
                <a:ea typeface="Calibri"/>
                <a:cs typeface="Times New Roman"/>
              </a:rPr>
              <a:t>2012.</a:t>
            </a:r>
            <a:r>
              <a:rPr lang="en-US" sz="1000" baseline="0" dirty="0" smtClean="0">
                <a:latin typeface="Arial"/>
                <a:ea typeface="Calibri"/>
                <a:cs typeface="Times New Roman"/>
              </a:rPr>
              <a:t> If you wish you can v</a:t>
            </a:r>
            <a:r>
              <a:rPr lang="en-US" sz="1000" dirty="0" smtClean="0">
                <a:latin typeface="Arial"/>
                <a:ea typeface="Calibri"/>
                <a:cs typeface="Times New Roman"/>
              </a:rPr>
              <a:t>erify </a:t>
            </a:r>
            <a:r>
              <a:rPr lang="en-US" sz="1000" dirty="0">
                <a:latin typeface="Arial"/>
                <a:ea typeface="Calibri"/>
                <a:cs typeface="Times New Roman"/>
              </a:rPr>
              <a:t>that this setting is configured with students on their computers:</a:t>
            </a:r>
          </a:p>
          <a:p>
            <a:pPr marL="342900" lvl="0" indent="-342900">
              <a:lnSpc>
                <a:spcPct val="115000"/>
              </a:lnSpc>
              <a:spcAft>
                <a:spcPts val="995"/>
              </a:spcAft>
              <a:buFont typeface="+mj-lt"/>
              <a:buAutoNum type="arabicPeriod"/>
              <a:tabLst>
                <a:tab pos="457200" algn="l"/>
              </a:tabLst>
            </a:pPr>
            <a:r>
              <a:rPr lang="en-US" sz="1000" dirty="0">
                <a:latin typeface="Arial"/>
                <a:ea typeface="Calibri"/>
                <a:cs typeface="Times New Roman"/>
              </a:rPr>
              <a:t>On the host computer, open Hyper-V Manager.</a:t>
            </a:r>
          </a:p>
          <a:p>
            <a:pPr marL="342900" lvl="0" indent="-342900">
              <a:lnSpc>
                <a:spcPct val="115000"/>
              </a:lnSpc>
              <a:spcAft>
                <a:spcPts val="995"/>
              </a:spcAft>
              <a:buFont typeface="+mj-lt"/>
              <a:buAutoNum type="arabicPeriod"/>
              <a:tabLst>
                <a:tab pos="457200" algn="l"/>
              </a:tabLst>
            </a:pPr>
            <a:r>
              <a:rPr lang="en-US" sz="1000" dirty="0">
                <a:latin typeface="Arial"/>
                <a:ea typeface="Calibri"/>
                <a:cs typeface="Times New Roman"/>
              </a:rPr>
              <a:t>Right-click the host computer in Hyper-V Manager, and then click </a:t>
            </a:r>
            <a:r>
              <a:rPr lang="en-US" sz="1000" b="1" dirty="0">
                <a:latin typeface="Arial"/>
                <a:ea typeface="Calibri"/>
                <a:cs typeface="Times New Roman"/>
              </a:rPr>
              <a:t>Hyper-V Settings</a:t>
            </a:r>
            <a:r>
              <a:rPr lang="en-US" sz="1000" dirty="0">
                <a:latin typeface="Arial"/>
                <a:ea typeface="Calibri"/>
                <a:cs typeface="Times New Roman"/>
              </a:rPr>
              <a:t>.</a:t>
            </a:r>
          </a:p>
          <a:p>
            <a:pPr marL="342900" lvl="0" indent="-342900">
              <a:lnSpc>
                <a:spcPct val="115000"/>
              </a:lnSpc>
              <a:spcAft>
                <a:spcPts val="995"/>
              </a:spcAft>
              <a:buFont typeface="+mj-lt"/>
              <a:buAutoNum type="arabicPeriod"/>
              <a:tabLst>
                <a:tab pos="457200" algn="l"/>
              </a:tabLst>
            </a:pPr>
            <a:r>
              <a:rPr lang="en-US" sz="1000" dirty="0">
                <a:latin typeface="Arial"/>
                <a:ea typeface="Calibri"/>
                <a:cs typeface="Times New Roman"/>
              </a:rPr>
              <a:t>Under </a:t>
            </a:r>
            <a:r>
              <a:rPr lang="en-US" sz="1000" b="1" dirty="0">
                <a:latin typeface="Arial"/>
                <a:ea typeface="Calibri"/>
                <a:cs typeface="Times New Roman"/>
              </a:rPr>
              <a:t>User</a:t>
            </a:r>
            <a:r>
              <a:rPr lang="en-US" sz="1000" dirty="0">
                <a:latin typeface="Arial"/>
                <a:ea typeface="Calibri"/>
                <a:cs typeface="Times New Roman"/>
              </a:rPr>
              <a:t>, click </a:t>
            </a:r>
            <a:r>
              <a:rPr lang="en-US" sz="1000" b="1" dirty="0">
                <a:latin typeface="Arial"/>
                <a:ea typeface="Calibri"/>
                <a:cs typeface="Times New Roman"/>
              </a:rPr>
              <a:t>Keyboard</a:t>
            </a:r>
            <a:r>
              <a:rPr lang="en-US" sz="1000" dirty="0">
                <a:latin typeface="Arial"/>
                <a:ea typeface="Calibri"/>
                <a:cs typeface="Times New Roman"/>
              </a:rPr>
              <a:t>, click </a:t>
            </a:r>
            <a:r>
              <a:rPr lang="en-US" sz="1000" b="1" dirty="0">
                <a:latin typeface="Arial"/>
                <a:ea typeface="Calibri"/>
                <a:cs typeface="Times New Roman"/>
              </a:rPr>
              <a:t>Use on the virtual computer</a:t>
            </a:r>
            <a:r>
              <a:rPr lang="en-US" sz="1000" dirty="0">
                <a:latin typeface="Arial"/>
                <a:ea typeface="Calibri"/>
                <a:cs typeface="Times New Roman"/>
              </a:rPr>
              <a:t>, and then click</a:t>
            </a:r>
            <a:r>
              <a:rPr lang="en-US" sz="1000" b="1" dirty="0">
                <a:latin typeface="Arial"/>
                <a:ea typeface="Calibri"/>
                <a:cs typeface="Times New Roman"/>
              </a:rPr>
              <a:t> OK</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Open a virtual machine and demonstrate the following:</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How to sign in</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Administrative Tools are now in the Tools menu of Server Manager</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Get to </a:t>
            </a:r>
            <a:r>
              <a:rPr lang="en-CA" sz="1000" dirty="0">
                <a:latin typeface="Arial"/>
                <a:ea typeface="Calibri"/>
                <a:cs typeface="Times New Roman"/>
              </a:rPr>
              <a:t>the Start screen, Settings, and Search as follows:</a:t>
            </a:r>
            <a:endParaRPr lang="en-US" sz="1000" dirty="0">
              <a:latin typeface="Arial"/>
              <a:ea typeface="Calibri"/>
              <a:cs typeface="Times New Roman"/>
            </a:endParaRP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To get to the Start screen, in the lower-left corner of the screen, click the </a:t>
            </a:r>
            <a:r>
              <a:rPr lang="en-CA" sz="1000" b="1" dirty="0">
                <a:latin typeface="Arial"/>
                <a:ea typeface="Calibri"/>
                <a:cs typeface="Times New Roman"/>
              </a:rPr>
              <a:t>Start</a:t>
            </a:r>
            <a:r>
              <a:rPr lang="en-CA" sz="1000" dirty="0">
                <a:latin typeface="Arial"/>
                <a:ea typeface="Calibri"/>
                <a:cs typeface="Times New Roman"/>
              </a:rPr>
              <a:t> button. You</a:t>
            </a:r>
            <a:r>
              <a:rPr lang="en-US" sz="1000" dirty="0">
                <a:latin typeface="Arial"/>
                <a:ea typeface="Calibri"/>
                <a:cs typeface="Times New Roman"/>
              </a:rPr>
              <a:t> can start typing on this screen to start searching.</a:t>
            </a: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To get to Settings, point your mouse to the lower‑right corner of the screen, and then click the </a:t>
            </a:r>
            <a:r>
              <a:rPr lang="en-CA" sz="1000" b="1" dirty="0">
                <a:latin typeface="Arial"/>
                <a:ea typeface="Calibri"/>
                <a:cs typeface="Times New Roman"/>
              </a:rPr>
              <a:t>Settings</a:t>
            </a:r>
            <a:r>
              <a:rPr lang="en-CA" sz="1000" dirty="0">
                <a:latin typeface="Arial"/>
                <a:ea typeface="Calibri"/>
                <a:cs typeface="Times New Roman"/>
              </a:rPr>
              <a:t> charm when it appears. </a:t>
            </a:r>
            <a:r>
              <a:rPr lang="en-US" sz="1000" dirty="0">
                <a:latin typeface="Arial"/>
                <a:ea typeface="Calibri"/>
                <a:cs typeface="Times New Roman"/>
              </a:rPr>
              <a:t>Settings include Control Panel and Power.</a:t>
            </a: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To get to Search, point your mouse to the lower‑right corner of the screen, and then click the </a:t>
            </a:r>
            <a:r>
              <a:rPr lang="en-CA" sz="1000" b="1" dirty="0">
                <a:latin typeface="Arial"/>
                <a:ea typeface="Calibri"/>
                <a:cs typeface="Times New Roman"/>
              </a:rPr>
              <a:t>Search</a:t>
            </a:r>
            <a:r>
              <a:rPr lang="en-CA" sz="1000" dirty="0">
                <a:latin typeface="Arial"/>
                <a:ea typeface="Calibri"/>
                <a:cs typeface="Times New Roman"/>
              </a:rPr>
              <a:t> charm when it appears.  </a:t>
            </a:r>
            <a:r>
              <a:rPr lang="en-US" sz="1000" dirty="0">
                <a:latin typeface="Arial"/>
                <a:ea typeface="Calibri"/>
                <a:cs typeface="Times New Roman"/>
              </a:rPr>
              <a:t>Search results are filtered by Apps, Settings, and Files.</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Shortcut keys:</a:t>
            </a: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Windows logo key: Opens the Start screen</a:t>
            </a:r>
            <a:r>
              <a:rPr lang="en-US" sz="1000" dirty="0">
                <a:latin typeface="Arial"/>
                <a:ea typeface="Calibri"/>
                <a:cs typeface="Times New Roman"/>
              </a:rPr>
              <a:t> </a:t>
            </a: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Windows logo key +I: Opens the Settings window</a:t>
            </a:r>
            <a:endParaRPr lang="en-US" sz="1000" dirty="0">
              <a:latin typeface="Arial"/>
              <a:ea typeface="Calibri"/>
              <a:cs typeface="Times New Roman"/>
            </a:endParaRPr>
          </a:p>
          <a:p>
            <a:pPr marL="742950" lvl="1" indent="-285750">
              <a:lnSpc>
                <a:spcPct val="115000"/>
              </a:lnSpc>
              <a:spcAft>
                <a:spcPts val="995"/>
              </a:spcAft>
              <a:buFont typeface="Arial"/>
              <a:buChar char="•"/>
              <a:tabLst>
                <a:tab pos="914400" algn="l"/>
              </a:tabLst>
            </a:pPr>
            <a:r>
              <a:rPr lang="en-US" sz="1000" dirty="0">
                <a:latin typeface="Arial"/>
                <a:ea typeface="Calibri"/>
                <a:cs typeface="Times New Roman"/>
              </a:rPr>
              <a:t>Windows </a:t>
            </a:r>
            <a:r>
              <a:rPr lang="en-CA" sz="1000" dirty="0">
                <a:latin typeface="Arial"/>
                <a:ea typeface="Calibri"/>
                <a:cs typeface="Times New Roman"/>
              </a:rPr>
              <a:t>logo key </a:t>
            </a:r>
            <a:r>
              <a:rPr lang="en-US" sz="1000" dirty="0">
                <a:latin typeface="Arial"/>
                <a:ea typeface="Calibri"/>
                <a:cs typeface="Times New Roman"/>
              </a:rPr>
              <a:t>+R: Opens the Run window</a:t>
            </a:r>
          </a:p>
          <a:p>
            <a:pPr marL="742950" lvl="1" indent="-285750">
              <a:lnSpc>
                <a:spcPct val="115000"/>
              </a:lnSpc>
              <a:spcAft>
                <a:spcPts val="995"/>
              </a:spcAft>
              <a:buFont typeface="Arial"/>
              <a:buChar char="•"/>
              <a:tabLst>
                <a:tab pos="914400" algn="l"/>
              </a:tabLst>
            </a:pPr>
            <a:r>
              <a:rPr lang="en-CA" sz="1000" dirty="0">
                <a:latin typeface="Arial"/>
                <a:ea typeface="Calibri"/>
                <a:cs typeface="Times New Roman"/>
              </a:rPr>
              <a:t>Windows logo key +C: Displays the selection of charms</a:t>
            </a:r>
            <a:endParaRPr lang="en-US" sz="1000" dirty="0">
              <a:latin typeface="Arial"/>
              <a:ea typeface="Calibri"/>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593E17-CD1D-4F25-A53C-593A7470378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10961B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00: Course Introduction</a:t>
            </a:r>
            <a:endParaRPr lang="en-US" sz="1200" b="1">
              <a:solidFill>
                <a:srgbClr val="336699"/>
              </a:solidFill>
              <a:latin typeface="Arial"/>
            </a:endParaRPr>
          </a:p>
        </p:txBody>
      </p:sp>
    </p:spTree>
    <p:extLst>
      <p:ext uri="{BB962C8B-B14F-4D97-AF65-F5344CB8AC3E}">
        <p14:creationId xmlns:p14="http://schemas.microsoft.com/office/powerpoint/2010/main" val="21039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593E17-CD1D-4F25-A53C-593A7470378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10961B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00: Course Introduction</a:t>
            </a:r>
            <a:endParaRPr lang="en-US" sz="1200" b="1">
              <a:solidFill>
                <a:srgbClr val="336699"/>
              </a:solidFill>
              <a:latin typeface="Arial"/>
            </a:endParaRPr>
          </a:p>
        </p:txBody>
      </p:sp>
    </p:spTree>
    <p:extLst>
      <p:ext uri="{BB962C8B-B14F-4D97-AF65-F5344CB8AC3E}">
        <p14:creationId xmlns:p14="http://schemas.microsoft.com/office/powerpoint/2010/main" val="13844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a:p>
        </p:txBody>
      </p:sp>
      <p:sp>
        <p:nvSpPr>
          <p:cNvPr id="6" name="Slide Image Placeholder 5"/>
          <p:cNvSpPr>
            <a:spLocks noGrp="1" noRot="1" noChangeAspect="1"/>
          </p:cNvSpPr>
          <p:nvPr>
            <p:ph type="sldImg"/>
          </p:nvPr>
        </p:nvSpPr>
        <p:spPr>
          <a:xfrm>
            <a:off x="4325938" y="73025"/>
            <a:ext cx="2466975" cy="1851025"/>
          </a:xfrm>
        </p:spPr>
      </p:sp>
      <p:sp>
        <p:nvSpPr>
          <p:cNvPr id="7" name="Notes Placeholder 6"/>
          <p:cNvSpPr>
            <a:spLocks noGrp="1"/>
          </p:cNvSpPr>
          <p:nvPr>
            <p:ph type="body" idx="1"/>
          </p:nvPr>
        </p:nvSpPr>
        <p:spPr/>
        <p:txBody>
          <a:bodyPr/>
          <a:lstStyle/>
          <a:p>
            <a:endParaRPr lang="en-US"/>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308680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Welcome students to the course and introduce yourself. Provide a brief overview of your background to establish credibility. Use the next slide for students to introduce themselves. </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288356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fld id="{94E13DAC-20D4-4B2F-852E-9FED2D5F94ED}" type="slidenum">
              <a:rPr lang="en-US" smtClean="0"/>
              <a:pPr/>
              <a:t>5</a:t>
            </a:fld>
            <a:endParaRPr lang="en-US"/>
          </a:p>
        </p:txBody>
      </p:sp>
      <p:sp>
        <p:nvSpPr>
          <p:cNvPr id="20488" name="Notes Placeholder 6"/>
          <p:cNvSpPr>
            <a:spLocks noGrp="1"/>
          </p:cNvSpPr>
          <p:nvPr>
            <p:ph type="body" idx="1"/>
          </p:nvPr>
        </p:nvSpPr>
        <p:spPr/>
        <p:txBody>
          <a:bodyPr/>
          <a:lstStyle/>
          <a:p>
            <a:r>
              <a:rPr lang="en-US" smtClean="0"/>
              <a:t>Ask students to introduce themselves and provide their backgrounds, product experience, and expectations of the course.</a:t>
            </a:r>
          </a:p>
          <a:p>
            <a:endParaRPr lang="en-US" smtClean="0"/>
          </a:p>
          <a:p>
            <a:r>
              <a:rPr lang="en-US" smtClean="0"/>
              <a:t>Record student expectations on a whiteboard or flip chart that you can reference during class.</a:t>
            </a:r>
          </a:p>
          <a:p>
            <a:endParaRPr lang="en-US" smtClean="0"/>
          </a:p>
          <a:p>
            <a:endParaRPr lang="en-US" smtClean="0"/>
          </a:p>
          <a:p>
            <a:endParaRPr lang="en-US" dirty="0" smtClean="0"/>
          </a:p>
        </p:txBody>
      </p:sp>
      <p:sp>
        <p:nvSpPr>
          <p:cNvPr id="4" name="Slide Image Placeholder 3"/>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394562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smtClean="0"/>
              <a:t>Explain the: </a:t>
            </a:r>
          </a:p>
          <a:p>
            <a:pPr marL="171450" indent="-171450">
              <a:buFont typeface="Arial" pitchFamily="34" charset="0"/>
              <a:buChar char="•"/>
            </a:pPr>
            <a:r>
              <a:rPr lang="en-CA" dirty="0" smtClean="0"/>
              <a:t>Class hours</a:t>
            </a:r>
          </a:p>
          <a:p>
            <a:pPr marL="171450" indent="-171450">
              <a:buFont typeface="Arial" pitchFamily="34" charset="0"/>
              <a:buChar char="•"/>
            </a:pPr>
            <a:r>
              <a:rPr lang="en-CA" dirty="0" smtClean="0"/>
              <a:t>Extended building hours for labs</a:t>
            </a:r>
          </a:p>
          <a:p>
            <a:pPr marL="171450" indent="-171450">
              <a:buFont typeface="Arial" pitchFamily="34" charset="0"/>
              <a:buChar char="•"/>
            </a:pPr>
            <a:r>
              <a:rPr lang="en-CA" dirty="0" smtClean="0"/>
              <a:t>Parking</a:t>
            </a:r>
          </a:p>
          <a:p>
            <a:pPr marL="171450" indent="-171450">
              <a:buFont typeface="Arial" pitchFamily="34" charset="0"/>
              <a:buChar char="•"/>
            </a:pPr>
            <a:r>
              <a:rPr lang="en-CA" dirty="0" smtClean="0"/>
              <a:t>Restroom location</a:t>
            </a:r>
          </a:p>
          <a:p>
            <a:pPr marL="171450" indent="-171450">
              <a:buFont typeface="Arial" pitchFamily="34" charset="0"/>
              <a:buChar char="•"/>
            </a:pPr>
            <a:r>
              <a:rPr lang="en-CA" dirty="0" smtClean="0"/>
              <a:t>Meals</a:t>
            </a:r>
          </a:p>
          <a:p>
            <a:pPr marL="171450" indent="-171450">
              <a:buFont typeface="Arial" pitchFamily="34" charset="0"/>
              <a:buChar char="•"/>
            </a:pPr>
            <a:r>
              <a:rPr lang="en-CA" dirty="0" smtClean="0"/>
              <a:t>Phones</a:t>
            </a:r>
          </a:p>
          <a:p>
            <a:pPr marL="171450" indent="-171450">
              <a:buFont typeface="Arial" pitchFamily="34" charset="0"/>
              <a:buChar char="•"/>
            </a:pPr>
            <a:r>
              <a:rPr lang="en-CA" dirty="0" smtClean="0"/>
              <a:t>Message posting</a:t>
            </a:r>
          </a:p>
          <a:p>
            <a:pPr marL="171450" indent="-171450">
              <a:buFont typeface="Arial" pitchFamily="34" charset="0"/>
              <a:buChar char="•"/>
            </a:pPr>
            <a:r>
              <a:rPr lang="en-CA" dirty="0" smtClean="0"/>
              <a:t>Where smoking is or is not allowed</a:t>
            </a:r>
          </a:p>
          <a:p>
            <a:endParaRPr lang="en-CA" dirty="0" smtClean="0"/>
          </a:p>
          <a:p>
            <a:r>
              <a:rPr lang="en-CA" dirty="0" smtClean="0"/>
              <a:t>Let students know if your facility has Internet access that is available for them to use during class breaks.</a:t>
            </a:r>
          </a:p>
          <a:p>
            <a:endParaRPr lang="en-CA" dirty="0" smtClean="0"/>
          </a:p>
          <a:p>
            <a:r>
              <a:rPr lang="en-CA" dirty="0" smtClean="0"/>
              <a:t>Make sure that the students are aware of the recycling program, if one is available.</a:t>
            </a:r>
          </a:p>
          <a:p>
            <a:endParaRPr lang="en-CA" dirty="0" smtClean="0"/>
          </a:p>
          <a:p>
            <a:r>
              <a:rPr lang="en-CA" dirty="0" smtClean="0"/>
              <a:t>Finally, inform students about any emergency </a:t>
            </a:r>
            <a:r>
              <a:rPr lang="en-US" dirty="0" smtClean="0"/>
              <a:t>procedures (for example, emergency exits) </a:t>
            </a:r>
            <a:r>
              <a:rPr lang="en-CA" baseline="0" dirty="0" smtClean="0"/>
              <a:t>and plans in the event of fire or other such emergency.</a:t>
            </a:r>
            <a:endParaRPr lang="en-CA" dirty="0" smtClean="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a:p>
        </p:txBody>
      </p:sp>
      <p:sp>
        <p:nvSpPr>
          <p:cNvPr id="7" name="Slide Image Placeholder 6"/>
          <p:cNvSpPr>
            <a:spLocks noGrp="1" noRot="1" noChangeAspect="1"/>
          </p:cNvSpPr>
          <p:nvPr>
            <p:ph type="sldImg"/>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332343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a:p>
        </p:txBody>
      </p:sp>
      <p:sp>
        <p:nvSpPr>
          <p:cNvPr id="6" name="Slide Image Placeholder 5"/>
          <p:cNvSpPr>
            <a:spLocks noGrp="1" noRot="1" noChangeAspect="1"/>
          </p:cNvSpPr>
          <p:nvPr>
            <p:ph type="sldImg"/>
          </p:nvPr>
        </p:nvSpPr>
        <p:spPr>
          <a:xfrm>
            <a:off x="4325938" y="73025"/>
            <a:ext cx="2466975" cy="1851025"/>
          </a:xfrm>
        </p:spPr>
      </p:sp>
      <p:sp>
        <p:nvSpPr>
          <p:cNvPr id="7" name="Notes Placeholder 6"/>
          <p:cNvSpPr>
            <a:spLocks noGrp="1"/>
          </p:cNvSpPr>
          <p:nvPr>
            <p:ph type="body" idx="1"/>
          </p:nvPr>
        </p:nvSpPr>
        <p:spPr/>
        <p:txBody>
          <a:bodyPr/>
          <a:lstStyle/>
          <a:p>
            <a:r>
              <a:rPr lang="en-US" sz="1200" b="1" kern="1200" dirty="0" smtClean="0">
                <a:solidFill>
                  <a:schemeClr val="tx1"/>
                </a:solidFill>
                <a:effectLst/>
                <a:latin typeface="+mn-lt"/>
                <a:ea typeface="+mn-ea"/>
                <a:cs typeface="+mn-cs"/>
              </a:rPr>
              <a:t>Course Description</a:t>
            </a:r>
          </a:p>
          <a:p>
            <a:r>
              <a:rPr lang="en-US" sz="1200" kern="1200" dirty="0" smtClean="0">
                <a:solidFill>
                  <a:schemeClr val="tx1"/>
                </a:solidFill>
                <a:effectLst/>
                <a:latin typeface="+mn-lt"/>
                <a:ea typeface="+mn-ea"/>
                <a:cs typeface="+mn-cs"/>
              </a:rPr>
              <a:t>This five day course is designed to teach IT professionals the </a:t>
            </a:r>
            <a:r>
              <a:rPr lang="ga-IE" sz="1200" kern="1200" dirty="0" smtClean="0">
                <a:solidFill>
                  <a:schemeClr val="tx1"/>
                </a:solidFill>
                <a:effectLst/>
                <a:latin typeface="+mn-lt"/>
                <a:ea typeface="+mn-ea"/>
                <a:cs typeface="+mn-cs"/>
              </a:rPr>
              <a:t>core </a:t>
            </a:r>
            <a:r>
              <a:rPr lang="en-US" sz="1200" kern="1200" dirty="0" smtClean="0">
                <a:solidFill>
                  <a:schemeClr val="tx1"/>
                </a:solidFill>
                <a:effectLst/>
                <a:latin typeface="+mn-lt"/>
                <a:ea typeface="+mn-ea"/>
                <a:cs typeface="+mn-cs"/>
              </a:rPr>
              <a:t>skills needed to use Windows PowerShell </a:t>
            </a:r>
            <a:r>
              <a:rPr lang="en-US" sz="1200" kern="1200" dirty="0" smtClean="0">
                <a:solidFill>
                  <a:schemeClr val="tx1"/>
                </a:solidFill>
                <a:effectLst/>
                <a:latin typeface="+mn-lt"/>
                <a:ea typeface="+mn-ea"/>
                <a:cs typeface="+mn-cs"/>
              </a:rPr>
              <a:t>4.0 </a:t>
            </a:r>
            <a:r>
              <a:rPr lang="en-US" sz="1200" kern="1200" dirty="0" smtClean="0">
                <a:solidFill>
                  <a:schemeClr val="tx1"/>
                </a:solidFill>
                <a:effectLst/>
                <a:latin typeface="+mn-lt"/>
                <a:ea typeface="+mn-ea"/>
                <a:cs typeface="+mn-cs"/>
              </a:rPr>
              <a:t>to automate administrative tasks. The course uses Microsoft Windows </a:t>
            </a:r>
            <a:r>
              <a:rPr lang="en-US" sz="1200" kern="1200" dirty="0" smtClean="0">
                <a:solidFill>
                  <a:schemeClr val="tx1"/>
                </a:solidFill>
                <a:effectLst/>
                <a:latin typeface="+mn-lt"/>
                <a:ea typeface="+mn-ea"/>
                <a:cs typeface="+mn-cs"/>
              </a:rPr>
              <a:t>8.1 </a:t>
            </a:r>
            <a:r>
              <a:rPr lang="en-US" sz="1200" kern="1200" dirty="0" smtClean="0">
                <a:solidFill>
                  <a:schemeClr val="tx1"/>
                </a:solidFill>
                <a:effectLst/>
                <a:latin typeface="+mn-lt"/>
                <a:ea typeface="+mn-ea"/>
                <a:cs typeface="+mn-cs"/>
              </a:rPr>
              <a:t>and Microsoft Windows Server 2012 </a:t>
            </a:r>
            <a:r>
              <a:rPr lang="en-US" sz="1200" kern="1200" dirty="0" smtClean="0">
                <a:solidFill>
                  <a:schemeClr val="tx1"/>
                </a:solidFill>
                <a:effectLst/>
                <a:latin typeface="+mn-lt"/>
                <a:ea typeface="+mn-ea"/>
                <a:cs typeface="+mn-cs"/>
              </a:rPr>
              <a:t>R2 for </a:t>
            </a:r>
            <a:r>
              <a:rPr lang="en-US" sz="1200" kern="1200" dirty="0" smtClean="0">
                <a:solidFill>
                  <a:schemeClr val="tx1"/>
                </a:solidFill>
                <a:effectLst/>
                <a:latin typeface="+mn-lt"/>
                <a:ea typeface="+mn-ea"/>
                <a:cs typeface="+mn-cs"/>
              </a:rPr>
              <a:t>examples and labs, but the skills taught in this course are applicable to Microsoft Exchange Server 2010 and later, Microsoft SharePoint Server 2010 and later, Microsoft SQL Server 2008 R2 and later, Microsoft Windows Server 2008 R2, Microsoft Windows 7, and other products that use Windows PowerShell. This course does not focus primarily on scripting or programming, although it does include lessons that feature basic scripting tasks. The course focuses mainly on using Windows PowerShell as an interactive command line interface. Major Windows PowerShell feature coverage includes </a:t>
            </a:r>
            <a:r>
              <a:rPr lang="en-US" sz="1200" kern="1200" dirty="0" err="1" smtClean="0">
                <a:solidFill>
                  <a:schemeClr val="tx1"/>
                </a:solidFill>
                <a:effectLst/>
                <a:latin typeface="+mn-lt"/>
                <a:ea typeface="+mn-ea"/>
                <a:cs typeface="+mn-cs"/>
              </a:rPr>
              <a:t>remoting</a:t>
            </a:r>
            <a:r>
              <a:rPr lang="en-US" sz="1200" kern="1200" dirty="0" smtClean="0">
                <a:solidFill>
                  <a:schemeClr val="tx1"/>
                </a:solidFill>
                <a:effectLst/>
                <a:latin typeface="+mn-lt"/>
                <a:ea typeface="+mn-ea"/>
                <a:cs typeface="+mn-cs"/>
              </a:rPr>
              <a:t>, background jobs, scheduled jobs, the pipeline, Windows Management Instrumentation (WMI) and Common Information Model (CIM), output formatting, output conversion, and exporting.</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Audience</a:t>
            </a:r>
          </a:p>
          <a:p>
            <a:r>
              <a:rPr lang="en-US" sz="1200" kern="1200" dirty="0" smtClean="0">
                <a:solidFill>
                  <a:schemeClr val="tx1"/>
                </a:solidFill>
                <a:effectLst/>
                <a:latin typeface="+mn-lt"/>
                <a:ea typeface="+mn-ea"/>
                <a:cs typeface="+mn-cs"/>
              </a:rPr>
              <a:t>This course is intended for students who want to use Windows PowerShell to automate administrative tasks from the command line, using any Microsoft or independent software vendor (ISV) product that supports Windows PowerShell manageability. This course is not intended to be a scripting or programming course, and includes only basic coverage of scripting and programming topics. Students are not expected to have prior scripting or programming experience, and are not expected to have prior Windows PowerShell experience.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Student Prerequisites</a:t>
            </a:r>
          </a:p>
          <a:p>
            <a:r>
              <a:rPr lang="en-US" sz="1200" kern="1200" dirty="0" smtClean="0">
                <a:solidFill>
                  <a:schemeClr val="tx1"/>
                </a:solidFill>
                <a:effectLst/>
                <a:latin typeface="+mn-lt"/>
                <a:ea typeface="+mn-ea"/>
                <a:cs typeface="+mn-cs"/>
              </a:rPr>
              <a:t>This course requires that you have the ability to meet following prerequisites: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Previous Windows Server and Windows Client management knowledge and hands on experience.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Experience Installing and Configuring Windows Server into existing enterprise environments, or as standalone installations.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Knowledge and experience of network adapter configuration, basic Active Directory user administration, and basic disk configuration.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Knowledge and hands on experience specifically with Windows Server 2012 and Windows 8 would be of benefit but is not essential.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Students who have prior experience in a scripting or programming language may have an easier time with some of this course’s advanced concepts but previous scripting or programming experience is not required</a:t>
            </a:r>
            <a:r>
              <a:rPr lang="ga-IE"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00: Introduction</a:t>
            </a:r>
            <a:endParaRPr lang="en-US" sz="1200" b="1" dirty="0">
              <a:solidFill>
                <a:srgbClr val="336699"/>
              </a:solidFill>
              <a:latin typeface="Arial"/>
            </a:endParaRPr>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students to their course materials with this slide for printed courseware and the next slide for digital courseware. </a:t>
            </a: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Explain how you intend for students to use the Course Handbook in the class and the Digital Companion Content outside the class.</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Explain that during the lecture, the students can refer to the Course Handbook because it contains all the critical technical information they need in a crisp, tightly-focused format, which is just right for effective in-class learning experience. </a:t>
            </a:r>
          </a:p>
          <a:p>
            <a:pPr marL="342900" lvl="0" indent="-342900">
              <a:lnSpc>
                <a:spcPct val="115000"/>
              </a:lnSpc>
              <a:spcAft>
                <a:spcPts val="995"/>
              </a:spcAft>
              <a:buFont typeface="Arial"/>
              <a:buChar char="•"/>
              <a:tabLst>
                <a:tab pos="457200" algn="l"/>
              </a:tabLst>
            </a:pPr>
            <a:r>
              <a:rPr lang="en-US" sz="1000" dirty="0">
                <a:latin typeface="Arial"/>
                <a:ea typeface="Calibri"/>
                <a:cs typeface="Times New Roman"/>
              </a:rPr>
              <a:t>Mention that the Digital Companion Content on the </a:t>
            </a:r>
            <a:r>
              <a:rPr lang="en-US" sz="1000" u="sng" dirty="0">
                <a:solidFill>
                  <a:srgbClr val="0000FF"/>
                </a:solidFill>
                <a:latin typeface="Arial"/>
                <a:ea typeface="Calibri"/>
                <a:cs typeface="Times New Roman"/>
                <a:hlinkClick r:id="rId3"/>
              </a:rPr>
              <a:t>http://www.microsoft.com/learning/companionmoc</a:t>
            </a:r>
            <a:r>
              <a:rPr lang="en-US" sz="1000" u="sng" dirty="0">
                <a:latin typeface="Arial"/>
                <a:ea typeface="Calibri"/>
                <a:cs typeface="Times New Roman"/>
              </a:rPr>
              <a:t> </a:t>
            </a:r>
            <a:r>
              <a:rPr lang="en-US" sz="1000" dirty="0">
                <a:latin typeface="Arial"/>
                <a:ea typeface="Calibri"/>
                <a:cs typeface="Times New Roman"/>
              </a:rPr>
              <a:t>website supplements the Course Handbook, and provides an opportunity for extended self-oriented learning beyond the classroom. </a:t>
            </a:r>
          </a:p>
        </p:txBody>
      </p:sp>
      <p:sp>
        <p:nvSpPr>
          <p:cNvPr id="4" name="Slide Number Placeholder 3"/>
          <p:cNvSpPr>
            <a:spLocks noGrp="1"/>
          </p:cNvSpPr>
          <p:nvPr>
            <p:ph type="sldNum" sz="quarter" idx="10"/>
          </p:nvPr>
        </p:nvSpPr>
        <p:spPr/>
        <p:txBody>
          <a:bodyPr/>
          <a:lstStyle/>
          <a:p>
            <a:fld id="{D7593E17-CD1D-4F25-A53C-593A7470378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10961B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00: Course Introduction</a:t>
            </a:r>
            <a:endParaRPr lang="en-US" sz="1200" b="1">
              <a:solidFill>
                <a:srgbClr val="336699"/>
              </a:solidFill>
              <a:latin typeface="Arial"/>
            </a:endParaRPr>
          </a:p>
        </p:txBody>
      </p:sp>
    </p:spTree>
    <p:extLst>
      <p:ext uri="{BB962C8B-B14F-4D97-AF65-F5344CB8AC3E}">
        <p14:creationId xmlns:p14="http://schemas.microsoft.com/office/powerpoint/2010/main" val="337159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E" sz="1000" dirty="0" smtClean="0">
                <a:latin typeface="Arial"/>
                <a:ea typeface="Calibri"/>
                <a:cs typeface="Times New Roman"/>
              </a:rPr>
              <a:t>You </a:t>
            </a:r>
            <a:r>
              <a:rPr lang="en-IE" sz="1000" dirty="0">
                <a:latin typeface="Arial"/>
                <a:ea typeface="Calibri"/>
                <a:cs typeface="Times New Roman"/>
              </a:rPr>
              <a:t>should take the opportunity to make sure all students can login in and access their content and also demonstrate some of the features and functionality. </a:t>
            </a:r>
            <a:endParaRPr lang="en-IE"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IE" sz="1000" dirty="0">
                <a:latin typeface="Arial"/>
                <a:ea typeface="Calibri"/>
                <a:cs typeface="Times New Roman"/>
              </a:rPr>
              <a:t>You can also call out that as the courseware is updated over time, their content will also be updated so they always have the latest most technically up to date content and they will not lose any comments, notes highlights they have taken.</a:t>
            </a:r>
            <a:endParaRPr lang="en-US" sz="1000" dirty="0">
              <a:latin typeface="Arial"/>
              <a:ea typeface="Calibri"/>
              <a:cs typeface="Times New Roman"/>
            </a:endParaRPr>
          </a:p>
          <a:p>
            <a:pPr>
              <a:lnSpc>
                <a:spcPct val="115000"/>
              </a:lnSpc>
              <a:spcAft>
                <a:spcPts val="1000"/>
              </a:spcAft>
            </a:pPr>
            <a:r>
              <a:rPr lang="en-IE" sz="1000" dirty="0">
                <a:latin typeface="Arial"/>
                <a:ea typeface="Calibri"/>
                <a:cs typeface="Times New Roman"/>
              </a:rPr>
              <a:t>If you are using printed courseware books, you can delete this slide and use the previous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593E17-CD1D-4F25-A53C-593A7470378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10961B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00: Course Introduction</a:t>
            </a:r>
            <a:endParaRPr lang="en-US" sz="1200" b="1">
              <a:solidFill>
                <a:srgbClr val="336699"/>
              </a:solidFill>
              <a:latin typeface="Arial"/>
            </a:endParaRPr>
          </a:p>
        </p:txBody>
      </p:sp>
    </p:spTree>
    <p:extLst>
      <p:ext uri="{BB962C8B-B14F-4D97-AF65-F5344CB8AC3E}">
        <p14:creationId xmlns:p14="http://schemas.microsoft.com/office/powerpoint/2010/main" val="1588378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38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496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458788" y="1021215"/>
            <a:ext cx="8119156"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433D17-C314-497E-AE05-6B8E8FE60F62}" type="datetimeFigureOut">
              <a:rPr lang="en-US" smtClean="0"/>
              <a:t>2/26/2014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9AAE72-3EEC-4EE8-A37B-DDDC8E885A0C}" type="slidenum">
              <a:rPr lang="en-US" smtClean="0"/>
              <a:t>‹#›</a:t>
            </a:fld>
            <a:endParaRPr lang="en-US"/>
          </a:p>
        </p:txBody>
      </p:sp>
    </p:spTree>
    <p:extLst>
      <p:ext uri="{BB962C8B-B14F-4D97-AF65-F5344CB8AC3E}">
        <p14:creationId xmlns:p14="http://schemas.microsoft.com/office/powerpoint/2010/main" val="187246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2/26/2014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 id="2147483665" r:id="rId7"/>
    <p:sldLayoutId id="2147483666" r:id="rId8"/>
    <p:sldLayoutId id="214748366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learning/certificat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learning/companionmoc"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killpipe.courseware-marketplace.com/reader"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www.microsoft.com/learning/companionm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0" indent="0">
              <a:buNone/>
            </a:pPr>
            <a:r>
              <a:rPr lang="en-US" dirty="0" smtClean="0"/>
              <a:t>10961B</a:t>
            </a:r>
            <a:endParaRPr lang="en-US" dirty="0"/>
          </a:p>
        </p:txBody>
      </p:sp>
      <p:sp>
        <p:nvSpPr>
          <p:cNvPr id="7" name="Text Placeholder 6"/>
          <p:cNvSpPr>
            <a:spLocks noGrp="1"/>
          </p:cNvSpPr>
          <p:nvPr>
            <p:ph type="body" sz="quarter" idx="11"/>
          </p:nvPr>
        </p:nvSpPr>
        <p:spPr/>
        <p:txBody>
          <a:bodyPr/>
          <a:lstStyle/>
          <a:p>
            <a:r>
              <a:rPr lang="ga-IE" b="1" dirty="0"/>
              <a:t>Automating Administration with Windows </a:t>
            </a:r>
            <a:r>
              <a:rPr lang="ga-IE" b="1" dirty="0" smtClean="0"/>
              <a:t>PowerShell</a:t>
            </a:r>
            <a:endParaRPr lang="en-US" dirty="0"/>
          </a:p>
        </p:txBody>
      </p:sp>
    </p:spTree>
    <p:extLst>
      <p:ext uri="{BB962C8B-B14F-4D97-AF65-F5344CB8AC3E}">
        <p14:creationId xmlns:p14="http://schemas.microsoft.com/office/powerpoint/2010/main" val="420732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Outline</a:t>
            </a:r>
            <a:endParaRPr lang="en-US" dirty="0"/>
          </a:p>
        </p:txBody>
      </p:sp>
      <p:sp>
        <p:nvSpPr>
          <p:cNvPr id="6" name="Text Placeholder 5"/>
          <p:cNvSpPr>
            <a:spLocks noGrp="1"/>
          </p:cNvSpPr>
          <p:nvPr>
            <p:ph type="body" sz="quarter" idx="13"/>
          </p:nvPr>
        </p:nvSpPr>
        <p:spPr/>
        <p:txBody>
          <a:bodyPr/>
          <a:lstStyle/>
          <a:p>
            <a:pPr>
              <a:spcAft>
                <a:spcPts val="600"/>
              </a:spcAft>
            </a:pPr>
            <a:r>
              <a:rPr lang="en-US" sz="2400" dirty="0" smtClean="0"/>
              <a:t>Module 1: Getting Started with Windows PowerShell</a:t>
            </a:r>
            <a:endParaRPr lang="en-US" sz="2400" dirty="0"/>
          </a:p>
          <a:p>
            <a:pPr>
              <a:spcAft>
                <a:spcPts val="600"/>
              </a:spcAft>
            </a:pPr>
            <a:r>
              <a:rPr lang="en-US" sz="2400" dirty="0" smtClean="0"/>
              <a:t>Module 2: Working with the Pipeline</a:t>
            </a:r>
            <a:endParaRPr lang="en-US" sz="2400" dirty="0"/>
          </a:p>
          <a:p>
            <a:pPr>
              <a:spcAft>
                <a:spcPts val="600"/>
              </a:spcAft>
            </a:pPr>
            <a:r>
              <a:rPr lang="en-US" sz="2400" dirty="0" smtClean="0"/>
              <a:t>Module 3: Understanding How the Pipeline Works</a:t>
            </a:r>
            <a:endParaRPr lang="en-US" sz="2400" dirty="0"/>
          </a:p>
          <a:p>
            <a:pPr>
              <a:spcAft>
                <a:spcPts val="600"/>
              </a:spcAft>
            </a:pPr>
            <a:r>
              <a:rPr lang="en-US" sz="2400" dirty="0" smtClean="0"/>
              <a:t>Module 4: Using </a:t>
            </a:r>
            <a:r>
              <a:rPr lang="en-US" sz="2400" dirty="0" err="1" smtClean="0"/>
              <a:t>PSProviders</a:t>
            </a:r>
            <a:r>
              <a:rPr lang="en-US" sz="2400" dirty="0" smtClean="0"/>
              <a:t> and </a:t>
            </a:r>
            <a:r>
              <a:rPr lang="en-US" sz="2400" dirty="0" err="1" smtClean="0"/>
              <a:t>PSDrives</a:t>
            </a:r>
            <a:endParaRPr lang="en-US" sz="2400" dirty="0"/>
          </a:p>
          <a:p>
            <a:pPr>
              <a:spcAft>
                <a:spcPts val="600"/>
              </a:spcAft>
            </a:pPr>
            <a:r>
              <a:rPr lang="en-US" sz="2400" dirty="0" smtClean="0"/>
              <a:t>Module </a:t>
            </a:r>
            <a:r>
              <a:rPr lang="en-US" sz="2400" dirty="0"/>
              <a:t>5</a:t>
            </a:r>
            <a:r>
              <a:rPr lang="en-US" sz="2400" dirty="0" smtClean="0"/>
              <a:t>: Formatting Output</a:t>
            </a:r>
            <a:endParaRPr lang="en-US" sz="2400" dirty="0"/>
          </a:p>
          <a:p>
            <a:pPr>
              <a:spcAft>
                <a:spcPts val="600"/>
              </a:spcAft>
            </a:pPr>
            <a:r>
              <a:rPr lang="en-US" sz="2400" dirty="0" smtClean="0"/>
              <a:t>Module 6: Using WMI and CIM</a:t>
            </a:r>
            <a:endParaRPr lang="en-US" sz="2400" dirty="0"/>
          </a:p>
          <a:p>
            <a:pPr>
              <a:spcAft>
                <a:spcPts val="600"/>
              </a:spcAft>
            </a:pPr>
            <a:r>
              <a:rPr lang="en-US" sz="2400" dirty="0" smtClean="0"/>
              <a:t>Module 7: Preparing for Scripting</a:t>
            </a:r>
            <a:endParaRPr lang="en-US" sz="2400" dirty="0"/>
          </a:p>
          <a:p>
            <a:pPr>
              <a:spcAft>
                <a:spcPts val="600"/>
              </a:spcAft>
            </a:pPr>
            <a:r>
              <a:rPr lang="en-US" sz="2400" dirty="0"/>
              <a:t>Module </a:t>
            </a:r>
            <a:r>
              <a:rPr lang="en-US" sz="2400" dirty="0" smtClean="0"/>
              <a:t>8: </a:t>
            </a:r>
            <a:r>
              <a:rPr lang="en-US" sz="2400" dirty="0"/>
              <a:t>Moving From a Command to a Script to a </a:t>
            </a:r>
            <a:r>
              <a:rPr lang="en-US" sz="2400" dirty="0" smtClean="0"/>
              <a:t>Module</a:t>
            </a:r>
            <a:endParaRPr lang="en-US" sz="2400" dirty="0"/>
          </a:p>
          <a:p>
            <a:endParaRPr lang="en-US" i="1" dirty="0"/>
          </a:p>
        </p:txBody>
      </p:sp>
    </p:spTree>
    <p:extLst>
      <p:ext uri="{BB962C8B-B14F-4D97-AF65-F5344CB8AC3E}">
        <p14:creationId xmlns:p14="http://schemas.microsoft.com/office/powerpoint/2010/main" val="58446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Outline </a:t>
            </a:r>
            <a:r>
              <a:rPr lang="en-US" i="1" dirty="0" smtClean="0"/>
              <a:t>(continued)</a:t>
            </a:r>
            <a:endParaRPr lang="en-US" i="1" dirty="0"/>
          </a:p>
        </p:txBody>
      </p:sp>
      <p:sp>
        <p:nvSpPr>
          <p:cNvPr id="6" name="Text Placeholder 5"/>
          <p:cNvSpPr>
            <a:spLocks noGrp="1"/>
          </p:cNvSpPr>
          <p:nvPr>
            <p:ph type="body" sz="quarter" idx="13"/>
          </p:nvPr>
        </p:nvSpPr>
        <p:spPr/>
        <p:txBody>
          <a:bodyPr/>
          <a:lstStyle/>
          <a:p>
            <a:pPr>
              <a:spcAft>
                <a:spcPts val="600"/>
              </a:spcAft>
            </a:pPr>
            <a:r>
              <a:rPr lang="en-US" sz="2400" dirty="0"/>
              <a:t>Module 9</a:t>
            </a:r>
            <a:r>
              <a:rPr lang="en-US" sz="2400" dirty="0" smtClean="0"/>
              <a:t>: Administering Remote Computers</a:t>
            </a:r>
            <a:endParaRPr lang="en-US" sz="2400" dirty="0"/>
          </a:p>
          <a:p>
            <a:pPr>
              <a:spcAft>
                <a:spcPts val="600"/>
              </a:spcAft>
            </a:pPr>
            <a:r>
              <a:rPr lang="en-US" sz="2400" dirty="0" smtClean="0"/>
              <a:t>Module 10: Putting it All Together</a:t>
            </a:r>
            <a:endParaRPr lang="en-US" sz="2400" dirty="0"/>
          </a:p>
          <a:p>
            <a:pPr>
              <a:spcAft>
                <a:spcPts val="600"/>
              </a:spcAft>
            </a:pPr>
            <a:r>
              <a:rPr lang="en-US" sz="2400" dirty="0"/>
              <a:t>Module </a:t>
            </a:r>
            <a:r>
              <a:rPr lang="en-US" sz="2400" dirty="0" smtClean="0"/>
              <a:t>11: Using Background Jobs and Scheduled Jobs</a:t>
            </a:r>
            <a:endParaRPr lang="en-US" sz="2400" dirty="0"/>
          </a:p>
          <a:p>
            <a:pPr>
              <a:spcAft>
                <a:spcPts val="600"/>
              </a:spcAft>
            </a:pPr>
            <a:r>
              <a:rPr lang="en-US" sz="2400" dirty="0"/>
              <a:t>Module </a:t>
            </a:r>
            <a:r>
              <a:rPr lang="en-US" sz="2400" dirty="0" smtClean="0"/>
              <a:t>12: </a:t>
            </a:r>
            <a:r>
              <a:rPr lang="en-US" sz="2400" dirty="0"/>
              <a:t>Using Advanced PowerShell Techniques and </a:t>
            </a:r>
            <a:r>
              <a:rPr lang="en-US" sz="2400" dirty="0" smtClean="0"/>
              <a:t>Profiles</a:t>
            </a:r>
            <a:endParaRPr lang="en-US" sz="2400" dirty="0"/>
          </a:p>
          <a:p>
            <a:endParaRPr lang="en-US" i="1" dirty="0"/>
          </a:p>
        </p:txBody>
      </p:sp>
    </p:spTree>
    <p:extLst>
      <p:ext uri="{BB962C8B-B14F-4D97-AF65-F5344CB8AC3E}">
        <p14:creationId xmlns:p14="http://schemas.microsoft.com/office/powerpoint/2010/main" val="197992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Certification Program</a:t>
            </a:r>
            <a:endParaRPr lang="en-US" dirty="0"/>
          </a:p>
        </p:txBody>
      </p:sp>
      <p:sp>
        <p:nvSpPr>
          <p:cNvPr id="3" name="TextBox 2"/>
          <p:cNvSpPr txBox="1"/>
          <p:nvPr/>
        </p:nvSpPr>
        <p:spPr>
          <a:xfrm>
            <a:off x="457200" y="1219200"/>
            <a:ext cx="4724400" cy="5447645"/>
          </a:xfrm>
          <a:prstGeom prst="rect">
            <a:avLst/>
          </a:prstGeom>
          <a:noFill/>
        </p:spPr>
        <p:txBody>
          <a:bodyPr wrap="square" rtlCol="0">
            <a:spAutoFit/>
          </a:bodyPr>
          <a:lstStyle/>
          <a:p>
            <a:r>
              <a:rPr lang="en-US" sz="2800" dirty="0" smtClean="0">
                <a:solidFill>
                  <a:srgbClr val="0070C0"/>
                </a:solidFill>
              </a:rPr>
              <a:t>Get trained. Get certified. </a:t>
            </a:r>
          </a:p>
          <a:p>
            <a:r>
              <a:rPr lang="en-US" sz="3800" dirty="0" smtClean="0">
                <a:solidFill>
                  <a:srgbClr val="00B0F0"/>
                </a:solidFill>
              </a:rPr>
              <a:t>Get ahead.</a:t>
            </a:r>
          </a:p>
          <a:p>
            <a:endParaRPr lang="en-US" sz="1000" dirty="0"/>
          </a:p>
          <a:p>
            <a:endParaRPr lang="en-US" dirty="0" smtClean="0"/>
          </a:p>
          <a:p>
            <a:r>
              <a:rPr lang="en-US" dirty="0" smtClean="0"/>
              <a:t>Microsoft Certifications demonstrate you have the skills to design, deploy, and optimize the latest technology solutions. </a:t>
            </a:r>
          </a:p>
          <a:p>
            <a:endParaRPr lang="en-US" dirty="0"/>
          </a:p>
          <a:p>
            <a:r>
              <a:rPr lang="en-US" dirty="0" smtClean="0"/>
              <a:t>Ask your Microsoft Learning Partner how you can prepare for certification.</a:t>
            </a:r>
          </a:p>
          <a:p>
            <a:endParaRPr lang="en-US" dirty="0" smtClean="0"/>
          </a:p>
          <a:p>
            <a:r>
              <a:rPr lang="en-US" dirty="0" smtClean="0"/>
              <a:t>Also see:</a:t>
            </a:r>
            <a:endParaRPr lang="en-US" dirty="0"/>
          </a:p>
          <a:p>
            <a:r>
              <a:rPr lang="en-US" dirty="0" smtClean="0">
                <a:hlinkClick r:id="rId3"/>
              </a:rPr>
              <a:t>http</a:t>
            </a:r>
            <a:r>
              <a:rPr lang="en-US" dirty="0">
                <a:hlinkClick r:id="rId3"/>
              </a:rPr>
              <a:t>://</a:t>
            </a:r>
            <a:r>
              <a:rPr lang="en-US" dirty="0" smtClean="0">
                <a:hlinkClick r:id="rId3"/>
              </a:rPr>
              <a:t>www.microsoft.com/learning/</a:t>
            </a:r>
          </a:p>
          <a:p>
            <a:r>
              <a:rPr lang="en-US" dirty="0" smtClean="0">
                <a:hlinkClick r:id="rId3"/>
              </a:rPr>
              <a:t>certification</a:t>
            </a: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21345"/>
          <a:stretch/>
        </p:blipFill>
        <p:spPr>
          <a:xfrm>
            <a:off x="5257800" y="1752600"/>
            <a:ext cx="3429000" cy="3810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Tree>
    <p:extLst>
      <p:ext uri="{BB962C8B-B14F-4D97-AF65-F5344CB8AC3E}">
        <p14:creationId xmlns:p14="http://schemas.microsoft.com/office/powerpoint/2010/main" val="3881385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the Labs</a:t>
            </a:r>
            <a:endParaRPr lang="en-US"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13</a:t>
            </a:fld>
            <a:endParaRPr lang="en-US" dirty="0"/>
          </a:p>
        </p:txBody>
      </p:sp>
      <p:sp>
        <p:nvSpPr>
          <p:cNvPr id="4" name="Text Placeholder 3"/>
          <p:cNvSpPr>
            <a:spLocks noGrp="1"/>
          </p:cNvSpPr>
          <p:nvPr>
            <p:ph type="body" sz="quarter" idx="13"/>
          </p:nvPr>
        </p:nvSpPr>
        <p:spPr/>
        <p:txBody>
          <a:bodyPr/>
          <a:lstStyle/>
          <a:p>
            <a:r>
              <a:rPr lang="en-US" sz="2400" dirty="0" smtClean="0"/>
              <a:t>Your lab activities will be centered around a fictitious company that we’ll call A. Datum Corporation. </a:t>
            </a:r>
          </a:p>
          <a:p>
            <a:endParaRPr lang="en-US" sz="2400" dirty="0" smtClean="0"/>
          </a:p>
          <a:p>
            <a:r>
              <a:rPr lang="en-US" sz="2400" dirty="0" smtClean="0"/>
              <a:t>Each lab is standalone and will emphasize a specific skill. You will be given an optional starting point or you can build on your previous work.</a:t>
            </a:r>
          </a:p>
          <a:p>
            <a:endParaRPr lang="en-US" sz="2400" dirty="0" smtClean="0"/>
          </a:p>
          <a:p>
            <a:r>
              <a:rPr lang="en-US" sz="2400" dirty="0" smtClean="0"/>
              <a:t>A major skill in Windows PowerShell is the ability to teach yourself, using the shell’s discovery tools. The lab answer key should only be used to verify your work. </a:t>
            </a:r>
          </a:p>
          <a:p>
            <a:endParaRPr lang="en-US" sz="2400" dirty="0" smtClean="0"/>
          </a:p>
          <a:p>
            <a:r>
              <a:rPr lang="en-US" sz="2400" dirty="0" smtClean="0"/>
              <a:t>To complete the labs, you will work in a virtual machine (VM) environment. </a:t>
            </a:r>
          </a:p>
          <a:p>
            <a:endParaRPr lang="en-US" sz="2400" dirty="0"/>
          </a:p>
        </p:txBody>
      </p:sp>
    </p:spTree>
    <p:extLst>
      <p:ext uri="{BB962C8B-B14F-4D97-AF65-F5344CB8AC3E}">
        <p14:creationId xmlns:p14="http://schemas.microsoft.com/office/powerpoint/2010/main" val="169789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Environment</a:t>
            </a:r>
            <a:endParaRPr lang="en-US" dirty="0"/>
          </a:p>
        </p:txBody>
      </p:sp>
      <p:graphicFrame>
        <p:nvGraphicFramePr>
          <p:cNvPr id="6" name="Group 29"/>
          <p:cNvGraphicFramePr>
            <a:graphicFrameLocks noGrp="1"/>
          </p:cNvGraphicFramePr>
          <p:nvPr>
            <p:extLst>
              <p:ext uri="{D42A27DB-BD31-4B8C-83A1-F6EECF244321}">
                <p14:modId xmlns:p14="http://schemas.microsoft.com/office/powerpoint/2010/main" val="942592691"/>
              </p:ext>
            </p:extLst>
          </p:nvPr>
        </p:nvGraphicFramePr>
        <p:xfrm>
          <a:off x="457200" y="1219200"/>
          <a:ext cx="8153400" cy="2085967"/>
        </p:xfrm>
        <a:graphic>
          <a:graphicData uri="http://schemas.openxmlformats.org/drawingml/2006/table">
            <a:tbl>
              <a:tblPr>
                <a:tableStyleId>{BC89EF96-8CEA-46FF-86C4-4CE0E7609802}</a:tableStyleId>
              </a:tblPr>
              <a:tblGrid>
                <a:gridCol w="2514600"/>
                <a:gridCol w="5638800"/>
              </a:tblGrid>
              <a:tr h="516053">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1" u="none" strike="noStrike" cap="none" normalizeH="0" baseline="0" dirty="0" smtClean="0">
                          <a:ln>
                            <a:noFill/>
                          </a:ln>
                          <a:solidFill>
                            <a:srgbClr val="0070C0"/>
                          </a:solidFill>
                          <a:effectLst/>
                        </a:rPr>
                        <a:t>Virtual Machine Name:</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rgbClr val="0070C0"/>
                          </a:solidFill>
                          <a:effectLst/>
                        </a:rPr>
                        <a:t>Use as:</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r>
              <a:tr h="488017">
                <a:tc>
                  <a:txBody>
                    <a:bodyPr/>
                    <a:lstStyle/>
                    <a:p>
                      <a:pPr marL="0" marR="0" fontAlgn="base">
                        <a:lnSpc>
                          <a:spcPct val="90000"/>
                        </a:lnSpc>
                        <a:spcBef>
                          <a:spcPts val="0"/>
                        </a:spcBef>
                        <a:spcAft>
                          <a:spcPts val="0"/>
                        </a:spcAft>
                      </a:pPr>
                      <a:r>
                        <a:rPr kumimoji="0" lang="en-US" sz="1600" b="0" u="none" strike="noStrike" kern="1200" cap="none" normalizeH="0" baseline="0" dirty="0" smtClean="0">
                          <a:ln>
                            <a:noFill/>
                          </a:ln>
                          <a:solidFill>
                            <a:schemeClr val="tx1"/>
                          </a:solidFill>
                          <a:effectLst/>
                          <a:latin typeface="+mn-lt"/>
                          <a:ea typeface="+mn-ea"/>
                          <a:cs typeface="+mn-cs"/>
                        </a:rPr>
                        <a:t>10961B-</a:t>
                      </a:r>
                      <a:r>
                        <a:rPr kumimoji="0" lang="ga-IE" sz="1600" b="0" u="none" strike="noStrike" kern="1200" cap="none" normalizeH="0" baseline="0" dirty="0">
                          <a:ln>
                            <a:noFill/>
                          </a:ln>
                          <a:solidFill>
                            <a:schemeClr val="tx1"/>
                          </a:solidFill>
                          <a:effectLst/>
                          <a:latin typeface="+mn-lt"/>
                          <a:ea typeface="+mn-ea"/>
                          <a:cs typeface="+mn-cs"/>
                        </a:rPr>
                        <a:t>LON</a:t>
                      </a:r>
                      <a:r>
                        <a:rPr kumimoji="0" lang="en-US" sz="1600" b="0" u="none" strike="noStrike" kern="1200" cap="none" normalizeH="0" baseline="0" dirty="0">
                          <a:ln>
                            <a:noFill/>
                          </a:ln>
                          <a:solidFill>
                            <a:schemeClr val="tx1"/>
                          </a:solidFill>
                          <a:effectLst/>
                          <a:latin typeface="+mn-lt"/>
                          <a:ea typeface="+mn-ea"/>
                          <a:cs typeface="+mn-cs"/>
                        </a:rPr>
                        <a:t>-DC1 </a:t>
                      </a:r>
                    </a:p>
                  </a:txBody>
                  <a:tcPr marL="38100" marR="38100" marT="38100" marB="19050" anchor="ctr"/>
                </a:tc>
                <a:tc>
                  <a:txBody>
                    <a:bodyPr/>
                    <a:lstStyle/>
                    <a:p>
                      <a:pPr marL="0" marR="0" fontAlgn="base">
                        <a:lnSpc>
                          <a:spcPct val="90000"/>
                        </a:lnSpc>
                        <a:spcBef>
                          <a:spcPts val="0"/>
                        </a:spcBef>
                        <a:spcAft>
                          <a:spcPts val="0"/>
                        </a:spcAft>
                      </a:pPr>
                      <a:r>
                        <a:rPr kumimoji="0" lang="en-US" sz="1600" b="0" u="none" strike="noStrike" kern="1200" cap="none" normalizeH="0" baseline="0" dirty="0">
                          <a:ln>
                            <a:noFill/>
                          </a:ln>
                          <a:solidFill>
                            <a:schemeClr val="tx1"/>
                          </a:solidFill>
                          <a:effectLst/>
                          <a:latin typeface="+mn-lt"/>
                          <a:ea typeface="+mn-ea"/>
                          <a:cs typeface="+mn-cs"/>
                        </a:rPr>
                        <a:t>Windows Server 2012 </a:t>
                      </a:r>
                      <a:r>
                        <a:rPr kumimoji="0" lang="en-US" sz="1600" b="0" u="none" strike="noStrike" kern="1200" cap="none" normalizeH="0" baseline="0" dirty="0" smtClean="0">
                          <a:ln>
                            <a:noFill/>
                          </a:ln>
                          <a:solidFill>
                            <a:schemeClr val="tx1"/>
                          </a:solidFill>
                          <a:effectLst/>
                          <a:latin typeface="+mn-lt"/>
                          <a:ea typeface="+mn-ea"/>
                          <a:cs typeface="+mn-cs"/>
                        </a:rPr>
                        <a:t>R2 Server </a:t>
                      </a:r>
                      <a:r>
                        <a:rPr kumimoji="0" lang="en-US" sz="1600" b="0" u="none" strike="noStrike" kern="1200" cap="none" normalizeH="0" baseline="0" dirty="0">
                          <a:ln>
                            <a:noFill/>
                          </a:ln>
                          <a:solidFill>
                            <a:schemeClr val="tx1"/>
                          </a:solidFill>
                          <a:effectLst/>
                          <a:latin typeface="+mn-lt"/>
                          <a:ea typeface="+mn-ea"/>
                          <a:cs typeface="+mn-cs"/>
                        </a:rPr>
                        <a:t>Core domain controller and DHCP server for the Adatum.com domain.</a:t>
                      </a:r>
                    </a:p>
                  </a:txBody>
                  <a:tcPr marL="38100" marR="38100" marT="38100" marB="19050" anchor="ctr"/>
                </a:tc>
              </a:tr>
              <a:tr h="484588">
                <a:tc>
                  <a:txBody>
                    <a:bodyPr/>
                    <a:lstStyle/>
                    <a:p>
                      <a:pPr marL="0" marR="0" fontAlgn="base">
                        <a:lnSpc>
                          <a:spcPct val="90000"/>
                        </a:lnSpc>
                        <a:spcBef>
                          <a:spcPts val="0"/>
                        </a:spcBef>
                        <a:spcAft>
                          <a:spcPts val="0"/>
                        </a:spcAft>
                      </a:pPr>
                      <a:r>
                        <a:rPr kumimoji="0" lang="en-US" sz="1600" b="0" u="none" strike="noStrike" kern="1200" cap="none" normalizeH="0" baseline="0" dirty="0" smtClean="0">
                          <a:ln>
                            <a:noFill/>
                          </a:ln>
                          <a:solidFill>
                            <a:schemeClr val="tx1"/>
                          </a:solidFill>
                          <a:effectLst/>
                          <a:latin typeface="+mn-lt"/>
                          <a:ea typeface="+mn-ea"/>
                          <a:cs typeface="+mn-cs"/>
                        </a:rPr>
                        <a:t>10961B-</a:t>
                      </a:r>
                      <a:r>
                        <a:rPr kumimoji="0" lang="ga-IE" sz="1600" b="0" u="none" strike="noStrike" kern="1200" cap="none" normalizeH="0" baseline="0" dirty="0">
                          <a:ln>
                            <a:noFill/>
                          </a:ln>
                          <a:solidFill>
                            <a:schemeClr val="tx1"/>
                          </a:solidFill>
                          <a:effectLst/>
                          <a:latin typeface="+mn-lt"/>
                          <a:ea typeface="+mn-ea"/>
                          <a:cs typeface="+mn-cs"/>
                        </a:rPr>
                        <a:t>LON</a:t>
                      </a:r>
                      <a:r>
                        <a:rPr kumimoji="0" lang="en-US" sz="1600" b="0" u="none" strike="noStrike" kern="1200" cap="none" normalizeH="0" baseline="0" dirty="0">
                          <a:ln>
                            <a:noFill/>
                          </a:ln>
                          <a:solidFill>
                            <a:schemeClr val="tx1"/>
                          </a:solidFill>
                          <a:effectLst/>
                          <a:latin typeface="+mn-lt"/>
                          <a:ea typeface="+mn-ea"/>
                          <a:cs typeface="+mn-cs"/>
                        </a:rPr>
                        <a:t>-CL1 </a:t>
                      </a:r>
                    </a:p>
                  </a:txBody>
                  <a:tcPr marL="38100" marR="38100" marT="38100" marB="19050" anchor="ctr"/>
                </a:tc>
                <a:tc>
                  <a:txBody>
                    <a:bodyPr/>
                    <a:lstStyle/>
                    <a:p>
                      <a:pPr marL="0" marR="0" fontAlgn="base">
                        <a:lnSpc>
                          <a:spcPct val="90000"/>
                        </a:lnSpc>
                        <a:spcBef>
                          <a:spcPts val="0"/>
                        </a:spcBef>
                        <a:spcAft>
                          <a:spcPts val="0"/>
                        </a:spcAft>
                      </a:pPr>
                      <a:r>
                        <a:rPr kumimoji="0" lang="en-US" sz="1600" b="0" u="none" strike="noStrike" kern="1200" cap="none" normalizeH="0" baseline="0" dirty="0">
                          <a:ln>
                            <a:noFill/>
                          </a:ln>
                          <a:solidFill>
                            <a:schemeClr val="tx1"/>
                          </a:solidFill>
                          <a:effectLst/>
                          <a:latin typeface="+mn-lt"/>
                          <a:ea typeface="+mn-ea"/>
                          <a:cs typeface="+mn-cs"/>
                        </a:rPr>
                        <a:t>Windows </a:t>
                      </a:r>
                      <a:r>
                        <a:rPr kumimoji="0" lang="en-US" sz="1600" b="0" u="none" strike="noStrike" kern="1200" cap="none" normalizeH="0" baseline="0" dirty="0" smtClean="0">
                          <a:ln>
                            <a:noFill/>
                          </a:ln>
                          <a:solidFill>
                            <a:schemeClr val="tx1"/>
                          </a:solidFill>
                          <a:effectLst/>
                          <a:latin typeface="+mn-lt"/>
                          <a:ea typeface="+mn-ea"/>
                          <a:cs typeface="+mn-cs"/>
                        </a:rPr>
                        <a:t>8.1 </a:t>
                      </a:r>
                      <a:r>
                        <a:rPr kumimoji="0" lang="en-US" sz="1600" b="0" u="none" strike="noStrike" kern="1200" cap="none" normalizeH="0" baseline="0" dirty="0">
                          <a:ln>
                            <a:noFill/>
                          </a:ln>
                          <a:solidFill>
                            <a:schemeClr val="tx1"/>
                          </a:solidFill>
                          <a:effectLst/>
                          <a:latin typeface="+mn-lt"/>
                          <a:ea typeface="+mn-ea"/>
                          <a:cs typeface="+mn-cs"/>
                        </a:rPr>
                        <a:t>client computer and in the Adatum.com domain </a:t>
                      </a:r>
                      <a:r>
                        <a:rPr kumimoji="0" lang="ga-IE" sz="1600" b="0" u="none" strike="noStrike" kern="1200" cap="none" normalizeH="0" baseline="0" dirty="0">
                          <a:ln>
                            <a:noFill/>
                          </a:ln>
                          <a:solidFill>
                            <a:schemeClr val="tx1"/>
                          </a:solidFill>
                          <a:effectLst/>
                          <a:latin typeface="+mn-lt"/>
                          <a:ea typeface="+mn-ea"/>
                          <a:cs typeface="+mn-cs"/>
                        </a:rPr>
                        <a:t>with Remote Server Administratin Tools (RSAT) installed</a:t>
                      </a:r>
                      <a:r>
                        <a:rPr kumimoji="0" lang="en-US" sz="1600" b="0" u="none" strike="noStrike" kern="1200" cap="none" normalizeH="0" baseline="0" dirty="0">
                          <a:ln>
                            <a:noFill/>
                          </a:ln>
                          <a:solidFill>
                            <a:schemeClr val="tx1"/>
                          </a:solidFill>
                          <a:effectLst/>
                          <a:latin typeface="+mn-lt"/>
                          <a:ea typeface="+mn-ea"/>
                          <a:cs typeface="+mn-cs"/>
                        </a:rPr>
                        <a:t>.</a:t>
                      </a:r>
                    </a:p>
                  </a:txBody>
                  <a:tcPr marL="38100" marR="38100" marT="38100" marB="19050" anchor="ctr"/>
                </a:tc>
              </a:tr>
              <a:tr h="577790">
                <a:tc>
                  <a:txBody>
                    <a:bodyPr/>
                    <a:lstStyle/>
                    <a:p>
                      <a:pPr marL="0" marR="0" fontAlgn="base">
                        <a:lnSpc>
                          <a:spcPct val="90000"/>
                        </a:lnSpc>
                        <a:spcBef>
                          <a:spcPts val="0"/>
                        </a:spcBef>
                        <a:spcAft>
                          <a:spcPts val="0"/>
                        </a:spcAft>
                      </a:pPr>
                      <a:r>
                        <a:rPr kumimoji="0" lang="en-US" sz="1600" b="0" u="none" strike="noStrike" kern="1200" cap="none" normalizeH="0" baseline="0" dirty="0" smtClean="0">
                          <a:ln>
                            <a:noFill/>
                          </a:ln>
                          <a:solidFill>
                            <a:schemeClr val="tx1"/>
                          </a:solidFill>
                          <a:effectLst/>
                          <a:latin typeface="+mn-lt"/>
                          <a:ea typeface="+mn-ea"/>
                          <a:cs typeface="+mn-cs"/>
                        </a:rPr>
                        <a:t>10961B-</a:t>
                      </a:r>
                      <a:r>
                        <a:rPr kumimoji="0" lang="ga-IE" sz="1600" b="0" u="none" strike="noStrike" kern="1200" cap="none" normalizeH="0" baseline="0" dirty="0">
                          <a:ln>
                            <a:noFill/>
                          </a:ln>
                          <a:solidFill>
                            <a:schemeClr val="tx1"/>
                          </a:solidFill>
                          <a:effectLst/>
                          <a:latin typeface="+mn-lt"/>
                          <a:ea typeface="+mn-ea"/>
                          <a:cs typeface="+mn-cs"/>
                        </a:rPr>
                        <a:t>LON</a:t>
                      </a:r>
                      <a:r>
                        <a:rPr kumimoji="0" lang="en-US" sz="1600" b="0" u="none" strike="noStrike" kern="1200" cap="none" normalizeH="0" baseline="0" dirty="0">
                          <a:ln>
                            <a:noFill/>
                          </a:ln>
                          <a:solidFill>
                            <a:schemeClr val="tx1"/>
                          </a:solidFill>
                          <a:effectLst/>
                          <a:latin typeface="+mn-lt"/>
                          <a:ea typeface="+mn-ea"/>
                          <a:cs typeface="+mn-cs"/>
                        </a:rPr>
                        <a:t>-SVR1 </a:t>
                      </a:r>
                    </a:p>
                  </a:txBody>
                  <a:tcPr marL="38100" marR="38100" marT="38100" marB="19050" anchor="ctr"/>
                </a:tc>
                <a:tc>
                  <a:txBody>
                    <a:bodyPr/>
                    <a:lstStyle/>
                    <a:p>
                      <a:pPr marL="0" marR="0" fontAlgn="base">
                        <a:lnSpc>
                          <a:spcPct val="90000"/>
                        </a:lnSpc>
                        <a:spcBef>
                          <a:spcPts val="0"/>
                        </a:spcBef>
                        <a:spcAft>
                          <a:spcPts val="0"/>
                        </a:spcAft>
                      </a:pPr>
                      <a:r>
                        <a:rPr kumimoji="0" lang="en-US" sz="1600" b="0" u="none" strike="noStrike" kern="1200" cap="none" normalizeH="0" baseline="0" dirty="0">
                          <a:ln>
                            <a:noFill/>
                          </a:ln>
                          <a:solidFill>
                            <a:schemeClr val="tx1"/>
                          </a:solidFill>
                          <a:effectLst/>
                          <a:latin typeface="+mn-lt"/>
                          <a:ea typeface="+mn-ea"/>
                          <a:cs typeface="+mn-cs"/>
                        </a:rPr>
                        <a:t>Newly installed Windows Server 2012 </a:t>
                      </a:r>
                      <a:r>
                        <a:rPr kumimoji="0" lang="en-US" sz="1600" b="0" u="none" strike="noStrike" kern="1200" cap="none" normalizeH="0" baseline="0" dirty="0" smtClean="0">
                          <a:ln>
                            <a:noFill/>
                          </a:ln>
                          <a:solidFill>
                            <a:schemeClr val="tx1"/>
                          </a:solidFill>
                          <a:effectLst/>
                          <a:latin typeface="+mn-lt"/>
                          <a:ea typeface="+mn-ea"/>
                          <a:cs typeface="+mn-cs"/>
                        </a:rPr>
                        <a:t>R2 Server </a:t>
                      </a:r>
                      <a:r>
                        <a:rPr kumimoji="0" lang="en-US" sz="1600" b="0" u="none" strike="noStrike" kern="1200" cap="none" normalizeH="0" baseline="0" dirty="0">
                          <a:ln>
                            <a:noFill/>
                          </a:ln>
                          <a:solidFill>
                            <a:schemeClr val="tx1"/>
                          </a:solidFill>
                          <a:effectLst/>
                          <a:latin typeface="+mn-lt"/>
                          <a:ea typeface="+mn-ea"/>
                          <a:cs typeface="+mn-cs"/>
                        </a:rPr>
                        <a:t>Core computer.</a:t>
                      </a:r>
                    </a:p>
                  </a:txBody>
                  <a:tcPr marL="38100" marR="38100" marT="38100" marB="19050" anchor="ct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114800"/>
            <a:ext cx="1164240" cy="2048087"/>
          </a:xfrm>
          <a:prstGeom prst="rect">
            <a:avLst/>
          </a:prstGeom>
        </p:spPr>
      </p:pic>
    </p:spTree>
    <p:extLst>
      <p:ext uri="{BB962C8B-B14F-4D97-AF65-F5344CB8AC3E}">
        <p14:creationId xmlns:p14="http://schemas.microsoft.com/office/powerpoint/2010/main" val="108350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Hyper-V Manager (Optional)</a:t>
            </a:r>
            <a:endParaRPr lang="en-US" dirty="0"/>
          </a:p>
        </p:txBody>
      </p:sp>
      <p:sp>
        <p:nvSpPr>
          <p:cNvPr id="4" name="Text Placeholder 3"/>
          <p:cNvSpPr>
            <a:spLocks noGrp="1"/>
          </p:cNvSpPr>
          <p:nvPr>
            <p:ph type="body" sz="quarter" idx="13"/>
          </p:nvPr>
        </p:nvSpPr>
        <p:spPr/>
        <p:txBody>
          <a:bodyPr/>
          <a:lstStyle/>
          <a:p>
            <a:r>
              <a:rPr lang="en-US" dirty="0" smtClean="0"/>
              <a:t>In this demonstration, you will learn how to:</a:t>
            </a:r>
          </a:p>
          <a:p>
            <a:pPr lvl="1">
              <a:spcBef>
                <a:spcPts val="0"/>
              </a:spcBef>
            </a:pPr>
            <a:r>
              <a:rPr lang="en-US" dirty="0" smtClean="0"/>
              <a:t>Open Hyper-V Manager</a:t>
            </a:r>
          </a:p>
          <a:p>
            <a:pPr lvl="1">
              <a:spcBef>
                <a:spcPts val="0"/>
              </a:spcBef>
            </a:pPr>
            <a:r>
              <a:rPr lang="en-US" dirty="0" smtClean="0"/>
              <a:t>Navigate the various sections/panes within Hyper-V Manager</a:t>
            </a:r>
          </a:p>
          <a:p>
            <a:pPr lvl="1">
              <a:spcBef>
                <a:spcPts val="0"/>
              </a:spcBef>
            </a:pPr>
            <a:r>
              <a:rPr lang="en-US" dirty="0" smtClean="0"/>
              <a:t>Identify the VMs used in the labs for this course</a:t>
            </a:r>
          </a:p>
          <a:p>
            <a:pPr lvl="1">
              <a:spcBef>
                <a:spcPts val="0"/>
              </a:spcBef>
            </a:pPr>
            <a:r>
              <a:rPr lang="en-US" dirty="0" smtClean="0"/>
              <a:t>Take a Snapshot and Apply a Snapshot</a:t>
            </a:r>
          </a:p>
          <a:p>
            <a:pPr lvl="1">
              <a:spcBef>
                <a:spcPts val="0"/>
              </a:spcBef>
            </a:pPr>
            <a:r>
              <a:rPr lang="en-US" dirty="0" smtClean="0"/>
              <a:t>Connect to a VM</a:t>
            </a:r>
          </a:p>
          <a:p>
            <a:pPr lvl="1">
              <a:spcBef>
                <a:spcPts val="0"/>
              </a:spcBef>
            </a:pPr>
            <a:r>
              <a:rPr lang="en-US" dirty="0" smtClean="0"/>
              <a:t>Start and log on to a VM</a:t>
            </a:r>
          </a:p>
          <a:p>
            <a:pPr lvl="1">
              <a:spcBef>
                <a:spcPts val="0"/>
              </a:spcBef>
            </a:pPr>
            <a:r>
              <a:rPr lang="en-US" dirty="0" smtClean="0"/>
              <a:t>Switch between full screen and window modes</a:t>
            </a:r>
          </a:p>
          <a:p>
            <a:pPr lvl="1">
              <a:spcBef>
                <a:spcPts val="0"/>
              </a:spcBef>
            </a:pPr>
            <a:r>
              <a:rPr lang="en-US" dirty="0" smtClean="0"/>
              <a:t>Revert to the previous Snapshot</a:t>
            </a:r>
          </a:p>
          <a:p>
            <a:pPr lvl="1">
              <a:spcBef>
                <a:spcPts val="0"/>
              </a:spcBef>
            </a:pPr>
            <a:r>
              <a:rPr lang="en-US" dirty="0" smtClean="0"/>
              <a:t>Shut down a VM</a:t>
            </a:r>
          </a:p>
          <a:p>
            <a:pPr lvl="1">
              <a:spcBef>
                <a:spcPts val="0"/>
              </a:spcBef>
            </a:pPr>
            <a:r>
              <a:rPr lang="en-US" dirty="0" smtClean="0"/>
              <a:t>Close Hyper-V Manager</a:t>
            </a:r>
            <a:endParaRPr lang="en-US" dirty="0"/>
          </a:p>
        </p:txBody>
      </p:sp>
    </p:spTree>
    <p:extLst>
      <p:ext uri="{BB962C8B-B14F-4D97-AF65-F5344CB8AC3E}">
        <p14:creationId xmlns:p14="http://schemas.microsoft.com/office/powerpoint/2010/main" val="295898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Microsoft Labs Online (Optional)</a:t>
            </a:r>
            <a:endParaRPr lang="en-US" dirty="0"/>
          </a:p>
        </p:txBody>
      </p:sp>
      <p:sp>
        <p:nvSpPr>
          <p:cNvPr id="4" name="Text Placeholder 3"/>
          <p:cNvSpPr>
            <a:spLocks noGrp="1"/>
          </p:cNvSpPr>
          <p:nvPr>
            <p:ph type="body" sz="quarter" idx="13"/>
          </p:nvPr>
        </p:nvSpPr>
        <p:spPr/>
        <p:txBody>
          <a:bodyPr/>
          <a:lstStyle/>
          <a:p>
            <a:r>
              <a:rPr lang="en-US" dirty="0" smtClean="0"/>
              <a:t>In this demonstration, you will learn how to:</a:t>
            </a:r>
          </a:p>
          <a:p>
            <a:pPr lvl="1"/>
            <a:r>
              <a:rPr lang="en-US" dirty="0" smtClean="0"/>
              <a:t>Access the Microsoft Labs Online lab environment</a:t>
            </a:r>
          </a:p>
          <a:p>
            <a:pPr lvl="1"/>
            <a:r>
              <a:rPr lang="en-US" dirty="0" smtClean="0"/>
              <a:t>Carefully read the Lab Notes because some procedures related to </a:t>
            </a:r>
            <a:r>
              <a:rPr lang="en-US" dirty="0" err="1" smtClean="0"/>
              <a:t>on-premise</a:t>
            </a:r>
            <a:r>
              <a:rPr lang="en-US" dirty="0" smtClean="0"/>
              <a:t> versus online labs may be different and have slightly different steps. Any differences will be called out in the Lab Notes.</a:t>
            </a:r>
          </a:p>
          <a:p>
            <a:pPr lvl="1"/>
            <a:r>
              <a:rPr lang="en-US" dirty="0" smtClean="0"/>
              <a:t>Switch between virtual machines</a:t>
            </a:r>
            <a:endParaRPr lang="en-US" dirty="0"/>
          </a:p>
        </p:txBody>
      </p:sp>
    </p:spTree>
    <p:extLst>
      <p:ext uri="{BB962C8B-B14F-4D97-AF65-F5344CB8AC3E}">
        <p14:creationId xmlns:p14="http://schemas.microsoft.com/office/powerpoint/2010/main" val="55927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Demonstration: Navigation in Windows Server 2012 (Optional)</a:t>
            </a:r>
            <a:endParaRPr lang="en-US"/>
          </a:p>
        </p:txBody>
      </p:sp>
      <p:sp>
        <p:nvSpPr>
          <p:cNvPr id="3" name="Text Placeholder 2"/>
          <p:cNvSpPr>
            <a:spLocks noGrp="1"/>
          </p:cNvSpPr>
          <p:nvPr>
            <p:ph type="body" sz="quarter" idx="13"/>
          </p:nvPr>
        </p:nvSpPr>
        <p:spPr/>
        <p:txBody>
          <a:bodyPr/>
          <a:lstStyle/>
          <a:p>
            <a:r>
              <a:rPr lang="en-US" dirty="0"/>
              <a:t>In this demonstration, you will learn how to:</a:t>
            </a:r>
          </a:p>
          <a:p>
            <a:pPr lvl="1"/>
            <a:r>
              <a:rPr lang="en-US" dirty="0"/>
              <a:t>Access applications </a:t>
            </a:r>
          </a:p>
          <a:p>
            <a:pPr lvl="1"/>
            <a:r>
              <a:rPr lang="en-US" dirty="0"/>
              <a:t>Access Control Panel</a:t>
            </a:r>
          </a:p>
          <a:p>
            <a:pPr lvl="1"/>
            <a:r>
              <a:rPr lang="en-US" dirty="0"/>
              <a:t>Use shortcut keys</a:t>
            </a:r>
          </a:p>
          <a:p>
            <a:endParaRPr lang="en-US" dirty="0"/>
          </a:p>
          <a:p>
            <a:pPr marL="0" indent="0">
              <a:buNone/>
            </a:pP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894825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Introduction</a:t>
            </a:r>
            <a:endParaRPr lang="en-US"/>
          </a:p>
        </p:txBody>
      </p:sp>
      <p:sp>
        <p:nvSpPr>
          <p:cNvPr id="3" name="Text Placeholder 2"/>
          <p:cNvSpPr>
            <a:spLocks noGrp="1"/>
          </p:cNvSpPr>
          <p:nvPr>
            <p:ph type="body" sz="quarter" idx="13"/>
          </p:nvPr>
        </p:nvSpPr>
        <p:spPr/>
        <p:txBody>
          <a:bodyPr/>
          <a:lstStyle/>
          <a:p>
            <a:r>
              <a:rPr lang="en-US" dirty="0"/>
              <a:t>Welcome</a:t>
            </a:r>
          </a:p>
          <a:p>
            <a:r>
              <a:rPr lang="en-US" dirty="0"/>
              <a:t>Introductions</a:t>
            </a:r>
          </a:p>
          <a:p>
            <a:r>
              <a:rPr lang="en-US" dirty="0"/>
              <a:t>Facilities</a:t>
            </a:r>
          </a:p>
          <a:p>
            <a:r>
              <a:rPr lang="en-US" dirty="0"/>
              <a:t>About This Course</a:t>
            </a:r>
          </a:p>
          <a:p>
            <a:r>
              <a:rPr lang="en-US" dirty="0"/>
              <a:t>Course Materials</a:t>
            </a:r>
          </a:p>
          <a:p>
            <a:r>
              <a:rPr lang="en-US" dirty="0"/>
              <a:t>Course Outline</a:t>
            </a:r>
          </a:p>
          <a:p>
            <a:r>
              <a:rPr lang="en-US" dirty="0"/>
              <a:t>Certification Paths</a:t>
            </a:r>
          </a:p>
          <a:p>
            <a:r>
              <a:rPr lang="en-US" dirty="0"/>
              <a:t>Labs and Virtual Machines</a:t>
            </a:r>
          </a:p>
          <a:p>
            <a:r>
              <a:rPr lang="en-US" dirty="0"/>
              <a:t>Demonstrations (Optional</a:t>
            </a:r>
            <a:r>
              <a:rPr lang="en-US" dirty="0" smtClean="0"/>
              <a: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969001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9" name="Content Placeholder 2"/>
          <p:cNvSpPr txBox="1">
            <a:spLocks/>
          </p:cNvSpPr>
          <p:nvPr/>
        </p:nvSpPr>
        <p:spPr>
          <a:xfrm>
            <a:off x="457200" y="1066800"/>
            <a:ext cx="8229600" cy="5105400"/>
          </a:xfrm>
          <a:prstGeom prst="rect">
            <a:avLst/>
          </a:prstGeom>
        </p:spPr>
        <p:txBody>
          <a:bodyPr numCol="2" spcCol="45720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Thank you for joining us today. </a:t>
            </a:r>
          </a:p>
          <a:p>
            <a:pPr marL="0" indent="0">
              <a:spcBef>
                <a:spcPts val="1200"/>
              </a:spcBef>
              <a:buNone/>
            </a:pPr>
            <a:r>
              <a:rPr lang="en-US" sz="1800" dirty="0" smtClean="0">
                <a:latin typeface="Segoe UI" pitchFamily="34" charset="0"/>
                <a:ea typeface="Segoe UI" pitchFamily="34" charset="0"/>
                <a:cs typeface="Segoe UI" pitchFamily="34" charset="0"/>
              </a:rPr>
              <a:t>We’ve worked together with Microsoft Learning Partners and Microsoft IT Academies to bring you a world-class learning experience, including: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Microsoft Certified Trainers + Instructors. </a:t>
            </a:r>
            <a:r>
              <a:rPr lang="en-US" sz="1800" dirty="0" smtClean="0">
                <a:latin typeface="Segoe UI" pitchFamily="34" charset="0"/>
                <a:ea typeface="Segoe UI" pitchFamily="34" charset="0"/>
                <a:cs typeface="Segoe UI" pitchFamily="34" charset="0"/>
              </a:rPr>
              <a:t>Your instructor is a premier technical and instructional expert who meets ongoing certification requirements.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Customer Satisfaction Guarantee. </a:t>
            </a:r>
            <a:r>
              <a:rPr lang="en-US" sz="1800" dirty="0" smtClean="0">
                <a:latin typeface="Segoe UI" pitchFamily="34" charset="0"/>
                <a:ea typeface="Segoe UI" pitchFamily="34" charset="0"/>
                <a:cs typeface="Segoe UI" pitchFamily="34" charset="0"/>
              </a:rPr>
              <a:t>Our Partners offer a satisfaction guarantee and we hold them accountable for it. At the end of class, please complete an evaluation of </a:t>
            </a:r>
          </a:p>
          <a:p>
            <a:pPr marL="0" indent="0">
              <a:spcBef>
                <a:spcPts val="1200"/>
              </a:spcBef>
              <a:buNone/>
            </a:pPr>
            <a:endParaRPr lang="en-US" sz="1800" dirty="0" smtClean="0">
              <a:latin typeface="Segoe UI" pitchFamily="34" charset="0"/>
              <a:ea typeface="Segoe UI" pitchFamily="34" charset="0"/>
              <a:cs typeface="Segoe UI" pitchFamily="34" charset="0"/>
            </a:endParaRPr>
          </a:p>
          <a:p>
            <a:pPr marL="0" indent="0">
              <a:spcBef>
                <a:spcPts val="1200"/>
              </a:spcBef>
              <a:buNone/>
            </a:pPr>
            <a:r>
              <a:rPr lang="en-US" sz="1800" dirty="0" smtClean="0">
                <a:latin typeface="Segoe UI" pitchFamily="34" charset="0"/>
                <a:ea typeface="Segoe UI" pitchFamily="34" charset="0"/>
                <a:cs typeface="Segoe UI" pitchFamily="34" charset="0"/>
              </a:rPr>
              <a:t>today’s experience. We value your feedback!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Certification Benefits. </a:t>
            </a:r>
            <a:r>
              <a:rPr lang="en-US" sz="1800" dirty="0" smtClean="0">
                <a:latin typeface="Segoe UI" pitchFamily="34" charset="0"/>
                <a:ea typeface="Segoe UI" pitchFamily="34" charset="0"/>
                <a:cs typeface="Segoe UI" pitchFamily="34" charset="0"/>
              </a:rPr>
              <a:t>After training, consider pursuing a Microsoft Certification, to help distinguish your technical expertise and experience. Ask your instructor about available exam promotions and discounts.</a:t>
            </a:r>
          </a:p>
          <a:p>
            <a:pPr marL="0" indent="0">
              <a:spcBef>
                <a:spcPts val="1200"/>
              </a:spcBef>
              <a:buNone/>
            </a:pPr>
            <a:r>
              <a:rPr lang="en-US" sz="1800" dirty="0" smtClean="0">
                <a:latin typeface="Segoe UI" pitchFamily="34" charset="0"/>
                <a:ea typeface="Segoe UI" pitchFamily="34" charset="0"/>
                <a:cs typeface="Segoe UI" pitchFamily="34" charset="0"/>
              </a:rPr>
              <a:t>We wish you a great learning experience and ongoing career success!</a:t>
            </a:r>
          </a:p>
          <a:p>
            <a:pPr marL="0" indent="0">
              <a:lnSpc>
                <a:spcPct val="97000"/>
              </a:lnSpc>
              <a:buNone/>
            </a:pPr>
            <a:endParaRPr lang="en-US" sz="18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9947" y="5867400"/>
            <a:ext cx="2193219" cy="806762"/>
          </a:xfrm>
          <a:prstGeom prst="rect">
            <a:avLst/>
          </a:prstGeom>
        </p:spPr>
      </p:pic>
    </p:spTree>
    <p:extLst>
      <p:ext uri="{BB962C8B-B14F-4D97-AF65-F5344CB8AC3E}">
        <p14:creationId xmlns:p14="http://schemas.microsoft.com/office/powerpoint/2010/main" val="3036147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Instructor Introduction</a:t>
            </a:r>
            <a:endParaRPr lang="en-US" dirty="0"/>
          </a:p>
        </p:txBody>
      </p:sp>
      <p:sp>
        <p:nvSpPr>
          <p:cNvPr id="5" name="Text Placeholder 4"/>
          <p:cNvSpPr>
            <a:spLocks noGrp="1"/>
          </p:cNvSpPr>
          <p:nvPr>
            <p:ph type="body" sz="quarter" idx="13"/>
          </p:nvPr>
        </p:nvSpPr>
        <p:spPr/>
        <p:txBody>
          <a:bodyPr/>
          <a:lstStyle/>
          <a:p>
            <a:r>
              <a:rPr lang="en-US" dirty="0" smtClean="0">
                <a:solidFill>
                  <a:srgbClr val="0070C0"/>
                </a:solidFill>
              </a:rPr>
              <a:t>Instructor: </a:t>
            </a:r>
            <a:r>
              <a:rPr lang="en-US" dirty="0" smtClean="0"/>
              <a:t>&lt;Instructor Name&gt;</a:t>
            </a:r>
          </a:p>
          <a:p>
            <a:r>
              <a:rPr lang="en-US" dirty="0" smtClean="0"/>
              <a:t>&lt;Title or other credentials, e.g. Microsoft Certified Trainer&gt;</a:t>
            </a:r>
          </a:p>
          <a:p>
            <a:r>
              <a:rPr lang="en-US" dirty="0" smtClean="0"/>
              <a:t>&lt;Affiliation/Company&gt;</a:t>
            </a:r>
          </a:p>
          <a:p>
            <a:r>
              <a:rPr lang="en-US" dirty="0" smtClean="0"/>
              <a:t>&lt;A few words about my technical and professional experience&gt; </a:t>
            </a:r>
          </a:p>
        </p:txBody>
      </p:sp>
    </p:spTree>
    <p:extLst>
      <p:ext uri="{BB962C8B-B14F-4D97-AF65-F5344CB8AC3E}">
        <p14:creationId xmlns:p14="http://schemas.microsoft.com/office/powerpoint/2010/main" val="50387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Student Introduction</a:t>
            </a:r>
          </a:p>
        </p:txBody>
      </p:sp>
      <p:sp>
        <p:nvSpPr>
          <p:cNvPr id="5123" name="Rectangle 3"/>
          <p:cNvSpPr>
            <a:spLocks noGrp="1" noChangeArrowheads="1"/>
          </p:cNvSpPr>
          <p:nvPr>
            <p:ph type="body" sz="quarter" idx="13"/>
          </p:nvPr>
        </p:nvSpPr>
        <p:spPr/>
        <p:txBody>
          <a:bodyPr/>
          <a:lstStyle/>
          <a:p>
            <a:r>
              <a:rPr lang="en-US" dirty="0" smtClean="0"/>
              <a:t>Name</a:t>
            </a:r>
          </a:p>
          <a:p>
            <a:r>
              <a:rPr lang="en-US" dirty="0" smtClean="0"/>
              <a:t>Company affiliation</a:t>
            </a:r>
          </a:p>
          <a:p>
            <a:r>
              <a:rPr lang="en-US" dirty="0" smtClean="0"/>
              <a:t>Title/function</a:t>
            </a:r>
          </a:p>
          <a:p>
            <a:r>
              <a:rPr lang="en-US" dirty="0" smtClean="0"/>
              <a:t>Job responsibility</a:t>
            </a:r>
          </a:p>
          <a:p>
            <a:r>
              <a:rPr lang="en-US" dirty="0" smtClean="0"/>
              <a:t>Technical and professional experience</a:t>
            </a:r>
          </a:p>
          <a:p>
            <a:r>
              <a:rPr lang="en-US" dirty="0" smtClean="0"/>
              <a:t>Product experience</a:t>
            </a:r>
          </a:p>
          <a:p>
            <a:r>
              <a:rPr lang="en-US" dirty="0" smtClean="0"/>
              <a:t>Your expectations for the course</a:t>
            </a:r>
          </a:p>
        </p:txBody>
      </p:sp>
    </p:spTree>
    <p:extLst>
      <p:ext uri="{BB962C8B-B14F-4D97-AF65-F5344CB8AC3E}">
        <p14:creationId xmlns:p14="http://schemas.microsoft.com/office/powerpoint/2010/main" val="426777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a:t>
            </a:r>
            <a:endParaRPr lang="en-US" dirty="0"/>
          </a:p>
        </p:txBody>
      </p:sp>
      <p:sp>
        <p:nvSpPr>
          <p:cNvPr id="3" name="Text Placeholder 2"/>
          <p:cNvSpPr>
            <a:spLocks noGrp="1"/>
          </p:cNvSpPr>
          <p:nvPr>
            <p:ph type="body" sz="quarter" idx="13"/>
          </p:nvPr>
        </p:nvSpPr>
        <p:spPr/>
        <p:txBody>
          <a:bodyPr/>
          <a:lstStyle/>
          <a:p>
            <a:r>
              <a:rPr lang="en-US" sz="2600" dirty="0" smtClean="0"/>
              <a:t>Class hours</a:t>
            </a:r>
          </a:p>
          <a:p>
            <a:r>
              <a:rPr lang="en-US" sz="2600" dirty="0" smtClean="0"/>
              <a:t>Building hours</a:t>
            </a:r>
          </a:p>
          <a:p>
            <a:r>
              <a:rPr lang="en-US" sz="2600" dirty="0" smtClean="0"/>
              <a:t>Parking</a:t>
            </a:r>
          </a:p>
          <a:p>
            <a:r>
              <a:rPr lang="en-US" sz="2600" dirty="0" smtClean="0"/>
              <a:t>Restrooms</a:t>
            </a:r>
          </a:p>
          <a:p>
            <a:r>
              <a:rPr lang="en-US" sz="2600" dirty="0" smtClean="0"/>
              <a:t>Meals</a:t>
            </a:r>
          </a:p>
          <a:p>
            <a:r>
              <a:rPr lang="en-US" sz="2600" dirty="0" smtClean="0"/>
              <a:t>Phones</a:t>
            </a:r>
          </a:p>
          <a:p>
            <a:r>
              <a:rPr lang="en-US" sz="2600" dirty="0" smtClean="0"/>
              <a:t>Messages</a:t>
            </a:r>
          </a:p>
          <a:p>
            <a:r>
              <a:rPr lang="en-US" sz="2600" dirty="0" smtClean="0"/>
              <a:t>Internet Access</a:t>
            </a:r>
          </a:p>
          <a:p>
            <a:r>
              <a:rPr lang="en-US" sz="2600" dirty="0" smtClean="0"/>
              <a:t>Smoking</a:t>
            </a:r>
          </a:p>
          <a:p>
            <a:r>
              <a:rPr lang="en-US" sz="2600" dirty="0" smtClean="0"/>
              <a:t>Recycling</a:t>
            </a:r>
          </a:p>
          <a:p>
            <a:r>
              <a:rPr lang="en-US" sz="2600" dirty="0" smtClean="0"/>
              <a:t>Emergency Procedures</a:t>
            </a:r>
            <a:endParaRPr lang="en-US" sz="2600" dirty="0"/>
          </a:p>
        </p:txBody>
      </p:sp>
    </p:spTree>
    <p:extLst>
      <p:ext uri="{BB962C8B-B14F-4D97-AF65-F5344CB8AC3E}">
        <p14:creationId xmlns:p14="http://schemas.microsoft.com/office/powerpoint/2010/main" val="2034738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a:t>
            </a:r>
            <a:endParaRPr lang="en-US" dirty="0"/>
          </a:p>
        </p:txBody>
      </p:sp>
      <p:sp>
        <p:nvSpPr>
          <p:cNvPr id="3" name="Content Placeholder 2"/>
          <p:cNvSpPr>
            <a:spLocks noGrp="1"/>
          </p:cNvSpPr>
          <p:nvPr>
            <p:ph type="body" sz="quarter" idx="13"/>
          </p:nvPr>
        </p:nvSpPr>
        <p:spPr>
          <a:prstGeom prst="rect">
            <a:avLst/>
          </a:prstGeom>
        </p:spPr>
        <p:txBody>
          <a:bodyPr/>
          <a:lstStyle/>
          <a:p>
            <a:r>
              <a:rPr lang="en-US" dirty="0" smtClean="0"/>
              <a:t>Audience</a:t>
            </a:r>
          </a:p>
          <a:p>
            <a:r>
              <a:rPr lang="en-US" dirty="0" smtClean="0"/>
              <a:t>Course Prerequisites</a:t>
            </a:r>
          </a:p>
          <a:p>
            <a:r>
              <a:rPr lang="en-US" dirty="0" smtClean="0"/>
              <a:t>Course Objectives</a:t>
            </a:r>
          </a:p>
          <a:p>
            <a:r>
              <a:rPr lang="en-US" dirty="0" smtClean="0"/>
              <a:t>What You Can Expect</a:t>
            </a:r>
            <a:endParaRPr lang="en-US"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Your Printed Course Materials (Optional)</a:t>
            </a:r>
            <a:endParaRPr lang="en-US"/>
          </a:p>
        </p:txBody>
      </p:sp>
      <p:sp>
        <p:nvSpPr>
          <p:cNvPr id="5" name="Text Placeholder 4"/>
          <p:cNvSpPr>
            <a:spLocks noGrp="1"/>
          </p:cNvSpPr>
          <p:nvPr>
            <p:ph type="body" sz="quarter" idx="13"/>
          </p:nvPr>
        </p:nvSpPr>
        <p:spPr/>
        <p:txBody>
          <a:bodyPr/>
          <a:lstStyle/>
          <a:p>
            <a:r>
              <a:rPr lang="en-US" dirty="0"/>
              <a:t>Microsoft Official Course Handbook</a:t>
            </a:r>
          </a:p>
          <a:p>
            <a:pPr lvl="1"/>
            <a:r>
              <a:rPr lang="en-US" dirty="0"/>
              <a:t>Printed Courseware book</a:t>
            </a:r>
          </a:p>
          <a:p>
            <a:pPr lvl="1"/>
            <a:r>
              <a:rPr lang="en-US" dirty="0"/>
              <a:t>Organized by modules</a:t>
            </a:r>
          </a:p>
          <a:p>
            <a:pPr lvl="1"/>
            <a:r>
              <a:rPr lang="en-US" dirty="0"/>
              <a:t>Includes Labs and Lab Answer Keys</a:t>
            </a:r>
          </a:p>
          <a:p>
            <a:pPr lvl="1"/>
            <a:r>
              <a:rPr lang="en-US" dirty="0"/>
              <a:t>Module Reviews and Takeaways—great for  an on-the-job reference </a:t>
            </a:r>
          </a:p>
          <a:p>
            <a:r>
              <a:rPr lang="en-US" dirty="0"/>
              <a:t>Digital Companion Content</a:t>
            </a:r>
          </a:p>
          <a:p>
            <a:pPr lvl="1"/>
            <a:r>
              <a:rPr lang="en-US" dirty="0"/>
              <a:t>Supplemental content and helpful links</a:t>
            </a:r>
          </a:p>
          <a:p>
            <a:pPr lvl="1"/>
            <a:r>
              <a:rPr lang="en-US" dirty="0"/>
              <a:t>Download at: </a:t>
            </a:r>
            <a:r>
              <a:rPr lang="en-US" dirty="0">
                <a:hlinkClick r:id="rId3"/>
              </a:rPr>
              <a:t>http://</a:t>
            </a:r>
            <a:r>
              <a:rPr lang="en-US" dirty="0" smtClean="0">
                <a:hlinkClick r:id="rId3"/>
              </a:rPr>
              <a:t>www.microsoft.com/learning/companionmoc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381557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Your Digital Course Materials (Optional)</a:t>
            </a:r>
            <a:endParaRPr lang="en-US"/>
          </a:p>
        </p:txBody>
      </p:sp>
      <p:sp>
        <p:nvSpPr>
          <p:cNvPr id="5" name="Text Placeholder 4"/>
          <p:cNvSpPr>
            <a:spLocks noGrp="1"/>
          </p:cNvSpPr>
          <p:nvPr>
            <p:ph type="body" sz="quarter" idx="13"/>
          </p:nvPr>
        </p:nvSpPr>
        <p:spPr/>
        <p:txBody>
          <a:bodyPr/>
          <a:lstStyle/>
          <a:p>
            <a:r>
              <a:rPr lang="en-US" sz="2400" dirty="0"/>
              <a:t>Microsoft Official Course Handbook</a:t>
            </a:r>
          </a:p>
          <a:p>
            <a:pPr lvl="1"/>
            <a:r>
              <a:rPr lang="en-US" sz="2000" dirty="0"/>
              <a:t>Accessed online using the </a:t>
            </a:r>
            <a:r>
              <a:rPr lang="en-US" sz="2000" dirty="0" err="1"/>
              <a:t>Arvato</a:t>
            </a:r>
            <a:r>
              <a:rPr lang="en-US" sz="2000" dirty="0"/>
              <a:t> </a:t>
            </a:r>
            <a:r>
              <a:rPr lang="en-US" sz="2000" dirty="0" err="1"/>
              <a:t>Skillpipe</a:t>
            </a:r>
            <a:r>
              <a:rPr lang="en-US" sz="2000" dirty="0"/>
              <a:t> reader at </a:t>
            </a:r>
            <a:r>
              <a:rPr lang="en-US" sz="2000" dirty="0">
                <a:hlinkClick r:id="rId3"/>
              </a:rPr>
              <a:t>http://skillpipe.courseware-marketplace.com/reader</a:t>
            </a:r>
            <a:r>
              <a:rPr lang="en-US" sz="2000" dirty="0"/>
              <a:t> </a:t>
            </a:r>
          </a:p>
          <a:p>
            <a:pPr lvl="1"/>
            <a:r>
              <a:rPr lang="en-US" sz="2000" dirty="0"/>
              <a:t>Registration/Login and redeem your digital courseware</a:t>
            </a:r>
          </a:p>
          <a:p>
            <a:pPr lvl="1"/>
            <a:r>
              <a:rPr lang="en-US" sz="2000" dirty="0"/>
              <a:t>Add notes, comments highlight content just as you would with printed materials</a:t>
            </a:r>
          </a:p>
          <a:p>
            <a:pPr lvl="1"/>
            <a:r>
              <a:rPr lang="en-US" sz="2000" dirty="0"/>
              <a:t>Organized by modules</a:t>
            </a:r>
          </a:p>
          <a:p>
            <a:pPr lvl="1"/>
            <a:r>
              <a:rPr lang="en-US" sz="2000" dirty="0"/>
              <a:t>Includes Labs and Lab Answer Keys</a:t>
            </a:r>
          </a:p>
          <a:p>
            <a:pPr lvl="1"/>
            <a:r>
              <a:rPr lang="en-US" sz="2000" dirty="0"/>
              <a:t>Module Reviews and Takeaways—great for on-the-job reference </a:t>
            </a:r>
          </a:p>
          <a:p>
            <a:r>
              <a:rPr lang="en-US" sz="2400" dirty="0"/>
              <a:t>Digital Companion Content</a:t>
            </a:r>
          </a:p>
          <a:p>
            <a:pPr lvl="1"/>
            <a:r>
              <a:rPr lang="en-US" sz="2000" dirty="0"/>
              <a:t>Supplemental content and helpful links</a:t>
            </a:r>
          </a:p>
          <a:p>
            <a:pPr lvl="1"/>
            <a:r>
              <a:rPr lang="en-US" sz="2000" dirty="0"/>
              <a:t>Download at: </a:t>
            </a:r>
            <a:r>
              <a:rPr lang="en-US" sz="2000" dirty="0">
                <a:hlinkClick r:id="rId4"/>
              </a:rPr>
              <a:t>http://www.microsoft.com/learning/companionmoc</a:t>
            </a:r>
            <a:endParaRPr lang="en-US" sz="2000" dirty="0"/>
          </a:p>
          <a:p>
            <a:endParaRPr lang="en-US" sz="2400" dirty="0"/>
          </a:p>
          <a:p>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400" dirty="0"/>
          </a:p>
        </p:txBody>
      </p:sp>
    </p:spTree>
    <p:extLst>
      <p:ext uri="{BB962C8B-B14F-4D97-AF65-F5344CB8AC3E}">
        <p14:creationId xmlns:p14="http://schemas.microsoft.com/office/powerpoint/2010/main" val="3117199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051B63-93FA-4CAC-B15A-ECE9D06ED4AF}"/>
</file>

<file path=customXml/itemProps2.xml><?xml version="1.0" encoding="utf-8"?>
<ds:datastoreItem xmlns:ds="http://schemas.openxmlformats.org/officeDocument/2006/customXml" ds:itemID="{A565170B-25E5-45CD-B6B9-E0D8B2DB793A}"/>
</file>

<file path=customXml/itemProps3.xml><?xml version="1.0" encoding="utf-8"?>
<ds:datastoreItem xmlns:ds="http://schemas.openxmlformats.org/officeDocument/2006/customXml" ds:itemID="{D3EC6F71-6EE9-4D80-A6C6-04B903CFD80A}"/>
</file>

<file path=docProps/app.xml><?xml version="1.0" encoding="utf-8"?>
<Properties xmlns="http://schemas.openxmlformats.org/officeDocument/2006/extended-properties" xmlns:vt="http://schemas.openxmlformats.org/officeDocument/2006/docPropsVTypes">
  <Template>Module 0 Template</Template>
  <TotalTime>121</TotalTime>
  <Words>2897</Words>
  <Application>Microsoft Office PowerPoint</Application>
  <PresentationFormat>On-screen Show (4:3)</PresentationFormat>
  <Paragraphs>323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Segoe UI</vt:lpstr>
      <vt:lpstr>Segoe UI Light</vt:lpstr>
      <vt:lpstr>Times New Roman</vt:lpstr>
      <vt:lpstr>Verdana</vt:lpstr>
      <vt:lpstr>Office Theme</vt:lpstr>
      <vt:lpstr>PowerPoint Presentation</vt:lpstr>
      <vt:lpstr>Course Introduction</vt:lpstr>
      <vt:lpstr>Welcome!</vt:lpstr>
      <vt:lpstr>Instructor Introduction</vt:lpstr>
      <vt:lpstr>Student Introduction</vt:lpstr>
      <vt:lpstr>Facilities</vt:lpstr>
      <vt:lpstr>About This Course</vt:lpstr>
      <vt:lpstr>Your Printed Course Materials (Optional)</vt:lpstr>
      <vt:lpstr>Your Digital Course Materials (Optional)</vt:lpstr>
      <vt:lpstr>Course Outline</vt:lpstr>
      <vt:lpstr>Course Outline (continued)</vt:lpstr>
      <vt:lpstr>Microsoft Certification Program</vt:lpstr>
      <vt:lpstr>Preparing for the Labs</vt:lpstr>
      <vt:lpstr>Virtual Machine Environment</vt:lpstr>
      <vt:lpstr>Demonstration: Using Hyper-V Manager (Optional)</vt:lpstr>
      <vt:lpstr>Demonstration: Using Microsoft Labs Online (Optional)</vt:lpstr>
      <vt:lpstr>Demonstration: Navigation in Windows Server 2012 (Optional)</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Staley</dc:creator>
  <cp:lastModifiedBy>Eamonn Kelly</cp:lastModifiedBy>
  <cp:revision>22</cp:revision>
  <cp:lastPrinted>2012-08-28T00:39:50Z</cp:lastPrinted>
  <dcterms:created xsi:type="dcterms:W3CDTF">2013-01-30T15:22:13Z</dcterms:created>
  <dcterms:modified xsi:type="dcterms:W3CDTF">2014-02-26T16:48:06Z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