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slides/slide2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29.xml" ContentType="application/vnd.openxmlformats-officedocument.presentationml.slideMaster+xml"/>
  <Override PartName="/ppt/slideMasters/slideMaster28.xml" ContentType="application/vnd.openxmlformats-officedocument.presentationml.slideMaster+xml"/>
  <Override PartName="/ppt/slideMasters/slideMaster27.xml" ContentType="application/vnd.openxmlformats-officedocument.presentationml.slideMaster+xml"/>
  <Override PartName="/ppt/slideMasters/slideMaster26.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38.xml" ContentType="application/vnd.openxmlformats-officedocument.presentationml.slideMaster+xml"/>
  <Override PartName="/ppt/slideMasters/slideMaster37.xml" ContentType="application/vnd.openxmlformats-officedocument.presentationml.slideMaster+xml"/>
  <Override PartName="/ppt/slideMasters/slideMaster36.xml" ContentType="application/vnd.openxmlformats-officedocument.presentationml.slideMaster+xml"/>
  <Override PartName="/ppt/slideMasters/slideMaster35.xml" ContentType="application/vnd.openxmlformats-officedocument.presentationml.slideMaster+xml"/>
  <Override PartName="/ppt/slideMasters/slideMaster34.xml" ContentType="application/vnd.openxmlformats-officedocument.presentationml.slideMaster+xml"/>
  <Override PartName="/ppt/slideMasters/slideMaster33.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5.xml" ContentType="application/vnd.openxmlformats-officedocument.presentationml.slideMaster+xml"/>
  <Override PartName="/ppt/slideMasters/slideMaster44.xml" ContentType="application/vnd.openxmlformats-officedocument.presentationml.slideMaster+xml"/>
  <Override PartName="/ppt/slideMasters/slideMaster1.xml" ContentType="application/vnd.openxmlformats-officedocument.presentationml.slideMaster+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32.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292.xml" ContentType="application/vnd.openxmlformats-officedocument.presentationml.slideLayout+xml"/>
  <Override PartName="/ppt/slideLayouts/slideLayout291.xml" ContentType="application/vnd.openxmlformats-officedocument.presentationml.slideLayout+xml"/>
  <Override PartName="/ppt/slideLayouts/slideLayout290.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12.xml" ContentType="application/vnd.openxmlformats-officedocument.presentationml.slideLayout+xml"/>
  <Override PartName="/ppt/slideLayouts/slideLayout311.xml" ContentType="application/vnd.openxmlformats-officedocument.presentationml.slideLayout+xml"/>
  <Override PartName="/ppt/slideLayouts/slideLayout310.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282.xml" ContentType="application/vnd.openxmlformats-officedocument.presentationml.slideLayout+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52.xml" ContentType="application/vnd.openxmlformats-officedocument.presentationml.slideLayout+xml"/>
  <Override PartName="/ppt/slideLayouts/slideLayout251.xml" ContentType="application/vnd.openxmlformats-officedocument.presentationml.slideLayout+xml"/>
  <Override PartName="/ppt/slideLayouts/slideLayout250.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70.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320.xml" ContentType="application/vnd.openxmlformats-officedocument.presentationml.slideLayout+xml"/>
  <Override PartName="/ppt/slideLayouts/slideLayout300.xml" ContentType="application/vnd.openxmlformats-officedocument.presentationml.slideLayout+xml"/>
  <Override PartName="/ppt/slideLayouts/slideLayout322.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07.xml" ContentType="application/vnd.openxmlformats-officedocument.presentationml.slideLayout+xml"/>
  <Override PartName="/ppt/slideLayouts/slideLayout506.xml" ContentType="application/vnd.openxmlformats-officedocument.presentationml.slideLayout+xml"/>
  <Override PartName="/ppt/slideLayouts/slideLayout505.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27.xml" ContentType="application/vnd.openxmlformats-officedocument.presentationml.slideLayout+xml"/>
  <Override PartName="/ppt/slideLayouts/slideLayout526.xml" ContentType="application/vnd.openxmlformats-officedocument.presentationml.slideLayout+xml"/>
  <Override PartName="/ppt/slideLayouts/slideLayout525.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497.xml" ContentType="application/vnd.openxmlformats-officedocument.presentationml.slideLayout+xml"/>
  <Override PartName="/ppt/slideLayouts/slideLayout496.xml" ContentType="application/vnd.openxmlformats-officedocument.presentationml.slideLayout+xml"/>
  <Override PartName="/ppt/slideLayouts/slideLayout495.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67.xml" ContentType="application/vnd.openxmlformats-officedocument.presentationml.slideLayout+xml"/>
  <Override PartName="/ppt/slideLayouts/slideLayout466.xml" ContentType="application/vnd.openxmlformats-officedocument.presentationml.slideLayout+xml"/>
  <Override PartName="/ppt/slideLayouts/slideLayout465.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87.xml" ContentType="application/vnd.openxmlformats-officedocument.presentationml.slideLayout+xml"/>
  <Override PartName="/ppt/slideLayouts/slideLayout486.xml" ContentType="application/vnd.openxmlformats-officedocument.presentationml.slideLayout+xml"/>
  <Override PartName="/ppt/slideLayouts/slideLayout485.xml" ContentType="application/vnd.openxmlformats-officedocument.presentationml.slideLayout+xml"/>
  <Override PartName="/ppt/slideLayouts/slideLayout321.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47.xml" ContentType="application/vnd.openxmlformats-officedocument.presentationml.slideLayout+xml"/>
  <Override PartName="/ppt/slideLayouts/slideLayout546.xml" ContentType="application/vnd.openxmlformats-officedocument.presentationml.slideLayout+xml"/>
  <Override PartName="/ppt/slideLayouts/slideLayout545.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57.xml" ContentType="application/vnd.openxmlformats-officedocument.presentationml.slideLayout+xml"/>
  <Override PartName="/ppt/slideLayouts/slideLayout478.xml" ContentType="application/vnd.openxmlformats-officedocument.presentationml.slideLayout+xml"/>
  <Override PartName="/ppt/slideLayouts/slideLayout456.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1.xml" ContentType="application/vnd.openxmlformats-officedocument.presentationml.slideLayout+xml"/>
  <Override PartName="/ppt/slideLayouts/slideLayout370.xml" ContentType="application/vnd.openxmlformats-officedocument.presentationml.slideLayout+xml"/>
  <Override PartName="/ppt/slideLayouts/slideLayout369.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1.xml" ContentType="application/vnd.openxmlformats-officedocument.presentationml.slideLayout+xml"/>
  <Override PartName="/ppt/slideLayouts/slideLayout390.xml" ContentType="application/vnd.openxmlformats-officedocument.presentationml.slideLayout+xml"/>
  <Override PartName="/ppt/slideLayouts/slideLayout389.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61.xml" ContentType="application/vnd.openxmlformats-officedocument.presentationml.slideLayout+xml"/>
  <Override PartName="/ppt/slideLayouts/slideLayout360.xml" ContentType="application/vnd.openxmlformats-officedocument.presentationml.slideLayout+xml"/>
  <Override PartName="/ppt/slideLayouts/slideLayout359.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32.xml" ContentType="application/vnd.openxmlformats-officedocument.presentationml.slideLayout+xml"/>
  <Override PartName="/ppt/slideLayouts/slideLayout331.xml" ContentType="application/vnd.openxmlformats-officedocument.presentationml.slideLayout+xml"/>
  <Override PartName="/ppt/slideLayouts/slideLayout330.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1.xml" ContentType="application/vnd.openxmlformats-officedocument.presentationml.slideLayout+xml"/>
  <Override PartName="/ppt/slideLayouts/slideLayout350.xml" ContentType="application/vnd.openxmlformats-officedocument.presentationml.slideLayout+xml"/>
  <Override PartName="/ppt/slideLayouts/slideLayout349.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99.xml" ContentType="application/vnd.openxmlformats-officedocument.presentationml.slideLayout+xml"/>
  <Override PartName="/ppt/slideLayouts/slideLayout382.xml" ContentType="application/vnd.openxmlformats-officedocument.presentationml.slideLayout+xml"/>
  <Override PartName="/ppt/slideLayouts/slideLayout401.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29.xml" ContentType="application/vnd.openxmlformats-officedocument.presentationml.slideLayout+xml"/>
  <Override PartName="/ppt/slideLayouts/slideLayout428.xml" ContentType="application/vnd.openxmlformats-officedocument.presentationml.slideLayout+xml"/>
  <Override PartName="/ppt/slideLayouts/slideLayout427.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48.xml" ContentType="application/vnd.openxmlformats-officedocument.presentationml.slideLayout+xml"/>
  <Override PartName="/ppt/slideLayouts/slideLayout447.xml" ContentType="application/vnd.openxmlformats-officedocument.presentationml.slideLayout+xml"/>
  <Override PartName="/ppt/slideLayouts/slideLayout446.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19.xml" ContentType="application/vnd.openxmlformats-officedocument.presentationml.slideLayout+xml"/>
  <Override PartName="/ppt/slideLayouts/slideLayout400.xml" ContentType="application/vnd.openxmlformats-officedocument.presentationml.slideLayout+xml"/>
  <Override PartName="/ppt/slideLayouts/slideLayout410.xml" ContentType="application/vnd.openxmlformats-officedocument.presentationml.slideLayout+xml"/>
  <Override PartName="/ppt/slideLayouts/slideLayout404.xml" ContentType="application/vnd.openxmlformats-officedocument.presentationml.slideLayout+xml"/>
  <Override PartName="/ppt/slideLayouts/slideLayout403.xml" ContentType="application/vnd.openxmlformats-officedocument.presentationml.slideLayout+xml"/>
  <Override PartName="/ppt/slideLayouts/slideLayout412.xml" ContentType="application/vnd.openxmlformats-officedocument.presentationml.slideLayout+xml"/>
  <Override PartName="/ppt/slideLayouts/slideLayout416.xml" ContentType="application/vnd.openxmlformats-officedocument.presentationml.slideLayout+xml"/>
  <Override PartName="/ppt/slideLayouts/slideLayout409.xml" ContentType="application/vnd.openxmlformats-officedocument.presentationml.slideLayout+xml"/>
  <Override PartName="/ppt/slideLayouts/slideLayout415.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08.xml" ContentType="application/vnd.openxmlformats-officedocument.presentationml.slideLayout+xml"/>
  <Override PartName="/ppt/slideLayouts/slideLayout418.xml" ContentType="application/vnd.openxmlformats-officedocument.presentationml.slideLayout+xml"/>
  <Override PartName="/ppt/slideLayouts/slideLayout402.xml" ContentType="application/vnd.openxmlformats-officedocument.presentationml.slideLayout+xml"/>
  <Override PartName="/ppt/slideLayouts/slideLayout405.xml" ContentType="application/vnd.openxmlformats-officedocument.presentationml.slideLayout+xml"/>
  <Override PartName="/ppt/slideLayouts/slideLayout411.xml" ContentType="application/vnd.openxmlformats-officedocument.presentationml.slideLayout+xml"/>
  <Override PartName="/ppt/slideLayouts/slideLayout407.xml" ContentType="application/vnd.openxmlformats-officedocument.presentationml.slideLayout+xml"/>
  <Override PartName="/ppt/slideLayouts/slideLayout417.xml" ContentType="application/vnd.openxmlformats-officedocument.presentationml.slideLayout+xml"/>
  <Override PartName="/ppt/slideLayouts/slideLayout406.xml" ContentType="application/vnd.openxmlformats-officedocument.presentationml.slideLayout+xml"/>
  <Override PartName="/ppt/theme/theme14.xml" ContentType="application/vnd.openxmlformats-officedocument.theme+xml"/>
  <Override PartName="/ppt/theme/theme44.xml" ContentType="application/vnd.openxmlformats-officedocument.theme+xml"/>
  <Override PartName="/ppt/theme/theme22.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43.xml" ContentType="application/vnd.openxmlformats-officedocument.theme+xml"/>
  <Override PartName="/ppt/theme/theme39.xml" ContentType="application/vnd.openxmlformats-officedocument.theme+xml"/>
  <Override PartName="/ppt/theme/theme9.xml" ContentType="application/vnd.openxmlformats-officedocument.theme+xml"/>
  <Override PartName="/ppt/theme/theme20.xml" ContentType="application/vnd.openxmlformats-officedocument.theme+xml"/>
  <Override PartName="/ppt/theme/theme15.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8.xml" ContentType="application/vnd.openxmlformats-officedocument.theme+xml"/>
  <Override PartName="/ppt/theme/theme33.xml" ContentType="application/vnd.openxmlformats-officedocument.theme+xml"/>
  <Override PartName="/ppt/theme/theme31.xml" ContentType="application/vnd.openxmlformats-officedocument.theme+xml"/>
  <Override PartName="/ppt/theme/theme37.xml" ContentType="application/vnd.openxmlformats-officedocument.theme+xml"/>
  <Override PartName="/ppt/theme/theme23.xml" ContentType="application/vnd.openxmlformats-officedocument.theme+xml"/>
  <Override PartName="/ppt/theme/theme30.xml" ContentType="application/vnd.openxmlformats-officedocument.theme+xml"/>
  <Override PartName="/ppt/theme/theme10.xml" ContentType="application/vnd.openxmlformats-officedocument.theme+xml"/>
  <Override PartName="/ppt/theme/theme4.xml" ContentType="application/vnd.openxmlformats-officedocument.theme+xml"/>
  <Override PartName="/ppt/theme/theme17.xml" ContentType="application/vnd.openxmlformats-officedocument.theme+xml"/>
  <Override PartName="/ppt/theme/theme38.xml" ContentType="application/vnd.openxmlformats-officedocument.theme+xml"/>
  <Override PartName="/ppt/theme/theme36.xml" ContentType="application/vnd.openxmlformats-officedocument.theme+xml"/>
  <Override PartName="/ppt/theme/theme41.xml" ContentType="application/vnd.openxmlformats-officedocument.theme+xml"/>
  <Override PartName="/ppt/theme/theme6.xml" ContentType="application/vnd.openxmlformats-officedocument.theme+xml"/>
  <Override PartName="/ppt/theme/theme46.xml" ContentType="application/vnd.openxmlformats-officedocument.theme+xml"/>
  <Override PartName="/ppt/theme/theme35.xml" ContentType="application/vnd.openxmlformats-officedocument.theme+xml"/>
  <Override PartName="/ppt/theme/theme18.xml" ContentType="application/vnd.openxmlformats-officedocument.theme+xml"/>
  <Override PartName="/ppt/theme/theme5.xml" ContentType="application/vnd.openxmlformats-officedocument.theme+xml"/>
  <Override PartName="/ppt/theme/theme42.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1.xml" ContentType="application/vnd.openxmlformats-officedocument.theme+xml"/>
  <Override PartName="/ppt/theme/theme7.xml" ContentType="application/vnd.openxmlformats-officedocument.theme+xml"/>
  <Override PartName="/ppt/theme/theme25.xml" ContentType="application/vnd.openxmlformats-officedocument.theme+xml"/>
  <Override PartName="/ppt/theme/theme13.xml" ContentType="application/vnd.openxmlformats-officedocument.theme+xml"/>
  <Override PartName="/ppt/theme/theme16.xml" ContentType="application/vnd.openxmlformats-officedocument.theme+xml"/>
  <Override PartName="/ppt/theme/theme45.xml" ContentType="application/vnd.openxmlformats-officedocument.theme+xml"/>
  <Override PartName="/ppt/theme/theme32.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40.xml" ContentType="application/vnd.openxmlformats-officedocument.theme+xml"/>
  <Override PartName="/ppt/theme/theme3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Lst>
  <p:notesMasterIdLst>
    <p:notesMasterId r:id="rId92"/>
  </p:notesMasterIdLst>
  <p:sldIdLst>
    <p:sldId id="256" r:id="rId48"/>
    <p:sldId id="257" r:id="rId49"/>
    <p:sldId id="258" r:id="rId50"/>
    <p:sldId id="259" r:id="rId51"/>
    <p:sldId id="260" r:id="rId52"/>
    <p:sldId id="261" r:id="rId53"/>
    <p:sldId id="262" r:id="rId54"/>
    <p:sldId id="263" r:id="rId55"/>
    <p:sldId id="264" r:id="rId56"/>
    <p:sldId id="265" r:id="rId57"/>
    <p:sldId id="266" r:id="rId58"/>
    <p:sldId id="267" r:id="rId59"/>
    <p:sldId id="298" r:id="rId60"/>
    <p:sldId id="268" r:id="rId61"/>
    <p:sldId id="269" r:id="rId62"/>
    <p:sldId id="270" r:id="rId63"/>
    <p:sldId id="271" r:id="rId64"/>
    <p:sldId id="272" r:id="rId65"/>
    <p:sldId id="273" r:id="rId66"/>
    <p:sldId id="274" r:id="rId67"/>
    <p:sldId id="275" r:id="rId68"/>
    <p:sldId id="276" r:id="rId69"/>
    <p:sldId id="277" r:id="rId70"/>
    <p:sldId id="278" r:id="rId71"/>
    <p:sldId id="279" r:id="rId72"/>
    <p:sldId id="280" r:id="rId73"/>
    <p:sldId id="281" r:id="rId74"/>
    <p:sldId id="282" r:id="rId75"/>
    <p:sldId id="283" r:id="rId76"/>
    <p:sldId id="284" r:id="rId77"/>
    <p:sldId id="285" r:id="rId78"/>
    <p:sldId id="286" r:id="rId79"/>
    <p:sldId id="287" r:id="rId80"/>
    <p:sldId id="288" r:id="rId81"/>
    <p:sldId id="289" r:id="rId82"/>
    <p:sldId id="290" r:id="rId83"/>
    <p:sldId id="291" r:id="rId84"/>
    <p:sldId id="292" r:id="rId85"/>
    <p:sldId id="301" r:id="rId86"/>
    <p:sldId id="293" r:id="rId87"/>
    <p:sldId id="302" r:id="rId88"/>
    <p:sldId id="294" r:id="rId89"/>
    <p:sldId id="295" r:id="rId90"/>
    <p:sldId id="296" r:id="rId91"/>
  </p:sldIdLst>
  <p:sldSz cx="9144000" cy="6858000" type="screen4x3"/>
  <p:notesSz cx="6858000" cy="9144000"/>
  <p:embeddedFontLst>
    <p:embeddedFont>
      <p:font typeface="Calibri" panose="020F0502020204030204" pitchFamily="34" charset="0"/>
      <p:regular r:id="rId93"/>
      <p:bold r:id="rId94"/>
      <p:italic r:id="rId95"/>
      <p:boldItalic r:id="rId96"/>
    </p:embeddedFont>
    <p:embeddedFont>
      <p:font typeface="Consolas" panose="020B0609020204030204" pitchFamily="49" charset="0"/>
      <p:regular r:id="rId97"/>
      <p:bold r:id="rId98"/>
      <p:italic r:id="rId99"/>
      <p:boldItalic r:id="rId100"/>
    </p:embeddedFont>
    <p:embeddedFont>
      <p:font typeface="Segoe UI" panose="020B0502040204020203" pitchFamily="34" charset="0"/>
      <p:regular r:id="rId101"/>
      <p:bold r:id="rId102"/>
      <p:italic r:id="rId103"/>
      <p:boldItalic r:id="rId104"/>
    </p:embeddedFont>
    <p:embeddedFont>
      <p:font typeface="Verdana" panose="020B0604030504040204" pitchFamily="34" charset="0"/>
      <p:regular r:id="rId105"/>
      <p:bold r:id="rId106"/>
      <p:italic r:id="rId107"/>
      <p:boldItalic r:id="rId10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6.xml"/><Relationship Id="rId68" Type="http://schemas.openxmlformats.org/officeDocument/2006/relationships/slide" Target="slides/slide21.xml"/><Relationship Id="rId84" Type="http://schemas.openxmlformats.org/officeDocument/2006/relationships/slide" Target="slides/slide37.xml"/><Relationship Id="rId89" Type="http://schemas.openxmlformats.org/officeDocument/2006/relationships/slide" Target="slides/slide42.xml"/><Relationship Id="rId112" Type="http://schemas.openxmlformats.org/officeDocument/2006/relationships/tableStyles" Target="tableStyles.xml"/><Relationship Id="rId16" Type="http://schemas.openxmlformats.org/officeDocument/2006/relationships/slideMaster" Target="slideMasters/slideMaster16.xml"/><Relationship Id="rId107" Type="http://schemas.openxmlformats.org/officeDocument/2006/relationships/font" Target="fonts/font15.fntdata"/><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6.xml"/><Relationship Id="rId58" Type="http://schemas.openxmlformats.org/officeDocument/2006/relationships/slide" Target="slides/slide11.xml"/><Relationship Id="rId74" Type="http://schemas.openxmlformats.org/officeDocument/2006/relationships/slide" Target="slides/slide27.xml"/><Relationship Id="rId79" Type="http://schemas.openxmlformats.org/officeDocument/2006/relationships/slide" Target="slides/slide32.xml"/><Relationship Id="rId102" Type="http://schemas.openxmlformats.org/officeDocument/2006/relationships/font" Target="fonts/font10.fntdata"/><Relationship Id="rId5" Type="http://schemas.openxmlformats.org/officeDocument/2006/relationships/slideMaster" Target="slideMasters/slideMaster5.xml"/><Relationship Id="rId90" Type="http://schemas.openxmlformats.org/officeDocument/2006/relationships/slide" Target="slides/slide43.xml"/><Relationship Id="rId95" Type="http://schemas.openxmlformats.org/officeDocument/2006/relationships/font" Target="fonts/font3.fntdata"/><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 Target="slides/slide1.xml"/><Relationship Id="rId64" Type="http://schemas.openxmlformats.org/officeDocument/2006/relationships/slide" Target="slides/slide17.xml"/><Relationship Id="rId69" Type="http://schemas.openxmlformats.org/officeDocument/2006/relationships/slide" Target="slides/slide22.xml"/><Relationship Id="rId113" Type="http://schemas.openxmlformats.org/officeDocument/2006/relationships/customXml" Target="../customXml/item1.xml"/><Relationship Id="rId80" Type="http://schemas.openxmlformats.org/officeDocument/2006/relationships/slide" Target="slides/slide33.xml"/><Relationship Id="rId85" Type="http://schemas.openxmlformats.org/officeDocument/2006/relationships/slide" Target="slides/slide38.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12.xml"/><Relationship Id="rId103" Type="http://schemas.openxmlformats.org/officeDocument/2006/relationships/font" Target="fonts/font11.fntdata"/><Relationship Id="rId108" Type="http://schemas.openxmlformats.org/officeDocument/2006/relationships/font" Target="fonts/font16.fntdata"/><Relationship Id="rId54" Type="http://schemas.openxmlformats.org/officeDocument/2006/relationships/slide" Target="slides/slide7.xml"/><Relationship Id="rId70" Type="http://schemas.openxmlformats.org/officeDocument/2006/relationships/slide" Target="slides/slide23.xml"/><Relationship Id="rId75" Type="http://schemas.openxmlformats.org/officeDocument/2006/relationships/slide" Target="slides/slide28.xml"/><Relationship Id="rId91" Type="http://schemas.openxmlformats.org/officeDocument/2006/relationships/slide" Target="slides/slide44.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2.xml"/><Relationship Id="rId57" Type="http://schemas.openxmlformats.org/officeDocument/2006/relationships/slide" Target="slides/slide10.xml"/><Relationship Id="rId106" Type="http://schemas.openxmlformats.org/officeDocument/2006/relationships/font" Target="fonts/font14.fntdata"/><Relationship Id="rId114" Type="http://schemas.openxmlformats.org/officeDocument/2006/relationships/customXml" Target="../customXml/item2.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5.xml"/><Relationship Id="rId60" Type="http://schemas.openxmlformats.org/officeDocument/2006/relationships/slide" Target="slides/slide13.xml"/><Relationship Id="rId65" Type="http://schemas.openxmlformats.org/officeDocument/2006/relationships/slide" Target="slides/slide18.xml"/><Relationship Id="rId73" Type="http://schemas.openxmlformats.org/officeDocument/2006/relationships/slide" Target="slides/slide26.xml"/><Relationship Id="rId78" Type="http://schemas.openxmlformats.org/officeDocument/2006/relationships/slide" Target="slides/slide31.xml"/><Relationship Id="rId81" Type="http://schemas.openxmlformats.org/officeDocument/2006/relationships/slide" Target="slides/slide34.xml"/><Relationship Id="rId86" Type="http://schemas.openxmlformats.org/officeDocument/2006/relationships/slide" Target="slides/slide39.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presProps" Target="presProps.xml"/><Relationship Id="rId34" Type="http://schemas.openxmlformats.org/officeDocument/2006/relationships/slideMaster" Target="slideMasters/slideMaster34.xml"/><Relationship Id="rId50" Type="http://schemas.openxmlformats.org/officeDocument/2006/relationships/slide" Target="slides/slide3.xml"/><Relationship Id="rId55" Type="http://schemas.openxmlformats.org/officeDocument/2006/relationships/slide" Target="slides/slide8.xml"/><Relationship Id="rId76" Type="http://schemas.openxmlformats.org/officeDocument/2006/relationships/slide" Target="slides/slide29.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Master" Target="slideMasters/slideMaster7.xml"/><Relationship Id="rId71" Type="http://schemas.openxmlformats.org/officeDocument/2006/relationships/slide" Target="slides/slide24.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9.xml"/><Relationship Id="rId87" Type="http://schemas.openxmlformats.org/officeDocument/2006/relationships/slide" Target="slides/slide40.xml"/><Relationship Id="rId110" Type="http://schemas.openxmlformats.org/officeDocument/2006/relationships/viewProps" Target="viewProps.xml"/><Relationship Id="rId115" Type="http://schemas.openxmlformats.org/officeDocument/2006/relationships/customXml" Target="../customXml/item3.xml"/><Relationship Id="rId61" Type="http://schemas.openxmlformats.org/officeDocument/2006/relationships/slide" Target="slides/slide14.xml"/><Relationship Id="rId82" Type="http://schemas.openxmlformats.org/officeDocument/2006/relationships/slide" Target="slides/slide3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9.xml"/><Relationship Id="rId77" Type="http://schemas.openxmlformats.org/officeDocument/2006/relationships/slide" Target="slides/slide30.xml"/><Relationship Id="rId100" Type="http://schemas.openxmlformats.org/officeDocument/2006/relationships/font" Target="fonts/font8.fntdata"/><Relationship Id="rId105"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slide" Target="slides/slide4.xml"/><Relationship Id="rId72" Type="http://schemas.openxmlformats.org/officeDocument/2006/relationships/slide" Target="slides/slide25.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20.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5.xml"/><Relationship Id="rId83" Type="http://schemas.openxmlformats.org/officeDocument/2006/relationships/slide" Target="slides/slide36.xml"/><Relationship Id="rId88" Type="http://schemas.openxmlformats.org/officeDocument/2006/relationships/slide" Target="slides/slide41.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A4854-E6D0-4209-9B28-3FF0B73F2A3B}"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1C4CF-0296-486E-B05F-71A1AF52062F}" type="slidenum">
              <a:rPr lang="en-US" smtClean="0"/>
              <a:t>‹#›</a:t>
            </a:fld>
            <a:endParaRPr lang="en-US"/>
          </a:p>
        </p:txBody>
      </p:sp>
    </p:spTree>
    <p:extLst>
      <p:ext uri="{BB962C8B-B14F-4D97-AF65-F5344CB8AC3E}">
        <p14:creationId xmlns:p14="http://schemas.microsoft.com/office/powerpoint/2010/main" val="22967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Presentation</a:t>
            </a:r>
            <a:r>
              <a:rPr lang="en-US" sz="1000" b="1" smtClean="0">
                <a:effectLst/>
                <a:latin typeface="Arial" panose="020B0604020202020204" pitchFamily="34" charset="0"/>
                <a:ea typeface="Calibri" panose="020F0502020204030204" pitchFamily="34" charset="0"/>
                <a:cs typeface="Segoe UI" panose="020B0502040204020203" pitchFamily="34"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Demonstrations</a:t>
            </a:r>
            <a:r>
              <a:rPr lang="en-US" sz="1000" b="1" smtClean="0">
                <a:effectLst/>
                <a:latin typeface="Arial" panose="020B0604020202020204" pitchFamily="34" charset="0"/>
                <a:ea typeface="Calibri" panose="020F0502020204030204" pitchFamily="34" charset="0"/>
                <a:cs typeface="Segoe UI" panose="020B0502040204020203" pitchFamily="34"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Lab</a:t>
            </a:r>
            <a:r>
              <a:rPr lang="en-US" sz="1000" b="1" smtClean="0">
                <a:effectLst/>
                <a:latin typeface="Arial" panose="020B0604020202020204" pitchFamily="34" charset="0"/>
                <a:ea typeface="Calibri" panose="020F0502020204030204" pitchFamily="34" charset="0"/>
                <a:cs typeface="Segoe UI" panose="020B0502040204020203" pitchFamily="34"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PowerPoint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file 10961B_01.pptx.</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Important</a:t>
            </a:r>
            <a:r>
              <a:rPr lang="en-US" sz="1000" smtClean="0">
                <a:effectLst/>
                <a:latin typeface="Arial" panose="020B0604020202020204" pitchFamily="34" charset="0"/>
                <a:ea typeface="Calibri" panose="020F0502020204030204" pitchFamily="34" charset="0"/>
                <a:cs typeface="Segoe UI" panose="020B0502040204020203" pitchFamily="34" charset="0"/>
              </a:rPr>
              <a:t>: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Segoe UI" panose="020B0502040204020203" pitchFamily="34" charset="0"/>
              </a:rPr>
              <a:t>some</a:t>
            </a:r>
            <a:r>
              <a:rPr lang="en-US" sz="1000" smtClean="0">
                <a:effectLst/>
                <a:latin typeface="Arial" panose="020B0604020202020204" pitchFamily="34" charset="0"/>
                <a:ea typeface="Calibri" panose="020F0502020204030204" pitchFamily="34" charset="0"/>
                <a:cs typeface="Segoe UI" panose="020B0502040204020203" pitchFamily="34" charset="0"/>
              </a:rPr>
              <a:t> of the features of the slides might not display correctly.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Segoe UI" panose="020B0502040204020203" pitchFamily="34" charset="0"/>
              </a:rPr>
              <a:t>Read all of the materials for this module.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Segoe UI" panose="020B0502040204020203" pitchFamily="34" charset="0"/>
              </a:rPr>
              <a:t>Practice performing the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Segoe UI" panose="020B0502040204020203" pitchFamily="34" charset="0"/>
              </a:rPr>
              <a:t>Practice performing the labs.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52502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Both points frequently cause confusion for new users, so make sure that you point these out when you move into the demonstrations.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18308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will perform these in your demonstration, and students will do so in the lab. These may seem like nitpicks, but failing to configure these frequently results in confusion for less experienced administrators. Therefore, it is wise to catch it now and give them the best opportunity to succeed.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78851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Many people do not realize that the console supports copy and paste, so this is a good time to point that out to them. Use the mouse to highlight text, press Enter to copy, and right-click the mouse to paste. Point out that you can select blocks of text. This means that you may sometimes have to select a portion, or all of, the Windows PowerShell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PS C:\&gt;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prompt to select the complete text of a multiline command.</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There is no specific requirement to do this at this point. However, you can also point out how to use the arrow keys and F7 to access the console’s command history. There will be later opportunities to do this also.</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Notice that the command history shown by pressing the F7 key and by the arrow keys is stored by the host application. Windows PowerShell stores its own, separate history of commands that it has run. That history can be viewed by running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Get-History</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a:t>
            </a:r>
            <a:r>
              <a:rPr lang="ga-IE"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the Windows key to display the Start screen. Then,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powersh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display the Windows PowerShell icon. Right-click it, and then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as administrator.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As soon as Windows PowerShell is running, right-click the icon on the taskbar and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Pin this program to taskbar.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window title bar says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that it does not say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(x86)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control box in the upper-left corner of the console application window, and then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from the pop-up menu.</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Consolas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select an appropriate font size.</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 font size of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between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to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28 points is usually appropriate for a display on a projector in front of the class.</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Layout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change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 Size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area’s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Width</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Height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values so that the whole window fits on screen.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071882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you do this, set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Screen Buffer</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area’s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Width</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to be the same as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 Size Width</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Be aware that the horizontal scroll bar is not displayed at the bottom of the window. Click </a:t>
            </a:r>
            <a:r>
              <a:rPr lang="en-US" sz="10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To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 transcript, run:</a:t>
            </a:r>
          </a:p>
          <a:p>
            <a:pPr lvl="0">
              <a:lnSpc>
                <a:spcPct val="115000"/>
              </a:lnSpc>
              <a:spcBef>
                <a:spcPts val="600"/>
              </a:spcBef>
              <a:spcAft>
                <a:spcPts val="995"/>
              </a:spcAft>
              <a:tabLst>
                <a:tab pos="346075"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Start-Transcript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C:\Day1.txt</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 aware that the transcript will be active only for this Windows PowerShell window, and only for as long as this window is open.</a:t>
            </a:r>
            <a:endParaRPr lang="en-US" dirty="0"/>
          </a:p>
        </p:txBody>
      </p:sp>
      <p:sp>
        <p:nvSpPr>
          <p:cNvPr id="4" name="Slide Number Placeholder 3"/>
          <p:cNvSpPr>
            <a:spLocks noGrp="1"/>
          </p:cNvSpPr>
          <p:nvPr>
            <p:ph type="sldNum" sz="quarter" idx="10"/>
          </p:nvPr>
        </p:nvSpPr>
        <p:spPr/>
        <p:txBody>
          <a:bodyPr/>
          <a:lstStyle/>
          <a:p>
            <a:fld id="{6E61C4CF-0296-486E-B05F-71A1AF52062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90759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17164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are welcome to encourage students to use the ISE console instead of the regular console. Be aware that there are some functional differences, and just be prepared to help students work through those if it is necessary. The main difference between the console and the ISE is that the ISE does not support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Start-Transcript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Stop-Transcript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commands.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ISE also does not support multiline command entry. That is, in the console, you can type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Get-Service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press Enter to continue typing the same command on a new physical line. The ISE does not support that technique, and requires that you type the entire command line before pressing Enter.</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pen the 64-bit Windows PowerShell console application (which should already be running from the previous demonstration).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the Windows PowerShell taskbar icon and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ISE as 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As soon as the ISE is open, close it.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Windows PowerShell console,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the three layout buttons on the ISE toolbar to change the layout from one-above-the-other, side-by-side, and single-pane views. Finish by switching to single-pane view.</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the blue arrow at the upper-right of the pane to show and hide the Script Pane, toggling between the script and console panes.</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right two toolbar buttons in the ISE to show and hide the docked and floating Command Panes.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slider in the lower-right corner of the window to adjust the font size</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 console and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cript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in the ISE,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Manage Themes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select a theme, such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Presentation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dialog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boxes.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0386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may want to direct students to use a larger-than-normal font size to make it easier for you to read over their shoulder and help them during future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Exercise 1: Configure the Windows PowerShell Console Application</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open the Windows PowerShell console application and configure its appearance and layout.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Exercise 2: Configure the Windows PowerShell ISE Application</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customize the appearance of the Windows PowerShell ISE application.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5763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E61C4CF-0296-486E-B05F-71A1AF52062F}"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65934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might you decide to use the console application instead of the ISE?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console application supports transcripts in addition to multiline command entry and several other Windows PowerShell features, whereas the ISE does not fully support all these features.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might you configure alternative text colors in the ISE?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Some default ISE colors can be difficult to see, such as the default light gray used for curly braces and other punctuation. Changing the colors can make these elements easier to see. This can help you avoid errors.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1836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possibly the single most important lesson in the whole course. Therefore, it is very important that students be able to complete it, and most important</a:t>
            </a:r>
            <a:r>
              <a:rPr lang="ga-IE" sz="1000" smtClean="0">
                <a:effectLst/>
                <a:latin typeface="Arial" panose="020B0604020202020204" pitchFamily="34" charset="0"/>
                <a:ea typeface="Calibri" panose="020F0502020204030204" pitchFamily="34" charset="0"/>
                <a:cs typeface="Times New Roman" panose="02020603050405020304" pitchFamily="18" charset="0"/>
              </a:rPr>
              <a:t>ly</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lab, on their own. The skills taught in this lesson enable the students not only to work through the rest of the course, but also to use the shell effectively in a real-world production environment when they go back to work.</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As you work through demonstrations, ask your class what steps that you should take along the way, and encourage them to give you direction. If you do this, it will help you spot students who have not yet grasped the key concept. This enables you to provide additional instruction and tips.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As students work through the labs, strongly encourage them not to use the Lab Answer Key as a step-by-step direction. Instead, give them tips and hints to help them move through the lab exercises and tasks.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Try not to continue until at least most of the class students are comfortable finding commands on their own, learning those commands’ basic syntax, and running those commands in at least a basic form.</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Is there a way to specify multiple keywords when you search Help?</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No. You are not technically using search keywords, you are using wildcard patterns, and only a single pattern is accepted by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You can use additional commands to provide additional filtering criteria, and you will learn about those commands later in this course.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3654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module introduces important concepts and techniques which, although easily grasped by experienced administrators, may at first be confusing for newcomers or for those not accustomed to working on a command-line. The labs in this module may seem remedial in some respects, and they do not focus on exciting, real-world scenarios. However, they are an important opportunity for you to help students cement the correct technique, especially about syntax. Make sure that all students can comfortably complete the labs, on their own and without referring to the Lab Answer Key for help, before you continue with the next module. Problems or misunderstandings now will only escalate and create larger and more difficult-to-correct problems later in the course.</a:t>
            </a:r>
          </a:p>
          <a:p>
            <a:pPr>
              <a:lnSpc>
                <a:spcPct val="107000"/>
              </a:lnSpc>
              <a:spcAft>
                <a:spcPts val="800"/>
              </a:spcAft>
            </a:pPr>
            <a:r>
              <a:rPr lang="en-US" sz="1000" b="1" u="sng" dirty="0"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ga-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a:t>
            </a: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emonstrations in each Lesson in this module. To prepare for them</a:t>
            </a: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10961B-LON-DC1</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dirty="0" err="1" smtClean="0">
                <a:effectLst/>
                <a:latin typeface="Arial" panose="020B0604020202020204" pitchFamily="34" charset="0"/>
                <a:ea typeface="Times New Roman" panose="02020603050405020304" pitchFamily="18" charset="0"/>
                <a:cs typeface="Segoe UI" panose="020B0502040204020203" pitchFamily="34" charset="0"/>
              </a:rPr>
              <a:t>Adatum</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\Administrator</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dirty="0" err="1" smtClean="0">
                <a:effectLst/>
                <a:latin typeface="Arial" panose="020B0604020202020204" pitchFamily="34" charset="0"/>
                <a:ea typeface="Times New Roman" panose="02020603050405020304" pitchFamily="18" charset="0"/>
                <a:cs typeface="Segoe UI" panose="020B0502040204020203" pitchFamily="34" charset="0"/>
              </a:rPr>
              <a:t>Adatum</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\Administrator</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to the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10961B-LON-DC1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virtual machine </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before logging onto the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 virtual machine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Demo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trations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on the 10961B-LON-CL1 virtual machine in either the Windows PowerShell console or in the Windows PowerShell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ome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 may explicitly call out which one to use.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.ps1 files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are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provided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demo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and can be opened and used in the ISE. Where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files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are available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files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will be called out in the demonstration Instructor Notes. They are available on the 10961B-LON-CL1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virtual machine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at E:\Mod01\Democode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Important NOTE: There are multiple keyboard languages installed to support delivery globally. As such some key strokes may give different results than expected if a language different to what you expect is set as the input method. 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10961B-LON-CL1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virtual machine the default keyboard language is set to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ENG (US).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If you require a different keyboard language you should click on the system icon in the bottom right hand corner, which indicates the keyboard language, and select the appropriate language for you region. Alternatively you can use the following short cut keys sequence, hold down the Left ALT+ press Left SHIFT one key stroke at a time, while continuing to hold down the Left ALT key, to scroll through the languages or by pressing Windows Key + Space to select your required language.</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It is not possible to install all languages so if you language is not listed you should install it in Control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Panel, Clock, Language and Region category</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p>
        </p:txBody>
      </p:sp>
      <p:sp>
        <p:nvSpPr>
          <p:cNvPr id="4" name="Slide Number Placeholder 3"/>
          <p:cNvSpPr>
            <a:spLocks noGrp="1"/>
          </p:cNvSpPr>
          <p:nvPr>
            <p:ph type="sldNum" sz="quarter" idx="10"/>
          </p:nvPr>
        </p:nvSpPr>
        <p:spPr/>
        <p:txBody>
          <a:bodyPr/>
          <a:lstStyle/>
          <a:p>
            <a:fld id="{6E61C4CF-0296-486E-B05F-71A1AF52062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8031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25130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9886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Encourage students to use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ShowWindow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option throughout the course so that they can view Help while typing in the console.</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However, at the time that this course was written, there was a product bug 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ShowWindow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option. When using this option, you may not see the full command help. Parameter Help is limited to only the first paragraph, and other Help content may not be displayed. Students also need to be familiar with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–Full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option, and you should demonstrate the difference to them until this bug is corrected.</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a:t>
            </a:r>
            <a:r>
              <a:rPr lang="ga-IE"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ts val="1300"/>
              </a:lnSpc>
            </a:pP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NOTE</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The virtual machines used in the labs in this course are not set up for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nternet access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you will not be able to complete the final step in this demonstration using the virtual machines. If</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however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you have an appropriate host machine or virtual machine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running</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Windows PowerShell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0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or later,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and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have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Internet access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you may choose to use that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machine</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In the Windows PowerShell console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dir</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Discuss the basic Help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ChildItem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command. Point out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recurse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switch.</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Get-Help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Dir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the difference between this output and the paged output of Help.</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You may need to reduce the size of the console window to demonstrate the paging of the output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because</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if it is full screen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command </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may display the output in the single screen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because </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 fits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 result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there is no paging. Also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 aware that the content is otherwise 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same.</a:t>
            </a:r>
          </a:p>
          <a:p>
            <a:pPr marL="34290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display the floating window help,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showwindow</a:t>
            </a: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display the usage examples in the help,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example</a:t>
            </a:r>
          </a:p>
          <a:p>
            <a:pPr marL="34290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have a</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 appropriate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computer or virtual machine that </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access</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mentioned in the preparation 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–online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display the online help.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89327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84583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Emphasize that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Help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Get-Help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Man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all return results only for Help files. In theory, a command should never exist without a Help file, but that situation can occur.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Get-Command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examines actual commands, not Help files.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can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 Mod01\</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\FindingCommands.ps1.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which should be open.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*html*</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Get-Command –verb new</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*restart*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Get-Command *ipv4*</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*event*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run either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winevent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Notice that the commands include a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parameter than enables the commands to connect to a remote computer.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17661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may have an easier time pulling up this Help file in the shell and pointing to your projector screen instead of using this slide. But the slide does show the major syntactical features that you should point out.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46698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 aware that the text specifies several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parameters without actually giving them. Ask your students to provide those parameter names by looking up the Help for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6373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Try to emphasize the fact that these “About” files are equivalent to a Windows PowerShell user manual. Frequently, labs provide an “About” topic as a clue and require students to independently learn new techniques and skills to complete the labs.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62031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on the 10961B-LON-CL1 virtual machine E:\ Mod01\</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\UsingAboutFiles.ps1.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about*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about_aliases</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about_eventlogs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showwindow</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*beep*</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73707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Are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–WhatIf</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–Confirm</a:t>
            </a:r>
            <a:r>
              <a:rPr lang="en-US" sz="1000" smtClean="0">
                <a:effectLst/>
                <a:latin typeface="Arial" panose="020B0604020202020204" pitchFamily="34" charset="0"/>
                <a:ea typeface="Calibri" panose="020F0502020204030204" pitchFamily="34" charset="0"/>
                <a:cs typeface="Times New Roman" panose="02020603050405020304" pitchFamily="18" charset="0"/>
              </a:rPr>
              <a:t> supported by all commands that modify the system state or configuration in some way?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No. Microsoft recommends that command authors support these parameters, but does not enforce that support. Examine each command’s Help file to verify support for these parameters.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9932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might you decide to use the ISE over the console host?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ISE supports richer editing capabilities and can display a wider range of fonts. It is also compatible with double-byte character sets, making it compatible with a wider variety of written languages. However, the ISE does not provide the same features as the console. For example, the ISE cannot use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Start-Transcript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21275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56460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91289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do not have to delve into parenthetical commands or variables unless your class is up for it. An example explanation you could use is as follows: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Parenthetical commands work exactly as parentheses in algebra: they tell the shell to “do this first.” Whatever is inside the parentheses executes first, proceeding down the command-line from left to right. The result of the parenthetical command is then passed to the parameter; in other words, the results of the command become the parameter value.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Variables act as temporary, named locations in memory where the shell can store data. When a variable appears on the left side of an equal sign, whatever is on the right side will be executed, and its results stored in the variable. You can see the contents of a variable by typing it on a blank command line and pressing Enter. When a variable is used as a parameter value, the contents of the variable are passed to the parameter.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Both concepts will be explored in more detail throughout this course.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37574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34773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notice students having problems with syntax later in this course, consider giving them several examples to walk through on their own, having them convert shortened syntax into the full syntax and vice-versa. Although most students understand this material easily enough, some do struggle with the syntax variations. It is obviously important, even if they decide not to use the short form themselves, because they will experience it in the real world.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2178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Emphasize that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Show-Command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can accept only a single command name to display. It cannot accept complex multicommand command lines. Also emphasize that this is a “crutch” tool, or “training wheels.” It is meant to help users who have problems with command-line syntax, but it does not provide a permanent alternative to actually learning the syntax.</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78324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which should be open.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Show-Command Get-Service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Default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BITS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field.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into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field.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Copy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Windows PowerShell console application, right-click to paste the command.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8466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We have not worked up to multiple command pipelines yet—that comes in the next module—but be aware that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–WhatIf</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meaningful only on the last command in the pipeline.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–Confirm</a:t>
            </a:r>
            <a:r>
              <a:rPr lang="en-US" sz="1000" smtClean="0">
                <a:effectLst/>
                <a:latin typeface="Arial" panose="020B0604020202020204" pitchFamily="34" charset="0"/>
                <a:ea typeface="Calibri" panose="020F0502020204030204" pitchFamily="34" charset="0"/>
                <a:cs typeface="Times New Roman" panose="02020603050405020304" pitchFamily="18" charset="0"/>
              </a:rPr>
              <a:t> can be useful mid-pipeline, provided that you answer “yes” to at least one prompt so that objects can go into the pipeline for the next command to process.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862755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E:\Mod01\DemoCode\UsingWhatIfConfirm.ps1.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which should be open.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demonstrate a single object,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Stop-Service –Name BITS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WhatIf</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demonstrate multiple objects,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Stop-Service –Name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WhatIf</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Notepad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Stop-Process –Name Notepad –Confirm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Answer yes to the prompt. Confirm that Notepad is no longer running.</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demonstrate multiple object confirmation,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Stop-Process –Name * -Confirm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Answer No to the first two prompts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by typing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and pressing Enter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default is Yes, so do not just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and then answer No To All to halt the command</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by typing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pressing Enter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ConfirmPreference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'Low‘</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BITS</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confirmation is now automatic. Answer No by typing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prompt.</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BITS –confirm:$</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false</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confirmation is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suppressed.</a:t>
            </a:r>
          </a:p>
          <a:p>
            <a:pPr marL="342900" marR="0" lvl="0" indent="-342900">
              <a:lnSpc>
                <a:spcPct val="115000"/>
              </a:lnSpc>
              <a:spcBef>
                <a:spcPts val="0"/>
              </a:spcBef>
              <a:spcAft>
                <a:spcPts val="995"/>
              </a:spcAft>
              <a:buFont typeface="+mj-lt"/>
              <a:buAutoNum type="arabicPeriod"/>
            </a:pPr>
            <a:r>
              <a:rPr lang="ga-IE"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To </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the BITS service is now running, 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Get-Service </a:t>
            </a:r>
            <a:r>
              <a:rPr lang="ga-IE"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ga-IE"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BITS</a:t>
            </a: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27929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E61C4CF-0296-486E-B05F-71A1AF52062F}" type="slidenum">
              <a:rPr lang="en-US" smtClean="0"/>
              <a:pPr/>
              <a:t>39</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
        <p:nvSpPr>
          <p:cNvPr id="12" name="Slide Image Placeholder 11"/>
          <p:cNvSpPr>
            <a:spLocks noGrp="1" noRot="1" noChangeAspect="1"/>
          </p:cNvSpPr>
          <p:nvPr>
            <p:ph type="sldImg"/>
          </p:nvPr>
        </p:nvSpPr>
        <p:spPr>
          <a:xfrm>
            <a:off x="4325938" y="73025"/>
            <a:ext cx="2466975" cy="1851025"/>
          </a:xfrm>
        </p:spPr>
      </p:sp>
      <p:sp>
        <p:nvSpPr>
          <p:cNvPr id="13" name="Notes Placeholder 12"/>
          <p:cNvSpPr>
            <a:spLocks noGrp="1"/>
          </p:cNvSpPr>
          <p:nvPr>
            <p:ph type="body" idx="1"/>
          </p:nvPr>
        </p:nvSpPr>
        <p:spPr/>
        <p:txBody>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return the setting to its default value, run: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ConfirmPreference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'High'</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help Clear-</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EventLog</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WhatIf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–Confirm parameters in the Syntax part of the Help.</a:t>
            </a:r>
          </a:p>
          <a:p>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42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most important point is that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a generic term referring to several different kinds of functional units. This includes cmdlets, functions, workflows, and more. External applications, such as Ping.exe or Ipconfig.exe, are also considered commands.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06579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is your primary opportunity to make sure students are ready to continue. Their ability to correctly assemble Windows PowerShell command syntax and to discover new commands on their own will be extremely important going forward; make sure students can complete at least half of the tasks in each lab exercise before you enable them to continue. Students who are lost at this point will have great difficulty catching up. </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For students who are already comfortable with these techniques, have them complete the lab anyway just to verify their technique. This is a good time for them to take a morning break if they complete the lab quickly.</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Some students will not have time to complete all of the exercises. That is acceptable, as there are a number of tasks that reinforce the same skills. Encourage students to spend no more than approximately 15 minutes per exercise, so that they will have time to practice each of the three main skills that this lab covers.</a:t>
            </a:r>
          </a:p>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Finding </a:t>
            </a:r>
            <a:r>
              <a:rPr lang="en-US" sz="1000" dirty="0" err="1"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Commands</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this exercise, you will use Windows PowerShell’s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Help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Get-Help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Get-Command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commands to discover new commands capable of completing specific tasks within the shell.</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your tasks, </a:t>
            </a:r>
            <a:r>
              <a:rPr lang="en-US" sz="1000" i="1" dirty="0" smtClean="0">
                <a:effectLst/>
                <a:latin typeface="Arial" panose="020B0604020202020204" pitchFamily="34" charset="0"/>
                <a:ea typeface="Calibri" panose="020F0502020204030204" pitchFamily="34" charset="0"/>
                <a:cs typeface="Times New Roman" panose="02020603050405020304" pitchFamily="18" charset="0"/>
              </a:rPr>
              <a:t>italicized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terms are intended to be keyword clues to help you complete the task.</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Note: It is especially important that students use the lab, and not the Lab Answer Key, to complete this lab. The answers to the lab questions are not important. What is important is students’ ability to find these answers on their own. If a student cannot think of a way to answer a particular question, tell them to ask you for clues or hints instead of turning to the lab answer key.</a:t>
            </a:r>
          </a:p>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Finding and Running </a:t>
            </a:r>
            <a:r>
              <a:rPr lang="en-US" sz="1000" dirty="0" err="1"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Commands</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this exercise, you will run several basic Windows PowerShell commands. In some instances, you may have to find the commands that you will use to complete the task.</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Note: If students get confused by the syntax, remind them that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Show-Command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is available to help them learn it Encourage use of this instead of helping them too much yourself so that they can develop a sense of self-reliance for this process.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Be aware that the lab answer key does not include the steps for finding the commands. It includes only the final commands that do each task. Make sure that students are still using Help,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Get-Command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wildcard characters to discover the necessary commands.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492302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Using "About" </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Files</a:t>
            </a:r>
            <a:r>
              <a:rPr lang="en-US" sz="1000" dirty="0" err="1">
                <a:latin typeface="Arial" panose="020B0604020202020204" pitchFamily="34" charset="0"/>
                <a:ea typeface="Calibri" panose="020F0502020204030204" pitchFamily="34" charset="0"/>
                <a:cs typeface="Times New Roman" panose="02020603050405020304" pitchFamily="18" charset="0"/>
              </a:rPr>
              <a:t>In</a:t>
            </a:r>
            <a:r>
              <a:rPr lang="en-US" sz="1000" dirty="0">
                <a:latin typeface="Arial" panose="020B0604020202020204" pitchFamily="34" charset="0"/>
                <a:ea typeface="Calibri" panose="020F0502020204030204" pitchFamily="34" charset="0"/>
                <a:cs typeface="Times New Roman" panose="02020603050405020304" pitchFamily="18" charset="0"/>
              </a:rPr>
              <a:t> this exercise, you will use Help discovery techniques to find content in “About” files, and use that content to answer questions about global Windows PowerShell functionality </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Words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italic are intended as clues. Remember that you have to use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Help</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Get-Help</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wildcard characters. Because “About” files are not commands,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Get-Command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will not be useful in this exercise.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This lab is constructed as a simple question and answer series, and the lab answer key provides the answers. But the real skill here is finding the answers. Try to monitor students for cheating—this is not the place where we want them helping one another or skipping to the answers. It is the process that is important here.</a:t>
            </a:r>
            <a:endParaRPr lang="en-US" dirty="0"/>
          </a:p>
        </p:txBody>
      </p:sp>
      <p:sp>
        <p:nvSpPr>
          <p:cNvPr id="4" name="Slide Number Placeholder 3"/>
          <p:cNvSpPr>
            <a:spLocks noGrp="1"/>
          </p:cNvSpPr>
          <p:nvPr>
            <p:ph type="sldNum" sz="quarter" idx="10"/>
          </p:nvPr>
        </p:nvSpPr>
        <p:spPr/>
        <p:txBody>
          <a:bodyPr/>
          <a:lstStyle/>
          <a:p>
            <a:fld id="{6E61C4CF-0296-486E-B05F-71A1AF52062F}"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7397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E61C4CF-0296-486E-B05F-71A1AF52062F}"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67376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is the main difference between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Get-Help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searches for Help files, whereas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searches for commands. There is frequently overlap between the two, but not every command will always have a Help file. Also, there are Help files (the “About” files among them) that do not relate to a command.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56235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When you discover a new command, either by using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by reading about the command someplace, always take a moment to read the command’s Help file and learn a bit about its additional capabilities.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Even familiar commands can gain new functionality in new versions of Windows PowerShell. Take several minutes to read the Help files even of commands that you already know well from earlier versions, to see what new features may exist.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Help files contain only syntax section—no description or examples.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download the complete Help file content.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Cannot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with computers not connected to the Internet.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From an Internet-connected computer,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Save-Help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download Help content to a file share or removable storage. On the unconnected computer, 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then specify the file share or removable storage by using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–Source</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did not download all Help.</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will download Help only for modules that are located on your computer, in a path that is listed in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smtClean="0">
                <a:effectLst/>
                <a:latin typeface="Arial" panose="020B0604020202020204" pitchFamily="34" charset="0"/>
                <a:ea typeface="Calibri" panose="020F0502020204030204" pitchFamily="34" charset="0"/>
                <a:cs typeface="Times New Roman" panose="02020603050405020304" pitchFamily="18" charset="0"/>
              </a:rPr>
              <a:t> environment variable, and only if the module has the necessary metadata to tell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Update-Help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where updated Help files can be located online. Not all Help may be available in all languages, and Windows PowerShell will resort to en-US (US English) Help files if necessary.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5359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The table in this slide call</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 out </a:t>
            </a:r>
            <a:r>
              <a:rPr lang="en-US" sz="1000" smtClean="0">
                <a:effectLst/>
                <a:latin typeface="Arial" panose="020B0604020202020204" pitchFamily="34" charset="0"/>
                <a:ea typeface="Calibri" panose="020F0502020204030204" pitchFamily="34" charset="0"/>
                <a:cs typeface="Times New Roman" panose="02020603050405020304" pitchFamily="18" charset="0"/>
              </a:rPr>
              <a:t>whether </a:t>
            </a:r>
            <a:r>
              <a:rPr lang="ga-IE" sz="1000" smtClean="0">
                <a:effectLst/>
                <a:latin typeface="Arial" panose="020B0604020202020204" pitchFamily="34" charset="0"/>
                <a:ea typeface="Calibri" panose="020F0502020204030204" pitchFamily="34" charset="0"/>
                <a:cs typeface="Times New Roman" panose="02020603050405020304" pitchFamily="18" charset="0"/>
              </a:rPr>
              <a:t>the version is or is not available for that particular operating system or </a:t>
            </a:r>
            <a:r>
              <a:rPr lang="en-US" sz="1000" smtClean="0">
                <a:effectLst/>
                <a:latin typeface="Arial" panose="020B0604020202020204" pitchFamily="34" charset="0"/>
                <a:ea typeface="Calibri" panose="020F0502020204030204" pitchFamily="34" charset="0"/>
                <a:cs typeface="Times New Roman" panose="02020603050405020304" pitchFamily="18" charset="0"/>
              </a:rPr>
              <a:t>whether</a:t>
            </a:r>
            <a:r>
              <a:rPr lang="ga-IE" sz="1000" smtClean="0">
                <a:effectLst/>
                <a:latin typeface="Arial" panose="020B0604020202020204" pitchFamily="34" charset="0"/>
                <a:ea typeface="Calibri" panose="020F0502020204030204" pitchFamily="34" charset="0"/>
                <a:cs typeface="Times New Roman" panose="02020603050405020304" pitchFamily="18" charset="0"/>
              </a:rPr>
              <a:t> it is installed as part of the operating system installation.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7879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There can be confusion with some students who come to class and see things running on Windows 8. They think they can then go home, install Windows PowerShell 3 on their Windows 7 system, and access the same capabilities. The intent of this slide is to prevent that confusion. Reassure students that Windows PowerShell does contain capabilities covered later in this course that can help an older client operating system consume commands from a newer server or client operating system on the network. Those capabilities can help reduce problems that would otherwise arise in mixed-version environments.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5547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8045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Encourage students to begin in the basic console, and move to the ISE after they have developed some comfort with the console. If you have experience with any third-party editors, feel free to share your experiences with the class.</a:t>
            </a:r>
          </a:p>
          <a:p>
            <a:pPr>
              <a:lnSpc>
                <a:spcPct val="107000"/>
              </a:lnSpc>
              <a:spcAft>
                <a:spcPts val="8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will also use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Start-Transcript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cmdlet in the first demo later in this lesson, so you could also call out here what that is if you </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want </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lead into its use there</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2604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61C4CF-0296-486E-B05F-71A1AF52062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01: Getting Started with Windows PowerShell</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25419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459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17204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81922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3411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210239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1660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703376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34677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0177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265706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33439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3658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59842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731005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096230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686180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343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25948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86396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74149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57644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64335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000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6802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50516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03992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488564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0272596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720708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28557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444826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2796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52318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115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31351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7015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32359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26048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65496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389156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86772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972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335332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221334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698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76619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3958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908423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99670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350177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040176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023133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7249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366779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40355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0354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46776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816308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80354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823969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180185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25383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4168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38448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7334159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135636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0860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56242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67294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81032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913736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82417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161660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75123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973655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269713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03707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896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735961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23827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87644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273171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3819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82329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8753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448382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958246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864618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948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498364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15571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576913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415286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586659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142031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13039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291380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12218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427456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1016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45116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39649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76466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479299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9177021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340636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6702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718090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215831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49610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5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9512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47616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265367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945054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27360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54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586057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804552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77857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922588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198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3907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833876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844268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69665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805356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098194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078868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774688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89504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9170866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08279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06835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066640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36437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350016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321043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57559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106401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747583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434049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285465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705385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57616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90730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146430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615609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22399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958696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158269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20982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976026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283908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173088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3327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477333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0348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0795450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402874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64970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739515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183751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350293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77941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671078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7406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9054162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979482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155809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629906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5759937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20277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675436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14777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223429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838085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973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450457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452254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725141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113028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041125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555682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064334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435439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8531296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557963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66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6755261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04968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76658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591531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826110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679379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09968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383048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651364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527720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6955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02383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134056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81710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948250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96366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48151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369807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341579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74806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170353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80098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989272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68321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63655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4368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94538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579297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43737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795778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747967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884418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000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7512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199339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20817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085386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496817"/>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788099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10586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092835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265768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98465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220699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8500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9701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68998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591370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982477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4547642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9395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073383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01457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92172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30145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688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521856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591550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040501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43197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78650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234376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093120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984606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204388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190800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057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303268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014744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02125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522120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564188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04827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751627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331301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954937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967360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90849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572738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7756832"/>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8683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8621507"/>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80673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231483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74139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334293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028104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784516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43736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0822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023155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590936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1643812"/>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94201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63543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1541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145439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7708472"/>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3159527"/>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5225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918264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786346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9887376"/>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22362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707434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293930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820598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086560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06494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660492"/>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86028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3592378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1502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3426255"/>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7899619"/>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9872527"/>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850655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9630044"/>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1152856"/>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131111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59680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1136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262516"/>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0459206"/>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520717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420746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1547955"/>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181512"/>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61037877"/>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4072152"/>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319668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564617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4231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2474934"/>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211584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9321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0444904"/>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4958422"/>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23262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7671661"/>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742953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34596292"/>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7088554"/>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516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04151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1373938"/>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45600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043120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827935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814503"/>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7121429"/>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9865680"/>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412189"/>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0266992"/>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0614618"/>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4483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8784636"/>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6386781"/>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9536155"/>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874334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29240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808875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44155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7661223"/>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7008188"/>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250383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002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866271"/>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3589877"/>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35425086"/>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0053528"/>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1318172"/>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27448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882494"/>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266881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86500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328817"/>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72861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89254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0051652"/>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40038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5352226"/>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724059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7454852"/>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842905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34208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4162583"/>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907595"/>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5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9288251"/>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4976429"/>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5689656"/>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2758133"/>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647103"/>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143687"/>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8313672"/>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1183565"/>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210746"/>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561162"/>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7614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9210576"/>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4548652"/>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675137"/>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1603326"/>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0958210"/>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908934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865900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8728360"/>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5752304"/>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686479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22011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786492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4792712"/>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590684"/>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5704872"/>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772574"/>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1030288"/>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4727821"/>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324655"/>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9050372"/>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3691014"/>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50532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5922132"/>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0749701"/>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5261429"/>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6432758"/>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4385041"/>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6645620"/>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149898"/>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7582978"/>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2229417"/>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2424117"/>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84096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007919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462247"/>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2311774"/>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335925"/>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0261078"/>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195371"/>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5822462"/>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0241864"/>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753066"/>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1364055"/>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9164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87061961"/>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798069"/>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5460686"/>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8974737"/>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82734057"/>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7262536"/>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2431616"/>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175836"/>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305330"/>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95251"/>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98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562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0524164"/>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0663791"/>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7143012"/>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2562132"/>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987131"/>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50711456"/>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768606"/>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3341130"/>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298980"/>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3347451"/>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47746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4298865"/>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303432"/>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367876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5073841"/>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1450032"/>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82096"/>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2236026"/>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65571491"/>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3515674"/>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1710179"/>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25311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486076"/>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1995149"/>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9606362"/>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069553"/>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5529430"/>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1893013"/>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8469068"/>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573075"/>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270961"/>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9276956"/>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315521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6571241"/>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5852110"/>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9274285"/>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1031946"/>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351575"/>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3077711"/>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4931883"/>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2046371"/>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3624569"/>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870972"/>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13176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9080968"/>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29803270"/>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7228017"/>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823339"/>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0985734"/>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64841"/>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218869"/>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5991007"/>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5409403"/>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9506707"/>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968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055072"/>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7331363"/>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262508"/>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7521721"/>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5989223"/>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6453927"/>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3966047"/>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738254"/>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4619028"/>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514724"/>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92971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5676465"/>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0934745"/>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28401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6368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77428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364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50294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4747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463170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23382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38587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63689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41582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23889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1582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2890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622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9692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1771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4445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16220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6245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82102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01539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97659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52558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41519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18975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90633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09996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45922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073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58594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67470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71948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55074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367470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14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995592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67933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37562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29853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95451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183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0955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89877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818331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1928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915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theme" Target="../theme/theme42.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1.xml"/><Relationship Id="rId13" Type="http://schemas.openxmlformats.org/officeDocument/2006/relationships/theme" Target="../theme/theme43.xml"/><Relationship Id="rId3" Type="http://schemas.openxmlformats.org/officeDocument/2006/relationships/slideLayout" Target="../slideLayouts/slideLayout506.xml"/><Relationship Id="rId7" Type="http://schemas.openxmlformats.org/officeDocument/2006/relationships/slideLayout" Target="../slideLayouts/slideLayout510.xml"/><Relationship Id="rId12" Type="http://schemas.openxmlformats.org/officeDocument/2006/relationships/slideLayout" Target="../slideLayouts/slideLayout515.xml"/><Relationship Id="rId2" Type="http://schemas.openxmlformats.org/officeDocument/2006/relationships/slideLayout" Target="../slideLayouts/slideLayout505.xml"/><Relationship Id="rId1" Type="http://schemas.openxmlformats.org/officeDocument/2006/relationships/slideLayout" Target="../slideLayouts/slideLayout504.xml"/><Relationship Id="rId6" Type="http://schemas.openxmlformats.org/officeDocument/2006/relationships/slideLayout" Target="../slideLayouts/slideLayout509.xml"/><Relationship Id="rId11" Type="http://schemas.openxmlformats.org/officeDocument/2006/relationships/slideLayout" Target="../slideLayouts/slideLayout514.xml"/><Relationship Id="rId5" Type="http://schemas.openxmlformats.org/officeDocument/2006/relationships/slideLayout" Target="../slideLayouts/slideLayout508.xml"/><Relationship Id="rId10" Type="http://schemas.openxmlformats.org/officeDocument/2006/relationships/slideLayout" Target="../slideLayouts/slideLayout513.xml"/><Relationship Id="rId4" Type="http://schemas.openxmlformats.org/officeDocument/2006/relationships/slideLayout" Target="../slideLayouts/slideLayout507.xml"/><Relationship Id="rId9" Type="http://schemas.openxmlformats.org/officeDocument/2006/relationships/slideLayout" Target="../slideLayouts/slideLayout512.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3.xml"/><Relationship Id="rId3" Type="http://schemas.openxmlformats.org/officeDocument/2006/relationships/slideLayout" Target="../slideLayouts/slideLayout518.xml"/><Relationship Id="rId7" Type="http://schemas.openxmlformats.org/officeDocument/2006/relationships/slideLayout" Target="../slideLayouts/slideLayout522.xml"/><Relationship Id="rId12" Type="http://schemas.openxmlformats.org/officeDocument/2006/relationships/theme" Target="../theme/theme44.xml"/><Relationship Id="rId2" Type="http://schemas.openxmlformats.org/officeDocument/2006/relationships/slideLayout" Target="../slideLayouts/slideLayout517.xml"/><Relationship Id="rId1" Type="http://schemas.openxmlformats.org/officeDocument/2006/relationships/slideLayout" Target="../slideLayouts/slideLayout516.xml"/><Relationship Id="rId6" Type="http://schemas.openxmlformats.org/officeDocument/2006/relationships/slideLayout" Target="../slideLayouts/slideLayout521.xml"/><Relationship Id="rId11" Type="http://schemas.openxmlformats.org/officeDocument/2006/relationships/slideLayout" Target="../slideLayouts/slideLayout526.xml"/><Relationship Id="rId5" Type="http://schemas.openxmlformats.org/officeDocument/2006/relationships/slideLayout" Target="../slideLayouts/slideLayout520.xml"/><Relationship Id="rId10" Type="http://schemas.openxmlformats.org/officeDocument/2006/relationships/slideLayout" Target="../slideLayouts/slideLayout525.xml"/><Relationship Id="rId4" Type="http://schemas.openxmlformats.org/officeDocument/2006/relationships/slideLayout" Target="../slideLayouts/slideLayout519.xml"/><Relationship Id="rId9" Type="http://schemas.openxmlformats.org/officeDocument/2006/relationships/slideLayout" Target="../slideLayouts/slideLayout524.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4.xml"/><Relationship Id="rId3" Type="http://schemas.openxmlformats.org/officeDocument/2006/relationships/slideLayout" Target="../slideLayouts/slideLayout529.xml"/><Relationship Id="rId7" Type="http://schemas.openxmlformats.org/officeDocument/2006/relationships/slideLayout" Target="../slideLayouts/slideLayout533.xml"/><Relationship Id="rId12" Type="http://schemas.openxmlformats.org/officeDocument/2006/relationships/theme" Target="../theme/theme45.xml"/><Relationship Id="rId2" Type="http://schemas.openxmlformats.org/officeDocument/2006/relationships/slideLayout" Target="../slideLayouts/slideLayout528.xml"/><Relationship Id="rId1" Type="http://schemas.openxmlformats.org/officeDocument/2006/relationships/slideLayout" Target="../slideLayouts/slideLayout527.xml"/><Relationship Id="rId6" Type="http://schemas.openxmlformats.org/officeDocument/2006/relationships/slideLayout" Target="../slideLayouts/slideLayout532.xml"/><Relationship Id="rId11" Type="http://schemas.openxmlformats.org/officeDocument/2006/relationships/slideLayout" Target="../slideLayouts/slideLayout537.xml"/><Relationship Id="rId5" Type="http://schemas.openxmlformats.org/officeDocument/2006/relationships/slideLayout" Target="../slideLayouts/slideLayout531.xml"/><Relationship Id="rId10" Type="http://schemas.openxmlformats.org/officeDocument/2006/relationships/slideLayout" Target="../slideLayouts/slideLayout536.xml"/><Relationship Id="rId4" Type="http://schemas.openxmlformats.org/officeDocument/2006/relationships/slideLayout" Target="../slideLayouts/slideLayout530.xml"/><Relationship Id="rId9" Type="http://schemas.openxmlformats.org/officeDocument/2006/relationships/slideLayout" Target="../slideLayouts/slideLayout535.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5.xml"/><Relationship Id="rId13" Type="http://schemas.openxmlformats.org/officeDocument/2006/relationships/theme" Target="../theme/theme46.xml"/><Relationship Id="rId3" Type="http://schemas.openxmlformats.org/officeDocument/2006/relationships/slideLayout" Target="../slideLayouts/slideLayout540.xml"/><Relationship Id="rId7" Type="http://schemas.openxmlformats.org/officeDocument/2006/relationships/slideLayout" Target="../slideLayouts/slideLayout544.xml"/><Relationship Id="rId12" Type="http://schemas.openxmlformats.org/officeDocument/2006/relationships/slideLayout" Target="../slideLayouts/slideLayout549.xml"/><Relationship Id="rId2" Type="http://schemas.openxmlformats.org/officeDocument/2006/relationships/slideLayout" Target="../slideLayouts/slideLayout539.xml"/><Relationship Id="rId1" Type="http://schemas.openxmlformats.org/officeDocument/2006/relationships/slideLayout" Target="../slideLayouts/slideLayout538.xml"/><Relationship Id="rId6" Type="http://schemas.openxmlformats.org/officeDocument/2006/relationships/slideLayout" Target="../slideLayouts/slideLayout543.xml"/><Relationship Id="rId11" Type="http://schemas.openxmlformats.org/officeDocument/2006/relationships/slideLayout" Target="../slideLayouts/slideLayout548.xml"/><Relationship Id="rId5" Type="http://schemas.openxmlformats.org/officeDocument/2006/relationships/slideLayout" Target="../slideLayouts/slideLayout542.xml"/><Relationship Id="rId10" Type="http://schemas.openxmlformats.org/officeDocument/2006/relationships/slideLayout" Target="../slideLayouts/slideLayout547.xml"/><Relationship Id="rId4" Type="http://schemas.openxmlformats.org/officeDocument/2006/relationships/slideLayout" Target="../slideLayouts/slideLayout541.xml"/><Relationship Id="rId9" Type="http://schemas.openxmlformats.org/officeDocument/2006/relationships/slideLayout" Target="../slideLayouts/slideLayout546.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7.xml"/><Relationship Id="rId13" Type="http://schemas.openxmlformats.org/officeDocument/2006/relationships/theme" Target="../theme/theme47.xml"/><Relationship Id="rId3" Type="http://schemas.openxmlformats.org/officeDocument/2006/relationships/slideLayout" Target="../slideLayouts/slideLayout552.xml"/><Relationship Id="rId7" Type="http://schemas.openxmlformats.org/officeDocument/2006/relationships/slideLayout" Target="../slideLayouts/slideLayout556.xml"/><Relationship Id="rId12" Type="http://schemas.openxmlformats.org/officeDocument/2006/relationships/slideLayout" Target="../slideLayouts/slideLayout561.xml"/><Relationship Id="rId2" Type="http://schemas.openxmlformats.org/officeDocument/2006/relationships/slideLayout" Target="../slideLayouts/slideLayout551.xml"/><Relationship Id="rId1" Type="http://schemas.openxmlformats.org/officeDocument/2006/relationships/slideLayout" Target="../slideLayouts/slideLayout550.xml"/><Relationship Id="rId6" Type="http://schemas.openxmlformats.org/officeDocument/2006/relationships/slideLayout" Target="../slideLayouts/slideLayout555.xml"/><Relationship Id="rId11" Type="http://schemas.openxmlformats.org/officeDocument/2006/relationships/slideLayout" Target="../slideLayouts/slideLayout560.xml"/><Relationship Id="rId5" Type="http://schemas.openxmlformats.org/officeDocument/2006/relationships/slideLayout" Target="../slideLayouts/slideLayout554.xml"/><Relationship Id="rId10" Type="http://schemas.openxmlformats.org/officeDocument/2006/relationships/slideLayout" Target="../slideLayouts/slideLayout559.xml"/><Relationship Id="rId4" Type="http://schemas.openxmlformats.org/officeDocument/2006/relationships/slideLayout" Target="../slideLayouts/slideLayout553.xml"/><Relationship Id="rId9" Type="http://schemas.openxmlformats.org/officeDocument/2006/relationships/slideLayout" Target="../slideLayouts/slideLayout5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1851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2863122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893588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33074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15194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396872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2582370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994172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7009429"/>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238214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50221817"/>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90517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688334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6667113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25785639"/>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155888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211153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125258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245348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5817803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197018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6906483"/>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60731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8049322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2640800"/>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0290565"/>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03231690"/>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739322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173256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877999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97109835"/>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87167188"/>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46897116"/>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835995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2167937"/>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41667768"/>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4306702"/>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2908373"/>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6692229"/>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12920381"/>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42773299"/>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15940941"/>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719850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41713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372184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228314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4486047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9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40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5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6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6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8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1</a:t>
            </a:r>
            <a:endParaRPr lang="en-US"/>
          </a:p>
        </p:txBody>
      </p:sp>
      <p:sp>
        <p:nvSpPr>
          <p:cNvPr id="3" name="Subtitle 2"/>
          <p:cNvSpPr>
            <a:spLocks noGrp="1"/>
          </p:cNvSpPr>
          <p:nvPr>
            <p:ph type="subTitle" sz="quarter" idx="1"/>
          </p:nvPr>
        </p:nvSpPr>
        <p:spPr/>
        <p:txBody>
          <a:bodyPr/>
          <a:lstStyle/>
          <a:p>
            <a:r>
              <a:rPr lang="en-US" smtClean="0"/>
              <a:t>Getting Started with Windows PowerShell
</a:t>
            </a:r>
            <a:endParaRPr lang="en-US"/>
          </a:p>
        </p:txBody>
      </p:sp>
    </p:spTree>
    <p:extLst>
      <p:ext uri="{BB962C8B-B14F-4D97-AF65-F5344CB8AC3E}">
        <p14:creationId xmlns:p14="http://schemas.microsoft.com/office/powerpoint/2010/main" val="3953563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dc135195-eb6b-498a-ae4e-d8df0b4275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Precautions When Opening the Shell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64-bit and 32-bit versions provided on 64-bit operating systems</a:t>
            </a:r>
          </a:p>
          <a:p>
            <a:pPr lvl="1"/>
            <a:r>
              <a:rPr lang="en-US" sz="2000" kern="0">
                <a:solidFill>
                  <a:srgbClr val="000000"/>
                </a:solidFill>
              </a:rPr>
              <a:t>32-bit versions carry </a:t>
            </a:r>
            <a:r>
              <a:rPr lang="en-US" sz="2000" b="1" kern="0">
                <a:solidFill>
                  <a:srgbClr val="000000"/>
                </a:solidFill>
              </a:rPr>
              <a:t>(x86)</a:t>
            </a:r>
            <a:r>
              <a:rPr lang="en-US" sz="2000" kern="0">
                <a:solidFill>
                  <a:srgbClr val="000000"/>
                </a:solidFill>
              </a:rPr>
              <a:t> designation on icon and window title bar</a:t>
            </a:r>
          </a:p>
          <a:p>
            <a:pPr lvl="1"/>
            <a:r>
              <a:rPr lang="en-US" sz="2000" kern="0">
                <a:solidFill>
                  <a:srgbClr val="000000"/>
                </a:solidFill>
              </a:rPr>
              <a:t>Be certain you are opening the appropriate version for the task at hand</a:t>
            </a:r>
          </a:p>
          <a:p>
            <a:pPr lvl="1"/>
            <a:r>
              <a:rPr lang="en-US" sz="2000" kern="0">
                <a:solidFill>
                  <a:srgbClr val="000000"/>
                </a:solidFill>
              </a:rPr>
              <a:t>Usually, open the 64-bit version if it is available</a:t>
            </a:r>
          </a:p>
          <a:p>
            <a:pPr lvl="0"/>
            <a:r>
              <a:rPr lang="en-US" sz="2400" kern="0">
                <a:solidFill>
                  <a:srgbClr val="000000"/>
                </a:solidFill>
              </a:rPr>
              <a:t>Ensure window title bar says </a:t>
            </a:r>
            <a:r>
              <a:rPr lang="en-US" sz="2400" b="1" kern="0">
                <a:solidFill>
                  <a:srgbClr val="000000"/>
                </a:solidFill>
              </a:rPr>
              <a:t>Administrator</a:t>
            </a:r>
            <a:r>
              <a:rPr lang="en-US" sz="2400" kern="0">
                <a:solidFill>
                  <a:srgbClr val="000000"/>
                </a:solidFill>
              </a:rPr>
              <a:t> if you need Administrator privileges in the shell</a:t>
            </a:r>
          </a:p>
          <a:p>
            <a:pPr lvl="1"/>
            <a:r>
              <a:rPr lang="en-US" sz="2000" kern="0">
                <a:solidFill>
                  <a:srgbClr val="000000"/>
                </a:solidFill>
              </a:rPr>
              <a:t>When UAC is enabled, you must right-click the application icon to run as Administrator</a:t>
            </a:r>
          </a:p>
          <a:p>
            <a:pPr lvl="1"/>
            <a:r>
              <a:rPr lang="en-US" sz="2000" kern="0">
                <a:solidFill>
                  <a:srgbClr val="000000"/>
                </a:solidFill>
              </a:rPr>
              <a:t>Always verify the window title bar contents when opening the shell</a:t>
            </a:r>
          </a:p>
          <a:p>
            <a:pPr lvl="0"/>
            <a:endParaRPr lang="en-US" kern="0" dirty="0">
              <a:solidFill>
                <a:srgbClr val="000000"/>
              </a:solidFill>
            </a:endParaRPr>
          </a:p>
        </p:txBody>
      </p:sp>
    </p:spTree>
    <p:extLst>
      <p:ext uri="{BB962C8B-B14F-4D97-AF65-F5344CB8AC3E}">
        <p14:creationId xmlns:p14="http://schemas.microsoft.com/office/powerpoint/2010/main" val="1039250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d90776ac-3554-4a40-b90f-4de5a5069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Console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Select a font that enables easy differentiation between often-confused characters:</a:t>
            </a:r>
            <a:br>
              <a:rPr lang="en-US" kern="0">
                <a:solidFill>
                  <a:srgbClr val="000000"/>
                </a:solidFill>
              </a:rPr>
            </a:br>
            <a:r>
              <a:rPr lang="en-US" kern="0">
                <a:solidFill>
                  <a:srgbClr val="000000"/>
                </a:solidFill>
              </a:rPr>
              <a:t/>
            </a:r>
            <a:br>
              <a:rPr lang="en-US" kern="0">
                <a:solidFill>
                  <a:srgbClr val="000000"/>
                </a:solidFill>
              </a:rPr>
            </a:br>
            <a:r>
              <a:rPr lang="en-US" kern="0">
                <a:solidFill>
                  <a:srgbClr val="000000"/>
                </a:solidFill>
              </a:rPr>
              <a:t>` ' ( { [ &lt;</a:t>
            </a:r>
            <a:br>
              <a:rPr lang="en-US" kern="0">
                <a:solidFill>
                  <a:srgbClr val="000000"/>
                </a:solidFill>
              </a:rPr>
            </a:br>
            <a:endParaRPr lang="en-US" kern="0">
              <a:solidFill>
                <a:srgbClr val="000000"/>
              </a:solidFill>
            </a:endParaRPr>
          </a:p>
          <a:p>
            <a:pPr lvl="0"/>
            <a:r>
              <a:rPr lang="en-US" kern="0">
                <a:solidFill>
                  <a:srgbClr val="000000"/>
                </a:solidFill>
              </a:rPr>
              <a:t>Modify window layout to fit the entire window on-screen and remove the horizontal scroll bar</a:t>
            </a:r>
          </a:p>
          <a:p>
            <a:pPr lvl="0"/>
            <a:r>
              <a:rPr lang="en-US" kern="0">
                <a:solidFill>
                  <a:srgbClr val="000000"/>
                </a:solidFill>
              </a:rPr>
              <a:t>Select an alternate color combination for primary text, if desired</a:t>
            </a:r>
            <a:endParaRPr lang="en-US" kern="0" dirty="0">
              <a:solidFill>
                <a:srgbClr val="000000"/>
              </a:solidFill>
            </a:endParaRPr>
          </a:p>
        </p:txBody>
      </p:sp>
    </p:spTree>
    <p:extLst>
      <p:ext uri="{BB962C8B-B14F-4D97-AF65-F5344CB8AC3E}">
        <p14:creationId xmlns:p14="http://schemas.microsoft.com/office/powerpoint/2010/main" val="372261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094b8de-90a5-40a4-9ad5-b3b1eac3fa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the Console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open the 64-bit console as Administrator and how to configure the font and layout properties of the console host</a:t>
            </a:r>
          </a:p>
          <a:p>
            <a:pPr lvl="1"/>
            <a:r>
              <a:rPr lang="en-US" kern="0">
                <a:solidFill>
                  <a:srgbClr val="000000"/>
                </a:solidFill>
              </a:rPr>
              <a:t>Run the 64-bit console as Administrator</a:t>
            </a:r>
          </a:p>
          <a:p>
            <a:pPr lvl="1"/>
            <a:r>
              <a:rPr lang="en-US" kern="0">
                <a:solidFill>
                  <a:srgbClr val="000000"/>
                </a:solidFill>
              </a:rPr>
              <a:t>Set font family</a:t>
            </a:r>
          </a:p>
          <a:p>
            <a:pPr lvl="1"/>
            <a:r>
              <a:rPr lang="en-US" kern="0">
                <a:solidFill>
                  <a:srgbClr val="000000"/>
                </a:solidFill>
              </a:rPr>
              <a:t>Set console layout</a:t>
            </a:r>
          </a:p>
          <a:p>
            <a:pPr lvl="1"/>
            <a:r>
              <a:rPr lang="en-US" kern="0">
                <a:solidFill>
                  <a:srgbClr val="000000"/>
                </a:solidFill>
              </a:rPr>
              <a:t>Start a transcript</a:t>
            </a:r>
            <a:endParaRPr lang="en-US" kern="0" dirty="0">
              <a:solidFill>
                <a:srgbClr val="000000"/>
              </a:solidFill>
            </a:endParaRPr>
          </a:p>
        </p:txBody>
      </p:sp>
    </p:spTree>
    <p:extLst>
      <p:ext uri="{BB962C8B-B14F-4D97-AF65-F5344CB8AC3E}">
        <p14:creationId xmlns:p14="http://schemas.microsoft.com/office/powerpoint/2010/main" val="712083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04447"/>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37010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23b8018e-3207-4afc-9a44-d693d9b9f3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ISE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Two panes: Script and console</a:t>
            </a:r>
          </a:p>
          <a:p>
            <a:pPr lvl="0"/>
            <a:r>
              <a:rPr lang="en-US" kern="0">
                <a:solidFill>
                  <a:srgbClr val="000000"/>
                </a:solidFill>
              </a:rPr>
              <a:t>One-pane and two-pane view options</a:t>
            </a:r>
          </a:p>
          <a:p>
            <a:pPr lvl="0"/>
            <a:r>
              <a:rPr lang="en-US" kern="0">
                <a:solidFill>
                  <a:srgbClr val="000000"/>
                </a:solidFill>
              </a:rPr>
              <a:t>Command Pane can be docked or floated</a:t>
            </a:r>
          </a:p>
          <a:p>
            <a:pPr lvl="0"/>
            <a:r>
              <a:rPr lang="en-US" kern="0">
                <a:solidFill>
                  <a:srgbClr val="000000"/>
                </a:solidFill>
              </a:rPr>
              <a:t>Customization of font selection, size, and colors</a:t>
            </a:r>
          </a:p>
          <a:p>
            <a:pPr lvl="0"/>
            <a:r>
              <a:rPr lang="en-US" kern="0">
                <a:solidFill>
                  <a:srgbClr val="000000"/>
                </a:solidFill>
              </a:rPr>
              <a:t>Bundling of color selections into themes</a:t>
            </a:r>
          </a:p>
          <a:p>
            <a:pPr lvl="0"/>
            <a:endParaRPr lang="en-US" kern="0">
              <a:solidFill>
                <a:srgbClr val="000000"/>
              </a:solidFill>
            </a:endParaRPr>
          </a:p>
          <a:p>
            <a:pPr lvl="0"/>
            <a:r>
              <a:rPr lang="en-US" kern="0">
                <a:solidFill>
                  <a:srgbClr val="000000"/>
                </a:solidFill>
              </a:rPr>
              <a:t>Additional features include snippets, add-ins, and debugging, and more</a:t>
            </a:r>
            <a:endParaRPr lang="en-US" kern="0" dirty="0">
              <a:solidFill>
                <a:srgbClr val="000000"/>
              </a:solidFill>
            </a:endParaRPr>
          </a:p>
        </p:txBody>
      </p:sp>
    </p:spTree>
    <p:extLst>
      <p:ext uri="{BB962C8B-B14F-4D97-AF65-F5344CB8AC3E}">
        <p14:creationId xmlns:p14="http://schemas.microsoft.com/office/powerpoint/2010/main" val="1176446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761ab30d-0b1c-4ded-952a-0ccdd5893d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the ISE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open the ISE, arrange its user interface elements, and customize its appearance</a:t>
            </a:r>
          </a:p>
          <a:p>
            <a:pPr lvl="1"/>
            <a:r>
              <a:rPr lang="en-US" kern="0">
                <a:solidFill>
                  <a:srgbClr val="000000"/>
                </a:solidFill>
              </a:rPr>
              <a:t>Run the ISE as Administrator</a:t>
            </a:r>
          </a:p>
          <a:p>
            <a:pPr lvl="1"/>
            <a:r>
              <a:rPr lang="en-US" kern="0">
                <a:solidFill>
                  <a:srgbClr val="000000"/>
                </a:solidFill>
              </a:rPr>
              <a:t>Configure the pane layout</a:t>
            </a:r>
          </a:p>
          <a:p>
            <a:pPr lvl="1"/>
            <a:r>
              <a:rPr lang="en-US" kern="0">
                <a:solidFill>
                  <a:srgbClr val="000000"/>
                </a:solidFill>
              </a:rPr>
              <a:t>Dock and undock the command pane</a:t>
            </a:r>
          </a:p>
          <a:p>
            <a:pPr lvl="1"/>
            <a:r>
              <a:rPr lang="en-US" kern="0">
                <a:solidFill>
                  <a:srgbClr val="000000"/>
                </a:solidFill>
              </a:rPr>
              <a:t>Configure the font size</a:t>
            </a:r>
          </a:p>
          <a:p>
            <a:pPr lvl="1"/>
            <a:r>
              <a:rPr lang="en-US" kern="0">
                <a:solidFill>
                  <a:srgbClr val="000000"/>
                </a:solidFill>
              </a:rPr>
              <a:t>Select a color theme</a:t>
            </a:r>
            <a:endParaRPr lang="en-US" kern="0" dirty="0">
              <a:solidFill>
                <a:srgbClr val="000000"/>
              </a:solidFill>
            </a:endParaRPr>
          </a:p>
        </p:txBody>
      </p:sp>
    </p:spTree>
    <p:extLst>
      <p:ext uri="{BB962C8B-B14F-4D97-AF65-F5344CB8AC3E}">
        <p14:creationId xmlns:p14="http://schemas.microsoft.com/office/powerpoint/2010/main" val="4135933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Configuring Windows PowerShell</a:t>
            </a:r>
            <a:endParaRPr lang="en-US"/>
          </a:p>
        </p:txBody>
      </p:sp>
      <p:sp>
        <p:nvSpPr>
          <p:cNvPr id="3" name="Text Placeholder 2"/>
          <p:cNvSpPr>
            <a:spLocks noGrp="1"/>
          </p:cNvSpPr>
          <p:nvPr>
            <p:ph type="body" idx="1"/>
          </p:nvPr>
        </p:nvSpPr>
        <p:spPr/>
        <p:txBody>
          <a:bodyPr/>
          <a:lstStyle/>
          <a:p>
            <a:r>
              <a:rPr lang="en-US" smtClean="0"/>
              <a:t>Exercise 1: Configure the Windows PowerShell Console Application
Exercise 2: Configure the Windows PowerShell ISE Application</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15 minutes</a:t>
            </a:r>
            <a:endParaRPr lang="en-US" sz="2800">
              <a:latin typeface="Segoe UI" panose="020B0502040204020203" pitchFamily="34" charset="0"/>
            </a:endParaRPr>
          </a:p>
        </p:txBody>
      </p:sp>
    </p:spTree>
    <p:extLst>
      <p:ext uri="{BB962C8B-B14F-4D97-AF65-F5344CB8AC3E}">
        <p14:creationId xmlns:p14="http://schemas.microsoft.com/office/powerpoint/2010/main" val="756568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Lab Scenario12034335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an administrator who will begin to use Windows PowerShell to automate many administrative tasks. You must make sure that you can successfully start the correct Windows PowerShell host applications, and you want to configure those applications for future use by customizing their appearance.</a:t>
            </a:r>
          </a:p>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 </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9234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might you decide to use the console application instead of the ISE?
Why might you configure alternative text colors in the ISE?</a:t>
            </a:r>
            <a:endParaRPr lang="en-US"/>
          </a:p>
        </p:txBody>
      </p:sp>
    </p:spTree>
    <p:extLst>
      <p:ext uri="{BB962C8B-B14F-4D97-AF65-F5344CB8AC3E}">
        <p14:creationId xmlns:p14="http://schemas.microsoft.com/office/powerpoint/2010/main" val="1105535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Finding and Learning Commands</a:t>
            </a:r>
            <a:endParaRPr lang="en-US"/>
          </a:p>
        </p:txBody>
      </p:sp>
      <p:sp>
        <p:nvSpPr>
          <p:cNvPr id="3" name="Text Placeholder 2"/>
          <p:cNvSpPr>
            <a:spLocks noGrp="1"/>
          </p:cNvSpPr>
          <p:nvPr>
            <p:ph type="body" idx="1"/>
          </p:nvPr>
        </p:nvSpPr>
        <p:spPr/>
        <p:txBody>
          <a:bodyPr/>
          <a:lstStyle/>
          <a:p>
            <a:r>
              <a:rPr lang="en-US" smtClean="0"/>
              <a:t>Familiar-Seeming Commands
Learning Command Syntax
Demonstration: Viewing Help
Finding Commands
Demonstration: Finding Commands
Interpreting the Help
Updating Help
"About" Files
Demonstration: Using “About” Files</a:t>
            </a:r>
            <a:endParaRPr lang="en-US"/>
          </a:p>
        </p:txBody>
      </p:sp>
    </p:spTree>
    <p:extLst>
      <p:ext uri="{BB962C8B-B14F-4D97-AF65-F5344CB8AC3E}">
        <p14:creationId xmlns:p14="http://schemas.microsoft.com/office/powerpoint/2010/main" val="2820597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and Background
Finding and Learning Commands
Running Commands</a:t>
            </a:r>
            <a:endParaRPr lang="en-US"/>
          </a:p>
        </p:txBody>
      </p:sp>
    </p:spTree>
    <p:extLst>
      <p:ext uri="{BB962C8B-B14F-4D97-AF65-F5344CB8AC3E}">
        <p14:creationId xmlns:p14="http://schemas.microsoft.com/office/powerpoint/2010/main" val="2081206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Familiar-Seeming Commands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Familiar-seeming commands</a:t>
            </a:r>
          </a:p>
          <a:p>
            <a:pPr lvl="1"/>
            <a:r>
              <a:rPr lang="en-US" b="1" kern="0">
                <a:solidFill>
                  <a:srgbClr val="000000"/>
                </a:solidFill>
              </a:rPr>
              <a:t>Dir</a:t>
            </a:r>
          </a:p>
          <a:p>
            <a:pPr lvl="1"/>
            <a:r>
              <a:rPr lang="en-US" b="1" kern="0">
                <a:solidFill>
                  <a:srgbClr val="000000"/>
                </a:solidFill>
              </a:rPr>
              <a:t>Cd</a:t>
            </a:r>
          </a:p>
          <a:p>
            <a:pPr lvl="1"/>
            <a:r>
              <a:rPr lang="en-US" b="1" kern="0">
                <a:solidFill>
                  <a:srgbClr val="000000"/>
                </a:solidFill>
              </a:rPr>
              <a:t>Mkdir</a:t>
            </a:r>
          </a:p>
          <a:p>
            <a:pPr lvl="1"/>
            <a:r>
              <a:rPr lang="en-US" b="1" kern="0">
                <a:solidFill>
                  <a:srgbClr val="000000"/>
                </a:solidFill>
              </a:rPr>
              <a:t>Type</a:t>
            </a:r>
          </a:p>
          <a:p>
            <a:pPr lvl="0"/>
            <a:r>
              <a:rPr lang="en-US" kern="0">
                <a:solidFill>
                  <a:srgbClr val="000000"/>
                </a:solidFill>
              </a:rPr>
              <a:t>These are really </a:t>
            </a:r>
            <a:r>
              <a:rPr lang="en-US" i="1" kern="0">
                <a:solidFill>
                  <a:srgbClr val="000000"/>
                </a:solidFill>
              </a:rPr>
              <a:t>aliases</a:t>
            </a:r>
            <a:r>
              <a:rPr lang="en-US" kern="0">
                <a:solidFill>
                  <a:srgbClr val="000000"/>
                </a:solidFill>
              </a:rPr>
              <a:t> to PowerShell commands</a:t>
            </a:r>
          </a:p>
          <a:p>
            <a:pPr lvl="0"/>
            <a:r>
              <a:rPr lang="en-US" kern="0">
                <a:solidFill>
                  <a:srgbClr val="000000"/>
                </a:solidFill>
              </a:rPr>
              <a:t>External commands like Ping.exe and Ipconfig.exe all work as usual</a:t>
            </a:r>
          </a:p>
          <a:p>
            <a:pPr lvl="0"/>
            <a:r>
              <a:rPr lang="en-US" kern="0">
                <a:solidFill>
                  <a:srgbClr val="000000"/>
                </a:solidFill>
              </a:rPr>
              <a:t>PowerShell commands often have a different syntax, even if accessed by an alias that matches an older command name</a:t>
            </a:r>
            <a:endParaRPr lang="en-US" kern="0" dirty="0">
              <a:solidFill>
                <a:srgbClr val="000000"/>
              </a:solidFill>
            </a:endParaRPr>
          </a:p>
        </p:txBody>
      </p:sp>
    </p:spTree>
    <p:extLst>
      <p:ext uri="{BB962C8B-B14F-4D97-AF65-F5344CB8AC3E}">
        <p14:creationId xmlns:p14="http://schemas.microsoft.com/office/powerpoint/2010/main" val="1770907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Command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Get-Help</a:t>
            </a:r>
            <a:r>
              <a:rPr lang="en-US" kern="0">
                <a:solidFill>
                  <a:srgbClr val="000000"/>
                </a:solidFill>
              </a:rPr>
              <a:t> (or </a:t>
            </a:r>
            <a:r>
              <a:rPr lang="en-US" b="1" kern="0">
                <a:solidFill>
                  <a:srgbClr val="000000"/>
                </a:solidFill>
              </a:rPr>
              <a:t>Help</a:t>
            </a:r>
            <a:r>
              <a:rPr lang="en-US" kern="0">
                <a:solidFill>
                  <a:srgbClr val="000000"/>
                </a:solidFill>
              </a:rPr>
              <a:t> or </a:t>
            </a:r>
            <a:r>
              <a:rPr lang="en-US" b="1" kern="0">
                <a:solidFill>
                  <a:srgbClr val="000000"/>
                </a:solidFill>
              </a:rPr>
              <a:t>Man</a:t>
            </a:r>
            <a:r>
              <a:rPr lang="en-US" kern="0">
                <a:solidFill>
                  <a:srgbClr val="000000"/>
                </a:solidFill>
              </a:rPr>
              <a:t>) provides quick access to syntax help for PowerShell commands</a:t>
            </a:r>
          </a:p>
          <a:p>
            <a:pPr lvl="0"/>
            <a:r>
              <a:rPr lang="en-US" kern="0">
                <a:solidFill>
                  <a:srgbClr val="000000"/>
                </a:solidFill>
              </a:rPr>
              <a:t>Asking for help on an alias displays the help for the underlying command</a:t>
            </a:r>
          </a:p>
          <a:p>
            <a:pPr lvl="0"/>
            <a:r>
              <a:rPr lang="en-US" kern="0">
                <a:solidFill>
                  <a:srgbClr val="000000"/>
                </a:solidFill>
              </a:rPr>
              <a:t>Use </a:t>
            </a:r>
            <a:r>
              <a:rPr lang="en-US" b="1" kern="0">
                <a:solidFill>
                  <a:srgbClr val="000000"/>
                </a:solidFill>
              </a:rPr>
              <a:t>–ShowWindow </a:t>
            </a:r>
            <a:r>
              <a:rPr lang="en-US" kern="0">
                <a:solidFill>
                  <a:srgbClr val="000000"/>
                </a:solidFill>
              </a:rPr>
              <a:t>to display help in a floating window</a:t>
            </a:r>
          </a:p>
          <a:p>
            <a:pPr lvl="0"/>
            <a:r>
              <a:rPr lang="en-US" kern="0">
                <a:solidFill>
                  <a:srgbClr val="000000"/>
                </a:solidFill>
              </a:rPr>
              <a:t>Use </a:t>
            </a:r>
            <a:r>
              <a:rPr lang="en-US" b="1" kern="0">
                <a:solidFill>
                  <a:srgbClr val="000000"/>
                </a:solidFill>
              </a:rPr>
              <a:t>–Example </a:t>
            </a:r>
            <a:r>
              <a:rPr lang="en-US" kern="0">
                <a:solidFill>
                  <a:srgbClr val="000000"/>
                </a:solidFill>
              </a:rPr>
              <a:t>to quickly jump to usage examples</a:t>
            </a:r>
          </a:p>
          <a:p>
            <a:pPr lvl="0"/>
            <a:r>
              <a:rPr lang="en-US" kern="0">
                <a:solidFill>
                  <a:srgbClr val="000000"/>
                </a:solidFill>
              </a:rPr>
              <a:t>Use </a:t>
            </a:r>
            <a:r>
              <a:rPr lang="en-US" b="1" kern="0">
                <a:solidFill>
                  <a:srgbClr val="000000"/>
                </a:solidFill>
              </a:rPr>
              <a:t>–Online </a:t>
            </a:r>
            <a:r>
              <a:rPr lang="en-US" kern="0">
                <a:solidFill>
                  <a:srgbClr val="000000"/>
                </a:solidFill>
              </a:rPr>
              <a:t>to display web-based version of help in your system’s default web browser</a:t>
            </a:r>
            <a:endParaRPr lang="en-US" kern="0" dirty="0">
              <a:solidFill>
                <a:srgbClr val="000000"/>
              </a:solidFill>
            </a:endParaRPr>
          </a:p>
        </p:txBody>
      </p:sp>
    </p:spTree>
    <p:extLst>
      <p:ext uri="{BB962C8B-B14F-4D97-AF65-F5344CB8AC3E}">
        <p14:creationId xmlns:p14="http://schemas.microsoft.com/office/powerpoint/2010/main" val="11571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c75e8564-873e-4f62-b8f2-8c56f17f56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Viewing Help</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various options of the Help system</a:t>
            </a:r>
          </a:p>
          <a:p>
            <a:pPr lvl="1"/>
            <a:r>
              <a:rPr lang="en-US" b="1" kern="0">
                <a:solidFill>
                  <a:srgbClr val="000000"/>
                </a:solidFill>
              </a:rPr>
              <a:t>Help</a:t>
            </a:r>
            <a:r>
              <a:rPr lang="en-US" kern="0">
                <a:solidFill>
                  <a:srgbClr val="000000"/>
                </a:solidFill>
              </a:rPr>
              <a:t> vs. </a:t>
            </a:r>
            <a:r>
              <a:rPr lang="en-US" b="1" kern="0">
                <a:solidFill>
                  <a:srgbClr val="000000"/>
                </a:solidFill>
              </a:rPr>
              <a:t>Get-Help</a:t>
            </a:r>
          </a:p>
          <a:p>
            <a:pPr lvl="1"/>
            <a:r>
              <a:rPr lang="en-US" b="1" kern="0">
                <a:solidFill>
                  <a:srgbClr val="000000"/>
                </a:solidFill>
              </a:rPr>
              <a:t>–ShowWindow</a:t>
            </a:r>
          </a:p>
          <a:p>
            <a:pPr lvl="1"/>
            <a:r>
              <a:rPr lang="en-US" b="1" kern="0">
                <a:solidFill>
                  <a:srgbClr val="000000"/>
                </a:solidFill>
              </a:rPr>
              <a:t>–Example</a:t>
            </a:r>
          </a:p>
          <a:p>
            <a:pPr lvl="1"/>
            <a:r>
              <a:rPr lang="en-US" b="1" kern="0">
                <a:solidFill>
                  <a:srgbClr val="000000"/>
                </a:solidFill>
              </a:rPr>
              <a:t>–Online</a:t>
            </a:r>
            <a:endParaRPr lang="en-US" b="1" kern="0" dirty="0">
              <a:solidFill>
                <a:srgbClr val="000000"/>
              </a:solidFill>
            </a:endParaRPr>
          </a:p>
        </p:txBody>
      </p:sp>
    </p:spTree>
    <p:extLst>
      <p:ext uri="{BB962C8B-B14F-4D97-AF65-F5344CB8AC3E}">
        <p14:creationId xmlns:p14="http://schemas.microsoft.com/office/powerpoint/2010/main" val="2286664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Commands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Command naming convention: </a:t>
            </a:r>
            <a:r>
              <a:rPr lang="en-US" sz="2400" i="1" kern="0">
                <a:solidFill>
                  <a:srgbClr val="000000"/>
                </a:solidFill>
              </a:rPr>
              <a:t>Verb-SingularNoun</a:t>
            </a:r>
          </a:p>
          <a:p>
            <a:pPr lvl="0"/>
            <a:r>
              <a:rPr lang="en-US" sz="2400" kern="0">
                <a:solidFill>
                  <a:srgbClr val="000000"/>
                </a:solidFill>
              </a:rPr>
              <a:t>Given the naming convention and some experience, you can begin guessing command names</a:t>
            </a:r>
          </a:p>
          <a:p>
            <a:pPr lvl="0"/>
            <a:r>
              <a:rPr lang="en-US" sz="2400" kern="0">
                <a:solidFill>
                  <a:srgbClr val="000000"/>
                </a:solidFill>
              </a:rPr>
              <a:t>Use </a:t>
            </a:r>
            <a:r>
              <a:rPr lang="en-US" sz="2400" b="1" kern="0">
                <a:solidFill>
                  <a:srgbClr val="000000"/>
                </a:solidFill>
              </a:rPr>
              <a:t>Help</a:t>
            </a:r>
            <a:r>
              <a:rPr lang="en-US" sz="2400" kern="0">
                <a:solidFill>
                  <a:srgbClr val="000000"/>
                </a:solidFill>
              </a:rPr>
              <a:t> and </a:t>
            </a:r>
            <a:r>
              <a:rPr lang="en-US" sz="2400" b="1" kern="0">
                <a:solidFill>
                  <a:srgbClr val="000000"/>
                </a:solidFill>
              </a:rPr>
              <a:t>Get-Command</a:t>
            </a:r>
            <a:r>
              <a:rPr lang="en-US" sz="2400" kern="0">
                <a:solidFill>
                  <a:srgbClr val="000000"/>
                </a:solidFill>
              </a:rPr>
              <a:t> with wildcards to validate your guesses and find commands</a:t>
            </a:r>
          </a:p>
          <a:p>
            <a:pPr lvl="0"/>
            <a:r>
              <a:rPr lang="en-US" sz="2400" kern="0">
                <a:solidFill>
                  <a:srgbClr val="000000"/>
                </a:solidFill>
              </a:rPr>
              <a:t>After you find a command that looks like it will do what you need, read its complete help to learn how to use it</a:t>
            </a:r>
          </a:p>
          <a:p>
            <a:pPr lvl="0"/>
            <a:r>
              <a:rPr lang="en-US" sz="2400" kern="0">
                <a:solidFill>
                  <a:srgbClr val="000000"/>
                </a:solidFill>
              </a:rPr>
              <a:t>No match using a </a:t>
            </a:r>
            <a:r>
              <a:rPr lang="en-US" sz="2400" b="1" kern="0">
                <a:solidFill>
                  <a:srgbClr val="000000"/>
                </a:solidFill>
              </a:rPr>
              <a:t>*</a:t>
            </a:r>
            <a:r>
              <a:rPr lang="en-US" sz="2400" b="1" i="1" kern="0">
                <a:solidFill>
                  <a:srgbClr val="000000"/>
                </a:solidFill>
              </a:rPr>
              <a:t>wildcard</a:t>
            </a:r>
            <a:r>
              <a:rPr lang="en-US" sz="2400" b="1" kern="0">
                <a:solidFill>
                  <a:srgbClr val="000000"/>
                </a:solidFill>
              </a:rPr>
              <a:t>* </a:t>
            </a:r>
            <a:r>
              <a:rPr lang="en-US" sz="2400" kern="0">
                <a:solidFill>
                  <a:srgbClr val="000000"/>
                </a:solidFill>
              </a:rPr>
              <a:t>search? Help will do a full-text search of selected Help file content</a:t>
            </a:r>
          </a:p>
          <a:p>
            <a:pPr lvl="0"/>
            <a:r>
              <a:rPr lang="en-US" sz="2400" kern="0">
                <a:solidFill>
                  <a:srgbClr val="000000"/>
                </a:solidFill>
              </a:rPr>
              <a:t>You can also list the commands from a particular add-in module</a:t>
            </a:r>
          </a:p>
          <a:p>
            <a:pPr lvl="0"/>
            <a:endParaRPr lang="en-US" kern="0" dirty="0">
              <a:solidFill>
                <a:srgbClr val="000000"/>
              </a:solidFill>
            </a:endParaRPr>
          </a:p>
        </p:txBody>
      </p:sp>
    </p:spTree>
    <p:extLst>
      <p:ext uri="{BB962C8B-B14F-4D97-AF65-F5344CB8AC3E}">
        <p14:creationId xmlns:p14="http://schemas.microsoft.com/office/powerpoint/2010/main" val="2371314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aa09f4fb-c49f-41a7-a1a8-5fadde218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Finding Commands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several techniques that can be used to discover new commands</a:t>
            </a:r>
          </a:p>
          <a:p>
            <a:pPr lvl="1"/>
            <a:r>
              <a:rPr lang="en-US" kern="0">
                <a:solidFill>
                  <a:srgbClr val="000000"/>
                </a:solidFill>
              </a:rPr>
              <a:t>Find new commands using a variety of techniques</a:t>
            </a:r>
          </a:p>
          <a:p>
            <a:pPr lvl="1"/>
            <a:r>
              <a:rPr lang="en-US" kern="0">
                <a:solidFill>
                  <a:srgbClr val="000000"/>
                </a:solidFill>
              </a:rPr>
              <a:t>Remember that a guess is usually the starting point, and wildcards help you validate the guess</a:t>
            </a:r>
            <a:endParaRPr lang="en-US" kern="0" dirty="0">
              <a:solidFill>
                <a:srgbClr val="000000"/>
              </a:solidFill>
            </a:endParaRPr>
          </a:p>
        </p:txBody>
      </p:sp>
    </p:spTree>
    <p:extLst>
      <p:ext uri="{BB962C8B-B14F-4D97-AF65-F5344CB8AC3E}">
        <p14:creationId xmlns:p14="http://schemas.microsoft.com/office/powerpoint/2010/main" val="1714936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767e1421-d653-4c84-a9a8-93b7b10610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Interpreting the Help</a:t>
            </a:r>
            <a:endParaRPr lang="en-US"/>
          </a:p>
        </p:txBody>
      </p:sp>
      <p:pic>
        <p:nvPicPr>
          <p:cNvPr id="4" name="Picture 2" descr="This slide shows Help for the Get-EventLog command, showing parameter sets, mandatory parameters, positional parameters, and optional parameters.&#10;&#10;"/>
          <p:cNvPicPr>
            <a:picLocks noChangeAspect="1" noChangeArrowheads="1"/>
          </p:cNvPicPr>
          <p:nvPr/>
        </p:nvPicPr>
        <p:blipFill rotWithShape="1">
          <a:blip r:embed="rId3">
            <a:extLst>
              <a:ext uri="{28A0092B-C50C-407E-A947-70E740481C1C}">
                <a14:useLocalDpi xmlns:a14="http://schemas.microsoft.com/office/drawing/2010/main" val="0"/>
              </a:ext>
            </a:extLst>
          </a:blip>
          <a:srcRect r="42287"/>
          <a:stretch/>
        </p:blipFill>
        <p:spPr bwMode="auto">
          <a:xfrm>
            <a:off x="175098" y="1761576"/>
            <a:ext cx="8703431" cy="335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a:off x="4079140" y="1599126"/>
            <a:ext cx="0" cy="184003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none" w="med" len="med"/>
          </a:ln>
          <a:effectLst>
            <a:outerShdw dist="35921" dir="2700000" algn="ctr" rotWithShape="0">
              <a:srgbClr val="AFAFAF"/>
            </a:outerShdw>
          </a:effectLst>
        </p:spPr>
      </p:cxnSp>
      <p:sp>
        <p:nvSpPr>
          <p:cNvPr id="6" name="TextBox 5"/>
          <p:cNvSpPr txBox="1"/>
          <p:nvPr/>
        </p:nvSpPr>
        <p:spPr>
          <a:xfrm>
            <a:off x="175098" y="1228725"/>
            <a:ext cx="3414712"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Parameter Set</a:t>
            </a:r>
            <a:endParaRPr lang="en-US" b="1" dirty="0">
              <a:solidFill>
                <a:srgbClr val="FF0000"/>
              </a:solidFill>
              <a:latin typeface="Verdana" pitchFamily="34" charset="0"/>
              <a:cs typeface="Arial" charset="0"/>
            </a:endParaRPr>
          </a:p>
        </p:txBody>
      </p:sp>
      <p:cxnSp>
        <p:nvCxnSpPr>
          <p:cNvPr id="7" name="Straight Arrow Connector 6"/>
          <p:cNvCxnSpPr/>
          <p:nvPr/>
        </p:nvCxnSpPr>
        <p:spPr bwMode="auto">
          <a:xfrm flipV="1">
            <a:off x="6143625" y="4153540"/>
            <a:ext cx="728663" cy="1137599"/>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8" name="Line Callout 3 (Accent Bar) 7"/>
          <p:cNvSpPr/>
          <p:nvPr/>
        </p:nvSpPr>
        <p:spPr bwMode="auto">
          <a:xfrm>
            <a:off x="803746" y="3524890"/>
            <a:ext cx="1467965" cy="628650"/>
          </a:xfrm>
          <a:prstGeom prst="accentCallout3">
            <a:avLst>
              <a:gd name="adj1" fmla="val 57386"/>
              <a:gd name="adj2" fmla="val -8333"/>
              <a:gd name="adj3" fmla="val 18750"/>
              <a:gd name="adj4" fmla="val -23480"/>
              <a:gd name="adj5" fmla="val -97728"/>
              <a:gd name="adj6" fmla="val -33213"/>
              <a:gd name="adj7" fmla="val -307492"/>
              <a:gd name="adj8" fmla="val -31691"/>
            </a:avLst>
          </a:prstGeom>
          <a:noFill/>
          <a:ln w="571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9" name="TextBox 8"/>
          <p:cNvSpPr txBox="1"/>
          <p:nvPr/>
        </p:nvSpPr>
        <p:spPr>
          <a:xfrm>
            <a:off x="2607468" y="1229794"/>
            <a:ext cx="3414712"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Mandatory Parameter</a:t>
            </a:r>
            <a:endParaRPr lang="en-US" b="1" dirty="0">
              <a:solidFill>
                <a:srgbClr val="FF0000"/>
              </a:solidFill>
              <a:latin typeface="Verdana" pitchFamily="34" charset="0"/>
              <a:cs typeface="Arial" charset="0"/>
            </a:endParaRPr>
          </a:p>
        </p:txBody>
      </p:sp>
      <p:sp>
        <p:nvSpPr>
          <p:cNvPr id="10" name="TextBox 9"/>
          <p:cNvSpPr txBox="1"/>
          <p:nvPr/>
        </p:nvSpPr>
        <p:spPr>
          <a:xfrm>
            <a:off x="327498" y="5300663"/>
            <a:ext cx="3414712"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Positional Parameter</a:t>
            </a:r>
            <a:endParaRPr lang="en-US" b="1" dirty="0">
              <a:solidFill>
                <a:srgbClr val="FF0000"/>
              </a:solidFill>
              <a:latin typeface="Verdana" pitchFamily="34" charset="0"/>
              <a:cs typeface="Arial" charset="0"/>
            </a:endParaRPr>
          </a:p>
        </p:txBody>
      </p:sp>
      <p:sp>
        <p:nvSpPr>
          <p:cNvPr id="11" name="TextBox 10"/>
          <p:cNvSpPr txBox="1"/>
          <p:nvPr/>
        </p:nvSpPr>
        <p:spPr>
          <a:xfrm>
            <a:off x="5463817" y="5291138"/>
            <a:ext cx="3414712"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Optional Parameter</a:t>
            </a:r>
            <a:endParaRPr lang="en-US" b="1" dirty="0">
              <a:solidFill>
                <a:srgbClr val="FF0000"/>
              </a:solidFill>
              <a:latin typeface="Verdana" pitchFamily="34" charset="0"/>
              <a:cs typeface="Arial" charset="0"/>
            </a:endParaRPr>
          </a:p>
        </p:txBody>
      </p:sp>
      <p:cxnSp>
        <p:nvCxnSpPr>
          <p:cNvPr id="12" name="Straight Arrow Connector 11"/>
          <p:cNvCxnSpPr/>
          <p:nvPr/>
        </p:nvCxnSpPr>
        <p:spPr bwMode="auto">
          <a:xfrm flipV="1">
            <a:off x="1795461" y="3729038"/>
            <a:ext cx="1404939" cy="150765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3" name="Straight Connector 12"/>
          <p:cNvCxnSpPr/>
          <p:nvPr/>
        </p:nvCxnSpPr>
        <p:spPr bwMode="auto">
          <a:xfrm>
            <a:off x="2497930" y="3439162"/>
            <a:ext cx="2265139" cy="0"/>
          </a:xfrm>
          <a:prstGeom prst="line">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2191248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605b1421-c1b0-4344-9879-3ba27b3b11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Help</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No Help content is distributed with PowerShell</a:t>
            </a:r>
          </a:p>
          <a:p>
            <a:pPr lvl="0"/>
            <a:r>
              <a:rPr lang="en-US" b="1" kern="0">
                <a:solidFill>
                  <a:srgbClr val="000000"/>
                </a:solidFill>
              </a:rPr>
              <a:t>Update-Help</a:t>
            </a:r>
            <a:r>
              <a:rPr lang="en-US" kern="0">
                <a:solidFill>
                  <a:srgbClr val="000000"/>
                </a:solidFill>
              </a:rPr>
              <a:t> utilizes downloadable help content to update your local Help</a:t>
            </a:r>
          </a:p>
          <a:p>
            <a:pPr lvl="0"/>
            <a:r>
              <a:rPr lang="en-US" kern="0">
                <a:solidFill>
                  <a:srgbClr val="000000"/>
                </a:solidFill>
              </a:rPr>
              <a:t>Checks no more than once every 24 hours by default</a:t>
            </a:r>
          </a:p>
          <a:p>
            <a:pPr lvl="0"/>
            <a:r>
              <a:rPr lang="en-US" b="1" kern="0">
                <a:solidFill>
                  <a:srgbClr val="000000"/>
                </a:solidFill>
              </a:rPr>
              <a:t>Save-Help</a:t>
            </a:r>
            <a:r>
              <a:rPr lang="en-US" kern="0">
                <a:solidFill>
                  <a:srgbClr val="000000"/>
                </a:solidFill>
              </a:rPr>
              <a:t> enables you to download Help and save it to an alternate location accessible to computers that are not connected to the Internet</a:t>
            </a:r>
            <a:endParaRPr lang="en-US" kern="0" dirty="0">
              <a:solidFill>
                <a:srgbClr val="000000"/>
              </a:solidFill>
            </a:endParaRPr>
          </a:p>
        </p:txBody>
      </p:sp>
    </p:spTree>
    <p:extLst>
      <p:ext uri="{BB962C8B-B14F-4D97-AF65-F5344CB8AC3E}">
        <p14:creationId xmlns:p14="http://schemas.microsoft.com/office/powerpoint/2010/main" val="1727649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352ca504-eba5-4276-8655-d66d29658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Files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Provide documentation for global shell techniques, concepts, and features</a:t>
            </a:r>
          </a:p>
          <a:p>
            <a:pPr lvl="0"/>
            <a:r>
              <a:rPr lang="en-US" kern="0">
                <a:solidFill>
                  <a:srgbClr val="000000"/>
                </a:solidFill>
              </a:rPr>
              <a:t>Start with </a:t>
            </a:r>
            <a:r>
              <a:rPr lang="en-US" b="1" kern="0">
                <a:solidFill>
                  <a:srgbClr val="000000"/>
                </a:solidFill>
              </a:rPr>
              <a:t>about_</a:t>
            </a:r>
          </a:p>
          <a:p>
            <a:pPr lvl="0"/>
            <a:r>
              <a:rPr lang="en-US" kern="0">
                <a:solidFill>
                  <a:srgbClr val="000000"/>
                </a:solidFill>
              </a:rPr>
              <a:t>View list by running </a:t>
            </a:r>
            <a:r>
              <a:rPr lang="en-US" b="1" kern="0">
                <a:solidFill>
                  <a:srgbClr val="000000"/>
                </a:solidFill>
              </a:rPr>
              <a:t>help about*</a:t>
            </a:r>
          </a:p>
          <a:p>
            <a:pPr lvl="0"/>
            <a:endParaRPr lang="en-US" kern="0">
              <a:solidFill>
                <a:srgbClr val="000000"/>
              </a:solidFill>
            </a:endParaRPr>
          </a:p>
          <a:p>
            <a:pPr lvl="0"/>
            <a:r>
              <a:rPr lang="en-US" kern="0">
                <a:solidFill>
                  <a:srgbClr val="000000"/>
                </a:solidFill>
              </a:rPr>
              <a:t>Keep these in mind: you will need to read many of these files to complete several upcoming lab exercises</a:t>
            </a:r>
            <a:endParaRPr lang="en-US" kern="0" dirty="0">
              <a:solidFill>
                <a:srgbClr val="000000"/>
              </a:solidFill>
            </a:endParaRPr>
          </a:p>
        </p:txBody>
      </p:sp>
    </p:spTree>
    <p:extLst>
      <p:ext uri="{BB962C8B-B14F-4D97-AF65-F5344CB8AC3E}">
        <p14:creationId xmlns:p14="http://schemas.microsoft.com/office/powerpoint/2010/main" val="1312729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32542f61-2675-4a6a-9abd-bf5ece8111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“About” Files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the “About” Help file topics</a:t>
            </a:r>
          </a:p>
          <a:p>
            <a:pPr lvl="1"/>
            <a:r>
              <a:rPr lang="en-US" kern="0">
                <a:solidFill>
                  <a:srgbClr val="000000"/>
                </a:solidFill>
              </a:rPr>
              <a:t>View a list of “About” topics</a:t>
            </a:r>
          </a:p>
          <a:p>
            <a:pPr lvl="1"/>
            <a:r>
              <a:rPr lang="en-US" kern="0">
                <a:solidFill>
                  <a:srgbClr val="000000"/>
                </a:solidFill>
              </a:rPr>
              <a:t>View an “About” topic</a:t>
            </a:r>
            <a:endParaRPr lang="en-US" kern="0" dirty="0">
              <a:solidFill>
                <a:srgbClr val="000000"/>
              </a:solidFill>
            </a:endParaRPr>
          </a:p>
        </p:txBody>
      </p:sp>
    </p:spTree>
    <p:extLst>
      <p:ext uri="{BB962C8B-B14F-4D97-AF65-F5344CB8AC3E}">
        <p14:creationId xmlns:p14="http://schemas.microsoft.com/office/powerpoint/2010/main" val="4134587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301a7406-ca59-4f80-a1d0-6bc4dc35f7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Running Commands</a:t>
            </a:r>
            <a:endParaRPr lang="en-US"/>
          </a:p>
        </p:txBody>
      </p:sp>
      <p:sp>
        <p:nvSpPr>
          <p:cNvPr id="3" name="Text Placeholder 2"/>
          <p:cNvSpPr>
            <a:spLocks noGrp="1"/>
          </p:cNvSpPr>
          <p:nvPr>
            <p:ph type="body" idx="1"/>
          </p:nvPr>
        </p:nvSpPr>
        <p:spPr/>
        <p:txBody>
          <a:bodyPr/>
          <a:lstStyle/>
          <a:p>
            <a:r>
              <a:rPr lang="en-US" smtClean="0"/>
              <a:t>Full Command Syntax
Specifying Multiple Parameter Values
Shortened Command Syntax
Show-Command
Demonstration: Using Show-Command
Commands that Modify the System
Demonstration: Using -WhatIf and -Confirm</a:t>
            </a:r>
            <a:endParaRPr lang="en-US"/>
          </a:p>
        </p:txBody>
      </p:sp>
    </p:spTree>
    <p:extLst>
      <p:ext uri="{BB962C8B-B14F-4D97-AF65-F5344CB8AC3E}">
        <p14:creationId xmlns:p14="http://schemas.microsoft.com/office/powerpoint/2010/main" val="1448839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and Background</a:t>
            </a:r>
            <a:endParaRPr lang="en-US"/>
          </a:p>
        </p:txBody>
      </p:sp>
      <p:sp>
        <p:nvSpPr>
          <p:cNvPr id="3" name="Text Placeholder 2"/>
          <p:cNvSpPr>
            <a:spLocks noGrp="1"/>
          </p:cNvSpPr>
          <p:nvPr>
            <p:ph type="body" idx="1"/>
          </p:nvPr>
        </p:nvSpPr>
        <p:spPr/>
        <p:txBody>
          <a:bodyPr/>
          <a:lstStyle/>
          <a:p>
            <a:r>
              <a:rPr lang="en-US" smtClean="0"/>
              <a:t>Windows PowerShell Overview
Windows PowerShell Versions
Windows PowerShell vs. Operating System
Working in Mixed-Version Environments
Two Host Applications
What Version Are You Running?
Precautions When Opening the Shell
Configuring the Console
Demonstration: Configuring the Console
Configuring the ISE
Demonstration: Configuring the ISE</a:t>
            </a:r>
            <a:endParaRPr lang="en-US"/>
          </a:p>
        </p:txBody>
      </p:sp>
    </p:spTree>
    <p:extLst>
      <p:ext uri="{BB962C8B-B14F-4D97-AF65-F5344CB8AC3E}">
        <p14:creationId xmlns:p14="http://schemas.microsoft.com/office/powerpoint/2010/main" val="3503075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ee901657-62d6-43a0-8c4c-6f30a561b1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Full Command Syntax</a:t>
            </a:r>
            <a:endParaRPr lang="en-US"/>
          </a:p>
        </p:txBody>
      </p:sp>
      <p:sp>
        <p:nvSpPr>
          <p:cNvPr id="4" name="TextBox 3"/>
          <p:cNvSpPr txBox="1"/>
          <p:nvPr/>
        </p:nvSpPr>
        <p:spPr>
          <a:xfrm>
            <a:off x="408562" y="2704289"/>
            <a:ext cx="8404698" cy="461665"/>
          </a:xfrm>
          <a:prstGeom prst="rect">
            <a:avLst/>
          </a:prstGeom>
          <a:noFill/>
        </p:spPr>
        <p:txBody>
          <a:bodyPr wrap="square" rtlCol="0">
            <a:spAutoFit/>
          </a:bodyPr>
          <a:lstStyle/>
          <a:p>
            <a:pPr lvl="0" algn="ctr" fontAlgn="base">
              <a:spcBef>
                <a:spcPct val="0"/>
              </a:spcBef>
              <a:spcAft>
                <a:spcPct val="0"/>
              </a:spcAft>
            </a:pPr>
            <a:r>
              <a:rPr lang="en-US" sz="2400" b="1">
                <a:solidFill>
                  <a:srgbClr val="000000"/>
                </a:solidFill>
                <a:latin typeface="Consolas" pitchFamily="49" charset="0"/>
                <a:cs typeface="Consolas" pitchFamily="49" charset="0"/>
              </a:rPr>
              <a:t>Get-EventLog –LogName Application –Newest 10</a:t>
            </a:r>
            <a:endParaRPr lang="en-US" sz="2400" b="1" dirty="0">
              <a:solidFill>
                <a:srgbClr val="000000"/>
              </a:solidFill>
              <a:latin typeface="Consolas" pitchFamily="49" charset="0"/>
              <a:cs typeface="Consolas" pitchFamily="49" charset="0"/>
            </a:endParaRPr>
          </a:p>
        </p:txBody>
      </p:sp>
      <p:sp>
        <p:nvSpPr>
          <p:cNvPr id="5" name="Line Callout 1 (Accent Bar) 4"/>
          <p:cNvSpPr/>
          <p:nvPr/>
        </p:nvSpPr>
        <p:spPr bwMode="auto">
          <a:xfrm rot="16200000">
            <a:off x="1422474" y="1614388"/>
            <a:ext cx="1067405" cy="2040975"/>
          </a:xfrm>
          <a:prstGeom prst="accentCallout1">
            <a:avLst>
              <a:gd name="adj1" fmla="val 18750"/>
              <a:gd name="adj2" fmla="val -8333"/>
              <a:gd name="adj3" fmla="val 26640"/>
              <a:gd name="adj4" fmla="val -65124"/>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6" name="Line Callout 1 (Accent Bar) 5"/>
          <p:cNvSpPr/>
          <p:nvPr/>
        </p:nvSpPr>
        <p:spPr bwMode="auto">
          <a:xfrm rot="16200000">
            <a:off x="4250685" y="979550"/>
            <a:ext cx="1067405" cy="3310647"/>
          </a:xfrm>
          <a:prstGeom prst="accentCallout1">
            <a:avLst>
              <a:gd name="adj1" fmla="val 18750"/>
              <a:gd name="adj2" fmla="val -8333"/>
              <a:gd name="adj3" fmla="val 54260"/>
              <a:gd name="adj4" fmla="val -83351"/>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7" name="Line Callout 1 (Accent Bar) 6"/>
          <p:cNvSpPr/>
          <p:nvPr/>
        </p:nvSpPr>
        <p:spPr bwMode="auto">
          <a:xfrm rot="16200000">
            <a:off x="6926708" y="1787864"/>
            <a:ext cx="1067405" cy="1694022"/>
          </a:xfrm>
          <a:prstGeom prst="accentCallout1">
            <a:avLst>
              <a:gd name="adj1" fmla="val 18750"/>
              <a:gd name="adj2" fmla="val -8333"/>
              <a:gd name="adj3" fmla="val -4369"/>
              <a:gd name="adj4" fmla="val -83351"/>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8" name="Line Callout 1 (Accent Bar) 7"/>
          <p:cNvSpPr/>
          <p:nvPr/>
        </p:nvSpPr>
        <p:spPr bwMode="auto">
          <a:xfrm rot="5400000">
            <a:off x="3229280" y="2604073"/>
            <a:ext cx="1067405" cy="1267838"/>
          </a:xfrm>
          <a:prstGeom prst="accentCallout1">
            <a:avLst>
              <a:gd name="adj1" fmla="val 18750"/>
              <a:gd name="adj2" fmla="val -8333"/>
              <a:gd name="adj3" fmla="val 26640"/>
              <a:gd name="adj4" fmla="val -65124"/>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9" name="Line Callout 1 (Accent Bar) 8"/>
          <p:cNvSpPr/>
          <p:nvPr/>
        </p:nvSpPr>
        <p:spPr bwMode="auto">
          <a:xfrm rot="5400000">
            <a:off x="4991608" y="2323593"/>
            <a:ext cx="1067405" cy="1828800"/>
          </a:xfrm>
          <a:prstGeom prst="accentCallout1">
            <a:avLst>
              <a:gd name="adj1" fmla="val 18750"/>
              <a:gd name="adj2" fmla="val -8333"/>
              <a:gd name="adj3" fmla="val 26640"/>
              <a:gd name="adj4" fmla="val -65124"/>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0" name="TextBox 9"/>
          <p:cNvSpPr txBox="1"/>
          <p:nvPr/>
        </p:nvSpPr>
        <p:spPr>
          <a:xfrm>
            <a:off x="935689" y="3868971"/>
            <a:ext cx="2040975"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Command Name</a:t>
            </a:r>
            <a:endParaRPr lang="en-US" b="1" dirty="0">
              <a:solidFill>
                <a:srgbClr val="FF0000"/>
              </a:solidFill>
              <a:latin typeface="Verdana" pitchFamily="34" charset="0"/>
              <a:cs typeface="Arial" charset="0"/>
            </a:endParaRPr>
          </a:p>
        </p:txBody>
      </p:sp>
      <p:sp>
        <p:nvSpPr>
          <p:cNvPr id="11" name="TextBox 10"/>
          <p:cNvSpPr txBox="1"/>
          <p:nvPr/>
        </p:nvSpPr>
        <p:spPr>
          <a:xfrm>
            <a:off x="3129064" y="3868971"/>
            <a:ext cx="5178358" cy="369332"/>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Parameters</a:t>
            </a:r>
            <a:endParaRPr lang="en-US" b="1" dirty="0">
              <a:solidFill>
                <a:srgbClr val="FF0000"/>
              </a:solidFill>
              <a:latin typeface="Verdana" pitchFamily="34" charset="0"/>
              <a:cs typeface="Arial" charset="0"/>
            </a:endParaRPr>
          </a:p>
        </p:txBody>
      </p:sp>
      <p:sp>
        <p:nvSpPr>
          <p:cNvPr id="12" name="TextBox 11"/>
          <p:cNvSpPr txBox="1"/>
          <p:nvPr/>
        </p:nvSpPr>
        <p:spPr>
          <a:xfrm>
            <a:off x="2569936" y="1364498"/>
            <a:ext cx="2040975"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Parameter</a:t>
            </a:r>
          </a:p>
          <a:p>
            <a:pPr lvl="0" algn="ctr" fontAlgn="base">
              <a:spcBef>
                <a:spcPct val="0"/>
              </a:spcBef>
              <a:spcAft>
                <a:spcPct val="0"/>
              </a:spcAft>
            </a:pPr>
            <a:r>
              <a:rPr lang="en-US" b="1">
                <a:solidFill>
                  <a:srgbClr val="FF0000"/>
                </a:solidFill>
                <a:latin typeface="Verdana" pitchFamily="34" charset="0"/>
                <a:cs typeface="Arial" charset="0"/>
              </a:rPr>
              <a:t>Name</a:t>
            </a:r>
            <a:endParaRPr lang="en-US" b="1" dirty="0">
              <a:solidFill>
                <a:srgbClr val="FF0000"/>
              </a:solidFill>
              <a:latin typeface="Verdana" pitchFamily="34" charset="0"/>
              <a:cs typeface="Arial" charset="0"/>
            </a:endParaRPr>
          </a:p>
        </p:txBody>
      </p:sp>
      <p:sp>
        <p:nvSpPr>
          <p:cNvPr id="13" name="TextBox 12"/>
          <p:cNvSpPr txBox="1"/>
          <p:nvPr/>
        </p:nvSpPr>
        <p:spPr>
          <a:xfrm>
            <a:off x="4572424" y="1348444"/>
            <a:ext cx="2040975"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Parameter</a:t>
            </a:r>
          </a:p>
          <a:p>
            <a:pPr lvl="0" algn="ctr" fontAlgn="base">
              <a:spcBef>
                <a:spcPct val="0"/>
              </a:spcBef>
              <a:spcAft>
                <a:spcPct val="0"/>
              </a:spcAft>
            </a:pPr>
            <a:r>
              <a:rPr lang="en-US" b="1">
                <a:solidFill>
                  <a:srgbClr val="FF0000"/>
                </a:solidFill>
                <a:latin typeface="Verdana" pitchFamily="34" charset="0"/>
                <a:cs typeface="Arial" charset="0"/>
              </a:rPr>
              <a:t>Value</a:t>
            </a:r>
            <a:endParaRPr lang="en-US" b="1" dirty="0">
              <a:solidFill>
                <a:srgbClr val="FF0000"/>
              </a:solidFill>
              <a:latin typeface="Verdana" pitchFamily="34" charset="0"/>
              <a:cs typeface="Arial" charset="0"/>
            </a:endParaRPr>
          </a:p>
        </p:txBody>
      </p:sp>
    </p:spTree>
    <p:extLst>
      <p:ext uri="{BB962C8B-B14F-4D97-AF65-F5344CB8AC3E}">
        <p14:creationId xmlns:p14="http://schemas.microsoft.com/office/powerpoint/2010/main" val="577537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d36f1bbf-531c-420c-bdee-6496446e13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Pay Attention to Spaces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shell uses the space character as a delimiter between:</a:t>
            </a:r>
          </a:p>
          <a:p>
            <a:pPr lvl="1"/>
            <a:r>
              <a:rPr lang="en-US" kern="0">
                <a:solidFill>
                  <a:srgbClr val="000000"/>
                </a:solidFill>
              </a:rPr>
              <a:t>Commands and their parameters</a:t>
            </a:r>
          </a:p>
          <a:p>
            <a:pPr lvl="1"/>
            <a:r>
              <a:rPr lang="en-US" kern="0">
                <a:solidFill>
                  <a:srgbClr val="000000"/>
                </a:solidFill>
              </a:rPr>
              <a:t>Parameters and their values</a:t>
            </a:r>
          </a:p>
          <a:p>
            <a:pPr lvl="1"/>
            <a:endParaRPr lang="en-US" kern="0">
              <a:solidFill>
                <a:srgbClr val="000000"/>
              </a:solidFill>
            </a:endParaRPr>
          </a:p>
          <a:p>
            <a:pPr lvl="0"/>
            <a:r>
              <a:rPr lang="en-US" kern="0">
                <a:solidFill>
                  <a:srgbClr val="000000"/>
                </a:solidFill>
              </a:rPr>
              <a:t>Where the shell accepts a space, you may put as many as you want, as long as you put at least one</a:t>
            </a:r>
          </a:p>
          <a:p>
            <a:pPr lvl="0"/>
            <a:r>
              <a:rPr lang="en-US" kern="0">
                <a:solidFill>
                  <a:srgbClr val="000000"/>
                </a:solidFill>
              </a:rPr>
              <a:t>Where the shell does not accept a space, you may not include any</a:t>
            </a:r>
            <a:endParaRPr lang="en-US" kern="0" dirty="0">
              <a:solidFill>
                <a:srgbClr val="000000"/>
              </a:solidFill>
            </a:endParaRPr>
          </a:p>
        </p:txBody>
      </p:sp>
    </p:spTree>
    <p:extLst>
      <p:ext uri="{BB962C8B-B14F-4D97-AF65-F5344CB8AC3E}">
        <p14:creationId xmlns:p14="http://schemas.microsoft.com/office/powerpoint/2010/main" val="3223321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358a16e7-6c3e-4625-b878-f37c0fd45b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Multiple Parameter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Multiple values can be passed to parameter values designated by a [ ] indicator:</a:t>
            </a:r>
            <a:br>
              <a:rPr lang="en-US" kern="0">
                <a:solidFill>
                  <a:srgbClr val="000000"/>
                </a:solidFill>
              </a:rPr>
            </a:br>
            <a:r>
              <a:rPr lang="en-US" kern="0">
                <a:solidFill>
                  <a:srgbClr val="000000"/>
                </a:solidFill>
              </a:rPr>
              <a:t/>
            </a:r>
            <a:br>
              <a:rPr lang="en-US" kern="0">
                <a:solidFill>
                  <a:srgbClr val="000000"/>
                </a:solidFill>
              </a:rPr>
            </a:br>
            <a:r>
              <a:rPr lang="en-US" b="1" kern="0">
                <a:solidFill>
                  <a:srgbClr val="000000"/>
                </a:solidFill>
                <a:latin typeface="Consolas" pitchFamily="49" charset="0"/>
                <a:cs typeface="Consolas" pitchFamily="49" charset="0"/>
              </a:rPr>
              <a:t>-ComputerName &lt;string[]&gt;</a:t>
            </a:r>
            <a:r>
              <a:rPr lang="en-US" kern="0">
                <a:solidFill>
                  <a:srgbClr val="000000"/>
                </a:solidFill>
              </a:rPr>
              <a:t/>
            </a:r>
            <a:br>
              <a:rPr lang="en-US" kern="0">
                <a:solidFill>
                  <a:srgbClr val="000000"/>
                </a:solidFill>
              </a:rPr>
            </a:br>
            <a:endParaRPr lang="en-US" b="1" kern="0">
              <a:solidFill>
                <a:srgbClr val="000000"/>
              </a:solidFill>
            </a:endParaRPr>
          </a:p>
          <a:p>
            <a:pPr lvl="0"/>
            <a:r>
              <a:rPr lang="en-US" kern="0">
                <a:solidFill>
                  <a:srgbClr val="000000"/>
                </a:solidFill>
              </a:rPr>
              <a:t>Use comma-separated lists as an easy way of passing multiple values</a:t>
            </a:r>
          </a:p>
          <a:p>
            <a:pPr lvl="0"/>
            <a:r>
              <a:rPr lang="en-US" kern="0">
                <a:solidFill>
                  <a:srgbClr val="000000"/>
                </a:solidFill>
              </a:rPr>
              <a:t>Parenthetical commands and variables are other ways of passing multiple values</a:t>
            </a:r>
          </a:p>
          <a:p>
            <a:pPr lvl="0"/>
            <a:endParaRPr lang="en-US" kern="0" dirty="0">
              <a:solidFill>
                <a:srgbClr val="000000"/>
              </a:solidFill>
            </a:endParaRPr>
          </a:p>
        </p:txBody>
      </p:sp>
    </p:spTree>
    <p:extLst>
      <p:ext uri="{BB962C8B-B14F-4D97-AF65-F5344CB8AC3E}">
        <p14:creationId xmlns:p14="http://schemas.microsoft.com/office/powerpoint/2010/main" val="173234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7b8dd1c5-bbc6-446e-b0d0-da8b5fcf08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Shortened Command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ga-IE" kern="0">
                <a:solidFill>
                  <a:srgbClr val="000000"/>
                </a:solidFill>
              </a:rPr>
              <a:t>Can use:</a:t>
            </a:r>
          </a:p>
          <a:p>
            <a:pPr lvl="1"/>
            <a:r>
              <a:rPr lang="en-US" kern="0">
                <a:solidFill>
                  <a:srgbClr val="000000"/>
                </a:solidFill>
              </a:rPr>
              <a:t>Aliases instead of command names</a:t>
            </a:r>
          </a:p>
          <a:p>
            <a:pPr lvl="1"/>
            <a:r>
              <a:rPr lang="en-US" kern="0">
                <a:solidFill>
                  <a:srgbClr val="000000"/>
                </a:solidFill>
              </a:rPr>
              <a:t>Positional parameters</a:t>
            </a:r>
          </a:p>
          <a:p>
            <a:pPr lvl="1"/>
            <a:r>
              <a:rPr lang="en-US" kern="0">
                <a:solidFill>
                  <a:srgbClr val="000000"/>
                </a:solidFill>
              </a:rPr>
              <a:t>Truncated parameter names</a:t>
            </a:r>
          </a:p>
          <a:p>
            <a:pPr lvl="0"/>
            <a:endParaRPr lang="en-US" kern="0">
              <a:solidFill>
                <a:srgbClr val="000000"/>
              </a:solidFill>
            </a:endParaRPr>
          </a:p>
          <a:p>
            <a:pPr lvl="0"/>
            <a:r>
              <a:rPr lang="en-US" kern="0">
                <a:solidFill>
                  <a:srgbClr val="000000"/>
                </a:solidFill>
              </a:rPr>
              <a:t>These tricks reduce typing, but also reduce the readability of your commands</a:t>
            </a:r>
          </a:p>
          <a:p>
            <a:pPr lvl="0"/>
            <a:r>
              <a:rPr lang="en-US" kern="0">
                <a:solidFill>
                  <a:srgbClr val="000000"/>
                </a:solidFill>
              </a:rPr>
              <a:t>Avoid using these tricks in anything permanent or shared with the public, such as in a script or on a blog</a:t>
            </a:r>
          </a:p>
          <a:p>
            <a:pPr lvl="0"/>
            <a:endParaRPr lang="en-US" kern="0" dirty="0">
              <a:solidFill>
                <a:srgbClr val="000000"/>
              </a:solidFill>
            </a:endParaRPr>
          </a:p>
        </p:txBody>
      </p:sp>
    </p:spTree>
    <p:extLst>
      <p:ext uri="{BB962C8B-B14F-4D97-AF65-F5344CB8AC3E}">
        <p14:creationId xmlns:p14="http://schemas.microsoft.com/office/powerpoint/2010/main" val="2899375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02d8b1fb-ad8a-45ab-a6be-f74d6fa201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Short Syntax Example</a:t>
            </a:r>
            <a:endParaRPr lang="en-US"/>
          </a:p>
        </p:txBody>
      </p:sp>
      <p:sp>
        <p:nvSpPr>
          <p:cNvPr id="4" name="TextBox 3"/>
          <p:cNvSpPr txBox="1"/>
          <p:nvPr/>
        </p:nvSpPr>
        <p:spPr>
          <a:xfrm>
            <a:off x="505838" y="1322962"/>
            <a:ext cx="8171234" cy="461665"/>
          </a:xfrm>
          <a:prstGeom prst="rect">
            <a:avLst/>
          </a:prstGeom>
          <a:noFill/>
        </p:spPr>
        <p:txBody>
          <a:bodyPr wrap="square" rtlCol="0">
            <a:spAutoFit/>
          </a:bodyPr>
          <a:lstStyle/>
          <a:p>
            <a:pPr lvl="0" algn="ctr" fontAlgn="base">
              <a:spcBef>
                <a:spcPct val="0"/>
              </a:spcBef>
              <a:spcAft>
                <a:spcPct val="0"/>
              </a:spcAft>
            </a:pPr>
            <a:r>
              <a:rPr lang="en-US" sz="2400" b="1">
                <a:solidFill>
                  <a:srgbClr val="000000"/>
                </a:solidFill>
                <a:latin typeface="Consolas" pitchFamily="49" charset="0"/>
                <a:cs typeface="Consolas" pitchFamily="49" charset="0"/>
              </a:rPr>
              <a:t>Get-Service –Name BITS –ComputerName WIN2012</a:t>
            </a:r>
            <a:endParaRPr lang="en-US" sz="2400" b="1" dirty="0">
              <a:solidFill>
                <a:srgbClr val="000000"/>
              </a:solidFill>
              <a:latin typeface="Consolas" pitchFamily="49" charset="0"/>
              <a:cs typeface="Consolas" pitchFamily="49" charset="0"/>
            </a:endParaRPr>
          </a:p>
        </p:txBody>
      </p:sp>
      <p:sp>
        <p:nvSpPr>
          <p:cNvPr id="5" name="TextBox 4"/>
          <p:cNvSpPr txBox="1"/>
          <p:nvPr/>
        </p:nvSpPr>
        <p:spPr>
          <a:xfrm>
            <a:off x="505838" y="5385881"/>
            <a:ext cx="8171234" cy="461665"/>
          </a:xfrm>
          <a:prstGeom prst="rect">
            <a:avLst/>
          </a:prstGeom>
          <a:noFill/>
        </p:spPr>
        <p:txBody>
          <a:bodyPr wrap="square" rtlCol="0">
            <a:spAutoFit/>
          </a:bodyPr>
          <a:lstStyle/>
          <a:p>
            <a:pPr lvl="0" algn="ctr" fontAlgn="base">
              <a:spcBef>
                <a:spcPct val="0"/>
              </a:spcBef>
              <a:spcAft>
                <a:spcPct val="0"/>
              </a:spcAft>
            </a:pPr>
            <a:r>
              <a:rPr lang="en-US" sz="2400" b="1">
                <a:solidFill>
                  <a:srgbClr val="000000"/>
                </a:solidFill>
                <a:latin typeface="Consolas" pitchFamily="49" charset="0"/>
                <a:cs typeface="Consolas" pitchFamily="49" charset="0"/>
              </a:rPr>
              <a:t>gsv BITS –Comp WIN2012</a:t>
            </a:r>
            <a:endParaRPr lang="en-US" sz="2400" b="1" dirty="0">
              <a:solidFill>
                <a:srgbClr val="000000"/>
              </a:solidFill>
              <a:latin typeface="Consolas" pitchFamily="49" charset="0"/>
              <a:cs typeface="Consolas" pitchFamily="49" charset="0"/>
            </a:endParaRPr>
          </a:p>
        </p:txBody>
      </p:sp>
      <p:cxnSp>
        <p:nvCxnSpPr>
          <p:cNvPr id="6" name="Straight Arrow Connector 5"/>
          <p:cNvCxnSpPr/>
          <p:nvPr/>
        </p:nvCxnSpPr>
        <p:spPr bwMode="auto">
          <a:xfrm>
            <a:off x="1770434" y="1784627"/>
            <a:ext cx="1108953" cy="360125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7" name="Straight Arrow Connector 6"/>
          <p:cNvCxnSpPr/>
          <p:nvPr/>
        </p:nvCxnSpPr>
        <p:spPr bwMode="auto">
          <a:xfrm>
            <a:off x="3868366" y="1784627"/>
            <a:ext cx="0" cy="360125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H="1">
            <a:off x="4863830" y="1784627"/>
            <a:ext cx="1439694" cy="360125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9" name="TextBox 8"/>
          <p:cNvSpPr txBox="1"/>
          <p:nvPr/>
        </p:nvSpPr>
        <p:spPr>
          <a:xfrm>
            <a:off x="778213" y="3127363"/>
            <a:ext cx="1284051" cy="369332"/>
          </a:xfrm>
          <a:prstGeom prst="rect">
            <a:avLst/>
          </a:prstGeom>
          <a:noFill/>
        </p:spPr>
        <p:txBody>
          <a:bodyPr wrap="square" rtlCol="0">
            <a:spAutoFit/>
          </a:bodyPr>
          <a:lstStyle/>
          <a:p>
            <a:pPr lvl="0" algn="r" fontAlgn="base">
              <a:spcBef>
                <a:spcPct val="0"/>
              </a:spcBef>
              <a:spcAft>
                <a:spcPct val="0"/>
              </a:spcAft>
            </a:pPr>
            <a:r>
              <a:rPr lang="en-US" b="1">
                <a:solidFill>
                  <a:srgbClr val="FF0000"/>
                </a:solidFill>
                <a:latin typeface="Verdana" pitchFamily="34" charset="0"/>
                <a:cs typeface="Arial" charset="0"/>
              </a:rPr>
              <a:t>Alias</a:t>
            </a:r>
            <a:endParaRPr lang="en-US" b="1" dirty="0">
              <a:solidFill>
                <a:srgbClr val="FF0000"/>
              </a:solidFill>
              <a:latin typeface="Verdana" pitchFamily="34" charset="0"/>
              <a:cs typeface="Arial" charset="0"/>
            </a:endParaRPr>
          </a:p>
        </p:txBody>
      </p:sp>
      <p:sp>
        <p:nvSpPr>
          <p:cNvPr id="10" name="TextBox 9"/>
          <p:cNvSpPr txBox="1"/>
          <p:nvPr/>
        </p:nvSpPr>
        <p:spPr>
          <a:xfrm>
            <a:off x="3871580" y="2988864"/>
            <a:ext cx="1806102" cy="646331"/>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Positional</a:t>
            </a:r>
          </a:p>
          <a:p>
            <a:pPr lvl="0" fontAlgn="base">
              <a:spcBef>
                <a:spcPct val="0"/>
              </a:spcBef>
              <a:spcAft>
                <a:spcPct val="0"/>
              </a:spcAft>
            </a:pPr>
            <a:r>
              <a:rPr lang="en-US" b="1">
                <a:solidFill>
                  <a:srgbClr val="FF0000"/>
                </a:solidFill>
                <a:latin typeface="Verdana" pitchFamily="34" charset="0"/>
                <a:cs typeface="Arial" charset="0"/>
              </a:rPr>
              <a:t>parameter</a:t>
            </a:r>
            <a:endParaRPr lang="en-US" b="1" dirty="0">
              <a:solidFill>
                <a:srgbClr val="FF0000"/>
              </a:solidFill>
              <a:latin typeface="Verdana" pitchFamily="34" charset="0"/>
              <a:cs typeface="Arial" charset="0"/>
            </a:endParaRPr>
          </a:p>
        </p:txBody>
      </p:sp>
      <p:sp>
        <p:nvSpPr>
          <p:cNvPr id="11" name="TextBox 10"/>
          <p:cNvSpPr txBox="1"/>
          <p:nvPr/>
        </p:nvSpPr>
        <p:spPr>
          <a:xfrm>
            <a:off x="5852808" y="2850364"/>
            <a:ext cx="1715311" cy="923330"/>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Truncated</a:t>
            </a:r>
          </a:p>
          <a:p>
            <a:pPr lvl="0" fontAlgn="base">
              <a:spcBef>
                <a:spcPct val="0"/>
              </a:spcBef>
              <a:spcAft>
                <a:spcPct val="0"/>
              </a:spcAft>
            </a:pPr>
            <a:r>
              <a:rPr lang="en-US" b="1">
                <a:solidFill>
                  <a:srgbClr val="FF0000"/>
                </a:solidFill>
                <a:latin typeface="Verdana" pitchFamily="34" charset="0"/>
                <a:cs typeface="Arial" charset="0"/>
              </a:rPr>
              <a:t>Parameter</a:t>
            </a:r>
          </a:p>
          <a:p>
            <a:pPr lvl="0" fontAlgn="base">
              <a:spcBef>
                <a:spcPct val="0"/>
              </a:spcBef>
              <a:spcAft>
                <a:spcPct val="0"/>
              </a:spcAft>
            </a:pPr>
            <a:r>
              <a:rPr lang="en-US" b="1">
                <a:solidFill>
                  <a:srgbClr val="FF0000"/>
                </a:solidFill>
                <a:latin typeface="Verdana" pitchFamily="34" charset="0"/>
                <a:cs typeface="Arial" charset="0"/>
              </a:rPr>
              <a:t>name</a:t>
            </a:r>
            <a:endParaRPr lang="en-US" b="1" dirty="0">
              <a:solidFill>
                <a:srgbClr val="FF0000"/>
              </a:solidFill>
              <a:latin typeface="Verdana" pitchFamily="34" charset="0"/>
              <a:cs typeface="Arial" charset="0"/>
            </a:endParaRPr>
          </a:p>
        </p:txBody>
      </p:sp>
    </p:spTree>
    <p:extLst>
      <p:ext uri="{BB962C8B-B14F-4D97-AF65-F5344CB8AC3E}">
        <p14:creationId xmlns:p14="http://schemas.microsoft.com/office/powerpoint/2010/main" val="768885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88713c2e-7160-49be-8bee-51b9be74dc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Show-Command</a:t>
            </a:r>
            <a:endParaRPr lang="en-US"/>
          </a:p>
        </p:txBody>
      </p:sp>
      <p:pic>
        <p:nvPicPr>
          <p:cNvPr id="4" name="Picture 2" descr="This slide shows the dialog box produced by Show-Command. &#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1290638"/>
            <a:ext cx="36195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1449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4bda89bc-2a15-408a-b0d9-ec75ab4582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Show-Command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a:t>
            </a:r>
            <a:r>
              <a:rPr lang="en-US" b="1" kern="0">
                <a:solidFill>
                  <a:srgbClr val="000000"/>
                </a:solidFill>
              </a:rPr>
              <a:t>Show-Command</a:t>
            </a:r>
          </a:p>
          <a:p>
            <a:pPr lvl="1"/>
            <a:r>
              <a:rPr lang="en-US" kern="0">
                <a:solidFill>
                  <a:srgbClr val="000000"/>
                </a:solidFill>
              </a:rPr>
              <a:t>Viewing parameter sets</a:t>
            </a:r>
          </a:p>
          <a:p>
            <a:pPr lvl="1"/>
            <a:r>
              <a:rPr lang="en-US" kern="0">
                <a:solidFill>
                  <a:srgbClr val="000000"/>
                </a:solidFill>
              </a:rPr>
              <a:t>Filling in parameters</a:t>
            </a:r>
          </a:p>
          <a:p>
            <a:pPr lvl="1"/>
            <a:r>
              <a:rPr lang="en-US" kern="0">
                <a:solidFill>
                  <a:srgbClr val="000000"/>
                </a:solidFill>
              </a:rPr>
              <a:t>Viewing and running the final command</a:t>
            </a:r>
          </a:p>
          <a:p>
            <a:pPr lvl="0"/>
            <a:endParaRPr lang="en-US" kern="0" dirty="0">
              <a:solidFill>
                <a:srgbClr val="000000"/>
              </a:solidFill>
            </a:endParaRPr>
          </a:p>
        </p:txBody>
      </p:sp>
    </p:spTree>
    <p:extLst>
      <p:ext uri="{BB962C8B-B14F-4D97-AF65-F5344CB8AC3E}">
        <p14:creationId xmlns:p14="http://schemas.microsoft.com/office/powerpoint/2010/main" val="1409732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710ef914-63fb-4479-ba71-d1bad8b468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Commands that Modify the System</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Two parameters: </a:t>
            </a:r>
            <a:r>
              <a:rPr lang="en-US" b="1" kern="0">
                <a:solidFill>
                  <a:srgbClr val="000000"/>
                </a:solidFill>
              </a:rPr>
              <a:t>–Confirm </a:t>
            </a:r>
            <a:r>
              <a:rPr lang="en-US" kern="0">
                <a:solidFill>
                  <a:srgbClr val="000000"/>
                </a:solidFill>
              </a:rPr>
              <a:t>and </a:t>
            </a:r>
            <a:r>
              <a:rPr lang="en-US" b="1" kern="0">
                <a:solidFill>
                  <a:srgbClr val="000000"/>
                </a:solidFill>
              </a:rPr>
              <a:t>– WhatIf</a:t>
            </a:r>
          </a:p>
          <a:p>
            <a:pPr lvl="0"/>
            <a:r>
              <a:rPr lang="en-US" kern="0">
                <a:solidFill>
                  <a:srgbClr val="000000"/>
                </a:solidFill>
              </a:rPr>
              <a:t>Applies to commands that modify the system</a:t>
            </a:r>
          </a:p>
          <a:p>
            <a:pPr lvl="0"/>
            <a:r>
              <a:rPr lang="en-US" kern="0">
                <a:solidFill>
                  <a:srgbClr val="000000"/>
                </a:solidFill>
              </a:rPr>
              <a:t>Either prompts you to continue (</a:t>
            </a:r>
            <a:r>
              <a:rPr lang="en-US" b="1" kern="0">
                <a:solidFill>
                  <a:srgbClr val="000000"/>
                </a:solidFill>
              </a:rPr>
              <a:t>–Confirm</a:t>
            </a:r>
            <a:r>
              <a:rPr lang="en-US" kern="0">
                <a:solidFill>
                  <a:srgbClr val="000000"/>
                </a:solidFill>
              </a:rPr>
              <a:t>) or displays what the command would have done </a:t>
            </a:r>
            <a:br>
              <a:rPr lang="en-US" kern="0">
                <a:solidFill>
                  <a:srgbClr val="000000"/>
                </a:solidFill>
              </a:rPr>
            </a:br>
            <a:r>
              <a:rPr lang="en-US" kern="0">
                <a:solidFill>
                  <a:srgbClr val="000000"/>
                </a:solidFill>
              </a:rPr>
              <a:t>(</a:t>
            </a:r>
            <a:r>
              <a:rPr lang="en-US" b="1" kern="0">
                <a:solidFill>
                  <a:srgbClr val="000000"/>
                </a:solidFill>
              </a:rPr>
              <a:t>–WhatIf</a:t>
            </a:r>
            <a:r>
              <a:rPr lang="en-US" kern="0">
                <a:solidFill>
                  <a:srgbClr val="000000"/>
                </a:solidFill>
              </a:rPr>
              <a:t>)</a:t>
            </a:r>
          </a:p>
          <a:p>
            <a:pPr lvl="0"/>
            <a:endParaRPr lang="en-US" kern="0">
              <a:solidFill>
                <a:srgbClr val="000000"/>
              </a:solidFill>
            </a:endParaRPr>
          </a:p>
          <a:p>
            <a:pPr lvl="0"/>
            <a:r>
              <a:rPr lang="en-US" kern="0">
                <a:solidFill>
                  <a:srgbClr val="000000"/>
                </a:solidFill>
              </a:rPr>
              <a:t>Based on </a:t>
            </a:r>
            <a:r>
              <a:rPr lang="en-US" b="1" kern="0">
                <a:solidFill>
                  <a:srgbClr val="000000"/>
                </a:solidFill>
              </a:rPr>
              <a:t>command-internal ConfirmImpact </a:t>
            </a:r>
            <a:r>
              <a:rPr lang="en-US" kern="0">
                <a:solidFill>
                  <a:srgbClr val="000000"/>
                </a:solidFill>
              </a:rPr>
              <a:t>setting</a:t>
            </a:r>
          </a:p>
          <a:p>
            <a:pPr lvl="0"/>
            <a:r>
              <a:rPr lang="en-US" kern="0">
                <a:solidFill>
                  <a:srgbClr val="000000"/>
                </a:solidFill>
              </a:rPr>
              <a:t>Configurable through </a:t>
            </a:r>
            <a:r>
              <a:rPr lang="en-US" b="1" kern="0">
                <a:solidFill>
                  <a:srgbClr val="000000"/>
                </a:solidFill>
              </a:rPr>
              <a:t>$ConfirmPreference and $WhatIfPreference</a:t>
            </a:r>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060723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f47a6c26-61e8-4f6e-924e-eaaeb518d7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-WhatIf and -Confirm</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the  </a:t>
            </a:r>
            <a:r>
              <a:rPr lang="en-US" b="1" kern="0">
                <a:solidFill>
                  <a:srgbClr val="000000"/>
                </a:solidFill>
              </a:rPr>
              <a:t>–WhatIf </a:t>
            </a:r>
            <a:r>
              <a:rPr lang="en-US" kern="0">
                <a:solidFill>
                  <a:srgbClr val="000000"/>
                </a:solidFill>
              </a:rPr>
              <a:t>and </a:t>
            </a:r>
            <a:r>
              <a:rPr lang="en-US" b="1" kern="0">
                <a:solidFill>
                  <a:srgbClr val="000000"/>
                </a:solidFill>
              </a:rPr>
              <a:t>–Confirm </a:t>
            </a:r>
            <a:r>
              <a:rPr lang="en-US" kern="0">
                <a:solidFill>
                  <a:srgbClr val="000000"/>
                </a:solidFill>
              </a:rPr>
              <a:t>parameters</a:t>
            </a:r>
          </a:p>
          <a:p>
            <a:pPr lvl="1"/>
            <a:r>
              <a:rPr lang="en-US" kern="0">
                <a:solidFill>
                  <a:srgbClr val="000000"/>
                </a:solidFill>
              </a:rPr>
              <a:t>Using the basic parameter</a:t>
            </a:r>
          </a:p>
          <a:p>
            <a:pPr lvl="1"/>
            <a:r>
              <a:rPr lang="en-US" kern="0">
                <a:solidFill>
                  <a:srgbClr val="000000"/>
                </a:solidFill>
              </a:rPr>
              <a:t>Modifying preference variables</a:t>
            </a:r>
          </a:p>
          <a:p>
            <a:pPr lvl="0"/>
            <a:endParaRPr lang="en-US" kern="0" dirty="0">
              <a:solidFill>
                <a:srgbClr val="000000"/>
              </a:solidFill>
            </a:endParaRPr>
          </a:p>
        </p:txBody>
      </p:sp>
    </p:spTree>
    <p:extLst>
      <p:ext uri="{BB962C8B-B14F-4D97-AF65-F5344CB8AC3E}">
        <p14:creationId xmlns:p14="http://schemas.microsoft.com/office/powerpoint/2010/main" val="1456440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9053" y="713503"/>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90016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PowerShell Overview</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Introduced in 2006</a:t>
            </a:r>
          </a:p>
          <a:p>
            <a:pPr lvl="0"/>
            <a:r>
              <a:rPr lang="en-US" kern="0">
                <a:solidFill>
                  <a:srgbClr val="000000"/>
                </a:solidFill>
              </a:rPr>
              <a:t>Implemented as an engine that can be embedded in a GUI or used directly as a CLI</a:t>
            </a:r>
          </a:p>
          <a:p>
            <a:pPr lvl="0"/>
            <a:endParaRPr lang="en-US" kern="0">
              <a:solidFill>
                <a:srgbClr val="000000"/>
              </a:solidFill>
            </a:endParaRPr>
          </a:p>
          <a:p>
            <a:pPr lvl="0"/>
            <a:r>
              <a:rPr lang="en-US" kern="0">
                <a:solidFill>
                  <a:srgbClr val="000000"/>
                </a:solidFill>
              </a:rPr>
              <a:t>Functionality provided by commands:</a:t>
            </a:r>
          </a:p>
          <a:p>
            <a:pPr lvl="1"/>
            <a:r>
              <a:rPr lang="en-US" kern="0">
                <a:solidFill>
                  <a:srgbClr val="000000"/>
                </a:solidFill>
              </a:rPr>
              <a:t>Cmdlets (pronounced “command-lets”)</a:t>
            </a:r>
          </a:p>
          <a:p>
            <a:pPr lvl="1"/>
            <a:r>
              <a:rPr lang="en-US" kern="0">
                <a:solidFill>
                  <a:srgbClr val="000000"/>
                </a:solidFill>
              </a:rPr>
              <a:t>Functions</a:t>
            </a:r>
          </a:p>
          <a:p>
            <a:pPr lvl="1"/>
            <a:r>
              <a:rPr lang="en-US" kern="0">
                <a:solidFill>
                  <a:srgbClr val="000000"/>
                </a:solidFill>
              </a:rPr>
              <a:t>Workflows</a:t>
            </a:r>
          </a:p>
          <a:p>
            <a:pPr lvl="1"/>
            <a:r>
              <a:rPr lang="en-US" kern="0">
                <a:solidFill>
                  <a:srgbClr val="000000"/>
                </a:solidFill>
              </a:rPr>
              <a:t>More</a:t>
            </a:r>
            <a:endParaRPr lang="en-US" kern="0" dirty="0">
              <a:solidFill>
                <a:srgbClr val="000000"/>
              </a:solidFill>
            </a:endParaRPr>
          </a:p>
        </p:txBody>
      </p:sp>
    </p:spTree>
    <p:extLst>
      <p:ext uri="{BB962C8B-B14F-4D97-AF65-F5344CB8AC3E}">
        <p14:creationId xmlns:p14="http://schemas.microsoft.com/office/powerpoint/2010/main" val="2704623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46afc4ab-3b2c-4d86-84e3-3caa382631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Finding and Running Basic Commands</a:t>
            </a:r>
            <a:endParaRPr lang="en-US"/>
          </a:p>
        </p:txBody>
      </p:sp>
      <p:sp>
        <p:nvSpPr>
          <p:cNvPr id="3" name="Text Placeholder 2"/>
          <p:cNvSpPr>
            <a:spLocks noGrp="1"/>
          </p:cNvSpPr>
          <p:nvPr>
            <p:ph type="body" idx="1"/>
          </p:nvPr>
        </p:nvSpPr>
        <p:spPr/>
        <p:txBody>
          <a:bodyPr/>
          <a:lstStyle/>
          <a:p>
            <a:r>
              <a:rPr lang="en-US" smtClean="0"/>
              <a:t>Exercise 1: Finding Commands
Exercise 2: Finding and Running Commands
Exercise 3: Using "About" Files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45 minutes</a:t>
            </a:r>
            <a:endParaRPr lang="en-US" sz="2800">
              <a:latin typeface="Segoe UI" panose="020B0502040204020203" pitchFamily="34" charset="0"/>
            </a:endParaRPr>
          </a:p>
        </p:txBody>
      </p:sp>
    </p:spTree>
    <p:extLst>
      <p:ext uri="{BB962C8B-B14F-4D97-AF65-F5344CB8AC3E}">
        <p14:creationId xmlns:p14="http://schemas.microsoft.com/office/powerpoint/2010/main" val="1929041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13503"/>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412262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Lab Scenario41852996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preparing to complete several administrative tasks by using Windows PowerShell. You have to discover commands that will be used in performing those tasks, run several commands to begin performing those tasks, and learn about new Windows PowerShell features that will enable you to complete those tasks.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6402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6bb22e45-5aa2-4f4b-8879-5cfad237e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main difference between Get-Help and Get-Command?</a:t>
            </a:r>
            <a:endParaRPr lang="en-US"/>
          </a:p>
        </p:txBody>
      </p:sp>
    </p:spTree>
    <p:extLst>
      <p:ext uri="{BB962C8B-B14F-4D97-AF65-F5344CB8AC3E}">
        <p14:creationId xmlns:p14="http://schemas.microsoft.com/office/powerpoint/2010/main" val="471071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Best Practice
Common Issues and Troubleshooting Tips</a:t>
            </a:r>
            <a:endParaRPr lang="en-US"/>
          </a:p>
        </p:txBody>
      </p:sp>
    </p:spTree>
    <p:extLst>
      <p:ext uri="{BB962C8B-B14F-4D97-AF65-F5344CB8AC3E}">
        <p14:creationId xmlns:p14="http://schemas.microsoft.com/office/powerpoint/2010/main" val="4108745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PowerShell Versions</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2128654530"/>
              </p:ext>
            </p:extLst>
          </p:nvPr>
        </p:nvGraphicFramePr>
        <p:xfrm>
          <a:off x="355599" y="1028065"/>
          <a:ext cx="8118476" cy="4683760"/>
        </p:xfrm>
        <a:graphic>
          <a:graphicData uri="http://schemas.openxmlformats.org/drawingml/2006/table">
            <a:tbl>
              <a:tblPr firstRow="1" bandRow="1">
                <a:tableStyleId>{5C22544A-7EE6-4342-B048-85BDC9FD1C3A}</a:tableStyleId>
              </a:tblPr>
              <a:tblGrid>
                <a:gridCol w="2029619"/>
                <a:gridCol w="2029619"/>
                <a:gridCol w="2029619"/>
                <a:gridCol w="2029619"/>
              </a:tblGrid>
              <a:tr h="0">
                <a:tc>
                  <a:txBody>
                    <a:bodyPr/>
                    <a:lstStyle/>
                    <a:p>
                      <a:endParaRPr lang="en-US" sz="20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2.0</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3.0</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4.0</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XP</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Server 2003</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Vista</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Server 2008</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 with SP2</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7</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Installed</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 with SP1</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Server 2008 R2</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Installed</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 with SP2</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8</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Installed</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Server 2012</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Installed</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Available</a:t>
                      </a:r>
                      <a:endParaRPr lang="en-US" sz="1400" dirty="0">
                        <a:solidFill>
                          <a:schemeClr val="tx1">
                            <a:lumMod val="95000"/>
                            <a:lumOff val="5000"/>
                          </a:schemeClr>
                        </a:solidFill>
                      </a:endParaRPr>
                    </a:p>
                  </a:txBody>
                  <a:tcPr/>
                </a:tc>
              </a:tr>
              <a:tr h="370840">
                <a:tc>
                  <a:txBody>
                    <a:bodyPr/>
                    <a:lstStyle/>
                    <a:p>
                      <a:pPr algn="r"/>
                      <a:r>
                        <a:rPr lang="en-US" sz="1400" b="1" dirty="0" smtClean="0">
                          <a:solidFill>
                            <a:schemeClr val="tx1">
                              <a:lumMod val="95000"/>
                              <a:lumOff val="5000"/>
                            </a:schemeClr>
                          </a:solidFill>
                        </a:rPr>
                        <a:t>Windows 8.1 and Windows Server 2012 R2</a:t>
                      </a:r>
                      <a:endParaRPr lang="en-US" sz="1400" b="1"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No</a:t>
                      </a:r>
                      <a:endParaRPr lang="en-US" sz="1400" dirty="0">
                        <a:solidFill>
                          <a:schemeClr val="tx1">
                            <a:lumMod val="95000"/>
                            <a:lumOff val="5000"/>
                          </a:schemeClr>
                        </a:solidFill>
                      </a:endParaRPr>
                    </a:p>
                  </a:txBody>
                  <a:tcPr/>
                </a:tc>
                <a:tc>
                  <a:txBody>
                    <a:bodyPr/>
                    <a:lstStyle/>
                    <a:p>
                      <a:pPr algn="ctr"/>
                      <a:r>
                        <a:rPr lang="en-US" sz="1400" dirty="0" smtClean="0">
                          <a:solidFill>
                            <a:schemeClr val="tx1">
                              <a:lumMod val="95000"/>
                              <a:lumOff val="5000"/>
                            </a:schemeClr>
                          </a:solidFill>
                        </a:rPr>
                        <a:t>Installed</a:t>
                      </a:r>
                      <a:endParaRPr lang="en-US" sz="1400" dirty="0">
                        <a:solidFill>
                          <a:schemeClr val="tx1">
                            <a:lumMod val="95000"/>
                            <a:lumOff val="5000"/>
                          </a:schemeClr>
                        </a:solidFill>
                      </a:endParaRPr>
                    </a:p>
                  </a:txBody>
                  <a:tcPr/>
                </a:tc>
              </a:tr>
            </a:tbl>
          </a:graphicData>
        </a:graphic>
      </p:graphicFrame>
      <p:sp>
        <p:nvSpPr>
          <p:cNvPr id="5" name="TextBox 4"/>
          <p:cNvSpPr txBox="1"/>
          <p:nvPr/>
        </p:nvSpPr>
        <p:spPr>
          <a:xfrm>
            <a:off x="342900" y="5711825"/>
            <a:ext cx="8143875" cy="923330"/>
          </a:xfrm>
          <a:prstGeom prst="rect">
            <a:avLst/>
          </a:prstGeom>
          <a:noFill/>
        </p:spPr>
        <p:txBody>
          <a:bodyPr wrap="square" rtlCol="0">
            <a:spAutoFit/>
          </a:bodyPr>
          <a:lstStyle/>
          <a:p>
            <a:pPr lvl="0" algn="ctr" fontAlgn="base">
              <a:spcBef>
                <a:spcPct val="0"/>
              </a:spcBef>
              <a:spcAft>
                <a:spcPct val="0"/>
              </a:spcAft>
            </a:pPr>
            <a:r>
              <a:rPr lang="en-US" b="1">
                <a:solidFill>
                  <a:srgbClr val="000000"/>
                </a:solidFill>
                <a:latin typeface="Verdana" pitchFamily="34" charset="0"/>
                <a:cs typeface="Arial" charset="0"/>
              </a:rPr>
              <a:t>Windows PowerShell 1.0 and 2.0 require .NET Framework 2.0</a:t>
            </a:r>
          </a:p>
          <a:p>
            <a:pPr lvl="0" algn="ctr" fontAlgn="base">
              <a:spcBef>
                <a:spcPct val="0"/>
              </a:spcBef>
              <a:spcAft>
                <a:spcPct val="0"/>
              </a:spcAft>
            </a:pPr>
            <a:r>
              <a:rPr lang="en-US" b="1">
                <a:solidFill>
                  <a:srgbClr val="000000"/>
                </a:solidFill>
                <a:latin typeface="Verdana" pitchFamily="34" charset="0"/>
                <a:cs typeface="Arial" charset="0"/>
              </a:rPr>
              <a:t>Windows PowerShell 3.0 requires .NET Framework 4.0</a:t>
            </a:r>
          </a:p>
          <a:p>
            <a:pPr lvl="0" algn="ctr" fontAlgn="base">
              <a:spcBef>
                <a:spcPct val="0"/>
              </a:spcBef>
              <a:spcAft>
                <a:spcPct val="0"/>
              </a:spcAft>
            </a:pPr>
            <a:r>
              <a:rPr lang="en-US" b="1">
                <a:solidFill>
                  <a:srgbClr val="000000"/>
                </a:solidFill>
                <a:latin typeface="Verdana" pitchFamily="34" charset="0"/>
                <a:cs typeface="Arial" charset="0"/>
              </a:rPr>
              <a:t>Windows PowerShell 4.0 requires .NET Framework 4.5</a:t>
            </a:r>
            <a:endParaRPr lang="en-US" b="1" dirty="0">
              <a:solidFill>
                <a:srgbClr val="000000"/>
              </a:solidFill>
              <a:latin typeface="Verdana" pitchFamily="34" charset="0"/>
              <a:cs typeface="Arial" charset="0"/>
            </a:endParaRPr>
          </a:p>
        </p:txBody>
      </p:sp>
    </p:spTree>
    <p:extLst>
      <p:ext uri="{BB962C8B-B14F-4D97-AF65-F5344CB8AC3E}">
        <p14:creationId xmlns:p14="http://schemas.microsoft.com/office/powerpoint/2010/main" val="3301526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PowerShell vs. Operating System</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ga-IE" kern="0">
                <a:solidFill>
                  <a:srgbClr val="000000"/>
                </a:solidFill>
              </a:rPr>
              <a:t>Windows </a:t>
            </a:r>
            <a:r>
              <a:rPr lang="en-US" kern="0">
                <a:solidFill>
                  <a:srgbClr val="000000"/>
                </a:solidFill>
              </a:rPr>
              <a:t>PowerShell ships with specific core, native functionality</a:t>
            </a:r>
          </a:p>
          <a:p>
            <a:pPr lvl="0"/>
            <a:r>
              <a:rPr lang="en-US" kern="0">
                <a:solidFill>
                  <a:srgbClr val="000000"/>
                </a:solidFill>
              </a:rPr>
              <a:t>Most of its use, however, comes from extensions―additional commands that extend the shell’s capabilities</a:t>
            </a:r>
          </a:p>
          <a:p>
            <a:pPr lvl="0"/>
            <a:r>
              <a:rPr lang="en-US" kern="0">
                <a:solidFill>
                  <a:srgbClr val="000000"/>
                </a:solidFill>
              </a:rPr>
              <a:t>Extensions are designed to work with a specific version of the shell, but they do not ship with the shell itself</a:t>
            </a:r>
          </a:p>
          <a:p>
            <a:pPr lvl="0"/>
            <a:r>
              <a:rPr lang="en-US" kern="0">
                <a:solidFill>
                  <a:srgbClr val="000000"/>
                </a:solidFill>
              </a:rPr>
              <a:t>Instead, extensions are provided as part of an operating system or a specific product version</a:t>
            </a:r>
            <a:endParaRPr lang="en-US" kern="0" dirty="0">
              <a:solidFill>
                <a:srgbClr val="000000"/>
              </a:solidFill>
            </a:endParaRPr>
          </a:p>
        </p:txBody>
      </p:sp>
    </p:spTree>
    <p:extLst>
      <p:ext uri="{BB962C8B-B14F-4D97-AF65-F5344CB8AC3E}">
        <p14:creationId xmlns:p14="http://schemas.microsoft.com/office/powerpoint/2010/main" val="586665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963757c-e3cd-447b-bc6c-fdf33501ae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in Mixed-Version Environments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Many organizations must operate environments that contain more than one version of Windows PowerShell.</a:t>
            </a:r>
          </a:p>
          <a:p>
            <a:pPr lvl="0"/>
            <a:r>
              <a:rPr lang="en-US" kern="0">
                <a:solidFill>
                  <a:srgbClr val="000000"/>
                </a:solidFill>
              </a:rPr>
              <a:t>This course attempts to make version-specific differences as clear as possible, to support professionals that must work in a mixed-version environment.</a:t>
            </a:r>
            <a:endParaRPr lang="en-US" kern="0" dirty="0">
              <a:solidFill>
                <a:srgbClr val="000000"/>
              </a:solidFill>
            </a:endParaRPr>
          </a:p>
        </p:txBody>
      </p:sp>
    </p:spTree>
    <p:extLst>
      <p:ext uri="{BB962C8B-B14F-4D97-AF65-F5344CB8AC3E}">
        <p14:creationId xmlns:p14="http://schemas.microsoft.com/office/powerpoint/2010/main" val="3770841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3b5e49e4-5d8a-4da7-9582-da6340dc45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Host Applications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Console</a:t>
            </a:r>
          </a:p>
          <a:p>
            <a:pPr lvl="1"/>
            <a:r>
              <a:rPr lang="en-US" kern="0">
                <a:solidFill>
                  <a:srgbClr val="000000"/>
                </a:solidFill>
              </a:rPr>
              <a:t>Basic command-line interface</a:t>
            </a:r>
          </a:p>
          <a:p>
            <a:pPr lvl="1"/>
            <a:r>
              <a:rPr lang="en-US" kern="0">
                <a:solidFill>
                  <a:srgbClr val="000000"/>
                </a:solidFill>
              </a:rPr>
              <a:t>Maximum support for PowerShell features</a:t>
            </a:r>
          </a:p>
          <a:p>
            <a:pPr lvl="1"/>
            <a:r>
              <a:rPr lang="en-US" kern="0">
                <a:solidFill>
                  <a:srgbClr val="000000"/>
                </a:solidFill>
              </a:rPr>
              <a:t>Minimal editing capabilities</a:t>
            </a:r>
          </a:p>
          <a:p>
            <a:pPr lvl="0"/>
            <a:r>
              <a:rPr lang="en-US" kern="0">
                <a:solidFill>
                  <a:srgbClr val="000000"/>
                </a:solidFill>
              </a:rPr>
              <a:t>ISE</a:t>
            </a:r>
          </a:p>
          <a:p>
            <a:pPr lvl="1"/>
            <a:r>
              <a:rPr lang="en-US" kern="0">
                <a:solidFill>
                  <a:srgbClr val="000000"/>
                </a:solidFill>
              </a:rPr>
              <a:t>Script editor and console combination</a:t>
            </a:r>
          </a:p>
          <a:p>
            <a:pPr lvl="1"/>
            <a:r>
              <a:rPr lang="en-US" kern="0">
                <a:solidFill>
                  <a:srgbClr val="000000"/>
                </a:solidFill>
              </a:rPr>
              <a:t>Some PowerShell features not supported</a:t>
            </a:r>
          </a:p>
          <a:p>
            <a:pPr lvl="1"/>
            <a:r>
              <a:rPr lang="en-US" kern="0">
                <a:solidFill>
                  <a:srgbClr val="000000"/>
                </a:solidFill>
              </a:rPr>
              <a:t>Rich editing capabilities</a:t>
            </a:r>
          </a:p>
          <a:p>
            <a:pPr lvl="0"/>
            <a:r>
              <a:rPr lang="en-US" kern="0">
                <a:solidFill>
                  <a:srgbClr val="000000"/>
                </a:solidFill>
              </a:rPr>
              <a:t>Third-party hosting applications/editors</a:t>
            </a:r>
          </a:p>
          <a:p>
            <a:pPr lvl="1"/>
            <a:r>
              <a:rPr lang="en-US" kern="0">
                <a:solidFill>
                  <a:srgbClr val="000000"/>
                </a:solidFill>
              </a:rPr>
              <a:t>Varying features and pricing</a:t>
            </a:r>
            <a:endParaRPr lang="en-US" kern="0" dirty="0">
              <a:solidFill>
                <a:srgbClr val="000000"/>
              </a:solidFill>
            </a:endParaRPr>
          </a:p>
        </p:txBody>
      </p:sp>
    </p:spTree>
    <p:extLst>
      <p:ext uri="{BB962C8B-B14F-4D97-AF65-F5344CB8AC3E}">
        <p14:creationId xmlns:p14="http://schemas.microsoft.com/office/powerpoint/2010/main" val="258657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e0a1368e-628f-4ad4-a48d-8ad82fc2ac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Version Are You Running?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$PSVersionTable </a:t>
            </a:r>
            <a:r>
              <a:rPr lang="en-US" kern="0">
                <a:solidFill>
                  <a:srgbClr val="000000"/>
                </a:solidFill>
              </a:rPr>
              <a:t>to determine the version of PowerShell, and its supporting components, that you are using</a:t>
            </a:r>
          </a:p>
          <a:p>
            <a:pPr lvl="0"/>
            <a:r>
              <a:rPr lang="en-US" kern="0">
                <a:solidFill>
                  <a:srgbClr val="000000"/>
                </a:solidFill>
              </a:rPr>
              <a:t>In PowerShell 1.0, this will return a blank result</a:t>
            </a:r>
          </a:p>
          <a:p>
            <a:pPr lvl="0"/>
            <a:endParaRPr lang="en-US" kern="0">
              <a:solidFill>
                <a:srgbClr val="000000"/>
              </a:solidFill>
            </a:endParaRPr>
          </a:p>
          <a:p>
            <a:pPr lvl="0"/>
            <a:r>
              <a:rPr lang="en-US" kern="0">
                <a:solidFill>
                  <a:srgbClr val="000000"/>
                </a:solidFill>
              </a:rPr>
              <a:t>Run </a:t>
            </a:r>
            <a:r>
              <a:rPr lang="en-US" b="1" kern="0">
                <a:solidFill>
                  <a:srgbClr val="000000"/>
                </a:solidFill>
              </a:rPr>
              <a:t>powershell –version 2.0</a:t>
            </a:r>
            <a:r>
              <a:rPr lang="en-US" kern="0">
                <a:solidFill>
                  <a:srgbClr val="000000"/>
                </a:solidFill>
              </a:rPr>
              <a:t> to start </a:t>
            </a:r>
            <a:r>
              <a:rPr lang="ga-IE" kern="0">
                <a:solidFill>
                  <a:srgbClr val="000000"/>
                </a:solidFill>
              </a:rPr>
              <a:t>Windows </a:t>
            </a:r>
            <a:r>
              <a:rPr lang="en-US" kern="0">
                <a:solidFill>
                  <a:srgbClr val="000000"/>
                </a:solidFill>
              </a:rPr>
              <a:t>PowerShell with the PowerShell 2.0 engine</a:t>
            </a:r>
          </a:p>
          <a:p>
            <a:pPr lvl="1"/>
            <a:r>
              <a:rPr lang="en-US" kern="0">
                <a:solidFill>
                  <a:srgbClr val="000000"/>
                </a:solidFill>
              </a:rPr>
              <a:t>Provides backward compatibility</a:t>
            </a:r>
          </a:p>
          <a:p>
            <a:pPr lvl="1"/>
            <a:r>
              <a:rPr lang="en-US" kern="0">
                <a:solidFill>
                  <a:srgbClr val="000000"/>
                </a:solidFill>
              </a:rPr>
              <a:t>Available only on systems where PowerShell 2.0 was installed prior to PowerShell 3.0 or 4.0 being installed</a:t>
            </a:r>
            <a:endParaRPr lang="en-US" kern="0" dirty="0">
              <a:solidFill>
                <a:srgbClr val="000000"/>
              </a:solidFill>
            </a:endParaRPr>
          </a:p>
        </p:txBody>
      </p:sp>
    </p:spTree>
    <p:extLst>
      <p:ext uri="{BB962C8B-B14F-4D97-AF65-F5344CB8AC3E}">
        <p14:creationId xmlns:p14="http://schemas.microsoft.com/office/powerpoint/2010/main" val="1065883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13E6A0-0684-42ED-882E-67EF65BC0B30}"/>
</file>

<file path=customXml/itemProps2.xml><?xml version="1.0" encoding="utf-8"?>
<ds:datastoreItem xmlns:ds="http://schemas.openxmlformats.org/officeDocument/2006/customXml" ds:itemID="{90AA3644-005D-48BB-8BE9-0F5E91967E8D}"/>
</file>

<file path=customXml/itemProps3.xml><?xml version="1.0" encoding="utf-8"?>
<ds:datastoreItem xmlns:ds="http://schemas.openxmlformats.org/officeDocument/2006/customXml" ds:itemID="{1A6CA5F0-59B2-4875-B796-B4A16034498C}"/>
</file>

<file path=docProps/app.xml><?xml version="1.0" encoding="utf-8"?>
<Properties xmlns="http://schemas.openxmlformats.org/officeDocument/2006/extended-properties" xmlns:vt="http://schemas.openxmlformats.org/officeDocument/2006/docPropsVTypes">
  <Template>NG_MOC_Core_ModuleNew</Template>
  <TotalTime>26</TotalTime>
  <Words>6920</Words>
  <Application>Microsoft Office PowerPoint</Application>
  <PresentationFormat>On-screen Show (4:3)</PresentationFormat>
  <Paragraphs>588</Paragraphs>
  <Slides>44</Slides>
  <Notes>44</Notes>
  <HiddenSlides>3</HiddenSlides>
  <MMClips>0</MMClips>
  <ScaleCrop>false</ScaleCrop>
  <HeadingPairs>
    <vt:vector size="6" baseType="variant">
      <vt:variant>
        <vt:lpstr>Fonts Used</vt:lpstr>
      </vt:variant>
      <vt:variant>
        <vt:i4>8</vt:i4>
      </vt:variant>
      <vt:variant>
        <vt:lpstr>Theme</vt:lpstr>
      </vt:variant>
      <vt:variant>
        <vt:i4>47</vt:i4>
      </vt:variant>
      <vt:variant>
        <vt:lpstr>Slide Titles</vt:lpstr>
      </vt:variant>
      <vt:variant>
        <vt:i4>44</vt:i4>
      </vt:variant>
    </vt:vector>
  </HeadingPairs>
  <TitlesOfParts>
    <vt:vector size="99"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Module 1</vt:lpstr>
      <vt:lpstr>Module Overview</vt:lpstr>
      <vt:lpstr>Lesson 1: Overview and Background</vt:lpstr>
      <vt:lpstr>Windows PowerShell Overview</vt:lpstr>
      <vt:lpstr>Windows PowerShell Versions</vt:lpstr>
      <vt:lpstr>Windows PowerShell vs. Operating System</vt:lpstr>
      <vt:lpstr>Working in Mixed-Version Environments</vt:lpstr>
      <vt:lpstr>Two Host Applications</vt:lpstr>
      <vt:lpstr>What Version Are You Running?</vt:lpstr>
      <vt:lpstr>Precautions When Opening the Shell</vt:lpstr>
      <vt:lpstr>Configuring the Console</vt:lpstr>
      <vt:lpstr>Demonstration: Configuring the Console</vt:lpstr>
      <vt:lpstr>Notes Page Over-flow Slide. Do Not Print.</vt:lpstr>
      <vt:lpstr>Configuring the ISE</vt:lpstr>
      <vt:lpstr>Demonstration: Configuring the ISE</vt:lpstr>
      <vt:lpstr>Lab A: Configuring Windows PowerShell</vt:lpstr>
      <vt:lpstr>Lab Scenario</vt:lpstr>
      <vt:lpstr>Lab Review</vt:lpstr>
      <vt:lpstr>Lesson 2: Finding and Learning Commands</vt:lpstr>
      <vt:lpstr>Familiar-Seeming Commands</vt:lpstr>
      <vt:lpstr>Learning Command Syntax</vt:lpstr>
      <vt:lpstr>Demonstration: Viewing Help</vt:lpstr>
      <vt:lpstr>Finding Commands</vt:lpstr>
      <vt:lpstr>Demonstration: Finding Commands</vt:lpstr>
      <vt:lpstr>Interpreting the Help</vt:lpstr>
      <vt:lpstr>Updating Help</vt:lpstr>
      <vt:lpstr>"About" Files</vt:lpstr>
      <vt:lpstr>Demonstration: Using “About” Files</vt:lpstr>
      <vt:lpstr>Lesson 3: Running Commands</vt:lpstr>
      <vt:lpstr>Full Command Syntax</vt:lpstr>
      <vt:lpstr>Pay Attention to Spaces</vt:lpstr>
      <vt:lpstr>Specifying Multiple Parameter Values</vt:lpstr>
      <vt:lpstr>Shortened Command Syntax</vt:lpstr>
      <vt:lpstr>Short Syntax Example</vt:lpstr>
      <vt:lpstr>Show-Command</vt:lpstr>
      <vt:lpstr>Demonstration: Using Show-Command</vt:lpstr>
      <vt:lpstr>Commands that Modify the System</vt:lpstr>
      <vt:lpstr>Demonstration: Using -WhatIf and -Confirm</vt:lpstr>
      <vt:lpstr>Notes Page Over-flow Slide. Do Not Print.</vt:lpstr>
      <vt:lpstr>Lab B: Finding and Running Basic Commands</vt:lpstr>
      <vt:lpstr>Notes Page Over-flow Slide. Do Not Print.</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
  <cp:lastModifiedBy>Cindy Staley</cp:lastModifiedBy>
  <cp:revision>6</cp:revision>
  <dcterms:created xsi:type="dcterms:W3CDTF">2014-02-24T19:38:49Z</dcterms:created>
  <dcterms:modified xsi:type="dcterms:W3CDTF">2014-02-25T15:15:55Z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